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7" r:id="rId71"/>
    <p:sldId id="325" r:id="rId72"/>
    <p:sldId id="328" r:id="rId73"/>
    <p:sldId id="329" r:id="rId74"/>
    <p:sldId id="330" r:id="rId75"/>
    <p:sldId id="331" r:id="rId76"/>
    <p:sldId id="332" r:id="rId77"/>
    <p:sldId id="333" r:id="rId78"/>
    <p:sldId id="334" r:id="rId79"/>
    <p:sldId id="335" r:id="rId80"/>
    <p:sldId id="336" r:id="rId81"/>
    <p:sldId id="338" r:id="rId82"/>
    <p:sldId id="337"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 id="327"/>
          </p14:sldIdLst>
        </p14:section>
        <p14:section name="5. Soru(For-While)" id="{E643B4E1-7F0F-46FD-B301-A3C71280E7D5}">
          <p14:sldIdLst>
            <p14:sldId id="325"/>
          </p14:sldIdLst>
        </p14:section>
        <p14:section name="3 Haziran 2022" id="{00579A81-E605-4F8D-AE1F-1FADB0179EBD}">
          <p14:sldIdLst/>
        </p14:section>
        <p14:section name="1. Soru (Callback)" id="{5B5B132A-FCDE-4E9D-8782-A7134979FE54}">
          <p14:sldIdLst>
            <p14:sldId id="328"/>
            <p14:sldId id="329"/>
          </p14:sldIdLst>
        </p14:section>
        <p14:section name="2. Soru (new Array() - [])" id="{2193C6DF-89A3-4520-AB4A-11CD5E877D5C}">
          <p14:sldIdLst>
            <p14:sldId id="330"/>
          </p14:sldIdLst>
        </p14:section>
        <p14:section name="6 Haziran 2022" id="{E8421031-8BEF-4679-958C-921AADD4C742}">
          <p14:sldIdLst/>
        </p14:section>
        <p14:section name="1. Soru (toString - join farkı)" id="{FD676CC0-B93A-4FFB-B47D-12545D3ECF53}">
          <p14:sldIdLst>
            <p14:sldId id="331"/>
          </p14:sldIdLst>
        </p14:section>
        <p14:section name="2. Soru (Slice() - Splice() farkı)" id="{05054B7E-FAC5-4A1F-BDD0-79E0644B14C5}">
          <p14:sldIdLst>
            <p14:sldId id="332"/>
            <p14:sldId id="333"/>
            <p14:sldId id="334"/>
          </p14:sldIdLst>
        </p14:section>
        <p14:section name="3. Soru ( {[]} - [{}] farkı)" id="{CD83B13C-2187-4CF7-AD69-A1740A35B3A0}">
          <p14:sldIdLst>
            <p14:sldId id="335"/>
          </p14:sldIdLst>
        </p14:section>
        <p14:section name="7 Haziran 2022" id="{611FD9DE-867A-4603-81ED-5FE9D3F2BC56}">
          <p14:sldIdLst/>
        </p14:section>
        <p14:section name="1. Soru (FIFO - LIFO farkı)" id="{E92A072A-618A-49E7-976B-919470497E58}">
          <p14:sldIdLst>
            <p14:sldId id="336"/>
          </p14:sldIdLst>
        </p14:section>
        <p14:section name="2. Soru (apply - call - bind)" id="{081C78B9-3212-429B-88FC-B0835B2F4E12}">
          <p14:sldIdLst>
            <p14:sldId id="338"/>
            <p14:sldId id="337"/>
            <p14:sldId id="339"/>
            <p14:sldId id="340"/>
          </p14:sldIdLst>
        </p14:section>
        <p14:section name="20 Haziran 2022" id="{8A9B9E5C-15FA-43E6-B759-99749EEECC18}">
          <p14:sldIdLst/>
        </p14:section>
        <p14:section name="1. Soru (Interpreter Complier nedir ?)" id="{54DA1E25-05E9-4DA8-8816-A7B925512FF0}">
          <p14:sldIdLst>
            <p14:sldId id="341"/>
            <p14:sldId id="342"/>
          </p14:sldIdLst>
        </p14:section>
        <p14:section name="2. Soru (Java Interpreter, Compiler ?)" id="{229B96FF-9740-452C-B750-338F8726734C}">
          <p14:sldIdLst>
            <p14:sldId id="343"/>
          </p14:sldIdLst>
        </p14:section>
        <p14:section name="3. Soru (JavaScript Interpreter, Compiler ?)" id="{E63CCC6F-40EF-4025-883E-5AA55599018E}">
          <p14:sldIdLst>
            <p14:sldId id="344"/>
          </p14:sldIdLst>
        </p14:section>
        <p14:section name="4. Soru (Open source nedir ?)" id="{7F4A022D-D8DB-4B67-99E3-067A22084CBB}">
          <p14:sldIdLst>
            <p14:sldId id="345"/>
          </p14:sldIdLst>
        </p14:section>
        <p14:section name="5. Soru (JVM JDK JRE nedir ?)" id="{91D7091E-C099-41E8-BCBA-E28EA9C16A19}">
          <p14:sldIdLst>
            <p14:sldId id="346"/>
          </p14:sldIdLst>
        </p14:section>
        <p14:section name="6. Soru (JIT nedir ?)" id="{86CB33E6-9223-4575-8350-76B413D68711}">
          <p14:sldIdLst>
            <p14:sldId id="347"/>
          </p14:sldIdLst>
        </p14:section>
        <p14:section name="7. Soru (Java OOP)" id="{B3A098F0-1E63-420B-B385-1E1BDBE0952A}">
          <p14:sldIdLst>
            <p14:sldId id="348"/>
          </p14:sldIdLst>
        </p14:section>
        <p14:section name="8. Soru (Java By Pass Value or Referances ?)" id="{409C3E73-50CE-46EC-B7AF-3020B272E5D4}">
          <p14:sldIdLst>
            <p14:sldId id="349"/>
          </p14:sldIdLst>
        </p14:section>
        <p14:section name="9. Soru (Java 8)" id="{8D9AE5F9-BBCF-4933-85A4-77ED6CB5479E}">
          <p14:sldIdLst>
            <p14:sldId id="350"/>
            <p14:sldId id="351"/>
            <p14:sldId id="352"/>
          </p14:sldIdLst>
        </p14:section>
        <p14:section name="10. Soru (Primitive Types - Wrapper Class)" id="{6841EE11-0C0F-4A18-AB35-5AF8191F935E}">
          <p14:sldIdLst>
            <p14:sldId id="353"/>
          </p14:sldIdLst>
        </p14:section>
        <p14:section name="11. Soru (Stack Heap memory)" id="{1FFCE589-29CC-4955-AEC3-C0F00FF43A43}">
          <p14:sldIdLst>
            <p14:sldId id="354"/>
          </p14:sldIdLst>
        </p14:section>
        <p14:section name="12. Soru (ASCII - Unicode)" id="{3881A2CF-3E3E-4F2E-86CD-6A0D7561469D}">
          <p14:sldIdLst>
            <p14:sldId id="355"/>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6/21/2022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6/21/2022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39502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pPr marL="0" indent="0">
              <a:buNone/>
            </a:pPr>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a:t>
            </a:r>
            <a:endParaRPr lang="tr-TR" dirty="0"/>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60D-015E-44A1-80D2-3108F70FE2D2}"/>
              </a:ext>
            </a:extLst>
          </p:cNvPr>
          <p:cNvSpPr>
            <a:spLocks noGrp="1"/>
          </p:cNvSpPr>
          <p:nvPr>
            <p:ph type="title"/>
          </p:nvPr>
        </p:nvSpPr>
        <p:spPr/>
        <p:txBody>
          <a:bodyPr/>
          <a:lstStyle/>
          <a:p>
            <a:r>
              <a:rPr lang="tr-TR" dirty="0" err="1"/>
              <a:t>ınterpreter</a:t>
            </a:r>
            <a:endParaRPr lang="tr-TR" dirty="0"/>
          </a:p>
        </p:txBody>
      </p:sp>
      <p:sp>
        <p:nvSpPr>
          <p:cNvPr id="3" name="Content Placeholder 2">
            <a:extLst>
              <a:ext uri="{FF2B5EF4-FFF2-40B4-BE49-F238E27FC236}">
                <a16:creationId xmlns:a16="http://schemas.microsoft.com/office/drawing/2014/main" id="{994D69EE-F5AD-48E6-9298-84EE6D50DEE4}"/>
              </a:ext>
            </a:extLst>
          </p:cNvPr>
          <p:cNvSpPr>
            <a:spLocks noGrp="1"/>
          </p:cNvSpPr>
          <p:nvPr>
            <p:ph idx="1"/>
          </p:nvPr>
        </p:nvSpPr>
        <p:spPr/>
        <p:txBody>
          <a:bodyPr>
            <a:normAutofit fontScale="85000" lnSpcReduction="10000"/>
          </a:bodyPr>
          <a:lstStyle/>
          <a:p>
            <a:r>
              <a:rPr lang="tr-TR" dirty="0"/>
              <a:t>Yüksek seviyeli programlama dili ile yazılmış bir </a:t>
            </a:r>
            <a:r>
              <a:rPr lang="tr-TR" dirty="0" err="1"/>
              <a:t>progamı</a:t>
            </a:r>
            <a:r>
              <a:rPr lang="tr-TR" dirty="0"/>
              <a:t> adım adım makine diline çeviren ve makine dilindeki talimatları çalıştıran programdır.</a:t>
            </a:r>
          </a:p>
          <a:p>
            <a:r>
              <a:rPr lang="tr-TR" dirty="0"/>
              <a:t>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2383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 Koşul '</a:t>
            </a:r>
            <a:r>
              <a:rPr lang="tr-TR" dirty="0" err="1"/>
              <a:t>for</a:t>
            </a:r>
            <a:r>
              <a:rPr lang="tr-TR" dirty="0"/>
              <a:t>' döngüsüne yerleştirilmezse, döngü sonsuz kez yinelenir.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6F32-90AD-46D7-A5A0-01B279ACEA13}"/>
              </a:ext>
            </a:extLst>
          </p:cNvPr>
          <p:cNvSpPr>
            <a:spLocks noGrp="1"/>
          </p:cNvSpPr>
          <p:nvPr>
            <p:ph type="title"/>
          </p:nvPr>
        </p:nvSpPr>
        <p:spPr/>
        <p:txBody>
          <a:bodyPr/>
          <a:lstStyle/>
          <a:p>
            <a:r>
              <a:rPr lang="tr-TR" dirty="0" err="1"/>
              <a:t>callback</a:t>
            </a:r>
            <a:endParaRPr lang="tr-TR" dirty="0"/>
          </a:p>
        </p:txBody>
      </p:sp>
      <p:sp>
        <p:nvSpPr>
          <p:cNvPr id="3" name="Content Placeholder 2">
            <a:extLst>
              <a:ext uri="{FF2B5EF4-FFF2-40B4-BE49-F238E27FC236}">
                <a16:creationId xmlns:a16="http://schemas.microsoft.com/office/drawing/2014/main" id="{92C89CAB-1BCA-4B2F-A862-5400FF1AD54F}"/>
              </a:ext>
            </a:extLst>
          </p:cNvPr>
          <p:cNvSpPr>
            <a:spLocks noGrp="1"/>
          </p:cNvSpPr>
          <p:nvPr>
            <p:ph idx="1"/>
          </p:nvPr>
        </p:nvSpPr>
        <p:spPr/>
        <p:txBody>
          <a:bodyPr/>
          <a:lstStyle/>
          <a:p>
            <a:r>
              <a:rPr lang="tr-TR" dirty="0" err="1"/>
              <a:t>Callback</a:t>
            </a:r>
            <a:r>
              <a:rPr lang="tr-TR" dirty="0"/>
              <a:t> ile fonksiyonları çalışma sıralamasını belirleyebiliriz. </a:t>
            </a:r>
            <a:r>
              <a:rPr lang="tr-TR" dirty="0" err="1"/>
              <a:t>Callback</a:t>
            </a:r>
            <a:r>
              <a:rPr lang="tr-TR" dirty="0"/>
              <a:t> kullanmak için:</a:t>
            </a:r>
          </a:p>
          <a:p>
            <a:r>
              <a:rPr lang="tr-TR" dirty="0"/>
              <a:t>İlk fonksiyonun parametre girdilerine </a:t>
            </a:r>
            <a:r>
              <a:rPr lang="tr-TR" dirty="0" err="1"/>
              <a:t>callback’i</a:t>
            </a:r>
            <a:r>
              <a:rPr lang="tr-TR" dirty="0"/>
              <a:t> belirtmemiz gerekmektedir.</a:t>
            </a:r>
          </a:p>
          <a:p>
            <a:r>
              <a:rPr lang="tr-TR" dirty="0"/>
              <a:t>İlk fonksiyon içerisinde </a:t>
            </a:r>
            <a:r>
              <a:rPr lang="tr-TR" dirty="0" err="1"/>
              <a:t>callback’i</a:t>
            </a:r>
            <a:r>
              <a:rPr lang="tr-TR" dirty="0"/>
              <a:t> çağırıyoruz.</a:t>
            </a:r>
          </a:p>
          <a:p>
            <a:endParaRPr lang="tr-TR" dirty="0"/>
          </a:p>
        </p:txBody>
      </p:sp>
    </p:spTree>
    <p:extLst>
      <p:ext uri="{BB962C8B-B14F-4D97-AF65-F5344CB8AC3E}">
        <p14:creationId xmlns:p14="http://schemas.microsoft.com/office/powerpoint/2010/main" val="3788653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30961-5387-4934-A638-119B474AEACC}"/>
              </a:ext>
            </a:extLst>
          </p:cNvPr>
          <p:cNvSpPr>
            <a:spLocks noGrp="1"/>
          </p:cNvSpPr>
          <p:nvPr>
            <p:ph idx="1"/>
          </p:nvPr>
        </p:nvSpPr>
        <p:spPr>
          <a:xfrm>
            <a:off x="2231136" y="2638044"/>
            <a:ext cx="7729728" cy="3853372"/>
          </a:xfrm>
        </p:spPr>
        <p:txBody>
          <a:bodyPr>
            <a:normAutofit/>
          </a:bodyPr>
          <a:lstStyle/>
          <a:p>
            <a:endParaRPr lang="tr-TR" dirty="0"/>
          </a:p>
          <a:p>
            <a:endParaRPr lang="tr-TR" dirty="0"/>
          </a:p>
          <a:p>
            <a:endParaRPr lang="tr-TR" dirty="0"/>
          </a:p>
          <a:p>
            <a:endParaRPr lang="tr-TR" dirty="0"/>
          </a:p>
          <a:p>
            <a:endParaRPr lang="tr-TR" dirty="0"/>
          </a:p>
          <a:p>
            <a:pPr marL="0" indent="0">
              <a:buNone/>
            </a:pPr>
            <a:endParaRPr lang="tr-TR" dirty="0"/>
          </a:p>
          <a:p>
            <a:pPr marL="0" indent="0">
              <a:buNone/>
            </a:pPr>
            <a:r>
              <a:rPr lang="tr-TR" dirty="0"/>
              <a:t>Burada görüldüğü üzere ‘</a:t>
            </a:r>
            <a:r>
              <a:rPr lang="tr-TR" dirty="0" err="1"/>
              <a:t>passwordCheck</a:t>
            </a:r>
            <a:r>
              <a:rPr lang="tr-TR" dirty="0"/>
              <a:t>’ fonksiyonu parametresine </a:t>
            </a:r>
            <a:r>
              <a:rPr lang="tr-TR" dirty="0" err="1"/>
              <a:t>callback</a:t>
            </a:r>
            <a:r>
              <a:rPr lang="tr-TR" dirty="0"/>
              <a:t> yazılmış ve aynı şekilde 17. satırda(</a:t>
            </a:r>
            <a:r>
              <a:rPr lang="tr-TR" dirty="0" err="1"/>
              <a:t>passwordCheck</a:t>
            </a:r>
            <a:r>
              <a:rPr lang="tr-TR" dirty="0"/>
              <a:t> fonksiyonu içerisinde) </a:t>
            </a:r>
            <a:r>
              <a:rPr lang="tr-TR" dirty="0" err="1"/>
              <a:t>callback</a:t>
            </a:r>
            <a:r>
              <a:rPr lang="tr-TR" dirty="0"/>
              <a:t> olarak kullanılmış. 7. Satırda ise </a:t>
            </a:r>
            <a:r>
              <a:rPr lang="tr-TR" dirty="0" err="1"/>
              <a:t>callback</a:t>
            </a:r>
            <a:r>
              <a:rPr lang="tr-TR" dirty="0"/>
              <a:t> hangi fonksiyonu çalıştıracağını belirten 3. parametre girilmiştir.</a:t>
            </a:r>
          </a:p>
        </p:txBody>
      </p:sp>
      <p:pic>
        <p:nvPicPr>
          <p:cNvPr id="7" name="Picture 6">
            <a:extLst>
              <a:ext uri="{FF2B5EF4-FFF2-40B4-BE49-F238E27FC236}">
                <a16:creationId xmlns:a16="http://schemas.microsoft.com/office/drawing/2014/main" id="{F35955CD-BAA3-41BE-8983-8BA43A25E46F}"/>
              </a:ext>
            </a:extLst>
          </p:cNvPr>
          <p:cNvPicPr>
            <a:picLocks noChangeAspect="1"/>
          </p:cNvPicPr>
          <p:nvPr/>
        </p:nvPicPr>
        <p:blipFill>
          <a:blip r:embed="rId2"/>
          <a:stretch>
            <a:fillRect/>
          </a:stretch>
        </p:blipFill>
        <p:spPr>
          <a:xfrm>
            <a:off x="2538412" y="141456"/>
            <a:ext cx="7115175" cy="4581525"/>
          </a:xfrm>
          <a:prstGeom prst="rect">
            <a:avLst/>
          </a:prstGeom>
        </p:spPr>
      </p:pic>
    </p:spTree>
    <p:extLst>
      <p:ext uri="{BB962C8B-B14F-4D97-AF65-F5344CB8AC3E}">
        <p14:creationId xmlns:p14="http://schemas.microsoft.com/office/powerpoint/2010/main" val="3357182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A18-BCED-4C5E-BF79-2FB29E768952}"/>
              </a:ext>
            </a:extLst>
          </p:cNvPr>
          <p:cNvSpPr>
            <a:spLocks noGrp="1"/>
          </p:cNvSpPr>
          <p:nvPr>
            <p:ph type="title"/>
          </p:nvPr>
        </p:nvSpPr>
        <p:spPr/>
        <p:txBody>
          <a:bodyPr/>
          <a:lstStyle/>
          <a:p>
            <a:r>
              <a:rPr lang="tr-TR" dirty="0"/>
              <a:t>Var </a:t>
            </a:r>
            <a:r>
              <a:rPr lang="tr-TR" dirty="0" err="1"/>
              <a:t>array</a:t>
            </a:r>
            <a:r>
              <a:rPr lang="tr-TR" dirty="0"/>
              <a:t>=[] – var </a:t>
            </a:r>
            <a:r>
              <a:rPr lang="tr-TR" dirty="0" err="1"/>
              <a:t>array</a:t>
            </a:r>
            <a:r>
              <a:rPr lang="tr-TR" dirty="0"/>
              <a:t>=</a:t>
            </a:r>
            <a:r>
              <a:rPr lang="tr-TR" dirty="0" err="1"/>
              <a:t>new</a:t>
            </a:r>
            <a:r>
              <a:rPr lang="tr-TR" dirty="0"/>
              <a:t> </a:t>
            </a:r>
            <a:r>
              <a:rPr lang="tr-TR" dirty="0" err="1"/>
              <a:t>array</a:t>
            </a:r>
            <a:r>
              <a:rPr lang="tr-TR" dirty="0"/>
              <a:t>() farkı</a:t>
            </a:r>
          </a:p>
        </p:txBody>
      </p:sp>
      <p:sp>
        <p:nvSpPr>
          <p:cNvPr id="3" name="Content Placeholder 2">
            <a:extLst>
              <a:ext uri="{FF2B5EF4-FFF2-40B4-BE49-F238E27FC236}">
                <a16:creationId xmlns:a16="http://schemas.microsoft.com/office/drawing/2014/main" id="{FCA08336-363D-4B83-BC2F-EB5F437AC7D6}"/>
              </a:ext>
            </a:extLst>
          </p:cNvPr>
          <p:cNvSpPr>
            <a:spLocks noGrp="1"/>
          </p:cNvSpPr>
          <p:nvPr>
            <p:ph idx="1"/>
          </p:nvPr>
        </p:nvSpPr>
        <p:spPr/>
        <p:txBody>
          <a:bodyPr/>
          <a:lstStyle/>
          <a:p>
            <a:r>
              <a:rPr lang="tr-TR" dirty="0"/>
              <a:t>var </a:t>
            </a:r>
            <a:r>
              <a:rPr lang="tr-TR" dirty="0" err="1"/>
              <a:t>array</a:t>
            </a:r>
            <a:r>
              <a:rPr lang="tr-TR" dirty="0"/>
              <a:t> = [5]   –   var </a:t>
            </a:r>
            <a:r>
              <a:rPr lang="tr-TR" dirty="0" err="1"/>
              <a:t>array</a:t>
            </a:r>
            <a:r>
              <a:rPr lang="tr-TR" dirty="0"/>
              <a:t> = </a:t>
            </a:r>
            <a:r>
              <a:rPr lang="tr-TR" dirty="0" err="1"/>
              <a:t>new</a:t>
            </a:r>
            <a:r>
              <a:rPr lang="tr-TR" dirty="0"/>
              <a:t> </a:t>
            </a:r>
            <a:r>
              <a:rPr lang="tr-TR" dirty="0" err="1"/>
              <a:t>Array</a:t>
            </a:r>
            <a:r>
              <a:rPr lang="tr-TR" dirty="0"/>
              <a:t>(5)</a:t>
            </a:r>
          </a:p>
          <a:p>
            <a:pPr marL="0" indent="0">
              <a:buNone/>
            </a:pPr>
            <a:r>
              <a:rPr lang="tr-TR" dirty="0"/>
              <a:t>Arasındaki fark ‘var </a:t>
            </a:r>
            <a:r>
              <a:rPr lang="tr-TR" dirty="0" err="1"/>
              <a:t>array</a:t>
            </a:r>
            <a:r>
              <a:rPr lang="tr-TR" dirty="0"/>
              <a:t> = [5]’ olanın ilk elemanının 5 olduğu ifade edilirken  ‘</a:t>
            </a:r>
            <a:r>
              <a:rPr lang="tr-TR" dirty="0" err="1"/>
              <a:t>new</a:t>
            </a:r>
            <a:r>
              <a:rPr lang="tr-TR" dirty="0"/>
              <a:t> </a:t>
            </a:r>
            <a:r>
              <a:rPr lang="tr-TR" dirty="0" err="1"/>
              <a:t>Array</a:t>
            </a:r>
            <a:r>
              <a:rPr lang="tr-TR" dirty="0"/>
              <a:t> (5)’ de uzunluğu 5 olan bir dizi oluşturulduğu anlamına gelir.</a:t>
            </a:r>
          </a:p>
          <a:p>
            <a:pPr marL="0" indent="0">
              <a:buNone/>
            </a:pPr>
            <a:r>
              <a:rPr lang="tr-TR" dirty="0"/>
              <a:t>Her iki türde dizi yaratma arasında küçük bir fark vardır.</a:t>
            </a:r>
          </a:p>
          <a:p>
            <a:pPr marL="0" indent="0">
              <a:buNone/>
            </a:pPr>
            <a:r>
              <a:rPr lang="tr-TR" dirty="0"/>
              <a:t>‘var </a:t>
            </a:r>
            <a:r>
              <a:rPr lang="tr-TR" dirty="0" err="1"/>
              <a:t>array</a:t>
            </a:r>
            <a:r>
              <a:rPr lang="tr-TR" dirty="0"/>
              <a:t> = [5]’ de dizi boyutu belirtilmediği için her eleman eklenip çıkartıldığında, bellekte boyutu +-1 olan başka bir diziye taşınacaktır. Bu da zaman kaybına yol açmaktadır. Ancak ‘var </a:t>
            </a:r>
            <a:r>
              <a:rPr lang="tr-TR" dirty="0" err="1"/>
              <a:t>array</a:t>
            </a:r>
            <a:r>
              <a:rPr lang="tr-TR" dirty="0"/>
              <a:t> = </a:t>
            </a:r>
            <a:r>
              <a:rPr lang="tr-TR" dirty="0" err="1"/>
              <a:t>new</a:t>
            </a:r>
            <a:r>
              <a:rPr lang="tr-TR" dirty="0"/>
              <a:t> </a:t>
            </a:r>
            <a:r>
              <a:rPr lang="tr-TR" dirty="0" err="1"/>
              <a:t>Array</a:t>
            </a:r>
            <a:r>
              <a:rPr lang="tr-TR" dirty="0"/>
              <a:t>(5)’ olanın baştan dizi boyutu belli olduğu için diğerine göre </a:t>
            </a:r>
            <a:r>
              <a:rPr lang="tr-TR" dirty="0" err="1"/>
              <a:t>push</a:t>
            </a:r>
            <a:r>
              <a:rPr lang="tr-TR" dirty="0"/>
              <a:t> ve pop işlemleri daha kısa sürede gerçekleşmektedir.</a:t>
            </a:r>
          </a:p>
        </p:txBody>
      </p:sp>
    </p:spTree>
    <p:extLst>
      <p:ext uri="{BB962C8B-B14F-4D97-AF65-F5344CB8AC3E}">
        <p14:creationId xmlns:p14="http://schemas.microsoft.com/office/powerpoint/2010/main" val="1397410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56E0-4C5B-4B49-BE19-9A42E96CAE30}"/>
              </a:ext>
            </a:extLst>
          </p:cNvPr>
          <p:cNvSpPr>
            <a:spLocks noGrp="1"/>
          </p:cNvSpPr>
          <p:nvPr>
            <p:ph type="title"/>
          </p:nvPr>
        </p:nvSpPr>
        <p:spPr>
          <a:xfrm>
            <a:off x="2231136" y="420992"/>
            <a:ext cx="7729728" cy="1188720"/>
          </a:xfrm>
        </p:spPr>
        <p:txBody>
          <a:bodyPr/>
          <a:lstStyle/>
          <a:p>
            <a:r>
              <a:rPr lang="tr-TR" dirty="0" err="1"/>
              <a:t>Tostrıng</a:t>
            </a:r>
            <a:r>
              <a:rPr lang="tr-TR" dirty="0"/>
              <a:t>() – </a:t>
            </a:r>
            <a:r>
              <a:rPr lang="tr-TR" dirty="0" err="1"/>
              <a:t>Joın</a:t>
            </a:r>
            <a:r>
              <a:rPr lang="tr-TR" dirty="0"/>
              <a:t>() farkı</a:t>
            </a:r>
          </a:p>
        </p:txBody>
      </p:sp>
      <p:sp>
        <p:nvSpPr>
          <p:cNvPr id="3" name="Content Placeholder 2">
            <a:extLst>
              <a:ext uri="{FF2B5EF4-FFF2-40B4-BE49-F238E27FC236}">
                <a16:creationId xmlns:a16="http://schemas.microsoft.com/office/drawing/2014/main" id="{AB4D7E02-EDF6-47DC-BE9A-F8711499BAE1}"/>
              </a:ext>
            </a:extLst>
          </p:cNvPr>
          <p:cNvSpPr>
            <a:spLocks noGrp="1"/>
          </p:cNvSpPr>
          <p:nvPr>
            <p:ph idx="1"/>
          </p:nvPr>
        </p:nvSpPr>
        <p:spPr>
          <a:xfrm>
            <a:off x="2231136" y="1880160"/>
            <a:ext cx="7729728" cy="3101983"/>
          </a:xfrm>
        </p:spPr>
        <p:txBody>
          <a:bodyPr/>
          <a:lstStyle/>
          <a:p>
            <a:r>
              <a:rPr lang="tr-TR" dirty="0" err="1"/>
              <a:t>toString</a:t>
            </a:r>
            <a:r>
              <a:rPr lang="tr-TR" dirty="0"/>
              <a:t>() metodu dizilere özel bir metot değil, diğer nesne türleri de kullanabilir. Dizinin elemanlarını virgül ile ayırarak tek bir </a:t>
            </a:r>
            <a:r>
              <a:rPr lang="tr-TR" dirty="0" err="1"/>
              <a:t>string’e</a:t>
            </a:r>
            <a:r>
              <a:rPr lang="tr-TR" dirty="0"/>
              <a:t> çevirir.</a:t>
            </a:r>
          </a:p>
          <a:p>
            <a:r>
              <a:rPr lang="tr-TR" dirty="0" err="1"/>
              <a:t>join</a:t>
            </a:r>
            <a:r>
              <a:rPr lang="tr-TR" dirty="0"/>
              <a:t>() metodu ise dizilere özel bir metottur. Sadece diziler için kullanılabilir. </a:t>
            </a:r>
            <a:r>
              <a:rPr lang="tr-TR" dirty="0" err="1"/>
              <a:t>Join</a:t>
            </a:r>
            <a:r>
              <a:rPr lang="tr-TR" dirty="0"/>
              <a:t>() metodunda dizi elemanları, virgül haricinde parantez içerisine (</a:t>
            </a:r>
            <a:r>
              <a:rPr lang="tr-TR" dirty="0" err="1"/>
              <a:t>join</a:t>
            </a:r>
            <a:r>
              <a:rPr lang="tr-TR" dirty="0"/>
              <a:t>(‘-’)) yazılan karakterler ile ayırılabilir.</a:t>
            </a:r>
          </a:p>
          <a:p>
            <a:r>
              <a:rPr lang="tr-TR" dirty="0"/>
              <a:t>NOT: Eğer dizi elemanları içerisinde </a:t>
            </a:r>
            <a:r>
              <a:rPr lang="tr-TR" dirty="0" err="1"/>
              <a:t>undefined</a:t>
            </a:r>
            <a:r>
              <a:rPr lang="tr-TR" dirty="0"/>
              <a:t> yada </a:t>
            </a:r>
            <a:r>
              <a:rPr lang="tr-TR" dirty="0" err="1"/>
              <a:t>null</a:t>
            </a:r>
            <a:r>
              <a:rPr lang="tr-TR" dirty="0"/>
              <a:t> değerler var ise bu değerler hiç gösterilmemektedir.</a:t>
            </a:r>
          </a:p>
        </p:txBody>
      </p:sp>
      <p:pic>
        <p:nvPicPr>
          <p:cNvPr id="4" name="Picture 3">
            <a:extLst>
              <a:ext uri="{FF2B5EF4-FFF2-40B4-BE49-F238E27FC236}">
                <a16:creationId xmlns:a16="http://schemas.microsoft.com/office/drawing/2014/main" id="{01D20865-6ABA-43F5-AEC2-809ACA42A506}"/>
              </a:ext>
            </a:extLst>
          </p:cNvPr>
          <p:cNvPicPr>
            <a:picLocks noChangeAspect="1"/>
          </p:cNvPicPr>
          <p:nvPr/>
        </p:nvPicPr>
        <p:blipFill>
          <a:blip r:embed="rId2"/>
          <a:stretch>
            <a:fillRect/>
          </a:stretch>
        </p:blipFill>
        <p:spPr>
          <a:xfrm>
            <a:off x="597243" y="4373033"/>
            <a:ext cx="10668000" cy="2200275"/>
          </a:xfrm>
          <a:prstGeom prst="rect">
            <a:avLst/>
          </a:prstGeom>
        </p:spPr>
      </p:pic>
    </p:spTree>
    <p:extLst>
      <p:ext uri="{BB962C8B-B14F-4D97-AF65-F5344CB8AC3E}">
        <p14:creationId xmlns:p14="http://schemas.microsoft.com/office/powerpoint/2010/main" val="1610422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2C16-977E-4F62-8790-1A65A7A6586A}"/>
              </a:ext>
            </a:extLst>
          </p:cNvPr>
          <p:cNvSpPr>
            <a:spLocks noGrp="1"/>
          </p:cNvSpPr>
          <p:nvPr>
            <p:ph type="title"/>
          </p:nvPr>
        </p:nvSpPr>
        <p:spPr/>
        <p:txBody>
          <a:bodyPr/>
          <a:lstStyle/>
          <a:p>
            <a:r>
              <a:rPr lang="tr-TR" dirty="0" err="1"/>
              <a:t>Slıce</a:t>
            </a:r>
            <a:r>
              <a:rPr lang="tr-TR" dirty="0"/>
              <a:t>() – </a:t>
            </a:r>
            <a:r>
              <a:rPr lang="tr-TR" dirty="0" err="1"/>
              <a:t>splıce</a:t>
            </a:r>
            <a:r>
              <a:rPr lang="tr-TR" dirty="0"/>
              <a:t>() farkı</a:t>
            </a:r>
          </a:p>
        </p:txBody>
      </p:sp>
      <p:sp>
        <p:nvSpPr>
          <p:cNvPr id="3" name="Content Placeholder 2">
            <a:extLst>
              <a:ext uri="{FF2B5EF4-FFF2-40B4-BE49-F238E27FC236}">
                <a16:creationId xmlns:a16="http://schemas.microsoft.com/office/drawing/2014/main" id="{A85E5153-8A1B-435E-A858-0BE056258EDD}"/>
              </a:ext>
            </a:extLst>
          </p:cNvPr>
          <p:cNvSpPr>
            <a:spLocks noGrp="1"/>
          </p:cNvSpPr>
          <p:nvPr>
            <p:ph idx="1"/>
          </p:nvPr>
        </p:nvSpPr>
        <p:spPr/>
        <p:txBody>
          <a:bodyPr/>
          <a:lstStyle/>
          <a:p>
            <a:r>
              <a:rPr lang="tr-TR" dirty="0" err="1"/>
              <a:t>Slice</a:t>
            </a:r>
            <a:r>
              <a:rPr lang="tr-TR" dirty="0"/>
              <a:t>() metodu, var olan dizinin hiçbir elemanını değiştirmez, sadece </a:t>
            </a:r>
            <a:r>
              <a:rPr lang="tr-TR" dirty="0" err="1"/>
              <a:t>slice</a:t>
            </a:r>
            <a:r>
              <a:rPr lang="tr-TR" dirty="0"/>
              <a:t>() metodu kullanıldığı anda parametre olarak tek değer verilirse, verilen değeri dizinin indisi kabul eder (verilen değer indisi dahil) ve o indisten başlayıp diziyi geri döndürür. Eğer parametre olarak 2 değer verilirse, ilk değeri dizinin başlangıç indisi (dahil), son değeri ise dizinin bitiş indisi olarak kabul eder(bitiş indisi dahil değil).</a:t>
            </a:r>
          </a:p>
          <a:p>
            <a:r>
              <a:rPr lang="tr-TR" dirty="0" err="1"/>
              <a:t>Splice</a:t>
            </a:r>
            <a:r>
              <a:rPr lang="tr-TR" dirty="0"/>
              <a:t>() metodu, var olan dizi elemanlarında değişiklik yapabilir. Başka bir diziye kopyalama (kopyalama yaparken asıl diziden siler). Ana diziye sadece sonuna veya başına değil aynı zamanda dizi arasına da ekleme yapabilir.</a:t>
            </a:r>
          </a:p>
        </p:txBody>
      </p:sp>
    </p:spTree>
    <p:extLst>
      <p:ext uri="{BB962C8B-B14F-4D97-AF65-F5344CB8AC3E}">
        <p14:creationId xmlns:p14="http://schemas.microsoft.com/office/powerpoint/2010/main" val="374191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44A-EE39-469B-899D-6573FE4777EA}"/>
              </a:ext>
            </a:extLst>
          </p:cNvPr>
          <p:cNvSpPr>
            <a:spLocks noGrp="1"/>
          </p:cNvSpPr>
          <p:nvPr>
            <p:ph type="title"/>
          </p:nvPr>
        </p:nvSpPr>
        <p:spPr>
          <a:xfrm>
            <a:off x="2231136" y="355089"/>
            <a:ext cx="7729728" cy="1188720"/>
          </a:xfrm>
        </p:spPr>
        <p:txBody>
          <a:bodyPr/>
          <a:lstStyle/>
          <a:p>
            <a:r>
              <a:rPr lang="tr-TR" dirty="0" err="1"/>
              <a:t>Slıce</a:t>
            </a:r>
            <a:r>
              <a:rPr lang="tr-TR" dirty="0"/>
              <a:t>() örnek</a:t>
            </a:r>
          </a:p>
        </p:txBody>
      </p:sp>
      <p:pic>
        <p:nvPicPr>
          <p:cNvPr id="4" name="Picture 3">
            <a:extLst>
              <a:ext uri="{FF2B5EF4-FFF2-40B4-BE49-F238E27FC236}">
                <a16:creationId xmlns:a16="http://schemas.microsoft.com/office/drawing/2014/main" id="{5A4B6744-6A7C-45CF-A93C-A555389D14AA}"/>
              </a:ext>
            </a:extLst>
          </p:cNvPr>
          <p:cNvPicPr>
            <a:picLocks noChangeAspect="1"/>
          </p:cNvPicPr>
          <p:nvPr/>
        </p:nvPicPr>
        <p:blipFill>
          <a:blip r:embed="rId2"/>
          <a:stretch>
            <a:fillRect/>
          </a:stretch>
        </p:blipFill>
        <p:spPr>
          <a:xfrm>
            <a:off x="3674976" y="1930769"/>
            <a:ext cx="4842047" cy="4516531"/>
          </a:xfrm>
          <a:prstGeom prst="rect">
            <a:avLst/>
          </a:prstGeom>
        </p:spPr>
      </p:pic>
    </p:spTree>
    <p:extLst>
      <p:ext uri="{BB962C8B-B14F-4D97-AF65-F5344CB8AC3E}">
        <p14:creationId xmlns:p14="http://schemas.microsoft.com/office/powerpoint/2010/main" val="2447510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DF18-B734-4D36-9A6B-3A645B2DD0B2}"/>
              </a:ext>
            </a:extLst>
          </p:cNvPr>
          <p:cNvSpPr>
            <a:spLocks noGrp="1"/>
          </p:cNvSpPr>
          <p:nvPr>
            <p:ph type="title"/>
          </p:nvPr>
        </p:nvSpPr>
        <p:spPr>
          <a:xfrm>
            <a:off x="2231136" y="379805"/>
            <a:ext cx="7729728" cy="1188720"/>
          </a:xfrm>
        </p:spPr>
        <p:txBody>
          <a:bodyPr/>
          <a:lstStyle/>
          <a:p>
            <a:r>
              <a:rPr lang="tr-TR" dirty="0" err="1"/>
              <a:t>Splıce</a:t>
            </a:r>
            <a:r>
              <a:rPr lang="tr-TR" dirty="0"/>
              <a:t>() örnek</a:t>
            </a:r>
          </a:p>
        </p:txBody>
      </p:sp>
      <p:pic>
        <p:nvPicPr>
          <p:cNvPr id="4" name="Picture 3">
            <a:extLst>
              <a:ext uri="{FF2B5EF4-FFF2-40B4-BE49-F238E27FC236}">
                <a16:creationId xmlns:a16="http://schemas.microsoft.com/office/drawing/2014/main" id="{A85F2504-0A4E-4FC9-BB38-46D04116D2FA}"/>
              </a:ext>
            </a:extLst>
          </p:cNvPr>
          <p:cNvPicPr>
            <a:picLocks noChangeAspect="1"/>
          </p:cNvPicPr>
          <p:nvPr/>
        </p:nvPicPr>
        <p:blipFill>
          <a:blip r:embed="rId2"/>
          <a:stretch>
            <a:fillRect/>
          </a:stretch>
        </p:blipFill>
        <p:spPr>
          <a:xfrm>
            <a:off x="2071687" y="2041439"/>
            <a:ext cx="8048625" cy="4076700"/>
          </a:xfrm>
          <a:prstGeom prst="rect">
            <a:avLst/>
          </a:prstGeom>
        </p:spPr>
      </p:pic>
    </p:spTree>
    <p:extLst>
      <p:ext uri="{BB962C8B-B14F-4D97-AF65-F5344CB8AC3E}">
        <p14:creationId xmlns:p14="http://schemas.microsoft.com/office/powerpoint/2010/main" val="174108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C75A-EE18-49D0-9921-68039AAF00A5}"/>
              </a:ext>
            </a:extLst>
          </p:cNvPr>
          <p:cNvSpPr>
            <a:spLocks noGrp="1"/>
          </p:cNvSpPr>
          <p:nvPr>
            <p:ph type="title"/>
          </p:nvPr>
        </p:nvSpPr>
        <p:spPr/>
        <p:txBody>
          <a:bodyPr/>
          <a:lstStyle/>
          <a:p>
            <a:r>
              <a:rPr lang="tr-TR" dirty="0"/>
              <a:t>{[]} - [{}] farkı</a:t>
            </a:r>
          </a:p>
        </p:txBody>
      </p:sp>
      <p:sp>
        <p:nvSpPr>
          <p:cNvPr id="3" name="Content Placeholder 2">
            <a:extLst>
              <a:ext uri="{FF2B5EF4-FFF2-40B4-BE49-F238E27FC236}">
                <a16:creationId xmlns:a16="http://schemas.microsoft.com/office/drawing/2014/main" id="{7EFCCC92-4841-4B19-BF2A-48F0D61C63A7}"/>
              </a:ext>
            </a:extLst>
          </p:cNvPr>
          <p:cNvSpPr>
            <a:spLocks noGrp="1"/>
          </p:cNvSpPr>
          <p:nvPr>
            <p:ph idx="1"/>
          </p:nvPr>
        </p:nvSpPr>
        <p:spPr/>
        <p:txBody>
          <a:bodyPr/>
          <a:lstStyle/>
          <a:p>
            <a:r>
              <a:rPr lang="tr-TR" dirty="0"/>
              <a:t>{} karakterleri ile obje tanımlaması yapılır. [] ile de dizi tanımlaması yapılır.</a:t>
            </a:r>
          </a:p>
          <a:p>
            <a:r>
              <a:rPr lang="tr-TR" dirty="0"/>
              <a:t>{[]} yapısı obje içerisinde dizi tanımlaması yapıldığını, [{}] yapısı ise dizi içerisinde obje tanımlaması yapıldığını göstermektedir.</a:t>
            </a:r>
          </a:p>
          <a:p>
            <a:r>
              <a:rPr lang="tr-TR" dirty="0"/>
              <a:t>Burada kullanım amaçlarına göre hangisi kullanılması gerektiği değişkenlik göstermektedir. Küçük bir örnek vermek gerekirse sınıf listesi dizi içerisinde obje şeklinde tanımlanabilir. Çünkü öğrencilerin hepsini bir dizi içerisinde obje olarak tutmuş oluruz. Obje içerisine ise isim, </a:t>
            </a:r>
            <a:r>
              <a:rPr lang="tr-TR" dirty="0" err="1"/>
              <a:t>soyisim</a:t>
            </a:r>
            <a:r>
              <a:rPr lang="tr-TR" dirty="0"/>
              <a:t>, okul numarası gibi bilgileri tanımlarız. Aynı şekilde bu öğrencilerin aldığı dersleri ise dizi şeklinde obje içerisinde saklayabiliriz. </a:t>
            </a:r>
          </a:p>
        </p:txBody>
      </p:sp>
    </p:spTree>
    <p:extLst>
      <p:ext uri="{BB962C8B-B14F-4D97-AF65-F5344CB8AC3E}">
        <p14:creationId xmlns:p14="http://schemas.microsoft.com/office/powerpoint/2010/main" val="42049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B5A-640D-46F3-9208-4D65BF2E67CA}"/>
              </a:ext>
            </a:extLst>
          </p:cNvPr>
          <p:cNvSpPr>
            <a:spLocks noGrp="1"/>
          </p:cNvSpPr>
          <p:nvPr>
            <p:ph type="title"/>
          </p:nvPr>
        </p:nvSpPr>
        <p:spPr/>
        <p:txBody>
          <a:bodyPr/>
          <a:lstStyle/>
          <a:p>
            <a:r>
              <a:rPr lang="tr-TR" dirty="0" err="1"/>
              <a:t>Fırst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Fıfo</a:t>
            </a:r>
            <a:r>
              <a:rPr lang="tr-TR" dirty="0"/>
              <a:t>)</a:t>
            </a:r>
            <a:br>
              <a:rPr lang="tr-TR" dirty="0"/>
            </a:br>
            <a:r>
              <a:rPr lang="tr-TR" dirty="0" err="1"/>
              <a:t>last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lıfo</a:t>
            </a:r>
            <a:r>
              <a:rPr lang="tr-TR" dirty="0"/>
              <a:t>)</a:t>
            </a:r>
          </a:p>
        </p:txBody>
      </p:sp>
      <p:sp>
        <p:nvSpPr>
          <p:cNvPr id="3" name="Content Placeholder 2">
            <a:extLst>
              <a:ext uri="{FF2B5EF4-FFF2-40B4-BE49-F238E27FC236}">
                <a16:creationId xmlns:a16="http://schemas.microsoft.com/office/drawing/2014/main" id="{59458B71-4886-4A43-96B8-868CDE4D30E8}"/>
              </a:ext>
            </a:extLst>
          </p:cNvPr>
          <p:cNvSpPr>
            <a:spLocks noGrp="1"/>
          </p:cNvSpPr>
          <p:nvPr>
            <p:ph idx="1"/>
          </p:nvPr>
        </p:nvSpPr>
        <p:spPr/>
        <p:txBody>
          <a:bodyPr/>
          <a:lstStyle/>
          <a:p>
            <a:r>
              <a:rPr lang="tr-TR" dirty="0"/>
              <a:t>First in </a:t>
            </a:r>
            <a:r>
              <a:rPr lang="tr-TR" dirty="0" err="1"/>
              <a:t>first</a:t>
            </a:r>
            <a:r>
              <a:rPr lang="tr-TR" dirty="0"/>
              <a:t> </a:t>
            </a:r>
            <a:r>
              <a:rPr lang="tr-TR" dirty="0" err="1"/>
              <a:t>out</a:t>
            </a:r>
            <a:r>
              <a:rPr lang="tr-TR" dirty="0"/>
              <a:t> (ilk giren ilk çıkar) mantığı </a:t>
            </a:r>
            <a:r>
              <a:rPr lang="tr-TR" dirty="0" err="1"/>
              <a:t>queue</a:t>
            </a:r>
            <a:r>
              <a:rPr lang="tr-TR" dirty="0"/>
              <a:t> (kuyruk) veri yapısında kullanılır. Kuyruğa birkaç tane veri eklenir ve sonrasında kuyruktan veri çıkarılırsa, çıkacak olan veri ilk eklenen veridir.</a:t>
            </a:r>
          </a:p>
          <a:p>
            <a:r>
              <a:rPr lang="tr-TR" dirty="0" err="1"/>
              <a:t>Last</a:t>
            </a:r>
            <a:r>
              <a:rPr lang="tr-TR" dirty="0"/>
              <a:t> in </a:t>
            </a:r>
            <a:r>
              <a:rPr lang="tr-TR" dirty="0" err="1"/>
              <a:t>first</a:t>
            </a:r>
            <a:r>
              <a:rPr lang="tr-TR" dirty="0"/>
              <a:t> </a:t>
            </a:r>
            <a:r>
              <a:rPr lang="tr-TR" dirty="0" err="1"/>
              <a:t>out</a:t>
            </a:r>
            <a:r>
              <a:rPr lang="tr-TR" dirty="0"/>
              <a:t> (son giren ilk çıkar) mantığı </a:t>
            </a:r>
            <a:r>
              <a:rPr lang="tr-TR" dirty="0" err="1"/>
              <a:t>stack</a:t>
            </a:r>
            <a:r>
              <a:rPr lang="tr-TR" dirty="0"/>
              <a:t> (yığın) veri yapısında kullanılır. Yığına birkaç tane veri eklenip sonrasında ise bu yığından veri çıkarılırsa, çıkacak olan veri son eklenen veri olacaktır.</a:t>
            </a:r>
          </a:p>
        </p:txBody>
      </p:sp>
    </p:spTree>
    <p:extLst>
      <p:ext uri="{BB962C8B-B14F-4D97-AF65-F5344CB8AC3E}">
        <p14:creationId xmlns:p14="http://schemas.microsoft.com/office/powerpoint/2010/main" val="18228456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50BB-1011-4954-8242-645DD8F8485E}"/>
              </a:ext>
            </a:extLst>
          </p:cNvPr>
          <p:cNvSpPr>
            <a:spLocks noGrp="1"/>
          </p:cNvSpPr>
          <p:nvPr>
            <p:ph type="title"/>
          </p:nvPr>
        </p:nvSpPr>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F828AB82-D28F-458D-B921-51998F9AEBD0}"/>
              </a:ext>
            </a:extLst>
          </p:cNvPr>
          <p:cNvSpPr>
            <a:spLocks noGrp="1"/>
          </p:cNvSpPr>
          <p:nvPr>
            <p:ph idx="1"/>
          </p:nvPr>
        </p:nvSpPr>
        <p:spPr/>
        <p:txBody>
          <a:bodyPr/>
          <a:lstStyle/>
          <a:p>
            <a:r>
              <a:rPr lang="tr-TR" dirty="0" err="1"/>
              <a:t>call</a:t>
            </a:r>
            <a:r>
              <a:rPr lang="tr-TR" dirty="0"/>
              <a:t>() ve </a:t>
            </a:r>
            <a:r>
              <a:rPr lang="tr-TR" dirty="0" err="1"/>
              <a:t>apply</a:t>
            </a:r>
            <a:r>
              <a:rPr lang="tr-TR" dirty="0"/>
              <a:t>() metotları aslında aynı işlevi yaparlar. Her ikisi de obje içerisine parametre olarak obje göndermek için kullanılmaktadır. Yani bir obje içerisinde bir fonksiyon var ve bu </a:t>
            </a:r>
            <a:r>
              <a:rPr lang="tr-TR" dirty="0" err="1"/>
              <a:t>fonskiyon</a:t>
            </a:r>
            <a:r>
              <a:rPr lang="tr-TR" dirty="0"/>
              <a:t> içerisinde objenin bir değişkeni ile işlem yapılacaksa, </a:t>
            </a:r>
            <a:r>
              <a:rPr lang="tr-TR" dirty="0" err="1"/>
              <a:t>fonskiyon</a:t>
            </a:r>
            <a:r>
              <a:rPr lang="tr-TR" dirty="0"/>
              <a:t> içerisindeki obje değişkeni hangi objeye göre göre işlem yapmasını bilmesini için fonksiyona objeyi de parametre olarak göndermemiz gerekmektedir. Bir sonraki sayfada örnek mevcuttur.</a:t>
            </a:r>
          </a:p>
          <a:p>
            <a:r>
              <a:rPr lang="tr-TR" dirty="0" err="1"/>
              <a:t>call</a:t>
            </a:r>
            <a:r>
              <a:rPr lang="tr-TR" dirty="0"/>
              <a:t>() ve </a:t>
            </a:r>
            <a:r>
              <a:rPr lang="tr-TR" dirty="0" err="1"/>
              <a:t>apply</a:t>
            </a:r>
            <a:r>
              <a:rPr lang="tr-TR" dirty="0"/>
              <a:t>() farkı ise, </a:t>
            </a:r>
            <a:r>
              <a:rPr lang="tr-TR" dirty="0" err="1"/>
              <a:t>call</a:t>
            </a:r>
            <a:r>
              <a:rPr lang="tr-TR" dirty="0"/>
              <a:t>() metodunda obje harici metotlar ayrı birer parametre olarak gönderilirken, </a:t>
            </a:r>
            <a:r>
              <a:rPr lang="tr-TR" dirty="0" err="1"/>
              <a:t>apply</a:t>
            </a:r>
            <a:r>
              <a:rPr lang="tr-TR" dirty="0"/>
              <a:t>() metodunda bir dizi şeklinde tek parametre olarak gönderilmektedir.</a:t>
            </a:r>
          </a:p>
        </p:txBody>
      </p:sp>
    </p:spTree>
    <p:extLst>
      <p:ext uri="{BB962C8B-B14F-4D97-AF65-F5344CB8AC3E}">
        <p14:creationId xmlns:p14="http://schemas.microsoft.com/office/powerpoint/2010/main" val="1374619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B7BC-60E9-4C74-A0E4-84F824A4634A}"/>
              </a:ext>
            </a:extLst>
          </p:cNvPr>
          <p:cNvSpPr>
            <a:spLocks noGrp="1"/>
          </p:cNvSpPr>
          <p:nvPr>
            <p:ph type="title"/>
          </p:nvPr>
        </p:nvSpPr>
        <p:spPr>
          <a:xfrm>
            <a:off x="2231136" y="355089"/>
            <a:ext cx="7729728" cy="1188720"/>
          </a:xfrm>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0C7D4BD9-71EE-48F0-9620-2915856143B2}"/>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9CD812F5-F4C4-4D70-95FD-3FE9162F766B}"/>
              </a:ext>
            </a:extLst>
          </p:cNvPr>
          <p:cNvPicPr>
            <a:picLocks noChangeAspect="1"/>
          </p:cNvPicPr>
          <p:nvPr/>
        </p:nvPicPr>
        <p:blipFill>
          <a:blip r:embed="rId2"/>
          <a:stretch>
            <a:fillRect/>
          </a:stretch>
        </p:blipFill>
        <p:spPr>
          <a:xfrm>
            <a:off x="1206843" y="1571338"/>
            <a:ext cx="9778314" cy="5235393"/>
          </a:xfrm>
          <a:prstGeom prst="rect">
            <a:avLst/>
          </a:prstGeom>
        </p:spPr>
      </p:pic>
    </p:spTree>
    <p:extLst>
      <p:ext uri="{BB962C8B-B14F-4D97-AF65-F5344CB8AC3E}">
        <p14:creationId xmlns:p14="http://schemas.microsoft.com/office/powerpoint/2010/main" val="516616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53E7-8807-4BFF-BE63-C9F53EDEDA00}"/>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79DA5C0C-3886-4EDE-AC32-E19A73B16DD5}"/>
              </a:ext>
            </a:extLst>
          </p:cNvPr>
          <p:cNvSpPr>
            <a:spLocks noGrp="1"/>
          </p:cNvSpPr>
          <p:nvPr>
            <p:ph idx="1"/>
          </p:nvPr>
        </p:nvSpPr>
        <p:spPr/>
        <p:txBody>
          <a:bodyPr/>
          <a:lstStyle/>
          <a:p>
            <a:pPr marL="0" indent="0">
              <a:buNone/>
            </a:pPr>
            <a:r>
              <a:rPr lang="tr-TR" dirty="0" err="1"/>
              <a:t>bind</a:t>
            </a:r>
            <a:r>
              <a:rPr lang="tr-TR" dirty="0"/>
              <a:t>() metodunda ise, asıl metot içerisinde yer alan </a:t>
            </a:r>
            <a:r>
              <a:rPr lang="tr-TR" dirty="0" err="1"/>
              <a:t>this</a:t>
            </a:r>
            <a:r>
              <a:rPr lang="tr-TR" dirty="0"/>
              <a:t> olarak verilmiş değişkenin dışarıdan başka bir objenin değişkenine atanması işlemidir.  Bir sonraki sayfada örnek ve açıklaması yer almaktadır.</a:t>
            </a:r>
          </a:p>
        </p:txBody>
      </p:sp>
    </p:spTree>
    <p:extLst>
      <p:ext uri="{BB962C8B-B14F-4D97-AF65-F5344CB8AC3E}">
        <p14:creationId xmlns:p14="http://schemas.microsoft.com/office/powerpoint/2010/main" val="35139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1A90-2C89-4FD1-B6E2-C5396839BFEE}"/>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EB98B0AD-BB37-40C8-B445-A592B9747171}"/>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pPr marL="0" indent="0">
              <a:buNone/>
            </a:pPr>
            <a:r>
              <a:rPr lang="tr-TR" dirty="0"/>
              <a:t>Yukarıdaki örnekte </a:t>
            </a:r>
            <a:r>
              <a:rPr lang="tr-TR" dirty="0" err="1"/>
              <a:t>checkNumbericRange</a:t>
            </a:r>
            <a:r>
              <a:rPr lang="tr-TR" dirty="0"/>
              <a:t> değişkenine atanan fonksiyon içerisindeki </a:t>
            </a:r>
            <a:r>
              <a:rPr lang="tr-TR" dirty="0" err="1"/>
              <a:t>this.minimum</a:t>
            </a:r>
            <a:r>
              <a:rPr lang="tr-TR" dirty="0"/>
              <a:t> ve </a:t>
            </a:r>
            <a:r>
              <a:rPr lang="tr-TR" dirty="0" err="1"/>
              <a:t>this.maximum</a:t>
            </a:r>
            <a:r>
              <a:rPr lang="tr-TR" dirty="0"/>
              <a:t> değerleri </a:t>
            </a:r>
            <a:r>
              <a:rPr lang="tr-TR" dirty="0" err="1"/>
              <a:t>range</a:t>
            </a:r>
            <a:r>
              <a:rPr lang="tr-TR" dirty="0"/>
              <a:t> objesinin </a:t>
            </a:r>
            <a:r>
              <a:rPr lang="tr-TR" dirty="0" err="1"/>
              <a:t>maximum</a:t>
            </a:r>
            <a:r>
              <a:rPr lang="tr-TR" dirty="0"/>
              <a:t> ve minimum değerleri atanmıştır. Bu atama 969. satırda gerçekleşmiştir.</a:t>
            </a:r>
          </a:p>
        </p:txBody>
      </p:sp>
      <p:pic>
        <p:nvPicPr>
          <p:cNvPr id="4" name="Picture 3">
            <a:extLst>
              <a:ext uri="{FF2B5EF4-FFF2-40B4-BE49-F238E27FC236}">
                <a16:creationId xmlns:a16="http://schemas.microsoft.com/office/drawing/2014/main" id="{4A707B32-1FC9-4175-B2BE-FDDC1F307D35}"/>
              </a:ext>
            </a:extLst>
          </p:cNvPr>
          <p:cNvPicPr>
            <a:picLocks noChangeAspect="1"/>
          </p:cNvPicPr>
          <p:nvPr/>
        </p:nvPicPr>
        <p:blipFill>
          <a:blip r:embed="rId2"/>
          <a:stretch>
            <a:fillRect/>
          </a:stretch>
        </p:blipFill>
        <p:spPr>
          <a:xfrm>
            <a:off x="959708" y="2316409"/>
            <a:ext cx="10272584" cy="2322276"/>
          </a:xfrm>
          <a:prstGeom prst="rect">
            <a:avLst/>
          </a:prstGeom>
        </p:spPr>
      </p:pic>
    </p:spTree>
    <p:extLst>
      <p:ext uri="{BB962C8B-B14F-4D97-AF65-F5344CB8AC3E}">
        <p14:creationId xmlns:p14="http://schemas.microsoft.com/office/powerpoint/2010/main" val="2172424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4A67-E37E-4302-8C06-5D537F782517}"/>
              </a:ext>
            </a:extLst>
          </p:cNvPr>
          <p:cNvSpPr>
            <a:spLocks noGrp="1"/>
          </p:cNvSpPr>
          <p:nvPr>
            <p:ph type="title"/>
          </p:nvPr>
        </p:nvSpPr>
        <p:spPr>
          <a:xfrm>
            <a:off x="2231136" y="379804"/>
            <a:ext cx="7729728" cy="1188720"/>
          </a:xfrm>
        </p:spPr>
        <p:txBody>
          <a:bodyPr/>
          <a:lstStyle/>
          <a:p>
            <a:r>
              <a:rPr lang="tr-TR" dirty="0" err="1"/>
              <a:t>Compıler</a:t>
            </a:r>
            <a:r>
              <a:rPr lang="tr-TR" dirty="0"/>
              <a:t>(derleyici)</a:t>
            </a:r>
            <a:br>
              <a:rPr lang="tr-TR" dirty="0"/>
            </a:br>
            <a:r>
              <a:rPr lang="tr-TR" dirty="0" err="1"/>
              <a:t>ınterpreter</a:t>
            </a:r>
            <a:r>
              <a:rPr lang="tr-TR" dirty="0"/>
              <a:t>(yorumlayıcı)</a:t>
            </a:r>
          </a:p>
        </p:txBody>
      </p:sp>
      <p:sp>
        <p:nvSpPr>
          <p:cNvPr id="3" name="Content Placeholder 2">
            <a:extLst>
              <a:ext uri="{FF2B5EF4-FFF2-40B4-BE49-F238E27FC236}">
                <a16:creationId xmlns:a16="http://schemas.microsoft.com/office/drawing/2014/main" id="{17455D7F-9679-44B9-94D4-02B5F2E97EB1}"/>
              </a:ext>
            </a:extLst>
          </p:cNvPr>
          <p:cNvSpPr>
            <a:spLocks noGrp="1"/>
          </p:cNvSpPr>
          <p:nvPr>
            <p:ph idx="1"/>
          </p:nvPr>
        </p:nvSpPr>
        <p:spPr>
          <a:xfrm>
            <a:off x="2231136" y="1937824"/>
            <a:ext cx="7729728" cy="4540371"/>
          </a:xfrm>
        </p:spPr>
        <p:txBody>
          <a:bodyPr>
            <a:normAutofit/>
          </a:bodyPr>
          <a:lstStyle/>
          <a:p>
            <a:r>
              <a:rPr lang="tr-TR" dirty="0"/>
              <a:t>Compiler, yüksek seviye (Java, C, C++ vb.) dillerde yazılan kodları bir bütün olarak çevirip, çalıştıracak şekilde bilgisayarın anlayabileceği (Makine diline (0,1)) koda çeviren bir programdır.</a:t>
            </a:r>
          </a:p>
          <a:p>
            <a:pPr marL="0" indent="0">
              <a:buNone/>
            </a:pPr>
            <a:r>
              <a:rPr lang="tr-TR" dirty="0"/>
              <a:t>Compiler, yüksek seviye kodları çevirirken aslında içerisinden birden çok işlem barındırır. 2 aşamalı olarak bunları ayırırsak:</a:t>
            </a:r>
          </a:p>
          <a:p>
            <a:pPr marL="0" indent="0">
              <a:buNone/>
            </a:pPr>
            <a:r>
              <a:rPr lang="tr-TR" dirty="0"/>
              <a:t>1. kısımda yüksek seviyedeki kodun doğruluğu kontrol edilir.</a:t>
            </a:r>
          </a:p>
          <a:p>
            <a:pPr marL="0" indent="0">
              <a:buNone/>
            </a:pPr>
            <a:r>
              <a:rPr lang="tr-TR" dirty="0"/>
              <a:t>2. kısımda kontrol edilen kod üzerinde bir hata yoksa yükse seviye dil üzerinde optimizasyon işlemleri yapılır. Sonrasında ise yüksek seviye olan kod, bilgisayarın anlayabileceği </a:t>
            </a:r>
            <a:r>
              <a:rPr lang="tr-TR" dirty="0" err="1"/>
              <a:t>şekile</a:t>
            </a:r>
            <a:r>
              <a:rPr lang="tr-TR" dirty="0"/>
              <a:t> yani makine diline(0,1) </a:t>
            </a:r>
            <a:r>
              <a:rPr lang="tr-TR" dirty="0" err="1"/>
              <a:t>çevirilir</a:t>
            </a:r>
            <a:r>
              <a:rPr lang="tr-TR" dirty="0"/>
              <a:t>.</a:t>
            </a:r>
          </a:p>
          <a:p>
            <a:r>
              <a:rPr lang="tr-TR" dirty="0"/>
              <a:t>Interpreter ise yüksek seviye dillerde yazılan kodları satır </a:t>
            </a:r>
            <a:r>
              <a:rPr lang="tr-TR" dirty="0" err="1"/>
              <a:t>satır</a:t>
            </a:r>
            <a:r>
              <a:rPr lang="tr-TR" dirty="0"/>
              <a:t> çalıştırarak kodun çalıştırılması sağlanır. Interpreter kullanan yüksek seviye dillerde, kod parçacıkları direkt yorumlanmazlar. Önce ara formlara derlenir ve derlenen kodlar yorumlanarak çalıştırılır.</a:t>
            </a:r>
          </a:p>
        </p:txBody>
      </p:sp>
    </p:spTree>
    <p:extLst>
      <p:ext uri="{BB962C8B-B14F-4D97-AF65-F5344CB8AC3E}">
        <p14:creationId xmlns:p14="http://schemas.microsoft.com/office/powerpoint/2010/main" val="3268262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B05B-7945-438E-9CDB-6AFA9231D80D}"/>
              </a:ext>
            </a:extLst>
          </p:cNvPr>
          <p:cNvSpPr>
            <a:spLocks noGrp="1"/>
          </p:cNvSpPr>
          <p:nvPr>
            <p:ph type="title"/>
          </p:nvPr>
        </p:nvSpPr>
        <p:spPr/>
        <p:txBody>
          <a:bodyPr/>
          <a:lstStyle/>
          <a:p>
            <a:r>
              <a:rPr lang="tr-TR" dirty="0" err="1"/>
              <a:t>Compıler</a:t>
            </a:r>
            <a:r>
              <a:rPr lang="tr-TR" dirty="0"/>
              <a:t> ve </a:t>
            </a:r>
            <a:r>
              <a:rPr lang="tr-TR" dirty="0" err="1"/>
              <a:t>ınterpreter</a:t>
            </a:r>
            <a:br>
              <a:rPr lang="tr-TR" dirty="0"/>
            </a:br>
            <a:r>
              <a:rPr lang="tr-TR" dirty="0"/>
              <a:t>arasındaki farklar</a:t>
            </a:r>
          </a:p>
        </p:txBody>
      </p:sp>
      <p:sp>
        <p:nvSpPr>
          <p:cNvPr id="3" name="Content Placeholder 2">
            <a:extLst>
              <a:ext uri="{FF2B5EF4-FFF2-40B4-BE49-F238E27FC236}">
                <a16:creationId xmlns:a16="http://schemas.microsoft.com/office/drawing/2014/main" id="{97B2F27B-92B3-41F3-B294-86220BE863D7}"/>
              </a:ext>
            </a:extLst>
          </p:cNvPr>
          <p:cNvSpPr>
            <a:spLocks noGrp="1"/>
          </p:cNvSpPr>
          <p:nvPr>
            <p:ph idx="1"/>
          </p:nvPr>
        </p:nvSpPr>
        <p:spPr/>
        <p:txBody>
          <a:bodyPr/>
          <a:lstStyle/>
          <a:p>
            <a:r>
              <a:rPr lang="tr-TR" dirty="0"/>
              <a:t>Compiler kodu baştan sonra kontrol edip makine diline çevirdiği için kod parçacığı bir defa derlendikten sonra yeniden derlenmesine gerek kalmadan kod parçacığı çalıştırılabilir. </a:t>
            </a:r>
            <a:r>
              <a:rPr lang="tr-TR" dirty="0" err="1"/>
              <a:t>Interpreterda</a:t>
            </a:r>
            <a:r>
              <a:rPr lang="tr-TR" dirty="0"/>
              <a:t> ise kodu satır </a:t>
            </a:r>
            <a:r>
              <a:rPr lang="tr-TR" dirty="0" err="1"/>
              <a:t>satır</a:t>
            </a:r>
            <a:r>
              <a:rPr lang="tr-TR" dirty="0"/>
              <a:t> kontrol ederek çalıştırır ve bundan dolayı kod </a:t>
            </a:r>
            <a:r>
              <a:rPr lang="tr-TR" dirty="0" err="1"/>
              <a:t>parçacağı</a:t>
            </a:r>
            <a:r>
              <a:rPr lang="tr-TR" dirty="0"/>
              <a:t> her yeniden çalıştırıldığında yeniden yorumlanması gerekmektedir.</a:t>
            </a:r>
          </a:p>
          <a:p>
            <a:r>
              <a:rPr lang="tr-TR" dirty="0"/>
              <a:t>Compiler kodu tek seferde makine diline çevirdiği için kod içerisinde bulunan hataları (</a:t>
            </a:r>
            <a:r>
              <a:rPr lang="tr-TR" dirty="0" err="1"/>
              <a:t>syntax</a:t>
            </a:r>
            <a:r>
              <a:rPr lang="tr-TR" dirty="0"/>
              <a:t>, data </a:t>
            </a:r>
            <a:r>
              <a:rPr lang="tr-TR" dirty="0" err="1"/>
              <a:t>structure</a:t>
            </a:r>
            <a:r>
              <a:rPr lang="tr-TR" dirty="0"/>
              <a:t> vb.) tek seferde hepsini gösterir. </a:t>
            </a:r>
            <a:r>
              <a:rPr lang="tr-TR" dirty="0" err="1"/>
              <a:t>Interpreterda</a:t>
            </a:r>
            <a:r>
              <a:rPr lang="tr-TR" dirty="0"/>
              <a:t> ise kod, satır </a:t>
            </a:r>
            <a:r>
              <a:rPr lang="tr-TR" dirty="0" err="1"/>
              <a:t>satır</a:t>
            </a:r>
            <a:r>
              <a:rPr lang="tr-TR" dirty="0"/>
              <a:t> çalıştırıldığı için ilk hatada program durur ve sadece ilk hatayı gösterir. Bu durum </a:t>
            </a:r>
            <a:r>
              <a:rPr lang="tr-TR" dirty="0" err="1"/>
              <a:t>interpreter</a:t>
            </a:r>
            <a:r>
              <a:rPr lang="tr-TR" dirty="0"/>
              <a:t> kullanan dillerde </a:t>
            </a:r>
            <a:r>
              <a:rPr lang="tr-TR" dirty="0" err="1"/>
              <a:t>debug</a:t>
            </a:r>
            <a:r>
              <a:rPr lang="tr-TR" dirty="0"/>
              <a:t> aşamasının daha rahat olduğunu göstermektedir.</a:t>
            </a:r>
          </a:p>
        </p:txBody>
      </p:sp>
    </p:spTree>
    <p:extLst>
      <p:ext uri="{BB962C8B-B14F-4D97-AF65-F5344CB8AC3E}">
        <p14:creationId xmlns:p14="http://schemas.microsoft.com/office/powerpoint/2010/main" val="1710167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20F0-EAB5-41C3-8C3D-C809BC0D808B}"/>
              </a:ext>
            </a:extLst>
          </p:cNvPr>
          <p:cNvSpPr>
            <a:spLocks noGrp="1"/>
          </p:cNvSpPr>
          <p:nvPr>
            <p:ph type="title"/>
          </p:nvPr>
        </p:nvSpPr>
        <p:spPr/>
        <p:txBody>
          <a:bodyPr/>
          <a:lstStyle/>
          <a:p>
            <a:r>
              <a:rPr lang="tr-TR" dirty="0"/>
              <a:t>Java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A7F8CA6E-01DD-4701-8DCD-C099F8884DAD}"/>
              </a:ext>
            </a:extLst>
          </p:cNvPr>
          <p:cNvSpPr>
            <a:spLocks noGrp="1"/>
          </p:cNvSpPr>
          <p:nvPr>
            <p:ph idx="1"/>
          </p:nvPr>
        </p:nvSpPr>
        <p:spPr/>
        <p:txBody>
          <a:bodyPr/>
          <a:lstStyle/>
          <a:p>
            <a:pPr marL="0" indent="0">
              <a:buNone/>
            </a:pPr>
            <a:r>
              <a:rPr lang="tr-TR" dirty="0"/>
              <a:t>Java her ikisini de kullanan bir yüksek seviye yazılım dilidir.</a:t>
            </a:r>
          </a:p>
          <a:p>
            <a:r>
              <a:rPr lang="tr-TR" dirty="0"/>
              <a:t>Java önce yazılan kodu </a:t>
            </a:r>
            <a:r>
              <a:rPr lang="tr-TR" dirty="0" err="1"/>
              <a:t>compiler</a:t>
            </a:r>
            <a:r>
              <a:rPr lang="tr-TR" dirty="0"/>
              <a:t> aracılığı ile .</a:t>
            </a:r>
            <a:r>
              <a:rPr lang="tr-TR" dirty="0" err="1"/>
              <a:t>class</a:t>
            </a:r>
            <a:r>
              <a:rPr lang="tr-TR" dirty="0"/>
              <a:t> uzantılı dosyalara çevirir. Bunlara </a:t>
            </a:r>
            <a:r>
              <a:rPr lang="tr-TR" dirty="0" err="1"/>
              <a:t>bytecode</a:t>
            </a:r>
            <a:r>
              <a:rPr lang="tr-TR" dirty="0"/>
              <a:t> denilir. </a:t>
            </a:r>
          </a:p>
          <a:p>
            <a:r>
              <a:rPr lang="tr-TR" dirty="0" err="1"/>
              <a:t>Bytecode’lar</a:t>
            </a:r>
            <a:r>
              <a:rPr lang="tr-TR" dirty="0"/>
              <a:t> </a:t>
            </a:r>
            <a:r>
              <a:rPr lang="tr-TR" dirty="0" err="1"/>
              <a:t>java</a:t>
            </a:r>
            <a:r>
              <a:rPr lang="tr-TR" dirty="0"/>
              <a:t> sanal makinesinin (Java Virtual Machine) anlayabileceği bir dil barındırır. </a:t>
            </a:r>
          </a:p>
          <a:p>
            <a:r>
              <a:rPr lang="tr-TR" dirty="0"/>
              <a:t>Interpreter ise </a:t>
            </a:r>
            <a:r>
              <a:rPr lang="tr-TR" dirty="0" err="1"/>
              <a:t>bytecodeları</a:t>
            </a:r>
            <a:r>
              <a:rPr lang="tr-TR" dirty="0"/>
              <a:t> bulunduğu makinenin makine diline çevirerek birden çok platformda </a:t>
            </a:r>
            <a:r>
              <a:rPr lang="tr-TR" dirty="0" err="1"/>
              <a:t>java</a:t>
            </a:r>
            <a:r>
              <a:rPr lang="tr-TR" dirty="0"/>
              <a:t> dilinin çalıştırılmasını sağlar. </a:t>
            </a:r>
          </a:p>
          <a:p>
            <a:pPr marL="0" indent="0">
              <a:buNone/>
            </a:pPr>
            <a:endParaRPr lang="tr-TR" dirty="0"/>
          </a:p>
        </p:txBody>
      </p:sp>
    </p:spTree>
    <p:extLst>
      <p:ext uri="{BB962C8B-B14F-4D97-AF65-F5344CB8AC3E}">
        <p14:creationId xmlns:p14="http://schemas.microsoft.com/office/powerpoint/2010/main" val="900050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6497-91D4-407F-8EB4-B99DCB131269}"/>
              </a:ext>
            </a:extLst>
          </p:cNvPr>
          <p:cNvSpPr>
            <a:spLocks noGrp="1"/>
          </p:cNvSpPr>
          <p:nvPr>
            <p:ph type="title"/>
          </p:nvPr>
        </p:nvSpPr>
        <p:spPr/>
        <p:txBody>
          <a:bodyPr/>
          <a:lstStyle/>
          <a:p>
            <a:r>
              <a:rPr lang="tr-TR" dirty="0" err="1"/>
              <a:t>Javascrıpt</a:t>
            </a:r>
            <a:br>
              <a:rPr lang="tr-TR" dirty="0"/>
            </a:br>
            <a:r>
              <a:rPr lang="tr-TR" dirty="0"/>
              <a:t>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19D8F776-95A9-46AE-91C0-242196B2F3ED}"/>
              </a:ext>
            </a:extLst>
          </p:cNvPr>
          <p:cNvSpPr>
            <a:spLocks noGrp="1"/>
          </p:cNvSpPr>
          <p:nvPr>
            <p:ph idx="1"/>
          </p:nvPr>
        </p:nvSpPr>
        <p:spPr/>
        <p:txBody>
          <a:bodyPr/>
          <a:lstStyle/>
          <a:p>
            <a:pPr marL="0" indent="0">
              <a:buNone/>
            </a:pPr>
            <a:r>
              <a:rPr lang="tr-TR" dirty="0" err="1"/>
              <a:t>JavaScript</a:t>
            </a:r>
            <a:r>
              <a:rPr lang="tr-TR" dirty="0"/>
              <a:t>, </a:t>
            </a:r>
            <a:r>
              <a:rPr lang="tr-TR" dirty="0" err="1"/>
              <a:t>interpreter</a:t>
            </a:r>
            <a:r>
              <a:rPr lang="tr-TR" dirty="0"/>
              <a:t>(yorumlayıcı) kullanan bir dildir. </a:t>
            </a:r>
          </a:p>
          <a:p>
            <a:pPr marL="0" indent="0">
              <a:buNone/>
            </a:pPr>
            <a:r>
              <a:rPr lang="tr-TR" dirty="0"/>
              <a:t>Tarayıcıda bulunan </a:t>
            </a:r>
            <a:r>
              <a:rPr lang="tr-TR" dirty="0" err="1"/>
              <a:t>interpreter</a:t>
            </a:r>
            <a:r>
              <a:rPr lang="tr-TR" dirty="0"/>
              <a:t> </a:t>
            </a:r>
            <a:r>
              <a:rPr lang="tr-TR" dirty="0" err="1"/>
              <a:t>JavaScript</a:t>
            </a:r>
            <a:r>
              <a:rPr lang="tr-TR" dirty="0"/>
              <a:t> kodunu satır </a:t>
            </a:r>
            <a:r>
              <a:rPr lang="tr-TR" dirty="0" err="1"/>
              <a:t>satır</a:t>
            </a:r>
            <a:r>
              <a:rPr lang="tr-TR" dirty="0"/>
              <a:t> okuyarak çalıştırır.</a:t>
            </a:r>
          </a:p>
        </p:txBody>
      </p:sp>
    </p:spTree>
    <p:extLst>
      <p:ext uri="{BB962C8B-B14F-4D97-AF65-F5344CB8AC3E}">
        <p14:creationId xmlns:p14="http://schemas.microsoft.com/office/powerpoint/2010/main" val="4260095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7223-B841-4C11-AD6C-5BDBE180180D}"/>
              </a:ext>
            </a:extLst>
          </p:cNvPr>
          <p:cNvSpPr>
            <a:spLocks noGrp="1"/>
          </p:cNvSpPr>
          <p:nvPr>
            <p:ph type="title"/>
          </p:nvPr>
        </p:nvSpPr>
        <p:spPr/>
        <p:txBody>
          <a:bodyPr/>
          <a:lstStyle/>
          <a:p>
            <a:r>
              <a:rPr lang="tr-TR" dirty="0"/>
              <a:t>Open </a:t>
            </a:r>
            <a:r>
              <a:rPr lang="tr-TR" dirty="0" err="1"/>
              <a:t>source</a:t>
            </a:r>
            <a:r>
              <a:rPr lang="tr-TR" dirty="0"/>
              <a:t> (açık kaynak)</a:t>
            </a:r>
          </a:p>
        </p:txBody>
      </p:sp>
      <p:sp>
        <p:nvSpPr>
          <p:cNvPr id="3" name="Content Placeholder 2">
            <a:extLst>
              <a:ext uri="{FF2B5EF4-FFF2-40B4-BE49-F238E27FC236}">
                <a16:creationId xmlns:a16="http://schemas.microsoft.com/office/drawing/2014/main" id="{88D61B96-5DDD-4812-A741-DCC811813D9F}"/>
              </a:ext>
            </a:extLst>
          </p:cNvPr>
          <p:cNvSpPr>
            <a:spLocks noGrp="1"/>
          </p:cNvSpPr>
          <p:nvPr>
            <p:ph idx="1"/>
          </p:nvPr>
        </p:nvSpPr>
        <p:spPr/>
        <p:txBody>
          <a:bodyPr/>
          <a:lstStyle/>
          <a:p>
            <a:pPr marL="0" indent="0">
              <a:buNone/>
            </a:pPr>
            <a:r>
              <a:rPr lang="tr-TR" dirty="0"/>
              <a:t>Açık kaynak, bir yazılımın kaynak kodunun halka açık bir şekilde paylaşılması demektir. Kaynak kodu ise yazılımın makine diline çevrilmeden önceki yüksek seviye yazılım dilindeki halidir. Bir yazılımın açık kaynak olması:</a:t>
            </a:r>
          </a:p>
          <a:p>
            <a:r>
              <a:rPr lang="tr-TR" dirty="0"/>
              <a:t>Yazılımın güvenirliğinin kontrolü,</a:t>
            </a:r>
          </a:p>
          <a:p>
            <a:r>
              <a:rPr lang="tr-TR" dirty="0"/>
              <a:t>Yazılımın başka kişiler tarafından geliştirilmesi,</a:t>
            </a:r>
          </a:p>
          <a:p>
            <a:r>
              <a:rPr lang="tr-TR" dirty="0"/>
              <a:t>Yazılımın başka projelerde kullanılabilmesi gibi avantajları da beraberinde getirir.</a:t>
            </a:r>
          </a:p>
        </p:txBody>
      </p:sp>
    </p:spTree>
    <p:extLst>
      <p:ext uri="{BB962C8B-B14F-4D97-AF65-F5344CB8AC3E}">
        <p14:creationId xmlns:p14="http://schemas.microsoft.com/office/powerpoint/2010/main" val="171342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20-3EEF-4406-9E94-3042D4A05CD6}"/>
              </a:ext>
            </a:extLst>
          </p:cNvPr>
          <p:cNvSpPr>
            <a:spLocks noGrp="1"/>
          </p:cNvSpPr>
          <p:nvPr>
            <p:ph type="title"/>
          </p:nvPr>
        </p:nvSpPr>
        <p:spPr/>
        <p:txBody>
          <a:bodyPr/>
          <a:lstStyle/>
          <a:p>
            <a:r>
              <a:rPr lang="tr-TR" dirty="0" err="1"/>
              <a:t>Jvm</a:t>
            </a:r>
            <a:r>
              <a:rPr lang="tr-TR" dirty="0"/>
              <a:t> </a:t>
            </a:r>
            <a:r>
              <a:rPr lang="tr-TR" dirty="0" err="1"/>
              <a:t>jdk</a:t>
            </a:r>
            <a:r>
              <a:rPr lang="tr-TR" dirty="0"/>
              <a:t> </a:t>
            </a:r>
            <a:r>
              <a:rPr lang="tr-TR" dirty="0" err="1"/>
              <a:t>jre</a:t>
            </a:r>
            <a:endParaRPr lang="tr-TR" dirty="0"/>
          </a:p>
        </p:txBody>
      </p:sp>
      <p:sp>
        <p:nvSpPr>
          <p:cNvPr id="3" name="Content Placeholder 2">
            <a:extLst>
              <a:ext uri="{FF2B5EF4-FFF2-40B4-BE49-F238E27FC236}">
                <a16:creationId xmlns:a16="http://schemas.microsoft.com/office/drawing/2014/main" id="{A33261A1-4006-4120-9E73-E9B154B63D56}"/>
              </a:ext>
            </a:extLst>
          </p:cNvPr>
          <p:cNvSpPr>
            <a:spLocks noGrp="1"/>
          </p:cNvSpPr>
          <p:nvPr>
            <p:ph idx="1"/>
          </p:nvPr>
        </p:nvSpPr>
        <p:spPr/>
        <p:txBody>
          <a:bodyPr/>
          <a:lstStyle/>
          <a:p>
            <a:r>
              <a:rPr lang="tr-TR" dirty="0"/>
              <a:t>JVM(Java Virtual Machine), bulunduğu platforma göre (Mac, Linux, Windows) </a:t>
            </a:r>
            <a:r>
              <a:rPr lang="tr-TR" dirty="0" err="1"/>
              <a:t>java</a:t>
            </a:r>
            <a:r>
              <a:rPr lang="tr-TR" dirty="0"/>
              <a:t> dilinde yazılmış ve derlenerek .</a:t>
            </a:r>
            <a:r>
              <a:rPr lang="tr-TR" dirty="0" err="1"/>
              <a:t>class</a:t>
            </a:r>
            <a:r>
              <a:rPr lang="tr-TR" dirty="0"/>
              <a:t> dosya uzantısına sahip </a:t>
            </a:r>
            <a:r>
              <a:rPr lang="tr-TR" dirty="0" err="1"/>
              <a:t>bytecodeları</a:t>
            </a:r>
            <a:r>
              <a:rPr lang="tr-TR" dirty="0"/>
              <a:t> çalıştıran bir </a:t>
            </a:r>
            <a:r>
              <a:rPr lang="tr-TR" dirty="0" err="1"/>
              <a:t>java</a:t>
            </a:r>
            <a:r>
              <a:rPr lang="tr-TR" dirty="0"/>
              <a:t> sanal makinesidir.</a:t>
            </a:r>
          </a:p>
          <a:p>
            <a:r>
              <a:rPr lang="tr-TR" dirty="0"/>
              <a:t>JRE(Java Run </a:t>
            </a:r>
            <a:r>
              <a:rPr lang="tr-TR" dirty="0" err="1"/>
              <a:t>Enviroment</a:t>
            </a:r>
            <a:r>
              <a:rPr lang="tr-TR" dirty="0"/>
              <a:t>), </a:t>
            </a:r>
            <a:r>
              <a:rPr lang="tr-TR" dirty="0" err="1"/>
              <a:t>JVM’in</a:t>
            </a:r>
            <a:r>
              <a:rPr lang="tr-TR" dirty="0"/>
              <a:t> çalışması için gereken kütüphaneleri ve diğer kaynakları sağlayan bir yazılım katmanıdır.</a:t>
            </a:r>
          </a:p>
          <a:p>
            <a:r>
              <a:rPr lang="tr-TR" dirty="0"/>
              <a:t>JDK(Java Development Kit), yazılımı yazmak için gereken </a:t>
            </a:r>
            <a:r>
              <a:rPr lang="tr-TR" dirty="0" err="1"/>
              <a:t>java</a:t>
            </a:r>
            <a:r>
              <a:rPr lang="tr-TR" dirty="0"/>
              <a:t> dilinin araçları içeren bir bileşendir. Java’nın SDK (Software Development Kit)’i de denilebilir.</a:t>
            </a:r>
          </a:p>
        </p:txBody>
      </p:sp>
    </p:spTree>
    <p:extLst>
      <p:ext uri="{BB962C8B-B14F-4D97-AF65-F5344CB8AC3E}">
        <p14:creationId xmlns:p14="http://schemas.microsoft.com/office/powerpoint/2010/main" val="33164594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1378-FA06-429B-B8C2-CF2EFB7E96E7}"/>
              </a:ext>
            </a:extLst>
          </p:cNvPr>
          <p:cNvSpPr>
            <a:spLocks noGrp="1"/>
          </p:cNvSpPr>
          <p:nvPr>
            <p:ph type="title"/>
          </p:nvPr>
        </p:nvSpPr>
        <p:spPr/>
        <p:txBody>
          <a:bodyPr/>
          <a:lstStyle/>
          <a:p>
            <a:r>
              <a:rPr lang="tr-TR" dirty="0" err="1"/>
              <a:t>JIt</a:t>
            </a:r>
            <a:endParaRPr lang="tr-TR" dirty="0"/>
          </a:p>
        </p:txBody>
      </p:sp>
      <p:sp>
        <p:nvSpPr>
          <p:cNvPr id="3" name="Content Placeholder 2">
            <a:extLst>
              <a:ext uri="{FF2B5EF4-FFF2-40B4-BE49-F238E27FC236}">
                <a16:creationId xmlns:a16="http://schemas.microsoft.com/office/drawing/2014/main" id="{F91190B6-72A0-46D3-AC19-D83D6E39F4C1}"/>
              </a:ext>
            </a:extLst>
          </p:cNvPr>
          <p:cNvSpPr>
            <a:spLocks noGrp="1"/>
          </p:cNvSpPr>
          <p:nvPr>
            <p:ph idx="1"/>
          </p:nvPr>
        </p:nvSpPr>
        <p:spPr/>
        <p:txBody>
          <a:bodyPr/>
          <a:lstStyle/>
          <a:p>
            <a:pPr marL="0" indent="0">
              <a:buNone/>
            </a:pPr>
            <a:r>
              <a:rPr lang="tr-TR" dirty="0"/>
              <a:t>JIT (</a:t>
            </a:r>
            <a:r>
              <a:rPr lang="tr-TR" dirty="0" err="1"/>
              <a:t>Just</a:t>
            </a:r>
            <a:r>
              <a:rPr lang="tr-TR" dirty="0"/>
              <a:t>-</a:t>
            </a:r>
            <a:r>
              <a:rPr lang="tr-TR" dirty="0" err="1"/>
              <a:t>In</a:t>
            </a:r>
            <a:r>
              <a:rPr lang="tr-TR" dirty="0"/>
              <a:t>-Time), tam zamanında derleyici olarak karşımıza çıkmaktadır. JVM içerisinde bulunur ve çalışacak kod bloğunu derleyerek aslında süreci daha da hızlandırır. Ayrıca kod belli bir çalışma sayısının üzerine çıktığında JIT Compiler tarafından derlenir ve yeniden çalıştırıldığında tekrar derlenmeden, derlenmiş olan kod çalıştırılır ve bu da zaman tasarrufu sağlar.</a:t>
            </a:r>
          </a:p>
        </p:txBody>
      </p:sp>
    </p:spTree>
    <p:extLst>
      <p:ext uri="{BB962C8B-B14F-4D97-AF65-F5344CB8AC3E}">
        <p14:creationId xmlns:p14="http://schemas.microsoft.com/office/powerpoint/2010/main" val="39898397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104-85E6-4848-A274-B06A25B70652}"/>
              </a:ext>
            </a:extLst>
          </p:cNvPr>
          <p:cNvSpPr>
            <a:spLocks noGrp="1"/>
          </p:cNvSpPr>
          <p:nvPr>
            <p:ph type="title"/>
          </p:nvPr>
        </p:nvSpPr>
        <p:spPr/>
        <p:txBody>
          <a:bodyPr/>
          <a:lstStyle/>
          <a:p>
            <a:r>
              <a:rPr lang="tr-TR" dirty="0"/>
              <a:t>Java 100% nesne yönelimli bir dil midir ?</a:t>
            </a:r>
          </a:p>
        </p:txBody>
      </p:sp>
      <p:sp>
        <p:nvSpPr>
          <p:cNvPr id="3" name="Content Placeholder 2">
            <a:extLst>
              <a:ext uri="{FF2B5EF4-FFF2-40B4-BE49-F238E27FC236}">
                <a16:creationId xmlns:a16="http://schemas.microsoft.com/office/drawing/2014/main" id="{527685E7-4AEC-47A8-A9B8-7D8DD06036F8}"/>
              </a:ext>
            </a:extLst>
          </p:cNvPr>
          <p:cNvSpPr>
            <a:spLocks noGrp="1"/>
          </p:cNvSpPr>
          <p:nvPr>
            <p:ph idx="1"/>
          </p:nvPr>
        </p:nvSpPr>
        <p:spPr/>
        <p:txBody>
          <a:bodyPr/>
          <a:lstStyle/>
          <a:p>
            <a:pPr marL="0" indent="0">
              <a:buNone/>
            </a:pPr>
            <a:r>
              <a:rPr lang="tr-TR" dirty="0"/>
              <a:t>Bir yazılım dilinin tamamen nesne yönelimli olabilmesi bilmesi bazı şartları vardır. Java, bu şartlardan hepsini karşılamamaktadır. Java’da bulunan </a:t>
            </a:r>
            <a:r>
              <a:rPr lang="tr-TR" dirty="0" err="1"/>
              <a:t>primitive</a:t>
            </a:r>
            <a:r>
              <a:rPr lang="tr-TR" dirty="0"/>
              <a:t> tipler (</a:t>
            </a:r>
            <a:r>
              <a:rPr lang="tr-TR" dirty="0" err="1"/>
              <a:t>boolean</a:t>
            </a:r>
            <a:r>
              <a:rPr lang="tr-TR" dirty="0"/>
              <a:t>, </a:t>
            </a:r>
            <a:r>
              <a:rPr lang="tr-TR" dirty="0" err="1"/>
              <a:t>char</a:t>
            </a:r>
            <a:r>
              <a:rPr lang="tr-TR" dirty="0"/>
              <a:t>, </a:t>
            </a:r>
            <a:r>
              <a:rPr lang="tr-TR" dirty="0" err="1"/>
              <a:t>short</a:t>
            </a:r>
            <a:r>
              <a:rPr lang="tr-TR" dirty="0"/>
              <a:t>, </a:t>
            </a:r>
            <a:r>
              <a:rPr lang="tr-TR" dirty="0" err="1"/>
              <a:t>int</a:t>
            </a:r>
            <a:r>
              <a:rPr lang="tr-TR" dirty="0"/>
              <a:t>, </a:t>
            </a:r>
            <a:r>
              <a:rPr lang="tr-TR" dirty="0" err="1"/>
              <a:t>long</a:t>
            </a:r>
            <a:r>
              <a:rPr lang="tr-TR" dirty="0"/>
              <a:t>, </a:t>
            </a:r>
            <a:r>
              <a:rPr lang="tr-TR" dirty="0" err="1"/>
              <a:t>float</a:t>
            </a:r>
            <a:r>
              <a:rPr lang="tr-TR" dirty="0"/>
              <a:t>, </a:t>
            </a:r>
            <a:r>
              <a:rPr lang="tr-TR" dirty="0" err="1"/>
              <a:t>double</a:t>
            </a:r>
            <a:r>
              <a:rPr lang="tr-TR" dirty="0"/>
              <a:t> vb.) dolayısıyla nesne yönelimli programlama dili değildir.</a:t>
            </a:r>
          </a:p>
        </p:txBody>
      </p:sp>
    </p:spTree>
    <p:extLst>
      <p:ext uri="{BB962C8B-B14F-4D97-AF65-F5344CB8AC3E}">
        <p14:creationId xmlns:p14="http://schemas.microsoft.com/office/powerpoint/2010/main" val="14586267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2080-91B1-477F-ADE0-3EB0911AC744}"/>
              </a:ext>
            </a:extLst>
          </p:cNvPr>
          <p:cNvSpPr>
            <a:spLocks noGrp="1"/>
          </p:cNvSpPr>
          <p:nvPr>
            <p:ph type="title"/>
          </p:nvPr>
        </p:nvSpPr>
        <p:spPr/>
        <p:txBody>
          <a:bodyPr>
            <a:normAutofit fontScale="90000"/>
          </a:bodyPr>
          <a:lstStyle/>
          <a:p>
            <a:r>
              <a:rPr lang="tr-TR" dirty="0"/>
              <a:t>Java</a:t>
            </a:r>
            <a:br>
              <a:rPr lang="tr-TR" dirty="0"/>
            </a:b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Content Placeholder 2">
            <a:extLst>
              <a:ext uri="{FF2B5EF4-FFF2-40B4-BE49-F238E27FC236}">
                <a16:creationId xmlns:a16="http://schemas.microsoft.com/office/drawing/2014/main" id="{31F06FF2-C3A4-426A-AE04-182C95932D0B}"/>
              </a:ext>
            </a:extLst>
          </p:cNvPr>
          <p:cNvSpPr>
            <a:spLocks noGrp="1"/>
          </p:cNvSpPr>
          <p:nvPr>
            <p:ph idx="1"/>
          </p:nvPr>
        </p:nvSpPr>
        <p:spPr/>
        <p:txBody>
          <a:bodyPr/>
          <a:lstStyle/>
          <a:p>
            <a:r>
              <a:rPr lang="tr-TR" dirty="0" err="1"/>
              <a:t>By</a:t>
            </a:r>
            <a:r>
              <a:rPr lang="tr-TR" dirty="0"/>
              <a:t> </a:t>
            </a:r>
            <a:r>
              <a:rPr lang="tr-TR" dirty="0" err="1"/>
              <a:t>pass</a:t>
            </a:r>
            <a:r>
              <a:rPr lang="tr-TR" dirty="0"/>
              <a:t> </a:t>
            </a:r>
            <a:r>
              <a:rPr lang="tr-TR" dirty="0" err="1"/>
              <a:t>value</a:t>
            </a:r>
            <a:r>
              <a:rPr lang="tr-TR" dirty="0"/>
              <a:t> kavramı; </a:t>
            </a:r>
            <a:r>
              <a:rPr lang="tr-TR" dirty="0" err="1"/>
              <a:t>metota</a:t>
            </a:r>
            <a:r>
              <a:rPr lang="tr-TR" dirty="0"/>
              <a:t> gönderilen parametre, bellekte başka bir yere kopyalanarak, metot içerisinde kopyalanan parametre üzerinden işlem yapılır.</a:t>
            </a:r>
          </a:p>
          <a:p>
            <a:r>
              <a:rPr lang="tr-TR" dirty="0" err="1"/>
              <a:t>By</a:t>
            </a:r>
            <a:r>
              <a:rPr lang="tr-TR" dirty="0"/>
              <a:t> </a:t>
            </a:r>
            <a:r>
              <a:rPr lang="tr-TR" dirty="0" err="1"/>
              <a:t>pass</a:t>
            </a:r>
            <a:r>
              <a:rPr lang="tr-TR" dirty="0"/>
              <a:t> </a:t>
            </a:r>
            <a:r>
              <a:rPr lang="tr-TR" dirty="0" err="1"/>
              <a:t>referances</a:t>
            </a:r>
            <a:r>
              <a:rPr lang="tr-TR" dirty="0"/>
              <a:t> 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p:txBody>
      </p:sp>
    </p:spTree>
    <p:extLst>
      <p:ext uri="{BB962C8B-B14F-4D97-AF65-F5344CB8AC3E}">
        <p14:creationId xmlns:p14="http://schemas.microsoft.com/office/powerpoint/2010/main" val="1381977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12E8-7752-49DC-BDAD-B24574516E78}"/>
              </a:ext>
            </a:extLst>
          </p:cNvPr>
          <p:cNvSpPr>
            <a:spLocks noGrp="1"/>
          </p:cNvSpPr>
          <p:nvPr>
            <p:ph type="title"/>
          </p:nvPr>
        </p:nvSpPr>
        <p:spPr>
          <a:xfrm>
            <a:off x="2231136" y="437469"/>
            <a:ext cx="7729728" cy="1188720"/>
          </a:xfrm>
        </p:spPr>
        <p:txBody>
          <a:bodyPr/>
          <a:lstStyle/>
          <a:p>
            <a:r>
              <a:rPr lang="tr-TR" dirty="0"/>
              <a:t>Java 8 ile gelen özellikler</a:t>
            </a:r>
          </a:p>
        </p:txBody>
      </p:sp>
      <p:sp>
        <p:nvSpPr>
          <p:cNvPr id="3" name="Content Placeholder 2">
            <a:extLst>
              <a:ext uri="{FF2B5EF4-FFF2-40B4-BE49-F238E27FC236}">
                <a16:creationId xmlns:a16="http://schemas.microsoft.com/office/drawing/2014/main" id="{FED5CD92-7240-4AA4-B85C-343D661EE3F2}"/>
              </a:ext>
            </a:extLst>
          </p:cNvPr>
          <p:cNvSpPr>
            <a:spLocks noGrp="1"/>
          </p:cNvSpPr>
          <p:nvPr>
            <p:ph idx="1"/>
          </p:nvPr>
        </p:nvSpPr>
        <p:spPr>
          <a:xfrm>
            <a:off x="2231136" y="1929587"/>
            <a:ext cx="7729728" cy="3647426"/>
          </a:xfrm>
        </p:spPr>
        <p:txBody>
          <a:bodyPr/>
          <a:lstStyle/>
          <a:p>
            <a:r>
              <a:rPr lang="tr-TR" dirty="0" err="1"/>
              <a:t>Lambda</a:t>
            </a:r>
            <a:r>
              <a:rPr lang="tr-TR" dirty="0"/>
              <a:t> </a:t>
            </a:r>
            <a:r>
              <a:rPr lang="tr-TR" dirty="0" err="1"/>
              <a:t>expressions</a:t>
            </a:r>
            <a:endParaRPr lang="tr-TR" dirty="0"/>
          </a:p>
          <a:p>
            <a:pPr marL="0" indent="0">
              <a:buNone/>
            </a:pPr>
            <a:r>
              <a:rPr lang="tr-TR" dirty="0" err="1"/>
              <a:t>Lambda</a:t>
            </a:r>
            <a:r>
              <a:rPr lang="tr-TR" dirty="0"/>
              <a:t> ifadeleri, kısaca kendi başlarına tanımlanabilen herhangi bir </a:t>
            </a:r>
            <a:r>
              <a:rPr lang="tr-TR" dirty="0" err="1"/>
              <a:t>classa</a:t>
            </a:r>
            <a:r>
              <a:rPr lang="tr-TR" dirty="0"/>
              <a:t> ait olmadan iş yapabilen metotlardır.</a:t>
            </a:r>
          </a:p>
          <a:p>
            <a:pPr marL="0" indent="0" algn="ctr">
              <a:buNone/>
            </a:pPr>
            <a:r>
              <a:rPr lang="tr-TR" dirty="0"/>
              <a:t>(</a:t>
            </a:r>
            <a:r>
              <a:rPr lang="tr-TR" dirty="0" err="1"/>
              <a:t>argument-list</a:t>
            </a:r>
            <a:r>
              <a:rPr lang="tr-TR" dirty="0"/>
              <a:t>) -&gt; {body} şeklinde kullanılır.</a:t>
            </a:r>
          </a:p>
          <a:p>
            <a:r>
              <a:rPr lang="tr-TR" dirty="0" err="1"/>
              <a:t>Functional</a:t>
            </a:r>
            <a:r>
              <a:rPr lang="tr-TR" dirty="0"/>
              <a:t> </a:t>
            </a:r>
            <a:r>
              <a:rPr lang="tr-TR" dirty="0" err="1"/>
              <a:t>interfaces</a:t>
            </a:r>
            <a:endParaRPr lang="tr-TR" dirty="0"/>
          </a:p>
          <a:p>
            <a:pPr marL="0" indent="0">
              <a:buNone/>
            </a:pPr>
            <a:r>
              <a:rPr lang="tr-TR" dirty="0"/>
              <a:t>İçerisinde tek bir </a:t>
            </a:r>
            <a:r>
              <a:rPr lang="tr-TR" dirty="0" err="1"/>
              <a:t>abstract</a:t>
            </a:r>
            <a:r>
              <a:rPr lang="tr-TR" dirty="0"/>
              <a:t> metot bulunduran (yani </a:t>
            </a:r>
            <a:r>
              <a:rPr lang="tr-TR" dirty="0" err="1"/>
              <a:t>body’si</a:t>
            </a:r>
            <a:r>
              <a:rPr lang="tr-TR" dirty="0"/>
              <a:t> olmayan) </a:t>
            </a:r>
            <a:r>
              <a:rPr lang="tr-TR" dirty="0" err="1"/>
              <a:t>interfacelere</a:t>
            </a:r>
            <a:r>
              <a:rPr lang="tr-TR" dirty="0"/>
              <a:t> denir.  </a:t>
            </a:r>
            <a:r>
              <a:rPr lang="tr-TR" dirty="0" err="1"/>
              <a:t>Lambda</a:t>
            </a:r>
            <a:r>
              <a:rPr lang="tr-TR" dirty="0"/>
              <a:t> </a:t>
            </a:r>
            <a:r>
              <a:rPr lang="tr-TR" dirty="0" err="1"/>
              <a:t>expression</a:t>
            </a:r>
            <a:r>
              <a:rPr lang="tr-TR" dirty="0"/>
              <a:t> ile çalışabilirler. </a:t>
            </a:r>
            <a:r>
              <a:rPr lang="tr-TR" dirty="0" err="1"/>
              <a:t>Lambda</a:t>
            </a:r>
            <a:r>
              <a:rPr lang="tr-TR" dirty="0"/>
              <a:t> </a:t>
            </a:r>
            <a:r>
              <a:rPr lang="tr-TR" dirty="0" err="1"/>
              <a:t>expression</a:t>
            </a:r>
            <a:r>
              <a:rPr lang="tr-TR" dirty="0"/>
              <a:t> bir değişkene atanabilir.</a:t>
            </a:r>
          </a:p>
          <a:p>
            <a:pPr marL="0" indent="0">
              <a:buNone/>
            </a:pPr>
            <a:endParaRPr lang="tr-TR" dirty="0"/>
          </a:p>
        </p:txBody>
      </p:sp>
      <p:pic>
        <p:nvPicPr>
          <p:cNvPr id="4" name="Picture 3">
            <a:extLst>
              <a:ext uri="{FF2B5EF4-FFF2-40B4-BE49-F238E27FC236}">
                <a16:creationId xmlns:a16="http://schemas.microsoft.com/office/drawing/2014/main" id="{C6C7A40F-E1FF-4FDC-AF90-334F5EBA60BE}"/>
              </a:ext>
            </a:extLst>
          </p:cNvPr>
          <p:cNvPicPr>
            <a:picLocks noChangeAspect="1"/>
          </p:cNvPicPr>
          <p:nvPr/>
        </p:nvPicPr>
        <p:blipFill>
          <a:blip r:embed="rId2"/>
          <a:stretch>
            <a:fillRect/>
          </a:stretch>
        </p:blipFill>
        <p:spPr>
          <a:xfrm>
            <a:off x="4167187" y="4505450"/>
            <a:ext cx="3857625" cy="2143125"/>
          </a:xfrm>
          <a:prstGeom prst="rect">
            <a:avLst/>
          </a:prstGeom>
        </p:spPr>
      </p:pic>
    </p:spTree>
    <p:extLst>
      <p:ext uri="{BB962C8B-B14F-4D97-AF65-F5344CB8AC3E}">
        <p14:creationId xmlns:p14="http://schemas.microsoft.com/office/powerpoint/2010/main" val="3738935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431E-4D02-4F00-A38B-0AC688F49A9F}"/>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D14A19F-DDDD-47B5-B632-B7F6FF1238FB}"/>
              </a:ext>
            </a:extLst>
          </p:cNvPr>
          <p:cNvSpPr>
            <a:spLocks noGrp="1"/>
          </p:cNvSpPr>
          <p:nvPr>
            <p:ph idx="1"/>
          </p:nvPr>
        </p:nvSpPr>
        <p:spPr>
          <a:xfrm>
            <a:off x="2231136" y="2638043"/>
            <a:ext cx="7729728" cy="3515621"/>
          </a:xfrm>
        </p:spPr>
        <p:txBody>
          <a:bodyPr>
            <a:normAutofit/>
          </a:bodyPr>
          <a:lstStyle/>
          <a:p>
            <a:r>
              <a:rPr lang="tr-TR" dirty="0" err="1"/>
              <a:t>Method</a:t>
            </a:r>
            <a:r>
              <a:rPr lang="tr-TR" dirty="0"/>
              <a:t> </a:t>
            </a:r>
            <a:r>
              <a:rPr lang="tr-TR" dirty="0" err="1"/>
              <a:t>references</a:t>
            </a:r>
            <a:endParaRPr lang="tr-TR" dirty="0"/>
          </a:p>
          <a:p>
            <a:pPr marL="0" indent="0">
              <a:buNone/>
            </a:pPr>
            <a:r>
              <a:rPr lang="tr-TR" dirty="0" err="1"/>
              <a:t>Lambda</a:t>
            </a:r>
            <a:r>
              <a:rPr lang="tr-TR" dirty="0"/>
              <a:t> </a:t>
            </a:r>
            <a:r>
              <a:rPr lang="tr-TR" dirty="0" err="1"/>
              <a:t>Expression’ların</a:t>
            </a:r>
            <a:r>
              <a:rPr lang="tr-TR" dirty="0"/>
              <a:t> özelleştirilmiş bir türüdür. Metotlar :: ile referans verilebilmektedir. </a:t>
            </a:r>
            <a:r>
              <a:rPr lang="tr-TR" dirty="0" err="1"/>
              <a:t>Static</a:t>
            </a:r>
            <a:r>
              <a:rPr lang="tr-TR" dirty="0"/>
              <a:t> metotlarda sınıf ismi ile, </a:t>
            </a:r>
            <a:r>
              <a:rPr lang="tr-TR" dirty="0" err="1"/>
              <a:t>static</a:t>
            </a:r>
            <a:r>
              <a:rPr lang="tr-TR" dirty="0"/>
              <a:t> olmayan metotlarda ise nesne ismi ile kullanılır.</a:t>
            </a:r>
          </a:p>
          <a:p>
            <a:r>
              <a:rPr lang="tr-TR" dirty="0" err="1"/>
              <a:t>Stream</a:t>
            </a:r>
            <a:r>
              <a:rPr lang="tr-TR" dirty="0"/>
              <a:t> API</a:t>
            </a:r>
          </a:p>
          <a:p>
            <a:pPr marL="0" indent="0">
              <a:buNone/>
            </a:pPr>
            <a:r>
              <a:rPr lang="tr-TR" dirty="0" err="1"/>
              <a:t>Collection’lar</a:t>
            </a:r>
            <a:r>
              <a:rPr lang="tr-TR" dirty="0"/>
              <a:t> üzerinde işlem yapmayı kolaylaştıran bir yapıdır.</a:t>
            </a:r>
          </a:p>
          <a:p>
            <a:r>
              <a:rPr lang="tr-TR" dirty="0" err="1"/>
              <a:t>Optional</a:t>
            </a:r>
            <a:r>
              <a:rPr lang="tr-TR" dirty="0"/>
              <a:t> </a:t>
            </a:r>
            <a:r>
              <a:rPr lang="tr-TR" dirty="0" err="1"/>
              <a:t>Cass</a:t>
            </a:r>
            <a:endParaRPr lang="tr-TR" dirty="0"/>
          </a:p>
          <a:p>
            <a:pPr marL="0" indent="0">
              <a:buNone/>
            </a:pPr>
            <a:r>
              <a:rPr lang="tr-TR" dirty="0" err="1"/>
              <a:t>Optional</a:t>
            </a:r>
            <a:r>
              <a:rPr lang="tr-TR" dirty="0"/>
              <a:t> </a:t>
            </a:r>
            <a:r>
              <a:rPr lang="tr-TR" dirty="0" err="1"/>
              <a:t>class</a:t>
            </a:r>
            <a:r>
              <a:rPr lang="tr-TR" dirty="0"/>
              <a:t>, verileri, </a:t>
            </a:r>
            <a:r>
              <a:rPr lang="tr-TR" dirty="0" err="1"/>
              <a:t>null</a:t>
            </a:r>
            <a:r>
              <a:rPr lang="tr-TR" dirty="0"/>
              <a:t> </a:t>
            </a:r>
            <a:r>
              <a:rPr lang="tr-TR" dirty="0" err="1"/>
              <a:t>check</a:t>
            </a:r>
            <a:r>
              <a:rPr lang="tr-TR" dirty="0"/>
              <a:t> yapmamıza gerek kalmadan işlemlerimize devam etmemize yarar.</a:t>
            </a:r>
          </a:p>
        </p:txBody>
      </p:sp>
    </p:spTree>
    <p:extLst>
      <p:ext uri="{BB962C8B-B14F-4D97-AF65-F5344CB8AC3E}">
        <p14:creationId xmlns:p14="http://schemas.microsoft.com/office/powerpoint/2010/main" val="29667873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72F0-9BAD-4246-9B8E-9D69CD3DA9D1}"/>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C6E6B52-8164-4311-B3F5-EE9456C63769}"/>
              </a:ext>
            </a:extLst>
          </p:cNvPr>
          <p:cNvSpPr>
            <a:spLocks noGrp="1"/>
          </p:cNvSpPr>
          <p:nvPr>
            <p:ph idx="1"/>
          </p:nvPr>
        </p:nvSpPr>
        <p:spPr/>
        <p:txBody>
          <a:bodyPr/>
          <a:lstStyle/>
          <a:p>
            <a:r>
              <a:rPr lang="tr-TR" dirty="0" err="1"/>
              <a:t>Default</a:t>
            </a:r>
            <a:r>
              <a:rPr lang="tr-TR" dirty="0"/>
              <a:t> </a:t>
            </a:r>
            <a:r>
              <a:rPr lang="tr-TR" dirty="0" err="1"/>
              <a:t>and</a:t>
            </a:r>
            <a:r>
              <a:rPr lang="tr-TR" dirty="0"/>
              <a:t> </a:t>
            </a:r>
            <a:r>
              <a:rPr lang="tr-TR" dirty="0" err="1"/>
              <a:t>Static</a:t>
            </a:r>
            <a:r>
              <a:rPr lang="tr-TR" dirty="0"/>
              <a:t> </a:t>
            </a:r>
            <a:r>
              <a:rPr lang="tr-TR" dirty="0" err="1"/>
              <a:t>Methods</a:t>
            </a:r>
            <a:endParaRPr lang="tr-TR" dirty="0"/>
          </a:p>
          <a:p>
            <a:pPr marL="0" indent="0">
              <a:buNone/>
            </a:pPr>
            <a:r>
              <a:rPr lang="tr-TR" dirty="0" err="1"/>
              <a:t>Default</a:t>
            </a:r>
            <a:r>
              <a:rPr lang="tr-TR" dirty="0"/>
              <a:t> ve </a:t>
            </a:r>
            <a:r>
              <a:rPr lang="tr-TR" dirty="0" err="1"/>
              <a:t>static</a:t>
            </a:r>
            <a:r>
              <a:rPr lang="tr-TR" dirty="0"/>
              <a:t> </a:t>
            </a:r>
            <a:r>
              <a:rPr lang="tr-TR" dirty="0" err="1"/>
              <a:t>methodlar</a:t>
            </a:r>
            <a:r>
              <a:rPr lang="tr-TR" dirty="0"/>
              <a:t> ile </a:t>
            </a:r>
            <a:r>
              <a:rPr lang="tr-TR" dirty="0" err="1"/>
              <a:t>interface</a:t>
            </a:r>
            <a:r>
              <a:rPr lang="tr-TR" dirty="0"/>
              <a:t> içerisinde gövdesi olan metotlar yazılabilmektedir.</a:t>
            </a:r>
          </a:p>
          <a:p>
            <a:r>
              <a:rPr lang="tr-TR" dirty="0" err="1"/>
              <a:t>Date</a:t>
            </a:r>
            <a:r>
              <a:rPr lang="tr-TR" dirty="0"/>
              <a:t> </a:t>
            </a:r>
            <a:r>
              <a:rPr lang="tr-TR" dirty="0" err="1"/>
              <a:t>and</a:t>
            </a:r>
            <a:r>
              <a:rPr lang="tr-TR" dirty="0"/>
              <a:t> Time API</a:t>
            </a:r>
          </a:p>
          <a:p>
            <a:pPr marL="0" indent="0">
              <a:buNone/>
            </a:pPr>
            <a:r>
              <a:rPr lang="tr-TR" dirty="0"/>
              <a:t>Tarih ve saatin daha kolay şekilde elde edilmesini sağlar.</a:t>
            </a:r>
          </a:p>
        </p:txBody>
      </p:sp>
    </p:spTree>
    <p:extLst>
      <p:ext uri="{BB962C8B-B14F-4D97-AF65-F5344CB8AC3E}">
        <p14:creationId xmlns:p14="http://schemas.microsoft.com/office/powerpoint/2010/main" val="4148850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C656-1F8F-40A4-B1F3-ADC2981208CF}"/>
              </a:ext>
            </a:extLst>
          </p:cNvPr>
          <p:cNvSpPr>
            <a:spLocks noGrp="1"/>
          </p:cNvSpPr>
          <p:nvPr>
            <p:ph type="title"/>
          </p:nvPr>
        </p:nvSpPr>
        <p:spPr/>
        <p:txBody>
          <a:bodyPr/>
          <a:lstStyle/>
          <a:p>
            <a:r>
              <a:rPr lang="tr-TR" dirty="0" err="1"/>
              <a:t>Prımıtıve</a:t>
            </a:r>
            <a:r>
              <a:rPr lang="tr-TR" dirty="0"/>
              <a:t> </a:t>
            </a:r>
            <a:r>
              <a:rPr lang="tr-TR" dirty="0" err="1"/>
              <a:t>types</a:t>
            </a:r>
            <a:r>
              <a:rPr lang="tr-TR" dirty="0"/>
              <a:t> – </a:t>
            </a:r>
            <a:r>
              <a:rPr lang="tr-TR" dirty="0" err="1"/>
              <a:t>wrapper</a:t>
            </a:r>
            <a:r>
              <a:rPr lang="tr-TR" dirty="0"/>
              <a:t> </a:t>
            </a:r>
            <a:r>
              <a:rPr lang="tr-TR" dirty="0" err="1"/>
              <a:t>class</a:t>
            </a:r>
            <a:endParaRPr lang="tr-TR" dirty="0"/>
          </a:p>
        </p:txBody>
      </p:sp>
      <p:sp>
        <p:nvSpPr>
          <p:cNvPr id="3" name="Content Placeholder 2">
            <a:extLst>
              <a:ext uri="{FF2B5EF4-FFF2-40B4-BE49-F238E27FC236}">
                <a16:creationId xmlns:a16="http://schemas.microsoft.com/office/drawing/2014/main" id="{A6EE4D85-6E2F-41EA-9A55-109C5CB97765}"/>
              </a:ext>
            </a:extLst>
          </p:cNvPr>
          <p:cNvSpPr>
            <a:spLocks noGrp="1"/>
          </p:cNvSpPr>
          <p:nvPr>
            <p:ph idx="1"/>
          </p:nvPr>
        </p:nvSpPr>
        <p:spPr/>
        <p:txBody>
          <a:bodyPr/>
          <a:lstStyle/>
          <a:p>
            <a:r>
              <a:rPr lang="tr-TR" dirty="0" err="1"/>
              <a:t>Wrapper</a:t>
            </a:r>
            <a:r>
              <a:rPr lang="tr-TR" dirty="0"/>
              <a:t> </a:t>
            </a:r>
            <a:r>
              <a:rPr lang="tr-TR" dirty="0" err="1"/>
              <a:t>classlar</a:t>
            </a:r>
            <a:r>
              <a:rPr lang="tr-TR" dirty="0"/>
              <a:t>, değer tipleri (</a:t>
            </a:r>
            <a:r>
              <a:rPr lang="tr-TR" dirty="0" err="1"/>
              <a:t>Primitive</a:t>
            </a:r>
            <a:r>
              <a:rPr lang="tr-TR" dirty="0"/>
              <a:t> </a:t>
            </a:r>
            <a:r>
              <a:rPr lang="tr-TR" dirty="0" err="1"/>
              <a:t>types</a:t>
            </a:r>
            <a:r>
              <a:rPr lang="tr-TR" dirty="0"/>
              <a:t>), bir nesne (yani referans tip) olarak kullanmamıza olanak sağlar.</a:t>
            </a:r>
          </a:p>
          <a:p>
            <a:r>
              <a:rPr lang="tr-TR" dirty="0" err="1"/>
              <a:t>Wrapper</a:t>
            </a:r>
            <a:r>
              <a:rPr lang="tr-TR" dirty="0"/>
              <a:t> </a:t>
            </a:r>
            <a:r>
              <a:rPr lang="tr-TR" dirty="0" err="1"/>
              <a:t>classlar</a:t>
            </a:r>
            <a:r>
              <a:rPr lang="tr-TR" dirty="0"/>
              <a:t>, değer tipleri </a:t>
            </a:r>
            <a:r>
              <a:rPr lang="tr-TR" dirty="0" err="1"/>
              <a:t>collectionslarda</a:t>
            </a:r>
            <a:r>
              <a:rPr lang="tr-TR" dirty="0"/>
              <a:t> depolamak için kullanılabilir.</a:t>
            </a:r>
          </a:p>
          <a:p>
            <a:r>
              <a:rPr lang="tr-TR" dirty="0" err="1"/>
              <a:t>Wrapper</a:t>
            </a:r>
            <a:r>
              <a:rPr lang="tr-TR" dirty="0"/>
              <a:t> </a:t>
            </a:r>
            <a:r>
              <a:rPr lang="tr-TR" dirty="0" err="1"/>
              <a:t>classlarda</a:t>
            </a:r>
            <a:r>
              <a:rPr lang="tr-TR" dirty="0"/>
              <a:t> </a:t>
            </a:r>
            <a:r>
              <a:rPr lang="tr-TR" dirty="0" err="1"/>
              <a:t>null</a:t>
            </a:r>
            <a:r>
              <a:rPr lang="tr-TR" dirty="0"/>
              <a:t> değerlere izin verilirken </a:t>
            </a:r>
            <a:r>
              <a:rPr lang="tr-TR" dirty="0" err="1"/>
              <a:t>primitive</a:t>
            </a:r>
            <a:r>
              <a:rPr lang="tr-TR" dirty="0"/>
              <a:t> </a:t>
            </a:r>
            <a:r>
              <a:rPr lang="tr-TR" dirty="0" err="1"/>
              <a:t>typeslarda</a:t>
            </a:r>
            <a:r>
              <a:rPr lang="tr-TR" dirty="0"/>
              <a:t> </a:t>
            </a:r>
            <a:r>
              <a:rPr lang="tr-TR" dirty="0" err="1"/>
              <a:t>null</a:t>
            </a:r>
            <a:r>
              <a:rPr lang="tr-TR" dirty="0"/>
              <a:t> değerlere izin verilmez.</a:t>
            </a:r>
          </a:p>
          <a:p>
            <a:r>
              <a:rPr lang="tr-TR" dirty="0"/>
              <a:t>Bellek kullanımı </a:t>
            </a:r>
            <a:r>
              <a:rPr lang="tr-TR" dirty="0" err="1"/>
              <a:t>wrapper</a:t>
            </a:r>
            <a:r>
              <a:rPr lang="tr-TR" dirty="0"/>
              <a:t> </a:t>
            </a:r>
            <a:r>
              <a:rPr lang="tr-TR" dirty="0" err="1"/>
              <a:t>classlarda</a:t>
            </a:r>
            <a:r>
              <a:rPr lang="tr-TR" dirty="0"/>
              <a:t> daha fazla iken </a:t>
            </a:r>
            <a:r>
              <a:rPr lang="tr-TR" dirty="0" err="1"/>
              <a:t>primitive</a:t>
            </a:r>
            <a:r>
              <a:rPr lang="tr-TR" dirty="0"/>
              <a:t> </a:t>
            </a:r>
            <a:r>
              <a:rPr lang="tr-TR" dirty="0" err="1"/>
              <a:t>typeslarda</a:t>
            </a:r>
            <a:r>
              <a:rPr lang="tr-TR" dirty="0"/>
              <a:t> daha azdır.</a:t>
            </a:r>
          </a:p>
        </p:txBody>
      </p:sp>
    </p:spTree>
    <p:extLst>
      <p:ext uri="{BB962C8B-B14F-4D97-AF65-F5344CB8AC3E}">
        <p14:creationId xmlns:p14="http://schemas.microsoft.com/office/powerpoint/2010/main" val="1301901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00B-D939-4269-8FAA-873D589B3062}"/>
              </a:ext>
            </a:extLst>
          </p:cNvPr>
          <p:cNvSpPr>
            <a:spLocks noGrp="1"/>
          </p:cNvSpPr>
          <p:nvPr>
            <p:ph type="title"/>
          </p:nvPr>
        </p:nvSpPr>
        <p:spPr>
          <a:xfrm>
            <a:off x="2231136" y="412754"/>
            <a:ext cx="7729728" cy="1188720"/>
          </a:xfrm>
        </p:spPr>
        <p:txBody>
          <a:bodyPr/>
          <a:lstStyle/>
          <a:p>
            <a:r>
              <a:rPr lang="tr-TR" dirty="0" err="1"/>
              <a:t>Heap</a:t>
            </a:r>
            <a:r>
              <a:rPr lang="tr-TR" dirty="0"/>
              <a:t> – </a:t>
            </a:r>
            <a:r>
              <a:rPr lang="tr-TR" dirty="0" err="1"/>
              <a:t>stack</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9480B3DA-FE36-4CDF-AE04-3324918AE9A0}"/>
              </a:ext>
            </a:extLst>
          </p:cNvPr>
          <p:cNvSpPr>
            <a:spLocks noGrp="1"/>
          </p:cNvSpPr>
          <p:nvPr>
            <p:ph idx="1"/>
          </p:nvPr>
        </p:nvSpPr>
        <p:spPr>
          <a:xfrm>
            <a:off x="2231136" y="1921348"/>
            <a:ext cx="7729728" cy="4523898"/>
          </a:xfrm>
        </p:spPr>
        <p:txBody>
          <a:bodyPr>
            <a:normAutofit/>
          </a:bodyPr>
          <a:lstStyle/>
          <a:p>
            <a:r>
              <a:rPr lang="tr-TR" dirty="0" err="1"/>
              <a:t>Stack</a:t>
            </a:r>
            <a:r>
              <a:rPr lang="tr-TR" dirty="0"/>
              <a:t> </a:t>
            </a:r>
            <a:r>
              <a:rPr lang="tr-TR" dirty="0" err="1"/>
              <a:t>memory</a:t>
            </a:r>
            <a:r>
              <a:rPr lang="tr-TR" dirty="0"/>
              <a:t>, her bir iş parçacığına </a:t>
            </a:r>
            <a:r>
              <a:rPr lang="tr-TR" dirty="0" err="1"/>
              <a:t>RAM’de</a:t>
            </a:r>
            <a:r>
              <a:rPr lang="tr-TR" dirty="0"/>
              <a:t> ayrılan fiziksel bir alandır. LIFO (</a:t>
            </a:r>
            <a:r>
              <a:rPr lang="tr-TR" dirty="0" err="1"/>
              <a:t>Last</a:t>
            </a:r>
            <a:r>
              <a:rPr lang="tr-TR" dirty="0"/>
              <a:t> </a:t>
            </a:r>
            <a:r>
              <a:rPr lang="tr-TR" dirty="0" err="1"/>
              <a:t>In</a:t>
            </a:r>
            <a:r>
              <a:rPr lang="tr-TR" dirty="0"/>
              <a:t> First </a:t>
            </a:r>
            <a:r>
              <a:rPr lang="tr-TR" dirty="0" err="1"/>
              <a:t>Out</a:t>
            </a:r>
            <a:r>
              <a:rPr lang="tr-TR" dirty="0"/>
              <a:t>)(Son giren ilk çıkar) mantığıyla çalışır. Değer tip değişkenleri ve referans tip değişkenlerin referansları </a:t>
            </a:r>
            <a:r>
              <a:rPr lang="tr-TR" dirty="0" err="1"/>
              <a:t>stackte</a:t>
            </a:r>
            <a:r>
              <a:rPr lang="tr-TR" dirty="0"/>
              <a:t> tutulurken, değerleri </a:t>
            </a:r>
            <a:r>
              <a:rPr lang="tr-TR" dirty="0" err="1"/>
              <a:t>heapde</a:t>
            </a:r>
            <a:r>
              <a:rPr lang="tr-TR" dirty="0"/>
              <a:t> tutulur.</a:t>
            </a:r>
          </a:p>
          <a:p>
            <a:r>
              <a:rPr lang="tr-TR" dirty="0" err="1"/>
              <a:t>Heap</a:t>
            </a:r>
            <a:r>
              <a:rPr lang="tr-TR" dirty="0"/>
              <a:t> </a:t>
            </a:r>
            <a:r>
              <a:rPr lang="tr-TR" dirty="0" err="1"/>
              <a:t>memory</a:t>
            </a:r>
            <a:r>
              <a:rPr lang="tr-TR" dirty="0"/>
              <a:t>, LIFO mantığı yoktur rastgele çalışır.</a:t>
            </a:r>
          </a:p>
          <a:p>
            <a:r>
              <a:rPr lang="tr-TR" dirty="0" err="1"/>
              <a:t>Heap</a:t>
            </a:r>
            <a:r>
              <a:rPr lang="tr-TR" dirty="0"/>
              <a:t> alanında veriler rastgele tutulduğundan erişim daha yavaş olur. </a:t>
            </a:r>
            <a:r>
              <a:rPr lang="tr-TR" dirty="0" err="1"/>
              <a:t>Stackte</a:t>
            </a:r>
            <a:r>
              <a:rPr lang="tr-TR" dirty="0"/>
              <a:t> erişim </a:t>
            </a:r>
            <a:r>
              <a:rPr lang="tr-TR" dirty="0" err="1"/>
              <a:t>Heap’e</a:t>
            </a:r>
            <a:r>
              <a:rPr lang="tr-TR" dirty="0"/>
              <a:t> göre daha hızlıdır.</a:t>
            </a:r>
          </a:p>
          <a:p>
            <a:r>
              <a:rPr lang="tr-TR" dirty="0" err="1"/>
              <a:t>Stack</a:t>
            </a:r>
            <a:r>
              <a:rPr lang="tr-TR" dirty="0"/>
              <a:t> </a:t>
            </a:r>
            <a:r>
              <a:rPr lang="tr-TR" dirty="0" err="1"/>
              <a:t>memory</a:t>
            </a:r>
            <a:r>
              <a:rPr lang="tr-TR" dirty="0"/>
              <a:t> </a:t>
            </a:r>
            <a:r>
              <a:rPr lang="tr-TR" dirty="0" err="1"/>
              <a:t>compiler</a:t>
            </a:r>
            <a:r>
              <a:rPr lang="tr-TR" dirty="0"/>
              <a:t> tarafından yönetilirken, </a:t>
            </a:r>
            <a:r>
              <a:rPr lang="tr-TR" dirty="0" err="1"/>
              <a:t>heap</a:t>
            </a:r>
            <a:r>
              <a:rPr lang="tr-TR" dirty="0"/>
              <a:t> </a:t>
            </a:r>
            <a:r>
              <a:rPr lang="tr-TR" dirty="0" err="1"/>
              <a:t>memory</a:t>
            </a:r>
            <a:r>
              <a:rPr lang="tr-TR" dirty="0"/>
              <a:t> kullanıcı tarafından yönetilir.</a:t>
            </a:r>
          </a:p>
          <a:p>
            <a:r>
              <a:rPr lang="tr-TR" dirty="0" err="1"/>
              <a:t>Stack</a:t>
            </a:r>
            <a:r>
              <a:rPr lang="tr-TR" dirty="0"/>
              <a:t> </a:t>
            </a:r>
            <a:r>
              <a:rPr lang="tr-TR" dirty="0" err="1"/>
              <a:t>memoryde</a:t>
            </a:r>
            <a:r>
              <a:rPr lang="tr-TR" dirty="0"/>
              <a:t> değer tipler ve referans tiplerin bellek adresleri tutulur. </a:t>
            </a:r>
            <a:r>
              <a:rPr lang="tr-TR" dirty="0" err="1"/>
              <a:t>Heap</a:t>
            </a:r>
            <a:r>
              <a:rPr lang="tr-TR" dirty="0"/>
              <a:t> </a:t>
            </a:r>
            <a:r>
              <a:rPr lang="tr-TR" dirty="0" err="1"/>
              <a:t>memoryde</a:t>
            </a:r>
            <a:r>
              <a:rPr lang="tr-TR" dirty="0"/>
              <a:t> ise referans tiplerin değerleri tutulur.</a:t>
            </a:r>
          </a:p>
          <a:p>
            <a:r>
              <a:rPr lang="tr-TR" dirty="0"/>
              <a:t>Kullanılacak verinin boyutu bilinmiyorsa ve değişiyorsa </a:t>
            </a:r>
            <a:r>
              <a:rPr lang="tr-TR" dirty="0" err="1"/>
              <a:t>heap</a:t>
            </a:r>
            <a:r>
              <a:rPr lang="tr-TR" dirty="0"/>
              <a:t> kullanılabilir. Eğer kullanılacak veri boyutu sabit ise </a:t>
            </a:r>
            <a:r>
              <a:rPr lang="tr-TR" dirty="0" err="1"/>
              <a:t>stack</a:t>
            </a:r>
            <a:r>
              <a:rPr lang="tr-TR" dirty="0"/>
              <a:t> </a:t>
            </a:r>
            <a:r>
              <a:rPr lang="tr-TR" dirty="0" err="1"/>
              <a:t>memory</a:t>
            </a:r>
            <a:r>
              <a:rPr lang="tr-TR" dirty="0"/>
              <a:t> kullanılabilir.</a:t>
            </a:r>
          </a:p>
        </p:txBody>
      </p:sp>
    </p:spTree>
    <p:extLst>
      <p:ext uri="{BB962C8B-B14F-4D97-AF65-F5344CB8AC3E}">
        <p14:creationId xmlns:p14="http://schemas.microsoft.com/office/powerpoint/2010/main" val="2264675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26562156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4409</TotalTime>
  <Words>5399</Words>
  <Application>Microsoft Office PowerPoint</Application>
  <PresentationFormat>Widescreen</PresentationFormat>
  <Paragraphs>374</Paragraphs>
  <Slides>100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100</vt:i4>
      </vt:variant>
    </vt:vector>
  </HeadingPairs>
  <TitlesOfParts>
    <vt:vector size="104"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vt:lpstr>
      <vt:lpstr>ınterpreter</vt:lpstr>
      <vt:lpstr>For-whıle</vt:lpstr>
      <vt:lpstr>callback</vt:lpstr>
      <vt:lpstr>PowerPoint Presentation</vt:lpstr>
      <vt:lpstr>Var array=[] – var array=new array() farkı</vt:lpstr>
      <vt:lpstr>Tostrıng() – Joın() farkı</vt:lpstr>
      <vt:lpstr>Slıce() – splıce() farkı</vt:lpstr>
      <vt:lpstr>Slıce() örnek</vt:lpstr>
      <vt:lpstr>Splıce() örnek</vt:lpstr>
      <vt:lpstr>{[]} - [{}] farkı</vt:lpstr>
      <vt:lpstr>Fırst ın fırst out (Fıfo) last ın fırst out (lıfo)</vt:lpstr>
      <vt:lpstr>Call(), apply()</vt:lpstr>
      <vt:lpstr>Call(), apply()</vt:lpstr>
      <vt:lpstr>Bınd()</vt:lpstr>
      <vt:lpstr>Bınd()</vt:lpstr>
      <vt:lpstr>Compıler(derleyici) ınterpreter(yorumlayıcı)</vt:lpstr>
      <vt:lpstr>Compıler ve ınterpreter arasındaki farklar</vt:lpstr>
      <vt:lpstr>Java Interpreter mı ? Compıler mı ?</vt:lpstr>
      <vt:lpstr>Javascrıpt  Interpreter mı ? Compıler mı ?</vt:lpstr>
      <vt:lpstr>Open source (açık kaynak)</vt:lpstr>
      <vt:lpstr>Jvm jdk jre</vt:lpstr>
      <vt:lpstr>JIt</vt:lpstr>
      <vt:lpstr>Java 100% nesne yönelimli bir dil midir ?</vt:lpstr>
      <vt:lpstr>Java by pass value mu ? By pass referances mı ?</vt:lpstr>
      <vt:lpstr>Java 8 ile gelen özellikler</vt:lpstr>
      <vt:lpstr>Java 8 ile gelen özellikler</vt:lpstr>
      <vt:lpstr>Java 8 ile gelen özellikler</vt:lpstr>
      <vt:lpstr>Prımıtıve types – wrapper class</vt:lpstr>
      <vt:lpstr>Heap – stack memory</vt:lpstr>
      <vt:lpstr>ASCII</vt:lpstr>
      <vt:lpstr>UNICODE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92</cp:revision>
  <dcterms:created xsi:type="dcterms:W3CDTF">2022-05-23T16:05:18Z</dcterms:created>
  <dcterms:modified xsi:type="dcterms:W3CDTF">2022-06-21T12:33:20Z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