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63" r:id="rId5"/>
    <p:sldId id="264" r:id="rId6"/>
    <p:sldId id="262" r:id="rId7"/>
    <p:sldId id="259" r:id="rId8"/>
    <p:sldId id="261"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26.06.2022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pPr/>
              <a:t>26.06.2022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pPr/>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p:txBody>
          <a:bodyPr/>
          <a:lstStyle/>
          <a:p>
            <a:r>
              <a:rPr lang="tr-TR" dirty="0"/>
              <a:t> 20.06.2022 araştırma ödevleri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lstStyle/>
          <a:p>
            <a:pPr>
              <a:buNone/>
            </a:pPr>
            <a:r>
              <a:rPr lang="tr-TR" dirty="0"/>
              <a:t>MUSTAFA KEMAL ÇELİK</a:t>
            </a:r>
          </a:p>
        </p:txBody>
      </p:sp>
    </p:spTree>
    <p:extLst>
      <p:ext uri="{BB962C8B-B14F-4D97-AF65-F5344CB8AC3E}">
        <p14:creationId xmlns:p14="http://schemas.microsoft.com/office/powerpoint/2010/main" val="265969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Java 8 gelen özellikler nelerdir?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a:p>
            <a:endParaRPr lang="tr-TR" dirty="0"/>
          </a:p>
        </p:txBody>
      </p:sp>
    </p:spTree>
    <p:extLst>
      <p:ext uri="{BB962C8B-B14F-4D97-AF65-F5344CB8AC3E}">
        <p14:creationId xmlns:p14="http://schemas.microsoft.com/office/powerpoint/2010/main" val="178273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Primitive</a:t>
            </a:r>
            <a:r>
              <a:rPr lang="tr-TR" dirty="0"/>
              <a:t> </a:t>
            </a:r>
            <a:r>
              <a:rPr lang="tr-TR" dirty="0" err="1"/>
              <a:t>types</a:t>
            </a:r>
            <a:r>
              <a:rPr lang="tr-TR" dirty="0"/>
              <a:t> -</a:t>
            </a:r>
            <a:r>
              <a:rPr lang="tr-TR" dirty="0" err="1"/>
              <a:t>wrapper</a:t>
            </a:r>
            <a:r>
              <a:rPr lang="tr-TR" dirty="0"/>
              <a:t> </a:t>
            </a:r>
            <a:r>
              <a:rPr lang="tr-TR" dirty="0" err="1"/>
              <a:t>class</a:t>
            </a:r>
            <a:r>
              <a:rPr lang="tr-TR" dirty="0"/>
              <a:t>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dirty="0"/>
              <a:t> </a:t>
            </a:r>
            <a:r>
              <a:rPr lang="tr-TR" b="1" dirty="0"/>
              <a:t>temel fark</a:t>
            </a:r>
            <a:r>
              <a:rPr lang="tr-TR" dirty="0"/>
              <a:t> , </a:t>
            </a:r>
            <a:r>
              <a:rPr lang="tr-TR" b="1" dirty="0" err="1"/>
              <a:t>Wrapper</a:t>
            </a:r>
            <a:r>
              <a:rPr lang="tr-TR" b="1" dirty="0"/>
              <a:t> Class, ilkel bir türü bir nesneye ve nesneyi ilkel türe geri dönüştürmek için kullanılmasıdır; ilkel bir tür, Java programlama dili tarafından sağlanan önceden tanımlanmış bir veri türüdür.</a:t>
            </a:r>
            <a:endParaRPr lang="tr-TR" dirty="0"/>
          </a:p>
        </p:txBody>
      </p:sp>
    </p:spTree>
    <p:extLst>
      <p:ext uri="{BB962C8B-B14F-4D97-AF65-F5344CB8AC3E}">
        <p14:creationId xmlns:p14="http://schemas.microsoft.com/office/powerpoint/2010/main" val="254601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en-US" dirty="0"/>
              <a:t> Stack memory </a:t>
            </a:r>
            <a:r>
              <a:rPr lang="tr-TR" dirty="0"/>
              <a:t>ve </a:t>
            </a:r>
            <a:r>
              <a:rPr lang="en-US" dirty="0"/>
              <a:t>heap memory </a:t>
            </a:r>
            <a:r>
              <a:rPr lang="en-US" dirty="0" err="1"/>
              <a:t>nedir</a:t>
            </a:r>
            <a:r>
              <a:rPr lang="en-US" dirty="0"/>
              <a:t>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dirty="0" err="1"/>
              <a:t>Stack</a:t>
            </a:r>
            <a:r>
              <a:rPr lang="tr-TR" dirty="0"/>
              <a:t> ve </a:t>
            </a:r>
            <a:r>
              <a:rPr lang="tr-TR" dirty="0" err="1"/>
              <a:t>Heap</a:t>
            </a:r>
            <a:r>
              <a:rPr lang="tr-TR" dirty="0"/>
              <a:t> bellekte (</a:t>
            </a:r>
            <a:r>
              <a:rPr lang="tr-TR" dirty="0" err="1"/>
              <a:t>RAM’de</a:t>
            </a:r>
            <a:r>
              <a:rPr lang="tr-TR" dirty="0"/>
              <a:t>) bulunan mantıksal yapılardır.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a:t>
            </a:r>
            <a:r>
              <a:rPr lang="tr-TR" b="1" dirty="0"/>
              <a:t>LIFO</a:t>
            </a:r>
            <a:r>
              <a:rPr lang="tr-TR" dirty="0"/>
              <a:t>– </a:t>
            </a:r>
            <a:r>
              <a:rPr lang="tr-TR" i="1" dirty="0" err="1"/>
              <a:t>Last</a:t>
            </a:r>
            <a:r>
              <a:rPr lang="tr-TR" i="1" dirty="0"/>
              <a:t> in First </a:t>
            </a:r>
            <a:r>
              <a:rPr lang="tr-TR" i="1"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(FIFO-First İn First </a:t>
            </a:r>
            <a:r>
              <a:rPr lang="tr-TR" dirty="0" err="1"/>
              <a:t>Out</a:t>
            </a:r>
            <a:r>
              <a:rPr lang="tr-TR" dirty="0"/>
              <a:t>) mantığında saklanır.</a:t>
            </a:r>
          </a:p>
        </p:txBody>
      </p:sp>
    </p:spTree>
    <p:extLst>
      <p:ext uri="{BB962C8B-B14F-4D97-AF65-F5344CB8AC3E}">
        <p14:creationId xmlns:p14="http://schemas.microsoft.com/office/powerpoint/2010/main" val="100627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err="1"/>
              <a:t>Stack</a:t>
            </a:r>
            <a:r>
              <a:rPr lang="tr-TR" b="1" dirty="0"/>
              <a:t> ve </a:t>
            </a:r>
            <a:r>
              <a:rPr lang="tr-TR" b="1" dirty="0" err="1"/>
              <a:t>Heap</a:t>
            </a:r>
            <a:r>
              <a:rPr lang="tr-TR" b="1" dirty="0"/>
              <a:t> Arasındaki Farklar</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85000" lnSpcReduction="10000"/>
          </a:bodyPr>
          <a:lstStyle/>
          <a:p>
            <a:pPr fontAlgn="base"/>
            <a:r>
              <a:rPr lang="tr-TR" dirty="0" err="1"/>
              <a:t>Heap</a:t>
            </a:r>
            <a:r>
              <a:rPr lang="tr-TR" dirty="0"/>
              <a:t> ve </a:t>
            </a:r>
            <a:r>
              <a:rPr lang="tr-TR" dirty="0" err="1"/>
              <a:t>Stack</a:t>
            </a:r>
            <a:r>
              <a:rPr lang="tr-TR" dirty="0"/>
              <a:t> arasında ki en önemli farklardan birisi </a:t>
            </a:r>
            <a:r>
              <a:rPr lang="tr-TR" dirty="0" err="1"/>
              <a:t>heap’de</a:t>
            </a:r>
            <a:r>
              <a:rPr lang="tr-TR" dirty="0"/>
              <a:t> veriler karışık bir şekilde saklanırken </a:t>
            </a:r>
            <a:r>
              <a:rPr lang="tr-TR" dirty="0" err="1"/>
              <a:t>Stackte</a:t>
            </a:r>
            <a:r>
              <a:rPr lang="tr-TR" dirty="0"/>
              <a:t> artan ya da azalan adres mantığında (</a:t>
            </a:r>
            <a:r>
              <a:rPr lang="tr-TR" dirty="0" err="1"/>
              <a:t>big</a:t>
            </a:r>
            <a:r>
              <a:rPr lang="tr-TR" dirty="0"/>
              <a:t> </a:t>
            </a:r>
            <a:r>
              <a:rPr lang="tr-TR" dirty="0" err="1"/>
              <a:t>and</a:t>
            </a:r>
            <a:r>
              <a:rPr lang="tr-TR" dirty="0"/>
              <a:t> </a:t>
            </a:r>
            <a:r>
              <a:rPr lang="tr-TR" dirty="0" err="1"/>
              <a:t>little</a:t>
            </a:r>
            <a:r>
              <a:rPr lang="tr-TR" dirty="0"/>
              <a:t> </a:t>
            </a:r>
            <a:r>
              <a:rPr lang="tr-TR" dirty="0" err="1"/>
              <a:t>endian</a:t>
            </a:r>
            <a:r>
              <a:rPr lang="tr-TR" dirty="0"/>
              <a:t>) çalışır. Buna bağlı olarak </a:t>
            </a:r>
            <a:r>
              <a:rPr lang="tr-TR" dirty="0" err="1"/>
              <a:t>heap’de</a:t>
            </a:r>
            <a:r>
              <a:rPr lang="tr-TR" dirty="0"/>
              <a:t> yer alan bir veriye erişmek </a:t>
            </a:r>
            <a:r>
              <a:rPr lang="tr-TR" dirty="0" err="1"/>
              <a:t>stackte</a:t>
            </a:r>
            <a:r>
              <a:rPr lang="tr-TR" dirty="0"/>
              <a:t> yer alan bir veriye erişmeye göre daha maliyetli bir işlemdir. Başka bir fark ise </a:t>
            </a:r>
            <a:r>
              <a:rPr lang="tr-TR" dirty="0" err="1"/>
              <a:t>stackteki</a:t>
            </a:r>
            <a:r>
              <a:rPr lang="tr-TR" dirty="0"/>
              <a:t> veri hemen silinirken </a:t>
            </a:r>
            <a:r>
              <a:rPr lang="tr-TR" dirty="0" err="1"/>
              <a:t>heap’de</a:t>
            </a:r>
            <a:r>
              <a:rPr lang="tr-TR" dirty="0"/>
              <a:t> ki veri </a:t>
            </a:r>
            <a:r>
              <a:rPr lang="tr-TR" dirty="0" err="1"/>
              <a:t>Garbage</a:t>
            </a:r>
            <a:r>
              <a:rPr lang="tr-TR" dirty="0"/>
              <a:t> </a:t>
            </a:r>
            <a:r>
              <a:rPr lang="tr-TR" dirty="0" err="1"/>
              <a:t>Collector</a:t>
            </a:r>
            <a:r>
              <a:rPr lang="tr-TR" dirty="0"/>
              <a:t> algoritmasına bağlıdır.</a:t>
            </a:r>
          </a:p>
          <a:p>
            <a:pPr fontAlgn="base"/>
            <a:r>
              <a:rPr lang="tr-TR" dirty="0" err="1"/>
              <a:t>Stack</a:t>
            </a:r>
            <a:r>
              <a:rPr lang="tr-TR" dirty="0"/>
              <a:t> bellekten statik olarak yer tahsisi için kullanılırken, </a:t>
            </a:r>
            <a:r>
              <a:rPr lang="tr-TR" dirty="0" err="1"/>
              <a:t>Heap</a:t>
            </a:r>
            <a:r>
              <a:rPr lang="tr-TR" dirty="0"/>
              <a:t> dinamik olarak yer tahsisi etmeyi sağlar. Her ikisi de Ram bölgesinde bulunur. </a:t>
            </a:r>
            <a:r>
              <a:rPr lang="tr-TR" dirty="0" err="1"/>
              <a:t>Stack’te</a:t>
            </a:r>
            <a:r>
              <a:rPr lang="tr-TR" dirty="0"/>
              <a:t> yer alan veriler direk bellek içine yerleştirilir dolayısıyla erişimi çok hızlıdır. </a:t>
            </a:r>
            <a:r>
              <a:rPr lang="tr-TR" dirty="0" err="1"/>
              <a:t>Heap</a:t>
            </a:r>
            <a:r>
              <a:rPr lang="tr-TR" dirty="0"/>
              <a:t> ise </a:t>
            </a:r>
            <a:r>
              <a:rPr lang="tr-TR" dirty="0" err="1"/>
              <a:t>runtime</a:t>
            </a:r>
            <a:r>
              <a:rPr lang="tr-TR" dirty="0"/>
              <a:t> (çalışma zamanı) anında kullanılırlar ve dağınık bir bellek göz yapısı olduğu için erişimi </a:t>
            </a:r>
            <a:r>
              <a:rPr lang="tr-TR" dirty="0" err="1"/>
              <a:t>stack</a:t>
            </a:r>
            <a:r>
              <a:rPr lang="tr-TR" dirty="0"/>
              <a:t> kadar kolay olmaz dolayısıyla yavaş çalışır. </a:t>
            </a:r>
            <a:r>
              <a:rPr lang="tr-TR" dirty="0" err="1"/>
              <a:t>Stack</a:t>
            </a:r>
            <a:r>
              <a:rPr lang="tr-TR" dirty="0"/>
              <a:t> bellekteki veri hemen silinirken </a:t>
            </a:r>
            <a:r>
              <a:rPr lang="tr-TR" dirty="0" err="1"/>
              <a:t>Heap</a:t>
            </a:r>
            <a:r>
              <a:rPr lang="tr-TR" dirty="0"/>
              <a:t> bellekteki verinin silinmesi </a:t>
            </a:r>
            <a:r>
              <a:rPr lang="tr-TR" dirty="0" err="1"/>
              <a:t>Garbage</a:t>
            </a:r>
            <a:r>
              <a:rPr lang="tr-TR" dirty="0"/>
              <a:t> </a:t>
            </a:r>
            <a:r>
              <a:rPr lang="tr-TR" dirty="0" err="1"/>
              <a:t>Collector’a</a:t>
            </a:r>
            <a:r>
              <a:rPr lang="tr-TR" dirty="0"/>
              <a:t> (Çöp toplama mekanizmasına) bağlıdır. </a:t>
            </a:r>
            <a:r>
              <a:rPr lang="tr-TR" dirty="0" err="1"/>
              <a:t>Stack</a:t>
            </a:r>
            <a:r>
              <a:rPr lang="tr-TR" dirty="0"/>
              <a:t> alanı sınırlı olduğundan çok büyük sayıda ve büyük tiplerde veri atanması belleğin dolmasına sebep olabilir.</a:t>
            </a:r>
          </a:p>
        </p:txBody>
      </p:sp>
    </p:spTree>
    <p:extLst>
      <p:ext uri="{BB962C8B-B14F-4D97-AF65-F5344CB8AC3E}">
        <p14:creationId xmlns:p14="http://schemas.microsoft.com/office/powerpoint/2010/main" val="382371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ASCII- UNICODES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dirty="0"/>
              <a:t>Unicode ve ASCII, şu anda tüm dünyada kullanılan en popüler karakter kodlama standartlarıdır. Unicode, herhangi bir dilde metin verilerinin değişimini işlemek, depolamak ve kolaylaştırmak için kullanılan evrensel karakter kodlamasıdır; ASCII ise bilgisayarlarda semboller, harfler, rakamlar vb. gibi metinlerin temsili için kullanılır.</a:t>
            </a:r>
          </a:p>
        </p:txBody>
      </p:sp>
    </p:spTree>
    <p:extLst>
      <p:ext uri="{BB962C8B-B14F-4D97-AF65-F5344CB8AC3E}">
        <p14:creationId xmlns:p14="http://schemas.microsoft.com/office/powerpoint/2010/main" val="77470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660919" y="327803"/>
            <a:ext cx="10515600" cy="1325563"/>
          </a:xfrm>
        </p:spPr>
        <p:txBody>
          <a:bodyPr>
            <a:normAutofit fontScale="90000"/>
          </a:bodyPr>
          <a:lstStyle/>
          <a:p>
            <a:br>
              <a:rPr lang="tr-TR" b="1" dirty="0"/>
            </a:br>
            <a:r>
              <a:rPr lang="tr-TR" dirty="0" err="1"/>
              <a:t>interpreter</a:t>
            </a:r>
            <a:r>
              <a:rPr lang="tr-TR" dirty="0"/>
              <a:t> Compiler nedir? </a:t>
            </a:r>
            <a:br>
              <a:rPr lang="tr-TR" b="1" dirty="0"/>
            </a:b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err="1"/>
              <a:t>Interpreters</a:t>
            </a:r>
            <a:r>
              <a:rPr lang="tr-TR" dirty="0"/>
              <a:t> ve </a:t>
            </a:r>
            <a:r>
              <a:rPr lang="tr-TR" b="1" dirty="0" err="1"/>
              <a:t>compilers</a:t>
            </a:r>
            <a:r>
              <a:rPr lang="tr-TR" dirty="0"/>
              <a:t> birbirine oldukça benzer yapıdadırlar. Aralarındaki temel fark </a:t>
            </a:r>
            <a:r>
              <a:rPr lang="tr-TR" b="1" dirty="0"/>
              <a:t>Interpreter</a:t>
            </a:r>
            <a:r>
              <a:rPr lang="tr-TR" dirty="0"/>
              <a:t> kaynak programlama dili ile yazılan komutları doğrudan işlerken, </a:t>
            </a:r>
            <a:r>
              <a:rPr lang="tr-TR" b="1" dirty="0"/>
              <a:t>Compiler</a:t>
            </a:r>
            <a:r>
              <a:rPr lang="tr-TR" dirty="0"/>
              <a:t> da o komutları makina diline çevirir.</a:t>
            </a:r>
          </a:p>
        </p:txBody>
      </p:sp>
    </p:spTree>
    <p:extLst>
      <p:ext uri="{BB962C8B-B14F-4D97-AF65-F5344CB8AC3E}">
        <p14:creationId xmlns:p14="http://schemas.microsoft.com/office/powerpoint/2010/main" val="91693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Java </a:t>
            </a:r>
            <a:r>
              <a:rPr lang="tr-TR" dirty="0" err="1"/>
              <a:t>interpreter</a:t>
            </a:r>
            <a:r>
              <a:rPr lang="tr-TR" dirty="0"/>
              <a:t> ? Compiler mi?</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a:t>Yorumlayıcı (</a:t>
            </a:r>
            <a:r>
              <a:rPr lang="tr-TR" b="1" dirty="0"/>
              <a:t>Interpreter</a:t>
            </a:r>
            <a:r>
              <a:rPr lang="tr-TR" dirty="0"/>
              <a:t>), girdi olarak program için olan verilerle birlikte kaynak kodu alan, ve kaynak programı satır </a:t>
            </a:r>
            <a:r>
              <a:rPr lang="tr-TR" dirty="0" err="1"/>
              <a:t>satır</a:t>
            </a:r>
            <a:r>
              <a:rPr lang="tr-TR" dirty="0"/>
              <a:t> yürüten bir programdır. Örnek olarak  </a:t>
            </a:r>
            <a:r>
              <a:rPr lang="tr-TR" b="1" dirty="0"/>
              <a:t>Java</a:t>
            </a:r>
            <a:r>
              <a:rPr lang="tr-TR" dirty="0"/>
              <a:t> . </a:t>
            </a:r>
            <a:r>
              <a:rPr lang="tr-TR" dirty="0" err="1"/>
              <a:t>class</a:t>
            </a:r>
            <a:r>
              <a:rPr lang="tr-TR" dirty="0"/>
              <a:t> uzantılı dosyayı üzerinde çalıştığı makinede çalıştırılabilecek olan doğal makine kodlarına çevirir.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12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JavaScript</a:t>
            </a:r>
            <a:r>
              <a:rPr lang="tr-TR" dirty="0"/>
              <a:t> </a:t>
            </a:r>
            <a:r>
              <a:rPr lang="tr-TR" dirty="0" err="1"/>
              <a:t>interpreter</a:t>
            </a:r>
            <a:r>
              <a:rPr lang="tr-TR" dirty="0"/>
              <a:t> ? </a:t>
            </a:r>
            <a:r>
              <a:rPr lang="tr-TR" dirty="0" err="1"/>
              <a:t>compiler</a:t>
            </a:r>
            <a:r>
              <a:rPr lang="tr-TR" dirty="0"/>
              <a:t>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err="1"/>
              <a:t>JavaScript</a:t>
            </a:r>
            <a:r>
              <a:rPr lang="tr-TR" dirty="0"/>
              <a:t>, </a:t>
            </a:r>
            <a:r>
              <a:rPr lang="tr-TR" dirty="0" err="1"/>
              <a:t>Compiled</a:t>
            </a:r>
            <a:r>
              <a:rPr lang="tr-TR" dirty="0"/>
              <a:t> bir dil değil, </a:t>
            </a:r>
            <a:r>
              <a:rPr lang="tr-TR" dirty="0" err="1"/>
              <a:t>İnterpreted</a:t>
            </a:r>
            <a:r>
              <a:rPr lang="tr-TR" dirty="0"/>
              <a:t>  bir dildir. C veya Java gibi bir programın çalıştırılmadan önce derlenmesi gerekir. Kaynak kodu, derleyici adı verilen ve makinenin anladığı ve çalıştırabileceği bayt koduna çeviren bir programdan geçirilir.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52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Open </a:t>
            </a:r>
            <a:r>
              <a:rPr lang="tr-TR" dirty="0" err="1"/>
              <a:t>source</a:t>
            </a:r>
            <a:r>
              <a:rPr lang="tr-TR" dirty="0"/>
              <a:t> nedir?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b="1" dirty="0"/>
              <a:t>Açık kaynak kodlu yazılım</a:t>
            </a:r>
            <a:r>
              <a:rPr lang="tr-TR" dirty="0"/>
              <a:t> (</a:t>
            </a:r>
            <a:r>
              <a:rPr lang="tr-TR" b="1" dirty="0"/>
              <a:t>OSS</a:t>
            </a:r>
            <a:r>
              <a:rPr lang="tr-TR" dirty="0"/>
              <a:t>, İngilizcesi Open-</a:t>
            </a:r>
            <a:r>
              <a:rPr lang="tr-TR" dirty="0" err="1"/>
              <a:t>source</a:t>
            </a:r>
            <a:r>
              <a:rPr lang="tr-TR" dirty="0"/>
              <a:t> software), kaynak kodun telif hakkı sahibinin, yazılımı herhangi birine ve herhangi bir amaçla kullanma, inceleme, değiştirme ve dağıtma haklarını verdiği bir lisans kapsamında yayınlandığı bir bilgisayar yazılımı türüdür. Açık kaynak kodlu yazılım, ortak çalışmaya dayalı bir tarzda geliştirilebilir. Açık kaynaklı yazılım, açık işbirliğinin önemli bir örneğidir.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623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JVM, JDK ve JRE nedir?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Autofit/>
          </a:bodyPr>
          <a:lstStyle/>
          <a:p>
            <a:pPr marL="0" indent="0">
              <a:buNone/>
            </a:pPr>
            <a:r>
              <a:rPr lang="tr-TR" sz="2000" dirty="0"/>
              <a:t>JVM(Java Virtual Machine) için </a:t>
            </a:r>
            <a:r>
              <a:rPr lang="tr-TR" sz="2000" dirty="0" err="1"/>
              <a:t>java</a:t>
            </a:r>
            <a:r>
              <a:rPr lang="tr-TR" sz="2000" dirty="0"/>
              <a:t> programının çalıştığı platform ile </a:t>
            </a:r>
            <a:r>
              <a:rPr lang="tr-TR" sz="2000" dirty="0" err="1"/>
              <a:t>java</a:t>
            </a:r>
            <a:r>
              <a:rPr lang="tr-TR" sz="2000" dirty="0"/>
              <a:t> programı arasında soyut bir ara katman diyebiliriz. JVM; platforma bağımlı olarak çalışır. Yani geliştirme yapacağınız platforma(</a:t>
            </a:r>
            <a:r>
              <a:rPr lang="tr-TR" sz="2000" dirty="0" err="1"/>
              <a:t>Windows,Linux,Mac</a:t>
            </a:r>
            <a:r>
              <a:rPr lang="tr-TR" sz="2000" dirty="0"/>
              <a:t>) göre farklı </a:t>
            </a:r>
            <a:r>
              <a:rPr lang="tr-TR" sz="2000" dirty="0" err="1"/>
              <a:t>implementasyonları</a:t>
            </a:r>
            <a:r>
              <a:rPr lang="tr-TR" sz="2000" dirty="0"/>
              <a:t> mevcuttur. JVM; bizim yazdığımız .</a:t>
            </a:r>
            <a:r>
              <a:rPr lang="tr-TR" sz="2000" dirty="0" err="1"/>
              <a:t>java</a:t>
            </a:r>
            <a:r>
              <a:rPr lang="tr-TR" sz="2000" dirty="0"/>
              <a:t> uzantılı dosyaları anlamaz onun yerine derlenmiş .</a:t>
            </a:r>
            <a:r>
              <a:rPr lang="tr-TR" sz="2000" dirty="0" err="1"/>
              <a:t>class</a:t>
            </a:r>
            <a:r>
              <a:rPr lang="tr-TR" sz="2000" dirty="0"/>
              <a:t> uzantılı dosyaları anlar.</a:t>
            </a:r>
          </a:p>
          <a:p>
            <a:pPr marL="0" indent="0">
              <a:buNone/>
            </a:pPr>
            <a:r>
              <a:rPr lang="tr-TR" sz="2000" dirty="0"/>
              <a:t>JDK(Java Development Kit) ise </a:t>
            </a:r>
            <a:r>
              <a:rPr lang="tr-TR" sz="2000" dirty="0" err="1"/>
              <a:t>java</a:t>
            </a:r>
            <a:r>
              <a:rPr lang="tr-TR" sz="2000" dirty="0"/>
              <a:t> da geliştirme yapmak isteyen her </a:t>
            </a:r>
            <a:r>
              <a:rPr lang="tr-TR" sz="2000" dirty="0" err="1"/>
              <a:t>developer</a:t>
            </a:r>
            <a:r>
              <a:rPr lang="tr-TR" sz="2000" dirty="0"/>
              <a:t> </a:t>
            </a:r>
            <a:r>
              <a:rPr lang="tr-TR" sz="2000" dirty="0" err="1"/>
              <a:t>ın</a:t>
            </a:r>
            <a:r>
              <a:rPr lang="tr-TR" sz="2000" dirty="0"/>
              <a:t> mutlaka indirmesi gereken bir bileşendir. Kısaca </a:t>
            </a:r>
            <a:r>
              <a:rPr lang="tr-TR" sz="2000" dirty="0" err="1"/>
              <a:t>java</a:t>
            </a:r>
            <a:r>
              <a:rPr lang="tr-TR" sz="2000" dirty="0"/>
              <a:t> için SDK(Software Development Kit) diyebiliriz. Hem yorumlayıcı hem de derleyici görevini üstlenmektedir. JRE ile birlikte </a:t>
            </a:r>
            <a:r>
              <a:rPr lang="tr-TR" sz="2000" dirty="0" err="1"/>
              <a:t>appletleri</a:t>
            </a:r>
            <a:r>
              <a:rPr lang="tr-TR" sz="2000" dirty="0"/>
              <a:t> ve uygulamaları geliştirirken zorunlu olan </a:t>
            </a:r>
            <a:r>
              <a:rPr lang="tr-TR" sz="2000" dirty="0" err="1"/>
              <a:t>debuggers</a:t>
            </a:r>
            <a:r>
              <a:rPr lang="tr-TR" sz="2000" dirty="0"/>
              <a:t> ve </a:t>
            </a:r>
            <a:r>
              <a:rPr lang="tr-TR" sz="2000" dirty="0" err="1"/>
              <a:t>compilers</a:t>
            </a:r>
            <a:r>
              <a:rPr lang="tr-TR" sz="2000" dirty="0"/>
              <a:t> gibi geliştirme araçlarını da bünyesinde bulundurur.</a:t>
            </a:r>
          </a:p>
          <a:p>
            <a:pPr marL="0" indent="0">
              <a:buNone/>
            </a:pPr>
            <a:r>
              <a:rPr lang="tr-TR" sz="2000" dirty="0"/>
              <a:t>JRE(Java Runtime </a:t>
            </a:r>
            <a:r>
              <a:rPr lang="tr-TR" sz="2000" dirty="0" err="1"/>
              <a:t>Enviroment</a:t>
            </a:r>
            <a:r>
              <a:rPr lang="tr-TR" sz="2000" dirty="0"/>
              <a:t>) ise </a:t>
            </a:r>
            <a:r>
              <a:rPr lang="tr-TR" sz="2000" dirty="0" err="1"/>
              <a:t>java</a:t>
            </a:r>
            <a:r>
              <a:rPr lang="tr-TR" sz="2000" dirty="0"/>
              <a:t> programlama dili ile yazılmış olan uygulama ve </a:t>
            </a:r>
            <a:r>
              <a:rPr lang="tr-TR" sz="2000" dirty="0" err="1"/>
              <a:t>appletlerin</a:t>
            </a:r>
            <a:r>
              <a:rPr lang="tr-TR" sz="2000" dirty="0"/>
              <a:t> çalışmasını sağlayan bileşenler ile JVM e kütüphaneler sağlar. Derlenmiş </a:t>
            </a:r>
            <a:r>
              <a:rPr lang="tr-TR" sz="2000" dirty="0" err="1"/>
              <a:t>byte</a:t>
            </a:r>
            <a:r>
              <a:rPr lang="tr-TR" sz="2000" dirty="0"/>
              <a:t> </a:t>
            </a:r>
            <a:r>
              <a:rPr lang="tr-TR" sz="2000" dirty="0" err="1"/>
              <a:t>codelar</a:t>
            </a:r>
            <a:r>
              <a:rPr lang="tr-TR" sz="2000" dirty="0"/>
              <a:t> direk olarak CPU üzerinde çalışmazlar. CPU tarafından anlaşılması için aradaki JVM </a:t>
            </a:r>
            <a:r>
              <a:rPr lang="tr-TR" sz="2000" dirty="0" err="1"/>
              <a:t>bytecode</a:t>
            </a:r>
            <a:r>
              <a:rPr lang="tr-TR" sz="2000" dirty="0"/>
              <a:t> </a:t>
            </a:r>
            <a:r>
              <a:rPr lang="tr-TR" sz="2000" dirty="0" err="1"/>
              <a:t>ları</a:t>
            </a:r>
            <a:r>
              <a:rPr lang="tr-TR" sz="2000" dirty="0"/>
              <a:t> okunabilir makine kodları olarak yorumlar. Aslında; </a:t>
            </a:r>
            <a:r>
              <a:rPr lang="tr-TR" sz="2000" dirty="0" err="1"/>
              <a:t>java</a:t>
            </a:r>
            <a:r>
              <a:rPr lang="tr-TR" sz="2000" dirty="0"/>
              <a:t> </a:t>
            </a:r>
            <a:r>
              <a:rPr lang="tr-TR" sz="2000" dirty="0" err="1"/>
              <a:t>bytecode</a:t>
            </a:r>
            <a:r>
              <a:rPr lang="tr-TR" sz="2000" dirty="0"/>
              <a:t> </a:t>
            </a:r>
            <a:r>
              <a:rPr lang="tr-TR" sz="2000" dirty="0" err="1"/>
              <a:t>ların</a:t>
            </a:r>
            <a:r>
              <a:rPr lang="tr-TR" sz="2000" dirty="0"/>
              <a:t> bütün </a:t>
            </a:r>
            <a:r>
              <a:rPr lang="tr-TR" sz="2000" dirty="0" err="1"/>
              <a:t>platformalarda</a:t>
            </a:r>
            <a:r>
              <a:rPr lang="tr-TR" sz="2000" dirty="0"/>
              <a:t> çalışması JRE sayesindedir. İçerisinde; JVM, </a:t>
            </a:r>
            <a:r>
              <a:rPr lang="tr-TR" sz="2000" dirty="0" err="1"/>
              <a:t>Core</a:t>
            </a:r>
            <a:r>
              <a:rPr lang="tr-TR" sz="2000" dirty="0"/>
              <a:t> kitaplıkları ve Java yazılımında yazılan uygulamaları ve küçük uygulamaları çalıştırmak için diğer ek bileşenleri içerir. </a:t>
            </a:r>
            <a:r>
              <a:rPr lang="tr-TR" sz="2000" dirty="0" err="1"/>
              <a:t>JRE’nin</a:t>
            </a:r>
            <a:r>
              <a:rPr lang="tr-TR" sz="2000" dirty="0"/>
              <a:t> görevi Java kodları derlendikten sonra bir ara dil olarak kabul edilen Java bayt kodlarını oluşturmaktır. Bu bayt kodlar bütün işletim sistemleri için aynıdır.</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15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JIT nedir?</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b="1" dirty="0"/>
              <a:t>JIT</a:t>
            </a:r>
            <a:r>
              <a:rPr lang="tr-TR" dirty="0"/>
              <a:t> (</a:t>
            </a:r>
            <a:r>
              <a:rPr lang="tr-TR" b="1" dirty="0" err="1"/>
              <a:t>Just</a:t>
            </a:r>
            <a:r>
              <a:rPr lang="tr-TR" b="1" dirty="0"/>
              <a:t>-in-time</a:t>
            </a:r>
            <a:r>
              <a:rPr lang="tr-TR" dirty="0"/>
              <a:t> </a:t>
            </a:r>
            <a:r>
              <a:rPr lang="tr-TR" dirty="0" err="1"/>
              <a:t>compilation</a:t>
            </a:r>
            <a:r>
              <a:rPr lang="tr-TR" dirty="0"/>
              <a:t>; dinamik çeviri olarak da bilinir;) bilgisayar kodunu çalıştırmanın bir yoludur. Yürütülmeden önce bir program yürütülürken çalışma zamanında derleyici içerir. Genellikle bu, kaynak kodu ve daha sonradan makine diline </a:t>
            </a:r>
            <a:r>
              <a:rPr lang="tr-TR" dirty="0" err="1"/>
              <a:t>bytecode</a:t>
            </a:r>
            <a:r>
              <a:rPr lang="tr-TR" dirty="0"/>
              <a:t> kod çevirisini içerir ve bu kod doğrudan doğruya çalıştırılır.</a:t>
            </a:r>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Java 100% OOP?</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dirty="0"/>
              <a:t>Java %100 OOP değildir. İçerisinde barındırdığı 8 adet </a:t>
            </a:r>
            <a:r>
              <a:rPr lang="tr-TR" dirty="0" err="1"/>
              <a:t>Primitive</a:t>
            </a:r>
            <a:r>
              <a:rPr lang="tr-TR" dirty="0"/>
              <a:t> </a:t>
            </a:r>
            <a:r>
              <a:rPr lang="tr-TR" dirty="0" err="1"/>
              <a:t>tip’den</a:t>
            </a:r>
            <a:r>
              <a:rPr lang="tr-TR" dirty="0"/>
              <a:t> dolayı %100 değildir.</a:t>
            </a:r>
          </a:p>
        </p:txBody>
      </p:sp>
    </p:spTree>
    <p:extLst>
      <p:ext uri="{BB962C8B-B14F-4D97-AF65-F5344CB8AC3E}">
        <p14:creationId xmlns:p14="http://schemas.microsoft.com/office/powerpoint/2010/main" val="239832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en-US" dirty="0"/>
              <a:t>Java By Pass Value ? By Pass </a:t>
            </a:r>
            <a:r>
              <a:rPr lang="en-US" dirty="0" err="1"/>
              <a:t>Referances</a:t>
            </a:r>
            <a:r>
              <a:rPr lang="en-US" dirty="0"/>
              <a:t>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10000"/>
          </a:bodyPr>
          <a:lstStyle/>
          <a:p>
            <a:pPr marL="0" indent="0">
              <a:buNone/>
            </a:pPr>
            <a:r>
              <a:rPr lang="tr-TR" dirty="0"/>
              <a:t>Java üst düzey bir programlama dilidir. Bu, normal şartlar altında, bellekte ne olduğu konusunda endişelenmeniz gerekmediği anlamına gelir. Çünkü </a:t>
            </a:r>
            <a:r>
              <a:rPr lang="tr-TR" dirty="0" err="1"/>
              <a:t>java</a:t>
            </a:r>
            <a:r>
              <a:rPr lang="tr-TR" dirty="0"/>
              <a:t> hafıza yönetimini arka planda kendi halleder. Java’da da ilkel veri tipleri (</a:t>
            </a:r>
            <a:r>
              <a:rPr lang="tr-TR" dirty="0" err="1"/>
              <a:t>int</a:t>
            </a:r>
            <a:r>
              <a:rPr lang="tr-TR" dirty="0"/>
              <a:t>, </a:t>
            </a:r>
            <a:r>
              <a:rPr lang="tr-TR" dirty="0" err="1"/>
              <a:t>double</a:t>
            </a:r>
            <a:r>
              <a:rPr lang="tr-TR" dirty="0"/>
              <a:t> vb.) her zaman </a:t>
            </a:r>
            <a:r>
              <a:rPr lang="tr-TR" b="1" dirty="0"/>
              <a:t>değere göre iletilir</a:t>
            </a:r>
            <a:r>
              <a:rPr lang="tr-TR" dirty="0"/>
              <a:t>, yani bütün işlem aslında metoda geçirilen değişken değerinin bir kopyası üzerinden gerçekleşir. Java’da </a:t>
            </a:r>
            <a:r>
              <a:rPr lang="tr-TR" dirty="0" err="1"/>
              <a:t>primitive</a:t>
            </a:r>
            <a:r>
              <a:rPr lang="tr-TR" dirty="0"/>
              <a:t> türler için </a:t>
            </a:r>
            <a:r>
              <a:rPr lang="tr-TR" b="1" dirty="0" err="1"/>
              <a:t>pass</a:t>
            </a:r>
            <a:r>
              <a:rPr lang="tr-TR" b="1" dirty="0"/>
              <a:t> </a:t>
            </a:r>
            <a:r>
              <a:rPr lang="tr-TR" b="1" dirty="0" err="1"/>
              <a:t>by</a:t>
            </a:r>
            <a:r>
              <a:rPr lang="tr-TR" b="1" dirty="0"/>
              <a:t> </a:t>
            </a:r>
            <a:r>
              <a:rPr lang="tr-TR" b="1" dirty="0" err="1"/>
              <a:t>value</a:t>
            </a:r>
            <a:r>
              <a:rPr lang="tr-TR" dirty="0"/>
              <a:t> yaklaşımı olsa da, </a:t>
            </a:r>
            <a:r>
              <a:rPr lang="tr-TR" b="1" dirty="0"/>
              <a:t>sezgisel olarak</a:t>
            </a:r>
            <a:r>
              <a:rPr lang="tr-TR" dirty="0"/>
              <a:t> tüm nesneler için </a:t>
            </a:r>
            <a:r>
              <a:rPr lang="tr-TR" b="1" dirty="0" err="1"/>
              <a:t>pass-by-reference</a:t>
            </a:r>
            <a:r>
              <a:rPr lang="tr-TR" dirty="0"/>
              <a:t> yaklaşımı birçok farklı kaynağa göre daha doğrudur. </a:t>
            </a:r>
          </a:p>
          <a:p>
            <a:pPr marL="0" indent="0">
              <a:buNone/>
            </a:pPr>
            <a:r>
              <a:rPr lang="tr-TR" b="1" dirty="0"/>
              <a:t>ÖNEMLİ NOT :</a:t>
            </a:r>
            <a:r>
              <a:rPr lang="tr-TR" dirty="0"/>
              <a:t> Aslında </a:t>
            </a:r>
            <a:r>
              <a:rPr lang="tr-TR" dirty="0" err="1"/>
              <a:t>Oracle’ın</a:t>
            </a:r>
            <a:r>
              <a:rPr lang="tr-TR" dirty="0"/>
              <a:t> kendi </a:t>
            </a:r>
            <a:r>
              <a:rPr lang="tr-TR" dirty="0" err="1"/>
              <a:t>dökümantasyonunda</a:t>
            </a:r>
            <a:r>
              <a:rPr lang="tr-TR" dirty="0"/>
              <a:t>, referans türleri için de </a:t>
            </a:r>
            <a:r>
              <a:rPr lang="tr-TR" b="1" dirty="0" err="1"/>
              <a:t>pass-by-value</a:t>
            </a:r>
            <a:r>
              <a:rPr lang="tr-TR" dirty="0"/>
              <a:t> yaklaşımının olduğu yazılmaktadır. </a:t>
            </a:r>
            <a:r>
              <a:rPr lang="tr-TR" dirty="0" err="1"/>
              <a:t>Oracle</a:t>
            </a:r>
            <a:r>
              <a:rPr lang="tr-TR" dirty="0"/>
              <a:t>, metoda geçirilen referans türleri için </a:t>
            </a:r>
            <a:r>
              <a:rPr lang="tr-TR" b="1" dirty="0" err="1"/>
              <a:t>pass-by-value</a:t>
            </a:r>
            <a:r>
              <a:rPr lang="tr-TR" dirty="0"/>
              <a:t> tanımını bu şekilde izah etmektedir.</a:t>
            </a:r>
          </a:p>
        </p:txBody>
      </p:sp>
    </p:spTree>
    <p:extLst>
      <p:ext uri="{BB962C8B-B14F-4D97-AF65-F5344CB8AC3E}">
        <p14:creationId xmlns:p14="http://schemas.microsoft.com/office/powerpoint/2010/main" val="4007764425"/>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149</TotalTime>
  <Words>1077</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20.06.2022 araştırma ödevleri </vt:lpstr>
      <vt:lpstr> interpreter Compiler nedir?   </vt:lpstr>
      <vt:lpstr>Java interpreter ? Compiler mi?</vt:lpstr>
      <vt:lpstr>JavaScript interpreter ? compiler ?</vt:lpstr>
      <vt:lpstr>Open source nedir?</vt:lpstr>
      <vt:lpstr>JVM, JDK ve JRE nedir?</vt:lpstr>
      <vt:lpstr>JIT nedir?</vt:lpstr>
      <vt:lpstr>Java 100% OOP?</vt:lpstr>
      <vt:lpstr>Java By Pass Value ? By Pass Referances ?</vt:lpstr>
      <vt:lpstr>Java 8 gelen özellikler nelerdir?</vt:lpstr>
      <vt:lpstr>Primitive types -wrapper class arasındaki farklar ?</vt:lpstr>
      <vt:lpstr> Stack memory ve heap memory nedir ? </vt:lpstr>
      <vt:lpstr>Stack ve Heap Arasındaki Farklar</vt:lpstr>
      <vt:lpstr>ASCII- UNICODES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MUSTAFA KEMAL CELIK</cp:lastModifiedBy>
  <cp:revision>28</cp:revision>
  <dcterms:created xsi:type="dcterms:W3CDTF">2022-05-24T09:08:24Z</dcterms:created>
  <dcterms:modified xsi:type="dcterms:W3CDTF">2022-06-26T07:26:03Z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03a45500-4152-46ab-8460-f366efb50b28</vt:lpwstr>
  </property>
  <property fmtid="{D5CDD505-2E9C-101B-9397-08002B2CF9AE}" pid="3" name="TURKCELLCLASSIFICATION">
    <vt:lpwstr>TURKCELL DAHİLİ</vt:lpwstr>
  </property>
</Properties>
</file>