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4" r:id="rId2"/>
    <p:sldId id="261" r:id="rId3"/>
    <p:sldId id="257" r:id="rId4"/>
    <p:sldId id="258" r:id="rId5"/>
    <p:sldId id="260" r:id="rId6"/>
    <p:sldId id="259" r:id="rId7"/>
    <p:sldId id="262" r:id="rId8"/>
    <p:sldId id="265" r:id="rId9"/>
    <p:sldId id="272" r:id="rId10"/>
    <p:sldId id="273" r:id="rId11"/>
    <p:sldId id="277" r:id="rId12"/>
    <p:sldId id="274" r:id="rId13"/>
    <p:sldId id="278" r:id="rId14"/>
    <p:sldId id="275" r:id="rId15"/>
    <p:sldId id="276" r:id="rId16"/>
    <p:sldId id="266" r:id="rId17"/>
    <p:sldId id="267" r:id="rId18"/>
    <p:sldId id="268" r:id="rId19"/>
    <p:sldId id="269" r:id="rId20"/>
    <p:sldId id="270" r:id="rId21"/>
    <p:sldId id="271" r:id="rId22"/>
    <p:sldId id="279" r:id="rId23"/>
    <p:sldId id="280" r:id="rId24"/>
    <p:sldId id="281" r:id="rId25"/>
    <p:sldId id="282" r:id="rId26"/>
    <p:sldId id="283" r:id="rId27"/>
    <p:sldId id="284" r:id="rId28"/>
    <p:sldId id="285" r:id="rId29"/>
    <p:sldId id="286" r:id="rId30"/>
    <p:sldId id="287" r:id="rId31"/>
    <p:sldId id="288" r:id="rId32"/>
    <p:sldId id="291" r:id="rId33"/>
    <p:sldId id="292" r:id="rId34"/>
    <p:sldId id="290" r:id="rId35"/>
    <p:sldId id="293" r:id="rId36"/>
    <p:sldId id="294" r:id="rId37"/>
    <p:sldId id="295" r:id="rId38"/>
    <p:sldId id="296" r:id="rId39"/>
    <p:sldId id="297" r:id="rId40"/>
    <p:sldId id="299" r:id="rId41"/>
    <p:sldId id="298" r:id="rId42"/>
    <p:sldId id="300" r:id="rId43"/>
    <p:sldId id="301" r:id="rId44"/>
    <p:sldId id="304" r:id="rId45"/>
    <p:sldId id="302" r:id="rId46"/>
    <p:sldId id="303" r:id="rId47"/>
    <p:sldId id="305" r:id="rId48"/>
    <p:sldId id="306" r:id="rId49"/>
    <p:sldId id="307" r:id="rId50"/>
    <p:sldId id="308" r:id="rId51"/>
    <p:sldId id="309" r:id="rId52"/>
    <p:sldId id="310" r:id="rId53"/>
    <p:sldId id="316" r:id="rId54"/>
    <p:sldId id="315" r:id="rId55"/>
    <p:sldId id="317" r:id="rId56"/>
    <p:sldId id="318" r:id="rId57"/>
    <p:sldId id="319" r:id="rId58"/>
    <p:sldId id="320" r:id="rId59"/>
    <p:sldId id="321" r:id="rId60"/>
    <p:sldId id="322" r:id="rId61"/>
    <p:sldId id="313" r:id="rId62"/>
    <p:sldId id="323" r:id="rId63"/>
    <p:sldId id="324" r:id="rId64"/>
    <p:sldId id="325" r:id="rId65"/>
    <p:sldId id="326" r:id="rId66"/>
    <p:sldId id="327" r:id="rId67"/>
    <p:sldId id="328" r:id="rId68"/>
    <p:sldId id="330" r:id="rId69"/>
    <p:sldId id="331" r:id="rId70"/>
    <p:sldId id="329" r:id="rId71"/>
    <p:sldId id="332" r:id="rId72"/>
    <p:sldId id="333" r:id="rId73"/>
    <p:sldId id="334" r:id="rId74"/>
    <p:sldId id="336" r:id="rId75"/>
    <p:sldId id="337" r:id="rId76"/>
    <p:sldId id="338" r:id="rId77"/>
    <p:sldId id="335" r:id="rId78"/>
    <p:sldId id="339" r:id="rId79"/>
    <p:sldId id="340" r:id="rId80"/>
    <p:sldId id="349" r:id="rId81"/>
    <p:sldId id="341" r:id="rId82"/>
    <p:sldId id="342" r:id="rId83"/>
    <p:sldId id="344" r:id="rId84"/>
    <p:sldId id="345" r:id="rId85"/>
    <p:sldId id="346" r:id="rId86"/>
    <p:sldId id="347" r:id="rId87"/>
    <p:sldId id="350" r:id="rId88"/>
    <p:sldId id="351" r:id="rId89"/>
    <p:sldId id="352" r:id="rId90"/>
    <p:sldId id="353" r:id="rId91"/>
    <p:sldId id="357" r:id="rId92"/>
    <p:sldId id="354" r:id="rId93"/>
    <p:sldId id="360" r:id="rId94"/>
    <p:sldId id="358" r:id="rId95"/>
    <p:sldId id="355" r:id="rId96"/>
    <p:sldId id="356"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ödev/23.05.2022" id="{89CBB1EA-B78A-433B-A769-7EACCC4462AD}">
          <p14:sldIdLst>
            <p14:sldId id="264"/>
            <p14:sldId id="261"/>
            <p14:sldId id="257"/>
            <p14:sldId id="258"/>
            <p14:sldId id="260"/>
            <p14:sldId id="259"/>
            <p14:sldId id="262"/>
          </p14:sldIdLst>
        </p14:section>
        <p14:section name="2.ödev/24.05.2022" id="{21A00A58-25DA-4558-B57F-BFED7BE69378}">
          <p14:sldIdLst>
            <p14:sldId id="265"/>
            <p14:sldId id="272"/>
            <p14:sldId id="273"/>
            <p14:sldId id="277"/>
            <p14:sldId id="274"/>
            <p14:sldId id="278"/>
            <p14:sldId id="275"/>
            <p14:sldId id="276"/>
            <p14:sldId id="266"/>
            <p14:sldId id="267"/>
            <p14:sldId id="268"/>
            <p14:sldId id="269"/>
            <p14:sldId id="270"/>
            <p14:sldId id="271"/>
          </p14:sldIdLst>
        </p14:section>
        <p14:section name="3.ödev/25.05.2022" id="{139EED04-08BA-4C94-AC65-AEF4516B9518}">
          <p14:sldIdLst>
            <p14:sldId id="279"/>
            <p14:sldId id="280"/>
            <p14:sldId id="281"/>
            <p14:sldId id="282"/>
            <p14:sldId id="283"/>
            <p14:sldId id="284"/>
            <p14:sldId id="285"/>
            <p14:sldId id="286"/>
            <p14:sldId id="287"/>
          </p14:sldIdLst>
        </p14:section>
        <p14:section name="4. ödev - 5. ödev/26.05.2022-27.05.2022" id="{4BA56726-B2A7-408C-9B3C-A4B6F7554816}">
          <p14:sldIdLst>
            <p14:sldId id="288"/>
            <p14:sldId id="291"/>
            <p14:sldId id="292"/>
            <p14:sldId id="290"/>
          </p14:sldIdLst>
        </p14:section>
        <p14:section name="1.ödev/30.05.2022" id="{42695D82-C7B6-43E4-B00F-09A72379D494}">
          <p14:sldIdLst>
            <p14:sldId id="293"/>
            <p14:sldId id="294"/>
            <p14:sldId id="295"/>
            <p14:sldId id="296"/>
            <p14:sldId id="297"/>
            <p14:sldId id="299"/>
            <p14:sldId id="298"/>
            <p14:sldId id="300"/>
          </p14:sldIdLst>
        </p14:section>
        <p14:section name="2.ödev/31.05.2022" id="{3003FC02-CE6A-4F78-AEBC-E0978DAC717E}">
          <p14:sldIdLst>
            <p14:sldId id="301"/>
            <p14:sldId id="304"/>
            <p14:sldId id="302"/>
            <p14:sldId id="303"/>
            <p14:sldId id="305"/>
          </p14:sldIdLst>
        </p14:section>
        <p14:section name="3.ödev/01.06.2022" id="{613503EB-30C7-4F7C-980B-CF64F4075D53}">
          <p14:sldIdLst>
            <p14:sldId id="306"/>
            <p14:sldId id="307"/>
            <p14:sldId id="308"/>
            <p14:sldId id="309"/>
          </p14:sldIdLst>
        </p14:section>
        <p14:section name="4.ödev/02.06.2022" id="{E01B4345-A0C8-4B77-BF65-9C20160D5D79}">
          <p14:sldIdLst>
            <p14:sldId id="310"/>
            <p14:sldId id="316"/>
            <p14:sldId id="315"/>
            <p14:sldId id="317"/>
            <p14:sldId id="318"/>
            <p14:sldId id="319"/>
            <p14:sldId id="320"/>
            <p14:sldId id="321"/>
            <p14:sldId id="322"/>
            <p14:sldId id="313"/>
          </p14:sldIdLst>
        </p14:section>
        <p14:section name="5.ödev/03.06.2022" id="{C7A5C4A7-C6EB-4C2D-8516-A29D5DFF88F3}">
          <p14:sldIdLst>
            <p14:sldId id="323"/>
            <p14:sldId id="324"/>
            <p14:sldId id="325"/>
          </p14:sldIdLst>
        </p14:section>
        <p14:section name="1.ödev/06.06.2022" id="{5DCDD4CA-704E-43F2-B126-1BAF1B4F5415}">
          <p14:sldIdLst>
            <p14:sldId id="326"/>
            <p14:sldId id="327"/>
            <p14:sldId id="328"/>
            <p14:sldId id="330"/>
            <p14:sldId id="331"/>
            <p14:sldId id="329"/>
            <p14:sldId id="332"/>
          </p14:sldIdLst>
        </p14:section>
        <p14:section name="2.ödev/07.06.2022" id="{162D8E5E-885B-4869-8D6D-88ECFDD69B9B}">
          <p14:sldIdLst>
            <p14:sldId id="333"/>
            <p14:sldId id="334"/>
            <p14:sldId id="336"/>
            <p14:sldId id="337"/>
            <p14:sldId id="338"/>
            <p14:sldId id="335"/>
          </p14:sldIdLst>
        </p14:section>
        <p14:section name="1.ödev/20.06.2022" id="{006507F2-BF58-4B33-82CD-ACB2729FCDF1}">
          <p14:sldIdLst>
            <p14:sldId id="339"/>
            <p14:sldId id="340"/>
            <p14:sldId id="349"/>
            <p14:sldId id="341"/>
            <p14:sldId id="342"/>
            <p14:sldId id="344"/>
            <p14:sldId id="345"/>
            <p14:sldId id="346"/>
            <p14:sldId id="347"/>
            <p14:sldId id="350"/>
            <p14:sldId id="351"/>
            <p14:sldId id="352"/>
            <p14:sldId id="353"/>
            <p14:sldId id="357"/>
            <p14:sldId id="354"/>
            <p14:sldId id="360"/>
            <p14:sldId id="358"/>
            <p14:sldId id="355"/>
            <p14:sldId id="3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23.06.2022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903F3663-6ADF-42FF-B138-45371E966C5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59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5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68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B3F11-318B-4243-9994-399E92B1F9E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96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B3F11-318B-4243-9994-399E92B1F9E2}" type="datetimeFigureOut">
              <a:rPr lang="tr-TR" smtClean="0"/>
              <a:t>23.06.2022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3F3663-6ADF-42FF-B138-45371E966C5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4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B3F11-318B-4243-9994-399E92B1F9E2}"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1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B3F11-318B-4243-9994-399E92B1F9E2}" type="datetimeFigureOut">
              <a:rPr lang="tr-TR" smtClean="0"/>
              <a:t>23.06.2022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3F3663-6ADF-42FF-B138-45371E966C5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164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B3F11-318B-4243-9994-399E92B1F9E2}" type="datetimeFigureOut">
              <a:rPr lang="tr-TR" smtClean="0"/>
              <a:t>23.06.2022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3F3663-6ADF-42FF-B138-45371E966C5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07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B3F11-318B-4243-9994-399E92B1F9E2}" type="datetimeFigureOut">
              <a:rPr lang="tr-TR" smtClean="0"/>
              <a:t>23.06.2022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3F3663-6ADF-42FF-B138-45371E966C50}" type="slidenum">
              <a:rPr lang="tr-TR" smtClean="0"/>
              <a:t>‹#›</a:t>
            </a:fld>
            <a:endParaRPr lang="tr-TR"/>
          </a:p>
        </p:txBody>
      </p:sp>
    </p:spTree>
    <p:extLst>
      <p:ext uri="{BB962C8B-B14F-4D97-AF65-F5344CB8AC3E}">
        <p14:creationId xmlns:p14="http://schemas.microsoft.com/office/powerpoint/2010/main" val="1425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B3F11-318B-4243-9994-399E92B1F9E2}" type="datetimeFigureOut">
              <a:rPr lang="tr-TR" smtClean="0"/>
              <a:t>23.06.2022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300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1B3F11-318B-4243-9994-399E92B1F9E2}" type="datetimeFigureOut">
              <a:rPr lang="tr-TR" smtClean="0"/>
              <a:t>23.06.2022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903F3663-6ADF-42FF-B138-45371E966C5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656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1B3F11-318B-4243-9994-399E92B1F9E2}" type="datetimeFigureOut">
              <a:rPr lang="tr-TR" smtClean="0"/>
              <a:t>23.06.2022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3F3663-6ADF-42FF-B138-45371E966C5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8706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5-semanti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A9E42B-456D-40F8-9DCA-94CAEE7B70AE}"/>
              </a:ext>
            </a:extLst>
          </p:cNvPr>
          <p:cNvSpPr>
            <a:spLocks noGrp="1"/>
          </p:cNvSpPr>
          <p:nvPr>
            <p:ph type="title"/>
          </p:nvPr>
        </p:nvSpPr>
        <p:spPr>
          <a:xfrm>
            <a:off x="1441531" y="841730"/>
            <a:ext cx="8643154" cy="1887950"/>
          </a:xfrm>
        </p:spPr>
        <p:txBody>
          <a:bodyPr>
            <a:normAutofit/>
          </a:bodyPr>
          <a:lstStyle/>
          <a:p>
            <a:r>
              <a:rPr lang="tr-TR" sz="2400" b="1" cap="none">
                <a:latin typeface="Arial" panose="020B0604020202020204" pitchFamily="34" charset="0"/>
                <a:cs typeface="Arial" panose="020B0604020202020204" pitchFamily="34" charset="0"/>
              </a:rPr>
              <a:t>1) </a:t>
            </a:r>
            <a:r>
              <a:rPr lang="tr-TR" sz="2400" cap="none">
                <a:latin typeface="Arial" panose="020B0604020202020204" pitchFamily="34" charset="0"/>
                <a:cs typeface="Arial" panose="020B0604020202020204" pitchFamily="34" charset="0"/>
              </a:rPr>
              <a:t>URL VE URI ARASINDAKİ FARKLAR NELERDİR?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 </a:t>
            </a:r>
            <a:r>
              <a:rPr lang="tr-TR" sz="2400" cap="none">
                <a:latin typeface="Arial" panose="020B0604020202020204" pitchFamily="34" charset="0"/>
                <a:cs typeface="Arial" panose="020B0604020202020204" pitchFamily="34" charset="0"/>
              </a:rPr>
              <a:t>HTTP YAPISI NEDİR NE İÇİN KULLANILIR?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 </a:t>
            </a:r>
            <a:r>
              <a:rPr lang="tr-TR" sz="2400" cap="none">
                <a:latin typeface="Arial" panose="020B0604020202020204" pitchFamily="34" charset="0"/>
                <a:cs typeface="Arial" panose="020B0604020202020204" pitchFamily="34" charset="0"/>
              </a:rPr>
              <a:t>NPM NODE.JS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 </a:t>
            </a:r>
            <a:r>
              <a:rPr lang="tr-TR" sz="2400" cap="none">
                <a:latin typeface="Arial" panose="020B0604020202020204" pitchFamily="34" charset="0"/>
                <a:cs typeface="Arial" panose="020B0604020202020204" pitchFamily="34" charset="0"/>
              </a:rPr>
              <a:t>NEDEN JAVA 8 KULLANILIYOR?</a:t>
            </a:r>
          </a:p>
        </p:txBody>
      </p:sp>
      <p:sp>
        <p:nvSpPr>
          <p:cNvPr id="8" name="Text Placeholder 7">
            <a:extLst>
              <a:ext uri="{FF2B5EF4-FFF2-40B4-BE49-F238E27FC236}">
                <a16:creationId xmlns:a16="http://schemas.microsoft.com/office/drawing/2014/main" id="{6568F8F0-FC57-4CA2-9D3D-AF674E09730B}"/>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pazartesi ödev (23.05.2022)</a:t>
            </a:r>
          </a:p>
          <a:p>
            <a:r>
              <a:rPr lang="tr-TR" b="1"/>
              <a:t>Hazırlayan:  </a:t>
            </a:r>
            <a:r>
              <a:rPr lang="tr-TR"/>
              <a:t>Tuba ARĞIN</a:t>
            </a:r>
          </a:p>
        </p:txBody>
      </p:sp>
    </p:spTree>
    <p:extLst>
      <p:ext uri="{BB962C8B-B14F-4D97-AF65-F5344CB8AC3E}">
        <p14:creationId xmlns:p14="http://schemas.microsoft.com/office/powerpoint/2010/main" val="72017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42BD-AB1D-45C8-85F3-E6A66886334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err="1">
                <a:latin typeface="Arial" panose="020B0604020202020204" pitchFamily="34" charset="0"/>
                <a:cs typeface="Arial" panose="020B0604020202020204" pitchFamily="34" charset="0"/>
              </a:rPr>
              <a:t>Semantic</a:t>
            </a:r>
            <a:r>
              <a:rPr lang="tr-TR" b="1" cap="none">
                <a:latin typeface="Arial" panose="020B0604020202020204" pitchFamily="34" charset="0"/>
                <a:cs typeface="Arial" panose="020B0604020202020204" pitchFamily="34" charset="0"/>
              </a:rPr>
              <a:t>/</a:t>
            </a:r>
            <a:r>
              <a:rPr lang="tr-TR" b="1" cap="none" err="1">
                <a:latin typeface="Arial" panose="020B0604020202020204" pitchFamily="34" charset="0"/>
                <a:cs typeface="Arial" panose="020B0604020202020204" pitchFamily="34" charset="0"/>
              </a:rPr>
              <a:t>Non-semanatic</a:t>
            </a:r>
            <a:endParaRPr lang="tr-TR" b="1" cap="none"/>
          </a:p>
        </p:txBody>
      </p:sp>
      <p:sp>
        <p:nvSpPr>
          <p:cNvPr id="3" name="Content Placeholder 2">
            <a:extLst>
              <a:ext uri="{FF2B5EF4-FFF2-40B4-BE49-F238E27FC236}">
                <a16:creationId xmlns:a16="http://schemas.microsoft.com/office/drawing/2014/main" id="{9C78D75F-F6ED-4763-9EAF-CD915514BF33}"/>
              </a:ext>
            </a:extLst>
          </p:cNvPr>
          <p:cNvSpPr>
            <a:spLocks noGrp="1"/>
          </p:cNvSpPr>
          <p:nvPr>
            <p:ph idx="1"/>
          </p:nvPr>
        </p:nvSpPr>
        <p:spPr/>
        <p:txBody>
          <a:bodyPr>
            <a:normAutofit fontScale="92500" lnSpcReduction="20000"/>
          </a:bodyPr>
          <a:lstStyle/>
          <a:p>
            <a:pPr marL="0" indent="0" fontAlgn="base">
              <a:buNone/>
            </a:pPr>
            <a:endParaRPr lang="tr-TR" b="1" u="sng">
              <a:hlinkClick r:id="rId2">
                <a:extLst>
                  <a:ext uri="{A12FA001-AC4F-418D-AE19-62706E023703}">
                    <ahyp:hlinkClr xmlns:ahyp="http://schemas.microsoft.com/office/drawing/2018/hyperlinkcolor" val="tx"/>
                  </a:ext>
                </a:extLst>
              </a:hlinkClick>
            </a:endParaRPr>
          </a:p>
          <a:p>
            <a:pPr fontAlgn="base"/>
            <a:r>
              <a:rPr lang="tr-TR" b="1">
                <a:latin typeface="Arial" panose="020B0604020202020204" pitchFamily="34" charset="0"/>
                <a:cs typeface="Arial" panose="020B0604020202020204" pitchFamily="34" charset="0"/>
              </a:rPr>
              <a:t>Semantic HTML Elements:</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Bu elementler basitçe anlam ifade eder, anlamı olan elementlerdir. Bunun nedeni, koddaki tanım, tarayıcıya ve geliştiriciye ne yapmaları gerektiğini söyler. Daha basit kelimelerle çerçeveleyen bu öğeler, içermeleri gereken içerik türünü tanımlar.</a:t>
            </a:r>
          </a:p>
          <a:p>
            <a:pPr fontAlgn="base"/>
            <a:r>
              <a:rPr lang="tr-TR">
                <a:latin typeface="Arial" panose="020B0604020202020204" pitchFamily="34" charset="0"/>
                <a:cs typeface="Arial" panose="020B0604020202020204" pitchFamily="34" charset="0"/>
              </a:rPr>
              <a:t>Bazı anlamsal öğelerin listesi aşağıdadır:</a:t>
            </a:r>
          </a:p>
          <a:p>
            <a:pPr fontAlgn="base"/>
            <a:r>
              <a:rPr lang="tr-TR" err="1">
                <a:latin typeface="Arial" panose="020B0604020202020204" pitchFamily="34" charset="0"/>
                <a:cs typeface="Arial" panose="020B0604020202020204" pitchFamily="34" charset="0"/>
              </a:rPr>
              <a:t>Article</a:t>
            </a:r>
            <a:r>
              <a:rPr lang="tr-TR">
                <a:latin typeface="Arial" panose="020B0604020202020204" pitchFamily="34" charset="0"/>
                <a:cs typeface="Arial" panose="020B0604020202020204" pitchFamily="34" charset="0"/>
              </a:rPr>
              <a:t>-aside-</a:t>
            </a:r>
            <a:r>
              <a:rPr lang="tr-TR" err="1">
                <a:latin typeface="Arial" panose="020B0604020202020204" pitchFamily="34" charset="0"/>
                <a:cs typeface="Arial" panose="020B0604020202020204" pitchFamily="34" charset="0"/>
              </a:rPr>
              <a:t>details</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figcaption</a:t>
            </a:r>
            <a:endParaRPr lang="tr-TR">
              <a:latin typeface="Arial" panose="020B0604020202020204" pitchFamily="34" charset="0"/>
              <a:cs typeface="Arial" panose="020B0604020202020204" pitchFamily="34" charset="0"/>
            </a:endParaRPr>
          </a:p>
          <a:p>
            <a:pPr fontAlgn="base"/>
            <a:r>
              <a:rPr lang="tr-TR">
                <a:latin typeface="Arial" panose="020B0604020202020204" pitchFamily="34" charset="0"/>
                <a:cs typeface="Arial" panose="020B0604020202020204" pitchFamily="34" charset="0"/>
              </a:rPr>
              <a:t>Figüre-</a:t>
            </a:r>
            <a:r>
              <a:rPr lang="tr-TR" err="1">
                <a:latin typeface="Arial" panose="020B0604020202020204" pitchFamily="34" charset="0"/>
                <a:cs typeface="Arial" panose="020B0604020202020204" pitchFamily="34" charset="0"/>
              </a:rPr>
              <a:t>footer</a:t>
            </a:r>
            <a:r>
              <a:rPr lang="tr-TR">
                <a:latin typeface="Arial" panose="020B0604020202020204" pitchFamily="34" charset="0"/>
                <a:cs typeface="Arial" panose="020B0604020202020204" pitchFamily="34" charset="0"/>
              </a:rPr>
              <a:t>-form-</a:t>
            </a:r>
            <a:r>
              <a:rPr lang="tr-TR" err="1">
                <a:latin typeface="Arial" panose="020B0604020202020204" pitchFamily="34" charset="0"/>
                <a:cs typeface="Arial" panose="020B0604020202020204" pitchFamily="34" charset="0"/>
              </a:rPr>
              <a:t>header</a:t>
            </a:r>
            <a:r>
              <a:rPr lang="tr-TR">
                <a:latin typeface="Arial" panose="020B0604020202020204" pitchFamily="34" charset="0"/>
                <a:cs typeface="Arial" panose="020B0604020202020204" pitchFamily="34" charset="0"/>
              </a:rPr>
              <a:t> </a:t>
            </a:r>
          </a:p>
          <a:p>
            <a:pPr fontAlgn="base"/>
            <a:r>
              <a:rPr lang="tr-TR">
                <a:latin typeface="Arial" panose="020B0604020202020204" pitchFamily="34" charset="0"/>
                <a:cs typeface="Arial" panose="020B0604020202020204" pitchFamily="34" charset="0"/>
              </a:rPr>
              <a:t>Main-mark-</a:t>
            </a:r>
            <a:r>
              <a:rPr lang="tr-TR" err="1">
                <a:latin typeface="Arial" panose="020B0604020202020204" pitchFamily="34" charset="0"/>
                <a:cs typeface="Arial" panose="020B0604020202020204" pitchFamily="34" charset="0"/>
              </a:rPr>
              <a:t>nav</a:t>
            </a:r>
            <a:r>
              <a:rPr lang="tr-TR">
                <a:latin typeface="Arial" panose="020B0604020202020204" pitchFamily="34" charset="0"/>
                <a:cs typeface="Arial" panose="020B0604020202020204" pitchFamily="34" charset="0"/>
              </a:rPr>
              <a:t>-</a:t>
            </a:r>
            <a:r>
              <a:rPr lang="tr-TR" err="1">
                <a:latin typeface="Arial" panose="020B0604020202020204" pitchFamily="34" charset="0"/>
                <a:cs typeface="Arial" panose="020B0604020202020204" pitchFamily="34" charset="0"/>
              </a:rPr>
              <a:t>table-section</a:t>
            </a:r>
            <a:endParaRPr lang="tr-TR">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63655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5A45-9A65-491B-90C7-3C9C1E8D45EB}"/>
              </a:ext>
            </a:extLst>
          </p:cNvPr>
          <p:cNvSpPr>
            <a:spLocks noGrp="1"/>
          </p:cNvSpPr>
          <p:nvPr>
            <p:ph type="title"/>
          </p:nvPr>
        </p:nvSpPr>
        <p:spPr/>
        <p:txBody>
          <a:bodyPr/>
          <a:lstStyle/>
          <a:p>
            <a:r>
              <a:rPr lang="tr-TR" b="1" cap="none" err="1"/>
              <a:t>Non-Semantic</a:t>
            </a:r>
            <a:r>
              <a:rPr lang="tr-TR" b="1" cap="none"/>
              <a:t> </a:t>
            </a:r>
            <a:r>
              <a:rPr lang="tr-TR" b="1" cap="none" err="1"/>
              <a:t>Elements</a:t>
            </a:r>
            <a:endParaRPr lang="tr-TR" cap="none"/>
          </a:p>
        </p:txBody>
      </p:sp>
      <p:sp>
        <p:nvSpPr>
          <p:cNvPr id="3" name="Content Placeholder 2">
            <a:extLst>
              <a:ext uri="{FF2B5EF4-FFF2-40B4-BE49-F238E27FC236}">
                <a16:creationId xmlns:a16="http://schemas.microsoft.com/office/drawing/2014/main" id="{349492F7-CB8A-4CAB-835E-AC11A7794D5F}"/>
              </a:ext>
            </a:extLst>
          </p:cNvPr>
          <p:cNvSpPr>
            <a:spLocks noGrp="1"/>
          </p:cNvSpPr>
          <p:nvPr>
            <p:ph idx="1"/>
          </p:nvPr>
        </p:nvSpPr>
        <p:spPr/>
        <p:txBody>
          <a:bodyPr/>
          <a:lstStyle/>
          <a:p>
            <a:pPr fontAlgn="base"/>
            <a:r>
              <a:rPr lang="tr-TR" b="1" err="1"/>
              <a:t>Non-Semantic</a:t>
            </a:r>
            <a:r>
              <a:rPr lang="tr-TR" b="1"/>
              <a:t> </a:t>
            </a:r>
            <a:r>
              <a:rPr lang="tr-TR" b="1" err="1"/>
              <a:t>Elements</a:t>
            </a:r>
            <a:r>
              <a:rPr lang="tr-TR" b="1"/>
              <a:t>: </a:t>
            </a:r>
            <a:r>
              <a:rPr lang="tr-TR"/>
              <a:t>Anlamsal öğelerin aksine, hiçbir anlamları yoktur. İçerdikleri içerik hakkında hiçbir şey söylemezler. Bir grup için ortak olan semantiği işaretlemek için farklı niteliklerle kullanılabilirler.</a:t>
            </a:r>
          </a:p>
          <a:p>
            <a:pPr fontAlgn="base"/>
            <a:r>
              <a:rPr lang="tr-TR"/>
              <a:t>Anlamsal olmayan bazı öğelerin listesi aşağıdadır:</a:t>
            </a:r>
          </a:p>
          <a:p>
            <a:pPr fontAlgn="base"/>
            <a:r>
              <a:rPr lang="tr-TR"/>
              <a:t>div</a:t>
            </a:r>
          </a:p>
          <a:p>
            <a:pPr fontAlgn="base"/>
            <a:r>
              <a:rPr lang="tr-TR" err="1"/>
              <a:t>span</a:t>
            </a:r>
            <a:endParaRPr lang="tr-TR"/>
          </a:p>
          <a:p>
            <a:endParaRPr lang="tr-TR"/>
          </a:p>
        </p:txBody>
      </p:sp>
    </p:spTree>
    <p:extLst>
      <p:ext uri="{BB962C8B-B14F-4D97-AF65-F5344CB8AC3E}">
        <p14:creationId xmlns:p14="http://schemas.microsoft.com/office/powerpoint/2010/main" val="231773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7D5C-08D3-4E44-94D4-E56287357C5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3-Table </a:t>
            </a:r>
            <a:r>
              <a:rPr lang="tr-TR" b="1" cap="none" err="1">
                <a:latin typeface="Arial" panose="020B0604020202020204" pitchFamily="34" charset="0"/>
                <a:cs typeface="Arial" panose="020B0604020202020204" pitchFamily="34" charset="0"/>
              </a:rPr>
              <a:t>Colspan</a:t>
            </a:r>
            <a:r>
              <a:rPr lang="tr-TR" b="1" cap="none">
                <a:latin typeface="Arial" panose="020B0604020202020204" pitchFamily="34" charset="0"/>
                <a:cs typeface="Arial" panose="020B0604020202020204" pitchFamily="34" charset="0"/>
              </a:rPr>
              <a:t> </a:t>
            </a:r>
            <a:r>
              <a:rPr lang="tr-TR" b="1" cap="none" err="1">
                <a:latin typeface="Arial" panose="020B0604020202020204" pitchFamily="34" charset="0"/>
                <a:cs typeface="Arial" panose="020B0604020202020204" pitchFamily="34" charset="0"/>
              </a:rPr>
              <a:t>Rowspan</a:t>
            </a:r>
            <a:r>
              <a:rPr lang="tr-TR" b="1" cap="none">
                <a:latin typeface="Arial" panose="020B0604020202020204" pitchFamily="34" charset="0"/>
                <a:cs typeface="Arial" panose="020B0604020202020204" pitchFamily="34" charset="0"/>
              </a:rPr>
              <a:t> Nedir Örneği</a:t>
            </a:r>
            <a:endParaRPr lang="tr-TR" b="1" cap="none"/>
          </a:p>
        </p:txBody>
      </p:sp>
      <p:sp>
        <p:nvSpPr>
          <p:cNvPr id="3" name="Content Placeholder 2">
            <a:extLst>
              <a:ext uri="{FF2B5EF4-FFF2-40B4-BE49-F238E27FC236}">
                <a16:creationId xmlns:a16="http://schemas.microsoft.com/office/drawing/2014/main" id="{500B85BF-9899-456A-AE93-9A4E48185A66}"/>
              </a:ext>
            </a:extLst>
          </p:cNvPr>
          <p:cNvSpPr>
            <a:spLocks noGrp="1"/>
          </p:cNvSpPr>
          <p:nvPr>
            <p:ph sz="half" idx="1"/>
          </p:nvPr>
        </p:nvSpPr>
        <p:spPr>
          <a:xfrm>
            <a:off x="1447331" y="2010878"/>
            <a:ext cx="4492636" cy="3448595"/>
          </a:xfrm>
        </p:spPr>
        <p:txBody>
          <a:bodyPr/>
          <a:lstStyle/>
          <a:p>
            <a:pPr fontAlgn="base"/>
            <a:r>
              <a:rPr lang="tr-TR"/>
              <a:t>HTML </a:t>
            </a:r>
            <a:r>
              <a:rPr lang="tr-TR" err="1"/>
              <a:t>Colspan</a:t>
            </a:r>
            <a:r>
              <a:rPr lang="tr-TR"/>
              <a:t> Kullanımı</a:t>
            </a:r>
          </a:p>
          <a:p>
            <a:pPr fontAlgn="base"/>
            <a:r>
              <a:rPr lang="tr-TR"/>
              <a:t>HTML hücreleri yatay olarak genişletmek istediğimiz zaman </a:t>
            </a:r>
            <a:r>
              <a:rPr lang="tr-TR" err="1"/>
              <a:t>colspan</a:t>
            </a:r>
            <a:r>
              <a:rPr lang="tr-TR"/>
              <a:t> kullanırız. Colspan ek niteliği içerisine kaç hücrelik birleştirme yapmak istediğimizi yazarız.</a:t>
            </a:r>
          </a:p>
          <a:p>
            <a:endParaRPr lang="tr-TR"/>
          </a:p>
        </p:txBody>
      </p:sp>
      <p:pic>
        <p:nvPicPr>
          <p:cNvPr id="6" name="Content Placeholder 5">
            <a:extLst>
              <a:ext uri="{FF2B5EF4-FFF2-40B4-BE49-F238E27FC236}">
                <a16:creationId xmlns:a16="http://schemas.microsoft.com/office/drawing/2014/main" id="{56B1F49E-21A2-4708-B6B7-C57452B477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034" y="2010878"/>
            <a:ext cx="5239370" cy="3689049"/>
          </a:xfrm>
        </p:spPr>
      </p:pic>
    </p:spTree>
    <p:extLst>
      <p:ext uri="{BB962C8B-B14F-4D97-AF65-F5344CB8AC3E}">
        <p14:creationId xmlns:p14="http://schemas.microsoft.com/office/powerpoint/2010/main" val="35837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22302-671B-47BD-A275-AFD3B23BCE29}"/>
              </a:ext>
            </a:extLst>
          </p:cNvPr>
          <p:cNvSpPr>
            <a:spLocks noGrp="1"/>
          </p:cNvSpPr>
          <p:nvPr>
            <p:ph type="title"/>
          </p:nvPr>
        </p:nvSpPr>
        <p:spPr/>
        <p:txBody>
          <a:bodyPr/>
          <a:lstStyle/>
          <a:p>
            <a:r>
              <a:rPr lang="tr-TR" cap="none"/>
              <a:t>HTML </a:t>
            </a:r>
            <a:r>
              <a:rPr lang="tr-TR" cap="none" err="1"/>
              <a:t>Rowspan</a:t>
            </a:r>
            <a:r>
              <a:rPr lang="tr-TR" cap="none"/>
              <a:t> Kullanımı</a:t>
            </a:r>
            <a:r>
              <a:rPr lang="tr-TR"/>
              <a:t> </a:t>
            </a:r>
            <a:br>
              <a:rPr lang="tr-TR"/>
            </a:br>
            <a:endParaRPr lang="tr-TR"/>
          </a:p>
        </p:txBody>
      </p:sp>
      <p:sp>
        <p:nvSpPr>
          <p:cNvPr id="3" name="Content Placeholder 2">
            <a:extLst>
              <a:ext uri="{FF2B5EF4-FFF2-40B4-BE49-F238E27FC236}">
                <a16:creationId xmlns:a16="http://schemas.microsoft.com/office/drawing/2014/main" id="{2B7A389B-2AB5-499D-8EFA-117194CFC2CB}"/>
              </a:ext>
            </a:extLst>
          </p:cNvPr>
          <p:cNvSpPr>
            <a:spLocks noGrp="1"/>
          </p:cNvSpPr>
          <p:nvPr>
            <p:ph sz="half" idx="1"/>
          </p:nvPr>
        </p:nvSpPr>
        <p:spPr>
          <a:xfrm>
            <a:off x="1447331" y="2017343"/>
            <a:ext cx="4321635" cy="3442130"/>
          </a:xfrm>
        </p:spPr>
        <p:txBody>
          <a:bodyPr/>
          <a:lstStyle/>
          <a:p>
            <a:pPr fontAlgn="base"/>
            <a:r>
              <a:rPr lang="tr-TR"/>
              <a:t>HTML Hücreleri dikey olarak genişletmek istersek </a:t>
            </a:r>
            <a:r>
              <a:rPr lang="tr-TR" err="1"/>
              <a:t>rowspan</a:t>
            </a:r>
            <a:r>
              <a:rPr lang="tr-TR"/>
              <a:t>  kullanırız. </a:t>
            </a:r>
            <a:r>
              <a:rPr lang="tr-TR" err="1"/>
              <a:t>Rowspan</a:t>
            </a:r>
            <a:r>
              <a:rPr lang="tr-TR"/>
              <a:t> ek niteliği içerisinde kaç hücrelik dikey genişleme olacağını gireriz.</a:t>
            </a:r>
          </a:p>
          <a:p>
            <a:endParaRPr lang="tr-TR"/>
          </a:p>
        </p:txBody>
      </p:sp>
      <p:sp>
        <p:nvSpPr>
          <p:cNvPr id="7" name="Content Placeholder 6">
            <a:extLst>
              <a:ext uri="{FF2B5EF4-FFF2-40B4-BE49-F238E27FC236}">
                <a16:creationId xmlns:a16="http://schemas.microsoft.com/office/drawing/2014/main" id="{EF905BBF-D723-4ED2-AEEB-7B54CDA19286}"/>
              </a:ext>
            </a:extLst>
          </p:cNvPr>
          <p:cNvSpPr>
            <a:spLocks noGrp="1"/>
          </p:cNvSpPr>
          <p:nvPr>
            <p:ph sz="half" idx="2"/>
          </p:nvPr>
        </p:nvSpPr>
        <p:spPr/>
        <p:txBody>
          <a:bodyPr/>
          <a:lstStyle/>
          <a:p>
            <a:endParaRPr lang="tr-TR"/>
          </a:p>
        </p:txBody>
      </p:sp>
      <p:pic>
        <p:nvPicPr>
          <p:cNvPr id="5" name="Picture 4">
            <a:extLst>
              <a:ext uri="{FF2B5EF4-FFF2-40B4-BE49-F238E27FC236}">
                <a16:creationId xmlns:a16="http://schemas.microsoft.com/office/drawing/2014/main" id="{A85E3A7C-AFF2-427A-A3A4-6E83C4B4B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98" y="1864194"/>
            <a:ext cx="5698330" cy="4266646"/>
          </a:xfrm>
          <a:prstGeom prst="rect">
            <a:avLst/>
          </a:prstGeom>
        </p:spPr>
      </p:pic>
    </p:spTree>
    <p:extLst>
      <p:ext uri="{BB962C8B-B14F-4D97-AF65-F5344CB8AC3E}">
        <p14:creationId xmlns:p14="http://schemas.microsoft.com/office/powerpoint/2010/main" val="420322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6F2-7FB3-43EA-BD34-649675BCFC1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Register</a:t>
            </a:r>
            <a:br>
              <a:rPr lang="tr-TR">
                <a:latin typeface="Arial" panose="020B0604020202020204" pitchFamily="34" charset="0"/>
                <a:cs typeface="Arial" panose="020B0604020202020204" pitchFamily="34" charset="0"/>
              </a:rPr>
            </a:br>
            <a:endParaRPr lang="tr-TR"/>
          </a:p>
        </p:txBody>
      </p:sp>
      <p:pic>
        <p:nvPicPr>
          <p:cNvPr id="5" name="Content Placeholder 4">
            <a:extLst>
              <a:ext uri="{FF2B5EF4-FFF2-40B4-BE49-F238E27FC236}">
                <a16:creationId xmlns:a16="http://schemas.microsoft.com/office/drawing/2014/main" id="{855F80D0-8D64-44FC-B27E-91D4A09B7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038" y="2016125"/>
            <a:ext cx="6796248" cy="3449638"/>
          </a:xfrm>
        </p:spPr>
      </p:pic>
    </p:spTree>
    <p:extLst>
      <p:ext uri="{BB962C8B-B14F-4D97-AF65-F5344CB8AC3E}">
        <p14:creationId xmlns:p14="http://schemas.microsoft.com/office/powerpoint/2010/main" val="101958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868E-B26F-43C5-8D02-1869171BCC91}"/>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5- </a:t>
            </a:r>
            <a:r>
              <a:rPr lang="tr-TR" cap="none" err="1">
                <a:latin typeface="Arial" panose="020B0604020202020204" pitchFamily="34" charset="0"/>
                <a:cs typeface="Arial" panose="020B0604020202020204" pitchFamily="34" charset="0"/>
              </a:rPr>
              <a:t>To</a:t>
            </a:r>
            <a:r>
              <a:rPr lang="tr-TR" cap="none">
                <a:latin typeface="Arial" panose="020B0604020202020204" pitchFamily="34" charset="0"/>
                <a:cs typeface="Arial" panose="020B0604020202020204" pitchFamily="34" charset="0"/>
              </a:rPr>
              <a:t>-Do </a:t>
            </a:r>
            <a:r>
              <a:rPr lang="tr-TR" cap="none" err="1">
                <a:latin typeface="Arial" panose="020B0604020202020204" pitchFamily="34" charset="0"/>
                <a:cs typeface="Arial" panose="020B0604020202020204" pitchFamily="34" charset="0"/>
              </a:rPr>
              <a:t>List</a:t>
            </a:r>
            <a:endParaRPr lang="tr-TR" cap="none"/>
          </a:p>
        </p:txBody>
      </p:sp>
      <p:pic>
        <p:nvPicPr>
          <p:cNvPr id="5" name="Content Placeholder 4">
            <a:extLst>
              <a:ext uri="{FF2B5EF4-FFF2-40B4-BE49-F238E27FC236}">
                <a16:creationId xmlns:a16="http://schemas.microsoft.com/office/drawing/2014/main" id="{E86CBA93-5E1C-4A18-B0FD-FDF2CD7DA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584" y="2016125"/>
            <a:ext cx="9265156" cy="3449638"/>
          </a:xfrm>
        </p:spPr>
      </p:pic>
    </p:spTree>
    <p:extLst>
      <p:ext uri="{BB962C8B-B14F-4D97-AF65-F5344CB8AC3E}">
        <p14:creationId xmlns:p14="http://schemas.microsoft.com/office/powerpoint/2010/main" val="325953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DDB-1D32-4EC7-87F2-7B87AEF4748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a:t>
            </a:r>
            <a:r>
              <a:rPr lang="tr-TR" cap="none">
                <a:latin typeface="Arial" panose="020B0604020202020204" pitchFamily="34" charset="0"/>
                <a:cs typeface="Arial" panose="020B0604020202020204" pitchFamily="34" charset="0"/>
              </a:rPr>
              <a:t>Ödev-1.Png</a:t>
            </a:r>
            <a:endParaRPr lang="tr-TR">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4F978DA9-6A25-4A42-9DD3-19018C071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696" y="2016125"/>
            <a:ext cx="7110933" cy="3449638"/>
          </a:xfrm>
        </p:spPr>
      </p:pic>
    </p:spTree>
    <p:extLst>
      <p:ext uri="{BB962C8B-B14F-4D97-AF65-F5344CB8AC3E}">
        <p14:creationId xmlns:p14="http://schemas.microsoft.com/office/powerpoint/2010/main" val="21375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B710-CE60-43A2-9125-CE56B2C0491A}"/>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Ödev-2.Png</a:t>
            </a:r>
            <a:endParaRPr lang="tr-TR"/>
          </a:p>
        </p:txBody>
      </p:sp>
      <p:pic>
        <p:nvPicPr>
          <p:cNvPr id="5" name="Content Placeholder 4">
            <a:extLst>
              <a:ext uri="{FF2B5EF4-FFF2-40B4-BE49-F238E27FC236}">
                <a16:creationId xmlns:a16="http://schemas.microsoft.com/office/drawing/2014/main" id="{9892C4D7-E78C-4ACE-88F8-F48DFE67D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519" y="2016125"/>
            <a:ext cx="6677286" cy="3449638"/>
          </a:xfrm>
        </p:spPr>
      </p:pic>
    </p:spTree>
    <p:extLst>
      <p:ext uri="{BB962C8B-B14F-4D97-AF65-F5344CB8AC3E}">
        <p14:creationId xmlns:p14="http://schemas.microsoft.com/office/powerpoint/2010/main" val="214382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18DB-FEF5-4433-9FBC-EB6D45A703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Ödev-3.Png</a:t>
            </a:r>
            <a:endParaRPr lang="tr-TR"/>
          </a:p>
        </p:txBody>
      </p:sp>
      <p:pic>
        <p:nvPicPr>
          <p:cNvPr id="5" name="Content Placeholder 4">
            <a:extLst>
              <a:ext uri="{FF2B5EF4-FFF2-40B4-BE49-F238E27FC236}">
                <a16:creationId xmlns:a16="http://schemas.microsoft.com/office/drawing/2014/main" id="{C89224D1-0481-4A52-B5AB-388AB2706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6330" y="2016125"/>
            <a:ext cx="6733664" cy="3449638"/>
          </a:xfrm>
        </p:spPr>
      </p:pic>
    </p:spTree>
    <p:extLst>
      <p:ext uri="{BB962C8B-B14F-4D97-AF65-F5344CB8AC3E}">
        <p14:creationId xmlns:p14="http://schemas.microsoft.com/office/powerpoint/2010/main" val="352428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1B25-1280-4CF8-9665-32F2BEC8AE51}"/>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Ödev-4.Png</a:t>
            </a:r>
            <a:endParaRPr lang="tr-TR"/>
          </a:p>
        </p:txBody>
      </p:sp>
      <p:pic>
        <p:nvPicPr>
          <p:cNvPr id="5" name="Content Placeholder 4">
            <a:extLst>
              <a:ext uri="{FF2B5EF4-FFF2-40B4-BE49-F238E27FC236}">
                <a16:creationId xmlns:a16="http://schemas.microsoft.com/office/drawing/2014/main" id="{C5ADD627-DB04-4010-A567-76467EA8B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78" y="2016125"/>
            <a:ext cx="6726969" cy="3449638"/>
          </a:xfrm>
        </p:spPr>
      </p:pic>
    </p:spTree>
    <p:extLst>
      <p:ext uri="{BB962C8B-B14F-4D97-AF65-F5344CB8AC3E}">
        <p14:creationId xmlns:p14="http://schemas.microsoft.com/office/powerpoint/2010/main" val="143867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2FA19C7-AB20-4741-8F96-6C2518182B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URL ve URI arasındaki farklar nelerdir?</a:t>
            </a:r>
            <a:endParaRPr lang="tr-TR"/>
          </a:p>
        </p:txBody>
      </p:sp>
      <p:sp>
        <p:nvSpPr>
          <p:cNvPr id="11" name="Content Placeholder 10">
            <a:extLst>
              <a:ext uri="{FF2B5EF4-FFF2-40B4-BE49-F238E27FC236}">
                <a16:creationId xmlns:a16="http://schemas.microsoft.com/office/drawing/2014/main" id="{0EED1993-99D5-48DB-9D7E-DDE4D3BBDD74}"/>
              </a:ext>
            </a:extLst>
          </p:cNvPr>
          <p:cNvSpPr>
            <a:spLocks noGrp="1"/>
          </p:cNvSpPr>
          <p:nvPr>
            <p:ph sz="half" idx="2"/>
          </p:nvPr>
        </p:nvSpPr>
        <p:spPr>
          <a:xfrm>
            <a:off x="1447191" y="2056081"/>
            <a:ext cx="4733929" cy="3803181"/>
          </a:xfrm>
        </p:spPr>
        <p:txBody>
          <a:bodyPr>
            <a:normAutofit fontScale="70000" lnSpcReduction="20000"/>
          </a:bodyPr>
          <a:lstStyle/>
          <a:p>
            <a:r>
              <a:rPr lang="tr-TR" sz="1900" b="1">
                <a:latin typeface="Arial" panose="020B0604020202020204" pitchFamily="34" charset="0"/>
                <a:cs typeface="Arial" panose="020B0604020202020204" pitchFamily="34" charset="0"/>
              </a:rPr>
              <a:t>URL (Uniform Resource Locator -Tekdüzen Kaynak Bulucu): </a:t>
            </a:r>
            <a:r>
              <a:rPr lang="tr-TR" sz="1900">
                <a:latin typeface="Arial" panose="020B0604020202020204" pitchFamily="34" charset="0"/>
                <a:cs typeface="Arial" panose="020B0604020202020204" pitchFamily="34" charset="0"/>
              </a:rPr>
              <a:t>İnternette</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bir kaynağın yerini işaret eden (sayfa, belge, resim vb.) belirli bir formata sahip karakter dizgisidir.</a:t>
            </a:r>
          </a:p>
          <a:p>
            <a:r>
              <a:rPr lang="tr-TR" sz="1900" b="1">
                <a:latin typeface="Arial" panose="020B0604020202020204" pitchFamily="34" charset="0"/>
                <a:cs typeface="Arial" panose="020B0604020202020204" pitchFamily="34" charset="0"/>
              </a:rPr>
              <a:t>URI (Uniform Resource Identifier -Tekdüzen Kaynak Tanımlayıcı):</a:t>
            </a:r>
            <a:r>
              <a:rPr lang="tr-TR" sz="1900">
                <a:latin typeface="Arial" panose="020B0604020202020204" pitchFamily="34" charset="0"/>
                <a:cs typeface="Arial" panose="020B0604020202020204" pitchFamily="34" charset="0"/>
              </a:rPr>
              <a:t> Bir kaynağı, adı veya her ikisini de tanımlamak için kullanılan karakter dizgisidir. Kısaca bir URL'nin altında bulunan kaynağın tam yoluna işaret eder.</a:t>
            </a:r>
            <a:r>
              <a:rPr lang="tr-TR" sz="1900" b="1">
                <a:latin typeface="Arial" panose="020B0604020202020204" pitchFamily="34" charset="0"/>
                <a:cs typeface="Arial" panose="020B0604020202020204" pitchFamily="34" charset="0"/>
              </a:rPr>
              <a:t> </a:t>
            </a:r>
            <a:r>
              <a:rPr lang="tr-TR" sz="1900">
                <a:latin typeface="Arial" panose="020B0604020202020204" pitchFamily="34" charset="0"/>
                <a:cs typeface="Arial" panose="020B0604020202020204" pitchFamily="34" charset="0"/>
              </a:rPr>
              <a:t>URI altında URL ve URN olmak üzere iki alanı kapsar.</a:t>
            </a:r>
          </a:p>
          <a:p>
            <a:r>
              <a:rPr lang="tr-TR" sz="1900">
                <a:latin typeface="Arial" panose="020B0604020202020204" pitchFamily="34" charset="0"/>
                <a:cs typeface="Arial" panose="020B0604020202020204" pitchFamily="34" charset="0"/>
              </a:rPr>
              <a:t>URL ile URI arasındaki fark ise URL’ler ana kaynak, URI’ler ise detayları gösterir.</a:t>
            </a:r>
          </a:p>
          <a:p>
            <a:r>
              <a:rPr lang="tr-TR" sz="1900">
                <a:latin typeface="Arial" panose="020B0604020202020204" pitchFamily="34" charset="0"/>
                <a:cs typeface="Arial" panose="020B0604020202020204" pitchFamily="34" charset="0"/>
              </a:rPr>
              <a:t>URL, bir web kaynağını yalnızca konumuna göre belirlemeye izin verirken, URI, adı veya konumu veya her ikisini de kullanarak bir web kaynağını tanımlamaya izin verir.</a:t>
            </a:r>
          </a:p>
          <a:p>
            <a:r>
              <a:rPr lang="tr-TR" sz="1900">
                <a:latin typeface="Arial" panose="020B0604020202020204" pitchFamily="34" charset="0"/>
                <a:cs typeface="Arial" panose="020B0604020202020204" pitchFamily="34" charset="0"/>
              </a:rPr>
              <a:t>Her URL, URI’dır ama her URI, URL değildir ve sadece tanımlayıcıdır.</a:t>
            </a:r>
          </a:p>
          <a:p>
            <a:endParaRPr lang="tr-TR"/>
          </a:p>
          <a:p>
            <a:endParaRPr lang="tr-TR">
              <a:latin typeface="Arial" panose="020B0604020202020204" pitchFamily="34" charset="0"/>
              <a:cs typeface="Arial" panose="020B0604020202020204" pitchFamily="34" charset="0"/>
            </a:endParaRPr>
          </a:p>
          <a:p>
            <a:endParaRPr lang="tr-TR"/>
          </a:p>
          <a:p>
            <a:pPr marL="0" indent="0">
              <a:buNone/>
            </a:pPr>
            <a:endParaRPr lang="tr-TR"/>
          </a:p>
        </p:txBody>
      </p:sp>
      <p:pic>
        <p:nvPicPr>
          <p:cNvPr id="13" name="Picture 3" descr="URI, URL ve URN nedir ? - Gülçin Akın - Medium">
            <a:extLst>
              <a:ext uri="{FF2B5EF4-FFF2-40B4-BE49-F238E27FC236}">
                <a16:creationId xmlns:a16="http://schemas.microsoft.com/office/drawing/2014/main" id="{2E63818B-C797-4921-B68B-0A6FD028A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0025" y="2621245"/>
            <a:ext cx="4614827" cy="268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8725-5800-42F1-B231-656BEC728E99}"/>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Ödev-5.Png</a:t>
            </a:r>
            <a:endParaRPr lang="tr-TR"/>
          </a:p>
        </p:txBody>
      </p:sp>
      <p:pic>
        <p:nvPicPr>
          <p:cNvPr id="5" name="Content Placeholder 4">
            <a:extLst>
              <a:ext uri="{FF2B5EF4-FFF2-40B4-BE49-F238E27FC236}">
                <a16:creationId xmlns:a16="http://schemas.microsoft.com/office/drawing/2014/main" id="{A095DF57-0B38-43A2-94C6-C2B5E6726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340" y="2016125"/>
            <a:ext cx="6685644" cy="3449638"/>
          </a:xfrm>
        </p:spPr>
      </p:pic>
    </p:spTree>
    <p:extLst>
      <p:ext uri="{BB962C8B-B14F-4D97-AF65-F5344CB8AC3E}">
        <p14:creationId xmlns:p14="http://schemas.microsoft.com/office/powerpoint/2010/main" val="141463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FD27-807E-4EFE-94A7-6563108B4E18}"/>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Ödev-6.Png</a:t>
            </a:r>
            <a:endParaRPr lang="tr-TR"/>
          </a:p>
        </p:txBody>
      </p:sp>
      <p:pic>
        <p:nvPicPr>
          <p:cNvPr id="5" name="Content Placeholder 4">
            <a:extLst>
              <a:ext uri="{FF2B5EF4-FFF2-40B4-BE49-F238E27FC236}">
                <a16:creationId xmlns:a16="http://schemas.microsoft.com/office/drawing/2014/main" id="{A2DAE257-0ED4-4368-915E-8F6BCB164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294019"/>
            <a:ext cx="9604375" cy="2893850"/>
          </a:xfrm>
        </p:spPr>
      </p:pic>
    </p:spTree>
    <p:extLst>
      <p:ext uri="{BB962C8B-B14F-4D97-AF65-F5344CB8AC3E}">
        <p14:creationId xmlns:p14="http://schemas.microsoft.com/office/powerpoint/2010/main" val="137987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C360E6-F32F-4B7D-B0C1-E7E02A5779D2}"/>
              </a:ext>
            </a:extLst>
          </p:cNvPr>
          <p:cNvSpPr>
            <a:spLocks noGrp="1"/>
          </p:cNvSpPr>
          <p:nvPr>
            <p:ph type="title"/>
          </p:nvPr>
        </p:nvSpPr>
        <p:spPr>
          <a:xfrm>
            <a:off x="1454239" y="639192"/>
            <a:ext cx="8643154" cy="3004888"/>
          </a:xfrm>
        </p:spPr>
        <p:txBody>
          <a:bodyPr>
            <a:normAutofit/>
          </a:bodyPr>
          <a:lstStyle/>
          <a:p>
            <a:r>
              <a:rPr lang="tr-TR" sz="2400" b="1" cap="none">
                <a:latin typeface="Arial" panose="020B0604020202020204" pitchFamily="34" charset="0"/>
                <a:cs typeface="Arial" panose="020B0604020202020204" pitchFamily="34" charset="0"/>
              </a:rPr>
              <a:t>1-</a:t>
            </a:r>
            <a:r>
              <a:rPr lang="tr-TR" sz="2400" cap="none">
                <a:latin typeface="Arial" panose="020B0604020202020204" pitchFamily="34" charset="0"/>
                <a:cs typeface="Arial" panose="020B0604020202020204" pitchFamily="34" charset="0"/>
              </a:rPr>
              <a:t> display:none; visibility:none arasındaki fark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2-</a:t>
            </a:r>
            <a:r>
              <a:rPr lang="tr-TR" sz="2400" cap="none">
                <a:latin typeface="Arial" panose="020B0604020202020204" pitchFamily="34" charset="0"/>
                <a:cs typeface="Arial" panose="020B0604020202020204" pitchFamily="34" charset="0"/>
              </a:rPr>
              <a:t> pseudo class ile pseudo element nedir?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3-</a:t>
            </a:r>
            <a:r>
              <a:rPr lang="tr-TR" sz="2400" cap="none">
                <a:latin typeface="Arial" panose="020B0604020202020204" pitchFamily="34" charset="0"/>
                <a:cs typeface="Arial" panose="020B0604020202020204" pitchFamily="34" charset="0"/>
              </a:rPr>
              <a:t> group selectors: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4-</a:t>
            </a:r>
            <a:r>
              <a:rPr lang="tr-TR" sz="2400" cap="none">
                <a:latin typeface="Arial" panose="020B0604020202020204" pitchFamily="34" charset="0"/>
                <a:cs typeface="Arial" panose="020B0604020202020204" pitchFamily="34" charset="0"/>
              </a:rPr>
              <a:t> *  ==&gt;  div,p{} ==&gt; div p{} ==&gt;  div&gt;p{} ==&gt;  div+p{} ==&gt; div~p{} ==&gt; </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5- </a:t>
            </a:r>
            <a:r>
              <a:rPr lang="tr-TR" sz="2400" cap="none">
                <a:latin typeface="Arial" panose="020B0604020202020204" pitchFamily="34" charset="0"/>
                <a:cs typeface="Arial" panose="020B0604020202020204" pitchFamily="34" charset="0"/>
              </a:rPr>
              <a:t>box-sizing: content-box; (default) / box-sizing: border-box;</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6-</a:t>
            </a:r>
            <a:r>
              <a:rPr lang="tr-TR" sz="2400" cap="none">
                <a:latin typeface="Arial" panose="020B0604020202020204" pitchFamily="34" charset="0"/>
                <a:cs typeface="Arial" panose="020B0604020202020204" pitchFamily="34" charset="0"/>
              </a:rPr>
              <a:t> tur1.png</a:t>
            </a:r>
            <a:br>
              <a:rPr lang="tr-TR" sz="2400" cap="none">
                <a:latin typeface="Arial" panose="020B0604020202020204" pitchFamily="34" charset="0"/>
                <a:cs typeface="Arial" panose="020B0604020202020204" pitchFamily="34" charset="0"/>
              </a:rPr>
            </a:br>
            <a:r>
              <a:rPr lang="tr-TR" sz="2400" b="1" cap="none">
                <a:latin typeface="Arial" panose="020B0604020202020204" pitchFamily="34" charset="0"/>
                <a:cs typeface="Arial" panose="020B0604020202020204" pitchFamily="34" charset="0"/>
              </a:rPr>
              <a:t>7-</a:t>
            </a:r>
            <a:r>
              <a:rPr lang="tr-TR" sz="2400" cap="none">
                <a:latin typeface="Arial" panose="020B0604020202020204" pitchFamily="34" charset="0"/>
                <a:cs typeface="Arial" panose="020B0604020202020204" pitchFamily="34" charset="0"/>
              </a:rPr>
              <a:t> tur2.png</a:t>
            </a:r>
          </a:p>
        </p:txBody>
      </p:sp>
      <p:sp>
        <p:nvSpPr>
          <p:cNvPr id="9" name="Text Placeholder 8">
            <a:extLst>
              <a:ext uri="{FF2B5EF4-FFF2-40B4-BE49-F238E27FC236}">
                <a16:creationId xmlns:a16="http://schemas.microsoft.com/office/drawing/2014/main" id="{68714243-BEC2-4A3A-B819-AAEC5FBCE268}"/>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Çarşamba ödev (25.05.2022)</a:t>
            </a:r>
          </a:p>
          <a:p>
            <a:r>
              <a:rPr lang="tr-TR" b="1"/>
              <a:t>Hazırlayan:  </a:t>
            </a:r>
            <a:r>
              <a:rPr lang="tr-TR"/>
              <a:t>Tuba ARĞIN</a:t>
            </a:r>
          </a:p>
          <a:p>
            <a:endParaRPr lang="tr-TR"/>
          </a:p>
        </p:txBody>
      </p:sp>
    </p:spTree>
    <p:extLst>
      <p:ext uri="{BB962C8B-B14F-4D97-AF65-F5344CB8AC3E}">
        <p14:creationId xmlns:p14="http://schemas.microsoft.com/office/powerpoint/2010/main" val="96807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92188-D0D8-4D1A-B75A-EF9FC83EE370}"/>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display:none; visibility:none; Arasındaki Fark Nedir?</a:t>
            </a:r>
            <a:endParaRPr lang="tr-TR"/>
          </a:p>
        </p:txBody>
      </p:sp>
      <p:sp>
        <p:nvSpPr>
          <p:cNvPr id="5" name="Content Placeholder 4">
            <a:extLst>
              <a:ext uri="{FF2B5EF4-FFF2-40B4-BE49-F238E27FC236}">
                <a16:creationId xmlns:a16="http://schemas.microsoft.com/office/drawing/2014/main" id="{AE4176CD-FD77-4D7A-A25A-28AAC0CC4A4F}"/>
              </a:ext>
            </a:extLst>
          </p:cNvPr>
          <p:cNvSpPr>
            <a:spLocks noGrp="1"/>
          </p:cNvSpPr>
          <p:nvPr>
            <p:ph idx="1"/>
          </p:nvPr>
        </p:nvSpPr>
        <p:spPr/>
        <p:txBody>
          <a:bodyPr/>
          <a:lstStyle/>
          <a:p>
            <a:r>
              <a:rPr lang="tr-TR" b="1"/>
              <a:t>display</a:t>
            </a:r>
            <a:r>
              <a:rPr lang="tr-TR"/>
              <a:t>:</a:t>
            </a:r>
            <a:r>
              <a:rPr lang="tr-TR" b="1"/>
              <a:t>none; </a:t>
            </a:r>
            <a:r>
              <a:rPr lang="tr-TR" b="1">
                <a:sym typeface="Wingdings" panose="05000000000000000000" pitchFamily="2" charset="2"/>
              </a:rPr>
              <a:t></a:t>
            </a:r>
            <a:r>
              <a:rPr lang="tr-TR"/>
              <a:t> Elementi yok eder. </a:t>
            </a:r>
          </a:p>
          <a:p>
            <a:r>
              <a:rPr lang="tr-TR" b="1"/>
              <a:t>visibility:none; </a:t>
            </a:r>
            <a:r>
              <a:rPr lang="tr-TR">
                <a:sym typeface="Wingdings" panose="05000000000000000000" pitchFamily="2" charset="2"/>
              </a:rPr>
              <a:t></a:t>
            </a:r>
            <a:r>
              <a:rPr lang="tr-TR"/>
              <a:t> Element</a:t>
            </a:r>
            <a:r>
              <a:rPr lang="tr-TR">
                <a:solidFill>
                  <a:srgbClr val="24292F"/>
                </a:solidFill>
                <a:latin typeface="-apple-system"/>
              </a:rPr>
              <a:t> sayfada yer alır ancak kullanıcı tarafından görülmez. </a:t>
            </a:r>
            <a:r>
              <a:rPr lang="tr-TR"/>
              <a:t>Elementi ve sayfada kapladığı boşluğu yok eder.</a:t>
            </a:r>
          </a:p>
          <a:p>
            <a:endParaRPr lang="tr-TR"/>
          </a:p>
        </p:txBody>
      </p:sp>
    </p:spTree>
    <p:extLst>
      <p:ext uri="{BB962C8B-B14F-4D97-AF65-F5344CB8AC3E}">
        <p14:creationId xmlns:p14="http://schemas.microsoft.com/office/powerpoint/2010/main" val="184036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EC1F-D8EF-44E7-9B4D-1D96EE41E2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Pseudo Class ile Pseudo Element Nedir?</a:t>
            </a:r>
            <a:endParaRPr lang="tr-TR"/>
          </a:p>
        </p:txBody>
      </p:sp>
      <p:sp>
        <p:nvSpPr>
          <p:cNvPr id="3" name="Content Placeholder 2">
            <a:extLst>
              <a:ext uri="{FF2B5EF4-FFF2-40B4-BE49-F238E27FC236}">
                <a16:creationId xmlns:a16="http://schemas.microsoft.com/office/drawing/2014/main" id="{93AB1F9E-B3C4-4B14-ACAA-F51DEDA984DC}"/>
              </a:ext>
            </a:extLst>
          </p:cNvPr>
          <p:cNvSpPr>
            <a:spLocks noGrp="1"/>
          </p:cNvSpPr>
          <p:nvPr>
            <p:ph idx="1"/>
          </p:nvPr>
        </p:nvSpPr>
        <p:spPr/>
        <p:txBody>
          <a:bodyPr/>
          <a:lstStyle/>
          <a:p>
            <a:r>
              <a:rPr lang="tr-TR"/>
              <a:t>CSS</a:t>
            </a:r>
            <a:r>
              <a:rPr lang="tr-TR" b="1"/>
              <a:t> pseudo</a:t>
            </a:r>
            <a:r>
              <a:rPr lang="tr-TR"/>
              <a:t>-</a:t>
            </a:r>
            <a:r>
              <a:rPr lang="tr-TR" b="1"/>
              <a:t>class</a:t>
            </a:r>
            <a:r>
              <a:rPr lang="tr-TR"/>
              <a:t> ve </a:t>
            </a:r>
            <a:r>
              <a:rPr lang="tr-TR" b="1"/>
              <a:t>pseudo-elements</a:t>
            </a:r>
            <a:r>
              <a:rPr lang="tr-TR"/>
              <a:t> CSS'i destekleyen web tarayıcıları tarafından otomatik olarak tanınan (x)html hiyerarşisi ile erişemediğimiz element ve sınıflara erişmemizi sağlayan özel sınıf ve elementler olarak adlandırılmaktadır.</a:t>
            </a:r>
          </a:p>
          <a:p>
            <a:r>
              <a:rPr lang="tr-TR"/>
              <a:t>Bir öğenin özel durumunu tanımlamak için </a:t>
            </a:r>
            <a:r>
              <a:rPr lang="tr-TR" b="1"/>
              <a:t>pseudo</a:t>
            </a:r>
            <a:r>
              <a:rPr lang="tr-TR"/>
              <a:t>-</a:t>
            </a:r>
            <a:r>
              <a:rPr lang="tr-TR" b="1"/>
              <a:t>class </a:t>
            </a:r>
            <a:r>
              <a:rPr lang="tr-TR"/>
              <a:t>kullanılır.</a:t>
            </a:r>
          </a:p>
          <a:p>
            <a:r>
              <a:rPr lang="tr-TR"/>
              <a:t>Bir öğenin belirtilen bölümlerine stil vermek için bir </a:t>
            </a:r>
            <a:r>
              <a:rPr lang="tr-TR" b="1"/>
              <a:t>pseudo-elements</a:t>
            </a:r>
            <a:r>
              <a:rPr lang="tr-TR"/>
              <a:t> kullanılır.</a:t>
            </a:r>
          </a:p>
        </p:txBody>
      </p:sp>
    </p:spTree>
    <p:extLst>
      <p:ext uri="{BB962C8B-B14F-4D97-AF65-F5344CB8AC3E}">
        <p14:creationId xmlns:p14="http://schemas.microsoft.com/office/powerpoint/2010/main" val="2079525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C1D7-5C2E-413C-AA89-8EA7E133AF1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Group Selectors:</a:t>
            </a:r>
            <a:endParaRPr lang="tr-TR"/>
          </a:p>
        </p:txBody>
      </p:sp>
      <p:sp>
        <p:nvSpPr>
          <p:cNvPr id="3" name="Content Placeholder 2">
            <a:extLst>
              <a:ext uri="{FF2B5EF4-FFF2-40B4-BE49-F238E27FC236}">
                <a16:creationId xmlns:a16="http://schemas.microsoft.com/office/drawing/2014/main" id="{1390FF4F-AE27-4FEC-9CD6-BE896B36ACF5}"/>
              </a:ext>
            </a:extLst>
          </p:cNvPr>
          <p:cNvSpPr>
            <a:spLocks noGrp="1"/>
          </p:cNvSpPr>
          <p:nvPr>
            <p:ph sz="half" idx="1"/>
          </p:nvPr>
        </p:nvSpPr>
        <p:spPr/>
        <p:txBody>
          <a:bodyPr/>
          <a:lstStyle/>
          <a:p>
            <a:r>
              <a:rPr lang="tr-TR"/>
              <a:t>CSS gruplama seçicisi, birden çok öğeyi seçmek ve bunları birlikte biçimlendirmek için kullanılır. Bu, her öğe için ortak stiller bildirmek için kodu ve ekstra çabayı azaltır. Seçicileri gruplamak için her seçici bir boşlukla ayrılır.</a:t>
            </a:r>
          </a:p>
          <a:p>
            <a:endParaRPr lang="tr-TR"/>
          </a:p>
        </p:txBody>
      </p:sp>
      <p:pic>
        <p:nvPicPr>
          <p:cNvPr id="13" name="Content Placeholder 12">
            <a:extLst>
              <a:ext uri="{FF2B5EF4-FFF2-40B4-BE49-F238E27FC236}">
                <a16:creationId xmlns:a16="http://schemas.microsoft.com/office/drawing/2014/main" id="{29402F86-B277-47E3-BDD1-FFEA748F38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74901"/>
            <a:ext cx="4645025" cy="3327323"/>
          </a:xfrm>
        </p:spPr>
      </p:pic>
    </p:spTree>
    <p:extLst>
      <p:ext uri="{BB962C8B-B14F-4D97-AF65-F5344CB8AC3E}">
        <p14:creationId xmlns:p14="http://schemas.microsoft.com/office/powerpoint/2010/main" val="427182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2487-C5D4-47A0-B7D6-FBEF99592AC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  ==&gt;  div,p{} ==&gt; div p{} ==&gt;  div&gt;p{} ==&gt;  div+p{} ==&gt; div~p{} ==&gt;</a:t>
            </a:r>
            <a:endParaRPr lang="tr-TR"/>
          </a:p>
        </p:txBody>
      </p:sp>
      <p:sp>
        <p:nvSpPr>
          <p:cNvPr id="3" name="Content Placeholder 2">
            <a:extLst>
              <a:ext uri="{FF2B5EF4-FFF2-40B4-BE49-F238E27FC236}">
                <a16:creationId xmlns:a16="http://schemas.microsoft.com/office/drawing/2014/main" id="{15388A0F-B03F-4213-8F36-E945C35A580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 *  ==&gt; Tüm elementleri seçer.</a:t>
            </a:r>
          </a:p>
          <a:p>
            <a:r>
              <a:rPr lang="tr-TR">
                <a:latin typeface="Arial" panose="020B0604020202020204" pitchFamily="34" charset="0"/>
                <a:cs typeface="Arial" panose="020B0604020202020204" pitchFamily="34" charset="0"/>
              </a:rPr>
              <a:t>div,p{} ==&gt;</a:t>
            </a:r>
            <a:r>
              <a:rPr lang="en-US"/>
              <a:t> Tüm &lt;div&gt; öğelerini ve tüm &lt;p&gt; öğelerini seçer</a:t>
            </a:r>
            <a:r>
              <a:rPr lang="tr-TR"/>
              <a:t>.</a:t>
            </a:r>
          </a:p>
          <a:p>
            <a:r>
              <a:rPr lang="tr-TR">
                <a:latin typeface="Arial" panose="020B0604020202020204" pitchFamily="34" charset="0"/>
                <a:cs typeface="Arial" panose="020B0604020202020204" pitchFamily="34" charset="0"/>
              </a:rPr>
              <a:t>div p{} ==&gt;</a:t>
            </a:r>
            <a:r>
              <a:rPr lang="en-US"/>
              <a:t> &lt;</a:t>
            </a:r>
            <a:r>
              <a:rPr lang="tr-TR"/>
              <a:t>d</a:t>
            </a:r>
            <a:r>
              <a:rPr lang="en-US"/>
              <a:t>iv&gt; öğelerinin içindeki tüm &lt;p&gt; öğelerini seçer</a:t>
            </a:r>
            <a:r>
              <a:rPr lang="tr-TR"/>
              <a:t>.</a:t>
            </a:r>
          </a:p>
          <a:p>
            <a:r>
              <a:rPr lang="tr-TR">
                <a:latin typeface="Arial" panose="020B0604020202020204" pitchFamily="34" charset="0"/>
                <a:cs typeface="Arial" panose="020B0604020202020204" pitchFamily="34" charset="0"/>
              </a:rPr>
              <a:t>div&gt;p{} ==&gt;</a:t>
            </a:r>
            <a:r>
              <a:rPr lang="en-US"/>
              <a:t> Üst öğenin &lt;div&gt; öğesi olduğu tüm &lt;p&gt; öğelerini seçer</a:t>
            </a:r>
            <a:r>
              <a:rPr lang="tr-TR"/>
              <a:t>.</a:t>
            </a:r>
          </a:p>
          <a:p>
            <a:r>
              <a:rPr lang="tr-TR">
                <a:latin typeface="Arial" panose="020B0604020202020204" pitchFamily="34" charset="0"/>
                <a:cs typeface="Arial" panose="020B0604020202020204" pitchFamily="34" charset="0"/>
              </a:rPr>
              <a:t>div+p{} ==&gt;</a:t>
            </a:r>
            <a:r>
              <a:rPr lang="en-US"/>
              <a:t> &lt;</a:t>
            </a:r>
            <a:r>
              <a:rPr lang="tr-TR"/>
              <a:t>d</a:t>
            </a:r>
            <a:r>
              <a:rPr lang="en-US"/>
              <a:t>iv&gt;</a:t>
            </a:r>
            <a:r>
              <a:rPr lang="tr-TR"/>
              <a:t> ve &lt;p&gt; aynı seviyede olacak,</a:t>
            </a:r>
            <a:r>
              <a:rPr lang="en-US"/>
              <a:t> &lt;</a:t>
            </a:r>
            <a:r>
              <a:rPr lang="tr-TR"/>
              <a:t>d</a:t>
            </a:r>
            <a:r>
              <a:rPr lang="en-US"/>
              <a:t>iv&gt;</a:t>
            </a:r>
            <a:r>
              <a:rPr lang="tr-TR"/>
              <a:t> </a:t>
            </a:r>
            <a:r>
              <a:rPr lang="en-US"/>
              <a:t>öğelerinden hemen sonra yerleştirilen ilk &lt;p&gt; öğesini seçer</a:t>
            </a:r>
            <a:r>
              <a:rPr lang="tr-TR"/>
              <a:t>.</a:t>
            </a:r>
            <a:r>
              <a:rPr lang="en-US"/>
              <a:t> </a:t>
            </a:r>
            <a:endParaRPr lang="tr-TR"/>
          </a:p>
          <a:p>
            <a:r>
              <a:rPr lang="tr-TR">
                <a:latin typeface="Arial" panose="020B0604020202020204" pitchFamily="34" charset="0"/>
                <a:cs typeface="Arial" panose="020B0604020202020204" pitchFamily="34" charset="0"/>
              </a:rPr>
              <a:t>div~p{} ==&gt;</a:t>
            </a:r>
            <a:r>
              <a:rPr lang="tr-TR">
                <a:solidFill>
                  <a:srgbClr val="24292F"/>
                </a:solidFill>
                <a:latin typeface="-apple-system"/>
              </a:rPr>
              <a:t> &lt;div&gt; ile &lt;p&gt; aynı seviyede gelen &lt;p&gt; ögelerini seçer.</a:t>
            </a:r>
            <a:endParaRPr lang="tr-TR"/>
          </a:p>
        </p:txBody>
      </p:sp>
    </p:spTree>
    <p:extLst>
      <p:ext uri="{BB962C8B-B14F-4D97-AF65-F5344CB8AC3E}">
        <p14:creationId xmlns:p14="http://schemas.microsoft.com/office/powerpoint/2010/main" val="3815307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8B2-75F3-4324-87C3-574BF03B1694}"/>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sp>
        <p:nvSpPr>
          <p:cNvPr id="3" name="Content Placeholder 2">
            <a:extLst>
              <a:ext uri="{FF2B5EF4-FFF2-40B4-BE49-F238E27FC236}">
                <a16:creationId xmlns:a16="http://schemas.microsoft.com/office/drawing/2014/main" id="{6A244693-FD29-4EFF-B3C6-09B606C7C01C}"/>
              </a:ext>
            </a:extLst>
          </p:cNvPr>
          <p:cNvSpPr>
            <a:spLocks noGrp="1"/>
          </p:cNvSpPr>
          <p:nvPr>
            <p:ph idx="1"/>
          </p:nvPr>
        </p:nvSpPr>
        <p:spPr/>
        <p:txBody>
          <a:bodyPr/>
          <a:lstStyle/>
          <a:p>
            <a:pPr marL="0" indent="0">
              <a:buNone/>
            </a:pPr>
            <a:r>
              <a:rPr lang="tr-TR"/>
              <a:t>HTML'de varsayılan olarak her öğe dikdörtgen şekilli bir nesnedir. Web sayfasında göründükleri şekilden bağımsız olarak tüm öğeler tarayıcı tarafından dikdörtgen olarak çizilir ve işlenir.</a:t>
            </a:r>
          </a:p>
          <a:p>
            <a:r>
              <a:rPr lang="tr-TR" b="1">
                <a:latin typeface="Arial" panose="020B0604020202020204" pitchFamily="34" charset="0"/>
                <a:cs typeface="Arial" panose="020B0604020202020204" pitchFamily="34" charset="0"/>
              </a:rPr>
              <a:t>box-sizing: content-box;</a:t>
            </a:r>
            <a:r>
              <a:rPr lang="tr-TR">
                <a:latin typeface="Arial" panose="020B0604020202020204" pitchFamily="34" charset="0"/>
                <a:cs typeface="Arial" panose="020B0604020202020204" pitchFamily="34" charset="0"/>
                <a:sym typeface="Wingdings" panose="05000000000000000000" pitchFamily="2" charset="2"/>
              </a:rPr>
              <a:t></a:t>
            </a:r>
            <a:r>
              <a:rPr lang="tr-TR" b="1"/>
              <a:t>  </a:t>
            </a:r>
            <a:r>
              <a:rPr lang="tr-TR"/>
              <a:t>Varsayılan genişlik ve yükseklik değerleri yalnızca öğenin içeriği için geçerlidir. Dolgu ve kenarlık kutunun dışına eklenir.</a:t>
            </a:r>
          </a:p>
          <a:p>
            <a:r>
              <a:rPr lang="tr-TR" b="1">
                <a:latin typeface="Arial" panose="020B0604020202020204" pitchFamily="34" charset="0"/>
                <a:cs typeface="Arial" panose="020B0604020202020204" pitchFamily="34" charset="0"/>
              </a:rPr>
              <a:t>box-sizing: border-box</a:t>
            </a:r>
            <a:r>
              <a:rPr lang="tr-TR">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sym typeface="Wingdings" panose="05000000000000000000" pitchFamily="2" charset="2"/>
              </a:rPr>
              <a:t></a:t>
            </a:r>
            <a:r>
              <a:rPr lang="tr-TR"/>
              <a:t>Genişlik ve yükseklik değerleri içerik, dolgu ve kenarlık için geçerlidir.</a:t>
            </a:r>
          </a:p>
          <a:p>
            <a:endParaRPr lang="tr-TR"/>
          </a:p>
        </p:txBody>
      </p:sp>
    </p:spTree>
    <p:extLst>
      <p:ext uri="{BB962C8B-B14F-4D97-AF65-F5344CB8AC3E}">
        <p14:creationId xmlns:p14="http://schemas.microsoft.com/office/powerpoint/2010/main" val="3388165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C3C6-E5A4-4510-8D8E-98BD141E83F6}"/>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 </a:t>
            </a:r>
            <a:r>
              <a:rPr lang="tr-TR" cap="none">
                <a:latin typeface="Arial" panose="020B0604020202020204" pitchFamily="34" charset="0"/>
                <a:cs typeface="Arial" panose="020B0604020202020204" pitchFamily="34" charset="0"/>
              </a:rPr>
              <a:t>box-sizing: content-box; (default)/ box-sizing: border-box;</a:t>
            </a:r>
            <a:endParaRPr lang="tr-TR"/>
          </a:p>
        </p:txBody>
      </p:sp>
      <p:pic>
        <p:nvPicPr>
          <p:cNvPr id="5" name="Content Placeholder 4">
            <a:extLst>
              <a:ext uri="{FF2B5EF4-FFF2-40B4-BE49-F238E27FC236}">
                <a16:creationId xmlns:a16="http://schemas.microsoft.com/office/drawing/2014/main" id="{1D7C6282-C739-4F13-B9AE-AA266A429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11" y="2016125"/>
            <a:ext cx="8573902" cy="3449638"/>
          </a:xfrm>
        </p:spPr>
      </p:pic>
    </p:spTree>
    <p:extLst>
      <p:ext uri="{BB962C8B-B14F-4D97-AF65-F5344CB8AC3E}">
        <p14:creationId xmlns:p14="http://schemas.microsoft.com/office/powerpoint/2010/main" val="26343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760F-DBA1-4B35-87DB-66ECD834A5D2}"/>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6-</a:t>
            </a:r>
            <a:r>
              <a:rPr lang="tr-TR" cap="none">
                <a:latin typeface="Arial" panose="020B0604020202020204" pitchFamily="34" charset="0"/>
                <a:cs typeface="Arial" panose="020B0604020202020204" pitchFamily="34" charset="0"/>
              </a:rPr>
              <a:t> tur1.png</a:t>
            </a:r>
            <a:endParaRPr lang="tr-TR"/>
          </a:p>
        </p:txBody>
      </p:sp>
      <p:pic>
        <p:nvPicPr>
          <p:cNvPr id="5" name="Content Placeholder 4">
            <a:extLst>
              <a:ext uri="{FF2B5EF4-FFF2-40B4-BE49-F238E27FC236}">
                <a16:creationId xmlns:a16="http://schemas.microsoft.com/office/drawing/2014/main" id="{DC681D5A-5F53-4092-9FBE-429F0349A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386" y="2016125"/>
            <a:ext cx="7581552" cy="3449638"/>
          </a:xfrm>
        </p:spPr>
      </p:pic>
    </p:spTree>
    <p:extLst>
      <p:ext uri="{BB962C8B-B14F-4D97-AF65-F5344CB8AC3E}">
        <p14:creationId xmlns:p14="http://schemas.microsoft.com/office/powerpoint/2010/main" val="182726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8AE1-53AA-4600-89C5-C676F879C5B7}"/>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HTTP Yapısı Nedir Ne İçin Kullanılır?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35C2F8-7723-46BC-A685-6E3CA4FCCA6D}"/>
              </a:ext>
            </a:extLst>
          </p:cNvPr>
          <p:cNvSpPr>
            <a:spLocks noGrp="1"/>
          </p:cNvSpPr>
          <p:nvPr>
            <p:ph idx="1"/>
          </p:nvPr>
        </p:nvSpPr>
        <p:spPr/>
        <p:txBody>
          <a:bodyPr>
            <a:normAutofit fontScale="92500" lnSpcReduction="20000"/>
          </a:bodyPr>
          <a:lstStyle/>
          <a:p>
            <a:r>
              <a:rPr lang="tr-TR" sz="1900" b="1">
                <a:latin typeface="Arial" panose="020B0604020202020204" pitchFamily="34" charset="0"/>
                <a:cs typeface="Arial" panose="020B0604020202020204" pitchFamily="34" charset="0"/>
              </a:rPr>
              <a:t>HTTP (Hypertext Transfer Protocol – Hiper Metin Transferi Protokolü):  </a:t>
            </a:r>
            <a:r>
              <a:rPr lang="tr-TR" sz="1900">
                <a:latin typeface="Arial" panose="020B0604020202020204" pitchFamily="34" charset="0"/>
                <a:cs typeface="Arial" panose="020B0604020202020204" pitchFamily="34" charset="0"/>
              </a:rPr>
              <a:t>Web tarayıcıdan veya istemciden gelen talepler ile web sunucularından gelen cevaplar arasındaki yolu sağlayan yapıdır. HTML belgeleri, resimler, videolar, sorgu sonuçları vb. veriler, World Wide Web'de TCP kullanılarak HTTP tarafından iletilir.</a:t>
            </a:r>
          </a:p>
          <a:p>
            <a:pPr fontAlgn="t"/>
            <a:r>
              <a:rPr lang="tr-TR" sz="1900" b="1">
                <a:latin typeface="Arial" panose="020B0604020202020204" pitchFamily="34" charset="0"/>
                <a:cs typeface="Arial" panose="020B0604020202020204" pitchFamily="34" charset="0"/>
              </a:rPr>
              <a:t>HTTP Ne İşe Yarar?</a:t>
            </a:r>
          </a:p>
          <a:p>
            <a:pPr fontAlgn="t"/>
            <a:r>
              <a:rPr lang="tr-TR" sz="1900">
                <a:latin typeface="Arial" panose="020B0604020202020204" pitchFamily="34" charset="0"/>
                <a:cs typeface="Arial" panose="020B0604020202020204" pitchFamily="34" charset="0"/>
              </a:rPr>
              <a:t>İnternet tarayıcımızı açıp bir web sitesine giriş yapmak için adresini başında http koyarak yazıp enter tuşuna bastığımızda, aslında web tarayıcınız bağlanmak istediğiniz internet sitesinin web sunucusunda bir http komutu gönderir. İstek ve cevap olarak yanıtlanan bu olayın gerçekleşmesinin sonucundaysa karşınıza web sitesi getirilir. Başka bir deyişle HTTP’ye daha genel bir çerçeveden bakarak kullanıcıların internet sitelerine bağlanabilmelerine olanak sağlayan anahtardır diyebiliriz.</a:t>
            </a:r>
          </a:p>
          <a:p>
            <a:pPr marL="0" indent="0">
              <a:buNone/>
            </a:pPr>
            <a:endParaRPr lang="tr-TR"/>
          </a:p>
        </p:txBody>
      </p:sp>
    </p:spTree>
    <p:extLst>
      <p:ext uri="{BB962C8B-B14F-4D97-AF65-F5344CB8AC3E}">
        <p14:creationId xmlns:p14="http://schemas.microsoft.com/office/powerpoint/2010/main" val="3221028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9470-9A84-4EFD-8371-A4AD7CD9C84F}"/>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7-</a:t>
            </a:r>
            <a:r>
              <a:rPr lang="tr-TR" cap="none">
                <a:latin typeface="Arial" panose="020B0604020202020204" pitchFamily="34" charset="0"/>
                <a:cs typeface="Arial" panose="020B0604020202020204" pitchFamily="34" charset="0"/>
              </a:rPr>
              <a:t> tur2.png</a:t>
            </a:r>
            <a:endParaRPr lang="tr-TR"/>
          </a:p>
        </p:txBody>
      </p:sp>
      <p:pic>
        <p:nvPicPr>
          <p:cNvPr id="5" name="Content Placeholder 4">
            <a:extLst>
              <a:ext uri="{FF2B5EF4-FFF2-40B4-BE49-F238E27FC236}">
                <a16:creationId xmlns:a16="http://schemas.microsoft.com/office/drawing/2014/main" id="{76238288-C710-483A-9565-CD84D3ABB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661" y="2016125"/>
            <a:ext cx="7529003" cy="3449638"/>
          </a:xfrm>
        </p:spPr>
      </p:pic>
    </p:spTree>
    <p:extLst>
      <p:ext uri="{BB962C8B-B14F-4D97-AF65-F5344CB8AC3E}">
        <p14:creationId xmlns:p14="http://schemas.microsoft.com/office/powerpoint/2010/main" val="327895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123C1-AF03-4A91-8F61-6314A5186CF2}"/>
              </a:ext>
            </a:extLst>
          </p:cNvPr>
          <p:cNvSpPr>
            <a:spLocks noGrp="1"/>
          </p:cNvSpPr>
          <p:nvPr>
            <p:ph type="title"/>
          </p:nvPr>
        </p:nvSpPr>
        <p:spPr>
          <a:xfrm>
            <a:off x="1454239" y="1438183"/>
            <a:ext cx="8643154" cy="2205897"/>
          </a:xfrm>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cdn, integrity ve crossorigin </a:t>
            </a:r>
            <a:br>
              <a:rPr lang="tr-TR" cap="none">
                <a:latin typeface="Arial" panose="020B0604020202020204" pitchFamily="34" charset="0"/>
                <a:cs typeface="Arial" panose="020B0604020202020204" pitchFamily="34" charset="0"/>
              </a:rPr>
            </a:br>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p>
        </p:txBody>
      </p:sp>
      <p:sp>
        <p:nvSpPr>
          <p:cNvPr id="5" name="Text Placeholder 4">
            <a:extLst>
              <a:ext uri="{FF2B5EF4-FFF2-40B4-BE49-F238E27FC236}">
                <a16:creationId xmlns:a16="http://schemas.microsoft.com/office/drawing/2014/main" id="{34586F03-787A-4F2A-BA90-1DA7F346DFFE}"/>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1. hafta perşembe ödev (26.05.2022)</a:t>
            </a:r>
          </a:p>
          <a:p>
            <a:r>
              <a:rPr lang="tr-TR" b="1"/>
              <a:t>Hazırlayan:  </a:t>
            </a:r>
            <a:r>
              <a:rPr lang="tr-TR"/>
              <a:t>Tuba ARĞIN</a:t>
            </a:r>
          </a:p>
          <a:p>
            <a:endParaRPr lang="tr-TR"/>
          </a:p>
        </p:txBody>
      </p:sp>
    </p:spTree>
    <p:extLst>
      <p:ext uri="{BB962C8B-B14F-4D97-AF65-F5344CB8AC3E}">
        <p14:creationId xmlns:p14="http://schemas.microsoft.com/office/powerpoint/2010/main" val="22673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3559-C526-4475-81DB-18D607B46907}"/>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 </a:t>
            </a:r>
            <a:br>
              <a:rPr lang="tr-TR" b="1"/>
            </a:br>
            <a:endParaRPr lang="tr-TR"/>
          </a:p>
        </p:txBody>
      </p:sp>
      <p:sp>
        <p:nvSpPr>
          <p:cNvPr id="3" name="Content Placeholder 2">
            <a:extLst>
              <a:ext uri="{FF2B5EF4-FFF2-40B4-BE49-F238E27FC236}">
                <a16:creationId xmlns:a16="http://schemas.microsoft.com/office/drawing/2014/main" id="{FCB97CAA-EA6B-4A91-93F1-A34280DE83E2}"/>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İntegrity: </a:t>
            </a:r>
            <a:r>
              <a:rPr lang="tr-TR">
                <a:latin typeface="Arial" panose="020B0604020202020204" pitchFamily="34" charset="0"/>
                <a:cs typeface="Arial" panose="020B0604020202020204" pitchFamily="34" charset="0"/>
              </a:rPr>
              <a:t>özniteliğini kullanmanın ana noktası, ağ güvenliğini artırmaktır. Mesele şu ki, kullanıcılar CDN sunucularından birine dayalı bir web sitesine tarayıcı üzerinden ilk kez bağlanırken, yüklenen verilerin kaynağının kötü amaçlı olup olmadığını doğrulayamıyorlar.</a:t>
            </a:r>
          </a:p>
          <a:p>
            <a:r>
              <a:rPr lang="tr-TR">
                <a:latin typeface="Arial" panose="020B0604020202020204" pitchFamily="34" charset="0"/>
                <a:cs typeface="Arial" panose="020B0604020202020204" pitchFamily="34" charset="0"/>
              </a:rPr>
              <a:t>Teknik olarak, integrity özelliği tam da bu konuda yardımcı olur, veri kaynağının doğru şekilde doğrulanmasını sağlar. Yani sadece tarayıcının doğru kaynak dosyadaki sayıları CDN sunucusunda bulunan kaynak dosyanın talep ettiği miktarlarla doğrulamasını sağlar.</a:t>
            </a:r>
          </a:p>
          <a:p>
            <a:r>
              <a:rPr lang="tr-TR">
                <a:latin typeface="Arial" panose="020B0604020202020204" pitchFamily="34" charset="0"/>
                <a:cs typeface="Arial" panose="020B0604020202020204" pitchFamily="34" charset="0"/>
              </a:rPr>
              <a:t>Biraz daha derine inersek, bu kaynağın belirlenmiş şifreli karma değeri ve tarayıcıda önceden tanımlanmış bir değere uygunluğunun kontrol edilmesi durumunda, kod yürütülür ve kullanıcı isteği başarıyla işlenir.</a:t>
            </a:r>
          </a:p>
          <a:p>
            <a:r>
              <a:rPr lang="tr-TR">
                <a:latin typeface="Arial" panose="020B0604020202020204" pitchFamily="34" charset="0"/>
                <a:cs typeface="Arial" panose="020B0604020202020204" pitchFamily="34" charset="0"/>
              </a:rPr>
              <a:t>Böylece, son kullanıcı, ağ dolandırıcılarının kaynağın yerini almadığından emin olur; bu, CDN sunucularında hacklenen veri kaynakları söz konusu olduğunda çok alakalı bir yazılım önlemidir.</a:t>
            </a:r>
          </a:p>
          <a:p>
            <a:r>
              <a:rPr lang="tr-TR">
                <a:latin typeface="Arial" panose="020B0604020202020204" pitchFamily="34" charset="0"/>
                <a:cs typeface="Arial" panose="020B0604020202020204" pitchFamily="34" charset="0"/>
              </a:rPr>
              <a:t>Bu özniteliğe sahip bir geliştirici olarak, sunucu tarafında veri kaynaklarının bütünlüğünü kontrol etmek için birçok fırsat elde edersiniz. Ancak, web tarayıcılarının bazı eski sürümlerinin bunu desteklemediğini ve veri kaynağı her değiştiğinde ayarlanması gerektiğini unutmamak önemlidir.</a:t>
            </a:r>
          </a:p>
          <a:p>
            <a:endParaRPr lang="tr-TR"/>
          </a:p>
        </p:txBody>
      </p:sp>
    </p:spTree>
    <p:extLst>
      <p:ext uri="{BB962C8B-B14F-4D97-AF65-F5344CB8AC3E}">
        <p14:creationId xmlns:p14="http://schemas.microsoft.com/office/powerpoint/2010/main" val="334905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F83E-A255-44E5-A023-1C46C4FDFB2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Bootstrap ==&gt; integrity ve crossorigin</a:t>
            </a:r>
            <a:br>
              <a:rPr lang="tr-TR" b="1"/>
            </a:br>
            <a:endParaRPr lang="tr-TR"/>
          </a:p>
        </p:txBody>
      </p:sp>
      <p:sp>
        <p:nvSpPr>
          <p:cNvPr id="3" name="Content Placeholder 2">
            <a:extLst>
              <a:ext uri="{FF2B5EF4-FFF2-40B4-BE49-F238E27FC236}">
                <a16:creationId xmlns:a16="http://schemas.microsoft.com/office/drawing/2014/main" id="{5A6C5BF0-B30D-4E0B-8C6F-A5DD3DFD8D84}"/>
              </a:ext>
            </a:extLst>
          </p:cNvPr>
          <p:cNvSpPr>
            <a:spLocks noGrp="1"/>
          </p:cNvSpPr>
          <p:nvPr>
            <p:ph idx="1"/>
          </p:nvPr>
        </p:nvSpPr>
        <p:spPr/>
        <p:txBody>
          <a:bodyPr>
            <a:normAutofit fontScale="85000" lnSpcReduction="20000"/>
          </a:bodyPr>
          <a:lstStyle/>
          <a:p>
            <a:pPr marL="0" indent="0">
              <a:buNone/>
            </a:pPr>
            <a:r>
              <a:rPr lang="tr-TR"/>
              <a:t> </a:t>
            </a:r>
            <a:r>
              <a:rPr lang="tr-TR" b="1"/>
              <a:t>CDN: (</a:t>
            </a:r>
            <a:r>
              <a:rPr lang="tr-TR"/>
              <a:t>Delivery Network Content/İçerik Dağıtım Ağı) Bir web sitesine erişmek isteyen kullanıcıları, coğrafi olarak kendilerine en yakın yerde konumlanmış sunuculara yönlendiren ve bu sunucular üzerinden hizmet almalarını sağlayan bir sunucu ağı sistemidir. </a:t>
            </a:r>
          </a:p>
          <a:p>
            <a:r>
              <a:rPr lang="tr-TR" sz="1900" b="1">
                <a:latin typeface="Arial" panose="020B0604020202020204" pitchFamily="34" charset="0"/>
                <a:cs typeface="Arial" panose="020B0604020202020204" pitchFamily="34" charset="0"/>
              </a:rPr>
              <a:t>Crossorigin: </a:t>
            </a:r>
            <a:r>
              <a:rPr lang="tr-TR" sz="1900">
                <a:latin typeface="Arial" panose="020B0604020202020204" pitchFamily="34" charset="0"/>
                <a:cs typeface="Arial" panose="020B0604020202020204" pitchFamily="34" charset="0"/>
              </a:rPr>
              <a:t>Geliştiricilerin CDN performans oranlarını optimize etmesine yardımcı olurken aynı zamanda web sitesi kodunu kötü amaçlı komut dosyalarından korur.</a:t>
            </a:r>
          </a:p>
          <a:p>
            <a:r>
              <a:rPr lang="tr-TR" sz="1900">
                <a:latin typeface="Arial" panose="020B0604020202020204" pitchFamily="34" charset="0"/>
                <a:cs typeface="Arial" panose="020B0604020202020204" pitchFamily="34" charset="0"/>
              </a:rPr>
              <a:t>Özellikle, Crossorigin, çerezleri indirmeden veya kimlik doğrulama prosedürünü gerçekleştirmeden sitenin program kodunu anonim modda indirir. Bu şekilde, ağ dolandırıcılarının adresleri kolayca değiştirebileceği belirli bir CDN sunucusuna siteyi ilk yüklediğinizde kullanıcı verilerinin sızmasını önler.</a:t>
            </a:r>
          </a:p>
          <a:p>
            <a:r>
              <a:rPr lang="tr-TR" sz="1900">
                <a:latin typeface="Arial" panose="020B0604020202020204" pitchFamily="34" charset="0"/>
                <a:cs typeface="Arial" panose="020B0604020202020204" pitchFamily="34" charset="0"/>
              </a:rPr>
              <a:t>Özniteliğin iki ek parametresi vardır: indirilebilir öğeye yönelik isteklerin çerez gerektirmeyeceğini belirleyen anonim ve kullanıcı kimlik doğrulaması sırasında güvenli veri aktarımına izin veren use-credentials .</a:t>
            </a:r>
          </a:p>
          <a:p>
            <a:endParaRPr lang="tr-TR"/>
          </a:p>
          <a:p>
            <a:endParaRPr lang="tr-TR"/>
          </a:p>
        </p:txBody>
      </p:sp>
    </p:spTree>
    <p:extLst>
      <p:ext uri="{BB962C8B-B14F-4D97-AF65-F5344CB8AC3E}">
        <p14:creationId xmlns:p14="http://schemas.microsoft.com/office/powerpoint/2010/main" val="606715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4E6-8F19-4AAC-96B1-82C216242CEE}"/>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ödev6.png/to-do list</a:t>
            </a:r>
            <a:endParaRPr lang="tr-TR"/>
          </a:p>
        </p:txBody>
      </p:sp>
      <p:pic>
        <p:nvPicPr>
          <p:cNvPr id="5" name="Content Placeholder 4">
            <a:extLst>
              <a:ext uri="{FF2B5EF4-FFF2-40B4-BE49-F238E27FC236}">
                <a16:creationId xmlns:a16="http://schemas.microsoft.com/office/drawing/2014/main" id="{71E62457-DBE8-4111-BEE3-4B4A0C6E0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850" y="2016125"/>
            <a:ext cx="6652625" cy="3449638"/>
          </a:xfrm>
        </p:spPr>
      </p:pic>
    </p:spTree>
    <p:extLst>
      <p:ext uri="{BB962C8B-B14F-4D97-AF65-F5344CB8AC3E}">
        <p14:creationId xmlns:p14="http://schemas.microsoft.com/office/powerpoint/2010/main" val="3187098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974AC0-84E6-4273-83CB-6D1FBF161085}"/>
              </a:ext>
            </a:extLst>
          </p:cNvPr>
          <p:cNvSpPr>
            <a:spLocks noGrp="1"/>
          </p:cNvSpPr>
          <p:nvPr>
            <p:ph type="title"/>
          </p:nvPr>
        </p:nvSpPr>
        <p:spPr/>
        <p:txBody>
          <a:bodyPr>
            <a:normAutofit/>
          </a:bodyPr>
          <a:lstStyle/>
          <a:p>
            <a:r>
              <a:rPr lang="tr-TR" sz="2800" b="1" cap="none">
                <a:latin typeface="Arial" panose="020B0604020202020204" pitchFamily="34" charset="0"/>
                <a:cs typeface="Arial" panose="020B0604020202020204" pitchFamily="34" charset="0"/>
              </a:rPr>
              <a:t>1-</a:t>
            </a:r>
            <a:r>
              <a:rPr lang="tr-TR" sz="2800" cap="none">
                <a:latin typeface="Arial" panose="020B0604020202020204" pitchFamily="34" charset="0"/>
                <a:cs typeface="Arial" panose="020B0604020202020204" pitchFamily="34" charset="0"/>
              </a:rPr>
              <a:t> mb-md-0</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2-</a:t>
            </a:r>
            <a:r>
              <a:rPr lang="tr-TR" sz="2800" cap="none">
                <a:latin typeface="Arial" panose="020B0604020202020204" pitchFamily="34" charset="0"/>
                <a:cs typeface="Arial" panose="020B0604020202020204" pitchFamily="34" charset="0"/>
              </a:rPr>
              <a:t> list-unstyled nedir?</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3-</a:t>
            </a:r>
            <a:r>
              <a:rPr lang="tr-TR" sz="2800" cap="none">
                <a:latin typeface="Arial" panose="020B0604020202020204" pitchFamily="34" charset="0"/>
                <a:cs typeface="Arial" panose="020B0604020202020204" pitchFamily="34" charset="0"/>
              </a:rPr>
              <a:t> text-shadow</a:t>
            </a:r>
            <a:br>
              <a:rPr lang="tr-TR" sz="2800" cap="none">
                <a:latin typeface="Arial" panose="020B0604020202020204" pitchFamily="34" charset="0"/>
                <a:cs typeface="Arial" panose="020B0604020202020204" pitchFamily="34" charset="0"/>
              </a:rPr>
            </a:br>
            <a:r>
              <a:rPr lang="tr-TR" sz="2800" b="1" cap="none">
                <a:latin typeface="Arial" panose="020B0604020202020204" pitchFamily="34" charset="0"/>
                <a:cs typeface="Arial" panose="020B0604020202020204" pitchFamily="34" charset="0"/>
              </a:rPr>
              <a:t>4-</a:t>
            </a:r>
            <a:r>
              <a:rPr lang="tr-TR" sz="2800" cap="none">
                <a:latin typeface="Arial" panose="020B0604020202020204" pitchFamily="34" charset="0"/>
                <a:cs typeface="Arial" panose="020B0604020202020204" pitchFamily="34" charset="0"/>
              </a:rPr>
              <a:t> </a:t>
            </a:r>
            <a:r>
              <a:rPr lang="tr-TR" sz="2800" cap="none"/>
              <a:t>git rebase-fast forwarding merge </a:t>
            </a:r>
            <a:r>
              <a:rPr lang="tr-TR" sz="2800" cap="none">
                <a:latin typeface="Arial" panose="020B0604020202020204" pitchFamily="34" charset="0"/>
                <a:cs typeface="Arial" panose="020B0604020202020204" pitchFamily="34" charset="0"/>
              </a:rPr>
              <a:t>farkları nelerdir?</a:t>
            </a:r>
          </a:p>
        </p:txBody>
      </p:sp>
      <p:sp>
        <p:nvSpPr>
          <p:cNvPr id="5" name="Text Placeholder 4">
            <a:extLst>
              <a:ext uri="{FF2B5EF4-FFF2-40B4-BE49-F238E27FC236}">
                <a16:creationId xmlns:a16="http://schemas.microsoft.com/office/drawing/2014/main" id="{D4E8F999-85B9-49CE-A29C-60C12E266500}"/>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pazartesi ödev (30.05.2022)</a:t>
            </a:r>
          </a:p>
          <a:p>
            <a:r>
              <a:rPr lang="tr-TR" b="1"/>
              <a:t>Hazırlayan:  </a:t>
            </a:r>
            <a:r>
              <a:rPr lang="tr-TR"/>
              <a:t>Tuba ARĞIN</a:t>
            </a:r>
          </a:p>
          <a:p>
            <a:endParaRPr lang="tr-TR"/>
          </a:p>
        </p:txBody>
      </p:sp>
    </p:spTree>
    <p:extLst>
      <p:ext uri="{BB962C8B-B14F-4D97-AF65-F5344CB8AC3E}">
        <p14:creationId xmlns:p14="http://schemas.microsoft.com/office/powerpoint/2010/main" val="2710238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462-18F2-4F91-A757-A538B8863B9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mb-md-0</a:t>
            </a:r>
            <a:endParaRPr lang="tr-TR"/>
          </a:p>
        </p:txBody>
      </p:sp>
      <p:sp>
        <p:nvSpPr>
          <p:cNvPr id="3" name="Content Placeholder 2">
            <a:extLst>
              <a:ext uri="{FF2B5EF4-FFF2-40B4-BE49-F238E27FC236}">
                <a16:creationId xmlns:a16="http://schemas.microsoft.com/office/drawing/2014/main" id="{74648387-A707-4A1A-A62F-73571E9DA932}"/>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Mb-0</a:t>
            </a:r>
            <a:r>
              <a:rPr lang="tr-TR">
                <a:latin typeface="Arial" panose="020B0604020202020204" pitchFamily="34" charset="0"/>
                <a:cs typeface="Arial" panose="020B0604020202020204" pitchFamily="34" charset="0"/>
                <a:sym typeface="Wingdings" panose="05000000000000000000" pitchFamily="2" charset="2"/>
              </a:rPr>
              <a:t>margin-bottom:0;</a:t>
            </a:r>
          </a:p>
          <a:p>
            <a:r>
              <a:rPr lang="tr-TR">
                <a:latin typeface="Arial" panose="020B0604020202020204" pitchFamily="34" charset="0"/>
                <a:cs typeface="Arial" panose="020B0604020202020204" pitchFamily="34" charset="0"/>
                <a:sym typeface="Wingdings" panose="05000000000000000000" pitchFamily="2" charset="2"/>
              </a:rPr>
              <a:t>Md Medium-device</a:t>
            </a:r>
          </a:p>
          <a:p>
            <a:r>
              <a:rPr lang="tr-TR">
                <a:latin typeface="Arial" panose="020B0604020202020204" pitchFamily="34" charset="0"/>
                <a:cs typeface="Arial" panose="020B0604020202020204" pitchFamily="34" charset="0"/>
              </a:rPr>
              <a:t>Ekran genişliğinin medium olduğunda margin-bottom’un 0 olduğunu ifade etmektedir.</a:t>
            </a:r>
          </a:p>
          <a:p>
            <a:endParaRPr lang="tr-TR"/>
          </a:p>
        </p:txBody>
      </p:sp>
    </p:spTree>
    <p:extLst>
      <p:ext uri="{BB962C8B-B14F-4D97-AF65-F5344CB8AC3E}">
        <p14:creationId xmlns:p14="http://schemas.microsoft.com/office/powerpoint/2010/main" val="121645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7772-FBF2-4551-B136-6CCA322886B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List-unstyled Nedir?</a:t>
            </a:r>
            <a:endParaRPr lang="tr-TR"/>
          </a:p>
        </p:txBody>
      </p:sp>
      <p:sp>
        <p:nvSpPr>
          <p:cNvPr id="3" name="Content Placeholder 2">
            <a:extLst>
              <a:ext uri="{FF2B5EF4-FFF2-40B4-BE49-F238E27FC236}">
                <a16:creationId xmlns:a16="http://schemas.microsoft.com/office/drawing/2014/main" id="{DE4D7F0B-82D9-4FED-8D68-85A1C7FD7BDC}"/>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Herhangi bir madde işareti veya sayı olmadan görüntülenmesi durumu.</a:t>
            </a:r>
          </a:p>
        </p:txBody>
      </p:sp>
      <p:pic>
        <p:nvPicPr>
          <p:cNvPr id="9" name="Content Placeholder 8">
            <a:extLst>
              <a:ext uri="{FF2B5EF4-FFF2-40B4-BE49-F238E27FC236}">
                <a16:creationId xmlns:a16="http://schemas.microsoft.com/office/drawing/2014/main" id="{622F344F-EA5E-4869-ADF4-F1DA1FFE1746}"/>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45631" y="2560484"/>
            <a:ext cx="5900738" cy="2698750"/>
          </a:xfrm>
        </p:spPr>
      </p:pic>
    </p:spTree>
    <p:extLst>
      <p:ext uri="{BB962C8B-B14F-4D97-AF65-F5344CB8AC3E}">
        <p14:creationId xmlns:p14="http://schemas.microsoft.com/office/powerpoint/2010/main" val="3819795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B05F-0BF8-457F-A7F3-70B2F181CFA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a:t>
            </a:r>
            <a:r>
              <a:rPr lang="tr-TR" cap="none">
                <a:latin typeface="Arial" panose="020B0604020202020204" pitchFamily="34" charset="0"/>
                <a:cs typeface="Arial" panose="020B0604020202020204" pitchFamily="34" charset="0"/>
              </a:rPr>
              <a:t> text-shadow</a:t>
            </a:r>
            <a:endParaRPr lang="tr-TR"/>
          </a:p>
        </p:txBody>
      </p:sp>
      <p:pic>
        <p:nvPicPr>
          <p:cNvPr id="5" name="Content Placeholder 4">
            <a:extLst>
              <a:ext uri="{FF2B5EF4-FFF2-40B4-BE49-F238E27FC236}">
                <a16:creationId xmlns:a16="http://schemas.microsoft.com/office/drawing/2014/main" id="{176D4198-A16D-4E05-88DE-E27E2B2DF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479" y="3247878"/>
            <a:ext cx="9604375" cy="2273559"/>
          </a:xfrm>
        </p:spPr>
      </p:pic>
      <p:sp>
        <p:nvSpPr>
          <p:cNvPr id="6" name="Rectangle 5">
            <a:extLst>
              <a:ext uri="{FF2B5EF4-FFF2-40B4-BE49-F238E27FC236}">
                <a16:creationId xmlns:a16="http://schemas.microsoft.com/office/drawing/2014/main" id="{3237E1BB-1F67-411C-92DA-DA45E7DA0993}"/>
              </a:ext>
            </a:extLst>
          </p:cNvPr>
          <p:cNvSpPr/>
          <p:nvPr/>
        </p:nvSpPr>
        <p:spPr>
          <a:xfrm>
            <a:off x="1451579" y="2007447"/>
            <a:ext cx="9446608" cy="923330"/>
          </a:xfrm>
          <a:prstGeom prst="rect">
            <a:avLst/>
          </a:prstGeom>
        </p:spPr>
        <p:txBody>
          <a:bodyPr wrap="square">
            <a:spAutoFit/>
          </a:bodyPr>
          <a:lstStyle/>
          <a:p>
            <a:r>
              <a:rPr lang="tr-TR">
                <a:latin typeface="Arial" panose="020B0604020202020204" pitchFamily="34" charset="0"/>
                <a:cs typeface="Arial" panose="020B0604020202020204" pitchFamily="34" charset="0"/>
              </a:rPr>
              <a:t>Bu özellik bir element içindeki metne bir veya daha fazla gölge vermek için kullanılır. Aldığı değerler belli sıralaması vardır.</a:t>
            </a:r>
          </a:p>
          <a:p>
            <a:r>
              <a:rPr lang="tr-TR">
                <a:latin typeface="Arial" panose="020B0604020202020204" pitchFamily="34" charset="0"/>
                <a:cs typeface="Arial" panose="020B0604020202020204" pitchFamily="34" charset="0"/>
              </a:rPr>
              <a:t>Text-shadow: 1px 2px #FF0000 </a:t>
            </a:r>
            <a:r>
              <a:rPr lang="tr-TR">
                <a:latin typeface="Arial" panose="020B0604020202020204" pitchFamily="34" charset="0"/>
                <a:cs typeface="Arial" panose="020B0604020202020204" pitchFamily="34" charset="0"/>
                <a:sym typeface="Wingdings" panose="05000000000000000000" pitchFamily="2" charset="2"/>
              </a:rPr>
              <a:t></a:t>
            </a:r>
            <a:r>
              <a:rPr lang="tr-TR">
                <a:latin typeface="Arial" panose="020B0604020202020204" pitchFamily="34" charset="0"/>
                <a:cs typeface="Arial" panose="020B0604020202020204" pitchFamily="34" charset="0"/>
              </a:rPr>
              <a:t>Yatay gölge(1px) dikey gölge(3px) color(#FF0000 )</a:t>
            </a:r>
          </a:p>
        </p:txBody>
      </p:sp>
    </p:spTree>
    <p:extLst>
      <p:ext uri="{BB962C8B-B14F-4D97-AF65-F5344CB8AC3E}">
        <p14:creationId xmlns:p14="http://schemas.microsoft.com/office/powerpoint/2010/main" val="2355653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7EF8-158D-4FEA-AE11-E61B88BC2831}"/>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a:t>
            </a:r>
            <a:r>
              <a:rPr lang="tr-TR" cap="none">
                <a:latin typeface="Arial" panose="020B0604020202020204" pitchFamily="34" charset="0"/>
                <a:cs typeface="Arial" panose="020B0604020202020204" pitchFamily="34" charset="0"/>
              </a:rPr>
              <a:t> Git Rebase-Fast Forwarding Merge Farkları Nelerdir?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2B4992-E347-465D-859E-9B503A4475DB}"/>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Fast-Forward Merge: </a:t>
            </a:r>
            <a:r>
              <a:rPr lang="tr-TR">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Fast-Forward Merging denir.</a:t>
            </a:r>
          </a:p>
          <a:p>
            <a:r>
              <a:rPr lang="tr-TR" b="1">
                <a:latin typeface="Arial" panose="020B0604020202020204" pitchFamily="34" charset="0"/>
                <a:cs typeface="Arial" panose="020B0604020202020204" pitchFamily="34" charset="0"/>
              </a:rPr>
              <a:t>Rebase: </a:t>
            </a:r>
            <a:r>
              <a:rPr lang="tr-TR">
                <a:latin typeface="Arial" panose="020B0604020202020204" pitchFamily="34" charset="0"/>
                <a:cs typeface="Arial" panose="020B0604020202020204" pitchFamily="34" charset="0"/>
              </a:rPr>
              <a:t>Modelini kullanırken, çalışan dalınız her zaman master üzerine yeniden temellendirilir. Sadece rebase tamamlandıktan sonra o dalı dalla birleştirirsiniz.</a:t>
            </a:r>
          </a:p>
          <a:p>
            <a:endParaRPr lang="tr-TR"/>
          </a:p>
        </p:txBody>
      </p:sp>
    </p:spTree>
    <p:extLst>
      <p:ext uri="{BB962C8B-B14F-4D97-AF65-F5344CB8AC3E}">
        <p14:creationId xmlns:p14="http://schemas.microsoft.com/office/powerpoint/2010/main" val="172143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234A-C979-44BB-95A0-A8666248EF80}"/>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818B9C-47D8-4423-AB01-39EDCCC9ADC1}"/>
              </a:ext>
            </a:extLst>
          </p:cNvPr>
          <p:cNvSpPr>
            <a:spLocks noGrp="1"/>
          </p:cNvSpPr>
          <p:nvPr>
            <p:ph idx="1"/>
          </p:nvPr>
        </p:nvSpPr>
        <p:spPr/>
        <p:txBody>
          <a:bodyPr>
            <a:normAutofit fontScale="85000" lnSpcReduction="20000"/>
          </a:bodyPr>
          <a:lstStyle/>
          <a:p>
            <a:r>
              <a:rPr lang="tr-TR" b="1">
                <a:latin typeface="Arial" panose="020B0604020202020204" pitchFamily="34" charset="0"/>
                <a:cs typeface="Arial" panose="020B0604020202020204" pitchFamily="34" charset="0"/>
              </a:rPr>
              <a:t>NPM (Node Package Manager / Node Packaged Modules): </a:t>
            </a:r>
            <a:r>
              <a:rPr lang="tr-TR">
                <a:latin typeface="Arial" panose="020B0604020202020204" pitchFamily="34" charset="0"/>
                <a:cs typeface="Arial" panose="020B0604020202020204" pitchFamily="34" charset="0"/>
              </a:rPr>
              <a:t>Isaac Z. Schueter tarafından tarafından, tamamen JavaScript dili kullanılarak geliştirilen, temel olarak bir harici olarak sunulan yazılımların / paketlerin / modüllerin yönetimini sağlayan bir paket yöneticisidir.</a:t>
            </a:r>
          </a:p>
          <a:p>
            <a:r>
              <a:rPr lang="tr-TR">
                <a:latin typeface="Arial" panose="020B0604020202020204" pitchFamily="34" charset="0"/>
                <a:cs typeface="Arial" panose="020B0604020202020204" pitchFamily="34" charset="0"/>
              </a:rPr>
              <a:t>Aslında npm projemizdeki paketlerin yönetimini otomatikleştiriyor diyebiliriz. Npm ile temel olarak yapabileceğimiz şeyler ise şöyledir :</a:t>
            </a:r>
          </a:p>
          <a:p>
            <a:r>
              <a:rPr lang="tr-TR">
                <a:latin typeface="Arial" panose="020B0604020202020204" pitchFamily="34" charset="0"/>
                <a:cs typeface="Arial" panose="020B0604020202020204" pitchFamily="34" charset="0"/>
              </a:rPr>
              <a:t>➩ Otomatik ya da manuel olarak paketleri yükleme</a:t>
            </a:r>
          </a:p>
          <a:p>
            <a:r>
              <a:rPr lang="tr-TR">
                <a:latin typeface="Arial" panose="020B0604020202020204" pitchFamily="34" charset="0"/>
                <a:cs typeface="Arial" panose="020B0604020202020204" pitchFamily="34" charset="0"/>
              </a:rPr>
              <a:t>➩ Sistemdeki paketleri silmek</a:t>
            </a:r>
          </a:p>
          <a:p>
            <a:r>
              <a:rPr lang="tr-TR">
                <a:latin typeface="Arial" panose="020B0604020202020204" pitchFamily="34" charset="0"/>
                <a:cs typeface="Arial" panose="020B0604020202020204" pitchFamily="34" charset="0"/>
              </a:rPr>
              <a:t>➩ Sistemdeki paketleri listeleme</a:t>
            </a:r>
          </a:p>
          <a:p>
            <a:r>
              <a:rPr lang="tr-TR">
                <a:latin typeface="Arial" panose="020B0604020202020204" pitchFamily="34" charset="0"/>
                <a:cs typeface="Arial" panose="020B0604020202020204" pitchFamily="34" charset="0"/>
              </a:rPr>
              <a:t>➩ Sistemdeki paketleri update etmek</a:t>
            </a:r>
          </a:p>
          <a:p>
            <a:r>
              <a:rPr lang="tr-TR">
                <a:latin typeface="Arial" panose="020B0604020202020204" pitchFamily="34" charset="0"/>
                <a:cs typeface="Arial" panose="020B0604020202020204" pitchFamily="34" charset="0"/>
              </a:rPr>
              <a:t>Npm komut satırı üzerinden çalışan bir uygulamadır.</a:t>
            </a:r>
          </a:p>
          <a:p>
            <a:endParaRPr lang="tr-TR"/>
          </a:p>
          <a:p>
            <a:endParaRPr lang="tr-TR"/>
          </a:p>
        </p:txBody>
      </p:sp>
    </p:spTree>
    <p:extLst>
      <p:ext uri="{BB962C8B-B14F-4D97-AF65-F5344CB8AC3E}">
        <p14:creationId xmlns:p14="http://schemas.microsoft.com/office/powerpoint/2010/main" val="293842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A904-18D7-4927-BD77-B319C812F038}"/>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Nedir?</a:t>
            </a:r>
            <a:br>
              <a:rPr lang="tr-TR" b="1"/>
            </a:br>
            <a:endParaRPr lang="tr-TR"/>
          </a:p>
        </p:txBody>
      </p:sp>
      <p:sp>
        <p:nvSpPr>
          <p:cNvPr id="3" name="Content Placeholder 2">
            <a:extLst>
              <a:ext uri="{FF2B5EF4-FFF2-40B4-BE49-F238E27FC236}">
                <a16:creationId xmlns:a16="http://schemas.microsoft.com/office/drawing/2014/main" id="{C4B41850-A062-4F1F-889F-AE6DE239B883}"/>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Git Rebase: </a:t>
            </a:r>
            <a:r>
              <a:rPr lang="tr-TR" sz="1800">
                <a:latin typeface="Arial" panose="020B0604020202020204" pitchFamily="34" charset="0"/>
                <a:cs typeface="Arial" panose="020B0604020202020204" pitchFamily="34" charset="0"/>
              </a:rPr>
              <a:t>başka bir dalı şu anda çalıştığınız dalla tümleştirmek için kullanılan birleştirme işlemine başka bir alternatiftir, ancak doğrusal bir taahhüt geçmişi tutar. Git rebase'in amacı bir şubeyi bir konumdan diğerine taşımaktır. Taahhütler değişmez olduğundan, taşınamazlar, bu nedenle aynı değişiklik kümeleri ve meta verilerle yeni taahhütler yapılmasını gerektirir. Bir rebase, bir dizi taahhüdün ne zaman ve nerede geliştirildiği fikrini temelden değiştirir, bu da geliştirme tarihinin bazı yönlerinin kaybolmasına neden olur. Bu, geliştirmenin başlangıçta dayandığı orijinal taahhüdün değiştirileceği anlamına gelir. Tarihi yeniden yazarak ana daldaki tüm yeni taahhütleri etkili bir şekilde birleştirir. Sonuç olarak, orijinal şubedeki her taahhüt için yeni taahhütler yaratır.</a:t>
            </a:r>
          </a:p>
          <a:p>
            <a:endParaRPr lang="tr-TR"/>
          </a:p>
          <a:p>
            <a:endParaRPr lang="tr-TR"/>
          </a:p>
        </p:txBody>
      </p:sp>
    </p:spTree>
    <p:extLst>
      <p:ext uri="{BB962C8B-B14F-4D97-AF65-F5344CB8AC3E}">
        <p14:creationId xmlns:p14="http://schemas.microsoft.com/office/powerpoint/2010/main" val="179602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537E-6787-4BE3-BF3A-06382DF6B18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Merge Nedir?</a:t>
            </a:r>
            <a:br>
              <a:rPr lang="tr-TR" b="1" cap="none">
                <a:latin typeface="Arial" panose="020B0604020202020204" pitchFamily="34" charset="0"/>
                <a:cs typeface="Arial" panose="020B0604020202020204" pitchFamily="34" charset="0"/>
              </a:rPr>
            </a:b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87891A2-F631-470C-A107-CDFA58D42679}"/>
              </a:ext>
            </a:extLst>
          </p:cNvPr>
          <p:cNvSpPr>
            <a:spLocks noGrp="1"/>
          </p:cNvSpPr>
          <p:nvPr>
            <p:ph idx="1"/>
          </p:nvPr>
        </p:nvSpPr>
        <p:spPr/>
        <p:txBody>
          <a:bodyPr>
            <a:normAutofit/>
          </a:bodyPr>
          <a:lstStyle/>
          <a:p>
            <a:r>
              <a:rPr lang="tr-TR" sz="1800" b="1"/>
              <a:t>Git Merge:</a:t>
            </a:r>
            <a:r>
              <a:rPr lang="tr-TR" sz="1800" b="1">
                <a:latin typeface="Arial" panose="020B0604020202020204" pitchFamily="34" charset="0"/>
                <a:cs typeface="Arial" panose="020B0604020202020204" pitchFamily="34" charset="0"/>
              </a:rPr>
              <a:t> </a:t>
            </a:r>
            <a:r>
              <a:rPr lang="tr-TR" sz="1800">
                <a:latin typeface="Arial" panose="020B0604020202020204" pitchFamily="34" charset="0"/>
                <a:cs typeface="Arial" panose="020B0604020202020204" pitchFamily="34" charset="0"/>
              </a:rPr>
              <a:t>İki veya daha fazla tamamlama geçmişi dalını birleştiren bir komuttur. Birleştirme genellikle yalnızca iki dalı birleştirir, ancak Git aynı anda üç, dört veya daha fazla dalı birleştirmeyi destekler. Git merge Git pull tarafından bir koldan diğerine veya başka bir havuzdaki değişiklikleri bir araya getirmek için kullanılır. Birleştirme tek bir havuzda gerçekleşmelidir, yani birleştirilmesi gereken tüm dallar aynı depoda bulunmalıdır. Birleştirme durumları genellikle ortak kodu güncellemeye çalışan iki veya daha fazla kullanıcıdan kaynaklanır. En yaygın olarak, bir kullanıcı bir şubeyi yerel bir ortamda kendi yerel havuzundaki başka bir dalla birleştirir. Git merge özel olarak bir kaynak dalın içeriğini bir hedef dalla bütünleştirir. Hedef dal değiştirilirken, kaynak dal kalır.</a:t>
            </a:r>
          </a:p>
          <a:p>
            <a:endParaRPr lang="tr-TR"/>
          </a:p>
        </p:txBody>
      </p:sp>
    </p:spTree>
    <p:extLst>
      <p:ext uri="{BB962C8B-B14F-4D97-AF65-F5344CB8AC3E}">
        <p14:creationId xmlns:p14="http://schemas.microsoft.com/office/powerpoint/2010/main" val="221411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F6F-0069-4DE3-B44E-887750751105}"/>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Git Rebase Ve Merge'in Temelleri</a:t>
            </a:r>
            <a:br>
              <a:rPr lang="tr-TR" b="1"/>
            </a:br>
            <a:endParaRPr lang="tr-TR"/>
          </a:p>
        </p:txBody>
      </p:sp>
      <p:sp>
        <p:nvSpPr>
          <p:cNvPr id="3" name="Content Placeholder 2">
            <a:extLst>
              <a:ext uri="{FF2B5EF4-FFF2-40B4-BE49-F238E27FC236}">
                <a16:creationId xmlns:a16="http://schemas.microsoft.com/office/drawing/2014/main" id="{86656609-5C69-41D2-8BD5-912A3F2D34DD}"/>
              </a:ext>
            </a:extLst>
          </p:cNvPr>
          <p:cNvSpPr>
            <a:spLocks noGrp="1"/>
          </p:cNvSpPr>
          <p:nvPr>
            <p:ph idx="1"/>
          </p:nvPr>
        </p:nvSpPr>
        <p:spPr/>
        <p:txBody>
          <a:bodyPr/>
          <a:lstStyle/>
          <a:p>
            <a:r>
              <a:rPr lang="tr-TR">
                <a:latin typeface="Arial" panose="020B0604020202020204" pitchFamily="34" charset="0"/>
                <a:cs typeface="Arial" panose="020B0604020202020204" pitchFamily="34" charset="0"/>
              </a:rPr>
              <a:t>Her ne kadar, hem birleştirme hem de yeniden pazarlama Git'teki değişiklikleri entegre etmenin en yaygın yollarıdır ve aynı amaca hizmet ederler - birden çok dalı bir araya getirmek - fark, nasıl başardıklarında yatmaktadır. Git birleştirme, bir kaynak dalın içeriğini bir hedef dalla birleştirirken, her taahhüt geçmişinin soyunu korurken, Git rebase ana daldaki tüm yeni taahhütleri, kaynak daldaki her bir taahhüt için yeni taahhütler oluşturarak yeniden yazarak birleştirir.</a:t>
            </a:r>
          </a:p>
          <a:p>
            <a:endParaRPr lang="tr-TR"/>
          </a:p>
        </p:txBody>
      </p:sp>
    </p:spTree>
    <p:extLst>
      <p:ext uri="{BB962C8B-B14F-4D97-AF65-F5344CB8AC3E}">
        <p14:creationId xmlns:p14="http://schemas.microsoft.com/office/powerpoint/2010/main" val="156689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BB096-BCA2-48F8-ACBF-664B218F3AAE}"/>
              </a:ext>
            </a:extLst>
          </p:cNvPr>
          <p:cNvSpPr>
            <a:spLocks noGrp="1"/>
          </p:cNvSpPr>
          <p:nvPr>
            <p:ph type="ctrTitle"/>
          </p:nvPr>
        </p:nvSpPr>
        <p:spPr>
          <a:xfrm>
            <a:off x="2417779" y="802298"/>
            <a:ext cx="8637073" cy="2541431"/>
          </a:xfrm>
        </p:spPr>
        <p:txBody>
          <a:bodyPr>
            <a:normAutofit/>
          </a:bodyPr>
          <a:lstStyle/>
          <a:p>
            <a:r>
              <a:rPr lang="tr-TR" sz="3200" b="1" cap="none">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Library ile Framework Arasındaki Fark?</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2-</a:t>
            </a:r>
            <a:r>
              <a:rPr lang="tr-TR" sz="3200" cap="none">
                <a:latin typeface="Arial" panose="020B0604020202020204" pitchFamily="34" charset="0"/>
                <a:cs typeface="Arial" panose="020B0604020202020204" pitchFamily="34" charset="0"/>
              </a:rPr>
              <a:t> </a:t>
            </a:r>
            <a:r>
              <a:rPr lang="tr-TR" sz="3200">
                <a:latin typeface="Arial" panose="020B0604020202020204" pitchFamily="34" charset="0"/>
                <a:cs typeface="Arial" panose="020B0604020202020204" pitchFamily="34" charset="0"/>
              </a:rPr>
              <a:t>JDK – sdk </a:t>
            </a:r>
            <a:r>
              <a:rPr lang="tr-TR" sz="3200" cap="none">
                <a:latin typeface="Arial" panose="020B0604020202020204" pitchFamily="34" charset="0"/>
                <a:cs typeface="Arial" panose="020B0604020202020204" pitchFamily="34" charset="0"/>
              </a:rPr>
              <a:t>Farkı</a:t>
            </a:r>
            <a:br>
              <a:rPr lang="tr-TR" sz="3200" cap="none">
                <a:latin typeface="Arial" panose="020B0604020202020204" pitchFamily="34" charset="0"/>
                <a:cs typeface="Arial" panose="020B0604020202020204" pitchFamily="34" charset="0"/>
              </a:rPr>
            </a:br>
            <a:r>
              <a:rPr lang="tr-TR" sz="3200" b="1" cap="none">
                <a:latin typeface="Arial" panose="020B0604020202020204" pitchFamily="34" charset="0"/>
                <a:cs typeface="Arial" panose="020B0604020202020204" pitchFamily="34" charset="0"/>
              </a:rPr>
              <a:t>3-</a:t>
            </a:r>
            <a:r>
              <a:rPr lang="tr-TR" sz="3200" cap="none">
                <a:latin typeface="Arial" panose="020B0604020202020204" pitchFamily="34" charset="0"/>
                <a:cs typeface="Arial" panose="020B0604020202020204" pitchFamily="34" charset="0"/>
              </a:rPr>
              <a:t> Fast-Forward No-Fast-Forward</a:t>
            </a:r>
            <a:endParaRPr lang="tr-TR" sz="32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D6ABDC8E-6038-4680-AD4B-C596A0DE5133}"/>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salı ödev </a:t>
            </a:r>
            <a:r>
              <a:rPr lang="tr-TR">
                <a:latin typeface="Arial" panose="020B0604020202020204" pitchFamily="34" charset="0"/>
                <a:cs typeface="Arial" panose="020B0604020202020204" pitchFamily="34" charset="0"/>
              </a:rPr>
              <a:t>(31.05.2022)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90057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9A46-1F5A-40F0-93CC-A34E4C260169}"/>
              </a:ext>
            </a:extLst>
          </p:cNvPr>
          <p:cNvSpPr>
            <a:spLocks noGrp="1"/>
          </p:cNvSpPr>
          <p:nvPr>
            <p:ph type="title"/>
          </p:nvPr>
        </p:nvSpPr>
        <p:spPr/>
        <p:txBody>
          <a:bodyPr>
            <a:normAutofit/>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br>
              <a:rPr lang="tr-TR"/>
            </a:br>
            <a:endParaRPr lang="tr-TR"/>
          </a:p>
        </p:txBody>
      </p:sp>
      <p:sp>
        <p:nvSpPr>
          <p:cNvPr id="3" name="Content Placeholder 2">
            <a:extLst>
              <a:ext uri="{FF2B5EF4-FFF2-40B4-BE49-F238E27FC236}">
                <a16:creationId xmlns:a16="http://schemas.microsoft.com/office/drawing/2014/main" id="{9E2C5E36-E1F7-4928-A9E5-270D06CCBB03}"/>
              </a:ext>
            </a:extLst>
          </p:cNvPr>
          <p:cNvSpPr>
            <a:spLocks noGrp="1"/>
          </p:cNvSpPr>
          <p:nvPr>
            <p:ph idx="1"/>
          </p:nvPr>
        </p:nvSpPr>
        <p:spPr/>
        <p:txBody>
          <a:bodyPr>
            <a:normAutofit fontScale="70000" lnSpcReduction="20000"/>
          </a:bodyPr>
          <a:lstStyle/>
          <a:p>
            <a:r>
              <a:rPr lang="tr-TR" sz="2600" b="1">
                <a:latin typeface="Arial" panose="020B0604020202020204" pitchFamily="34" charset="0"/>
                <a:cs typeface="Arial" panose="020B0604020202020204" pitchFamily="34" charset="0"/>
              </a:rPr>
              <a:t>Library:</a:t>
            </a:r>
            <a:r>
              <a:rPr lang="tr-TR" sz="2600">
                <a:latin typeface="Arial" panose="020B0604020202020204" pitchFamily="34" charset="0"/>
                <a:cs typeface="Arial" panose="020B0604020202020204" pitchFamily="34" charset="0"/>
              </a:rPr>
              <a:t> 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Bir JS kütüphanesi olan Jquery.</a:t>
            </a:r>
          </a:p>
          <a:p>
            <a:r>
              <a:rPr lang="tr-TR" sz="2600" b="1">
                <a:latin typeface="Arial" panose="020B0604020202020204" pitchFamily="34" charset="0"/>
                <a:cs typeface="Arial" panose="020B0604020202020204" pitchFamily="34" charset="0"/>
              </a:rPr>
              <a:t>Framework: </a:t>
            </a:r>
            <a:r>
              <a:rPr lang="tr-TR" sz="2600">
                <a:latin typeface="Arial" panose="020B0604020202020204" pitchFamily="34" charset="0"/>
                <a:cs typeface="Arial" panose="020B0604020202020204" pitchFamily="34" charset="0"/>
              </a:rPr>
              <a:t>Bir programlama dilini base alarak geliştirilen, belirli platformlar için uygulamalar oluşturan yazılım</a:t>
            </a:r>
            <a:r>
              <a:rPr lang="tr-TR" sz="2600" b="1">
                <a:latin typeface="Arial" panose="020B0604020202020204" pitchFamily="34" charset="0"/>
                <a:cs typeface="Arial" panose="020B0604020202020204" pitchFamily="34" charset="0"/>
              </a:rPr>
              <a:t>.</a:t>
            </a:r>
            <a:r>
              <a:rPr lang="tr-TR" sz="2600">
                <a:latin typeface="Arial" panose="020B0604020202020204" pitchFamily="34" charset="0"/>
                <a:cs typeface="Arial" panose="020B0604020202020204" pitchFamily="34" charset="0"/>
              </a:rPr>
              <a:t> Frameworklerde bir yazılım mimarisi bulunmaktadır ve içerisinden bir fonksiyonu ya da bir metodu kullanırken uymanız gereken standartlar vardır. Framework akıştan sorumludur. </a:t>
            </a:r>
          </a:p>
          <a:p>
            <a:r>
              <a:rPr lang="tr-TR" sz="2600" b="1">
                <a:latin typeface="Arial" panose="020B0604020202020204" pitchFamily="34" charset="0"/>
                <a:cs typeface="Arial" panose="020B0604020202020204" pitchFamily="34" charset="0"/>
              </a:rPr>
              <a:t>Örneğin</a:t>
            </a:r>
            <a:r>
              <a:rPr lang="tr-TR" sz="2600">
                <a:latin typeface="Arial" panose="020B0604020202020204" pitchFamily="34" charset="0"/>
                <a:cs typeface="Arial" panose="020B0604020202020204" pitchFamily="34" charset="0"/>
              </a:rPr>
              <a:t>: Spring Framework Java için geliştirilmiş, açık kaynak olan bir uygulama geliştirme framework'üdür.</a:t>
            </a:r>
          </a:p>
          <a:p>
            <a:endParaRPr lang="tr-TR"/>
          </a:p>
          <a:p>
            <a:endParaRPr lang="tr-TR"/>
          </a:p>
        </p:txBody>
      </p:sp>
    </p:spTree>
    <p:extLst>
      <p:ext uri="{BB962C8B-B14F-4D97-AF65-F5344CB8AC3E}">
        <p14:creationId xmlns:p14="http://schemas.microsoft.com/office/powerpoint/2010/main" val="999461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81AD-4608-48DC-B675-5AA1C330E08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Library ile Framework Arasındaki Fark?</a:t>
            </a:r>
            <a:endParaRPr lang="tr-TR"/>
          </a:p>
        </p:txBody>
      </p:sp>
      <p:sp>
        <p:nvSpPr>
          <p:cNvPr id="3" name="Content Placeholder 2">
            <a:extLst>
              <a:ext uri="{FF2B5EF4-FFF2-40B4-BE49-F238E27FC236}">
                <a16:creationId xmlns:a16="http://schemas.microsoft.com/office/drawing/2014/main" id="{4CFBEE4F-1251-4E22-B5A8-C0BF9C239F8E}"/>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İki arasındaki temel teknik fark, kodun nasıl çağrıldığıdır. Library kullanırken, library size bazı özellikler vererek kullanmanızı sağlar, bu şekilde almış olduğunuzu kodu kendi sisteminize uygularken size kodu nerede ve ne zaman kullanacağınıza karışmaz. Framework ise Library'in tersine kullanacağız özelliğe göre kodu nerede ve ne zaman kullanacağınız söyler, kullanacağız bu işlev, eğer Framework standartlarının belirtildiği gibi kullanılmaz ise kullanım dışı kalır. Library daha esnektir, framework yapı ve standartlara bağlıdır.</a:t>
            </a:r>
          </a:p>
          <a:p>
            <a:r>
              <a:rPr lang="tr-TR">
                <a:latin typeface="Arial" panose="020B0604020202020204" pitchFamily="34" charset="0"/>
                <a:cs typeface="Arial" panose="020B0604020202020204" pitchFamily="34" charset="0"/>
              </a:rPr>
              <a:t>Kütüphane, evinizi sıfırdan inşa etmek gibidir, evinizi istediğiniz gibi yapma seçeneğiniz var, istediğiniz mimari ile odalarınızı istediğiniz gibi düzenleyebilirsiniz.</a:t>
            </a:r>
          </a:p>
          <a:p>
            <a:r>
              <a:rPr lang="tr-TR">
                <a:latin typeface="Arial" panose="020B0604020202020204" pitchFamily="34" charset="0"/>
                <a:cs typeface="Arial" panose="020B0604020202020204" pitchFamily="34" charset="0"/>
              </a:rPr>
              <a:t>Öte yandan, Framework yeni bir ev satın almak gibidir, bina sorunları ile uğraşmanıza gerek kalmaz, ancak ev zaten inşa edildiğinden odalarınızı nasıl düzenleyeceğinizi seçemezsiniz.</a:t>
            </a:r>
          </a:p>
          <a:p>
            <a:endParaRPr lang="tr-TR"/>
          </a:p>
        </p:txBody>
      </p:sp>
    </p:spTree>
    <p:extLst>
      <p:ext uri="{BB962C8B-B14F-4D97-AF65-F5344CB8AC3E}">
        <p14:creationId xmlns:p14="http://schemas.microsoft.com/office/powerpoint/2010/main" val="2559929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BD14-9505-4E4D-B457-1697667074F9}"/>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2-</a:t>
            </a:r>
            <a:r>
              <a:rPr lang="tr-TR" cap="none">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JDK – sdk </a:t>
            </a:r>
            <a:r>
              <a:rPr lang="tr-TR" cap="none">
                <a:latin typeface="Arial" panose="020B0604020202020204" pitchFamily="34" charset="0"/>
                <a:cs typeface="Arial" panose="020B0604020202020204" pitchFamily="34" charset="0"/>
              </a:rPr>
              <a:t>Farkı</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7535A60-8267-4D06-80EE-810FFAC3C8CD}"/>
              </a:ext>
            </a:extLst>
          </p:cNvPr>
          <p:cNvSpPr>
            <a:spLocks noGrp="1"/>
          </p:cNvSpPr>
          <p:nvPr>
            <p:ph idx="1"/>
          </p:nvPr>
        </p:nvSpPr>
        <p:spPr/>
        <p:txBody>
          <a:bodyPr>
            <a:normAutofit fontScale="92500" lnSpcReduction="10000"/>
          </a:bodyPr>
          <a:lstStyle/>
          <a:p>
            <a:r>
              <a:rPr lang="tr-TR" b="1">
                <a:latin typeface="Arial" panose="020B0604020202020204" pitchFamily="34" charset="0"/>
                <a:cs typeface="Arial" panose="020B0604020202020204" pitchFamily="34" charset="0"/>
              </a:rPr>
              <a:t>SDK(Software Development Kit/ YazılımGeliştirme Kiti): B</a:t>
            </a:r>
            <a:r>
              <a:rPr lang="tr-TR">
                <a:latin typeface="Arial" panose="020B0604020202020204" pitchFamily="34" charset="0"/>
                <a:cs typeface="Arial" panose="020B0604020202020204" pitchFamily="34" charset="0"/>
              </a:rPr>
              <a:t>elirli yazılım paketleri veya platformları için uygulamaların oluşturulmasına izin veren bir dizi geliştirme aracıdır; </a:t>
            </a:r>
          </a:p>
          <a:p>
            <a:r>
              <a:rPr lang="tr-TR" b="1">
                <a:latin typeface="Arial" panose="020B0604020202020204" pitchFamily="34" charset="0"/>
                <a:cs typeface="Arial" panose="020B0604020202020204" pitchFamily="34" charset="0"/>
              </a:rPr>
              <a:t>JDK (Java Development Kit/ Java Geliştirme Kiti): </a:t>
            </a:r>
            <a:r>
              <a:rPr lang="tr-TR">
                <a:latin typeface="Arial" panose="020B0604020202020204" pitchFamily="34" charset="0"/>
                <a:cs typeface="Arial" panose="020B0604020202020204" pitchFamily="34" charset="0"/>
              </a:rPr>
              <a:t>Java tabanlı uygulamaları geliştirmek için kullanabileceğiniz bir yazılım paketidir. En yaygın kullanılan SDK'dır ve SDK'nın Java programlarını yazmaktan ve çalıştırmaktan sorumlu bir uzantısıdır.</a:t>
            </a:r>
          </a:p>
          <a:p>
            <a:r>
              <a:rPr lang="tr-TR">
                <a:latin typeface="Arial" panose="020B0604020202020204" pitchFamily="34" charset="0"/>
                <a:cs typeface="Arial" panose="020B0604020202020204" pitchFamily="34" charset="0"/>
              </a:rPr>
              <a:t>Bir SDK, örnek kod ve teknik notlar veya diğer destekleyici belgeleri içeren genel olarak yazılım geliştirme kitidir. JDK, bir dizi programlama aracı olan bileşenler içeren Java özelinde yazılım geliştirme kitidir. </a:t>
            </a:r>
          </a:p>
          <a:p>
            <a:endParaRPr lang="tr-TR"/>
          </a:p>
        </p:txBody>
      </p:sp>
    </p:spTree>
    <p:extLst>
      <p:ext uri="{BB962C8B-B14F-4D97-AF65-F5344CB8AC3E}">
        <p14:creationId xmlns:p14="http://schemas.microsoft.com/office/powerpoint/2010/main" val="2413563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B1D4-7CAB-4C70-A91B-D6727A210947}"/>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Fast-Forward No-Fast-Forward</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F095CFE-C58D-47E3-947A-8975BEB9F601}"/>
              </a:ext>
            </a:extLst>
          </p:cNvPr>
          <p:cNvSpPr>
            <a:spLocks noGrp="1"/>
          </p:cNvSpPr>
          <p:nvPr>
            <p:ph sz="half" idx="1"/>
          </p:nvPr>
        </p:nvSpPr>
        <p:spPr/>
        <p:txBody>
          <a:bodyPr>
            <a:normAutofit fontScale="85000" lnSpcReduction="10000"/>
          </a:bodyPr>
          <a:lstStyle/>
          <a:p>
            <a:r>
              <a:rPr lang="tr-TR" sz="1900" b="1">
                <a:latin typeface="Arial" panose="020B0604020202020204" pitchFamily="34" charset="0"/>
                <a:cs typeface="Arial" panose="020B0604020202020204" pitchFamily="34" charset="0"/>
              </a:rPr>
              <a:t>Fast-Forward Merge: </a:t>
            </a:r>
            <a:r>
              <a:rPr lang="tr-TR" sz="1900">
                <a:latin typeface="Arial" panose="020B0604020202020204" pitchFamily="34" charset="0"/>
                <a:cs typeface="Arial" panose="020B0604020202020204" pitchFamily="34" charset="0"/>
              </a:rPr>
              <a:t>Feature branch'iniz master'a merge olacağı anda eğer master üzerinde bir değişiklik (commit) olmamışsa, git varsayılan olarak master hattının son commit hash'i olarak, feature branch'in hash'ini alır. Bu duruma denir.</a:t>
            </a:r>
          </a:p>
          <a:p>
            <a:r>
              <a:rPr lang="tr-TR" sz="1900" b="1">
                <a:latin typeface="Arial" panose="020B0604020202020204" pitchFamily="34" charset="0"/>
                <a:cs typeface="Arial" panose="020B0604020202020204" pitchFamily="34" charset="0"/>
              </a:rPr>
              <a:t>No-Fast-Forward:</a:t>
            </a:r>
            <a:r>
              <a:rPr lang="tr-TR" sz="1900">
                <a:latin typeface="Arial" panose="020B0604020202020204" pitchFamily="34" charset="0"/>
                <a:cs typeface="Arial" panose="020B0604020202020204" pitchFamily="34" charset="0"/>
              </a:rPr>
              <a:t> Feature branch'inizden commitler olmuş ve master branch’e kodlar eklense bile önceki commitler hala diğer branch’ten atılmış olarak birleştirme seçeneği dal geçmişini korur ve bir birleştirme taahhüdü oluşturur.</a:t>
            </a:r>
          </a:p>
          <a:p>
            <a:endParaRPr lang="tr-TR"/>
          </a:p>
        </p:txBody>
      </p:sp>
      <p:pic>
        <p:nvPicPr>
          <p:cNvPr id="6" name="Content Placeholder 5">
            <a:extLst>
              <a:ext uri="{FF2B5EF4-FFF2-40B4-BE49-F238E27FC236}">
                <a16:creationId xmlns:a16="http://schemas.microsoft.com/office/drawing/2014/main" id="{59084679-5D6B-4745-93A4-146A78C916B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088" y="2017713"/>
            <a:ext cx="3971849" cy="3441700"/>
          </a:xfrm>
        </p:spPr>
      </p:pic>
    </p:spTree>
    <p:extLst>
      <p:ext uri="{BB962C8B-B14F-4D97-AF65-F5344CB8AC3E}">
        <p14:creationId xmlns:p14="http://schemas.microsoft.com/office/powerpoint/2010/main" val="1555743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BD46DB-F6A7-4C66-93EC-98DB3A95C61A}"/>
              </a:ext>
            </a:extLst>
          </p:cNvPr>
          <p:cNvSpPr>
            <a:spLocks noGrp="1"/>
          </p:cNvSpPr>
          <p:nvPr>
            <p:ph type="ctrTitle"/>
          </p:nvPr>
        </p:nvSpPr>
        <p:spPr/>
        <p:txBody>
          <a:bodyPr>
            <a:normAutofit/>
          </a:bodyPr>
          <a:lstStyle/>
          <a:p>
            <a:r>
              <a:rPr lang="tr-TR" sz="3200">
                <a:latin typeface="Arial" panose="020B0604020202020204" pitchFamily="34" charset="0"/>
                <a:cs typeface="Arial" panose="020B0604020202020204" pitchFamily="34" charset="0"/>
              </a:rPr>
              <a:t>1- </a:t>
            </a:r>
            <a:r>
              <a:rPr lang="tr-TR" sz="3200" cap="none">
                <a:latin typeface="Arial" panose="020B0604020202020204" pitchFamily="34" charset="0"/>
                <a:cs typeface="Arial" panose="020B0604020202020204" pitchFamily="34" charset="0"/>
              </a:rPr>
              <a:t>Compiler - Syntax - Runtime Error </a:t>
            </a:r>
            <a:endParaRPr lang="tr-TR" sz="3200">
              <a:latin typeface="Arial" panose="020B0604020202020204" pitchFamily="34" charset="0"/>
              <a:cs typeface="Arial" panose="020B0604020202020204" pitchFamily="34" charset="0"/>
            </a:endParaRPr>
          </a:p>
        </p:txBody>
      </p:sp>
      <p:sp>
        <p:nvSpPr>
          <p:cNvPr id="6" name="Subtitle 5">
            <a:extLst>
              <a:ext uri="{FF2B5EF4-FFF2-40B4-BE49-F238E27FC236}">
                <a16:creationId xmlns:a16="http://schemas.microsoft.com/office/drawing/2014/main" id="{CAF0716F-D18E-45F7-8A8A-BE99BDBD66C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çarşamba ödev </a:t>
            </a:r>
            <a:r>
              <a:rPr lang="tr-TR">
                <a:latin typeface="Arial" panose="020B0604020202020204" pitchFamily="34" charset="0"/>
                <a:cs typeface="Arial" panose="020B0604020202020204" pitchFamily="34" charset="0"/>
              </a:rPr>
              <a:t>(01.06.2022)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00848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1EA-FDA5-4D54-9B69-DE9FE869ABF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5" name="Content Placeholder 4">
            <a:extLst>
              <a:ext uri="{FF2B5EF4-FFF2-40B4-BE49-F238E27FC236}">
                <a16:creationId xmlns:a16="http://schemas.microsoft.com/office/drawing/2014/main" id="{AE776D77-6E6E-45BF-83AB-EEB7067623D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Syntax Error (Sözdizimi Hatası): Y</a:t>
            </a:r>
            <a:r>
              <a:rPr lang="tr-TR" sz="1800">
                <a:latin typeface="Arial" panose="020B0604020202020204" pitchFamily="34" charset="0"/>
                <a:cs typeface="Arial" panose="020B0604020202020204" pitchFamily="34" charset="0"/>
              </a:rPr>
              <a:t>azılımcı tarafından kodlama yapılırken sözdiziminde (Syntax) yapılan bir hata sonucu meydana gelen programsal hatalardır. </a:t>
            </a:r>
            <a:r>
              <a:rPr lang="tr-TR" sz="1800" b="1">
                <a:latin typeface="Arial" panose="020B0604020202020204" pitchFamily="34" charset="0"/>
                <a:cs typeface="Arial" panose="020B0604020202020204" pitchFamily="34" charset="0"/>
              </a:rPr>
              <a:t> Syntax Error </a:t>
            </a:r>
            <a:r>
              <a:rPr lang="tr-TR" sz="1800">
                <a:latin typeface="Arial" panose="020B0604020202020204" pitchFamily="34" charset="0"/>
                <a:cs typeface="Arial" panose="020B0604020202020204" pitchFamily="34" charset="0"/>
              </a:rPr>
              <a:t>hatası  Compiler (Derleyici) adı verilen yazılım tarafından otomatik olarak tespit edilir ve bildirilir. Programın doğru şekilde çalışmayı sürdürebilmesi için Syntax Error’un yazılımcı tarafından düzeltilmesi gerekir.</a:t>
            </a:r>
          </a:p>
          <a:p>
            <a:r>
              <a:rPr lang="tr-TR" sz="1800">
                <a:latin typeface="Arial" panose="020B0604020202020204" pitchFamily="34" charset="0"/>
                <a:cs typeface="Arial" panose="020B0604020202020204" pitchFamily="34" charset="0"/>
              </a:rPr>
              <a:t>Syntax Error hatasının nedenini belirlemek ve sorunu çözüme ulaştırmak oldukça basittir. Syntax Error hatasıyla karşılaştığınızda, sistemin bildirdiği hata mesajı size hangi satırda hatanın meydana geldiğini söyleyecektir. Bir kod editörü yardımıyla hatalı olduğu belirtilen satıra giderek kodlanan satırdaki sözdizimi hatasını saptamaya çalışabiliriz.</a:t>
            </a:r>
          </a:p>
        </p:txBody>
      </p:sp>
    </p:spTree>
    <p:extLst>
      <p:ext uri="{BB962C8B-B14F-4D97-AF65-F5344CB8AC3E}">
        <p14:creationId xmlns:p14="http://schemas.microsoft.com/office/powerpoint/2010/main" val="313041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84E0-D971-422F-B312-9BAC6477D2A5}"/>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3) </a:t>
            </a:r>
            <a:r>
              <a:rPr lang="tr-TR" cap="none">
                <a:latin typeface="Arial" panose="020B0604020202020204" pitchFamily="34" charset="0"/>
                <a:cs typeface="Arial" panose="020B0604020202020204" pitchFamily="34" charset="0"/>
              </a:rPr>
              <a:t>Npm Node.js Nedir? </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7A18C1-584F-4121-9075-458C4522B5EC}"/>
              </a:ext>
            </a:extLst>
          </p:cNvPr>
          <p:cNvSpPr>
            <a:spLocks noGrp="1"/>
          </p:cNvSpPr>
          <p:nvPr>
            <p:ph sz="half" idx="1"/>
          </p:nvPr>
        </p:nvSpPr>
        <p:spPr>
          <a:xfrm>
            <a:off x="1449217" y="2010878"/>
            <a:ext cx="5244546" cy="3928283"/>
          </a:xfrm>
        </p:spPr>
        <p:txBody>
          <a:bodyPr>
            <a:normAutofit fontScale="40000" lnSpcReduction="20000"/>
          </a:bodyPr>
          <a:lstStyle/>
          <a:p>
            <a:r>
              <a:rPr lang="tr-TR" sz="2900">
                <a:latin typeface="Arial" panose="020B0604020202020204" pitchFamily="34" charset="0"/>
                <a:cs typeface="Arial" panose="020B0604020202020204" pitchFamily="34" charset="0"/>
              </a:rPr>
              <a:t>Node.js </a:t>
            </a:r>
            <a:r>
              <a:rPr lang="tr-TR" sz="2900" b="1">
                <a:latin typeface="Arial" panose="020B0604020202020204" pitchFamily="34" charset="0"/>
                <a:cs typeface="Arial" panose="020B0604020202020204" pitchFamily="34" charset="0"/>
              </a:rPr>
              <a:t>Ryan Dahl</a:t>
            </a:r>
            <a:r>
              <a:rPr lang="tr-TR" sz="2900">
                <a:latin typeface="Arial" panose="020B0604020202020204" pitchFamily="34" charset="0"/>
                <a:cs typeface="Arial" panose="020B0604020202020204" pitchFamily="34" charset="0"/>
              </a:rPr>
              <a:t> tarafından 2009 yılında Google </a:t>
            </a:r>
            <a:r>
              <a:rPr lang="tr-TR" sz="2900" err="1">
                <a:latin typeface="Arial" panose="020B0604020202020204" pitchFamily="34" charset="0"/>
                <a:cs typeface="Arial" panose="020B0604020202020204" pitchFamily="34" charset="0"/>
              </a:rPr>
              <a:t>Chrome</a:t>
            </a:r>
            <a:r>
              <a:rPr lang="tr-TR" sz="2900">
                <a:latin typeface="Arial" panose="020B0604020202020204" pitchFamily="34" charset="0"/>
                <a:cs typeface="Arial" panose="020B0604020202020204" pitchFamily="34" charset="0"/>
              </a:rPr>
              <a:t> tarayıcısının JavaScript komutlarını çalıştırmak için kullandığı V8 JavaScript motoruna çeşitli eklemeler yaparak JavaScript komutlarının sunucu tarafında çalışması için geliştirilmiştir.</a:t>
            </a:r>
          </a:p>
          <a:p>
            <a:r>
              <a:rPr lang="tr-TR" sz="2900">
                <a:latin typeface="Arial" panose="020B0604020202020204" pitchFamily="34" charset="0"/>
                <a:cs typeface="Arial" panose="020B0604020202020204" pitchFamily="34" charset="0"/>
              </a:rPr>
              <a:t>V8 motoru C/C++ ile geliştirilmiş JavaScript komutlarını makine diline çevirmek için kullanılan bir ara yazılımdır.</a:t>
            </a:r>
          </a:p>
          <a:p>
            <a:r>
              <a:rPr lang="tr-TR" sz="2900">
                <a:latin typeface="Arial" panose="020B0604020202020204" pitchFamily="34" charset="0"/>
                <a:cs typeface="Arial" panose="020B0604020202020204" pitchFamily="34" charset="0"/>
              </a:rPr>
              <a:t>Komutların makine koduna çevrilmesi JavaScript komutlarının daha hızlı ve performanslı çalışmasını sağlar.</a:t>
            </a:r>
          </a:p>
          <a:p>
            <a:r>
              <a:rPr lang="tr-TR" sz="2900">
                <a:latin typeface="Arial" panose="020B0604020202020204" pitchFamily="34" charset="0"/>
                <a:cs typeface="Arial" panose="020B0604020202020204" pitchFamily="34" charset="0"/>
              </a:rPr>
              <a:t>Node.js; bir JavaScript kodunu sadece tarayıcılarda değil aynı zamanda bilgisayarınızda bağımsız şekilde çalışacak bir uygulama şeklinde kullanmak istenmesinden ortaya çıkmıştır. </a:t>
            </a:r>
          </a:p>
          <a:p>
            <a:r>
              <a:rPr lang="tr-TR" sz="2900">
                <a:latin typeface="Arial" panose="020B0604020202020204" pitchFamily="34" charset="0"/>
                <a:cs typeface="Arial" panose="020B0604020202020204" pitchFamily="34" charset="0"/>
              </a:rPr>
              <a:t>Böylece JavaScript sadece web uygulamaları için kullanılan bir teknoloji olmaktan çıkmış, Python gibi Java gibi programlama dilleri ile aynı kapasitelere ulaşmıştır.</a:t>
            </a:r>
          </a:p>
          <a:p>
            <a:r>
              <a:rPr lang="tr-TR" sz="2900">
                <a:latin typeface="Arial" panose="020B0604020202020204" pitchFamily="34" charset="0"/>
                <a:cs typeface="Arial" panose="020B0604020202020204" pitchFamily="34" charset="0"/>
              </a:rPr>
              <a:t>V8 engine JavaScript kodu makine koduna çevirdiği için uygulamalar çok hızlı performanslara erişebilmektedir. </a:t>
            </a:r>
          </a:p>
          <a:p>
            <a:endParaRPr lang="tr-TR"/>
          </a:p>
          <a:p>
            <a:endParaRPr lang="tr-TR"/>
          </a:p>
        </p:txBody>
      </p:sp>
      <p:pic>
        <p:nvPicPr>
          <p:cNvPr id="4098" name="Picture 2" descr="Node.js Runtime">
            <a:extLst>
              <a:ext uri="{FF2B5EF4-FFF2-40B4-BE49-F238E27FC236}">
                <a16:creationId xmlns:a16="http://schemas.microsoft.com/office/drawing/2014/main" id="{CAD183ED-C7F9-4C2F-8C26-7132BF4452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78127" y="2662914"/>
            <a:ext cx="4276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1863-1C8C-45D5-A22E-42EDD1F34A22}"/>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3E525FF6-0853-449B-A600-78B3CD87CBC7}"/>
              </a:ext>
            </a:extLst>
          </p:cNvPr>
          <p:cNvSpPr>
            <a:spLocks noGrp="1"/>
          </p:cNvSpPr>
          <p:nvPr>
            <p:ph idx="1"/>
          </p:nvPr>
        </p:nvSpPr>
        <p:spPr/>
        <p:txBody>
          <a:bodyPr>
            <a:normAutofit/>
          </a:bodyPr>
          <a:lstStyle/>
          <a:p>
            <a:r>
              <a:rPr lang="tr-TR" sz="1700" b="1">
                <a:latin typeface="Arial" panose="020B0604020202020204" pitchFamily="34" charset="0"/>
                <a:cs typeface="Arial" panose="020B0604020202020204" pitchFamily="34" charset="0"/>
              </a:rPr>
              <a:t>Compiler (Derleyici Hatası): </a:t>
            </a:r>
            <a:r>
              <a:rPr lang="tr-TR" sz="1700">
                <a:latin typeface="Arial" panose="020B0604020202020204" pitchFamily="34" charset="0"/>
                <a:cs typeface="Arial" panose="020B0604020202020204" pitchFamily="34" charset="0"/>
              </a:rPr>
              <a:t>Syntax hatasından farklı olarak, kodu çalıştırdıktan sonra farkına varabileceğiniz bir hatadır. Genellikle yanlış veya eksik yazılmış bir kelime sebep verir. Range yerine Rang gibi ya da farklı harfe basma gibi küçük yanlışlıklar bu hatayı tetikler.</a:t>
            </a:r>
          </a:p>
          <a:p>
            <a:pPr marL="0" indent="0">
              <a:buNone/>
            </a:pPr>
            <a:r>
              <a:rPr lang="tr-TR" sz="1700" b="1">
                <a:latin typeface="Arial" panose="020B0604020202020204" pitchFamily="34" charset="0"/>
                <a:cs typeface="Arial" panose="020B0604020202020204" pitchFamily="34" charset="0"/>
              </a:rPr>
              <a:t>Bazı yaygın derleme hataları</a:t>
            </a:r>
            <a:endParaRPr lang="tr-TR" sz="1700">
              <a:latin typeface="Arial" panose="020B0604020202020204" pitchFamily="34" charset="0"/>
              <a:cs typeface="Arial" panose="020B0604020202020204" pitchFamily="34" charset="0"/>
            </a:endParaRPr>
          </a:p>
          <a:p>
            <a:r>
              <a:rPr lang="tr-TR" sz="1700">
                <a:latin typeface="Arial" panose="020B0604020202020204" pitchFamily="34" charset="0"/>
                <a:cs typeface="Arial" panose="020B0604020202020204" pitchFamily="34" charset="0"/>
              </a:rPr>
              <a:t>Eksik veya fazladan noktalı virgül</a:t>
            </a:r>
          </a:p>
          <a:p>
            <a:r>
              <a:rPr lang="tr-TR" sz="1700">
                <a:latin typeface="Arial" panose="020B0604020202020204" pitchFamily="34" charset="0"/>
                <a:cs typeface="Arial" panose="020B0604020202020204" pitchFamily="34" charset="0"/>
              </a:rPr>
              <a:t>Sözdizimi hatası, yanlış sayıda argüman, </a:t>
            </a:r>
          </a:p>
          <a:p>
            <a:r>
              <a:rPr lang="tr-TR" sz="1700">
                <a:latin typeface="Arial" panose="020B0604020202020204" pitchFamily="34" charset="0"/>
                <a:cs typeface="Arial" panose="020B0604020202020204" pitchFamily="34" charset="0"/>
              </a:rPr>
              <a:t>Tip hatası, Bildirilmemiş değişken</a:t>
            </a:r>
          </a:p>
          <a:p>
            <a:r>
              <a:rPr lang="tr-TR" sz="1700">
                <a:latin typeface="Arial" panose="020B0604020202020204" pitchFamily="34" charset="0"/>
                <a:cs typeface="Arial" panose="020B0604020202020204" pitchFamily="34" charset="0"/>
              </a:rPr>
              <a:t>Değer döndürme hatası vs.</a:t>
            </a:r>
          </a:p>
          <a:p>
            <a:endParaRPr lang="tr-T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707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0E0-10C3-4C0C-A0CD-6B1CFF47E6E1}"/>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cap="none">
                <a:latin typeface="Arial" panose="020B0604020202020204" pitchFamily="34" charset="0"/>
                <a:cs typeface="Arial" panose="020B0604020202020204" pitchFamily="34" charset="0"/>
              </a:rPr>
              <a:t> Compiler - Syntax - Runtime Error </a:t>
            </a:r>
            <a:endParaRPr lang="tr-TR"/>
          </a:p>
        </p:txBody>
      </p:sp>
      <p:sp>
        <p:nvSpPr>
          <p:cNvPr id="3" name="Content Placeholder 2">
            <a:extLst>
              <a:ext uri="{FF2B5EF4-FFF2-40B4-BE49-F238E27FC236}">
                <a16:creationId xmlns:a16="http://schemas.microsoft.com/office/drawing/2014/main" id="{4ED5649E-A7E5-44BC-B440-F4C2E4E20901}"/>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Runtime Error (Çalışma zamanı Hatası)</a:t>
            </a:r>
            <a:r>
              <a:rPr lang="tr-TR" sz="1800">
                <a:latin typeface="Arial" panose="020B0604020202020204" pitchFamily="34" charset="0"/>
                <a:cs typeface="Arial" panose="020B0604020202020204" pitchFamily="34" charset="0"/>
              </a:rPr>
              <a:t>: Programın çalıştırılması sırasında karşılaşılan hatalardır. Programcının ele almadığı bir takım aykırı durumlar ortaya çıktığında programın işletim sistemi tarafından kesilmesi ile ortaya çıkar. Bu tip hatalarda hata mesajı çoğunlukla çalışan işletim sisteminin dili ile verilir. Eğer bu tip hataları kullanıcı ele almışsa, program programcının vereceği mesajlarla ve uygun şekilde sonlandırılabilir. Bu tip hataların nerelerde ve hangi şartlarda ortaya çıkabileceğini bazen kestirmek zor olabilir. Örneğin olamayan bir dosya açmaya çalışmak, var olan bir dosyanın üzerine yazmaya çalışmak, olmayan bir bellek kaynağından bellek ayırtmaya çalışmak, olmayan bir donanıma ulaşmaya çalışmak vs.</a:t>
            </a:r>
          </a:p>
        </p:txBody>
      </p:sp>
    </p:spTree>
    <p:extLst>
      <p:ext uri="{BB962C8B-B14F-4D97-AF65-F5344CB8AC3E}">
        <p14:creationId xmlns:p14="http://schemas.microsoft.com/office/powerpoint/2010/main" val="2521920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6B87C-A74D-4E8D-8457-046B52624DF1}"/>
              </a:ext>
            </a:extLst>
          </p:cNvPr>
          <p:cNvSpPr>
            <a:spLocks noGrp="1"/>
          </p:cNvSpPr>
          <p:nvPr>
            <p:ph type="ctrTitle"/>
          </p:nvPr>
        </p:nvSpPr>
        <p:spPr/>
        <p:txBody>
          <a:bodyPr>
            <a:normAutofit/>
          </a:bodyPr>
          <a:lstStyle/>
          <a:p>
            <a:r>
              <a:rPr lang="tr-TR" sz="2000" b="1">
                <a:latin typeface="Arial" panose="020B0604020202020204" pitchFamily="34" charset="0"/>
                <a:cs typeface="Arial" panose="020B0604020202020204" pitchFamily="34" charset="0"/>
              </a:rPr>
              <a:t>1-</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Stack Memory - Heap Memory Nedir? Aralarındaki Fark</a:t>
            </a:r>
            <a:r>
              <a:rPr lang="tr-TR" sz="2000" cap="none">
                <a:latin typeface="Arial" panose="020B0604020202020204" pitchFamily="34" charset="0"/>
                <a:cs typeface="Arial" panose="020B0604020202020204" pitchFamily="34" charset="0"/>
              </a:rPr>
              <a:t> Nedir?</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2-</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Git</a:t>
            </a:r>
            <a:r>
              <a:rPr lang="tr-TR" sz="2000">
                <a:latin typeface="Arial" panose="020B0604020202020204" pitchFamily="34" charset="0"/>
                <a:cs typeface="Arial" panose="020B0604020202020204" pitchFamily="34" charset="0"/>
              </a:rPr>
              <a:t> CVCS -DVCS </a:t>
            </a:r>
            <a:r>
              <a:rPr lang="tr-TR" sz="2000" cap="none">
                <a:latin typeface="Arial" panose="020B0604020202020204" pitchFamily="34" charset="0"/>
                <a:cs typeface="Arial" panose="020B0604020202020204" pitchFamily="34" charset="0"/>
              </a:rPr>
              <a:t>Nedir Aralarındaki Farklar Nelerdir?</a:t>
            </a:r>
            <a:br>
              <a:rPr lang="tr-TR" sz="2000" cap="none">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3-</a:t>
            </a:r>
            <a:r>
              <a:rPr lang="tr-TR" sz="2000">
                <a:latin typeface="Arial" panose="020B0604020202020204" pitchFamily="34" charset="0"/>
                <a:cs typeface="Arial" panose="020B0604020202020204" pitchFamily="34" charset="0"/>
              </a:rPr>
              <a:t> S</a:t>
            </a:r>
            <a:r>
              <a:rPr lang="tr-TR" sz="2000" cap="none">
                <a:latin typeface="Arial" panose="020B0604020202020204" pitchFamily="34" charset="0"/>
                <a:cs typeface="Arial" panose="020B0604020202020204" pitchFamily="34" charset="0"/>
              </a:rPr>
              <a:t>enkron Nedir? Asenkron Nedir? Aralarındaki Fark? JavaScript Senkron mu? Asenkron ? </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4-</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Compiler- Interpreter</a:t>
            </a:r>
            <a:r>
              <a:rPr lang="tr-TR" sz="2000">
                <a:latin typeface="Arial" panose="020B0604020202020204" pitchFamily="34" charset="0"/>
                <a:cs typeface="Arial" panose="020B0604020202020204" pitchFamily="34" charset="0"/>
              </a:rPr>
              <a:t>? </a:t>
            </a:r>
            <a:r>
              <a:rPr lang="tr-TR" sz="2000" cap="none">
                <a:latin typeface="Arial" panose="020B0604020202020204" pitchFamily="34" charset="0"/>
                <a:cs typeface="Arial" panose="020B0604020202020204" pitchFamily="34" charset="0"/>
              </a:rPr>
              <a:t>JavaScript Compiler mi Interpreter mı</a:t>
            </a:r>
            <a:r>
              <a:rPr lang="tr-TR" sz="2000">
                <a:latin typeface="Arial" panose="020B0604020202020204" pitchFamily="34" charset="0"/>
                <a:cs typeface="Arial" panose="020B0604020202020204" pitchFamily="34" charset="0"/>
              </a:rPr>
              <a:t>?</a:t>
            </a:r>
            <a:br>
              <a:rPr lang="tr-TR" sz="2000">
                <a:latin typeface="Arial" panose="020B0604020202020204" pitchFamily="34" charset="0"/>
                <a:cs typeface="Arial" panose="020B0604020202020204" pitchFamily="34" charset="0"/>
              </a:rPr>
            </a:br>
            <a:r>
              <a:rPr lang="tr-TR" sz="2000" b="1">
                <a:latin typeface="Arial" panose="020B0604020202020204" pitchFamily="34" charset="0"/>
                <a:cs typeface="Arial" panose="020B0604020202020204" pitchFamily="34" charset="0"/>
              </a:rPr>
              <a:t>5-</a:t>
            </a:r>
            <a:r>
              <a:rPr lang="tr-TR" sz="2000">
                <a:latin typeface="Arial" panose="020B0604020202020204" pitchFamily="34" charset="0"/>
                <a:cs typeface="Arial" panose="020B0604020202020204" pitchFamily="34" charset="0"/>
              </a:rPr>
              <a:t> </a:t>
            </a:r>
            <a:r>
              <a:rPr lang="en-US" sz="2000" cap="none">
                <a:latin typeface="Arial" panose="020B0604020202020204" pitchFamily="34" charset="0"/>
                <a:cs typeface="Arial" panose="020B0604020202020204" pitchFamily="34" charset="0"/>
              </a:rPr>
              <a:t>For </a:t>
            </a:r>
            <a:r>
              <a:rPr lang="tr-TR" sz="2000" cap="none">
                <a:latin typeface="Arial" panose="020B0604020202020204" pitchFamily="34" charset="0"/>
                <a:cs typeface="Arial" panose="020B0604020202020204" pitchFamily="34" charset="0"/>
              </a:rPr>
              <a:t>i</a:t>
            </a:r>
            <a:r>
              <a:rPr lang="en-US" sz="2000" cap="none">
                <a:latin typeface="Arial" panose="020B0604020202020204" pitchFamily="34" charset="0"/>
                <a:cs typeface="Arial" panose="020B0604020202020204" pitchFamily="34" charset="0"/>
              </a:rPr>
              <a:t>le While Arasındaki Fark</a:t>
            </a:r>
            <a:r>
              <a:rPr lang="en-US" sz="2000">
                <a:latin typeface="Arial" panose="020B0604020202020204" pitchFamily="34" charset="0"/>
                <a:cs typeface="Arial" panose="020B0604020202020204" pitchFamily="34" charset="0"/>
              </a:rPr>
              <a:t>? </a:t>
            </a:r>
            <a:endParaRPr lang="tr-TR" sz="2000">
              <a:latin typeface="Arial" panose="020B0604020202020204" pitchFamily="34" charset="0"/>
              <a:cs typeface="Arial" panose="020B0604020202020204" pitchFamily="34" charset="0"/>
            </a:endParaRPr>
          </a:p>
        </p:txBody>
      </p:sp>
      <p:sp>
        <p:nvSpPr>
          <p:cNvPr id="5" name="Subtitle 4">
            <a:extLst>
              <a:ext uri="{FF2B5EF4-FFF2-40B4-BE49-F238E27FC236}">
                <a16:creationId xmlns:a16="http://schemas.microsoft.com/office/drawing/2014/main" id="{52FE6497-5C9E-460E-9994-1C627491F69B}"/>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hafta perşembe ödev </a:t>
            </a:r>
            <a:r>
              <a:rPr lang="tr-TR">
                <a:latin typeface="Arial" panose="020B0604020202020204" pitchFamily="34" charset="0"/>
                <a:cs typeface="Arial" panose="020B0604020202020204" pitchFamily="34" charset="0"/>
              </a:rPr>
              <a:t>(02.06.2022)</a:t>
            </a:r>
          </a:p>
          <a:p>
            <a:r>
              <a:rPr lang="tr-TR" b="1" cap="none"/>
              <a:t>Hazırlayan:  </a:t>
            </a:r>
            <a:r>
              <a:rPr lang="tr-TR" cap="none"/>
              <a:t>Tuba ARĞIN</a:t>
            </a:r>
          </a:p>
          <a:p>
            <a:endParaRPr lang="tr-TR"/>
          </a:p>
        </p:txBody>
      </p:sp>
    </p:spTree>
    <p:extLst>
      <p:ext uri="{BB962C8B-B14F-4D97-AF65-F5344CB8AC3E}">
        <p14:creationId xmlns:p14="http://schemas.microsoft.com/office/powerpoint/2010/main" val="1584812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3D3E-280A-4166-A2FF-7BC7A46D678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a:t>
            </a:r>
            <a:r>
              <a:rPr lang="en-US" cap="none">
                <a:latin typeface="Arial" panose="020B0604020202020204" pitchFamily="34" charset="0"/>
                <a:cs typeface="Arial" panose="020B0604020202020204" pitchFamily="34" charset="0"/>
              </a:rPr>
              <a:t> Stack Memory - Heap Memory Nedir? Aralarındaki Fark</a:t>
            </a:r>
            <a:r>
              <a:rPr lang="tr-TR" cap="none">
                <a:latin typeface="Arial" panose="020B0604020202020204" pitchFamily="34" charset="0"/>
                <a:cs typeface="Arial" panose="020B0604020202020204" pitchFamily="34" charset="0"/>
              </a:rPr>
              <a:t> Nedir?</a:t>
            </a:r>
            <a:endParaRPr lang="tr-TR"/>
          </a:p>
        </p:txBody>
      </p:sp>
      <p:sp>
        <p:nvSpPr>
          <p:cNvPr id="3" name="Content Placeholder 2">
            <a:extLst>
              <a:ext uri="{FF2B5EF4-FFF2-40B4-BE49-F238E27FC236}">
                <a16:creationId xmlns:a16="http://schemas.microsoft.com/office/drawing/2014/main" id="{DD86AE81-2725-4B69-A5F4-1A41F6D7B672}"/>
              </a:ext>
            </a:extLst>
          </p:cNvPr>
          <p:cNvSpPr>
            <a:spLocks noGrp="1"/>
          </p:cNvSpPr>
          <p:nvPr>
            <p:ph idx="1"/>
          </p:nvPr>
        </p:nvSpPr>
        <p:spPr/>
        <p:txBody>
          <a:bodyPr>
            <a:normAutofit fontScale="85000" lnSpcReduction="10000"/>
          </a:bodyPr>
          <a:lstStyle/>
          <a:p>
            <a:r>
              <a:rPr lang="tr-TR" b="1">
                <a:latin typeface="Arial" panose="020B0604020202020204" pitchFamily="34" charset="0"/>
                <a:cs typeface="Arial" panose="020B0604020202020204" pitchFamily="34" charset="0"/>
              </a:rPr>
              <a:t>Stack Memory (Yığın Hafıza Bölgesi): </a:t>
            </a:r>
            <a:r>
              <a:rPr lang="tr-TR">
                <a:latin typeface="Arial" panose="020B0604020202020204" pitchFamily="34" charset="0"/>
                <a:cs typeface="Arial" panose="020B0604020202020204" pitchFamily="34" charset="0"/>
              </a:rPr>
              <a:t>Geçici değerlerin saklandığı bir hafıza alanıdır. İşlemcilerin register bilgilerinin tutulduğu yerdir. Burada programınızla ilgili bilgiler (örneğin; lokal değişkenler, referans değişkenler vs) yer almaktadır. Bu memory, geliştirici tarafından değil, compiler tarafından yönetilir. Stack’teki bilgiler kodunuzun derleme aşamasında, direkt bellek içine yerleştirildiği için erişimi oldukça hızlıdır.</a:t>
            </a:r>
          </a:p>
          <a:p>
            <a:r>
              <a:rPr lang="tr-TR" b="1">
                <a:latin typeface="Arial" panose="020B0604020202020204" pitchFamily="34" charset="0"/>
                <a:cs typeface="Arial" panose="020B0604020202020204" pitchFamily="34" charset="0"/>
              </a:rPr>
              <a:t>Heap Memory:</a:t>
            </a:r>
            <a:r>
              <a:rPr lang="tr-TR">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geliştiriciler tarafından kontrol edilir. Karmaşık programlar oluştururken, genellikle büyük bir bellek alanına ihtiyaç duyarız. Bu durumda Heap Memory kullanırız. Heap üzerinde allocate ettiğimiz bellek operasyonuna “dynamic memory allocation” adı verilir.</a:t>
            </a:r>
          </a:p>
        </p:txBody>
      </p:sp>
    </p:spTree>
    <p:extLst>
      <p:ext uri="{BB962C8B-B14F-4D97-AF65-F5344CB8AC3E}">
        <p14:creationId xmlns:p14="http://schemas.microsoft.com/office/powerpoint/2010/main" val="260337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F2C1-C5C8-4781-B4E9-A3D722EBFE7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Stack ve Heap Arasındaki Farklar Nelerdir?</a:t>
            </a:r>
            <a:br>
              <a:rPr lang="tr-TR" b="1"/>
            </a:br>
            <a:endParaRPr lang="tr-TR"/>
          </a:p>
        </p:txBody>
      </p:sp>
      <p:sp>
        <p:nvSpPr>
          <p:cNvPr id="3" name="Content Placeholder 2">
            <a:extLst>
              <a:ext uri="{FF2B5EF4-FFF2-40B4-BE49-F238E27FC236}">
                <a16:creationId xmlns:a16="http://schemas.microsoft.com/office/drawing/2014/main" id="{BBD56334-7BBF-4005-BBD1-21DA49263587}"/>
              </a:ext>
            </a:extLst>
          </p:cNvPr>
          <p:cNvSpPr>
            <a:spLocks noGrp="1"/>
          </p:cNvSpPr>
          <p:nvPr>
            <p:ph idx="1"/>
          </p:nvPr>
        </p:nvSpPr>
        <p:spPr/>
        <p:txBody>
          <a:bodyPr>
            <a:normAutofit fontScale="62500" lnSpcReduction="20000"/>
          </a:bodyPr>
          <a:lstStyle/>
          <a:p>
            <a:pPr fontAlgn="base"/>
            <a:r>
              <a:rPr lang="tr-TR">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 Başka bir fark ise stackteki veri hemen silinirken heapdeki veri Garbage Collector algoritmasına bağlıdır.</a:t>
            </a:r>
          </a:p>
          <a:p>
            <a:pPr fontAlgn="base"/>
            <a:r>
              <a:rPr lang="tr-TR">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pPr fontAlgn="base"/>
            <a:r>
              <a:rPr lang="tr-TR">
                <a:latin typeface="Arial" panose="020B0604020202020204" pitchFamily="34" charset="0"/>
                <a:cs typeface="Arial" panose="020B0604020202020204" pitchFamily="34" charset="0"/>
              </a:rPr>
              <a:t>Kullanacağınız yerin boyutunu tam olarak biliyorsanız Stack, ihtiyacınız olan boyutu tam olarak bilmiyorsanız Heap kullanımı daha mantıklı bir tercih olacaktır.</a:t>
            </a:r>
          </a:p>
          <a:p>
            <a:endParaRPr lang="tr-TR"/>
          </a:p>
        </p:txBody>
      </p:sp>
    </p:spTree>
    <p:extLst>
      <p:ext uri="{BB962C8B-B14F-4D97-AF65-F5344CB8AC3E}">
        <p14:creationId xmlns:p14="http://schemas.microsoft.com/office/powerpoint/2010/main" val="2155450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B62F-BBE5-4458-9090-0F5FEC2E3657}"/>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 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Git</a:t>
            </a:r>
            <a:r>
              <a:rPr lang="tr-TR">
                <a:latin typeface="Arial" panose="020B0604020202020204" pitchFamily="34" charset="0"/>
                <a:cs typeface="Arial" panose="020B0604020202020204" pitchFamily="34" charset="0"/>
              </a:rPr>
              <a:t> CVCS -DVCS </a:t>
            </a:r>
            <a:r>
              <a:rPr lang="tr-TR" cap="none">
                <a:latin typeface="Arial" panose="020B0604020202020204" pitchFamily="34" charset="0"/>
                <a:cs typeface="Arial" panose="020B0604020202020204" pitchFamily="34" charset="0"/>
              </a:rPr>
              <a:t>Nedir Aralarındaki Farklar Nelerdir?</a:t>
            </a:r>
            <a:endParaRPr lang="tr-TR"/>
          </a:p>
        </p:txBody>
      </p:sp>
      <p:sp>
        <p:nvSpPr>
          <p:cNvPr id="4" name="Content Placeholder 3">
            <a:extLst>
              <a:ext uri="{FF2B5EF4-FFF2-40B4-BE49-F238E27FC236}">
                <a16:creationId xmlns:a16="http://schemas.microsoft.com/office/drawing/2014/main" id="{61EEA704-5046-4075-84D1-BB496AE5CA19}"/>
              </a:ext>
            </a:extLst>
          </p:cNvPr>
          <p:cNvSpPr>
            <a:spLocks noGrp="1"/>
          </p:cNvSpPr>
          <p:nvPr>
            <p:ph idx="1"/>
          </p:nvPr>
        </p:nvSpPr>
        <p:spPr/>
        <p:txBody>
          <a:bodyPr>
            <a:normAutofit fontScale="85000" lnSpcReduction="10000"/>
          </a:bodyPr>
          <a:lstStyle/>
          <a:p>
            <a:r>
              <a:rPr lang="tr-TR" sz="2500" b="1">
                <a:latin typeface="Arial" panose="020B0604020202020204" pitchFamily="34" charset="0"/>
                <a:cs typeface="Arial" panose="020B0604020202020204" pitchFamily="34" charset="0"/>
              </a:rPr>
              <a:t>Versiyon/Sürüm Kontrol Sistemi (VCS/Version Control System):</a:t>
            </a:r>
            <a:r>
              <a:rPr lang="tr-TR" sz="2500">
                <a:latin typeface="Arial" panose="020B0604020202020204" pitchFamily="34" charset="0"/>
                <a:cs typeface="Arial" panose="020B0604020202020204" pitchFamily="34" charset="0"/>
              </a:rPr>
              <a:t> Öncelikle, versiyon ifadesinin dosyaların kayıt altına alınmış herhangi bir andaki halleri olduğunun altını çizelim. Versiyon veya sürüm kontrolü (aynı zamanda revizyon kontrolü ya da kaynak kontrolü) ise, bir ya da daha fazla dosya üzerinde (metin dosyaları olabileceği gibi görseller, metin ve medya dosyaları, çalıştırılabilir uygulamalar ve dahası) yapılan değişikliklerin (düzenleme, silme, ekleme, isim değiştirme, kopyalama vb.) kayıt ve takip edilmesini ve gerekli bir durumda da belirli işlem noktalarına (versiyonlar/sürümler) geri dönülebilmesini mümkün kılan bir sistemdir.</a:t>
            </a:r>
            <a:endParaRPr lang="tr-TR" sz="2500" b="1">
              <a:latin typeface="Arial" panose="020B0604020202020204" pitchFamily="34" charset="0"/>
              <a:cs typeface="Arial" panose="020B0604020202020204" pitchFamily="34" charset="0"/>
            </a:endParaRPr>
          </a:p>
          <a:p>
            <a:endParaRPr lang="tr-TR"/>
          </a:p>
        </p:txBody>
      </p:sp>
    </p:spTree>
    <p:extLst>
      <p:ext uri="{BB962C8B-B14F-4D97-AF65-F5344CB8AC3E}">
        <p14:creationId xmlns:p14="http://schemas.microsoft.com/office/powerpoint/2010/main" val="3254608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2F-71B7-4A03-A7E0-F34F3D4F86F7}"/>
              </a:ext>
            </a:extLst>
          </p:cNvPr>
          <p:cNvSpPr>
            <a:spLocks noGrp="1"/>
          </p:cNvSpPr>
          <p:nvPr>
            <p:ph type="title"/>
          </p:nvPr>
        </p:nvSpPr>
        <p:spPr/>
        <p:txBody>
          <a:bodyPr>
            <a:normAutofit fontScale="90000"/>
          </a:bodyPr>
          <a:lstStyle/>
          <a:p>
            <a:r>
              <a:rPr lang="tr-TR" b="1" cap="none">
                <a:latin typeface="Arial" panose="020B0604020202020204" pitchFamily="34" charset="0"/>
                <a:cs typeface="Arial" panose="020B0604020202020204" pitchFamily="34" charset="0"/>
              </a:rPr>
              <a:t>Dağıtık Sürüm Kontrol Sistemleri (Distributed Version Control Systems)</a:t>
            </a:r>
            <a:br>
              <a:rPr lang="tr-TR" b="1"/>
            </a:br>
            <a:endParaRPr lang="tr-TR"/>
          </a:p>
        </p:txBody>
      </p:sp>
      <p:sp>
        <p:nvSpPr>
          <p:cNvPr id="3" name="Content Placeholder 2">
            <a:extLst>
              <a:ext uri="{FF2B5EF4-FFF2-40B4-BE49-F238E27FC236}">
                <a16:creationId xmlns:a16="http://schemas.microsoft.com/office/drawing/2014/main" id="{19A0596A-10D8-4840-8748-EACCC21B80D1}"/>
              </a:ext>
            </a:extLst>
          </p:cNvPr>
          <p:cNvSpPr>
            <a:spLocks noGrp="1"/>
          </p:cNvSpPr>
          <p:nvPr>
            <p:ph sz="half" idx="1"/>
          </p:nvPr>
        </p:nvSpPr>
        <p:spPr>
          <a:xfrm>
            <a:off x="1447330" y="2010878"/>
            <a:ext cx="4749283" cy="3910528"/>
          </a:xfrm>
        </p:spPr>
        <p:txBody>
          <a:bodyPr>
            <a:normAutofit fontScale="77500" lnSpcReduction="20000"/>
          </a:bodyPr>
          <a:lstStyle/>
          <a:p>
            <a:r>
              <a:rPr lang="tr-TR" sz="1800" b="1">
                <a:latin typeface="Arial" panose="020B0604020202020204" pitchFamily="34" charset="0"/>
                <a:cs typeface="Arial" panose="020B0604020202020204" pitchFamily="34" charset="0"/>
              </a:rPr>
              <a:t>Dağıtık Sürüm Kontrol Sistemleri (Distributed Version Control Systems/DVCS):</a:t>
            </a:r>
            <a:r>
              <a:rPr lang="tr-TR" sz="1800">
                <a:latin typeface="Arial" panose="020B0604020202020204" pitchFamily="34" charset="0"/>
                <a:cs typeface="Arial" panose="020B0604020202020204" pitchFamily="34" charset="0"/>
              </a:rPr>
              <a:t> İstemciler (kullanıcılar) dosyaların yalnızca en son bellek kopyalarını almakla kalmaz, yazılım havuzunu (repository) bütünüyle kopyalarlar. Git, Mercurial, Bazaar ve Darcs gibi örnekleri dağıtık sistemlere örnek olarak ele alabiliriz. Dağıtık sistemlerde üzerinde ortak çalışma yütürülen sunuculardan biri çökerse istemcilerden birinin yazılım havuzu sunucuya geri yüklenerek sistem kurtarılabilmektedir. Her seçip alma (check out)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p>
          <a:p>
            <a:endParaRPr lang="tr-TR"/>
          </a:p>
        </p:txBody>
      </p:sp>
      <p:pic>
        <p:nvPicPr>
          <p:cNvPr id="6" name="Content Placeholder 5">
            <a:extLst>
              <a:ext uri="{FF2B5EF4-FFF2-40B4-BE49-F238E27FC236}">
                <a16:creationId xmlns:a16="http://schemas.microsoft.com/office/drawing/2014/main" id="{8B31A4CC-4EA0-4C06-82C7-CD8F1EF263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246385"/>
            <a:ext cx="4645025" cy="2977580"/>
          </a:xfrm>
        </p:spPr>
      </p:pic>
    </p:spTree>
    <p:extLst>
      <p:ext uri="{BB962C8B-B14F-4D97-AF65-F5344CB8AC3E}">
        <p14:creationId xmlns:p14="http://schemas.microsoft.com/office/powerpoint/2010/main" val="36622463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581-0662-47F5-A809-23766B5DB7A2}"/>
              </a:ext>
            </a:extLst>
          </p:cNvPr>
          <p:cNvSpPr>
            <a:spLocks noGrp="1"/>
          </p:cNvSpPr>
          <p:nvPr>
            <p:ph type="title"/>
          </p:nvPr>
        </p:nvSpPr>
        <p:spPr/>
        <p:txBody>
          <a:bodyPr>
            <a:normAutofit fontScale="90000"/>
          </a:bodyPr>
          <a:lstStyle/>
          <a:p>
            <a:r>
              <a:rPr lang="tr-TR" sz="2800" cap="none">
                <a:latin typeface="Arial" panose="020B0604020202020204" pitchFamily="34" charset="0"/>
                <a:cs typeface="Arial" panose="020B0604020202020204" pitchFamily="34" charset="0"/>
              </a:rPr>
              <a:t>Sistemlerin (DVCS) Merkezi Sistemlere (CVCS) Kıyasla Sundukları Avantajları Ve Dezavantajları Şu Şekilde Listeleyebiliriz:</a:t>
            </a:r>
            <a:br>
              <a:rPr lang="tr-TR">
                <a:latin typeface="Arial" panose="020B0604020202020204" pitchFamily="34" charset="0"/>
                <a:cs typeface="Arial" panose="020B0604020202020204" pitchFamily="34" charset="0"/>
              </a:rPr>
            </a:br>
            <a:br>
              <a:rPr lang="tr-TR" b="1"/>
            </a:br>
            <a:endParaRPr lang="tr-TR"/>
          </a:p>
        </p:txBody>
      </p:sp>
      <p:sp>
        <p:nvSpPr>
          <p:cNvPr id="3" name="Content Placeholder 2">
            <a:extLst>
              <a:ext uri="{FF2B5EF4-FFF2-40B4-BE49-F238E27FC236}">
                <a16:creationId xmlns:a16="http://schemas.microsoft.com/office/drawing/2014/main" id="{75BB73A3-8A63-400B-9837-1A644A0A36F3}"/>
              </a:ext>
            </a:extLst>
          </p:cNvPr>
          <p:cNvSpPr>
            <a:spLocks noGrp="1"/>
          </p:cNvSpPr>
          <p:nvPr>
            <p:ph idx="1"/>
          </p:nvPr>
        </p:nvSpPr>
        <p:spPr>
          <a:xfrm>
            <a:off x="559293" y="2015732"/>
            <a:ext cx="11292396" cy="3808019"/>
          </a:xfrm>
        </p:spPr>
        <p:txBody>
          <a:bodyPr>
            <a:normAutofit fontScale="32500" lnSpcReduction="20000"/>
          </a:bodyPr>
          <a:lstStyle/>
          <a:p>
            <a:r>
              <a:rPr lang="tr-TR" sz="3400">
                <a:latin typeface="Arial" panose="020B0604020202020204" pitchFamily="34" charset="0"/>
                <a:cs typeface="Arial" panose="020B0604020202020204" pitchFamily="34" charset="0"/>
              </a:rPr>
              <a:t>Network bağlantısı olmasada kullanıcılar ilgili repo üzerinde çalışabilirler.</a:t>
            </a:r>
          </a:p>
          <a:p>
            <a:r>
              <a:rPr lang="tr-TR" sz="3400">
                <a:latin typeface="Arial" panose="020B0604020202020204" pitchFamily="34" charset="0"/>
                <a:cs typeface="Arial" panose="020B0604020202020204" pitchFamily="34" charset="0"/>
              </a:rPr>
              <a:t>DVCS ortak işlemleri (commits, işlem geçmişinin görüntülenmesi ve değişikliklerin geri alınması gibi) daha hızlı işler, çünkü merkezi bir sunucuyla iletişim kurmaya gerek yoktur. DVCS bu iletişime değişikliklerin diğer ortaklarla (peer) paylaşılacağı zaman ihtiyaç duyar.</a:t>
            </a:r>
          </a:p>
          <a:p>
            <a:r>
              <a:rPr lang="tr-TR" sz="3400">
                <a:latin typeface="Arial" panose="020B0604020202020204" pitchFamily="34" charset="0"/>
                <a:cs typeface="Arial" panose="020B0604020202020204" pitchFamily="34" charset="0"/>
              </a:rPr>
              <a:t>Özel (private) çalışma alanları oluşturmak mümkündür. Böylece, kullanıcılar paylaşmak istemedikleri taslaklardaki (draft) değişiklikleri de kullanabilirler.</a:t>
            </a:r>
          </a:p>
          <a:p>
            <a:r>
              <a:rPr lang="tr-TR" sz="3400">
                <a:latin typeface="Arial" panose="020B0604020202020204" pitchFamily="34" charset="0"/>
                <a:cs typeface="Arial" panose="020B0604020202020204" pitchFamily="34" charset="0"/>
              </a:rPr>
              <a:t>Üzerinde çalışılan kopyalar aynı zamanda uzak yedek (remote backup) görevi görürler. Bu sayede herhangi bir donanım hatasından (kırılma noktası gibi) etkilenmezler.</a:t>
            </a:r>
          </a:p>
          <a:p>
            <a:r>
              <a:rPr lang="tr-TR" sz="3400">
                <a:latin typeface="Arial" panose="020B0604020202020204" pitchFamily="34" charset="0"/>
                <a:cs typeface="Arial" panose="020B0604020202020204" pitchFamily="34" charset="0"/>
              </a:rPr>
              <a:t>Farklı geliştirme modelleri (development branches, commander/kieutenant model gibi) kullanılanibilir.</a:t>
            </a:r>
          </a:p>
          <a:p>
            <a:r>
              <a:rPr lang="tr-TR" sz="3400">
                <a:latin typeface="Arial" panose="020B0604020202020204" pitchFamily="34" charset="0"/>
                <a:cs typeface="Arial" panose="020B0604020202020204" pitchFamily="34" charset="0"/>
              </a:rPr>
              <a:t>Projenin release version’unun kontrolü merkezi olarak gerçekleştirilebilir.</a:t>
            </a:r>
          </a:p>
          <a:p>
            <a:r>
              <a:rPr lang="tr-TR" sz="3400">
                <a:latin typeface="Arial" panose="020B0604020202020204" pitchFamily="34" charset="0"/>
                <a:cs typeface="Arial" panose="020B0604020202020204" pitchFamily="34" charset="0"/>
              </a:rPr>
              <a:t>FOSS (Free and Open-source Software / Özgür ve Açık Kaynaklı Yazılım) yazılım projelerinde, liderlik çatışmaları veya tasarımdaki anlaşmazlıklar nedeniyle durdurulmuş bir proje kolaylıkla çatallanarak (fork) sürdürülebilir.</a:t>
            </a:r>
          </a:p>
          <a:p>
            <a:r>
              <a:rPr lang="tr-TR" sz="3400">
                <a:latin typeface="Arial" panose="020B0604020202020204" pitchFamily="34" charset="0"/>
                <a:cs typeface="Arial" panose="020B0604020202020204" pitchFamily="34" charset="0"/>
              </a:rPr>
              <a:t>Elbette her şey toz pembe değil. Dağıtık sistemlerin sundukları avantajların yanı sıra bazı dezavantajları da mevcut.</a:t>
            </a:r>
          </a:p>
          <a:p>
            <a:r>
              <a:rPr lang="tr-TR" sz="3400">
                <a:latin typeface="Arial" panose="020B0604020202020204" pitchFamily="34" charset="0"/>
                <a:cs typeface="Arial" panose="020B0604020202020204" pitchFamily="34" charset="0"/>
              </a:rPr>
              <a:t>Bir repo’nun checkout edilmesi merkezi sistemlere göre daha yavaştır, çünkü tüm dallar (branch) ve revizyon geçmişi varsayılan olarak yerel makineye kopyalanır.</a:t>
            </a:r>
          </a:p>
          <a:p>
            <a:r>
              <a:rPr lang="tr-TR" sz="3400">
                <a:latin typeface="Arial" panose="020B0604020202020204" pitchFamily="34" charset="0"/>
                <a:cs typeface="Arial" panose="020B0604020202020204" pitchFamily="34" charset="0"/>
              </a:rPr>
              <a:t>Dağıtık sistemlerin, çoğu merkezi sistemin önemli bir parçası olan ve grafik dökümanlar, kompleks binary dosyaları, XML paketleri (ofis dokümanları, PowerBI dosyaları vb.) gibi birleştirilemeyen dosyalar (non-mergeable binary files) için kullanılabilen kilitleme mekanizmalarına (locking mechanism) sahip olmaması önemli bir eksikliktir.</a:t>
            </a:r>
          </a:p>
          <a:p>
            <a:r>
              <a:rPr lang="tr-TR" sz="3400">
                <a:latin typeface="Arial" panose="020B0604020202020204" pitchFamily="34" charset="0"/>
                <a:cs typeface="Arial" panose="020B0604020202020204" pitchFamily="34" charset="0"/>
              </a:rPr>
              <a:t>Kod tabanı geçmişinin tamamının tam bir kopyası olması demek aynı zamanda her kullanıcı için ek depolama alanı demektir.</a:t>
            </a:r>
          </a:p>
          <a:p>
            <a:endParaRPr lang="tr-TR"/>
          </a:p>
        </p:txBody>
      </p:sp>
    </p:spTree>
    <p:extLst>
      <p:ext uri="{BB962C8B-B14F-4D97-AF65-F5344CB8AC3E}">
        <p14:creationId xmlns:p14="http://schemas.microsoft.com/office/powerpoint/2010/main" val="3111361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3A54-7EFD-48F2-9680-132B2BBF774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3-</a:t>
            </a:r>
            <a:r>
              <a:rPr lang="tr-TR">
                <a:latin typeface="Arial" panose="020B0604020202020204" pitchFamily="34" charset="0"/>
                <a:cs typeface="Arial" panose="020B0604020202020204" pitchFamily="34" charset="0"/>
              </a:rPr>
              <a:t> S</a:t>
            </a:r>
            <a:r>
              <a:rPr lang="tr-TR" cap="none">
                <a:latin typeface="Arial" panose="020B0604020202020204" pitchFamily="34" charset="0"/>
                <a:cs typeface="Arial" panose="020B0604020202020204" pitchFamily="34" charset="0"/>
              </a:rPr>
              <a:t>enkron Nedir? Asenkron Nedir? Aralarındaki Fark? JavaScript Senkron mu? Asenkron ?</a:t>
            </a:r>
            <a:endParaRPr lang="tr-TR"/>
          </a:p>
        </p:txBody>
      </p:sp>
      <p:sp>
        <p:nvSpPr>
          <p:cNvPr id="3" name="Content Placeholder 2">
            <a:extLst>
              <a:ext uri="{FF2B5EF4-FFF2-40B4-BE49-F238E27FC236}">
                <a16:creationId xmlns:a16="http://schemas.microsoft.com/office/drawing/2014/main" id="{40844A3C-6FFE-49AE-B02D-43DC649884D7}"/>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Senkron: </a:t>
            </a:r>
            <a:r>
              <a:rPr lang="tr-TR" sz="1600">
                <a:latin typeface="Arial" panose="020B0604020202020204" pitchFamily="34" charset="0"/>
                <a:cs typeface="Arial" panose="020B0604020202020204" pitchFamily="34" charset="0"/>
              </a:rPr>
              <a:t>Kodlar yukarıdan aşağıya doğru sırayla işlenir ve bir satırdaki işlem bitmeden diğer satıra geçilmez. </a:t>
            </a:r>
          </a:p>
          <a:p>
            <a:r>
              <a:rPr lang="tr-TR" sz="1600" b="1">
                <a:latin typeface="Arial" panose="020B0604020202020204" pitchFamily="34" charset="0"/>
                <a:cs typeface="Arial" panose="020B0604020202020204" pitchFamily="34" charset="0"/>
              </a:rPr>
              <a:t>Asenkron: </a:t>
            </a:r>
            <a:r>
              <a:rPr lang="tr-TR" sz="1600">
                <a:latin typeface="Arial" panose="020B0604020202020204" pitchFamily="34" charset="0"/>
                <a:cs typeface="Arial" panose="020B0604020202020204" pitchFamily="34" charset="0"/>
              </a:rPr>
              <a:t>Uzun zaman alan veya farklı görevdeki işlemler aynı anda gerçekleştirilir.</a:t>
            </a:r>
          </a:p>
          <a:p>
            <a:r>
              <a:rPr lang="tr-TR" sz="1600">
                <a:latin typeface="Arial" panose="020B0604020202020204" pitchFamily="34" charset="0"/>
                <a:cs typeface="Arial" panose="020B0604020202020204" pitchFamily="34" charset="0"/>
              </a:rPr>
              <a:t>JavaScript single-thread ve asenkron yapıda çalışan bir programlama dilir. Aslında bu konu uzun uzun anlatılması gereken bir konu fakat kısaca şu şekilde açıklama yapalım. Javascript single-thread çalıştırma yaptığı için çalıştırdığı eventleri ve callback leri sıraya sokarak hepsini tek bir thread ile işler. Bahsedilen Event’lerin ve Callback’lerin sırada tutulduğu yapı, basit bir kuyruk (Queue) mekanizmasıdır. Thread’in her defasında kuyruktaki ilk Event’i işleyip yeni bir Event alması da Event Loop olarak adlandırılır. JavaScript Run-to-Completion adı verilen, elindeki işi tamamlamadan başka bir işe geçmeyen bir mekanizmaya sahiptir.</a:t>
            </a:r>
          </a:p>
        </p:txBody>
      </p:sp>
    </p:spTree>
    <p:extLst>
      <p:ext uri="{BB962C8B-B14F-4D97-AF65-F5344CB8AC3E}">
        <p14:creationId xmlns:p14="http://schemas.microsoft.com/office/powerpoint/2010/main" val="3026636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0E48-3855-4AE6-B04B-D0AE54F5F1F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4-</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Compiler- Interpreter</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C6E0C44C-7771-4862-95F8-836C5E0DC10B}"/>
              </a:ext>
            </a:extLst>
          </p:cNvPr>
          <p:cNvSpPr>
            <a:spLocks noGrp="1"/>
          </p:cNvSpPr>
          <p:nvPr>
            <p:ph idx="1"/>
          </p:nvPr>
        </p:nvSpPr>
        <p:spPr/>
        <p:txBody>
          <a:bodyPr>
            <a:normAutofit fontScale="92500" lnSpcReduction="20000"/>
          </a:bodyPr>
          <a:lstStyle/>
          <a:p>
            <a:r>
              <a:rPr lang="tr-TR" b="1">
                <a:latin typeface="Arial" panose="020B0604020202020204" pitchFamily="34" charset="0"/>
                <a:cs typeface="Arial" panose="020B0604020202020204" pitchFamily="34" charset="0"/>
              </a:rPr>
              <a:t>Compiler(Derleyici):</a:t>
            </a:r>
            <a:r>
              <a:rPr lang="tr-TR" b="1" i="1">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r>
              <a:rPr lang="tr-TR" b="1">
                <a:latin typeface="Arial" panose="020B0604020202020204" pitchFamily="34" charset="0"/>
                <a:cs typeface="Arial" panose="020B0604020202020204" pitchFamily="34" charset="0"/>
              </a:rPr>
              <a:t>İnterpreter(Yorumlayıcı):</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p:txBody>
      </p:sp>
    </p:spTree>
    <p:extLst>
      <p:ext uri="{BB962C8B-B14F-4D97-AF65-F5344CB8AC3E}">
        <p14:creationId xmlns:p14="http://schemas.microsoft.com/office/powerpoint/2010/main" val="326908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3B58-3798-4393-B132-0560AA5429E3}"/>
              </a:ext>
            </a:extLst>
          </p:cNvPr>
          <p:cNvSpPr>
            <a:spLocks noGrp="1"/>
          </p:cNvSpPr>
          <p:nvPr>
            <p:ph type="title"/>
          </p:nvPr>
        </p:nvSpPr>
        <p:spPr>
          <a:xfrm>
            <a:off x="1451579" y="804519"/>
            <a:ext cx="9603275" cy="1049235"/>
          </a:xfrm>
        </p:spPr>
        <p:txBody>
          <a:bodyPr/>
          <a:lstStyle/>
          <a:p>
            <a:r>
              <a:rPr lang="tr-TR">
                <a:latin typeface="Arial" panose="020B0604020202020204" pitchFamily="34" charset="0"/>
                <a:cs typeface="Arial" panose="020B0604020202020204" pitchFamily="34" charset="0"/>
              </a:rPr>
              <a:t>4) </a:t>
            </a:r>
            <a:r>
              <a:rPr lang="tr-TR" cap="none">
                <a:latin typeface="Arial" panose="020B0604020202020204" pitchFamily="34" charset="0"/>
                <a:cs typeface="Arial" panose="020B0604020202020204" pitchFamily="34" charset="0"/>
              </a:rPr>
              <a:t>Neden Java 8 Kullanılıyor?</a:t>
            </a:r>
            <a:endParaRPr lang="tr-TR">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603608-6BC1-4378-B212-952D49A78F2F}"/>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Java 8 ile Gelen Programlama Dili Yenilikleri</a:t>
            </a:r>
          </a:p>
          <a:p>
            <a:pPr marL="0" indent="0">
              <a:buNone/>
            </a:pPr>
            <a:r>
              <a:rPr lang="tr-TR">
                <a:latin typeface="Arial" panose="020B0604020202020204" pitchFamily="34" charset="0"/>
                <a:cs typeface="Arial" panose="020B0604020202020204" pitchFamily="34" charset="0"/>
              </a:rPr>
              <a:t>Java 8 ile birlikte hayatımıza giren yenilikleri genel olarak aşağıdaki şekilde listeleyebiliriz;</a:t>
            </a:r>
          </a:p>
          <a:p>
            <a:r>
              <a:rPr lang="tr-TR" b="1">
                <a:latin typeface="Arial" panose="020B0604020202020204" pitchFamily="34" charset="0"/>
                <a:cs typeface="Arial" panose="020B0604020202020204" pitchFamily="34" charset="0"/>
              </a:rPr>
              <a:t>Lambda expressions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Functional interfaces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Method references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Stream API</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Optional class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Concurrency Enhancements</a:t>
            </a:r>
            <a:endParaRPr lang="tr-TR">
              <a:latin typeface="Arial" panose="020B0604020202020204" pitchFamily="34" charset="0"/>
              <a:cs typeface="Arial" panose="020B0604020202020204" pitchFamily="34" charset="0"/>
            </a:endParaRPr>
          </a:p>
          <a:p>
            <a:r>
              <a:rPr lang="tr-TR" b="1">
                <a:latin typeface="Arial" panose="020B0604020202020204" pitchFamily="34" charset="0"/>
                <a:cs typeface="Arial" panose="020B0604020202020204" pitchFamily="34" charset="0"/>
              </a:rPr>
              <a:t>JDBC Enhancements etc.</a:t>
            </a:r>
          </a:p>
          <a:p>
            <a:pPr marL="0" indent="0">
              <a:buNone/>
            </a:pPr>
            <a:r>
              <a:rPr lang="tr-TR">
                <a:latin typeface="Arial" panose="020B0604020202020204" pitchFamily="34" charset="0"/>
                <a:cs typeface="Arial" panose="020B0604020202020204" pitchFamily="34" charset="0"/>
              </a:rPr>
              <a:t>Java SE 8'in öne çıkan özelliği, Lambda ifadelerinin uygulanması ve Java programlama dili ve platformunu destekleyen yönleridir. Bu yeni API, geliştiricilerin tarih ve saati daha doğal, net ve anlaşılması kolay şekilde ele almasına izin vermektedir.</a:t>
            </a:r>
          </a:p>
          <a:p>
            <a:endParaRPr lang="tr-TR"/>
          </a:p>
        </p:txBody>
      </p:sp>
    </p:spTree>
    <p:extLst>
      <p:ext uri="{BB962C8B-B14F-4D97-AF65-F5344CB8AC3E}">
        <p14:creationId xmlns:p14="http://schemas.microsoft.com/office/powerpoint/2010/main" val="2287998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B9930-04B6-4195-9D15-FC0275397F4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Javascript Compiler mi Interpreter mı</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6A7618BE-4BAC-43ED-AC9A-F14DAC26302B}"/>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11" name="Content Placeholder 10">
            <a:extLst>
              <a:ext uri="{FF2B5EF4-FFF2-40B4-BE49-F238E27FC236}">
                <a16:creationId xmlns:a16="http://schemas.microsoft.com/office/drawing/2014/main" id="{223E27A7-8E84-4259-877F-864A31CC17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827" y="2577484"/>
            <a:ext cx="4645025" cy="2315381"/>
          </a:xfrm>
        </p:spPr>
      </p:pic>
    </p:spTree>
    <p:extLst>
      <p:ext uri="{BB962C8B-B14F-4D97-AF65-F5344CB8AC3E}">
        <p14:creationId xmlns:p14="http://schemas.microsoft.com/office/powerpoint/2010/main" val="1393193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79-8982-482B-B456-0AC1EA9D4FDC}"/>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5-</a:t>
            </a:r>
            <a:r>
              <a:rPr lang="tr-TR" cap="none">
                <a:latin typeface="Arial" panose="020B0604020202020204" pitchFamily="34" charset="0"/>
                <a:cs typeface="Arial" panose="020B0604020202020204" pitchFamily="34" charset="0"/>
              </a:rPr>
              <a:t> </a:t>
            </a:r>
            <a:r>
              <a:rPr lang="en-US" cap="none">
                <a:latin typeface="Arial" panose="020B0604020202020204" pitchFamily="34" charset="0"/>
                <a:cs typeface="Arial" panose="020B0604020202020204" pitchFamily="34" charset="0"/>
              </a:rPr>
              <a:t>For </a:t>
            </a:r>
            <a:r>
              <a:rPr lang="tr-TR" cap="none">
                <a:latin typeface="Arial" panose="020B0604020202020204" pitchFamily="34" charset="0"/>
                <a:cs typeface="Arial" panose="020B0604020202020204" pitchFamily="34" charset="0"/>
              </a:rPr>
              <a:t>i</a:t>
            </a:r>
            <a:r>
              <a:rPr lang="en-US" cap="none">
                <a:latin typeface="Arial" panose="020B0604020202020204" pitchFamily="34" charset="0"/>
                <a:cs typeface="Arial" panose="020B0604020202020204" pitchFamily="34" charset="0"/>
              </a:rPr>
              <a:t>le While Arasındaki Fark</a:t>
            </a:r>
            <a:r>
              <a:rPr lang="en-US">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97EFD693-C935-485D-AF24-36EADE9FD799}"/>
              </a:ext>
            </a:extLst>
          </p:cNvPr>
          <p:cNvSpPr>
            <a:spLocks noGrp="1"/>
          </p:cNvSpPr>
          <p:nvPr>
            <p:ph idx="1"/>
          </p:nvPr>
        </p:nvSpPr>
        <p:spPr/>
        <p:txBody>
          <a:bodyPr>
            <a:normAutofit fontScale="85000" lnSpcReduction="10000"/>
          </a:bodyPr>
          <a:lstStyle/>
          <a:p>
            <a:r>
              <a:rPr lang="tr-TR">
                <a:latin typeface="Arial" panose="020B0604020202020204" pitchFamily="34" charset="0"/>
                <a:cs typeface="Arial" panose="020B0604020202020204" pitchFamily="34" charset="0"/>
              </a:rPr>
              <a:t>Hem for hem de while, giriş blokları kod bloklarını belirli sayıda tekrar tekrar yürütmek için kullanılırken, işlevsellik bakımından farklılık gösterirler. For döngüsü, bellek tüketimi ve hız açısından while döngüsüne oldukça benzer. Bununla birlikte, döngünün kaç kez tekrarlanması gerektiğini tam olarak bildiğinizde for döngüsü tercih edilir.  Aksine, döngü yineleme sayısı tam olarak bilinmediğinde uygundur, yani döngü kaç kez tekrarlanması gerektiğini bilmezsiniz.</a:t>
            </a:r>
          </a:p>
          <a:p>
            <a:r>
              <a:rPr lang="tr-TR">
                <a:latin typeface="Arial" panose="020B0604020202020204" pitchFamily="34" charset="0"/>
                <a:cs typeface="Arial" panose="020B0604020202020204" pitchFamily="34" charset="0"/>
              </a:rPr>
              <a:t>Her iki giriş kontrol döngüsü de oldukça benzer ve temel olarak aynı amaca hizmet ederken, bir for döngüsünün anatomisi bir while döngüsünden biraz farklıdır. While döngüsü, for döngüsünde olduğu gibi yerleşik döngü denetim değişkenine sahip değildir; bunun yerine, bir ifadenin for döngüsünde belirtilen test ifadesine benzer şekilde belirtilmesi gerekir.. Ancak while döngüsü ile, koşulu true veya false değerine göre değerlendirmek için ifade belirtilir. Döngünün aksine, döngünün kaç kez yürütüleceği hakkında hiçbir fikrimiz olmadığında döngü kullanılır.</a:t>
            </a:r>
          </a:p>
        </p:txBody>
      </p:sp>
    </p:spTree>
    <p:extLst>
      <p:ext uri="{BB962C8B-B14F-4D97-AF65-F5344CB8AC3E}">
        <p14:creationId xmlns:p14="http://schemas.microsoft.com/office/powerpoint/2010/main" val="325072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135D4-DC5D-4D0D-B3BB-EA1B44FFD9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 </a:t>
            </a:r>
            <a:r>
              <a:rPr lang="tr-TR" cap="none">
                <a:latin typeface="Arial" panose="020B0604020202020204" pitchFamily="34" charset="0"/>
                <a:cs typeface="Arial" panose="020B0604020202020204" pitchFamily="34" charset="0"/>
              </a:rPr>
              <a:t>Callback Function</a:t>
            </a:r>
            <a:br>
              <a:rPr lang="tr-TR">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2- </a:t>
            </a:r>
            <a:r>
              <a:rPr lang="tr-TR" cap="none">
                <a:latin typeface="Arial" panose="020B0604020202020204" pitchFamily="34" charset="0"/>
                <a:cs typeface="Arial" panose="020B0604020202020204" pitchFamily="34" charset="0"/>
              </a:rPr>
              <a:t>var dizi[]; dizi2=new array();</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0781158A-04BA-465C-ACCF-3347A375B101}"/>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2. hafta cuma ödev (03.06.2022)</a:t>
            </a:r>
          </a:p>
          <a:p>
            <a:r>
              <a:rPr lang="tr-TR" b="1"/>
              <a:t>Hazırlayan:  </a:t>
            </a:r>
            <a:r>
              <a:rPr lang="tr-TR"/>
              <a:t>Tuba ARĞIN</a:t>
            </a:r>
          </a:p>
          <a:p>
            <a:endParaRPr lang="tr-TR"/>
          </a:p>
        </p:txBody>
      </p:sp>
    </p:spTree>
    <p:extLst>
      <p:ext uri="{BB962C8B-B14F-4D97-AF65-F5344CB8AC3E}">
        <p14:creationId xmlns:p14="http://schemas.microsoft.com/office/powerpoint/2010/main" val="3603664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19DB-9093-4536-B2DB-4A11E74C8610}"/>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Callback Function</a:t>
            </a:r>
            <a:endParaRPr lang="tr-TR"/>
          </a:p>
        </p:txBody>
      </p:sp>
      <p:sp>
        <p:nvSpPr>
          <p:cNvPr id="3" name="Content Placeholder 2">
            <a:extLst>
              <a:ext uri="{FF2B5EF4-FFF2-40B4-BE49-F238E27FC236}">
                <a16:creationId xmlns:a16="http://schemas.microsoft.com/office/drawing/2014/main" id="{33A8FCD1-C9EB-460F-9E80-DD7DACA170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Callback Function: </a:t>
            </a:r>
            <a:r>
              <a:rPr lang="tr-TR">
                <a:latin typeface="Arial" panose="020B0604020202020204" pitchFamily="34" charset="0"/>
                <a:cs typeface="Arial" panose="020B0604020202020204" pitchFamily="34" charset="0"/>
              </a:rPr>
              <a:t>Başka bir işleve argüman olarak iletilen ve daha sonra bir tür rutini veya eylemi tamamlamak için dış işlevin içinde çağrılan bir işlevdir.</a:t>
            </a:r>
          </a:p>
        </p:txBody>
      </p:sp>
      <p:pic>
        <p:nvPicPr>
          <p:cNvPr id="6" name="Content Placeholder 5">
            <a:extLst>
              <a:ext uri="{FF2B5EF4-FFF2-40B4-BE49-F238E27FC236}">
                <a16:creationId xmlns:a16="http://schemas.microsoft.com/office/drawing/2014/main" id="{ADD9DDE4-7C8F-4378-B350-D0B6DDF6A5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69479"/>
            <a:ext cx="4645025" cy="3338168"/>
          </a:xfrm>
        </p:spPr>
      </p:pic>
    </p:spTree>
    <p:extLst>
      <p:ext uri="{BB962C8B-B14F-4D97-AF65-F5344CB8AC3E}">
        <p14:creationId xmlns:p14="http://schemas.microsoft.com/office/powerpoint/2010/main" val="3598284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34B-3644-4011-9BB3-44C8CA62933E}"/>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var dizi[]; dizi2=new array();</a:t>
            </a:r>
            <a:endParaRPr lang="tr-TR"/>
          </a:p>
        </p:txBody>
      </p:sp>
      <p:sp>
        <p:nvSpPr>
          <p:cNvPr id="3" name="Content Placeholder 2">
            <a:extLst>
              <a:ext uri="{FF2B5EF4-FFF2-40B4-BE49-F238E27FC236}">
                <a16:creationId xmlns:a16="http://schemas.microsoft.com/office/drawing/2014/main" id="{F9E98B2C-849B-449E-BBA1-0EF3E511674D}"/>
              </a:ext>
            </a:extLst>
          </p:cNvPr>
          <p:cNvSpPr>
            <a:spLocks noGrp="1"/>
          </p:cNvSpPr>
          <p:nvPr>
            <p:ph idx="1"/>
          </p:nvPr>
        </p:nvSpPr>
        <p:spPr/>
        <p:txBody>
          <a:bodyPr/>
          <a:lstStyle/>
          <a:p>
            <a:pPr marL="0" indent="0">
              <a:buNone/>
            </a:pPr>
            <a:r>
              <a:rPr lang="tr-TR" b="1">
                <a:latin typeface="Arial" panose="020B0604020202020204" pitchFamily="34" charset="0"/>
                <a:cs typeface="Arial" panose="020B0604020202020204" pitchFamily="34" charset="0"/>
              </a:rPr>
              <a:t>Dizi oluşturma</a:t>
            </a:r>
          </a:p>
          <a:p>
            <a:r>
              <a:rPr lang="tr-TR">
                <a:latin typeface="Arial" panose="020B0604020202020204" pitchFamily="34" charset="0"/>
                <a:cs typeface="Arial" panose="020B0604020202020204" pitchFamily="34" charset="0"/>
              </a:rPr>
              <a:t>JavaScript dizi oluşturmak için köşeli parantez kullanabiliriz.</a:t>
            </a:r>
          </a:p>
          <a:p>
            <a:r>
              <a:rPr lang="tr-TR">
                <a:latin typeface="Arial" panose="020B0604020202020204" pitchFamily="34" charset="0"/>
                <a:cs typeface="Arial" panose="020B0604020202020204" pitchFamily="34" charset="0"/>
              </a:rPr>
              <a:t>var dizi=[]; </a:t>
            </a:r>
          </a:p>
          <a:p>
            <a:r>
              <a:rPr lang="tr-TR">
                <a:latin typeface="Arial" panose="020B0604020202020204" pitchFamily="34" charset="0"/>
                <a:cs typeface="Arial" panose="020B0604020202020204" pitchFamily="34" charset="0"/>
              </a:rPr>
              <a:t>Dizi oluşturmak için </a:t>
            </a:r>
            <a:r>
              <a:rPr lang="tr-TR" b="1">
                <a:latin typeface="Arial" panose="020B0604020202020204" pitchFamily="34" charset="0"/>
                <a:cs typeface="Arial" panose="020B0604020202020204" pitchFamily="34" charset="0"/>
              </a:rPr>
              <a:t>new Array()</a:t>
            </a:r>
            <a:r>
              <a:rPr lang="tr-TR">
                <a:latin typeface="Arial" panose="020B0604020202020204" pitchFamily="34" charset="0"/>
                <a:cs typeface="Arial" panose="020B0604020202020204" pitchFamily="34" charset="0"/>
              </a:rPr>
              <a:t> anahtar kelimesini kullanabiliriz.</a:t>
            </a:r>
          </a:p>
          <a:p>
            <a:r>
              <a:rPr lang="tr-TR">
                <a:latin typeface="Arial" panose="020B0604020202020204" pitchFamily="34" charset="0"/>
                <a:cs typeface="Arial" panose="020B0604020202020204" pitchFamily="34" charset="0"/>
              </a:rPr>
              <a:t>var dizi2=new Array(); </a:t>
            </a:r>
          </a:p>
          <a:p>
            <a:r>
              <a:rPr lang="tr-TR">
                <a:latin typeface="Arial" panose="020B0604020202020204" pitchFamily="34" charset="0"/>
                <a:cs typeface="Arial" panose="020B0604020202020204" pitchFamily="34" charset="0"/>
              </a:rPr>
              <a:t>Okunabilirlik ve hız açısından ilk dizi oluşturma yöntemi daha iyidir.</a:t>
            </a:r>
          </a:p>
          <a:p>
            <a:endParaRPr lang="tr-TR"/>
          </a:p>
        </p:txBody>
      </p:sp>
    </p:spTree>
    <p:extLst>
      <p:ext uri="{BB962C8B-B14F-4D97-AF65-F5344CB8AC3E}">
        <p14:creationId xmlns:p14="http://schemas.microsoft.com/office/powerpoint/2010/main" val="38723318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EF5F2-7784-4F1F-A011-DDCA746403D1}"/>
              </a:ext>
            </a:extLst>
          </p:cNvPr>
          <p:cNvSpPr>
            <a:spLocks noGrp="1"/>
          </p:cNvSpPr>
          <p:nvPr>
            <p:ph type="title"/>
          </p:nvPr>
        </p:nvSpPr>
        <p:spPr/>
        <p:txBody>
          <a:bodyPr>
            <a:normAutofit fontScale="90000"/>
          </a:bodyPr>
          <a:lstStyle/>
          <a:p>
            <a:r>
              <a:rPr lang="tr-TR" cap="none">
                <a:latin typeface="Arial" panose="020B0604020202020204" pitchFamily="34" charset="0"/>
                <a:cs typeface="Arial" panose="020B0604020202020204" pitchFamily="34" charset="0"/>
              </a:rPr>
              <a:t>1- tostring() join() concat()?</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2- Regex Yapısı</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3- splice() slice()</a:t>
            </a:r>
            <a:br>
              <a:rPr lang="tr-TR" cap="none">
                <a:latin typeface="Arial" panose="020B0604020202020204" pitchFamily="34" charset="0"/>
                <a:cs typeface="Arial" panose="020B0604020202020204" pitchFamily="34" charset="0"/>
              </a:rPr>
            </a:br>
            <a:r>
              <a:rPr lang="tr-TR" cap="none">
                <a:latin typeface="Arial" panose="020B0604020202020204" pitchFamily="34" charset="0"/>
                <a:cs typeface="Arial" panose="020B0604020202020204" pitchFamily="34" charset="0"/>
              </a:rPr>
              <a:t>4- {[]} [{}] bu ikisi aynı mı?</a:t>
            </a:r>
          </a:p>
        </p:txBody>
      </p:sp>
      <p:sp>
        <p:nvSpPr>
          <p:cNvPr id="5" name="Text Placeholder 4">
            <a:extLst>
              <a:ext uri="{FF2B5EF4-FFF2-40B4-BE49-F238E27FC236}">
                <a16:creationId xmlns:a16="http://schemas.microsoft.com/office/drawing/2014/main" id="{8285F612-E48F-4241-A0C4-B357180CB65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pazartesi ödev (06.06.2022)</a:t>
            </a:r>
          </a:p>
          <a:p>
            <a:r>
              <a:rPr lang="tr-TR" b="1"/>
              <a:t>Hazırlayan:  </a:t>
            </a:r>
            <a:r>
              <a:rPr lang="tr-TR"/>
              <a:t>Tuba ARĞIN</a:t>
            </a:r>
          </a:p>
          <a:p>
            <a:endParaRPr lang="tr-TR"/>
          </a:p>
        </p:txBody>
      </p:sp>
    </p:spTree>
    <p:extLst>
      <p:ext uri="{BB962C8B-B14F-4D97-AF65-F5344CB8AC3E}">
        <p14:creationId xmlns:p14="http://schemas.microsoft.com/office/powerpoint/2010/main" val="372045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8CB3-D204-4107-BF19-AF799F926719}"/>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1- tostring() join() concat()?</a:t>
            </a:r>
            <a:endParaRPr lang="tr-TR"/>
          </a:p>
        </p:txBody>
      </p:sp>
      <p:sp>
        <p:nvSpPr>
          <p:cNvPr id="3" name="Content Placeholder 2">
            <a:extLst>
              <a:ext uri="{FF2B5EF4-FFF2-40B4-BE49-F238E27FC236}">
                <a16:creationId xmlns:a16="http://schemas.microsoft.com/office/drawing/2014/main" id="{76F927A8-024D-4E78-B089-1C97FD7FE339}"/>
              </a:ext>
            </a:extLst>
          </p:cNvPr>
          <p:cNvSpPr>
            <a:spLocks noGrp="1"/>
          </p:cNvSpPr>
          <p:nvPr>
            <p:ph idx="1"/>
          </p:nvPr>
        </p:nvSpPr>
        <p:spPr/>
        <p:txBody>
          <a:bodyPr/>
          <a:lstStyle/>
          <a:p>
            <a:pPr marL="0" indent="0">
              <a:buNone/>
            </a:pPr>
            <a:r>
              <a:rPr lang="tr-TR">
                <a:latin typeface="Arial" panose="020B0604020202020204" pitchFamily="34" charset="0"/>
                <a:cs typeface="Arial" panose="020B0604020202020204" pitchFamily="34" charset="0"/>
              </a:rPr>
              <a:t>Join()</a:t>
            </a:r>
            <a:r>
              <a:rPr lang="tr-TR">
                <a:latin typeface="Arial" panose="020B0604020202020204" pitchFamily="34" charset="0"/>
                <a:cs typeface="Arial" panose="020B0604020202020204" pitchFamily="34" charset="0"/>
                <a:sym typeface="Wingdings" panose="05000000000000000000" pitchFamily="2" charset="2"/>
              </a:rPr>
              <a:t> Bir diziyi string olarak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Concat() İki veya daha fazla diziyi birleştirir.</a:t>
            </a:r>
          </a:p>
          <a:p>
            <a:r>
              <a:rPr lang="tr-TR">
                <a:latin typeface="Arial" panose="020B0604020202020204" pitchFamily="34" charset="0"/>
                <a:cs typeface="Arial" panose="020B0604020202020204" pitchFamily="34" charset="0"/>
                <a:sym typeface="Wingdings" panose="05000000000000000000" pitchFamily="2" charset="2"/>
              </a:rPr>
              <a:t>Birleştirilmiş dizileri içeren yeni bir dizi döndürür ve mevcut dizileri değiştirmez.</a:t>
            </a:r>
          </a:p>
          <a:p>
            <a:pPr marL="0" indent="0">
              <a:buNone/>
            </a:pPr>
            <a:r>
              <a:rPr lang="tr-TR">
                <a:latin typeface="Arial" panose="020B0604020202020204" pitchFamily="34" charset="0"/>
                <a:cs typeface="Arial" panose="020B0604020202020204" pitchFamily="34" charset="0"/>
                <a:sym typeface="Wingdings" panose="05000000000000000000" pitchFamily="2" charset="2"/>
              </a:rPr>
              <a:t>toString() Virgülle ayrılmış dizi değerlerine sahip bir string döndürür.</a:t>
            </a:r>
          </a:p>
          <a:p>
            <a:r>
              <a:rPr lang="tr-TR">
                <a:latin typeface="Arial" panose="020B0604020202020204" pitchFamily="34" charset="0"/>
                <a:cs typeface="Arial" panose="020B0604020202020204" pitchFamily="34" charset="0"/>
                <a:sym typeface="Wingdings" panose="05000000000000000000" pitchFamily="2" charset="2"/>
              </a:rPr>
              <a:t>Orijinal diziyi değiştirmez.</a:t>
            </a:r>
          </a:p>
          <a:p>
            <a:endParaRPr lang="tr-TR"/>
          </a:p>
        </p:txBody>
      </p:sp>
    </p:spTree>
    <p:extLst>
      <p:ext uri="{BB962C8B-B14F-4D97-AF65-F5344CB8AC3E}">
        <p14:creationId xmlns:p14="http://schemas.microsoft.com/office/powerpoint/2010/main" val="1383349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8981-9677-4E75-B139-DBE042C944AD}"/>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2- Regex Yapısı</a:t>
            </a:r>
            <a:endParaRPr lang="tr-TR"/>
          </a:p>
        </p:txBody>
      </p:sp>
      <p:sp>
        <p:nvSpPr>
          <p:cNvPr id="3" name="Content Placeholder 2">
            <a:extLst>
              <a:ext uri="{FF2B5EF4-FFF2-40B4-BE49-F238E27FC236}">
                <a16:creationId xmlns:a16="http://schemas.microsoft.com/office/drawing/2014/main" id="{52218FE4-B768-432A-99FC-CA69EE2BF6DE}"/>
              </a:ext>
            </a:extLst>
          </p:cNvPr>
          <p:cNvSpPr>
            <a:spLocks noGrp="1"/>
          </p:cNvSpPr>
          <p:nvPr>
            <p:ph idx="1"/>
          </p:nvPr>
        </p:nvSpPr>
        <p:spPr/>
        <p:txBody>
          <a:bodyPr/>
          <a:lstStyle/>
          <a:p>
            <a:r>
              <a:rPr lang="tr-TR" b="1">
                <a:latin typeface="Arial" panose="020B0604020202020204" pitchFamily="34" charset="0"/>
                <a:cs typeface="Arial" panose="020B0604020202020204" pitchFamily="34" charset="0"/>
              </a:rPr>
              <a:t>Regular Expressions(düzenli ifadeler):</a:t>
            </a:r>
            <a:r>
              <a:rPr lang="tr-TR">
                <a:latin typeface="Arial" panose="020B0604020202020204" pitchFamily="34" charset="0"/>
                <a:cs typeface="Arial" panose="020B0604020202020204" pitchFamily="34" charset="0"/>
              </a:rPr>
              <a:t> Bütün modern programlama dillerinde kullanabilirsiniz. Herhangi bir metni eşleştirmenize, bulmanıza ya da yönetmenize yardımcı olacak desenler yaratmanıza izin veren birçok karakter ve sembollerin bir araya gelmesiyle oluşan metin dizesidir. </a:t>
            </a:r>
          </a:p>
          <a:p>
            <a:r>
              <a:rPr lang="tr-TR">
                <a:latin typeface="Arial" panose="020B0604020202020204" pitchFamily="34" charset="0"/>
                <a:cs typeface="Arial" panose="020B0604020202020204" pitchFamily="34" charset="0"/>
              </a:rPr>
              <a:t>Normal ifadeler, dizelerdeki karakter kombinasyonlarını eşleştirmek için kullanılan kalıplardır. JavaScript'te normal ifadeler de nesnelerdir. </a:t>
            </a:r>
          </a:p>
          <a:p>
            <a:r>
              <a:rPr lang="tr-TR">
                <a:latin typeface="Arial" panose="020B0604020202020204" pitchFamily="34" charset="0"/>
                <a:cs typeface="Arial" panose="020B0604020202020204" pitchFamily="34" charset="0"/>
              </a:rPr>
              <a:t>Bu kalıplar exec() ve test() yöntemleriyle RegExp ve match(), matchAll(), replace(), replaceAll(), search() ve split() yöntemleriyle birlikte kullanılır.</a:t>
            </a:r>
            <a:endParaRPr lang="tr-T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416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E4CF-5B0B-4B93-82DB-79399094F035}"/>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Regular Expression Oluşturma</a:t>
            </a:r>
          </a:p>
        </p:txBody>
      </p:sp>
      <p:sp>
        <p:nvSpPr>
          <p:cNvPr id="3" name="Content Placeholder 2">
            <a:extLst>
              <a:ext uri="{FF2B5EF4-FFF2-40B4-BE49-F238E27FC236}">
                <a16:creationId xmlns:a16="http://schemas.microsoft.com/office/drawing/2014/main" id="{F23FF498-B5CA-474F-BDBF-3A3617684DB2}"/>
              </a:ext>
            </a:extLst>
          </p:cNvPr>
          <p:cNvSpPr>
            <a:spLocks noGrp="1"/>
          </p:cNvSpPr>
          <p:nvPr>
            <p:ph idx="1"/>
          </p:nvPr>
        </p:nvSpPr>
        <p:spPr/>
        <p:txBody>
          <a:bodyPr>
            <a:normAutofit fontScale="85000" lnSpcReduction="10000"/>
          </a:bodyPr>
          <a:lstStyle/>
          <a:p>
            <a:pPr marL="0" indent="0">
              <a:buNone/>
            </a:pPr>
            <a:r>
              <a:rPr lang="tr-TR">
                <a:latin typeface="Arial" panose="020B0604020202020204" pitchFamily="34" charset="0"/>
                <a:cs typeface="Arial" panose="020B0604020202020204" pitchFamily="34" charset="0"/>
              </a:rPr>
              <a:t>İki yoldan biriyle regular expression oluşturulur:</a:t>
            </a:r>
          </a:p>
          <a:p>
            <a:r>
              <a:rPr lang="tr-TR">
                <a:latin typeface="Arial" panose="020B0604020202020204" pitchFamily="34" charset="0"/>
                <a:cs typeface="Arial" panose="020B0604020202020204" pitchFamily="34" charset="0"/>
              </a:rPr>
              <a:t>Eğik çizgiler arasına alınmış bir kalıptan oluşan bir düzenli ifade değişmezi aşağıdaki gibi kullanılır:</a:t>
            </a:r>
          </a:p>
          <a:p>
            <a:r>
              <a:rPr lang="tr-TR">
                <a:latin typeface="Arial" panose="020B0604020202020204" pitchFamily="34" charset="0"/>
                <a:cs typeface="Arial" panose="020B0604020202020204" pitchFamily="34" charset="0"/>
              </a:rPr>
              <a:t>const re= /ab+c/;</a:t>
            </a:r>
          </a:p>
          <a:p>
            <a:pPr marL="0" indent="0">
              <a:buNone/>
            </a:pPr>
            <a:r>
              <a:rPr lang="tr-TR">
                <a:latin typeface="Arial" panose="020B0604020202020204" pitchFamily="34" charset="0"/>
                <a:cs typeface="Arial" panose="020B0604020202020204" pitchFamily="34" charset="0"/>
              </a:rPr>
              <a:t>Normal ifade değişmezleri, komut dosyası yüklendiğinde normal ifadenin derlenmesini sağlar. </a:t>
            </a:r>
          </a:p>
          <a:p>
            <a:pPr marL="0" indent="0">
              <a:buNone/>
            </a:pPr>
            <a:r>
              <a:rPr lang="tr-TR">
                <a:latin typeface="Arial" panose="020B0604020202020204" pitchFamily="34" charset="0"/>
                <a:cs typeface="Arial" panose="020B0604020202020204" pitchFamily="34" charset="0"/>
              </a:rPr>
              <a:t>Normal ifade sabit kalırsa, bunu kullanmak performansı artırabilir. /ab+c/;</a:t>
            </a:r>
          </a:p>
          <a:p>
            <a:r>
              <a:rPr lang="tr-TR">
                <a:latin typeface="Arial" panose="020B0604020202020204" pitchFamily="34" charset="0"/>
                <a:cs typeface="Arial" panose="020B0604020202020204" pitchFamily="34" charset="0"/>
              </a:rPr>
              <a:t>RegExp veya nesnenin yapıcı işlevini aşağıdaki gibi çağırmak:</a:t>
            </a:r>
          </a:p>
          <a:p>
            <a:r>
              <a:rPr lang="tr-TR">
                <a:latin typeface="Arial" panose="020B0604020202020204" pitchFamily="34" charset="0"/>
                <a:cs typeface="Arial" panose="020B0604020202020204" pitchFamily="34" charset="0"/>
              </a:rPr>
              <a:t>const re=new RegExp(‘ab+c’);</a:t>
            </a:r>
          </a:p>
        </p:txBody>
      </p:sp>
    </p:spTree>
    <p:extLst>
      <p:ext uri="{BB962C8B-B14F-4D97-AF65-F5344CB8AC3E}">
        <p14:creationId xmlns:p14="http://schemas.microsoft.com/office/powerpoint/2010/main" val="3443372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CA84-12CD-445F-A08E-F3B98BDEB0A8}"/>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DF0F4B5A-6DA6-4712-9C9A-BD83C1B99473}"/>
              </a:ext>
            </a:extLst>
          </p:cNvPr>
          <p:cNvSpPr>
            <a:spLocks noGrp="1"/>
          </p:cNvSpPr>
          <p:nvPr>
            <p:ph sz="half"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splice(): </a:t>
            </a:r>
            <a:r>
              <a:rPr lang="tr-TR" sz="2300">
                <a:latin typeface="Arial" panose="020B0604020202020204" pitchFamily="34" charset="0"/>
                <a:cs typeface="Arial" panose="020B0604020202020204" pitchFamily="34" charset="0"/>
              </a:rPr>
              <a:t>Metotunun en önemli ve unutulmaması gereken özelliği .slice()’ tan farklı olarak orijinal arrayi değiştirmesidir. .splice() metotu ile bir array’ e hem ekleme hem de silme işlemi yapılabilir fakat ben .slice() metotu ile karşılaştırdığım için sadece silme işleminden bahsedeceğim.</a:t>
            </a:r>
          </a:p>
          <a:p>
            <a:r>
              <a:rPr lang="tr-TR" sz="2300">
                <a:latin typeface="Arial" panose="020B0604020202020204" pitchFamily="34" charset="0"/>
                <a:cs typeface="Arial" panose="020B0604020202020204" pitchFamily="34" charset="0"/>
              </a:rPr>
              <a:t>.splice() metotu sonuç olarak yeni bir array döndürür ve iki parametre alır. Bunlardan birincisi başlangıç indeksi iken ikinci indeks silinecek eleman sayısını gösterir. Eğer parametre olarak tek bir sayı verilirse bu, o indeksten sonraki bütün elemanları silerek yeni bir array oluştur demektir. Eğer başlangıç indeksi pozitif bir sayıysa dizinin başından, eğer negatif bir sayıysa dizinin sonundan silmeye başlar.</a:t>
            </a:r>
          </a:p>
          <a:p>
            <a:endParaRPr lang="tr-TR"/>
          </a:p>
        </p:txBody>
      </p:sp>
      <p:pic>
        <p:nvPicPr>
          <p:cNvPr id="9" name="Content Placeholder 8">
            <a:extLst>
              <a:ext uri="{FF2B5EF4-FFF2-40B4-BE49-F238E27FC236}">
                <a16:creationId xmlns:a16="http://schemas.microsoft.com/office/drawing/2014/main" id="{12784E3F-7698-494C-A8AA-8BF834009A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74987" y="2017713"/>
            <a:ext cx="3522051" cy="3441700"/>
          </a:xfrm>
        </p:spPr>
      </p:pic>
    </p:spTree>
    <p:extLst>
      <p:ext uri="{BB962C8B-B14F-4D97-AF65-F5344CB8AC3E}">
        <p14:creationId xmlns:p14="http://schemas.microsoft.com/office/powerpoint/2010/main" val="351302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3AC-C8C3-4211-B890-2F4A97B2AA87}"/>
              </a:ext>
            </a:extLst>
          </p:cNvPr>
          <p:cNvSpPr>
            <a:spLocks noGrp="1"/>
          </p:cNvSpPr>
          <p:nvPr>
            <p:ph type="title"/>
          </p:nvPr>
        </p:nvSpPr>
        <p:spPr>
          <a:xfrm>
            <a:off x="1451579" y="804519"/>
            <a:ext cx="9530099" cy="2080724"/>
          </a:xfrm>
        </p:spPr>
        <p:txBody>
          <a:bodyPr>
            <a:normAutofit/>
          </a:bodyPr>
          <a:lstStyle/>
          <a:p>
            <a:r>
              <a:rPr lang="tr-TR" sz="1600" b="1" cap="none">
                <a:latin typeface="Arial" panose="020B0604020202020204" pitchFamily="34" charset="0"/>
                <a:cs typeface="Arial" panose="020B0604020202020204" pitchFamily="34" charset="0"/>
              </a:rPr>
              <a:t>Oracle Java SE Desteği Yol Haritası</a:t>
            </a:r>
            <a:r>
              <a:rPr lang="tr-TR" sz="1600" b="1">
                <a:latin typeface="Arial" panose="020B0604020202020204" pitchFamily="34" charset="0"/>
                <a:cs typeface="Arial" panose="020B0604020202020204" pitchFamily="34" charset="0"/>
              </a:rPr>
              <a:t> / </a:t>
            </a:r>
            <a:r>
              <a:rPr lang="tr-TR" sz="1600" b="1" cap="none">
                <a:latin typeface="Arial" panose="020B0604020202020204" pitchFamily="34" charset="0"/>
                <a:cs typeface="Arial" panose="020B0604020202020204" pitchFamily="34" charset="0"/>
              </a:rPr>
              <a:t>LTS (</a:t>
            </a:r>
            <a:r>
              <a:rPr lang="tr-TR" sz="1600" b="1" cap="none" err="1">
                <a:latin typeface="Arial" panose="020B0604020202020204" pitchFamily="34" charset="0"/>
                <a:cs typeface="Arial" panose="020B0604020202020204" pitchFamily="34" charset="0"/>
              </a:rPr>
              <a:t>Long</a:t>
            </a:r>
            <a:r>
              <a:rPr lang="tr-TR" sz="1600" b="1" cap="none">
                <a:latin typeface="Arial" panose="020B0604020202020204" pitchFamily="34" charset="0"/>
                <a:cs typeface="Arial" panose="020B0604020202020204" pitchFamily="34" charset="0"/>
              </a:rPr>
              <a:t> Term Support - Uzun Süreli Destek Sürümü):</a:t>
            </a:r>
            <a:br>
              <a:rPr lang="tr-TR" sz="1400" b="1" cap="none">
                <a:latin typeface="Arial" panose="020B0604020202020204" pitchFamily="34" charset="0"/>
                <a:cs typeface="Arial" panose="020B0604020202020204" pitchFamily="34" charset="0"/>
              </a:rPr>
            </a:br>
            <a:r>
              <a:rPr lang="tr-TR" sz="1400" b="1" cap="none">
                <a:latin typeface="Arial" panose="020B0604020202020204" pitchFamily="34" charset="0"/>
                <a:cs typeface="Arial" panose="020B0604020202020204" pitchFamily="34" charset="0"/>
              </a:rPr>
              <a:t> </a:t>
            </a:r>
            <a:br>
              <a:rPr lang="tr-TR" sz="1200" cap="none"/>
            </a:br>
            <a:r>
              <a:rPr lang="tr-TR" sz="1400" cap="none">
                <a:latin typeface="Arial" panose="020B0604020202020204" pitchFamily="34" charset="0"/>
                <a:cs typeface="Arial" panose="020B0604020202020204" pitchFamily="34" charset="0"/>
              </a:rPr>
              <a:t>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a:t>
            </a:r>
            <a:r>
              <a:rPr lang="tr-TR" sz="1400">
                <a:latin typeface="Arial" panose="020B0604020202020204" pitchFamily="34" charset="0"/>
                <a:cs typeface="Arial" panose="020B0604020202020204" pitchFamily="34" charset="0"/>
              </a:rPr>
              <a:t>.</a:t>
            </a:r>
            <a:br>
              <a:rPr lang="tr-TR" sz="1200"/>
            </a:br>
            <a:br>
              <a:rPr lang="tr-TR" sz="1200" cap="none"/>
            </a:br>
            <a:br>
              <a:rPr lang="tr-TR" sz="1200" cap="none"/>
            </a:br>
            <a:endParaRPr lang="tr-TR" sz="1200"/>
          </a:p>
        </p:txBody>
      </p:sp>
      <p:pic>
        <p:nvPicPr>
          <p:cNvPr id="4" name="Content Placeholder 3">
            <a:extLst>
              <a:ext uri="{FF2B5EF4-FFF2-40B4-BE49-F238E27FC236}">
                <a16:creationId xmlns:a16="http://schemas.microsoft.com/office/drawing/2014/main" id="{F0EAA72A-14A8-48BB-AB71-11F4EEED88ED}"/>
              </a:ext>
            </a:extLst>
          </p:cNvPr>
          <p:cNvPicPr>
            <a:picLocks noGrp="1" noChangeAspect="1"/>
          </p:cNvPicPr>
          <p:nvPr>
            <p:ph idx="1"/>
          </p:nvPr>
        </p:nvPicPr>
        <p:blipFill>
          <a:blip r:embed="rId2"/>
          <a:stretch>
            <a:fillRect/>
          </a:stretch>
        </p:blipFill>
        <p:spPr>
          <a:xfrm>
            <a:off x="1427313" y="2065886"/>
            <a:ext cx="9628038" cy="3358370"/>
          </a:xfrm>
          <a:prstGeom prst="rect">
            <a:avLst/>
          </a:prstGeom>
        </p:spPr>
      </p:pic>
    </p:spTree>
    <p:extLst>
      <p:ext uri="{BB962C8B-B14F-4D97-AF65-F5344CB8AC3E}">
        <p14:creationId xmlns:p14="http://schemas.microsoft.com/office/powerpoint/2010/main" val="1098432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9C19-8AA7-470F-8336-F986E5C37302}"/>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3- splice() slice()</a:t>
            </a:r>
            <a:endParaRPr lang="tr-TR"/>
          </a:p>
        </p:txBody>
      </p:sp>
      <p:sp>
        <p:nvSpPr>
          <p:cNvPr id="3" name="Content Placeholder 2">
            <a:extLst>
              <a:ext uri="{FF2B5EF4-FFF2-40B4-BE49-F238E27FC236}">
                <a16:creationId xmlns:a16="http://schemas.microsoft.com/office/drawing/2014/main" id="{FDD7CD1F-E53E-423B-B712-B6DFC820A04D}"/>
              </a:ext>
            </a:extLst>
          </p:cNvPr>
          <p:cNvSpPr>
            <a:spLocks noGrp="1"/>
          </p:cNvSpPr>
          <p:nvPr>
            <p:ph sz="half" idx="1"/>
          </p:nvPr>
        </p:nvSpPr>
        <p:spPr/>
        <p:txBody>
          <a:bodyPr>
            <a:normAutofit fontScale="85000" lnSpcReduction="20000"/>
          </a:bodyPr>
          <a:lstStyle/>
          <a:p>
            <a:r>
              <a:rPr lang="tr-TR" b="1">
                <a:latin typeface="Arial" panose="020B0604020202020204" pitchFamily="34" charset="0"/>
                <a:cs typeface="Arial" panose="020B0604020202020204" pitchFamily="34" charset="0"/>
              </a:rPr>
              <a:t>slice():</a:t>
            </a:r>
            <a:r>
              <a:rPr lang="tr-TR">
                <a:latin typeface="Arial" panose="020B0604020202020204" pitchFamily="34" charset="0"/>
                <a:cs typeface="Arial" panose="020B0604020202020204" pitchFamily="34" charset="0"/>
              </a:rPr>
              <a:t> metotu parametre olarak başlangıç ve bitiş indeksi olmak üzere iki parametre alır. Başlangıç indeksinden başlayarak bitiş indeksine kadar olan bütün elemanları siler ve yeni bir array oluşturur. Bitiş indeksi ise silinen elemanlara dahil değildir. Ayrıca .slice() metotu original arrayi de değiştirmez.</a:t>
            </a:r>
          </a:p>
          <a:p>
            <a:r>
              <a:rPr lang="tr-TR">
                <a:latin typeface="Arial" panose="020B0604020202020204" pitchFamily="34" charset="0"/>
                <a:cs typeface="Arial" panose="020B0604020202020204" pitchFamily="34" charset="0"/>
              </a:rPr>
              <a:t>Eğer tek bir değer parametre olarak yazılırsa bu başlangıç indeksi olarak kabul edilir ve o indeksten başlayarak dizinin geri kalanı silinir.</a:t>
            </a:r>
          </a:p>
          <a:p>
            <a:endParaRPr lang="tr-TR"/>
          </a:p>
        </p:txBody>
      </p:sp>
      <p:pic>
        <p:nvPicPr>
          <p:cNvPr id="6" name="Content Placeholder 5">
            <a:extLst>
              <a:ext uri="{FF2B5EF4-FFF2-40B4-BE49-F238E27FC236}">
                <a16:creationId xmlns:a16="http://schemas.microsoft.com/office/drawing/2014/main" id="{B66303B2-3EE4-4EA7-B59C-F2DE34584C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37084" y="2017713"/>
            <a:ext cx="3397857" cy="3441700"/>
          </a:xfrm>
        </p:spPr>
      </p:pic>
    </p:spTree>
    <p:extLst>
      <p:ext uri="{BB962C8B-B14F-4D97-AF65-F5344CB8AC3E}">
        <p14:creationId xmlns:p14="http://schemas.microsoft.com/office/powerpoint/2010/main" val="1698231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991F-D058-455E-8B36-D2B0411D05BE}"/>
              </a:ext>
            </a:extLst>
          </p:cNvPr>
          <p:cNvSpPr>
            <a:spLocks noGrp="1"/>
          </p:cNvSpPr>
          <p:nvPr>
            <p:ph type="title"/>
          </p:nvPr>
        </p:nvSpPr>
        <p:spPr/>
        <p:txBody>
          <a:bodyPr/>
          <a:lstStyle/>
          <a:p>
            <a:r>
              <a:rPr lang="tr-TR" cap="none">
                <a:latin typeface="Arial" panose="020B0604020202020204" pitchFamily="34" charset="0"/>
                <a:cs typeface="Arial" panose="020B0604020202020204" pitchFamily="34" charset="0"/>
              </a:rPr>
              <a:t>4- {[]} [{}] bu ikisi aynı mı?</a:t>
            </a:r>
            <a:endParaRPr lang="tr-TR"/>
          </a:p>
        </p:txBody>
      </p:sp>
      <p:pic>
        <p:nvPicPr>
          <p:cNvPr id="6" name="Content Placeholder 5">
            <a:extLst>
              <a:ext uri="{FF2B5EF4-FFF2-40B4-BE49-F238E27FC236}">
                <a16:creationId xmlns:a16="http://schemas.microsoft.com/office/drawing/2014/main" id="{C69708E0-DBB0-4120-810D-AB765FD2DE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495" y="2016125"/>
            <a:ext cx="6341334" cy="3449638"/>
          </a:xfrm>
        </p:spPr>
      </p:pic>
    </p:spTree>
    <p:extLst>
      <p:ext uri="{BB962C8B-B14F-4D97-AF65-F5344CB8AC3E}">
        <p14:creationId xmlns:p14="http://schemas.microsoft.com/office/powerpoint/2010/main" val="4202508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EFD5C-5E8B-423E-A52D-31C5AFB17E5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LİFO FİFO</a:t>
            </a:r>
            <a:br>
              <a:rPr lang="tr-TR">
                <a:latin typeface="Arial" panose="020B0604020202020204" pitchFamily="34" charset="0"/>
                <a:cs typeface="Arial" panose="020B0604020202020204" pitchFamily="34" charset="0"/>
              </a:rPr>
            </a:br>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124C635-465C-48A7-B8BF-2CF86B394817}"/>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3. hafta salı ödev (07.06.2022)</a:t>
            </a:r>
          </a:p>
          <a:p>
            <a:r>
              <a:rPr lang="tr-TR" b="1"/>
              <a:t>Hazırlayan:  </a:t>
            </a:r>
            <a:r>
              <a:rPr lang="tr-TR"/>
              <a:t>Tuba ARĞIN</a:t>
            </a:r>
          </a:p>
          <a:p>
            <a:endParaRPr lang="tr-TR"/>
          </a:p>
        </p:txBody>
      </p:sp>
    </p:spTree>
    <p:extLst>
      <p:ext uri="{BB962C8B-B14F-4D97-AF65-F5344CB8AC3E}">
        <p14:creationId xmlns:p14="http://schemas.microsoft.com/office/powerpoint/2010/main" val="12542689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7EA-A784-46A6-B3C8-B5A360B057C3}"/>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3" name="Content Placeholder 2">
            <a:extLst>
              <a:ext uri="{FF2B5EF4-FFF2-40B4-BE49-F238E27FC236}">
                <a16:creationId xmlns:a16="http://schemas.microsoft.com/office/drawing/2014/main" id="{FE7FE989-9204-485E-B421-32E19DD23850}"/>
              </a:ext>
            </a:extLst>
          </p:cNvPr>
          <p:cNvSpPr>
            <a:spLocks noGrp="1"/>
          </p:cNvSpPr>
          <p:nvPr>
            <p:ph sz="half" idx="1"/>
          </p:nvPr>
        </p:nvSpPr>
        <p:spPr/>
        <p:txBody>
          <a:bodyPr>
            <a:normAutofit/>
          </a:bodyPr>
          <a:lstStyle/>
          <a:p>
            <a:r>
              <a:rPr lang="tr-TR" b="1">
                <a:latin typeface="Arial" panose="020B0604020202020204" pitchFamily="34" charset="0"/>
                <a:cs typeface="Arial" panose="020B0604020202020204" pitchFamily="34" charset="0"/>
              </a:rPr>
              <a:t>FIFO (First in First Out/İlk Giren İlk Çıkar):  </a:t>
            </a:r>
            <a:r>
              <a:rPr lang="tr-TR">
                <a:latin typeface="Arial" panose="020B0604020202020204" pitchFamily="34" charset="0"/>
                <a:cs typeface="Arial" panose="020B0604020202020204" pitchFamily="34" charset="0"/>
              </a:rPr>
              <a:t>İlk giren ilk çıkar ifadesinin kısaltmasıdır. </a:t>
            </a:r>
          </a:p>
          <a:p>
            <a:r>
              <a:rPr lang="tr-TR">
                <a:latin typeface="Arial" panose="020B0604020202020204" pitchFamily="34" charset="0"/>
                <a:cs typeface="Arial" panose="020B0604020202020204" pitchFamily="34" charset="0"/>
              </a:rPr>
              <a:t>İlk öğenin önce işlendiği ve en yeni öğenin en son işlendiği veri yapılarını işlemek için bir yöntemdir. </a:t>
            </a:r>
            <a:endParaRPr lang="tr-TR" b="1">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EC50B1F0-C0FC-4282-AEFB-1A3EBB8576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601231"/>
            <a:ext cx="4645025" cy="2274663"/>
          </a:xfrm>
        </p:spPr>
      </p:pic>
    </p:spTree>
    <p:extLst>
      <p:ext uri="{BB962C8B-B14F-4D97-AF65-F5344CB8AC3E}">
        <p14:creationId xmlns:p14="http://schemas.microsoft.com/office/powerpoint/2010/main" val="1255425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EE1C8-5E35-45CA-9C8E-8B16E53521B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a:latin typeface="Arial" panose="020B0604020202020204" pitchFamily="34" charset="0"/>
                <a:cs typeface="Arial" panose="020B0604020202020204" pitchFamily="34" charset="0"/>
              </a:rPr>
              <a:t> FIFO LIFO</a:t>
            </a:r>
            <a:endParaRPr lang="tr-TR"/>
          </a:p>
        </p:txBody>
      </p:sp>
      <p:sp>
        <p:nvSpPr>
          <p:cNvPr id="5" name="Content Placeholder 4">
            <a:extLst>
              <a:ext uri="{FF2B5EF4-FFF2-40B4-BE49-F238E27FC236}">
                <a16:creationId xmlns:a16="http://schemas.microsoft.com/office/drawing/2014/main" id="{EB669088-CCC3-4942-BB33-823C30F65A6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LIFO (Last in First Out/Son Giren İlk Çıkar):  </a:t>
            </a:r>
            <a:r>
              <a:rPr lang="tr-TR">
                <a:latin typeface="Arial" panose="020B0604020202020204" pitchFamily="34" charset="0"/>
                <a:cs typeface="Arial" panose="020B0604020202020204" pitchFamily="34" charset="0"/>
              </a:rPr>
              <a:t>Son giren, ilk çıkar, ilk giren, son çıkar (FILO) ile aynıdır. </a:t>
            </a:r>
          </a:p>
          <a:p>
            <a:r>
              <a:rPr lang="tr-TR">
                <a:latin typeface="Arial" panose="020B0604020202020204" pitchFamily="34" charset="0"/>
                <a:cs typeface="Arial" panose="020B0604020202020204" pitchFamily="34" charset="0"/>
              </a:rPr>
              <a:t>Son öğenin önce işlendiği ve ilk öğenin en son işlendiği veri yapılarını işlemek için bir yöntemdir. </a:t>
            </a:r>
            <a:endParaRPr lang="tr-TR" b="1">
              <a:latin typeface="Arial" panose="020B0604020202020204" pitchFamily="34" charset="0"/>
              <a:cs typeface="Arial" panose="020B0604020202020204" pitchFamily="34" charset="0"/>
            </a:endParaRPr>
          </a:p>
          <a:p>
            <a:endParaRPr lang="tr-TR"/>
          </a:p>
        </p:txBody>
      </p:sp>
      <p:pic>
        <p:nvPicPr>
          <p:cNvPr id="8" name="Content Placeholder 7">
            <a:extLst>
              <a:ext uri="{FF2B5EF4-FFF2-40B4-BE49-F238E27FC236}">
                <a16:creationId xmlns:a16="http://schemas.microsoft.com/office/drawing/2014/main" id="{731034E6-FD50-48A3-BDB7-DAC539866F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95099" y="2084672"/>
            <a:ext cx="3098305" cy="3235773"/>
          </a:xfrm>
        </p:spPr>
      </p:pic>
    </p:spTree>
    <p:extLst>
      <p:ext uri="{BB962C8B-B14F-4D97-AF65-F5344CB8AC3E}">
        <p14:creationId xmlns:p14="http://schemas.microsoft.com/office/powerpoint/2010/main" val="1894031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6509-A470-48FB-A986-22FFD68F7289}"/>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5086E874-5994-4379-A869-6719427B263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Call(): </a:t>
            </a:r>
            <a:r>
              <a:rPr lang="tr-TR">
                <a:latin typeface="Arial" panose="020B0604020202020204" pitchFamily="34" charset="0"/>
                <a:cs typeface="Arial" panose="020B0604020202020204" pitchFamily="34" charset="0"/>
              </a:rPr>
              <a:t>Nesneye ait bir işlevin/yöntemin farklı bir nesneye atanmasına ve çağrılmasına izin verir.</a:t>
            </a:r>
          </a:p>
          <a:p>
            <a:r>
              <a:rPr lang="tr-TR">
                <a:latin typeface="Arial" panose="020B0604020202020204" pitchFamily="34" charset="0"/>
                <a:cs typeface="Arial" panose="020B0604020202020204" pitchFamily="34" charset="0"/>
              </a:rPr>
              <a:t>Yandaki örnekte getYearOfRelease yöntem theFirm nesneye aittir. Ancak onu theDaVinciCode nesne üserinde arayabildik.</a:t>
            </a:r>
          </a:p>
          <a:p>
            <a:endParaRPr lang="tr-TR"/>
          </a:p>
        </p:txBody>
      </p:sp>
      <p:pic>
        <p:nvPicPr>
          <p:cNvPr id="8" name="Content Placeholder 7">
            <a:extLst>
              <a:ext uri="{FF2B5EF4-FFF2-40B4-BE49-F238E27FC236}">
                <a16:creationId xmlns:a16="http://schemas.microsoft.com/office/drawing/2014/main" id="{09BAB026-736B-46AF-9E20-3897F021C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2102" y="2017713"/>
            <a:ext cx="3907820" cy="3441700"/>
          </a:xfrm>
        </p:spPr>
      </p:pic>
    </p:spTree>
    <p:extLst>
      <p:ext uri="{BB962C8B-B14F-4D97-AF65-F5344CB8AC3E}">
        <p14:creationId xmlns:p14="http://schemas.microsoft.com/office/powerpoint/2010/main" val="2251659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4AEA8-E731-40F7-A8B9-C02E6140F41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5" name="Content Placeholder 4">
            <a:extLst>
              <a:ext uri="{FF2B5EF4-FFF2-40B4-BE49-F238E27FC236}">
                <a16:creationId xmlns:a16="http://schemas.microsoft.com/office/drawing/2014/main" id="{6483D880-1101-4988-9F56-13078E6FBFC6}"/>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Apply(): </a:t>
            </a:r>
            <a:r>
              <a:rPr lang="tr-TR">
                <a:latin typeface="Arial" panose="020B0604020202020204" pitchFamily="34" charset="0"/>
                <a:cs typeface="Arial" panose="020B0604020202020204" pitchFamily="34" charset="0"/>
              </a:rPr>
              <a:t>Call ile aynı ama arasındaki fark, bir dizi olarak iletmeniz gerektiğidir. </a:t>
            </a:r>
          </a:p>
          <a:p>
            <a:endParaRPr lang="tr-TR"/>
          </a:p>
        </p:txBody>
      </p:sp>
      <p:pic>
        <p:nvPicPr>
          <p:cNvPr id="8" name="Content Placeholder 7">
            <a:extLst>
              <a:ext uri="{FF2B5EF4-FFF2-40B4-BE49-F238E27FC236}">
                <a16:creationId xmlns:a16="http://schemas.microsoft.com/office/drawing/2014/main" id="{C6070D8C-8559-43D2-ACA8-17AC4EF7F1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2138" y="2017713"/>
            <a:ext cx="3967748" cy="3441700"/>
          </a:xfrm>
        </p:spPr>
      </p:pic>
    </p:spTree>
    <p:extLst>
      <p:ext uri="{BB962C8B-B14F-4D97-AF65-F5344CB8AC3E}">
        <p14:creationId xmlns:p14="http://schemas.microsoft.com/office/powerpoint/2010/main" val="3810792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B17F-A122-41C9-972F-102063954DDA}"/>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a:t>
            </a:r>
            <a:r>
              <a:rPr lang="tr-TR">
                <a:latin typeface="Arial" panose="020B0604020202020204" pitchFamily="34" charset="0"/>
                <a:cs typeface="Arial" panose="020B0604020202020204" pitchFamily="34" charset="0"/>
              </a:rPr>
              <a:t> </a:t>
            </a:r>
            <a:r>
              <a:rPr lang="tr-TR" cap="none">
                <a:latin typeface="Arial" panose="020B0604020202020204" pitchFamily="34" charset="0"/>
                <a:cs typeface="Arial" panose="020B0604020202020204" pitchFamily="34" charset="0"/>
              </a:rPr>
              <a:t>Apply-Call-Bind Nedir?</a:t>
            </a:r>
            <a:endParaRPr lang="tr-TR"/>
          </a:p>
        </p:txBody>
      </p:sp>
      <p:sp>
        <p:nvSpPr>
          <p:cNvPr id="3" name="Content Placeholder 2">
            <a:extLst>
              <a:ext uri="{FF2B5EF4-FFF2-40B4-BE49-F238E27FC236}">
                <a16:creationId xmlns:a16="http://schemas.microsoft.com/office/drawing/2014/main" id="{3BA2521F-283F-4E2A-BB71-41B44826A4CC}"/>
              </a:ext>
            </a:extLst>
          </p:cNvPr>
          <p:cNvSpPr>
            <a:spLocks noGrp="1"/>
          </p:cNvSpPr>
          <p:nvPr>
            <p:ph sz="half" idx="1"/>
          </p:nvPr>
        </p:nvSpPr>
        <p:spPr/>
        <p:txBody>
          <a:bodyPr/>
          <a:lstStyle/>
          <a:p>
            <a:r>
              <a:rPr lang="tr-TR" b="1">
                <a:latin typeface="Arial" panose="020B0604020202020204" pitchFamily="34" charset="0"/>
                <a:cs typeface="Arial" panose="020B0604020202020204" pitchFamily="34" charset="0"/>
              </a:rPr>
              <a:t>Bind(): </a:t>
            </a:r>
            <a:r>
              <a:rPr lang="tr-TR">
                <a:latin typeface="Arial" panose="020B0604020202020204" pitchFamily="34" charset="0"/>
                <a:cs typeface="Arial" panose="020B0604020202020204" pitchFamily="34" charset="0"/>
              </a:rPr>
              <a:t>Bir fonksiyon döndürür.</a:t>
            </a:r>
          </a:p>
          <a:p>
            <a:r>
              <a:rPr lang="tr-TR">
                <a:latin typeface="Arial" panose="020B0604020202020204" pitchFamily="34" charset="0"/>
                <a:cs typeface="Arial" panose="020B0604020202020204" pitchFamily="34" charset="0"/>
              </a:rPr>
              <a:t>Yandaki örnekte boundFunction nesneye atıfta getYearOfRelease bulunur ve theDaVinciCode nesne üzerinden çağrılır.</a:t>
            </a:r>
          </a:p>
          <a:p>
            <a:r>
              <a:rPr lang="tr-TR">
                <a:latin typeface="Arial" panose="020B0604020202020204" pitchFamily="34" charset="0"/>
                <a:cs typeface="Arial" panose="020B0604020202020204" pitchFamily="34" charset="0"/>
              </a:rPr>
              <a:t>Bind, argümanları doğrudan iletmeyi çağırabilir veya argümanları bağlı işlevin kendisinde iletebilirsiniz.</a:t>
            </a:r>
          </a:p>
        </p:txBody>
      </p:sp>
      <p:pic>
        <p:nvPicPr>
          <p:cNvPr id="7" name="Content Placeholder 6">
            <a:extLst>
              <a:ext uri="{FF2B5EF4-FFF2-40B4-BE49-F238E27FC236}">
                <a16:creationId xmlns:a16="http://schemas.microsoft.com/office/drawing/2014/main" id="{80E92870-823F-4C6D-ADB0-55BF0AF2EF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167356"/>
            <a:ext cx="4645025" cy="3142414"/>
          </a:xfrm>
        </p:spPr>
      </p:pic>
    </p:spTree>
    <p:extLst>
      <p:ext uri="{BB962C8B-B14F-4D97-AF65-F5344CB8AC3E}">
        <p14:creationId xmlns:p14="http://schemas.microsoft.com/office/powerpoint/2010/main" val="214199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9B1652-6E63-4812-8542-BF505CDDEEB4}"/>
              </a:ext>
            </a:extLst>
          </p:cNvPr>
          <p:cNvSpPr>
            <a:spLocks noGrp="1"/>
          </p:cNvSpPr>
          <p:nvPr>
            <p:ph type="title"/>
          </p:nvPr>
        </p:nvSpPr>
        <p:spPr>
          <a:xfrm>
            <a:off x="1029810" y="124287"/>
            <a:ext cx="9067583" cy="3519793"/>
          </a:xfrm>
        </p:spPr>
        <p:txBody>
          <a:bodyPr>
            <a:noAutofit/>
          </a:bodyPr>
          <a:lstStyle/>
          <a:p>
            <a:r>
              <a:rPr lang="tr-TR" sz="1800" b="1" cap="none">
                <a:latin typeface="Arial" panose="020B0604020202020204" pitchFamily="34" charset="0"/>
                <a:cs typeface="Arial" panose="020B0604020202020204" pitchFamily="34" charset="0"/>
              </a:rPr>
              <a:t>1) </a:t>
            </a:r>
            <a:r>
              <a:rPr lang="tr-TR" sz="1800" cap="none">
                <a:latin typeface="Arial" panose="020B0604020202020204" pitchFamily="34" charset="0"/>
                <a:cs typeface="Arial" panose="020B0604020202020204" pitchFamily="34" charset="0"/>
              </a:rPr>
              <a:t>Interpreter Compiler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2) </a:t>
            </a:r>
            <a:r>
              <a:rPr lang="tr-TR" sz="1800" cap="none">
                <a:latin typeface="Arial" panose="020B0604020202020204" pitchFamily="34" charset="0"/>
                <a:cs typeface="Arial" panose="020B0604020202020204" pitchFamily="34" charset="0"/>
              </a:rPr>
              <a:t>Java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3) </a:t>
            </a:r>
            <a:r>
              <a:rPr lang="tr-TR" sz="1800" cap="none">
                <a:latin typeface="Arial" panose="020B0604020202020204" pitchFamily="34" charset="0"/>
                <a:cs typeface="Arial" panose="020B0604020202020204" pitchFamily="34" charset="0"/>
              </a:rPr>
              <a:t>Javascript İnterpreter mı? Compiler mı?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4) </a:t>
            </a:r>
            <a:r>
              <a:rPr lang="tr-TR" sz="1800" cap="none">
                <a:latin typeface="Arial" panose="020B0604020202020204" pitchFamily="34" charset="0"/>
                <a:cs typeface="Arial" panose="020B0604020202020204" pitchFamily="34" charset="0"/>
              </a:rPr>
              <a:t>Open Source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5) </a:t>
            </a:r>
            <a:r>
              <a:rPr lang="tr-TR" sz="1800" cap="none">
                <a:latin typeface="Arial" panose="020B0604020202020204" pitchFamily="34" charset="0"/>
                <a:cs typeface="Arial" panose="020B0604020202020204" pitchFamily="34" charset="0"/>
              </a:rPr>
              <a:t>JVM,JDK,JRE Nedir?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6) </a:t>
            </a:r>
            <a:r>
              <a:rPr lang="tr-TR" sz="1800" cap="none">
                <a:latin typeface="Arial" panose="020B0604020202020204" pitchFamily="34" charset="0"/>
                <a:cs typeface="Arial" panose="020B0604020202020204" pitchFamily="34" charset="0"/>
              </a:rPr>
              <a:t>JIT Nedir?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7) </a:t>
            </a:r>
            <a:r>
              <a:rPr lang="tr-TR" sz="1800" cap="none">
                <a:latin typeface="Arial" panose="020B0604020202020204" pitchFamily="34" charset="0"/>
                <a:cs typeface="Arial" panose="020B0604020202020204" pitchFamily="34" charset="0"/>
              </a:rPr>
              <a:t>Java 100% Oop?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8) </a:t>
            </a:r>
            <a:r>
              <a:rPr lang="tr-TR" sz="1800" cap="none">
                <a:latin typeface="Arial" panose="020B0604020202020204" pitchFamily="34" charset="0"/>
                <a:cs typeface="Arial" panose="020B0604020202020204" pitchFamily="34" charset="0"/>
              </a:rPr>
              <a:t>Java By Pass Value? By Pass Referances?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9) </a:t>
            </a:r>
            <a:r>
              <a:rPr lang="tr-TR" sz="1800" cap="none">
                <a:latin typeface="Arial" panose="020B0604020202020204" pitchFamily="34" charset="0"/>
                <a:cs typeface="Arial" panose="020B0604020202020204" pitchFamily="34" charset="0"/>
              </a:rPr>
              <a:t>Java 8 Gelen Özellikler Nelerdir?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10) </a:t>
            </a:r>
            <a:r>
              <a:rPr lang="tr-TR" sz="1800" cap="none">
                <a:latin typeface="Arial" panose="020B0604020202020204" pitchFamily="34" charset="0"/>
                <a:cs typeface="Arial" panose="020B0604020202020204" pitchFamily="34" charset="0"/>
              </a:rPr>
              <a:t>Primitive Types -Wrapper Class Arasındaki Farklar? </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11) </a:t>
            </a:r>
            <a:r>
              <a:rPr lang="tr-TR" sz="1800" cap="none">
                <a:latin typeface="Arial" panose="020B0604020202020204" pitchFamily="34" charset="0"/>
                <a:cs typeface="Arial" panose="020B0604020202020204" pitchFamily="34" charset="0"/>
              </a:rPr>
              <a:t>Stack Memory Heap Memory Nedir? Aralarındaki Farklar Nelerdir?</a:t>
            </a:r>
            <a:br>
              <a:rPr lang="tr-TR" sz="1800" cap="none">
                <a:latin typeface="Arial" panose="020B0604020202020204" pitchFamily="34" charset="0"/>
                <a:cs typeface="Arial" panose="020B0604020202020204" pitchFamily="34" charset="0"/>
              </a:rPr>
            </a:br>
            <a:r>
              <a:rPr lang="tr-TR" sz="1800" b="1" cap="none">
                <a:latin typeface="Arial" panose="020B0604020202020204" pitchFamily="34" charset="0"/>
                <a:cs typeface="Arial" panose="020B0604020202020204" pitchFamily="34" charset="0"/>
              </a:rPr>
              <a:t>12) </a:t>
            </a:r>
            <a:r>
              <a:rPr lang="tr-TR" sz="1800" cap="none">
                <a:latin typeface="Arial" panose="020B0604020202020204" pitchFamily="34" charset="0"/>
                <a:cs typeface="Arial" panose="020B0604020202020204" pitchFamily="34" charset="0"/>
              </a:rPr>
              <a:t>Ascıı - Unicodes?</a:t>
            </a:r>
          </a:p>
        </p:txBody>
      </p:sp>
      <p:sp>
        <p:nvSpPr>
          <p:cNvPr id="6" name="Text Placeholder 5">
            <a:extLst>
              <a:ext uri="{FF2B5EF4-FFF2-40B4-BE49-F238E27FC236}">
                <a16:creationId xmlns:a16="http://schemas.microsoft.com/office/drawing/2014/main" id="{2A8DBBF4-0189-40B1-9E34-FC91A5148279}"/>
              </a:ext>
            </a:extLst>
          </p:cNvPr>
          <p:cNvSpPr>
            <a:spLocks noGrp="1"/>
          </p:cNvSpPr>
          <p:nvPr>
            <p:ph type="body" idx="1"/>
          </p:nvPr>
        </p:nvSpPr>
        <p:spPr/>
        <p:txBody>
          <a:bodyPr/>
          <a:lstStyle/>
          <a:p>
            <a:r>
              <a:rPr lang="tr-TR">
                <a:latin typeface="Arial" panose="020B0604020202020204" pitchFamily="34" charset="0"/>
                <a:cs typeface="Arial" panose="020B0604020202020204" pitchFamily="34" charset="0"/>
              </a:rPr>
              <a:t>5. hafta pazartesi ödev (20.06.2022)</a:t>
            </a:r>
          </a:p>
          <a:p>
            <a:r>
              <a:rPr lang="tr-TR" b="1"/>
              <a:t>Hazırlayan:  </a:t>
            </a:r>
            <a:r>
              <a:rPr lang="tr-TR"/>
              <a:t>Tuba ARĞIN</a:t>
            </a:r>
          </a:p>
          <a:p>
            <a:endParaRPr lang="tr-TR"/>
          </a:p>
        </p:txBody>
      </p:sp>
    </p:spTree>
    <p:extLst>
      <p:ext uri="{BB962C8B-B14F-4D97-AF65-F5344CB8AC3E}">
        <p14:creationId xmlns:p14="http://schemas.microsoft.com/office/powerpoint/2010/main" val="2692825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CFF48-4B73-4AD0-92D8-442E1D16518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 </a:t>
            </a:r>
            <a:r>
              <a:rPr lang="tr-TR" b="1" cap="none">
                <a:latin typeface="Arial" panose="020B0604020202020204" pitchFamily="34" charset="0"/>
                <a:cs typeface="Arial" panose="020B0604020202020204" pitchFamily="34" charset="0"/>
              </a:rPr>
              <a:t>Interpreter Compiler Nedir?</a:t>
            </a:r>
            <a:endParaRPr lang="tr-TR" b="1"/>
          </a:p>
        </p:txBody>
      </p:sp>
      <p:sp>
        <p:nvSpPr>
          <p:cNvPr id="6" name="Content Placeholder 5">
            <a:extLst>
              <a:ext uri="{FF2B5EF4-FFF2-40B4-BE49-F238E27FC236}">
                <a16:creationId xmlns:a16="http://schemas.microsoft.com/office/drawing/2014/main" id="{1FFB96B7-6D01-459F-9DBA-613BA8DB66B4}"/>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Compiler (Derleyici): </a:t>
            </a:r>
            <a:r>
              <a:rPr lang="tr-TR">
                <a:latin typeface="Arial" panose="020B0604020202020204" pitchFamily="34" charset="0"/>
                <a:cs typeface="Arial" panose="020B0604020202020204" pitchFamily="34" charset="0"/>
              </a:rPr>
              <a:t>Yüksek seviyeli bir programlama dilinde (high-level programming language) yazılmış bir kaynak kodun, başka bir hedef dile veya bilgisayarın/işlemcinin anlayabileceği makine diline tercümesini yapan bir programdır. Derleyiciler herhangi bir dil ile yazılmış olabilir. Her dil için bir veya daha fazla derleyici geliştirilebilir, bir dil için aynı zamanda hem derleyici hem yorumlayıcı yazılabilir. </a:t>
            </a:r>
          </a:p>
          <a:p>
            <a:pPr marL="0" indent="0">
              <a:buNone/>
            </a:pPr>
            <a:r>
              <a:rPr lang="tr-TR" i="1"/>
              <a:t>    </a:t>
            </a:r>
            <a:r>
              <a:rPr lang="tr-TR"/>
              <a:t>Örnek olarak Java Compiler; Java kodunu, Java Virtual Machine (JVM) tarafından çalıştırılabilen Java Bytecode’e çevirir.</a:t>
            </a:r>
            <a:endParaRPr lang="tr-TR" b="1"/>
          </a:p>
          <a:p>
            <a:r>
              <a:rPr lang="tr-TR" b="1"/>
              <a:t>Interpreter (Yorumlayıcı): </a:t>
            </a:r>
            <a:r>
              <a:rPr lang="tr-TR">
                <a:latin typeface="Arial" panose="020B0604020202020204" pitchFamily="34" charset="0"/>
                <a:cs typeface="Arial" panose="020B0604020202020204" pitchFamily="34" charset="0"/>
              </a:rPr>
              <a:t> Kaynak kodu komut komut okuyup üzerinde çalışılan makinenin komut setine çevirerek çalıştıran bir programdır. Yorumlanarak çalıştırılan yüksek seviyeli diller doğrudan yorumlanmazlar. Genellikle bir ara forma(Opcode, Bytecode vs.) derlenir ve bu kodlar yorumlanarak yerel makine diline çevrilir ve işletilir. Java, PHP, Python gibi yorumlanan diller aslında yorumlama aşamasına geçilmeden önce en az 1 kere derlenirler.</a:t>
            </a:r>
          </a:p>
          <a:p>
            <a:r>
              <a:rPr lang="tr-TR"/>
              <a:t>Örnek olarak Java yorumlayıcısı </a:t>
            </a:r>
            <a:r>
              <a:rPr lang="tr-TR" b="1"/>
              <a:t>java </a:t>
            </a:r>
            <a:r>
              <a:rPr lang="tr-TR"/>
              <a:t>verilebilir.</a:t>
            </a:r>
            <a:r>
              <a:rPr lang="tr-TR" b="1"/>
              <a:t> Java </a:t>
            </a:r>
            <a:r>
              <a:rPr lang="tr-TR" i="1"/>
              <a:t>.class</a:t>
            </a:r>
            <a:r>
              <a:rPr lang="tr-TR"/>
              <a:t> uzantılı dosyayı üzerinde çalıştığı makinede çalıştırılabilecek olan doğal makine kodlarına çevirir.</a:t>
            </a:r>
          </a:p>
          <a:p>
            <a:endParaRPr lang="tr-TR" b="1"/>
          </a:p>
          <a:p>
            <a:endParaRPr lang="tr-TR" b="1"/>
          </a:p>
          <a:p>
            <a:endParaRPr lang="tr-TR"/>
          </a:p>
        </p:txBody>
      </p:sp>
    </p:spTree>
    <p:extLst>
      <p:ext uri="{BB962C8B-B14F-4D97-AF65-F5344CB8AC3E}">
        <p14:creationId xmlns:p14="http://schemas.microsoft.com/office/powerpoint/2010/main" val="66908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59EE-2364-4292-92EF-30376D2315B5}"/>
              </a:ext>
            </a:extLst>
          </p:cNvPr>
          <p:cNvSpPr>
            <a:spLocks noGrp="1"/>
          </p:cNvSpPr>
          <p:nvPr>
            <p:ph type="ctrTitle"/>
          </p:nvPr>
        </p:nvSpPr>
        <p:spPr/>
        <p:txBody>
          <a:bodyPr>
            <a:normAutofit/>
          </a:bodyPr>
          <a:lstStyle/>
          <a:p>
            <a:r>
              <a:rPr lang="tr-TR" sz="1400" b="1">
                <a:latin typeface="Arial" panose="020B0604020202020204" pitchFamily="34" charset="0"/>
                <a:cs typeface="Arial" panose="020B0604020202020204" pitchFamily="34" charset="0"/>
              </a:rPr>
              <a:t>1-</a:t>
            </a:r>
            <a:r>
              <a:rPr lang="tr-TR" sz="1400">
                <a:latin typeface="Arial" panose="020B0604020202020204" pitchFamily="34" charset="0"/>
                <a:cs typeface="Arial" panose="020B0604020202020204" pitchFamily="34" charset="0"/>
              </a:rPr>
              <a:t> xhtml ile Html5 arasındaki farklar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2- </a:t>
            </a:r>
            <a:r>
              <a:rPr lang="tr-TR" sz="1400" err="1">
                <a:latin typeface="Arial" panose="020B0604020202020204" pitchFamily="34" charset="0"/>
                <a:cs typeface="Arial" panose="020B0604020202020204" pitchFamily="34" charset="0"/>
              </a:rPr>
              <a:t>semantic</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non-semanatic</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3- </a:t>
            </a:r>
            <a:r>
              <a:rPr lang="tr-TR" sz="1400" err="1">
                <a:latin typeface="Arial" panose="020B0604020202020204" pitchFamily="34" charset="0"/>
                <a:cs typeface="Arial" panose="020B0604020202020204" pitchFamily="34" charset="0"/>
              </a:rPr>
              <a:t>table</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colspan</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rowspan</a:t>
            </a:r>
            <a:r>
              <a:rPr lang="tr-TR" sz="1400">
                <a:latin typeface="Arial" panose="020B0604020202020204" pitchFamily="34" charset="0"/>
                <a:cs typeface="Arial" panose="020B0604020202020204" pitchFamily="34" charset="0"/>
              </a:rPr>
              <a:t> nedir örneği</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4-</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register</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5-</a:t>
            </a:r>
            <a:r>
              <a:rPr lang="tr-TR" sz="1400">
                <a:latin typeface="Arial" panose="020B0604020202020204" pitchFamily="34" charset="0"/>
                <a:cs typeface="Arial" panose="020B0604020202020204" pitchFamily="34" charset="0"/>
              </a:rPr>
              <a:t> </a:t>
            </a:r>
            <a:r>
              <a:rPr lang="tr-TR" sz="1400" err="1">
                <a:latin typeface="Arial" panose="020B0604020202020204" pitchFamily="34" charset="0"/>
                <a:cs typeface="Arial" panose="020B0604020202020204" pitchFamily="34" charset="0"/>
              </a:rPr>
              <a:t>to</a:t>
            </a:r>
            <a:r>
              <a:rPr lang="tr-TR" sz="1400">
                <a:latin typeface="Arial" panose="020B0604020202020204" pitchFamily="34" charset="0"/>
                <a:cs typeface="Arial" panose="020B0604020202020204" pitchFamily="34" charset="0"/>
              </a:rPr>
              <a:t>-do </a:t>
            </a:r>
            <a:r>
              <a:rPr lang="tr-TR" sz="1400" err="1">
                <a:latin typeface="Arial" panose="020B0604020202020204" pitchFamily="34" charset="0"/>
                <a:cs typeface="Arial" panose="020B0604020202020204" pitchFamily="34" charset="0"/>
              </a:rPr>
              <a:t>list</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6-</a:t>
            </a:r>
            <a:r>
              <a:rPr lang="tr-TR" sz="1400">
                <a:latin typeface="Arial" panose="020B0604020202020204" pitchFamily="34" charset="0"/>
                <a:cs typeface="Arial" panose="020B0604020202020204" pitchFamily="34" charset="0"/>
              </a:rPr>
              <a:t> ödev1.png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7-</a:t>
            </a:r>
            <a:r>
              <a:rPr lang="tr-TR" sz="1400">
                <a:latin typeface="Arial" panose="020B0604020202020204" pitchFamily="34" charset="0"/>
                <a:cs typeface="Arial" panose="020B0604020202020204" pitchFamily="34" charset="0"/>
              </a:rPr>
              <a:t> ödev2.png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8-</a:t>
            </a:r>
            <a:r>
              <a:rPr lang="tr-TR" sz="1400">
                <a:latin typeface="Arial" panose="020B0604020202020204" pitchFamily="34" charset="0"/>
                <a:cs typeface="Arial" panose="020B0604020202020204" pitchFamily="34" charset="0"/>
              </a:rPr>
              <a:t> ödev3.png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9-</a:t>
            </a:r>
            <a:r>
              <a:rPr lang="tr-TR" sz="1400">
                <a:latin typeface="Arial" panose="020B0604020202020204" pitchFamily="34" charset="0"/>
                <a:cs typeface="Arial" panose="020B0604020202020204" pitchFamily="34" charset="0"/>
              </a:rPr>
              <a:t> ödev4.png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10-</a:t>
            </a:r>
            <a:r>
              <a:rPr lang="tr-TR" sz="1400">
                <a:latin typeface="Arial" panose="020B0604020202020204" pitchFamily="34" charset="0"/>
                <a:cs typeface="Arial" panose="020B0604020202020204" pitchFamily="34" charset="0"/>
              </a:rPr>
              <a:t> ödev5.png</a:t>
            </a:r>
            <a:br>
              <a:rPr lang="tr-TR" sz="1400">
                <a:latin typeface="Arial" panose="020B0604020202020204" pitchFamily="34" charset="0"/>
                <a:cs typeface="Arial" panose="020B0604020202020204" pitchFamily="34" charset="0"/>
              </a:rPr>
            </a:br>
            <a:r>
              <a:rPr lang="tr-TR" sz="1400" b="1">
                <a:latin typeface="Arial" panose="020B0604020202020204" pitchFamily="34" charset="0"/>
                <a:cs typeface="Arial" panose="020B0604020202020204" pitchFamily="34" charset="0"/>
              </a:rPr>
              <a:t>11-</a:t>
            </a:r>
            <a:r>
              <a:rPr lang="tr-TR" sz="1400">
                <a:latin typeface="Arial" panose="020B0604020202020204" pitchFamily="34" charset="0"/>
                <a:cs typeface="Arial" panose="020B0604020202020204" pitchFamily="34" charset="0"/>
              </a:rPr>
              <a:t> </a:t>
            </a:r>
            <a:r>
              <a:rPr lang="tr-TR" sz="1400"/>
              <a:t>ödev6.png</a:t>
            </a:r>
            <a:br>
              <a:rPr lang="tr-TR" sz="1200"/>
            </a:br>
            <a:endParaRPr lang="tr-TR" sz="1200"/>
          </a:p>
        </p:txBody>
      </p:sp>
      <p:sp>
        <p:nvSpPr>
          <p:cNvPr id="3" name="Subtitle 2">
            <a:extLst>
              <a:ext uri="{FF2B5EF4-FFF2-40B4-BE49-F238E27FC236}">
                <a16:creationId xmlns:a16="http://schemas.microsoft.com/office/drawing/2014/main" id="{49138AD9-0CB4-4298-B555-165F27030CE7}"/>
              </a:ext>
            </a:extLst>
          </p:cNvPr>
          <p:cNvSpPr>
            <a:spLocks noGrp="1"/>
          </p:cNvSpPr>
          <p:nvPr>
            <p:ph type="subTitle" idx="1"/>
          </p:nvPr>
        </p:nvSpPr>
        <p:spPr/>
        <p:txBody>
          <a:bodyPr/>
          <a:lstStyle/>
          <a:p>
            <a:r>
              <a:rPr lang="tr-TR">
                <a:latin typeface="Arial" panose="020B0604020202020204" pitchFamily="34" charset="0"/>
                <a:cs typeface="Arial" panose="020B0604020202020204" pitchFamily="34" charset="0"/>
              </a:rPr>
              <a:t>1. hafta Salı ödev (24.05.2022)</a:t>
            </a:r>
          </a:p>
          <a:p>
            <a:r>
              <a:rPr lang="tr-TR" b="1"/>
              <a:t>Hazırlayan:  </a:t>
            </a:r>
            <a:r>
              <a:rPr lang="tr-TR"/>
              <a:t>Tuba ARĞIN</a:t>
            </a:r>
          </a:p>
          <a:p>
            <a:endParaRPr lang="tr-TR"/>
          </a:p>
        </p:txBody>
      </p:sp>
    </p:spTree>
    <p:extLst>
      <p:ext uri="{BB962C8B-B14F-4D97-AF65-F5344CB8AC3E}">
        <p14:creationId xmlns:p14="http://schemas.microsoft.com/office/powerpoint/2010/main" val="3313359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1418-5907-4B11-B9A2-601985D7D3DB}"/>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Interpreter/Compiler Arasındaki Farklar Nelerdir?</a:t>
            </a:r>
            <a:endParaRPr lang="tr-TR" cap="none">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3B854C-32AD-499B-BCD6-4688A5843198}"/>
              </a:ext>
            </a:extLst>
          </p:cNvPr>
          <p:cNvSpPr>
            <a:spLocks noGrp="1"/>
          </p:cNvSpPr>
          <p:nvPr>
            <p:ph idx="1"/>
          </p:nvPr>
        </p:nvSpPr>
        <p:spPr/>
        <p:txBody>
          <a:bodyPr>
            <a:normAutofit fontScale="40000" lnSpcReduction="20000"/>
          </a:bodyPr>
          <a:lstStyle/>
          <a:p>
            <a:pPr marL="0" indent="0">
              <a:buNone/>
            </a:pPr>
            <a:endParaRPr lang="tr-TR">
              <a:latin typeface="Arial" panose="020B0604020202020204" pitchFamily="34" charset="0"/>
              <a:cs typeface="Arial" panose="020B0604020202020204" pitchFamily="34" charset="0"/>
            </a:endParaRPr>
          </a:p>
          <a:p>
            <a:r>
              <a:rPr lang="tr-TR" sz="3000">
                <a:latin typeface="Arial" panose="020B0604020202020204" pitchFamily="34" charset="0"/>
                <a:cs typeface="Arial" panose="020B0604020202020204" pitchFamily="34" charset="0"/>
              </a:rPr>
              <a:t>Compiler bir programı bütün olarak alır ve çevirirken; Interpreter programı satır satır çevirir.</a:t>
            </a:r>
          </a:p>
          <a:p>
            <a:r>
              <a:rPr lang="tr-TR" sz="3000">
                <a:latin typeface="Arial" panose="020B0604020202020204" pitchFamily="34" charset="0"/>
                <a:cs typeface="Arial" panose="020B0604020202020204" pitchFamily="34" charset="0"/>
              </a:rPr>
              <a:t>Compiler, ara kod veya hedef kodu oluşturur fakat Interpreter herhangi bir ara kod oluşturmaz. Bundan dolayı Compiler, kodun oluşturulması için daha fazla memory gerektirir.</a:t>
            </a:r>
          </a:p>
          <a:p>
            <a:r>
              <a:rPr lang="tr-TR" sz="3000">
                <a:latin typeface="Arial" panose="020B0604020202020204" pitchFamily="34" charset="0"/>
                <a:cs typeface="Arial" panose="020B0604020202020204" pitchFamily="34"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p>
          <a:p>
            <a:r>
              <a:rPr lang="tr-TR" sz="3000">
                <a:latin typeface="Arial" panose="020B0604020202020204" pitchFamily="34" charset="0"/>
                <a:cs typeface="Arial" panose="020B0604020202020204" pitchFamily="34" charset="0"/>
              </a:rPr>
              <a:t>Compiler’da, Interpreter’e kıyasla hata bulma daha zordur.</a:t>
            </a:r>
          </a:p>
          <a:p>
            <a:r>
              <a:rPr lang="tr-TR" sz="3000">
                <a:latin typeface="Arial" panose="020B0604020202020204" pitchFamily="34" charset="0"/>
                <a:cs typeface="Arial" panose="020B0604020202020204" pitchFamily="34" charset="0"/>
              </a:rPr>
              <a:t>Compiler, C, C++, C#, Scala, TypeScript gibi dillerde kullanılırken, Interpreter PHP, Perl, Ruby, Python gibi dillerde çalıştırılır.</a:t>
            </a:r>
          </a:p>
          <a:p>
            <a:r>
              <a:rPr lang="tr-TR" sz="3000">
                <a:latin typeface="Arial" panose="020B0604020202020204" pitchFamily="34" charset="0"/>
                <a:cs typeface="Arial" panose="020B0604020202020204" pitchFamily="34" charset="0"/>
              </a:rPr>
              <a:t>Compilation ve interpretation bir programlama dilini uygulamak için beraber kullanılabilir. Compiler intermediate level code’u ürettikten sonra makine koduna derlenmeden, interpreter tarafından yorumlanır.</a:t>
            </a:r>
          </a:p>
          <a:p>
            <a:r>
              <a:rPr lang="tr-TR" sz="3000">
                <a:latin typeface="Arial" panose="020B0604020202020204" pitchFamily="34" charset="0"/>
                <a:cs typeface="Arial" panose="020B0604020202020204" pitchFamily="34" charset="0"/>
              </a:rPr>
              <a:t>Mesela Java kodu önce Object koduna derlenir, çalışma zamanında ise bu object kodu, JVM tarafından, hedef bilgisayarın makine koduna yorumlanır.</a:t>
            </a:r>
          </a:p>
          <a:p>
            <a:endParaRPr lang="tr-TR"/>
          </a:p>
        </p:txBody>
      </p:sp>
    </p:spTree>
    <p:extLst>
      <p:ext uri="{BB962C8B-B14F-4D97-AF65-F5344CB8AC3E}">
        <p14:creationId xmlns:p14="http://schemas.microsoft.com/office/powerpoint/2010/main" val="3938254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A00-1EBD-4610-8D31-054DC41D1176}"/>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2) </a:t>
            </a:r>
            <a:r>
              <a:rPr lang="tr-TR" b="1" cap="none">
                <a:latin typeface="Arial" panose="020B0604020202020204" pitchFamily="34" charset="0"/>
                <a:cs typeface="Arial" panose="020B0604020202020204" pitchFamily="34" charset="0"/>
              </a:rPr>
              <a:t>Java Interpreter mı? Compiler mı?</a:t>
            </a:r>
            <a:endParaRPr lang="tr-TR" b="1"/>
          </a:p>
        </p:txBody>
      </p:sp>
      <p:sp>
        <p:nvSpPr>
          <p:cNvPr id="3" name="Content Placeholder 2">
            <a:extLst>
              <a:ext uri="{FF2B5EF4-FFF2-40B4-BE49-F238E27FC236}">
                <a16:creationId xmlns:a16="http://schemas.microsoft.com/office/drawing/2014/main" id="{167E23C3-80E8-4F9D-B971-05FDA394024F}"/>
              </a:ext>
            </a:extLst>
          </p:cNvPr>
          <p:cNvSpPr>
            <a:spLocks noGrp="1"/>
          </p:cNvSpPr>
          <p:nvPr>
            <p:ph idx="1"/>
          </p:nvPr>
        </p:nvSpPr>
        <p:spPr/>
        <p:txBody>
          <a:bodyPr>
            <a:normAutofit/>
          </a:bodyPr>
          <a:lstStyle/>
          <a:p>
            <a:r>
              <a:rPr lang="tr-TR"/>
              <a:t>Hem derleyicileri hemde yorumlayıcıları kullanan program dillerinden biri de JAVA’dır. JAVA dilinde kod önce derlenerek byte code adı verilen ve sadece java sanal makinelarında (java virtual machine) çalıştırılabilen bir kod üretilmektedir. Bu üretilen ara kod daha sonra java sanal makinasında bir yorumlayıcı yapısına uygun olarak çalıştırılmaktadır.</a:t>
            </a:r>
          </a:p>
        </p:txBody>
      </p:sp>
    </p:spTree>
    <p:extLst>
      <p:ext uri="{BB962C8B-B14F-4D97-AF65-F5344CB8AC3E}">
        <p14:creationId xmlns:p14="http://schemas.microsoft.com/office/powerpoint/2010/main" val="5755911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339-CF20-48FD-B141-A5B3556DE35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3) Javascript Compiler mi Interpreter mı</a:t>
            </a:r>
            <a:r>
              <a:rPr lang="tr-TR" b="1">
                <a:latin typeface="Arial" panose="020B0604020202020204" pitchFamily="34" charset="0"/>
                <a:cs typeface="Arial" panose="020B0604020202020204" pitchFamily="34" charset="0"/>
              </a:rPr>
              <a:t>?</a:t>
            </a:r>
            <a:endParaRPr lang="tr-TR" b="1"/>
          </a:p>
        </p:txBody>
      </p:sp>
      <p:sp>
        <p:nvSpPr>
          <p:cNvPr id="3" name="Content Placeholder 2">
            <a:extLst>
              <a:ext uri="{FF2B5EF4-FFF2-40B4-BE49-F238E27FC236}">
                <a16:creationId xmlns:a16="http://schemas.microsoft.com/office/drawing/2014/main" id="{CB9E9B0C-7AC7-4345-9A94-927B22B9E784}"/>
              </a:ext>
            </a:extLst>
          </p:cNvPr>
          <p:cNvSpPr>
            <a:spLocks noGrp="1"/>
          </p:cNvSpPr>
          <p:nvPr>
            <p:ph sz="half" idx="1"/>
          </p:nvPr>
        </p:nvSpPr>
        <p:spPr/>
        <p:txBody>
          <a:bodyPr>
            <a:normAutofit fontScale="92500" lnSpcReduction="20000"/>
          </a:bodyPr>
          <a:lstStyle/>
          <a:p>
            <a:r>
              <a:rPr lang="tr-TR">
                <a:latin typeface="Arial" panose="020B0604020202020204" pitchFamily="34" charset="0"/>
                <a:cs typeface="Arial" panose="020B0604020202020204" pitchFamily="34" charset="0"/>
              </a:rPr>
              <a:t>JavaScript derlenmiş bir dil değil, yorumlanmış bir dildir. Çalıştırılmadan önce C ++ veya Java gibi bir programın derlenmesi gerekir. Kaynak kodu, derleyici adı verilen ve makinenin anladığı ve yürütebileceği bayt koduna çeviren bir programdan geçirilir.</a:t>
            </a:r>
          </a:p>
          <a:p>
            <a:r>
              <a:rPr lang="tr-TR">
                <a:latin typeface="Arial" panose="020B0604020202020204" pitchFamily="34" charset="0"/>
                <a:cs typeface="Arial" panose="020B0604020202020204" pitchFamily="34" charset="0"/>
              </a:rPr>
              <a:t>JavaScript’i tam çalışmak üzereyken yürütülebilir bayt koduna derleyen Just-In-Time(JIT) derlemesi olarak bilinen teknoloji kullanır.</a:t>
            </a:r>
          </a:p>
          <a:p>
            <a:endParaRPr lang="tr-TR"/>
          </a:p>
        </p:txBody>
      </p:sp>
      <p:pic>
        <p:nvPicPr>
          <p:cNvPr id="5" name="Content Placeholder 10">
            <a:extLst>
              <a:ext uri="{FF2B5EF4-FFF2-40B4-BE49-F238E27FC236}">
                <a16:creationId xmlns:a16="http://schemas.microsoft.com/office/drawing/2014/main" id="{1F4B07E7-6FD2-4225-AD5E-7F1F6813B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580872"/>
            <a:ext cx="4645025" cy="2315381"/>
          </a:xfrm>
        </p:spPr>
      </p:pic>
    </p:spTree>
    <p:extLst>
      <p:ext uri="{BB962C8B-B14F-4D97-AF65-F5344CB8AC3E}">
        <p14:creationId xmlns:p14="http://schemas.microsoft.com/office/powerpoint/2010/main" val="269193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097-C086-4338-83CE-F64469886CCD}"/>
              </a:ext>
            </a:extLst>
          </p:cNvPr>
          <p:cNvSpPr>
            <a:spLocks noGrp="1"/>
          </p:cNvSpPr>
          <p:nvPr>
            <p:ph type="title"/>
          </p:nvPr>
        </p:nvSpPr>
        <p:spPr/>
        <p:txBody>
          <a:bodyPr/>
          <a:lstStyle/>
          <a:p>
            <a:r>
              <a:rPr lang="tr-TR" b="1" cap="none">
                <a:latin typeface="Arial" panose="020B0604020202020204" pitchFamily="34" charset="0"/>
                <a:cs typeface="Arial" panose="020B0604020202020204" pitchFamily="34" charset="0"/>
              </a:rPr>
              <a:t>4) Open Source Nedir?</a:t>
            </a:r>
            <a:endParaRPr lang="tr-TR" b="1" cap="none"/>
          </a:p>
        </p:txBody>
      </p:sp>
      <p:sp>
        <p:nvSpPr>
          <p:cNvPr id="6" name="Content Placeholder 5">
            <a:extLst>
              <a:ext uri="{FF2B5EF4-FFF2-40B4-BE49-F238E27FC236}">
                <a16:creationId xmlns:a16="http://schemas.microsoft.com/office/drawing/2014/main" id="{12695EB2-FC89-4497-A672-3CAA97E7B735}"/>
              </a:ext>
            </a:extLst>
          </p:cNvPr>
          <p:cNvSpPr>
            <a:spLocks noGrp="1"/>
          </p:cNvSpPr>
          <p:nvPr>
            <p:ph idx="1"/>
          </p:nvPr>
        </p:nvSpPr>
        <p:spPr/>
        <p:txBody>
          <a:bodyPr>
            <a:noAutofit/>
          </a:bodyPr>
          <a:lstStyle/>
          <a:p>
            <a:r>
              <a:rPr lang="tr-TR" sz="1200" b="1">
                <a:latin typeface="Arial" panose="020B0604020202020204" pitchFamily="34" charset="0"/>
                <a:cs typeface="Arial" panose="020B0604020202020204" pitchFamily="34" charset="0"/>
              </a:rPr>
              <a:t>Open Source:</a:t>
            </a:r>
            <a:r>
              <a:rPr lang="tr-TR" sz="1200">
                <a:latin typeface="Arial" panose="020B0604020202020204" pitchFamily="34" charset="0"/>
                <a:cs typeface="Arial" panose="020B0604020202020204" pitchFamily="34" charset="0"/>
              </a:rPr>
              <a:t> Kaynak kodu şifrelenmemiş ve herkese açık, herkes tarafından geliştirilmeye açık olan yazılım kodlarına verilen isimdir. </a:t>
            </a:r>
          </a:p>
          <a:p>
            <a:r>
              <a:rPr lang="tr-TR" sz="1200">
                <a:latin typeface="Arial" panose="020B0604020202020204" pitchFamily="34" charset="0"/>
                <a:cs typeface="Arial" panose="020B0604020202020204" pitchFamily="34" charset="0"/>
              </a:rPr>
              <a:t>Bu tür yazılımların ayırt edici özelliği kullanıcıya yazılımı değiştirme özgürlüğü sağlamasıdır. Açık kaynak kodlu yazılımlar, uyarlanabilir, sağlam, hızlı ve güvenlidir.</a:t>
            </a:r>
          </a:p>
          <a:p>
            <a:r>
              <a:rPr lang="tr-TR" sz="1200">
                <a:latin typeface="Arial" panose="020B0604020202020204" pitchFamily="34" charset="0"/>
                <a:cs typeface="Arial" panose="020B0604020202020204" pitchFamily="34" charset="0"/>
              </a:rPr>
              <a:t>Açık kaynak kod dünyası, yeni bir yazılım üretme biçimi, yeni iş modelleri sunmaktadır.</a:t>
            </a:r>
            <a:br>
              <a:rPr lang="tr-TR" sz="1200">
                <a:latin typeface="Arial" panose="020B0604020202020204" pitchFamily="34" charset="0"/>
                <a:cs typeface="Arial" panose="020B0604020202020204" pitchFamily="34" charset="0"/>
              </a:rPr>
            </a:br>
            <a:r>
              <a:rPr lang="tr-TR" sz="1200">
                <a:latin typeface="Arial" panose="020B0604020202020204" pitchFamily="34" charset="0"/>
                <a:cs typeface="Arial" panose="020B0604020202020204" pitchFamily="34" charset="0"/>
              </a:rPr>
              <a:t>Dünyanın her tarafından bilişim uzmanlarınca imece yöntemi ile endüstri standartlarında geliştirilen açık kaynak kod yazılımları, insanlığın ortak malıdır.</a:t>
            </a:r>
          </a:p>
          <a:p>
            <a:r>
              <a:rPr lang="tr-TR" sz="1200">
                <a:latin typeface="Arial" panose="020B0604020202020204" pitchFamily="34" charset="0"/>
                <a:cs typeface="Arial" panose="020B0604020202020204" pitchFamily="34" charset="0"/>
              </a:rPr>
              <a:t>Programcılar yazılımları geliştirirken kullandıkları programlama dilleriyle kaynak dosyaları oluştururlar. Daha sonra derlemeli dillerde (C, C++, Java, Pascal) bu dosyayı derleyerek çalıştırılabilir hale çevirirler. Açık kaynaklı yazılım savunucuları her üretilen ve dağıtılan programla birlikte kaynak kodunun da dağıtılmasını savunurlar.</a:t>
            </a:r>
          </a:p>
          <a:p>
            <a:r>
              <a:rPr lang="tr-TR" sz="1200">
                <a:latin typeface="Arial" panose="020B0604020202020204" pitchFamily="34" charset="0"/>
                <a:cs typeface="Arial" panose="020B0604020202020204" pitchFamily="34" charset="0"/>
              </a:rPr>
              <a:t>Bu sayede geliştirme esnasında ve ilerde yeni sürümlerin ortaya çıkması esnasında daha çok sayıda gözün süzgecinden geçmiş daha kaliteli bir yazılım çıktığını düşünürler. Açık kaynaklı yazılımlar 2005 senesi itibariyle bir patlama yapmışlar ve onbinlere varan program ve varyanta ulaşmışlardır. En iyi bilinenler Linux, Open Office, GNU, Debian'dır.</a:t>
            </a:r>
          </a:p>
        </p:txBody>
      </p:sp>
    </p:spTree>
    <p:extLst>
      <p:ext uri="{BB962C8B-B14F-4D97-AF65-F5344CB8AC3E}">
        <p14:creationId xmlns:p14="http://schemas.microsoft.com/office/powerpoint/2010/main" val="3295075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4EB4-4A07-4686-9B6D-04FD6901A18D}"/>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b="1"/>
          </a:p>
        </p:txBody>
      </p:sp>
      <p:sp>
        <p:nvSpPr>
          <p:cNvPr id="3" name="Content Placeholder 2">
            <a:extLst>
              <a:ext uri="{FF2B5EF4-FFF2-40B4-BE49-F238E27FC236}">
                <a16:creationId xmlns:a16="http://schemas.microsoft.com/office/drawing/2014/main" id="{702A1C6C-CA02-444F-8C3D-4D3968FE3BFC}"/>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Jvm (Java Virtual Machine):</a:t>
            </a:r>
            <a:r>
              <a:rPr lang="tr-TR">
                <a:latin typeface="Arial" panose="020B0604020202020204" pitchFamily="34" charset="0"/>
                <a:cs typeface="Arial" panose="020B0604020202020204" pitchFamily="34" charset="0"/>
              </a:rPr>
              <a:t> Bir Java programı javac.exe komutu ile derlendikten(compile işlemi) sonra </a:t>
            </a:r>
            <a:r>
              <a:rPr lang="tr-TR" b="1">
                <a:latin typeface="Arial" panose="020B0604020202020204" pitchFamily="34" charset="0"/>
                <a:cs typeface="Arial" panose="020B0604020202020204" pitchFamily="34" charset="0"/>
              </a:rPr>
              <a:t>byte code</a:t>
            </a:r>
            <a:r>
              <a:rPr lang="tr-TR">
                <a:latin typeface="Arial" panose="020B0604020202020204" pitchFamily="34" charset="0"/>
                <a:cs typeface="Arial" panose="020B0604020202020204" pitchFamily="34" charset="0"/>
              </a:rPr>
              <a:t> ismi verilen bir ara sürüm oluşur. JVM ise bu bytecode’ları alıp çalıştığı sisteme özgü bir şekilde yorumlayarak Java programlarını değişik platformlar üzerinde çalıştırmaya imkan vermektedir yani yazdığımız kodlar makinede değil makine üzerinde kurulu olan JVM tarafından çalıştırılır. Bu sebepten dolayı Java </a:t>
            </a:r>
            <a:r>
              <a:rPr lang="tr-TR" b="1">
                <a:latin typeface="Arial" panose="020B0604020202020204" pitchFamily="34" charset="0"/>
                <a:cs typeface="Arial" panose="020B0604020202020204" pitchFamily="34" charset="0"/>
              </a:rPr>
              <a:t>“Write once, Run anywhere ”</a:t>
            </a:r>
            <a:r>
              <a:rPr lang="tr-TR">
                <a:latin typeface="Arial" panose="020B0604020202020204" pitchFamily="34" charset="0"/>
                <a:cs typeface="Arial" panose="020B0604020202020204" pitchFamily="34" charset="0"/>
              </a:rPr>
              <a:t> unvanına sahiptir.</a:t>
            </a:r>
          </a:p>
          <a:p>
            <a:r>
              <a:rPr lang="tr-TR">
                <a:latin typeface="Arial" panose="020B0604020202020204" pitchFamily="34" charset="0"/>
                <a:cs typeface="Arial" panose="020B0604020202020204" pitchFamily="34" charset="0"/>
              </a:rPr>
              <a:t>JVM’in sanal bir kutu oluşturarak programlarımızı o kutu içinde dış dünyadan bağımsız çalıştırmaya çalıştığını söyleyebiliriz.</a:t>
            </a:r>
          </a:p>
          <a:p>
            <a:r>
              <a:rPr lang="tr-TR">
                <a:latin typeface="Arial" panose="020B0604020202020204" pitchFamily="34" charset="0"/>
                <a:cs typeface="Arial" panose="020B0604020202020204" pitchFamily="34" charset="0"/>
              </a:rPr>
              <a:t>Java, bir sanal makine üzerinde çalışan yapıya sahiptir. Bu yüzden Java'da yazılan uygulamaları çalıştırabilmek için bilgisayarımıza bir Java sanal makinesi kurmamız gerekiyor. Her sistem için aynı olan bu bytecode ları alıp çalıştığı sisteme özgü bir şekilde yorumlamaktadır. JRE, JVM ile birlikte Java platformu çekirdek dosyalarını ve değerli diğer çevre birimleri bulunduran bir paket olarak düşünülmelidir.</a:t>
            </a:r>
            <a:br>
              <a:rPr lang="tr-TR" b="1">
                <a:latin typeface="Arial" panose="020B0604020202020204" pitchFamily="34" charset="0"/>
                <a:cs typeface="Arial" panose="020B0604020202020204" pitchFamily="34" charset="0"/>
              </a:rPr>
            </a:br>
            <a:r>
              <a:rPr lang="tr-TR">
                <a:latin typeface="Arial" panose="020B0604020202020204" pitchFamily="34" charset="0"/>
                <a:cs typeface="Arial" panose="020B0604020202020204" pitchFamily="34" charset="0"/>
              </a:rPr>
              <a:t>Sadece bir tane JVM yok. Java'nın sahibi konumundaki Sun Microsystems firmasının sanal makinesinden başka, örneğin IBM'in de bir Java sanal makinesi var.</a:t>
            </a:r>
          </a:p>
        </p:txBody>
      </p:sp>
    </p:spTree>
    <p:extLst>
      <p:ext uri="{BB962C8B-B14F-4D97-AF65-F5344CB8AC3E}">
        <p14:creationId xmlns:p14="http://schemas.microsoft.com/office/powerpoint/2010/main" val="32632320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4560-81C9-4102-9B9B-C2FC812F0B5B}"/>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8C1D3DB8-F1B1-4C43-B6FF-267E4C83D799}"/>
              </a:ext>
            </a:extLst>
          </p:cNvPr>
          <p:cNvSpPr>
            <a:spLocks noGrp="1"/>
          </p:cNvSpPr>
          <p:nvPr>
            <p:ph idx="1"/>
          </p:nvPr>
        </p:nvSpPr>
        <p:spPr/>
        <p:txBody>
          <a:bodyPr>
            <a:noAutofit/>
          </a:bodyPr>
          <a:lstStyle/>
          <a:p>
            <a:r>
              <a:rPr lang="tr-TR" sz="1600" b="1">
                <a:latin typeface="Arial" panose="020B0604020202020204" pitchFamily="34" charset="0"/>
                <a:cs typeface="Arial" panose="020B0604020202020204" pitchFamily="34" charset="0"/>
              </a:rPr>
              <a:t>JDK (Java Development Kit):</a:t>
            </a:r>
            <a:r>
              <a:rPr lang="tr-TR" sz="1600">
                <a:latin typeface="Arial" panose="020B0604020202020204" pitchFamily="34" charset="0"/>
                <a:cs typeface="Arial" panose="020B0604020202020204" pitchFamily="34" charset="0"/>
              </a:rPr>
              <a:t> Java ile geliştirme yapmak için gerekli araçları içeren geliştirici paketidir.Herhangi bir Java uygulamasını çalıştırmak için Jdk’ya ihtiyaç yoktur, Jre</a:t>
            </a:r>
            <a:r>
              <a:rPr lang="tr-TR" sz="1600" b="1">
                <a:latin typeface="Arial" panose="020B0604020202020204" pitchFamily="34" charset="0"/>
                <a:cs typeface="Arial" panose="020B0604020202020204" pitchFamily="34" charset="0"/>
              </a:rPr>
              <a:t> </a:t>
            </a:r>
            <a:r>
              <a:rPr lang="tr-TR" sz="1600">
                <a:latin typeface="Arial" panose="020B0604020202020204" pitchFamily="34" charset="0"/>
                <a:cs typeface="Arial" panose="020B0604020202020204" pitchFamily="34" charset="0"/>
              </a:rPr>
              <a:t>programların çalışması için gerekli altyapıyı barındırır.</a:t>
            </a:r>
          </a:p>
          <a:p>
            <a:r>
              <a:rPr lang="tr-TR" sz="1600">
                <a:latin typeface="Arial" panose="020B0604020202020204" pitchFamily="34" charset="0"/>
                <a:cs typeface="Arial" panose="020B0604020202020204" pitchFamily="34" charset="0"/>
              </a:rPr>
              <a:t>Java ile geliştirme (development) yapmak için Java Development Kit'e (JDK) ihtiyacınız var. Bu paket Java ile geliştirme yapmak için bütün araçları içeriyor.</a:t>
            </a:r>
            <a:br>
              <a:rPr lang="tr-TR" sz="1600" b="1">
                <a:latin typeface="Arial" panose="020B0604020202020204" pitchFamily="34" charset="0"/>
                <a:cs typeface="Arial" panose="020B0604020202020204" pitchFamily="34" charset="0"/>
              </a:rPr>
            </a:br>
            <a:r>
              <a:rPr lang="tr-TR" sz="1600">
                <a:latin typeface="Arial" panose="020B0604020202020204" pitchFamily="34" charset="0"/>
                <a:cs typeface="Arial" panose="020B0604020202020204" pitchFamily="34" charset="0"/>
              </a:rPr>
              <a:t>Bu tool'lara editör (düzenleyici) dahil değildir. Piyasada bir çok GUI(Graphical User Interface) Java Editör'ı var. Bunlar genelde ücretlidir. Ayrıca oldukça güçlü bir makinede bile oldukça ağır çalışırlar. </a:t>
            </a:r>
          </a:p>
        </p:txBody>
      </p:sp>
    </p:spTree>
    <p:extLst>
      <p:ext uri="{BB962C8B-B14F-4D97-AF65-F5344CB8AC3E}">
        <p14:creationId xmlns:p14="http://schemas.microsoft.com/office/powerpoint/2010/main" val="1260482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DFAF-2E2A-496E-A5A0-A273B90E9E94}"/>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5) JVM,JDK,JRE </a:t>
            </a:r>
            <a:r>
              <a:rPr lang="tr-TR" b="1" cap="none">
                <a:latin typeface="Arial" panose="020B0604020202020204" pitchFamily="34" charset="0"/>
                <a:cs typeface="Arial" panose="020B0604020202020204" pitchFamily="34" charset="0"/>
              </a:rPr>
              <a:t>Nedir?</a:t>
            </a:r>
            <a:endParaRPr lang="tr-TR"/>
          </a:p>
        </p:txBody>
      </p:sp>
      <p:sp>
        <p:nvSpPr>
          <p:cNvPr id="3" name="Content Placeholder 2">
            <a:extLst>
              <a:ext uri="{FF2B5EF4-FFF2-40B4-BE49-F238E27FC236}">
                <a16:creationId xmlns:a16="http://schemas.microsoft.com/office/drawing/2014/main" id="{9733DEBF-811D-4E71-BD3A-D7459F84A65F}"/>
              </a:ext>
            </a:extLst>
          </p:cNvPr>
          <p:cNvSpPr>
            <a:spLocks noGrp="1"/>
          </p:cNvSpPr>
          <p:nvPr>
            <p:ph idx="1"/>
          </p:nvPr>
        </p:nvSpPr>
        <p:spPr/>
        <p:txBody>
          <a:bodyPr>
            <a:noAutofit/>
          </a:bodyPr>
          <a:lstStyle/>
          <a:p>
            <a:r>
              <a:rPr lang="tr-TR" sz="1400" b="1">
                <a:latin typeface="Arial" panose="020B0604020202020204" pitchFamily="34" charset="0"/>
                <a:cs typeface="Arial" panose="020B0604020202020204" pitchFamily="34" charset="0"/>
              </a:rPr>
              <a:t>Jre (Java Runtime Environment):</a:t>
            </a:r>
            <a:r>
              <a:rPr lang="tr-TR" sz="1400">
                <a:latin typeface="Arial" panose="020B0604020202020204" pitchFamily="34" charset="0"/>
                <a:cs typeface="Arial" panose="020B0604020202020204" pitchFamily="34" charset="0"/>
              </a:rPr>
              <a:t> Kullanıcıların Java programlarını çalıştırmaları için minimum gereksinimleri içeren, içerisinde JVM’yi ve Java platformu çekirdek dosyalarını bulunduran yazılımdır.</a:t>
            </a:r>
          </a:p>
          <a:p>
            <a:r>
              <a:rPr lang="tr-TR" sz="1400">
                <a:latin typeface="Arial" panose="020B0604020202020204" pitchFamily="34" charset="0"/>
                <a:cs typeface="Arial" panose="020B0604020202020204" pitchFamily="34" charset="0"/>
              </a:rPr>
              <a:t>Java, konu ile ilgilenen birçok kişinin bildiği gibi platform bağımsız olma vaadi ile uygulama geliştiricilerin karşısına çıkan gerçek anlamda bir nesneye yönelik programlama dilidir. Java'nın SUN tarafından duyurulduğu yıllarda uygulama geliştiriciler "Bir defa yaz derle, her işletim sisteminde çalıştır" gibi bir slogana alışkın değildi. Kulaklara çok hoş gelmişti bi slogan. Fakat bu platform bağımsızlığı sağlayabilmek için farklı bir mimari gerekmekteydi. işte bu aşamada JRE(Java Runtime Environment) imdadımıza yetişti. </a:t>
            </a:r>
          </a:p>
          <a:p>
            <a:r>
              <a:rPr lang="tr-TR" sz="1400">
                <a:latin typeface="Arial" panose="020B0604020202020204" pitchFamily="34" charset="0"/>
                <a:cs typeface="Arial" panose="020B0604020202020204" pitchFamily="34" charset="0"/>
              </a:rPr>
              <a:t>Java kodları derlendikten sonra direkt olarak derlendiği makineye özgü makina kodlarına dönüştürülmemektedir. Bir ara dil olarak tabir edilen Java ByteCode’larına çevrilmektedirler. Bu byte kodlar her işletim sistemi için aynıdır fakat bu kodları yorumlayacak bir ekipmana ihtiyaç duyulmaktadır.</a:t>
            </a:r>
          </a:p>
        </p:txBody>
      </p:sp>
    </p:spTree>
    <p:extLst>
      <p:ext uri="{BB962C8B-B14F-4D97-AF65-F5344CB8AC3E}">
        <p14:creationId xmlns:p14="http://schemas.microsoft.com/office/powerpoint/2010/main" val="41643609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DAB1-618E-4120-BFE0-01A99ED995F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6) JIT </a:t>
            </a:r>
            <a:r>
              <a:rPr lang="tr-TR" cap="none">
                <a:latin typeface="Arial" panose="020B0604020202020204" pitchFamily="34" charset="0"/>
                <a:cs typeface="Arial" panose="020B0604020202020204" pitchFamily="34" charset="0"/>
              </a:rPr>
              <a:t>Nedir</a:t>
            </a:r>
            <a:r>
              <a:rPr lang="tr-TR">
                <a:latin typeface="Arial" panose="020B0604020202020204" pitchFamily="34" charset="0"/>
                <a:cs typeface="Arial" panose="020B0604020202020204" pitchFamily="34" charset="0"/>
              </a:rPr>
              <a:t>?</a:t>
            </a:r>
            <a:endParaRPr lang="tr-TR"/>
          </a:p>
        </p:txBody>
      </p:sp>
      <p:sp>
        <p:nvSpPr>
          <p:cNvPr id="3" name="Content Placeholder 2">
            <a:extLst>
              <a:ext uri="{FF2B5EF4-FFF2-40B4-BE49-F238E27FC236}">
                <a16:creationId xmlns:a16="http://schemas.microsoft.com/office/drawing/2014/main" id="{84C2F2C5-2017-4C90-8685-4394103C1513}"/>
              </a:ext>
            </a:extLst>
          </p:cNvPr>
          <p:cNvSpPr>
            <a:spLocks noGrp="1"/>
          </p:cNvSpPr>
          <p:nvPr>
            <p:ph idx="1"/>
          </p:nvPr>
        </p:nvSpPr>
        <p:spPr/>
        <p:txBody>
          <a:bodyPr>
            <a:normAutofit fontScale="62500" lnSpcReduction="20000"/>
          </a:bodyPr>
          <a:lstStyle/>
          <a:p>
            <a:r>
              <a:rPr lang="tr-TR" b="1">
                <a:latin typeface="Arial" panose="020B0604020202020204" pitchFamily="34" charset="0"/>
                <a:cs typeface="Arial" panose="020B0604020202020204" pitchFamily="34" charset="0"/>
              </a:rPr>
              <a:t>JIT</a:t>
            </a:r>
            <a:r>
              <a:rPr lang="tr-TR">
                <a:latin typeface="Arial" panose="020B0604020202020204" pitchFamily="34" charset="0"/>
                <a:cs typeface="Arial" panose="020B0604020202020204" pitchFamily="34" charset="0"/>
              </a:rPr>
              <a:t> (</a:t>
            </a:r>
            <a:r>
              <a:rPr lang="tr-TR" b="1">
                <a:latin typeface="Arial" panose="020B0604020202020204" pitchFamily="34" charset="0"/>
                <a:cs typeface="Arial" panose="020B0604020202020204" pitchFamily="34" charset="0"/>
              </a:rPr>
              <a:t>Just-in-time):</a:t>
            </a:r>
            <a:r>
              <a:rPr lang="tr-TR">
                <a:latin typeface="Arial" panose="020B0604020202020204" pitchFamily="34" charset="0"/>
                <a:cs typeface="Arial" panose="020B0604020202020204" pitchFamily="34" charset="0"/>
              </a:rPr>
              <a:t> compilation; dinamik çeviri olarak da bilinir.</a:t>
            </a:r>
          </a:p>
          <a:p>
            <a:r>
              <a:rPr lang="tr-TR">
                <a:latin typeface="Arial" panose="020B0604020202020204" pitchFamily="34" charset="0"/>
                <a:cs typeface="Arial" panose="020B0604020202020204" pitchFamily="34" charset="0"/>
              </a:rPr>
              <a:t>Bilgisayar kodunu çalıştırmanın bir yoludur. Yürütülmeden önce bir program yürütülürken çalışma zamanında derleyici içerir. </a:t>
            </a:r>
          </a:p>
          <a:p>
            <a:r>
              <a:rPr lang="tr-TR">
                <a:latin typeface="Arial" panose="020B0604020202020204" pitchFamily="34" charset="0"/>
                <a:cs typeface="Arial" panose="020B0604020202020204" pitchFamily="34" charset="0"/>
              </a:rPr>
              <a:t>Genellikle bu, kaynak kodu ve daha sonradan makine diline bytecode kod çevirisini içerir ve bu kod doğrudan doğruya çalıştırılır.</a:t>
            </a:r>
          </a:p>
          <a:p>
            <a:r>
              <a:rPr lang="tr-TR">
                <a:latin typeface="Arial" panose="020B0604020202020204" pitchFamily="34" charset="0"/>
                <a:cs typeface="Arial" panose="020B0604020202020204" pitchFamily="34" charset="0"/>
              </a:rPr>
              <a:t>Bir JIT derleyicisi uygulayan bir sistem genellikle yürütülen kodu sürekli olarak analiz eder, daha sonra derleme veya tekrar derlemeden elde edilen hızlanmanın bu kodun derlenmesinin yükünden daha ağır olacağı kod bölümlerini tanımlar</a:t>
            </a:r>
            <a:r>
              <a:rPr lang="tr-TR" baseline="30000">
                <a:latin typeface="Arial" panose="020B0604020202020204" pitchFamily="34" charset="0"/>
                <a:cs typeface="Arial" panose="020B0604020202020204" pitchFamily="34" charset="0"/>
              </a:rPr>
              <a:t>.</a:t>
            </a:r>
            <a:endParaRPr lang="tr-TR">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JT derlemesi, makine koduna çevirı için iki geleneksel yaklaşımın birleşimidir zamanında hazırlama derlemesi (AOT derlemesi) ve yorumlayıcı. Her ikisini de bazı avantaj ve dezavantajlarını birleştirir.</a:t>
            </a:r>
            <a:endParaRPr lang="tr-TR" baseline="30000">
              <a:latin typeface="Arial" panose="020B0604020202020204" pitchFamily="34" charset="0"/>
              <a:cs typeface="Arial" panose="020B0604020202020204" pitchFamily="34" charset="0"/>
            </a:endParaRPr>
          </a:p>
          <a:p>
            <a:r>
              <a:rPr lang="tr-TR">
                <a:latin typeface="Arial" panose="020B0604020202020204" pitchFamily="34" charset="0"/>
                <a:cs typeface="Arial" panose="020B0604020202020204" pitchFamily="34" charset="0"/>
              </a:rPr>
              <a:t>Kabaca, JIT derlemesi, yorumlayıcı esnekliği ile derlenmiş kodun hızını, bir yorumlayıcının yükü ve derlemenin ilave yükü ile birleştirir. JIT derlemesi dinamik derlemenin bir biçimidir ve dinamik yeniden derleme gibi uyarlanabilir optimizasyona izin verir. Bu nedenle teori olarak JIT derlemesi statik derlemeden daha hızlı yürütülebilir.</a:t>
            </a:r>
            <a:r>
              <a:rPr lang="tr-TR" baseline="30000">
                <a:latin typeface="Arial" panose="020B0604020202020204" pitchFamily="34" charset="0"/>
                <a:cs typeface="Arial" panose="020B0604020202020204" pitchFamily="34" charset="0"/>
              </a:rPr>
              <a:t>[</a:t>
            </a:r>
          </a:p>
          <a:p>
            <a:r>
              <a:rPr lang="tr-TR">
                <a:latin typeface="Arial" panose="020B0604020202020204" pitchFamily="34" charset="0"/>
                <a:cs typeface="Arial" panose="020B0604020202020204" pitchFamily="34" charset="0"/>
              </a:rPr>
              <a:t>Yorumlama ve JIT derleme, çalışma zamanı sistemi geç veri türlerini işleyebileceğinden ve güvenlik garantilerini uygulayabildiğinden dinamik programlama dilleri için özellikle uygundur.</a:t>
            </a:r>
          </a:p>
          <a:p>
            <a:endParaRPr lang="tr-TR"/>
          </a:p>
        </p:txBody>
      </p:sp>
    </p:spTree>
    <p:extLst>
      <p:ext uri="{BB962C8B-B14F-4D97-AF65-F5344CB8AC3E}">
        <p14:creationId xmlns:p14="http://schemas.microsoft.com/office/powerpoint/2010/main" val="295878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7AD3-4A1F-44F2-96EC-6379F9FB8E5B}"/>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7) </a:t>
            </a:r>
            <a:r>
              <a:rPr lang="tr-TR" cap="none">
                <a:latin typeface="Arial" panose="020B0604020202020204" pitchFamily="34" charset="0"/>
                <a:cs typeface="Arial" panose="020B0604020202020204" pitchFamily="34" charset="0"/>
              </a:rPr>
              <a:t>Java</a:t>
            </a:r>
            <a:r>
              <a:rPr lang="tr-TR">
                <a:latin typeface="Arial" panose="020B0604020202020204" pitchFamily="34" charset="0"/>
                <a:cs typeface="Arial" panose="020B0604020202020204" pitchFamily="34" charset="0"/>
              </a:rPr>
              <a:t> 100% oop?</a:t>
            </a:r>
            <a:endParaRPr lang="tr-TR"/>
          </a:p>
        </p:txBody>
      </p:sp>
      <p:sp>
        <p:nvSpPr>
          <p:cNvPr id="3" name="Content Placeholder 2">
            <a:extLst>
              <a:ext uri="{FF2B5EF4-FFF2-40B4-BE49-F238E27FC236}">
                <a16:creationId xmlns:a16="http://schemas.microsoft.com/office/drawing/2014/main" id="{3184F02A-8C46-41BC-8CAB-DBBF453B731B}"/>
              </a:ext>
            </a:extLst>
          </p:cNvPr>
          <p:cNvSpPr>
            <a:spLocks noGrp="1"/>
          </p:cNvSpPr>
          <p:nvPr>
            <p:ph idx="1"/>
          </p:nvPr>
        </p:nvSpPr>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Java ve C# nesne yönelimli programlama dilleridir ama %100 nesne yönelimli değillerdir. Bir programlama dilinin %100 nesne yönelimli olması için sağlaması gereken bir kurallar kümesi var. Bunları şu şekilde listeleyebiliriz:</a:t>
            </a:r>
          </a:p>
          <a:p>
            <a:pPr fontAlgn="base"/>
            <a:r>
              <a:rPr lang="tr-TR" sz="2500" b="1">
                <a:latin typeface="Arial" panose="020B0604020202020204" pitchFamily="34" charset="0"/>
                <a:cs typeface="Arial" panose="020B0604020202020204" pitchFamily="34" charset="0"/>
              </a:rPr>
              <a:t>Encapsulation/Data hiding: </a:t>
            </a:r>
            <a:r>
              <a:rPr lang="tr-TR" sz="2500">
                <a:latin typeface="Arial" panose="020B0604020202020204" pitchFamily="34" charset="0"/>
                <a:cs typeface="Arial" panose="020B0604020202020204" pitchFamily="34" charset="0"/>
              </a:rPr>
              <a:t>Kapsülleme, sarmalama, paketleme / Veri gizleme</a:t>
            </a:r>
          </a:p>
          <a:p>
            <a:pPr fontAlgn="base"/>
            <a:r>
              <a:rPr lang="tr-TR" sz="2500" b="1">
                <a:latin typeface="Arial" panose="020B0604020202020204" pitchFamily="34" charset="0"/>
                <a:cs typeface="Arial" panose="020B0604020202020204" pitchFamily="34" charset="0"/>
              </a:rPr>
              <a:t>Inheritance: </a:t>
            </a:r>
            <a:r>
              <a:rPr lang="tr-TR" sz="2500">
                <a:latin typeface="Arial" panose="020B0604020202020204" pitchFamily="34" charset="0"/>
                <a:cs typeface="Arial" panose="020B0604020202020204" pitchFamily="34" charset="0"/>
              </a:rPr>
              <a:t>Kalıtım, miras</a:t>
            </a:r>
          </a:p>
          <a:p>
            <a:pPr fontAlgn="base"/>
            <a:r>
              <a:rPr lang="tr-TR" sz="2500" b="1">
                <a:latin typeface="Arial" panose="020B0604020202020204" pitchFamily="34" charset="0"/>
                <a:cs typeface="Arial" panose="020B0604020202020204" pitchFamily="34" charset="0"/>
              </a:rPr>
              <a:t>Polymorphism: </a:t>
            </a:r>
            <a:r>
              <a:rPr lang="tr-TR" sz="2500">
                <a:latin typeface="Arial" panose="020B0604020202020204" pitchFamily="34" charset="0"/>
                <a:cs typeface="Arial" panose="020B0604020202020204" pitchFamily="34" charset="0"/>
              </a:rPr>
              <a:t>Çok çeşitlilik</a:t>
            </a:r>
          </a:p>
          <a:p>
            <a:pPr fontAlgn="base"/>
            <a:r>
              <a:rPr lang="tr-TR" sz="2500" b="1">
                <a:latin typeface="Arial" panose="020B0604020202020204" pitchFamily="34" charset="0"/>
                <a:cs typeface="Arial" panose="020B0604020202020204" pitchFamily="34" charset="0"/>
              </a:rPr>
              <a:t>Abstraction: </a:t>
            </a:r>
            <a:r>
              <a:rPr lang="tr-TR" sz="2500">
                <a:latin typeface="Arial" panose="020B0604020202020204" pitchFamily="34" charset="0"/>
                <a:cs typeface="Arial" panose="020B0604020202020204" pitchFamily="34" charset="0"/>
              </a:rPr>
              <a:t>Soyutlama</a:t>
            </a:r>
          </a:p>
          <a:p>
            <a:pPr fontAlgn="base"/>
            <a:r>
              <a:rPr lang="tr-TR" sz="2500">
                <a:latin typeface="Arial" panose="020B0604020202020204" pitchFamily="34" charset="0"/>
                <a:cs typeface="Arial" panose="020B0604020202020204" pitchFamily="34" charset="0"/>
              </a:rPr>
              <a:t>Tüm öntanımlı tiplerin nesne olması</a:t>
            </a:r>
          </a:p>
          <a:p>
            <a:pPr fontAlgn="base"/>
            <a:r>
              <a:rPr lang="tr-TR" sz="2500">
                <a:latin typeface="Arial" panose="020B0604020202020204" pitchFamily="34" charset="0"/>
                <a:cs typeface="Arial" panose="020B0604020202020204" pitchFamily="34" charset="0"/>
              </a:rPr>
              <a:t>Tüm kullanıcı tanımlı tiplerin nesne olması</a:t>
            </a:r>
          </a:p>
          <a:p>
            <a:pPr fontAlgn="base"/>
            <a:r>
              <a:rPr lang="tr-TR" sz="2500">
                <a:latin typeface="Arial" panose="020B0604020202020204" pitchFamily="34" charset="0"/>
                <a:cs typeface="Arial" panose="020B0604020202020204" pitchFamily="34" charset="0"/>
              </a:rPr>
              <a:t>Tüm işlemlerin nesnelere mesaj gönderilerek gerçekleştirilmesi</a:t>
            </a:r>
          </a:p>
          <a:p>
            <a:pPr fontAlgn="base"/>
            <a:r>
              <a:rPr lang="tr-TR" sz="2500">
                <a:latin typeface="Arial" panose="020B0604020202020204" pitchFamily="34" charset="0"/>
                <a:cs typeface="Arial" panose="020B0604020202020204" pitchFamily="34" charset="0"/>
              </a:rPr>
              <a:t>Java’da Boolean, Integer gibi nesne tiplerinin yanında, nesne olmayan boolean, char, short, int, long, float, double gibi primitive tipler bulunmaktadır. C#’ta bu tipler de nesne olmasına rağmen bünyesinde bulundurduğu struct’dan dolayı C# da %100 nesne yönelimli olma kategorisine dahil olamıyor.</a:t>
            </a:r>
          </a:p>
          <a:p>
            <a:pPr marL="0" indent="0">
              <a:buNone/>
            </a:pPr>
            <a:endParaRPr lang="tr-TR"/>
          </a:p>
        </p:txBody>
      </p:sp>
    </p:spTree>
    <p:extLst>
      <p:ext uri="{BB962C8B-B14F-4D97-AF65-F5344CB8AC3E}">
        <p14:creationId xmlns:p14="http://schemas.microsoft.com/office/powerpoint/2010/main" val="41005958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6238-DAEE-4FCD-841B-CCAE6A6A543E}"/>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8) </a:t>
            </a:r>
            <a:r>
              <a:rPr lang="tr-TR" cap="none">
                <a:latin typeface="Arial" panose="020B0604020202020204" pitchFamily="34" charset="0"/>
                <a:cs typeface="Arial" panose="020B0604020202020204" pitchFamily="34" charset="0"/>
              </a:rPr>
              <a:t>Java By Pass Value? By Pass Referances?</a:t>
            </a:r>
            <a:endParaRPr lang="tr-TR"/>
          </a:p>
        </p:txBody>
      </p:sp>
      <p:sp>
        <p:nvSpPr>
          <p:cNvPr id="3" name="Content Placeholder 2">
            <a:extLst>
              <a:ext uri="{FF2B5EF4-FFF2-40B4-BE49-F238E27FC236}">
                <a16:creationId xmlns:a16="http://schemas.microsoft.com/office/drawing/2014/main" id="{970A5760-B343-4D57-ACAA-E9108FE04B08}"/>
              </a:ext>
            </a:extLst>
          </p:cNvPr>
          <p:cNvSpPr>
            <a:spLocks noGrp="1"/>
          </p:cNvSpPr>
          <p:nvPr>
            <p:ph idx="1"/>
          </p:nvPr>
        </p:nvSpPr>
        <p:spPr/>
        <p:txBody>
          <a:bodyPr>
            <a:normAutofit/>
          </a:bodyPr>
          <a:lstStyle/>
          <a:p>
            <a:r>
              <a:rPr lang="tr-TR" sz="1800" b="1">
                <a:latin typeface="Arial" panose="020B0604020202020204" pitchFamily="34" charset="0"/>
                <a:cs typeface="Arial" panose="020B0604020202020204" pitchFamily="34" charset="0"/>
              </a:rPr>
              <a:t>Pass by Value</a:t>
            </a:r>
            <a:r>
              <a:rPr lang="tr-TR" sz="1800">
                <a:latin typeface="Arial" panose="020B0604020202020204" pitchFamily="34" charset="0"/>
                <a:cs typeface="Arial" panose="020B0604020202020204" pitchFamily="34" charset="0"/>
              </a:rPr>
              <a:t>: Yöntem parametre değerleri başka bir değişkene kopyalanır ve ardından kopyalanan nesne iletilir, bu yüzden buna değere göre geçiş denir.</a:t>
            </a:r>
          </a:p>
          <a:p>
            <a:r>
              <a:rPr lang="tr-TR" sz="1800" b="1">
                <a:latin typeface="Arial" panose="020B0604020202020204" pitchFamily="34" charset="0"/>
                <a:cs typeface="Arial" panose="020B0604020202020204" pitchFamily="34" charset="0"/>
              </a:rPr>
              <a:t>Pass by Reference</a:t>
            </a:r>
            <a:r>
              <a:rPr lang="tr-TR" sz="1800">
                <a:latin typeface="Arial" panose="020B0604020202020204" pitchFamily="34" charset="0"/>
                <a:cs typeface="Arial" panose="020B0604020202020204" pitchFamily="34" charset="0"/>
              </a:rPr>
              <a:t>: Gerçek parametreye bir takma ad veya referans, yönteme iletilir, bu nedenle buna referansla geçiş olarak adlandırılır.</a:t>
            </a:r>
          </a:p>
          <a:p>
            <a:r>
              <a:rPr lang="tr-TR" sz="1800">
                <a:latin typeface="Arial" panose="020B0604020202020204" pitchFamily="34" charset="0"/>
                <a:cs typeface="Arial" panose="020B0604020202020204" pitchFamily="34" charset="0"/>
              </a:rPr>
              <a:t>Java her zaman pass by value’dur.</a:t>
            </a:r>
          </a:p>
          <a:p>
            <a:r>
              <a:rPr lang="tr-TR" sz="1800">
                <a:latin typeface="Arial" panose="020B0604020202020204" pitchFamily="34" charset="0"/>
                <a:cs typeface="Arial" panose="020B0604020202020204" pitchFamily="34" charset="0"/>
              </a:rPr>
              <a:t>Java'daki nesne değişkenleri her zaman bellek yığınındaki gerçek nesneye işaret eder. Bir yönteme geçirildiğinde değiştirilebilir bir nesnenin değeri değiştirilebilir. Değişmez bir nesnenin değeri, yeni bir değer iletilse bile değiştirilemez.</a:t>
            </a:r>
          </a:p>
        </p:txBody>
      </p:sp>
    </p:spTree>
    <p:extLst>
      <p:ext uri="{BB962C8B-B14F-4D97-AF65-F5344CB8AC3E}">
        <p14:creationId xmlns:p14="http://schemas.microsoft.com/office/powerpoint/2010/main" val="2314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AFDF-7CDE-472A-A6D1-65E9DB3E21B5}"/>
              </a:ext>
            </a:extLst>
          </p:cNvPr>
          <p:cNvSpPr>
            <a:spLocks noGrp="1"/>
          </p:cNvSpPr>
          <p:nvPr>
            <p:ph type="title"/>
          </p:nvPr>
        </p:nvSpPr>
        <p:spPr/>
        <p:txBody>
          <a:bodyPr/>
          <a:lstStyle/>
          <a:p>
            <a:r>
              <a:rPr lang="tr-TR" b="1">
                <a:latin typeface="Arial" panose="020B0604020202020204" pitchFamily="34" charset="0"/>
                <a:cs typeface="Arial" panose="020B0604020202020204" pitchFamily="34" charset="0"/>
              </a:rPr>
              <a:t>1-</a:t>
            </a:r>
            <a:r>
              <a:rPr lang="tr-TR" b="1" cap="none">
                <a:latin typeface="Arial" panose="020B0604020202020204" pitchFamily="34" charset="0"/>
                <a:cs typeface="Arial" panose="020B0604020202020204" pitchFamily="34" charset="0"/>
              </a:rPr>
              <a:t>Xhtml ile Html5 Arasındaki Farklar</a:t>
            </a:r>
            <a:endParaRPr lang="tr-TR" b="1"/>
          </a:p>
        </p:txBody>
      </p:sp>
      <p:sp>
        <p:nvSpPr>
          <p:cNvPr id="3" name="Content Placeholder 2">
            <a:extLst>
              <a:ext uri="{FF2B5EF4-FFF2-40B4-BE49-F238E27FC236}">
                <a16:creationId xmlns:a16="http://schemas.microsoft.com/office/drawing/2014/main" id="{B52A82D9-CC24-4F18-B74D-83AC82F286C4}"/>
              </a:ext>
            </a:extLst>
          </p:cNvPr>
          <p:cNvSpPr>
            <a:spLocks noGrp="1"/>
          </p:cNvSpPr>
          <p:nvPr>
            <p:ph idx="1"/>
          </p:nvPr>
        </p:nvSpPr>
        <p:spPr/>
        <p:txBody>
          <a:bodyPr>
            <a:normAutofit fontScale="70000" lnSpcReduction="20000"/>
          </a:bodyPr>
          <a:lstStyle/>
          <a:p>
            <a:r>
              <a:rPr lang="tr-TR" b="1"/>
              <a:t>XHTML(</a:t>
            </a:r>
            <a:r>
              <a:rPr lang="tr-TR" err="1"/>
              <a:t>E</a:t>
            </a:r>
            <a:r>
              <a:rPr lang="tr-TR" b="1" err="1"/>
              <a:t>X</a:t>
            </a:r>
            <a:r>
              <a:rPr lang="tr-TR" err="1"/>
              <a:t>tensible</a:t>
            </a:r>
            <a:r>
              <a:rPr lang="tr-TR"/>
              <a:t> </a:t>
            </a:r>
            <a:r>
              <a:rPr lang="tr-TR" b="1" err="1"/>
              <a:t>H</a:t>
            </a:r>
            <a:r>
              <a:rPr lang="tr-TR" err="1"/>
              <a:t>yper</a:t>
            </a:r>
            <a:r>
              <a:rPr lang="tr-TR" b="1" err="1"/>
              <a:t>T</a:t>
            </a:r>
            <a:r>
              <a:rPr lang="tr-TR" err="1"/>
              <a:t>ext</a:t>
            </a:r>
            <a:r>
              <a:rPr lang="tr-TR"/>
              <a:t> </a:t>
            </a:r>
            <a:r>
              <a:rPr lang="tr-TR" b="1" err="1"/>
              <a:t>M</a:t>
            </a:r>
            <a:r>
              <a:rPr lang="tr-TR" err="1"/>
              <a:t>arkup</a:t>
            </a:r>
            <a:r>
              <a:rPr lang="tr-TR"/>
              <a:t> </a:t>
            </a:r>
            <a:r>
              <a:rPr lang="tr-TR" b="1"/>
              <a:t>L</a:t>
            </a:r>
            <a:r>
              <a:rPr lang="tr-TR"/>
              <a:t>anguage) /</a:t>
            </a:r>
            <a:r>
              <a:rPr lang="tr-TR" b="1"/>
              <a:t> HTML5</a:t>
            </a:r>
            <a:r>
              <a:rPr lang="tr-TR"/>
              <a:t>(</a:t>
            </a:r>
            <a:r>
              <a:rPr lang="tr-TR" err="1"/>
              <a:t>Hyper</a:t>
            </a:r>
            <a:r>
              <a:rPr lang="tr-TR"/>
              <a:t> </a:t>
            </a:r>
            <a:r>
              <a:rPr lang="tr-TR" err="1"/>
              <a:t>Text</a:t>
            </a:r>
            <a:r>
              <a:rPr lang="tr-TR"/>
              <a:t> </a:t>
            </a:r>
            <a:r>
              <a:rPr lang="tr-TR" err="1"/>
              <a:t>Markup</a:t>
            </a:r>
            <a:r>
              <a:rPr lang="tr-TR"/>
              <a:t> Language </a:t>
            </a:r>
            <a:r>
              <a:rPr lang="tr-TR" err="1"/>
              <a:t>Version</a:t>
            </a:r>
            <a:r>
              <a:rPr lang="tr-TR"/>
              <a:t> 5): </a:t>
            </a:r>
          </a:p>
          <a:p>
            <a:r>
              <a:rPr lang="tr-TR"/>
              <a:t>HTML5 ve XHTML arasındaki daha ince farklardan bazıları şunlardır:</a:t>
            </a:r>
          </a:p>
          <a:p>
            <a:r>
              <a:rPr lang="tr-TR"/>
              <a:t>XHTML büyük/küçük harfe duyarlı olmasına rağmen, HTML5 değildir. (Aynı zamanda HTML de büyük/küçük harf duyarlı değildir).</a:t>
            </a:r>
          </a:p>
          <a:p>
            <a:r>
              <a:rPr lang="tr-TR"/>
              <a:t>HTML5'in XHTML ve </a:t>
            </a:r>
            <a:r>
              <a:rPr lang="tr-TR" err="1"/>
              <a:t>HTML'den</a:t>
            </a:r>
            <a:r>
              <a:rPr lang="tr-TR"/>
              <a:t> çok daha basit bir  </a:t>
            </a:r>
            <a:r>
              <a:rPr lang="tr-TR" err="1"/>
              <a:t>doctype</a:t>
            </a:r>
            <a:r>
              <a:rPr lang="tr-TR"/>
              <a:t> yapısı vardır.(</a:t>
            </a:r>
            <a:r>
              <a:rPr lang="tr-TR" err="1"/>
              <a:t>Doctype</a:t>
            </a:r>
            <a:r>
              <a:rPr lang="tr-TR"/>
              <a:t> tarayıcıya verileri nasıl yorumlayacağını anlatır.)</a:t>
            </a:r>
          </a:p>
          <a:p>
            <a:r>
              <a:rPr lang="tr-TR"/>
              <a:t>HTML5 tüm tarayıcılarla uyumluyken, XHTML değildir.</a:t>
            </a:r>
          </a:p>
          <a:p>
            <a:r>
              <a:rPr lang="tr-TR"/>
              <a:t>HTML5, HTML4'ün izlerini takip ederken, </a:t>
            </a:r>
            <a:r>
              <a:rPr lang="tr-TR" err="1"/>
              <a:t>XHTML'den</a:t>
            </a:r>
            <a:r>
              <a:rPr lang="tr-TR"/>
              <a:t> daha katıdır.</a:t>
            </a:r>
          </a:p>
          <a:p>
            <a:r>
              <a:rPr lang="tr-TR"/>
              <a:t>HTML5, tabletler ve telefonlar gibi mobil cihazlar için daha uygunken, XHTML bilgisayar ekranları için  uygundur.</a:t>
            </a:r>
          </a:p>
          <a:p>
            <a:r>
              <a:rPr lang="tr-TR"/>
              <a:t>XHTML, IE8 ve tarayıcıların diğer eski sürümleriyle uyumlu değildir. HTML5, XHTML stil etiketleri kullanabilir, ancak bunun tersi mümkün değildir. </a:t>
            </a:r>
            <a:r>
              <a:rPr lang="tr-TR" err="1"/>
              <a:t>XHTML'de</a:t>
            </a:r>
            <a:r>
              <a:rPr lang="tr-TR"/>
              <a:t> kod yazarken, geliştiricilerin uyması gereken birkaç kısıtlama vardır.</a:t>
            </a:r>
          </a:p>
        </p:txBody>
      </p:sp>
    </p:spTree>
    <p:extLst>
      <p:ext uri="{BB962C8B-B14F-4D97-AF65-F5344CB8AC3E}">
        <p14:creationId xmlns:p14="http://schemas.microsoft.com/office/powerpoint/2010/main" val="2286720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C6-DBA4-48B8-BA04-57E6C42F9FC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11C6D63E-6C82-4585-9D66-820643F6D2E9}"/>
              </a:ext>
            </a:extLst>
          </p:cNvPr>
          <p:cNvSpPr>
            <a:spLocks noGrp="1"/>
          </p:cNvSpPr>
          <p:nvPr>
            <p:ph idx="1"/>
          </p:nvPr>
        </p:nvSpPr>
        <p:spPr/>
        <p:txBody>
          <a:bodyPr>
            <a:normAutofit fontScale="62500" lnSpcReduction="20000"/>
          </a:bodyPr>
          <a:lstStyle/>
          <a:p>
            <a:r>
              <a:rPr lang="tr-TR" sz="2300" b="1">
                <a:latin typeface="Arial" panose="020B0604020202020204" pitchFamily="34" charset="0"/>
                <a:cs typeface="Arial" panose="020B0604020202020204" pitchFamily="34" charset="0"/>
              </a:rPr>
              <a:t>Lambda expressions: </a:t>
            </a:r>
            <a:r>
              <a:rPr lang="tr-TR" sz="2300">
                <a:latin typeface="Arial" panose="020B0604020202020204" pitchFamily="34" charset="0"/>
                <a:cs typeface="Arial" panose="020B0604020202020204" pitchFamily="34" charset="0"/>
              </a:rPr>
              <a:t>Herhangi bir class’a ait olmadan iş yapabilen fonksiyonlardır. Lambda ile birlikte Java, funtional programming dünyasına da girmiş bulunmaktadır. Bu oldukça önemli bir gelişme, Java’nın ilerde gideceği yol hakkında da ipucu veriyor bizlere. Lambda sayesinde hem daha okunabilir kod üretiyor, hem de kod tekrarından kurtuluyoruz. Bir lambda ifadesini tekrar tekrar kullanabilir, parametre olarak başka bir yere iletebiliriz.</a:t>
            </a:r>
          </a:p>
          <a:p>
            <a:r>
              <a:rPr lang="tr-TR" sz="2300" b="1">
                <a:latin typeface="Arial" panose="020B0604020202020204" pitchFamily="34" charset="0"/>
                <a:cs typeface="Arial" panose="020B0604020202020204" pitchFamily="34" charset="0"/>
              </a:rPr>
              <a:t>Functional interfaces:</a:t>
            </a:r>
            <a:r>
              <a:rPr lang="tr-TR" sz="2300">
                <a:latin typeface="Arial" panose="020B0604020202020204" pitchFamily="34" charset="0"/>
                <a:cs typeface="Arial" panose="020B0604020202020204" pitchFamily="34" charset="0"/>
              </a:rPr>
              <a:t> 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a:t>
            </a:r>
          </a:p>
          <a:p>
            <a:r>
              <a:rPr lang="tr-TR" sz="2300" b="1">
                <a:latin typeface="Arial" panose="020B0604020202020204" pitchFamily="34" charset="0"/>
                <a:cs typeface="Arial" panose="020B0604020202020204" pitchFamily="34" charset="0"/>
              </a:rPr>
              <a:t>Method references: </a:t>
            </a:r>
            <a:r>
              <a:rPr lang="tr-TR" sz="2300">
                <a:latin typeface="Arial" panose="020B0604020202020204" pitchFamily="34" charset="0"/>
                <a:cs typeface="Arial" panose="020B0604020202020204" pitchFamily="34" charset="0"/>
              </a:rPr>
              <a:t>Method references da yine lambda ve functional interface domaini ile gelen ve bir arada kullanılabilen özelliklerden biridir.</a:t>
            </a:r>
          </a:p>
          <a:p>
            <a:r>
              <a:rPr lang="tr-TR" sz="2300" b="1">
                <a:latin typeface="Arial" panose="020B0604020202020204" pitchFamily="34" charset="0"/>
                <a:cs typeface="Arial" panose="020B0604020202020204" pitchFamily="34" charset="0"/>
              </a:rPr>
              <a:t>Stream API: </a:t>
            </a:r>
            <a:r>
              <a:rPr lang="tr-TR" sz="2300">
                <a:latin typeface="Arial" panose="020B0604020202020204" pitchFamily="34" charset="0"/>
                <a:cs typeface="Arial" panose="020B0604020202020204" pitchFamily="34" charset="0"/>
              </a:rPr>
              <a:t>Collection’lar üzerinde bazı işlemleri yapmayı kolaylaştıran bir yapıdır. Stream API sayesinde sık kullanılan çeşitli operasyonları yapabilirsiniz.</a:t>
            </a:r>
          </a:p>
          <a:p>
            <a:endParaRPr lang="tr-TR"/>
          </a:p>
          <a:p>
            <a:endParaRPr lang="tr-TR"/>
          </a:p>
        </p:txBody>
      </p:sp>
    </p:spTree>
    <p:extLst>
      <p:ext uri="{BB962C8B-B14F-4D97-AF65-F5344CB8AC3E}">
        <p14:creationId xmlns:p14="http://schemas.microsoft.com/office/powerpoint/2010/main" val="36534031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FEAF-101E-41CF-AE9F-14803C5786E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9) </a:t>
            </a:r>
            <a:r>
              <a:rPr lang="tr-TR" cap="none">
                <a:latin typeface="Arial" panose="020B0604020202020204" pitchFamily="34" charset="0"/>
                <a:cs typeface="Arial" panose="020B0604020202020204" pitchFamily="34" charset="0"/>
              </a:rPr>
              <a:t>Java 8 Gelen Özellikler Nelerdir?</a:t>
            </a:r>
            <a:endParaRPr lang="tr-TR"/>
          </a:p>
        </p:txBody>
      </p:sp>
      <p:sp>
        <p:nvSpPr>
          <p:cNvPr id="3" name="Content Placeholder 2">
            <a:extLst>
              <a:ext uri="{FF2B5EF4-FFF2-40B4-BE49-F238E27FC236}">
                <a16:creationId xmlns:a16="http://schemas.microsoft.com/office/drawing/2014/main" id="{E183FD9D-01BB-47CE-9A7F-36E401AB76A7}"/>
              </a:ext>
            </a:extLst>
          </p:cNvPr>
          <p:cNvSpPr>
            <a:spLocks noGrp="1"/>
          </p:cNvSpPr>
          <p:nvPr>
            <p:ph idx="1"/>
          </p:nvPr>
        </p:nvSpPr>
        <p:spPr/>
        <p:txBody>
          <a:bodyPr>
            <a:normAutofit fontScale="70000" lnSpcReduction="20000"/>
          </a:bodyPr>
          <a:lstStyle/>
          <a:p>
            <a:r>
              <a:rPr lang="tr-TR" b="1">
                <a:latin typeface="Arial" panose="020B0604020202020204" pitchFamily="34" charset="0"/>
                <a:cs typeface="Arial" panose="020B0604020202020204" pitchFamily="34" charset="0"/>
              </a:rPr>
              <a:t>Optional class: </a:t>
            </a:r>
            <a:r>
              <a:rPr lang="tr-TR">
                <a:latin typeface="Arial" panose="020B0604020202020204" pitchFamily="34" charset="0"/>
                <a:cs typeface="Arial" panose="020B0604020202020204" pitchFamily="34"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 </a:t>
            </a:r>
          </a:p>
          <a:p>
            <a:r>
              <a:rPr lang="tr-TR" b="1">
                <a:latin typeface="Arial" panose="020B0604020202020204" pitchFamily="34" charset="0"/>
                <a:cs typeface="Arial" panose="020B0604020202020204" pitchFamily="34" charset="0"/>
              </a:rPr>
              <a:t>Concurrency Enhancements: </a:t>
            </a:r>
            <a:r>
              <a:rPr lang="tr-TR">
                <a:latin typeface="Arial" panose="020B0604020202020204" pitchFamily="34" charset="0"/>
                <a:cs typeface="Arial" panose="020B0604020202020204" pitchFamily="34" charset="0"/>
              </a:rPr>
              <a:t>Java içerisinde belki de en can sıkıcı konulardan biri concurrency handling kısımlarıdır. Mevcut Java 8 öncesi sürümlerde kullanılan yöntemler JDK 5 ile gelen özellikler. Dolayısıyla mevcut yöntemler oldukça can sıkıcı ve hataya açık. Java 8 ile birlikte yeni Concurrency API geliştirildi ve concurrent/multitasking işlemler anlaşışır hale geldi. Java 8 ile birlikte artık açık olarak Thread nesneleri oluşturmak ve yönetmek zorunda kalmayacaksınız.</a:t>
            </a:r>
          </a:p>
          <a:p>
            <a:r>
              <a:rPr lang="tr-TR" b="1">
                <a:latin typeface="Arial" panose="020B0604020202020204" pitchFamily="34" charset="0"/>
                <a:cs typeface="Arial" panose="020B0604020202020204" pitchFamily="34" charset="0"/>
              </a:rPr>
              <a:t>JDBC Enhancements etc.: </a:t>
            </a:r>
            <a:r>
              <a:rPr lang="tr-TR">
                <a:latin typeface="Arial" panose="020B0604020202020204" pitchFamily="34" charset="0"/>
                <a:cs typeface="Arial" panose="020B0604020202020204" pitchFamily="34" charset="0"/>
              </a:rPr>
              <a:t>Java 8 ile birlikte artık JDBC-ODBC bridge desteklenmiyor. Oracle bu konuda database vendorün sağlayacağı JDBC-ODBC bridge’yi kullanmanızı öneriyor.</a:t>
            </a:r>
          </a:p>
          <a:p>
            <a:r>
              <a:rPr lang="tr-TR">
                <a:latin typeface="Arial" panose="020B0604020202020204" pitchFamily="34" charset="0"/>
                <a:cs typeface="Arial" panose="020B0604020202020204" pitchFamily="34" charset="0"/>
              </a:rPr>
              <a:t>JDBCType, SQLType gibi birçok interface eklendi. Bazı güvenlik geliştirmeleri ile birlikte pure JDBC işlemleri Java 8 ile çalışacak hale getirildi.</a:t>
            </a:r>
          </a:p>
          <a:p>
            <a:endParaRPr lang="tr-TR"/>
          </a:p>
        </p:txBody>
      </p:sp>
    </p:spTree>
    <p:extLst>
      <p:ext uri="{BB962C8B-B14F-4D97-AF65-F5344CB8AC3E}">
        <p14:creationId xmlns:p14="http://schemas.microsoft.com/office/powerpoint/2010/main" val="36501403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059E-6F99-42AB-A128-43D947D707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3" name="Content Placeholder 2">
            <a:extLst>
              <a:ext uri="{FF2B5EF4-FFF2-40B4-BE49-F238E27FC236}">
                <a16:creationId xmlns:a16="http://schemas.microsoft.com/office/drawing/2014/main" id="{361576F3-E16F-4183-A511-9505F501E7C4}"/>
              </a:ext>
            </a:extLst>
          </p:cNvPr>
          <p:cNvSpPr>
            <a:spLocks noGrp="1"/>
          </p:cNvSpPr>
          <p:nvPr>
            <p:ph sz="half" idx="1"/>
          </p:nvPr>
        </p:nvSpPr>
        <p:spPr/>
        <p:txBody>
          <a:bodyPr>
            <a:normAutofit fontScale="62500" lnSpcReduction="20000"/>
          </a:bodyPr>
          <a:lstStyle/>
          <a:p>
            <a:r>
              <a:rPr lang="tr-TR" b="1">
                <a:latin typeface="Arial" panose="020B0604020202020204" pitchFamily="34" charset="0"/>
                <a:cs typeface="Arial" panose="020B0604020202020204" pitchFamily="34" charset="0"/>
              </a:rPr>
              <a:t>Primitive Types: </a:t>
            </a:r>
            <a:r>
              <a:rPr lang="tr-TR"/>
              <a:t>Değerleri stack (yığıt) üzerinde tutulan ilkel tiplerdir.</a:t>
            </a:r>
          </a:p>
          <a:p>
            <a:r>
              <a:rPr lang="en-US"/>
              <a:t>byte</a:t>
            </a:r>
          </a:p>
          <a:p>
            <a:r>
              <a:rPr lang="en-US"/>
              <a:t>short</a:t>
            </a:r>
          </a:p>
          <a:p>
            <a:r>
              <a:rPr lang="en-US"/>
              <a:t>int</a:t>
            </a:r>
          </a:p>
          <a:p>
            <a:r>
              <a:rPr lang="en-US"/>
              <a:t>long</a:t>
            </a:r>
          </a:p>
          <a:p>
            <a:r>
              <a:rPr lang="en-US"/>
              <a:t>float</a:t>
            </a:r>
          </a:p>
          <a:p>
            <a:r>
              <a:rPr lang="en-US"/>
              <a:t>double</a:t>
            </a:r>
          </a:p>
          <a:p>
            <a:r>
              <a:rPr lang="en-US"/>
              <a:t>boolean</a:t>
            </a:r>
          </a:p>
          <a:p>
            <a:r>
              <a:rPr lang="en-US"/>
              <a:t>char</a:t>
            </a:r>
          </a:p>
          <a:p>
            <a:endParaRPr lang="tr-TR"/>
          </a:p>
        </p:txBody>
      </p:sp>
      <p:sp>
        <p:nvSpPr>
          <p:cNvPr id="4" name="Content Placeholder 3">
            <a:extLst>
              <a:ext uri="{FF2B5EF4-FFF2-40B4-BE49-F238E27FC236}">
                <a16:creationId xmlns:a16="http://schemas.microsoft.com/office/drawing/2014/main" id="{82842BD0-8036-4A12-8309-7669B8E81F08}"/>
              </a:ext>
            </a:extLst>
          </p:cNvPr>
          <p:cNvSpPr>
            <a:spLocks noGrp="1"/>
          </p:cNvSpPr>
          <p:nvPr>
            <p:ph sz="half" idx="2"/>
          </p:nvPr>
        </p:nvSpPr>
        <p:spPr/>
        <p:txBody>
          <a:bodyPr>
            <a:normAutofit fontScale="62500" lnSpcReduction="20000"/>
          </a:bodyPr>
          <a:lstStyle/>
          <a:p>
            <a:r>
              <a:rPr lang="tr-TR" b="1"/>
              <a:t>Wrapper Class: </a:t>
            </a:r>
            <a:r>
              <a:rPr lang="tr-TR"/>
              <a:t>Class yapısı, aslında temel olarak bize primitive typeların farklı şekilde kullanımını sağlıyor.</a:t>
            </a:r>
          </a:p>
          <a:p>
            <a:r>
              <a:rPr lang="en-US"/>
              <a:t>Byte</a:t>
            </a:r>
          </a:p>
          <a:p>
            <a:r>
              <a:rPr lang="en-US"/>
              <a:t>Short</a:t>
            </a:r>
          </a:p>
          <a:p>
            <a:r>
              <a:rPr lang="en-US"/>
              <a:t>Integer</a:t>
            </a:r>
          </a:p>
          <a:p>
            <a:r>
              <a:rPr lang="en-US"/>
              <a:t>Long</a:t>
            </a:r>
          </a:p>
          <a:p>
            <a:r>
              <a:rPr lang="en-US"/>
              <a:t>Float</a:t>
            </a:r>
          </a:p>
          <a:p>
            <a:r>
              <a:rPr lang="en-US"/>
              <a:t>Double</a:t>
            </a:r>
          </a:p>
          <a:p>
            <a:r>
              <a:rPr lang="en-US"/>
              <a:t>Boolean</a:t>
            </a:r>
          </a:p>
          <a:p>
            <a:r>
              <a:rPr lang="en-US"/>
              <a:t>Character</a:t>
            </a:r>
          </a:p>
          <a:p>
            <a:r>
              <a:rPr lang="en-US"/>
              <a:t>String</a:t>
            </a:r>
          </a:p>
          <a:p>
            <a:endParaRPr lang="tr-TR"/>
          </a:p>
        </p:txBody>
      </p:sp>
    </p:spTree>
    <p:extLst>
      <p:ext uri="{BB962C8B-B14F-4D97-AF65-F5344CB8AC3E}">
        <p14:creationId xmlns:p14="http://schemas.microsoft.com/office/powerpoint/2010/main" val="30003929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6D4FCF-65C9-4834-AECE-B205446486D3}"/>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10) </a:t>
            </a:r>
            <a:r>
              <a:rPr lang="tr-TR" cap="none">
                <a:latin typeface="Arial" panose="020B0604020202020204" pitchFamily="34" charset="0"/>
                <a:cs typeface="Arial" panose="020B0604020202020204" pitchFamily="34" charset="0"/>
              </a:rPr>
              <a:t>Primitive Types -Wrapper Class Arasındaki Farklar?</a:t>
            </a:r>
            <a:endParaRPr lang="tr-TR"/>
          </a:p>
        </p:txBody>
      </p:sp>
      <p:sp>
        <p:nvSpPr>
          <p:cNvPr id="6" name="Content Placeholder 5">
            <a:extLst>
              <a:ext uri="{FF2B5EF4-FFF2-40B4-BE49-F238E27FC236}">
                <a16:creationId xmlns:a16="http://schemas.microsoft.com/office/drawing/2014/main" id="{4E412FD5-E02B-4BFB-9AD8-2CB173532C96}"/>
              </a:ext>
            </a:extLst>
          </p:cNvPr>
          <p:cNvSpPr>
            <a:spLocks noGrp="1"/>
          </p:cNvSpPr>
          <p:nvPr>
            <p:ph idx="1"/>
          </p:nvPr>
        </p:nvSpPr>
        <p:spPr/>
        <p:txBody>
          <a:bodyPr>
            <a:normAutofit lnSpcReduction="10000"/>
          </a:bodyPr>
          <a:lstStyle/>
          <a:p>
            <a:r>
              <a:rPr lang="tr-TR">
                <a:latin typeface="Arial" panose="020B0604020202020204" pitchFamily="34" charset="0"/>
                <a:cs typeface="Arial" panose="020B0604020202020204" pitchFamily="34" charset="0"/>
              </a:rPr>
              <a:t>Aşağıdaki sebeplerden dolayı bir Wrapper Class’a ihtiyaç duyabiliriz:</a:t>
            </a:r>
          </a:p>
          <a:p>
            <a:r>
              <a:rPr lang="tr-TR">
                <a:latin typeface="Arial" panose="020B0604020202020204" pitchFamily="34" charset="0"/>
                <a:cs typeface="Arial" panose="020B0604020202020204" pitchFamily="34" charset="0"/>
              </a:rPr>
              <a:t>Primitive veri tiplerini bir obje olarak kullanmak istersek.</a:t>
            </a:r>
          </a:p>
          <a:p>
            <a:r>
              <a:rPr lang="tr-TR">
                <a:latin typeface="Arial" panose="020B0604020202020204" pitchFamily="34" charset="0"/>
                <a:cs typeface="Arial" panose="020B0604020202020204" pitchFamily="34" charset="0"/>
              </a:rPr>
              <a:t>java.util package içinde sadece sınıflarla uygulama yapabiliriz ve biz de wrapper classları bu şekilde kullanabiliriz</a:t>
            </a:r>
          </a:p>
          <a:p>
            <a:r>
              <a:rPr lang="tr-TR">
                <a:latin typeface="Arial" panose="020B0604020202020204" pitchFamily="34" charset="0"/>
                <a:cs typeface="Arial" panose="020B0604020202020204" pitchFamily="34" charset="0"/>
              </a:rPr>
              <a:t>ArrayList ve Vector gibi veri yapıları için wrapper classlar aracılığıyla primitive typeları kullanabiliriz.</a:t>
            </a:r>
          </a:p>
          <a:p>
            <a:r>
              <a:rPr lang="tr-TR">
                <a:latin typeface="Arial" panose="020B0604020202020204" pitchFamily="34" charset="0"/>
                <a:cs typeface="Arial" panose="020B0604020202020204" pitchFamily="34" charset="0"/>
              </a:rPr>
              <a:t>Multithreading senkronizasyonu için gerekli bir obje oluşturma amaçlı kullanabiliriz.</a:t>
            </a:r>
          </a:p>
          <a:p>
            <a:endParaRPr lang="tr-TR"/>
          </a:p>
        </p:txBody>
      </p:sp>
    </p:spTree>
    <p:extLst>
      <p:ext uri="{BB962C8B-B14F-4D97-AF65-F5344CB8AC3E}">
        <p14:creationId xmlns:p14="http://schemas.microsoft.com/office/powerpoint/2010/main" val="15229763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5808DE-2447-4B07-99FD-8AC94712C086}"/>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ACF7C7A0-98C0-4FC2-B6D9-BFAEE34734C4}"/>
              </a:ext>
            </a:extLst>
          </p:cNvPr>
          <p:cNvSpPr>
            <a:spLocks noGrp="1"/>
          </p:cNvSpPr>
          <p:nvPr>
            <p:ph sz="half" idx="1"/>
          </p:nvPr>
        </p:nvSpPr>
        <p:spPr>
          <a:xfrm>
            <a:off x="1447331" y="2010878"/>
            <a:ext cx="4645152" cy="3448595"/>
          </a:xfrm>
        </p:spPr>
        <p:txBody>
          <a:bodyPr>
            <a:normAutofit fontScale="55000" lnSpcReduction="20000"/>
          </a:bodyPr>
          <a:lstStyle/>
          <a:p>
            <a:r>
              <a:rPr lang="tr-TR" sz="2200" b="1">
                <a:latin typeface="Arial" panose="020B0604020202020204" pitchFamily="34" charset="0"/>
                <a:cs typeface="Arial" panose="020B0604020202020204" pitchFamily="34" charset="0"/>
              </a:rPr>
              <a:t>Stack Memory:</a:t>
            </a:r>
            <a:r>
              <a:rPr lang="tr-TR" sz="2200">
                <a:latin typeface="Arial" panose="020B0604020202020204" pitchFamily="34" charset="0"/>
                <a:cs typeface="Arial" panose="020B0604020202020204" pitchFamily="34" charset="0"/>
              </a:rPr>
              <a:t> İşlemcilerin register bilgilerinin tutulduğu yerdir. Burada programınızla ilgili bilgiler (örneğin; lokal değişkenler, referans değişkenler vs) yer almaktadır. Bu memory, geliştirici tarafından değil, </a:t>
            </a:r>
            <a:r>
              <a:rPr lang="tr-TR" sz="2200" b="1">
                <a:latin typeface="Arial" panose="020B0604020202020204" pitchFamily="34" charset="0"/>
                <a:cs typeface="Arial" panose="020B0604020202020204" pitchFamily="34" charset="0"/>
              </a:rPr>
              <a:t>compiler tarafından yönetilir</a:t>
            </a:r>
            <a:r>
              <a:rPr lang="tr-TR" sz="2200">
                <a:latin typeface="Arial" panose="020B0604020202020204" pitchFamily="34" charset="0"/>
                <a:cs typeface="Arial" panose="020B0604020202020204" pitchFamily="34" charset="0"/>
              </a:rPr>
              <a:t>. Stack’teki bilgiler kodunuzun derleme aşamasında, direk bellek içine yerleştirildiği için erişimi oldukça hızlıdır.</a:t>
            </a:r>
          </a:p>
          <a:p>
            <a:r>
              <a:rPr lang="tr-TR" sz="2200" b="1">
                <a:latin typeface="Arial" panose="020B0604020202020204" pitchFamily="34" charset="0"/>
                <a:cs typeface="Arial" panose="020B0604020202020204" pitchFamily="34" charset="0"/>
              </a:rPr>
              <a:t>Heap Memory:</a:t>
            </a:r>
            <a:r>
              <a:rPr lang="tr-TR" sz="2200">
                <a:latin typeface="Arial" panose="020B0604020202020204" pitchFamily="34" charset="0"/>
                <a:cs typeface="Arial" panose="020B0604020202020204" pitchFamily="34" charset="0"/>
              </a:rPr>
              <a:t> bellek üzerinde yer tahsisi yapılan belli bir bölümdür. Bu yer, bellek üzerinde “malloc” fonksiyonu aracılığıyla tahsis edilir ve heap üzerinde allocate edilen(yer tahsisi yapılan) bellek “free” lenerek tekrar kullanım için serbest bırakılır. Heap’teki bellek kullanımı compiler tarafından değil, </a:t>
            </a:r>
            <a:r>
              <a:rPr lang="tr-TR" sz="2200" b="1">
                <a:latin typeface="Arial" panose="020B0604020202020204" pitchFamily="34" charset="0"/>
                <a:cs typeface="Arial" panose="020B0604020202020204" pitchFamily="34" charset="0"/>
              </a:rPr>
              <a:t>geliştiriciler tarafından kontrol edilir</a:t>
            </a:r>
            <a:r>
              <a:rPr lang="tr-TR" sz="2200">
                <a:latin typeface="Arial" panose="020B0604020202020204" pitchFamily="34" charset="0"/>
                <a:cs typeface="Arial" panose="020B0604020202020204" pitchFamily="34" charset="0"/>
              </a:rPr>
              <a:t>. </a:t>
            </a:r>
          </a:p>
          <a:p>
            <a:r>
              <a:rPr lang="tr-TR" sz="2200">
                <a:latin typeface="Arial" panose="020B0604020202020204" pitchFamily="34" charset="0"/>
                <a:cs typeface="Arial" panose="020B0604020202020204" pitchFamily="34" charset="0"/>
              </a:rPr>
              <a:t>Karmaşık programlar oluştururken, genellikle büyük bir bellek alanına ihtiyaç duyarız. Bu durumda Heap Memory kullanırız. Heap üzerinde allocate ettiğimiz bellek operasyonuna “</a:t>
            </a:r>
            <a:r>
              <a:rPr lang="tr-TR" sz="2200" b="1">
                <a:latin typeface="Arial" panose="020B0604020202020204" pitchFamily="34" charset="0"/>
                <a:cs typeface="Arial" panose="020B0604020202020204" pitchFamily="34" charset="0"/>
              </a:rPr>
              <a:t>dynamic memory allocation</a:t>
            </a:r>
            <a:r>
              <a:rPr lang="tr-TR" sz="2200">
                <a:latin typeface="Arial" panose="020B0604020202020204" pitchFamily="34" charset="0"/>
                <a:cs typeface="Arial" panose="020B0604020202020204" pitchFamily="34" charset="0"/>
              </a:rPr>
              <a:t>” adı verilir.</a:t>
            </a:r>
          </a:p>
          <a:p>
            <a:endParaRPr lang="tr-TR"/>
          </a:p>
        </p:txBody>
      </p:sp>
      <p:sp>
        <p:nvSpPr>
          <p:cNvPr id="9" name="Content Placeholder 8">
            <a:extLst>
              <a:ext uri="{FF2B5EF4-FFF2-40B4-BE49-F238E27FC236}">
                <a16:creationId xmlns:a16="http://schemas.microsoft.com/office/drawing/2014/main" id="{F73DC151-11F7-4D52-AB9D-7C365C0E42F4}"/>
              </a:ext>
            </a:extLst>
          </p:cNvPr>
          <p:cNvSpPr>
            <a:spLocks noGrp="1"/>
          </p:cNvSpPr>
          <p:nvPr>
            <p:ph sz="half" idx="2"/>
          </p:nvPr>
        </p:nvSpPr>
        <p:spPr/>
        <p:txBody>
          <a:bodyPr>
            <a:normAutofit fontScale="55000" lnSpcReduction="20000"/>
          </a:bodyPr>
          <a:lstStyle/>
          <a:p>
            <a:endParaRPr lang="tr-TR"/>
          </a:p>
        </p:txBody>
      </p:sp>
      <p:pic>
        <p:nvPicPr>
          <p:cNvPr id="1026" name="Picture 2" descr="https://miro.medium.com/max/1212/1*U41dTLFWqqh9VcoQ2wPckg.jpeg">
            <a:extLst>
              <a:ext uri="{FF2B5EF4-FFF2-40B4-BE49-F238E27FC236}">
                <a16:creationId xmlns:a16="http://schemas.microsoft.com/office/drawing/2014/main" id="{7CC9F408-84A8-49C6-8A4D-CC8D8F4F9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117" y="1928435"/>
            <a:ext cx="5213417" cy="39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647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7436-270B-40CD-B059-F6DD447BE86C}"/>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11) </a:t>
            </a:r>
            <a:r>
              <a:rPr lang="tr-TR" cap="none">
                <a:latin typeface="Arial" panose="020B0604020202020204" pitchFamily="34" charset="0"/>
                <a:cs typeface="Arial" panose="020B0604020202020204" pitchFamily="34" charset="0"/>
              </a:rPr>
              <a:t>Stack Memory Heap Memory Nedir? Aralarındaki Farklar Nelerdir?</a:t>
            </a:r>
            <a:endParaRPr lang="tr-TR"/>
          </a:p>
        </p:txBody>
      </p:sp>
      <p:sp>
        <p:nvSpPr>
          <p:cNvPr id="3" name="Content Placeholder 2">
            <a:extLst>
              <a:ext uri="{FF2B5EF4-FFF2-40B4-BE49-F238E27FC236}">
                <a16:creationId xmlns:a16="http://schemas.microsoft.com/office/drawing/2014/main" id="{58E2670C-CD4C-44A5-B7B0-74251969CE7A}"/>
              </a:ext>
            </a:extLst>
          </p:cNvPr>
          <p:cNvSpPr>
            <a:spLocks noGrp="1"/>
          </p:cNvSpPr>
          <p:nvPr>
            <p:ph idx="1"/>
          </p:nvPr>
        </p:nvSpPr>
        <p:spPr>
          <a:xfrm>
            <a:off x="1154097" y="1961965"/>
            <a:ext cx="10129421" cy="3504381"/>
          </a:xfrm>
        </p:spPr>
        <p:txBody>
          <a:bodyPr>
            <a:normAutofit fontScale="47500" lnSpcReduction="20000"/>
          </a:bodyPr>
          <a:lstStyle/>
          <a:p>
            <a:pPr fontAlgn="base"/>
            <a:r>
              <a:rPr lang="tr-TR" sz="2500">
                <a:latin typeface="Arial" panose="020B0604020202020204" pitchFamily="34" charset="0"/>
                <a:cs typeface="Arial" panose="020B0604020202020204" pitchFamily="34" charset="0"/>
              </a:rPr>
              <a:t>İkisi arasındaki en temel fark; Stack Memory’deki değerler son giren ilk çıkar mantığına göre tutulurken, Heap Memory’de bu durum rastegeledir(random). Programlarımızda bu iki belleği birbirinden olabildiğince ayırırız.</a:t>
            </a:r>
          </a:p>
          <a:p>
            <a:pPr fontAlgn="base"/>
            <a:r>
              <a:rPr lang="tr-TR" sz="2500">
                <a:latin typeface="Arial" panose="020B0604020202020204" pitchFamily="34" charset="0"/>
                <a:cs typeface="Arial" panose="020B0604020202020204" pitchFamily="34" charset="0"/>
              </a:rPr>
              <a:t>Heap ve Stack arasında ki en önemli farklardan birisi heapde veriler karışık bir şekilde saklanırken stackte artan ya da azalan adres mantığında (big and little endian) çalışır. Buna bağlı olarak heapde yer alan bir veriye erişmek stackte yer alan bir veriye erişmeye göre daha maliyetli bir işlemdir.</a:t>
            </a:r>
          </a:p>
          <a:p>
            <a:pPr fontAlgn="base"/>
            <a:r>
              <a:rPr lang="tr-TR" sz="2500">
                <a:latin typeface="Arial" panose="020B0604020202020204" pitchFamily="34" charset="0"/>
                <a:cs typeface="Arial" panose="020B0604020202020204" pitchFamily="34" charset="0"/>
              </a:rPr>
              <a:t> Başka bir fark ise stackteki veri hemen silinirken heapdeki veri Garbage Collector algoritmasına bağlıdır.</a:t>
            </a:r>
          </a:p>
          <a:p>
            <a:pPr fontAlgn="base"/>
            <a:r>
              <a:rPr lang="tr-TR" sz="2500">
                <a:latin typeface="Arial" panose="020B0604020202020204" pitchFamily="34" charset="0"/>
                <a:cs typeface="Arial" panose="020B0604020202020204" pitchFamily="34" charset="0"/>
              </a:rPr>
              <a:t>Stack bellekten statik olarak yer tahsisi için kullanılırken, Heap dinamik olarak yer tahsisi etmeyi sağlar. Her ikisi de Ram bölgesinde bulunur. Stack’te yer alan veriler direkt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pPr fontAlgn="base"/>
            <a:r>
              <a:rPr lang="tr-TR" sz="2500">
                <a:latin typeface="Arial" panose="020B0604020202020204" pitchFamily="34" charset="0"/>
                <a:cs typeface="Arial" panose="020B0604020202020204" pitchFamily="34" charset="0"/>
              </a:rPr>
              <a:t>Stack veri yapısına üst üste dizili tabaklar örnek verilebilir. Alttaki bir tabağı almak istediğinizde nasıl ki üstündeki tabakları da indirmeniz gerekiyorsa, stack veri yapısında da aradaki bir veriyi alabilmek için öncelikle üsttekileri çekmek gerekiyor.</a:t>
            </a:r>
          </a:p>
          <a:p>
            <a:r>
              <a:rPr lang="tr-TR" sz="2500">
                <a:latin typeface="Arial" panose="020B0604020202020204" pitchFamily="34" charset="0"/>
                <a:cs typeface="Arial" panose="020B0604020202020204" pitchFamily="34" charset="0"/>
              </a:rPr>
              <a:t>Kullanacağınız yerin boyutunu tam olarak biliyorsanız Stack, ihtiyacınız olan boyutu tam olarak bilmiyorsanız Heap</a:t>
            </a:r>
            <a:r>
              <a:rPr lang="tr-TR" sz="2500" i="1">
                <a:latin typeface="Arial" panose="020B0604020202020204" pitchFamily="34" charset="0"/>
                <a:cs typeface="Arial" panose="020B0604020202020204" pitchFamily="34" charset="0"/>
              </a:rPr>
              <a:t> </a:t>
            </a:r>
            <a:r>
              <a:rPr lang="tr-TR" sz="2500">
                <a:latin typeface="Arial" panose="020B0604020202020204" pitchFamily="34" charset="0"/>
                <a:cs typeface="Arial" panose="020B0604020202020204" pitchFamily="34" charset="0"/>
              </a:rPr>
              <a:t>kullanımı daha mantıklı bir tercih olacaktır . </a:t>
            </a:r>
          </a:p>
          <a:p>
            <a:endParaRPr lang="tr-TR"/>
          </a:p>
        </p:txBody>
      </p:sp>
    </p:spTree>
    <p:extLst>
      <p:ext uri="{BB962C8B-B14F-4D97-AF65-F5344CB8AC3E}">
        <p14:creationId xmlns:p14="http://schemas.microsoft.com/office/powerpoint/2010/main" val="16860675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6FE8-A0B2-4B1C-B88B-C210E514483F}"/>
              </a:ext>
            </a:extLst>
          </p:cNvPr>
          <p:cNvSpPr>
            <a:spLocks noGrp="1"/>
          </p:cNvSpPr>
          <p:nvPr>
            <p:ph type="title"/>
          </p:nvPr>
        </p:nvSpPr>
        <p:spPr/>
        <p:txBody>
          <a:bodyPr/>
          <a:lstStyle/>
          <a:p>
            <a:r>
              <a:rPr lang="tr-TR">
                <a:latin typeface="Arial" panose="020B0604020202020204" pitchFamily="34" charset="0"/>
                <a:cs typeface="Arial" panose="020B0604020202020204" pitchFamily="34" charset="0"/>
              </a:rPr>
              <a:t>12) </a:t>
            </a:r>
            <a:r>
              <a:rPr lang="tr-TR" cap="none">
                <a:latin typeface="Arial" panose="020B0604020202020204" pitchFamily="34" charset="0"/>
                <a:cs typeface="Arial" panose="020B0604020202020204" pitchFamily="34" charset="0"/>
              </a:rPr>
              <a:t>Ascii - Unicodes?</a:t>
            </a:r>
            <a:endParaRPr lang="tr-TR"/>
          </a:p>
        </p:txBody>
      </p:sp>
      <p:sp>
        <p:nvSpPr>
          <p:cNvPr id="3" name="Content Placeholder 2">
            <a:extLst>
              <a:ext uri="{FF2B5EF4-FFF2-40B4-BE49-F238E27FC236}">
                <a16:creationId xmlns:a16="http://schemas.microsoft.com/office/drawing/2014/main" id="{F88E9ACB-908E-4583-98AA-927F95744ACC}"/>
              </a:ext>
            </a:extLst>
          </p:cNvPr>
          <p:cNvSpPr>
            <a:spLocks noGrp="1"/>
          </p:cNvSpPr>
          <p:nvPr>
            <p:ph sz="half" idx="1"/>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Ascii: </a:t>
            </a:r>
            <a:r>
              <a:rPr lang="tr-TR">
                <a:latin typeface="Arial" panose="020B0604020202020204" pitchFamily="34" charset="0"/>
                <a:cs typeface="Arial" panose="020B0604020202020204" pitchFamily="34" charset="0"/>
              </a:rPr>
              <a:t>Elektronik iletişim için bir karakter kodlama standardıdır. Bilgi Değişimi için Amerikan Standart Kodu (ASCII) ve ilk olarak 1963'te piyasaya sürüldü. ASCII kodları, bilgisayarlar ve telekom cihazlarındaki metni temsil etmek için kullanılır. </a:t>
            </a:r>
          </a:p>
          <a:p>
            <a:pPr fontAlgn="base"/>
            <a:r>
              <a:rPr lang="tr-TR">
                <a:latin typeface="Arial" panose="020B0604020202020204" pitchFamily="34" charset="0"/>
                <a:cs typeface="Arial" panose="020B0604020202020204" pitchFamily="34" charset="0"/>
              </a:rPr>
              <a:t>ASCII, her harfin 0 ila 127 aralığında belirli bir sayıya atandığı, sayı biçiminde 128 İngilizce karakteri temsil etmek için kullanılır. Örneğin, büyük harf A için ASCII kodu 65, büyük harf B 66'dır, vb. . Daha fazla örnek için aşağıdaki tabloya göz atın.</a:t>
            </a:r>
          </a:p>
          <a:p>
            <a:pPr fontAlgn="base"/>
            <a:r>
              <a:rPr lang="tr-TR">
                <a:latin typeface="Arial" panose="020B0604020202020204" pitchFamily="34" charset="0"/>
                <a:cs typeface="Arial" panose="020B0604020202020204" pitchFamily="34" charset="0"/>
              </a:rPr>
              <a:t>Çoğu bilgisayar, metin gösterimi için ASCII kodlamasını kullanır, bu da bir cihazdan diğerine veri aktarımını çok daha kolay hale getirir.</a:t>
            </a:r>
          </a:p>
          <a:p>
            <a:endParaRPr lang="tr-TR"/>
          </a:p>
        </p:txBody>
      </p:sp>
      <p:sp>
        <p:nvSpPr>
          <p:cNvPr id="4" name="Content Placeholder 3">
            <a:extLst>
              <a:ext uri="{FF2B5EF4-FFF2-40B4-BE49-F238E27FC236}">
                <a16:creationId xmlns:a16="http://schemas.microsoft.com/office/drawing/2014/main" id="{778AD2C5-B4B9-41C5-A973-DDD186339DEB}"/>
              </a:ext>
            </a:extLst>
          </p:cNvPr>
          <p:cNvSpPr>
            <a:spLocks noGrp="1"/>
          </p:cNvSpPr>
          <p:nvPr>
            <p:ph sz="half" idx="2"/>
          </p:nvPr>
        </p:nvSpPr>
        <p:spPr/>
        <p:txBody>
          <a:bodyPr>
            <a:normAutofit fontScale="70000" lnSpcReduction="20000"/>
          </a:bodyPr>
          <a:lstStyle/>
          <a:p>
            <a:pPr fontAlgn="base"/>
            <a:r>
              <a:rPr lang="tr-TR" b="1">
                <a:latin typeface="Arial" panose="020B0604020202020204" pitchFamily="34" charset="0"/>
                <a:cs typeface="Arial" panose="020B0604020202020204" pitchFamily="34" charset="0"/>
              </a:rPr>
              <a:t>Unicodes: </a:t>
            </a:r>
            <a:r>
              <a:rPr lang="tr-TR">
                <a:latin typeface="Arial" panose="020B0604020202020204" pitchFamily="34" charset="0"/>
                <a:cs typeface="Arial" panose="020B0604020202020204" pitchFamily="34" charset="0"/>
              </a:rPr>
              <a:t>Unicode, benzersiz bir numara atayarak dünyanın her konuşulan dilindeki her karakteri tanımlamanın benzersiz bir yolunu sunar. Unicode standardı, Unicode Konsorsiyumu tarafından korunur ve emoji ile birlikte 150'den fazla modern ve tarihi komut dosyasından 1,40.000'den fazla karakteri tanımlar.</a:t>
            </a:r>
          </a:p>
          <a:p>
            <a:pPr fontAlgn="base"/>
            <a:r>
              <a:rPr lang="tr-TR">
                <a:latin typeface="Arial" panose="020B0604020202020204" pitchFamily="34" charset="0"/>
                <a:cs typeface="Arial" panose="020B0604020202020204" pitchFamily="34" charset="0"/>
              </a:rPr>
              <a:t>Unicode, UTF-8, UTF-16, UTF-32 vb. gibi farklı karakter kodlamalarıyla tanımlanabilir. Bunlar arasında UTF-8, World Wide Web'deki web sitelerinin %90'ından fazlasında kullanıldığı için en popüler olanıdır. Windows gibi en modern İşletim sistemleri.</a:t>
            </a:r>
          </a:p>
          <a:p>
            <a:endParaRPr lang="tr-TR"/>
          </a:p>
        </p:txBody>
      </p:sp>
    </p:spTree>
    <p:extLst>
      <p:ext uri="{BB962C8B-B14F-4D97-AF65-F5344CB8AC3E}">
        <p14:creationId xmlns:p14="http://schemas.microsoft.com/office/powerpoint/2010/main" val="18232304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1614</TotalTime>
  <Words>8439</Words>
  <Application>Microsoft Office PowerPoint</Application>
  <PresentationFormat>Widescreen</PresentationFormat>
  <Paragraphs>390</Paragraphs>
  <Slides>96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-apple-system</vt:lpstr>
      <vt:lpstr>Arial</vt:lpstr>
      <vt:lpstr>Gill Sans MT</vt:lpstr>
      <vt:lpstr>Wingdings</vt:lpstr>
      <vt:lpstr>Gallery</vt:lpstr>
      <vt:lpstr>1) URL VE URI ARASINDAKİ FARKLAR NELERDİR?  2) HTTP YAPISI NEDİR NE İÇİN KULLANILIR?  3) NPM NODE.JS NEDİR?  4) NEDEN JAVA 8 KULLANILIYOR?</vt:lpstr>
      <vt:lpstr>1) URL ve URI arasındaki farklar nelerdir?</vt:lpstr>
      <vt:lpstr>2) HTTP Yapısı Nedir Ne İçin Kullanılır? </vt:lpstr>
      <vt:lpstr>3) Npm Node.js Nedir? </vt:lpstr>
      <vt:lpstr>3) Npm Node.js Nedir? </vt:lpstr>
      <vt:lpstr>4) Neden Java 8 Kullanılıyor?</vt:lpstr>
      <vt:lpstr>Oracle Java SE Desteği Yol Haritası / LTS (Long Term Support - Uzun Süreli Destek Sürümü):   Oracle Java 8 için aralık 2030'a kadar ek bakım ve yükseltmeler içeren ücretli genişletilmiş düzeyde destek sunmayı kabul etti. Java 8 için genişletilmiş düzeyde desteğin 2025'te sona ermesi gerekiyordu, ancak müşteriler bir uzatma istedi. Uzun süreli destek sürümü ve yeni özellikleriyle Java 8 kullanımı daha fazla tercih ediliyor.   </vt:lpstr>
      <vt:lpstr>1- xhtml ile Html5 arasındaki farklar 2- semantic non-semanatic 3- table colspan rowspan nedir örneği 4- register 5- to-do list 6- ödev1.png 7- ödev2.png 8- ödev3.png 9- ödev4.png 10- ödev5.png 11- ödev6.png </vt:lpstr>
      <vt:lpstr>1-Xhtml ile Html5 Arasındaki Farklar</vt:lpstr>
      <vt:lpstr>2- Semantic/Non-semanatic</vt:lpstr>
      <vt:lpstr>Non-Semantic Elements</vt:lpstr>
      <vt:lpstr>3-Table Colspan Rowspan Nedir Örneği</vt:lpstr>
      <vt:lpstr>HTML Rowspan Kullanımı  </vt:lpstr>
      <vt:lpstr>4-Register </vt:lpstr>
      <vt:lpstr>5- To-Do List</vt:lpstr>
      <vt:lpstr>6- Ödev-1.Png</vt:lpstr>
      <vt:lpstr>7- Ödev-2.Png</vt:lpstr>
      <vt:lpstr>8- Ödev-3.Png</vt:lpstr>
      <vt:lpstr>9- Ödev-4.Png</vt:lpstr>
      <vt:lpstr>10- Ödev-5.Png</vt:lpstr>
      <vt:lpstr>11- Ödev-6.Png</vt:lpstr>
      <vt:lpstr>1- display:none; visibility:none arasındaki fark nedir?  2- pseudo class ile pseudo element nedir?  3- group selectors:  4- *  ==&gt;  div,p{} ==&gt; div p{} ==&gt;  div&gt;p{} ==&gt;  div+p{} ==&gt; div~p{} ==&gt;  5- box-sizing: content-box; (default) / box-sizing: border-box; 6- tur1.png 7- tur2.png</vt:lpstr>
      <vt:lpstr>1- display:none; visibility:none; Arasındaki Fark Nedir?</vt:lpstr>
      <vt:lpstr>2- Pseudo Class ile Pseudo Element Nedir?</vt:lpstr>
      <vt:lpstr>3- Group Selectors:</vt:lpstr>
      <vt:lpstr>4- *  ==&gt;  div,p{} ==&gt; div p{} ==&gt;  div&gt;p{} ==&gt;  div+p{} ==&gt; div~p{} ==&gt;</vt:lpstr>
      <vt:lpstr>5- box-sizing: content-box; (default)/ box-sizing: border-box;</vt:lpstr>
      <vt:lpstr>5- box-sizing: content-box; (default)/ box-sizing: border-box;</vt:lpstr>
      <vt:lpstr>6- tur1.png</vt:lpstr>
      <vt:lpstr>7- tur2.png</vt:lpstr>
      <vt:lpstr>1- bootstrap ==&gt; cdn, integrity ve crossorigin  2- ödev6.png/to-do list</vt:lpstr>
      <vt:lpstr>1- Bootstrap ==&gt; integrity ve crossorigin  </vt:lpstr>
      <vt:lpstr>1- Bootstrap ==&gt; integrity ve crossorigin </vt:lpstr>
      <vt:lpstr>2- ödev6.png/to-do list</vt:lpstr>
      <vt:lpstr>1- mb-md-0 2- list-unstyled nedir? 3- text-shadow 4- git rebase-fast forwarding merge farkları nelerdir?</vt:lpstr>
      <vt:lpstr>1- mb-md-0</vt:lpstr>
      <vt:lpstr>2- List-unstyled Nedir?</vt:lpstr>
      <vt:lpstr>3- text-shadow</vt:lpstr>
      <vt:lpstr>4- Git Rebase-Fast Forwarding Merge Farkları Nelerdir?</vt:lpstr>
      <vt:lpstr>Git Rebase Nedir? </vt:lpstr>
      <vt:lpstr>Git Merge Nedir? </vt:lpstr>
      <vt:lpstr>Git Rebase Ve Merge'in Temelleri </vt:lpstr>
      <vt:lpstr>1- Library ile Framework Arasındaki Fark? 2- JDK – sdk Farkı 3- Fast-Forward No-Fast-Forward</vt:lpstr>
      <vt:lpstr>1- Library ile Framework Arasındaki Fark? </vt:lpstr>
      <vt:lpstr>1- Library ile Framework Arasındaki Fark?</vt:lpstr>
      <vt:lpstr>2- JDK – sdk Farkı</vt:lpstr>
      <vt:lpstr>3- Fast-Forward No-Fast-Forward</vt:lpstr>
      <vt:lpstr>1- Compiler - Syntax - Runtime Error </vt:lpstr>
      <vt:lpstr>1- Compiler - Syntax - Runtime Error </vt:lpstr>
      <vt:lpstr>1- Compiler - Syntax - Runtime Error </vt:lpstr>
      <vt:lpstr>1- Compiler - Syntax - Runtime Error </vt:lpstr>
      <vt:lpstr>1- Stack Memory - Heap Memory Nedir? Aralarındaki Fark Nedir? 2- Git CVCS -DVCS Nedir Aralarındaki Farklar Nelerdir? 3- Senkron Nedir? Asenkron Nedir? Aralarındaki Fark? JavaScript Senkron mu? Asenkron ?  4- Compiler- Interpreter? JavaScript Compiler mi Interpreter mı? 5- For ile While Arasındaki Fark? </vt:lpstr>
      <vt:lpstr>1- Stack Memory - Heap Memory Nedir? Aralarındaki Fark Nedir?</vt:lpstr>
      <vt:lpstr>Stack ve Heap Arasındaki Farklar Nelerdir? </vt:lpstr>
      <vt:lpstr> 2- Git CVCS -DVCS Nedir Aralarındaki Farklar Nelerdir?</vt:lpstr>
      <vt:lpstr>Dağıtık Sürüm Kontrol Sistemleri (Distributed Version Control Systems) </vt:lpstr>
      <vt:lpstr>Sistemlerin (DVCS) Merkezi Sistemlere (CVCS) Kıyasla Sundukları Avantajları Ve Dezavantajları Şu Şekilde Listeleyebiliriz:  </vt:lpstr>
      <vt:lpstr>3- Senkron Nedir? Asenkron Nedir? Aralarındaki Fark? JavaScript Senkron mu? Asenkron ?</vt:lpstr>
      <vt:lpstr>4- Compiler- Interpreter? JavaScript Compiler mi Interpreter mı?</vt:lpstr>
      <vt:lpstr>Javascript Compiler mi Interpreter mı?</vt:lpstr>
      <vt:lpstr>5- For ile While Arasındaki Fark?</vt:lpstr>
      <vt:lpstr>1- Callback Function 2- var dizi[]; dizi2=new array();</vt:lpstr>
      <vt:lpstr>1- Callback Function</vt:lpstr>
      <vt:lpstr>2- var dizi[]; dizi2=new array();</vt:lpstr>
      <vt:lpstr>1- tostring() join() concat()? 2- Regex Yapısı 3- splice() slice() 4- {[]} [{}] bu ikisi aynı mı?</vt:lpstr>
      <vt:lpstr>1- tostring() join() concat()?</vt:lpstr>
      <vt:lpstr>2- Regex Yapısı</vt:lpstr>
      <vt:lpstr>Regular Expression Oluşturma</vt:lpstr>
      <vt:lpstr>3- splice() slice()</vt:lpstr>
      <vt:lpstr>3- splice() slice()</vt:lpstr>
      <vt:lpstr>4- {[]} [{}] bu ikisi aynı mı?</vt:lpstr>
      <vt:lpstr>1- LİFO FİFO 2- Apply-Call-Bind Nedir?</vt:lpstr>
      <vt:lpstr>1- FIFO LIFO</vt:lpstr>
      <vt:lpstr>1- FIFO LIFO</vt:lpstr>
      <vt:lpstr>2- Apply-Call-Bind Nedir?</vt:lpstr>
      <vt:lpstr>2- Apply-Call-Bind Nedir?</vt:lpstr>
      <vt:lpstr>2- Apply-Call-Bind Nedir?</vt:lpstr>
      <vt:lpstr>1) Interpreter Compiler Nedir?  2) Java Interpreter mı? Compiler mı?  3) Javascript İnterpreter mı? Compiler mı?  4) Open Source Nedir?  5) JVM,JDK,JRE Nedir? 6) JIT Nedir?  7) Java 100% Oop?  8) Java By Pass Value? By Pass Referances?   9) Java 8 Gelen Özellikler Nelerdir?  10) Primitive Types -Wrapper Class Arasındaki Farklar?  11) Stack Memory Heap Memory Nedir? Aralarındaki Farklar Nelerdir? 12) Ascıı - Unicodes?</vt:lpstr>
      <vt:lpstr>1) Interpreter Compiler Nedir?</vt:lpstr>
      <vt:lpstr>Interpreter/Compiler Arasındaki Farklar Nelerdir?</vt:lpstr>
      <vt:lpstr>2) Java Interpreter mı? Compiler mı?</vt:lpstr>
      <vt:lpstr>3) Javascript Compiler mi Interpreter mı?</vt:lpstr>
      <vt:lpstr>4) Open Source Nedir?</vt:lpstr>
      <vt:lpstr>5) JVM,JDK,JRE Nedir?</vt:lpstr>
      <vt:lpstr>5) JVM,JDK,JRE Nedir?</vt:lpstr>
      <vt:lpstr>5) JVM,JDK,JRE Nedir?</vt:lpstr>
      <vt:lpstr>6) JIT Nedir?</vt:lpstr>
      <vt:lpstr>7) Java 100% oop?</vt:lpstr>
      <vt:lpstr>8) Java By Pass Value? By Pass Referances?</vt:lpstr>
      <vt:lpstr>9) Java 8 Gelen Özellikler Nelerdir?</vt:lpstr>
      <vt:lpstr>9) Java 8 Gelen Özellikler Nelerdir?</vt:lpstr>
      <vt:lpstr>10) Primitive Types -Wrapper Class Arasındaki Farklar?</vt:lpstr>
      <vt:lpstr>10) Primitive Types -Wrapper Class Arasındaki Farklar?</vt:lpstr>
      <vt:lpstr>11) Stack Memory Heap Memory Nedir? Aralarındaki Farklar Nelerdir?</vt:lpstr>
      <vt:lpstr>11) Stack Memory Heap Memory Nedir? Aralarındaki Farklar Nelerdir?</vt:lpstr>
      <vt:lpstr>12) Ascii - Unicodes?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1)URL ve URI arasındaki farklar nelerdir?</dc:title>
  <dc:creator>TUBA ARGIN</dc:creator>
  <cp:lastModifiedBy>TUBA ARGIN</cp:lastModifiedBy>
  <cp:revision>206</cp:revision>
  <dcterms:created xsi:type="dcterms:W3CDTF">2022-05-23T19:36:26Z</dcterms:created>
  <dcterms:modified xsi:type="dcterms:W3CDTF">2022-06-22T22:58:11Z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8769efa8-6f32-42a4-8247-2a6e4c955083</vt:lpwstr>
  </property>
  <property fmtid="{D5CDD505-2E9C-101B-9397-08002B2CF9AE}" pid="3" name="TURKCELLCLASSIFICATION">
    <vt:lpwstr>TURKCELL DAHİLİ</vt:lpwstr>
  </property>
</Properties>
</file>