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 name="2.Hafta5.gun" id="{08EC35B5-5AF5-47CC-B0A8-E635503C941F}">
          <p14:sldIdLst>
            <p14:sldId id="314"/>
          </p14:sldIdLst>
        </p14:section>
        <p14:section name="3.Hafta1.Gun" id="{A8DAB3CD-7079-43C0-AA67-F49230A196F9}">
          <p14:sldIdLst>
            <p14:sldId id="315"/>
          </p14:sldIdLst>
        </p14:section>
        <p14:section name="5.Hafta1Gün" id="{68884CE3-CECA-4E17-B1A5-EDD89C05DD39}">
          <p14:sldIdLst>
            <p14:sldId id="316"/>
            <p14:sldId id="317"/>
            <p14:sldId id="318"/>
            <p14:sldId id="319"/>
            <p14:sldId id="320"/>
            <p14:sldId id="321"/>
            <p14:sldId id="322"/>
            <p14:sldId id="323"/>
            <p14:sldId id="324"/>
            <p14:sldId id="325"/>
            <p14:sldId id="326"/>
            <p14:sldId id="327"/>
          </p14:sldIdLst>
        </p14:section>
        <p14:section name="5.Hafta3.gun" id="{F6C8351C-253A-4B91-85A8-16142C18A555}">
          <p14:sldIdLst>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6/23/2022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6/23/2022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DB97-FFB9-4338-8879-F4C8F4FA447E}"/>
              </a:ext>
            </a:extLst>
          </p:cNvPr>
          <p:cNvSpPr>
            <a:spLocks noGrp="1"/>
          </p:cNvSpPr>
          <p:nvPr>
            <p:ph type="title"/>
          </p:nvPr>
        </p:nvSpPr>
        <p:spPr/>
        <p:txBody>
          <a:bodyPr/>
          <a:lstStyle/>
          <a:p>
            <a:r>
              <a:rPr lang="tr-TR" dirty="0"/>
              <a:t>Javascript </a:t>
            </a:r>
            <a:r>
              <a:rPr lang="tr-TR" dirty="0" err="1"/>
              <a:t>callback</a:t>
            </a:r>
            <a:r>
              <a:rPr lang="tr-TR" dirty="0"/>
              <a:t> komutu</a:t>
            </a:r>
          </a:p>
        </p:txBody>
      </p:sp>
      <p:sp>
        <p:nvSpPr>
          <p:cNvPr id="3" name="Content Placeholder 2">
            <a:extLst>
              <a:ext uri="{FF2B5EF4-FFF2-40B4-BE49-F238E27FC236}">
                <a16:creationId xmlns:a16="http://schemas.microsoft.com/office/drawing/2014/main" id="{5C1AA925-6DDB-4C93-BC84-48CDFA301EF5}"/>
              </a:ext>
            </a:extLst>
          </p:cNvPr>
          <p:cNvSpPr>
            <a:spLocks noGrp="1"/>
          </p:cNvSpPr>
          <p:nvPr>
            <p:ph idx="1"/>
          </p:nvPr>
        </p:nvSpPr>
        <p:spPr/>
        <p:txBody>
          <a:bodyPr/>
          <a:lstStyle/>
          <a:p>
            <a:r>
              <a:rPr lang="tr-TR" dirty="0"/>
              <a:t>Bir fonksiyonun çalışması tamamlandıktan sonra, başka bir fonksiyonun çalışmasını sağlayan fonksiyonlar </a:t>
            </a:r>
            <a:r>
              <a:rPr lang="tr-TR" dirty="0" err="1"/>
              <a:t>callback</a:t>
            </a:r>
            <a:r>
              <a:rPr lang="tr-TR" dirty="0"/>
              <a:t> </a:t>
            </a:r>
            <a:r>
              <a:rPr lang="tr-TR" dirty="0" err="1"/>
              <a:t>function</a:t>
            </a:r>
            <a:r>
              <a:rPr lang="tr-TR" dirty="0"/>
              <a:t> olarak adlandırılır.</a:t>
            </a:r>
          </a:p>
          <a:p>
            <a:r>
              <a:rPr lang="tr-TR"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354591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D107-343C-4706-922E-12A8F769C857}"/>
              </a:ext>
            </a:extLst>
          </p:cNvPr>
          <p:cNvSpPr>
            <a:spLocks noGrp="1"/>
          </p:cNvSpPr>
          <p:nvPr>
            <p:ph type="title"/>
          </p:nvPr>
        </p:nvSpPr>
        <p:spPr/>
        <p:txBody>
          <a:bodyPr/>
          <a:lstStyle/>
          <a:p>
            <a:r>
              <a:rPr lang="tr-TR" dirty="0" err="1"/>
              <a:t>Splice</a:t>
            </a:r>
            <a:r>
              <a:rPr lang="tr-TR" dirty="0"/>
              <a:t>() </a:t>
            </a:r>
            <a:r>
              <a:rPr lang="tr-TR" dirty="0" err="1"/>
              <a:t>methodu</a:t>
            </a:r>
            <a:r>
              <a:rPr lang="tr-TR" dirty="0"/>
              <a:t> nedir?</a:t>
            </a:r>
          </a:p>
        </p:txBody>
      </p:sp>
      <p:sp>
        <p:nvSpPr>
          <p:cNvPr id="3" name="Content Placeholder 2">
            <a:extLst>
              <a:ext uri="{FF2B5EF4-FFF2-40B4-BE49-F238E27FC236}">
                <a16:creationId xmlns:a16="http://schemas.microsoft.com/office/drawing/2014/main" id="{ED9D3989-41D2-4865-A57A-D0CA9851C62F}"/>
              </a:ext>
            </a:extLst>
          </p:cNvPr>
          <p:cNvSpPr>
            <a:spLocks noGrp="1"/>
          </p:cNvSpPr>
          <p:nvPr>
            <p:ph idx="1"/>
          </p:nvPr>
        </p:nvSpPr>
        <p:spPr/>
        <p:txBody>
          <a:bodyPr/>
          <a:lstStyle/>
          <a:p>
            <a:r>
              <a:rPr lang="tr-TR" dirty="0" err="1"/>
              <a:t>splice</a:t>
            </a:r>
            <a:r>
              <a:rPr lang="tr-TR" dirty="0"/>
              <a:t>() </a:t>
            </a:r>
            <a:r>
              <a:rPr lang="tr-TR" dirty="0" err="1"/>
              <a:t>methodu</a:t>
            </a:r>
            <a:r>
              <a:rPr lang="tr-TR" dirty="0"/>
              <a:t> bir diziye aynı anda diziye eleman ekleme ve diziden eleman çıkarma olanağı sağlar.</a:t>
            </a:r>
          </a:p>
          <a:p>
            <a:r>
              <a:rPr lang="tr-TR" dirty="0"/>
              <a:t>  </a:t>
            </a:r>
            <a:r>
              <a:rPr lang="tr-TR" dirty="0" err="1"/>
              <a:t>splice</a:t>
            </a:r>
            <a:r>
              <a:rPr lang="tr-TR" dirty="0"/>
              <a:t>() ile diziden silinen değeri geri döndürür.</a:t>
            </a:r>
          </a:p>
          <a:p>
            <a:endParaRPr lang="tr-TR" dirty="0"/>
          </a:p>
          <a:p>
            <a:r>
              <a:rPr lang="tr-TR" dirty="0" err="1"/>
              <a:t>Array.splice</a:t>
            </a:r>
            <a:r>
              <a:rPr lang="tr-TR" dirty="0"/>
              <a:t>(</a:t>
            </a:r>
            <a:r>
              <a:rPr lang="tr-TR" dirty="0" err="1"/>
              <a:t>start,removeCount,newItem,newItem,newItem</a:t>
            </a:r>
            <a:r>
              <a:rPr lang="tr-TR" dirty="0"/>
              <a:t>,….);</a:t>
            </a:r>
          </a:p>
          <a:p>
            <a:r>
              <a:rPr lang="tr-TR" dirty="0" err="1"/>
              <a:t>Başlanıgç</a:t>
            </a:r>
            <a:r>
              <a:rPr lang="tr-TR" dirty="0"/>
              <a:t> </a:t>
            </a:r>
            <a:r>
              <a:rPr lang="tr-TR" dirty="0" err="1"/>
              <a:t>indexi,kar</a:t>
            </a:r>
            <a:r>
              <a:rPr lang="tr-TR" dirty="0"/>
              <a:t> </a:t>
            </a:r>
            <a:r>
              <a:rPr lang="tr-TR" dirty="0" err="1"/>
              <a:t>indexin</a:t>
            </a:r>
            <a:r>
              <a:rPr lang="tr-TR" dirty="0"/>
              <a:t> </a:t>
            </a:r>
            <a:r>
              <a:rPr lang="tr-TR" dirty="0" err="1"/>
              <a:t>silineceği,eklenecek</a:t>
            </a:r>
            <a:r>
              <a:rPr lang="tr-TR"/>
              <a:t> elemanlar.</a:t>
            </a:r>
            <a:endParaRPr lang="tr-TR" dirty="0"/>
          </a:p>
        </p:txBody>
      </p:sp>
    </p:spTree>
    <p:extLst>
      <p:ext uri="{BB962C8B-B14F-4D97-AF65-F5344CB8AC3E}">
        <p14:creationId xmlns:p14="http://schemas.microsoft.com/office/powerpoint/2010/main" val="4039019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B829-D921-4FD1-8E21-5FB39054911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83833BE5-A525-4C4C-8FFB-DDF3980FBBE5}"/>
              </a:ext>
            </a:extLst>
          </p:cNvPr>
          <p:cNvSpPr>
            <a:spLocks noGrp="1"/>
          </p:cNvSpPr>
          <p:nvPr>
            <p:ph idx="1"/>
          </p:nvPr>
        </p:nvSpPr>
        <p:spPr/>
        <p:txBody>
          <a:bodyPr/>
          <a:lstStyle/>
          <a:p>
            <a:r>
              <a:rPr lang="tr-TR" dirty="0"/>
              <a:t>Basitçe, bir kaynak kodu hedef koda çevirdikten sonra çalıştıran ve dolayısıyla koddaki hataları yakalama işlemini ve kodun iyileştirilmesini daha kod çalıştırmadan yapan çeviricilere derleyici (compiler), kodu satır satır veya bloklar halinde çalıştırıp sırası gelmeyen satırları hiç çalıştırmayan bu satırlardaki hataları hiçbir zaman göremeyen ve kodun bütününe ait iyileştirmeleri yapamayan çeviricilere de yorumlayıcı (interpreter) adı verilmektedir.</a:t>
            </a:r>
          </a:p>
        </p:txBody>
      </p:sp>
    </p:spTree>
    <p:extLst>
      <p:ext uri="{BB962C8B-B14F-4D97-AF65-F5344CB8AC3E}">
        <p14:creationId xmlns:p14="http://schemas.microsoft.com/office/powerpoint/2010/main" val="143165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C9D2-E363-4431-9752-433AD6B9DDE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C6906337-7168-4266-B998-4B343B6FCEF3}"/>
              </a:ext>
            </a:extLst>
          </p:cNvPr>
          <p:cNvSpPr>
            <a:spLocks noGrp="1"/>
          </p:cNvSpPr>
          <p:nvPr>
            <p:ph idx="1"/>
          </p:nvPr>
        </p:nvSpPr>
        <p:spPr/>
        <p:txBody>
          <a:bodyPr/>
          <a:lstStyle/>
          <a:p>
            <a:r>
              <a:rPr lang="tr-TR" dirty="0"/>
              <a:t>Genel kanının tersine bir dilin derleyici veya yorumlayıcı özelliği yoktur. Yani C dili için sadece derleyicisi bulunan bir dildir demek yanlış olur. Bu durum bütün diller için geçerlidir. Her dil için bir derleyici veya yorumlayıcı tasarlanabilir. Ama daha genel bir bakışla, her dilin aslında yorumlayıcı (interpreter) yapısında bir çalışması olduğunu söylemek yanlış olmaz. Sonuçta bilgisayarın işlemcisinde anlık olarak tek bir işlem yapılabilmektedir ve çalışması istenen kod, işlemciye sırayla verilecek ve satır satır çalıştırılacaktır.</a:t>
            </a:r>
          </a:p>
        </p:txBody>
      </p:sp>
    </p:spTree>
    <p:extLst>
      <p:ext uri="{BB962C8B-B14F-4D97-AF65-F5344CB8AC3E}">
        <p14:creationId xmlns:p14="http://schemas.microsoft.com/office/powerpoint/2010/main" val="1595578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F88C-7338-494C-92CC-57F46ADD21A8}"/>
              </a:ext>
            </a:extLst>
          </p:cNvPr>
          <p:cNvSpPr>
            <a:spLocks noGrp="1"/>
          </p:cNvSpPr>
          <p:nvPr>
            <p:ph type="title"/>
          </p:nvPr>
        </p:nvSpPr>
        <p:spPr/>
        <p:txBody>
          <a:bodyPr/>
          <a:lstStyle/>
          <a:p>
            <a:r>
              <a:rPr lang="tr-TR" dirty="0" err="1"/>
              <a:t>What</a:t>
            </a:r>
            <a:r>
              <a:rPr lang="tr-TR" dirty="0"/>
              <a:t> is an interpreter in Java?</a:t>
            </a:r>
            <a:br>
              <a:rPr lang="tr-TR" dirty="0"/>
            </a:br>
            <a:endParaRPr lang="tr-TR" dirty="0"/>
          </a:p>
        </p:txBody>
      </p:sp>
      <p:sp>
        <p:nvSpPr>
          <p:cNvPr id="3" name="Content Placeholder 2">
            <a:extLst>
              <a:ext uri="{FF2B5EF4-FFF2-40B4-BE49-F238E27FC236}">
                <a16:creationId xmlns:a16="http://schemas.microsoft.com/office/drawing/2014/main" id="{406E1B3C-8149-4534-88B5-6E625FC27207}"/>
              </a:ext>
            </a:extLst>
          </p:cNvPr>
          <p:cNvSpPr>
            <a:spLocks noGrp="1"/>
          </p:cNvSpPr>
          <p:nvPr>
            <p:ph idx="1"/>
          </p:nvPr>
        </p:nvSpPr>
        <p:spPr/>
        <p:txBody>
          <a:bodyPr/>
          <a:lstStyle/>
          <a:p>
            <a:r>
              <a:rPr lang="en-US" dirty="0"/>
              <a:t>Java interpreter is a computer program (system software) that implements the JVM. It is responsible for reading and executing the program. It is designed in such a way that it can read the source program and translate the source code instruction by instruction. It converts the high-level program into assembly language (machine language).</a:t>
            </a:r>
            <a:endParaRPr lang="tr-TR" dirty="0"/>
          </a:p>
        </p:txBody>
      </p:sp>
      <p:pic>
        <p:nvPicPr>
          <p:cNvPr id="5" name="Picture 4">
            <a:extLst>
              <a:ext uri="{FF2B5EF4-FFF2-40B4-BE49-F238E27FC236}">
                <a16:creationId xmlns:a16="http://schemas.microsoft.com/office/drawing/2014/main" id="{0E4ABEAE-164D-4874-BE25-0D6C69E6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3790950"/>
            <a:ext cx="6191250" cy="2381250"/>
          </a:xfrm>
          <a:prstGeom prst="rect">
            <a:avLst/>
          </a:prstGeom>
        </p:spPr>
      </p:pic>
    </p:spTree>
    <p:extLst>
      <p:ext uri="{BB962C8B-B14F-4D97-AF65-F5344CB8AC3E}">
        <p14:creationId xmlns:p14="http://schemas.microsoft.com/office/powerpoint/2010/main" val="689995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9F41-BDC6-407E-AB7A-35A9CFFA56CC}"/>
              </a:ext>
            </a:extLst>
          </p:cNvPr>
          <p:cNvSpPr>
            <a:spLocks noGrp="1"/>
          </p:cNvSpPr>
          <p:nvPr>
            <p:ph type="title"/>
          </p:nvPr>
        </p:nvSpPr>
        <p:spPr/>
        <p:txBody>
          <a:bodyPr/>
          <a:lstStyle/>
          <a:p>
            <a:r>
              <a:rPr lang="tr-TR" dirty="0"/>
              <a:t>Is Java a compiler </a:t>
            </a:r>
            <a:r>
              <a:rPr lang="tr-TR" dirty="0" err="1"/>
              <a:t>or</a:t>
            </a:r>
            <a:r>
              <a:rPr lang="tr-TR" dirty="0"/>
              <a:t> interpreter?</a:t>
            </a:r>
          </a:p>
        </p:txBody>
      </p:sp>
      <p:sp>
        <p:nvSpPr>
          <p:cNvPr id="3" name="Content Placeholder 2">
            <a:extLst>
              <a:ext uri="{FF2B5EF4-FFF2-40B4-BE49-F238E27FC236}">
                <a16:creationId xmlns:a16="http://schemas.microsoft.com/office/drawing/2014/main" id="{48D7F0CA-BEDB-4589-A265-67C3FA3423DF}"/>
              </a:ext>
            </a:extLst>
          </p:cNvPr>
          <p:cNvSpPr>
            <a:spLocks noGrp="1"/>
          </p:cNvSpPr>
          <p:nvPr>
            <p:ph idx="1"/>
          </p:nvPr>
        </p:nvSpPr>
        <p:spPr/>
        <p:txBody>
          <a:bodyPr/>
          <a:lstStyle/>
          <a:p>
            <a:endParaRPr lang="en-US" dirty="0"/>
          </a:p>
          <a:p>
            <a:r>
              <a:rPr lang="en-US" dirty="0"/>
              <a:t>Java can be considered both a compiled and an interpreted language because its source code is first compiled into a binary byte-code. This byte-code runs on the Java Virtual Machine (JVM), which is usually a software-based interpreter</a:t>
            </a:r>
            <a:r>
              <a:rPr lang="tr-TR" dirty="0"/>
              <a:t>.</a:t>
            </a:r>
          </a:p>
          <a:p>
            <a:r>
              <a:rPr lang="tr-TR" dirty="0"/>
              <a:t>T</a:t>
            </a:r>
            <a:r>
              <a:rPr lang="en-US" dirty="0"/>
              <a:t>he use of compiled byte-code allows the interpreter (the virtual machine) to be small and efficient (and nearly as fast as the CPU running native, compiled code). In addition, this byte-code gives Java its portability: it will run on any JVM that is correctly implemented, regardless of computer hardware or software configuration. Most Web browsers (such as Microsoft Internet Explorer or Netscape Communicator) contain a JVM to run Java applets.</a:t>
            </a:r>
            <a:endParaRPr lang="tr-TR" dirty="0"/>
          </a:p>
        </p:txBody>
      </p:sp>
    </p:spTree>
    <p:extLst>
      <p:ext uri="{BB962C8B-B14F-4D97-AF65-F5344CB8AC3E}">
        <p14:creationId xmlns:p14="http://schemas.microsoft.com/office/powerpoint/2010/main" val="3892363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4D3A-FE27-4DE4-8A0C-2206618BC696}"/>
              </a:ext>
            </a:extLst>
          </p:cNvPr>
          <p:cNvSpPr>
            <a:spLocks noGrp="1"/>
          </p:cNvSpPr>
          <p:nvPr>
            <p:ph type="title"/>
          </p:nvPr>
        </p:nvSpPr>
        <p:spPr/>
        <p:txBody>
          <a:bodyPr/>
          <a:lstStyle/>
          <a:p>
            <a:r>
              <a:rPr lang="tr-TR" dirty="0"/>
              <a:t>Javascript is </a:t>
            </a:r>
            <a:r>
              <a:rPr lang="tr-TR" dirty="0" err="1"/>
              <a:t>Interpreted</a:t>
            </a:r>
            <a:r>
              <a:rPr lang="tr-TR" dirty="0"/>
              <a:t> Language</a:t>
            </a:r>
          </a:p>
        </p:txBody>
      </p:sp>
      <p:sp>
        <p:nvSpPr>
          <p:cNvPr id="3" name="Content Placeholder 2">
            <a:extLst>
              <a:ext uri="{FF2B5EF4-FFF2-40B4-BE49-F238E27FC236}">
                <a16:creationId xmlns:a16="http://schemas.microsoft.com/office/drawing/2014/main" id="{AAB0F3E0-4BA4-4F94-A119-53E682C8D165}"/>
              </a:ext>
            </a:extLst>
          </p:cNvPr>
          <p:cNvSpPr>
            <a:spLocks noGrp="1"/>
          </p:cNvSpPr>
          <p:nvPr>
            <p:ph idx="1"/>
          </p:nvPr>
        </p:nvSpPr>
        <p:spPr/>
        <p:txBody>
          <a:bodyPr/>
          <a:lstStyle/>
          <a:p>
            <a:r>
              <a:rPr lang="en-US" dirty="0"/>
              <a:t>JavaScript is an interpreted language, not a compiled language. A program such as C++ or Java needs to be compiled before it is run. The source code is passed through a program called a compiler, which translates it into bytecode that the machine understands and can execute. In contrast, JavaScript has no compilation step. Instead, an interpreter in the browser reads over the JavaScript code, interprets each line, and runs it. More modern browsers use a technology known as Just-In-Time (JIT) compilation, which compiles JavaScript to executable bytecode just as it is about to run.</a:t>
            </a:r>
            <a:endParaRPr lang="tr-TR" dirty="0"/>
          </a:p>
        </p:txBody>
      </p:sp>
    </p:spTree>
    <p:extLst>
      <p:ext uri="{BB962C8B-B14F-4D97-AF65-F5344CB8AC3E}">
        <p14:creationId xmlns:p14="http://schemas.microsoft.com/office/powerpoint/2010/main" val="962903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87A9-C71A-4112-9247-E2DA67EA8C0C}"/>
              </a:ext>
            </a:extLst>
          </p:cNvPr>
          <p:cNvSpPr>
            <a:spLocks noGrp="1"/>
          </p:cNvSpPr>
          <p:nvPr>
            <p:ph type="title"/>
          </p:nvPr>
        </p:nvSpPr>
        <p:spPr/>
        <p:txBody>
          <a:bodyPr/>
          <a:lstStyle/>
          <a:p>
            <a:r>
              <a:rPr lang="tr-TR" dirty="0"/>
              <a:t>Open Source</a:t>
            </a:r>
          </a:p>
        </p:txBody>
      </p:sp>
      <p:sp>
        <p:nvSpPr>
          <p:cNvPr id="3" name="Content Placeholder 2">
            <a:extLst>
              <a:ext uri="{FF2B5EF4-FFF2-40B4-BE49-F238E27FC236}">
                <a16:creationId xmlns:a16="http://schemas.microsoft.com/office/drawing/2014/main" id="{566CA5F5-9C78-4318-A97B-196AC9E6C54C}"/>
              </a:ext>
            </a:extLst>
          </p:cNvPr>
          <p:cNvSpPr>
            <a:spLocks noGrp="1"/>
          </p:cNvSpPr>
          <p:nvPr>
            <p:ph idx="1"/>
          </p:nvPr>
        </p:nvSpPr>
        <p:spPr/>
        <p:txBody>
          <a:bodyPr/>
          <a:lstStyle/>
          <a:p>
            <a:r>
              <a:rPr lang="en-US" dirty="0"/>
              <a:t>The term open source refers to something people can modify and share because its design is publicly accessible.</a:t>
            </a:r>
          </a:p>
          <a:p>
            <a:endParaRPr lang="en-US" dirty="0"/>
          </a:p>
          <a:p>
            <a:r>
              <a:rPr lang="en-US" dirty="0"/>
              <a:t>The term originated in the context of software development to designate a specific approach to creating computer programs. Today, however, "open source" designates a broader set of values—what we call "the open source way." Open source projects, products, or initiatives embrace and celebrate principles of open exchange, collaborative participation, rapid prototyping, transparency, meritocracy, and community-oriented development.</a:t>
            </a:r>
            <a:endParaRPr lang="tr-TR" dirty="0"/>
          </a:p>
        </p:txBody>
      </p:sp>
    </p:spTree>
    <p:extLst>
      <p:ext uri="{BB962C8B-B14F-4D97-AF65-F5344CB8AC3E}">
        <p14:creationId xmlns:p14="http://schemas.microsoft.com/office/powerpoint/2010/main" val="2628181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D5AA-C7E0-44AC-AC3A-5DA9C5F69185}"/>
              </a:ext>
            </a:extLst>
          </p:cNvPr>
          <p:cNvSpPr>
            <a:spLocks noGrp="1"/>
          </p:cNvSpPr>
          <p:nvPr>
            <p:ph type="title"/>
          </p:nvPr>
        </p:nvSpPr>
        <p:spPr/>
        <p:txBody>
          <a:bodyPr/>
          <a:lstStyle/>
          <a:p>
            <a:r>
              <a:rPr lang="en-US" dirty="0"/>
              <a:t>What is open source software?</a:t>
            </a:r>
            <a:br>
              <a:rPr lang="en-US" b="1" dirty="0"/>
            </a:br>
            <a:endParaRPr lang="tr-TR" dirty="0"/>
          </a:p>
        </p:txBody>
      </p:sp>
      <p:sp>
        <p:nvSpPr>
          <p:cNvPr id="3" name="Content Placeholder 2">
            <a:extLst>
              <a:ext uri="{FF2B5EF4-FFF2-40B4-BE49-F238E27FC236}">
                <a16:creationId xmlns:a16="http://schemas.microsoft.com/office/drawing/2014/main" id="{32C6BAD3-AB9F-463B-85FE-3A4F979C816B}"/>
              </a:ext>
            </a:extLst>
          </p:cNvPr>
          <p:cNvSpPr>
            <a:spLocks noGrp="1"/>
          </p:cNvSpPr>
          <p:nvPr>
            <p:ph idx="1"/>
          </p:nvPr>
        </p:nvSpPr>
        <p:spPr/>
        <p:txBody>
          <a:bodyPr/>
          <a:lstStyle/>
          <a:p>
            <a:r>
              <a:rPr lang="en-US" dirty="0"/>
              <a:t>Open source software is software with source code that anyone can inspect, modify, and enhance.</a:t>
            </a:r>
          </a:p>
          <a:p>
            <a:endParaRPr lang="en-US" dirty="0"/>
          </a:p>
          <a:p>
            <a:r>
              <a:rPr lang="en-US" dirty="0"/>
              <a:t>"Source code" is the part of software that most computer users don't ever see; it's the code computer programmers can manipulate to change how a piece of software—a "program" or "application"—works. Programmers who have access to a computer program's source code can improve that program by adding features to it or fixing parts that don't always work correctly.</a:t>
            </a:r>
            <a:endParaRPr lang="tr-TR" dirty="0"/>
          </a:p>
        </p:txBody>
      </p:sp>
    </p:spTree>
    <p:extLst>
      <p:ext uri="{BB962C8B-B14F-4D97-AF65-F5344CB8AC3E}">
        <p14:creationId xmlns:p14="http://schemas.microsoft.com/office/powerpoint/2010/main" val="1158574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E5E0-20F0-4F6E-AE01-90611953A326}"/>
              </a:ext>
            </a:extLst>
          </p:cNvPr>
          <p:cNvSpPr>
            <a:spLocks noGrp="1"/>
          </p:cNvSpPr>
          <p:nvPr>
            <p:ph type="title"/>
          </p:nvPr>
        </p:nvSpPr>
        <p:spPr/>
        <p:txBody>
          <a:bodyPr/>
          <a:lstStyle/>
          <a:p>
            <a:r>
              <a:rPr lang="tr-TR" dirty="0"/>
              <a:t>JDK</a:t>
            </a:r>
          </a:p>
        </p:txBody>
      </p:sp>
      <p:sp>
        <p:nvSpPr>
          <p:cNvPr id="3" name="Content Placeholder 2">
            <a:extLst>
              <a:ext uri="{FF2B5EF4-FFF2-40B4-BE49-F238E27FC236}">
                <a16:creationId xmlns:a16="http://schemas.microsoft.com/office/drawing/2014/main" id="{FEB77011-E15C-4E92-9EBB-B463A7DFF892}"/>
              </a:ext>
            </a:extLst>
          </p:cNvPr>
          <p:cNvSpPr>
            <a:spLocks noGrp="1"/>
          </p:cNvSpPr>
          <p:nvPr>
            <p:ph idx="1"/>
          </p:nvPr>
        </p:nvSpPr>
        <p:spPr/>
        <p:txBody>
          <a:bodyPr/>
          <a:lstStyle/>
          <a:p>
            <a:r>
              <a:rPr lang="tr-TR" dirty="0"/>
              <a:t>Java Development Kit</a:t>
            </a:r>
          </a:p>
          <a:p>
            <a:r>
              <a:rPr lang="en-US" dirty="0"/>
              <a:t>The JDK allows developers to create Java programs that can be executed and run by the JVM and JRE</a:t>
            </a:r>
            <a:endParaRPr lang="tr-TR" dirty="0"/>
          </a:p>
          <a:p>
            <a:r>
              <a:rPr lang="en-US" dirty="0"/>
              <a:t>.</a:t>
            </a:r>
            <a:endParaRPr lang="tr-TR" dirty="0"/>
          </a:p>
        </p:txBody>
      </p:sp>
      <p:pic>
        <p:nvPicPr>
          <p:cNvPr id="5" name="Picture 4">
            <a:extLst>
              <a:ext uri="{FF2B5EF4-FFF2-40B4-BE49-F238E27FC236}">
                <a16:creationId xmlns:a16="http://schemas.microsoft.com/office/drawing/2014/main" id="{8346DDF0-921A-4F05-ACDA-4DFBFF2BC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992" y="3508577"/>
            <a:ext cx="7629617" cy="2358823"/>
          </a:xfrm>
          <a:prstGeom prst="rect">
            <a:avLst/>
          </a:prstGeom>
        </p:spPr>
      </p:pic>
    </p:spTree>
    <p:extLst>
      <p:ext uri="{BB962C8B-B14F-4D97-AF65-F5344CB8AC3E}">
        <p14:creationId xmlns:p14="http://schemas.microsoft.com/office/powerpoint/2010/main" val="814356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3CF-991C-46D1-B7B2-6B55B234C310}"/>
              </a:ext>
            </a:extLst>
          </p:cNvPr>
          <p:cNvSpPr>
            <a:spLocks noGrp="1"/>
          </p:cNvSpPr>
          <p:nvPr>
            <p:ph type="title"/>
          </p:nvPr>
        </p:nvSpPr>
        <p:spPr/>
        <p:txBody>
          <a:bodyPr/>
          <a:lstStyle/>
          <a:p>
            <a:r>
              <a:rPr lang="tr-TR" dirty="0"/>
              <a:t>JRE</a:t>
            </a:r>
          </a:p>
        </p:txBody>
      </p:sp>
      <p:sp>
        <p:nvSpPr>
          <p:cNvPr id="3" name="Content Placeholder 2">
            <a:extLst>
              <a:ext uri="{FF2B5EF4-FFF2-40B4-BE49-F238E27FC236}">
                <a16:creationId xmlns:a16="http://schemas.microsoft.com/office/drawing/2014/main" id="{881BE5E8-7D45-4478-BBE0-927B57DB2AC1}"/>
              </a:ext>
            </a:extLst>
          </p:cNvPr>
          <p:cNvSpPr>
            <a:spLocks noGrp="1"/>
          </p:cNvSpPr>
          <p:nvPr>
            <p:ph idx="1"/>
          </p:nvPr>
        </p:nvSpPr>
        <p:spPr/>
        <p:txBody>
          <a:bodyPr/>
          <a:lstStyle/>
          <a:p>
            <a:r>
              <a:rPr lang="tr-TR" dirty="0"/>
              <a:t>Java Runtime Environment</a:t>
            </a:r>
          </a:p>
          <a:p>
            <a:r>
              <a:rPr lang="tr-TR" dirty="0"/>
              <a:t> </a:t>
            </a:r>
            <a:r>
              <a:rPr lang="en-US" dirty="0"/>
              <a:t>A Java™ runtime environment (JRE) is a set of components to create and run a Java application. A JRE is part of a Java development kit (JDK).</a:t>
            </a:r>
          </a:p>
          <a:p>
            <a:r>
              <a:rPr lang="en-US" dirty="0"/>
              <a:t>A JRE is made up of a Java virtual machine (JVM), Java class libraries, and the Java class loader. JDKs are used to develop Java software; JREs provide programming tools and deployment technologies; and JVMs execute Java programs.</a:t>
            </a:r>
            <a:endParaRPr lang="tr-TR" dirty="0"/>
          </a:p>
        </p:txBody>
      </p:sp>
    </p:spTree>
    <p:extLst>
      <p:ext uri="{BB962C8B-B14F-4D97-AF65-F5344CB8AC3E}">
        <p14:creationId xmlns:p14="http://schemas.microsoft.com/office/powerpoint/2010/main" val="1573520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EFC-0C15-4E57-8E07-4C05BA467DE7}"/>
              </a:ext>
            </a:extLst>
          </p:cNvPr>
          <p:cNvSpPr>
            <a:spLocks noGrp="1"/>
          </p:cNvSpPr>
          <p:nvPr>
            <p:ph type="title"/>
          </p:nvPr>
        </p:nvSpPr>
        <p:spPr/>
        <p:txBody>
          <a:bodyPr/>
          <a:lstStyle/>
          <a:p>
            <a:r>
              <a:rPr lang="tr-TR" dirty="0"/>
              <a:t>JVM</a:t>
            </a:r>
          </a:p>
        </p:txBody>
      </p:sp>
      <p:sp>
        <p:nvSpPr>
          <p:cNvPr id="3" name="Content Placeholder 2">
            <a:extLst>
              <a:ext uri="{FF2B5EF4-FFF2-40B4-BE49-F238E27FC236}">
                <a16:creationId xmlns:a16="http://schemas.microsoft.com/office/drawing/2014/main" id="{E47A1BDB-B5A8-4CF0-B625-10406F51F106}"/>
              </a:ext>
            </a:extLst>
          </p:cNvPr>
          <p:cNvSpPr>
            <a:spLocks noGrp="1"/>
          </p:cNvSpPr>
          <p:nvPr>
            <p:ph idx="1"/>
          </p:nvPr>
        </p:nvSpPr>
        <p:spPr/>
        <p:txBody>
          <a:bodyPr/>
          <a:lstStyle/>
          <a:p>
            <a:r>
              <a:rPr lang="tr-TR" dirty="0"/>
              <a:t>Java Virtual Machine </a:t>
            </a:r>
          </a:p>
          <a:p>
            <a:r>
              <a:rPr lang="en-US" dirty="0"/>
              <a:t>Java Virtual Machine (JVM) is a engine that provides runtime environment to drive the Java Code or applications. It converts Java bytecode into machines language.</a:t>
            </a:r>
            <a:endParaRPr lang="tr-TR" dirty="0"/>
          </a:p>
          <a:p>
            <a:r>
              <a:rPr lang="en-US" dirty="0"/>
              <a:t>The JVM includes a just-in-time (JIT) compiler that converts the bytecode into machine language so that it runs as fast as a native executable. </a:t>
            </a:r>
            <a:r>
              <a:rPr lang="en-US"/>
              <a:t>The compiled program can be cached in the computer for reuse.</a:t>
            </a:r>
            <a:endParaRPr lang="tr-TR" dirty="0"/>
          </a:p>
        </p:txBody>
      </p:sp>
    </p:spTree>
    <p:extLst>
      <p:ext uri="{BB962C8B-B14F-4D97-AF65-F5344CB8AC3E}">
        <p14:creationId xmlns:p14="http://schemas.microsoft.com/office/powerpoint/2010/main" val="3067395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09E9-7C17-4B32-B776-C3C0740F2941}"/>
              </a:ext>
            </a:extLst>
          </p:cNvPr>
          <p:cNvSpPr>
            <a:spLocks noGrp="1"/>
          </p:cNvSpPr>
          <p:nvPr>
            <p:ph type="title"/>
          </p:nvPr>
        </p:nvSpPr>
        <p:spPr/>
        <p:txBody>
          <a:bodyPr/>
          <a:lstStyle/>
          <a:p>
            <a:r>
              <a:rPr lang="tr-TR" dirty="0" err="1"/>
              <a:t>Primitive</a:t>
            </a:r>
            <a:r>
              <a:rPr lang="tr-TR" dirty="0"/>
              <a:t> </a:t>
            </a:r>
            <a:r>
              <a:rPr lang="tr-TR" dirty="0" err="1"/>
              <a:t>Types-Wrapper</a:t>
            </a:r>
            <a:r>
              <a:rPr lang="tr-TR" dirty="0"/>
              <a:t> Class	</a:t>
            </a:r>
          </a:p>
        </p:txBody>
      </p:sp>
      <p:sp>
        <p:nvSpPr>
          <p:cNvPr id="3" name="Content Placeholder 2">
            <a:extLst>
              <a:ext uri="{FF2B5EF4-FFF2-40B4-BE49-F238E27FC236}">
                <a16:creationId xmlns:a16="http://schemas.microsoft.com/office/drawing/2014/main" id="{67B1D141-1B5B-4AFC-B3DA-9728BEFAD9DA}"/>
              </a:ext>
            </a:extLst>
          </p:cNvPr>
          <p:cNvSpPr>
            <a:spLocks noGrp="1"/>
          </p:cNvSpPr>
          <p:nvPr>
            <p:ph idx="1"/>
          </p:nvPr>
        </p:nvSpPr>
        <p:spPr/>
        <p:txBody>
          <a:bodyPr/>
          <a:lstStyle/>
          <a:p>
            <a:r>
              <a:rPr lang="en-US" dirty="0"/>
              <a:t>The eight primitives defined in Java are int, byte, short, long, float, double, </a:t>
            </a:r>
            <a:r>
              <a:rPr lang="en-US" dirty="0" err="1"/>
              <a:t>boolean</a:t>
            </a:r>
            <a:r>
              <a:rPr lang="en-US" dirty="0"/>
              <a:t> and char. These aren't considered objects and represent raw values.</a:t>
            </a:r>
            <a:endParaRPr lang="tr-TR" dirty="0"/>
          </a:p>
          <a:p>
            <a:r>
              <a:rPr lang="en-US" dirty="0"/>
              <a:t>They're stored directly on the stack</a:t>
            </a:r>
            <a:r>
              <a:rPr lang="tr-TR" dirty="0"/>
              <a:t>.</a:t>
            </a:r>
          </a:p>
          <a:p>
            <a:r>
              <a:rPr lang="en-US" dirty="0"/>
              <a:t> A variable in Java gives us a way to store numerical or other kinds of information for later use, addressing all of the aforementioned considerations. The information being stored is called the value of the variable, regardless of whether the information is numerical or not.</a:t>
            </a:r>
            <a:endParaRPr lang="tr-TR" dirty="0"/>
          </a:p>
          <a:p>
            <a:endParaRPr lang="tr-TR" dirty="0"/>
          </a:p>
        </p:txBody>
      </p:sp>
    </p:spTree>
    <p:extLst>
      <p:ext uri="{BB962C8B-B14F-4D97-AF65-F5344CB8AC3E}">
        <p14:creationId xmlns:p14="http://schemas.microsoft.com/office/powerpoint/2010/main" val="123602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48F-2854-497D-9DDC-529C56A34CAA}"/>
              </a:ext>
            </a:extLst>
          </p:cNvPr>
          <p:cNvSpPr>
            <a:spLocks noGrp="1"/>
          </p:cNvSpPr>
          <p:nvPr>
            <p:ph type="title"/>
          </p:nvPr>
        </p:nvSpPr>
        <p:spPr/>
        <p:txBody>
          <a:bodyPr/>
          <a:lstStyle/>
          <a:p>
            <a:r>
              <a:rPr lang="tr-TR" dirty="0" err="1"/>
              <a:t>Wrapper</a:t>
            </a:r>
            <a:r>
              <a:rPr lang="tr-TR" dirty="0"/>
              <a:t> Class</a:t>
            </a:r>
          </a:p>
        </p:txBody>
      </p:sp>
      <p:sp>
        <p:nvSpPr>
          <p:cNvPr id="3" name="Content Placeholder 2">
            <a:extLst>
              <a:ext uri="{FF2B5EF4-FFF2-40B4-BE49-F238E27FC236}">
                <a16:creationId xmlns:a16="http://schemas.microsoft.com/office/drawing/2014/main" id="{27D72628-4A78-401D-9973-1190E465CC2E}"/>
              </a:ext>
            </a:extLst>
          </p:cNvPr>
          <p:cNvSpPr>
            <a:spLocks noGrp="1"/>
          </p:cNvSpPr>
          <p:nvPr>
            <p:ph idx="1"/>
          </p:nvPr>
        </p:nvSpPr>
        <p:spPr/>
        <p:txBody>
          <a:bodyPr/>
          <a:lstStyle/>
          <a:p>
            <a:r>
              <a:rPr lang="en-US" dirty="0"/>
              <a:t>The wrapper class in Java provides the mechanism to convert primitive into object and object into primitive.</a:t>
            </a:r>
            <a:endParaRPr lang="tr-TR" dirty="0"/>
          </a:p>
          <a:p>
            <a:r>
              <a:rPr lang="en-US" dirty="0"/>
              <a:t>Since J2SE 5.0, autoboxing and unboxing feature convert primitives into objects and objects into primitives automatically. The automatic conversion of primitive into an object is known as autoboxing and vice-versa unboxing.</a:t>
            </a:r>
            <a:endParaRPr lang="tr-TR" dirty="0"/>
          </a:p>
        </p:txBody>
      </p:sp>
    </p:spTree>
    <p:extLst>
      <p:ext uri="{BB962C8B-B14F-4D97-AF65-F5344CB8AC3E}">
        <p14:creationId xmlns:p14="http://schemas.microsoft.com/office/powerpoint/2010/main" val="161584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9674-B139-4F7A-8B26-113048066175}"/>
              </a:ext>
            </a:extLst>
          </p:cNvPr>
          <p:cNvSpPr>
            <a:spLocks noGrp="1"/>
          </p:cNvSpPr>
          <p:nvPr>
            <p:ph type="title"/>
          </p:nvPr>
        </p:nvSpPr>
        <p:spPr/>
        <p:txBody>
          <a:bodyPr/>
          <a:lstStyle/>
          <a:p>
            <a:r>
              <a:rPr lang="en-US" dirty="0"/>
              <a:t>Use of Wrapper classes in Java</a:t>
            </a:r>
            <a:endParaRPr lang="tr-TR" dirty="0"/>
          </a:p>
        </p:txBody>
      </p:sp>
      <p:sp>
        <p:nvSpPr>
          <p:cNvPr id="3" name="Content Placeholder 2">
            <a:extLst>
              <a:ext uri="{FF2B5EF4-FFF2-40B4-BE49-F238E27FC236}">
                <a16:creationId xmlns:a16="http://schemas.microsoft.com/office/drawing/2014/main" id="{BBD887CF-7489-4073-A530-4E834192C08E}"/>
              </a:ext>
            </a:extLst>
          </p:cNvPr>
          <p:cNvSpPr>
            <a:spLocks noGrp="1"/>
          </p:cNvSpPr>
          <p:nvPr>
            <p:ph idx="1"/>
          </p:nvPr>
        </p:nvSpPr>
        <p:spPr/>
        <p:txBody>
          <a:bodyPr>
            <a:normAutofit lnSpcReduction="10000"/>
          </a:bodyPr>
          <a:lstStyle/>
          <a:p>
            <a:r>
              <a:rPr lang="en-US" dirty="0"/>
              <a:t>Change the value in Method: Java supports only call by value. So, if we pass a primitive value, it will not change the original value. But, if we convert the primitive value in an object, it will change the original value.</a:t>
            </a:r>
            <a:endParaRPr lang="tr-TR" dirty="0"/>
          </a:p>
          <a:p>
            <a:r>
              <a:rPr lang="en-US" dirty="0"/>
              <a:t>Serialization: We need to convert the objects into streams to perform the serialization. If we have a primitive value, we can convert it in objects through the wrapper classes.</a:t>
            </a:r>
            <a:endParaRPr lang="tr-TR" dirty="0"/>
          </a:p>
          <a:p>
            <a:r>
              <a:rPr lang="en-US" dirty="0"/>
              <a:t>Synchronization: Java synchronization works with objects in Multithreading.</a:t>
            </a:r>
            <a:endParaRPr lang="tr-TR" dirty="0"/>
          </a:p>
          <a:p>
            <a:r>
              <a:rPr lang="en-US" dirty="0" err="1"/>
              <a:t>java.util</a:t>
            </a:r>
            <a:r>
              <a:rPr lang="en-US" dirty="0"/>
              <a:t> package: The </a:t>
            </a:r>
            <a:r>
              <a:rPr lang="en-US" dirty="0" err="1"/>
              <a:t>java.util</a:t>
            </a:r>
            <a:r>
              <a:rPr lang="en-US" dirty="0"/>
              <a:t> package provides the utility classes to deal with objects.</a:t>
            </a:r>
            <a:endParaRPr lang="tr-TR" dirty="0"/>
          </a:p>
          <a:p>
            <a:r>
              <a:rPr lang="en-US" dirty="0"/>
              <a:t>Collection Framework: Java collection framework works with objects only. All classes of the collection framework</a:t>
            </a:r>
            <a:r>
              <a:rPr lang="tr-TR" dirty="0"/>
              <a:t> </a:t>
            </a:r>
            <a:r>
              <a:rPr lang="tr-TR" dirty="0" err="1"/>
              <a:t>deal</a:t>
            </a:r>
            <a:r>
              <a:rPr lang="tr-TR" dirty="0"/>
              <a:t> </a:t>
            </a:r>
            <a:r>
              <a:rPr lang="tr-TR" dirty="0" err="1"/>
              <a:t>with</a:t>
            </a:r>
            <a:r>
              <a:rPr lang="tr-TR" dirty="0"/>
              <a:t> </a:t>
            </a:r>
            <a:r>
              <a:rPr lang="tr-TR" dirty="0" err="1"/>
              <a:t>objects</a:t>
            </a:r>
            <a:r>
              <a:rPr lang="tr-TR" dirty="0"/>
              <a:t> </a:t>
            </a:r>
            <a:r>
              <a:rPr lang="tr-TR" dirty="0" err="1"/>
              <a:t>only</a:t>
            </a:r>
            <a:r>
              <a:rPr lang="tr-TR" dirty="0"/>
              <a:t>.</a:t>
            </a:r>
          </a:p>
        </p:txBody>
      </p:sp>
    </p:spTree>
    <p:extLst>
      <p:ext uri="{BB962C8B-B14F-4D97-AF65-F5344CB8AC3E}">
        <p14:creationId xmlns:p14="http://schemas.microsoft.com/office/powerpoint/2010/main" val="1614255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9A05-1933-46AB-B17C-CF98DB76A0CC}"/>
              </a:ext>
            </a:extLst>
          </p:cNvPr>
          <p:cNvSpPr>
            <a:spLocks noGrp="1"/>
          </p:cNvSpPr>
          <p:nvPr>
            <p:ph type="title"/>
          </p:nvPr>
        </p:nvSpPr>
        <p:spPr/>
        <p:txBody>
          <a:bodyPr/>
          <a:lstStyle/>
          <a:p>
            <a:r>
              <a:rPr lang="tr-TR" dirty="0"/>
              <a:t>Access Modifiers </a:t>
            </a:r>
          </a:p>
        </p:txBody>
      </p:sp>
      <p:sp>
        <p:nvSpPr>
          <p:cNvPr id="3" name="Content Placeholder 2">
            <a:extLst>
              <a:ext uri="{FF2B5EF4-FFF2-40B4-BE49-F238E27FC236}">
                <a16:creationId xmlns:a16="http://schemas.microsoft.com/office/drawing/2014/main" id="{1413F31F-B37E-4E86-AE2C-18D3E75E7429}"/>
              </a:ext>
            </a:extLst>
          </p:cNvPr>
          <p:cNvSpPr>
            <a:spLocks noGrp="1"/>
          </p:cNvSpPr>
          <p:nvPr>
            <p:ph idx="1"/>
          </p:nvPr>
        </p:nvSpPr>
        <p:spPr>
          <a:xfrm>
            <a:off x="1371600" y="1722268"/>
            <a:ext cx="9601200" cy="4145132"/>
          </a:xfrm>
        </p:spPr>
        <p:txBody>
          <a:bodyPr>
            <a:normAutofit fontScale="92500" lnSpcReduction="10000"/>
          </a:bodyPr>
          <a:lstStyle/>
          <a:p>
            <a:r>
              <a:rPr lang="en-US" dirty="0"/>
              <a:t>The access modifiers in Java specifies the accessibility or scope of a field, method, constructor, or class. We can change the access level of fields, constructors, methods, and class by applying the access modifier on it.</a:t>
            </a:r>
            <a:endParaRPr lang="tr-TR" dirty="0"/>
          </a:p>
          <a:p>
            <a:r>
              <a:rPr lang="en-US" b="1" dirty="0"/>
              <a:t>Private</a:t>
            </a:r>
            <a:r>
              <a:rPr lang="en-US" dirty="0"/>
              <a:t>: The access level of a private modifier is only within the class. It cannot be accessed from outside the class.</a:t>
            </a:r>
            <a:endParaRPr lang="tr-TR" dirty="0"/>
          </a:p>
          <a:p>
            <a:r>
              <a:rPr lang="en-US" b="1" dirty="0"/>
              <a:t>Default</a:t>
            </a:r>
            <a:r>
              <a:rPr lang="en-US" dirty="0"/>
              <a:t>: The access level of a default modifier is only within the package. It cannot be accessed from outside the package. If you do not specify any access level, it will be the default.</a:t>
            </a:r>
            <a:endParaRPr lang="tr-TR" dirty="0"/>
          </a:p>
          <a:p>
            <a:r>
              <a:rPr lang="en-US" b="1" dirty="0"/>
              <a:t>Protected</a:t>
            </a:r>
            <a:r>
              <a:rPr lang="en-US" dirty="0"/>
              <a:t>: The access level of a protected modifier is within the package and outside the package through child class. If you do not make the child class, it cannot be accessed from outside the package.</a:t>
            </a:r>
            <a:endParaRPr lang="tr-TR" dirty="0"/>
          </a:p>
          <a:p>
            <a:r>
              <a:rPr lang="en-US" b="1" dirty="0"/>
              <a:t>Public</a:t>
            </a:r>
            <a:r>
              <a:rPr lang="en-US" dirty="0"/>
              <a:t>: The access level of a public modifier is everywhere. It can be accessed from within the class, outside the class, within the package and outside the package.</a:t>
            </a:r>
          </a:p>
          <a:p>
            <a:endParaRPr lang="en-US" dirty="0"/>
          </a:p>
          <a:p>
            <a:endParaRPr lang="en-US" dirty="0"/>
          </a:p>
          <a:p>
            <a:endParaRPr lang="tr-TR" dirty="0"/>
          </a:p>
        </p:txBody>
      </p:sp>
    </p:spTree>
    <p:extLst>
      <p:ext uri="{BB962C8B-B14F-4D97-AF65-F5344CB8AC3E}">
        <p14:creationId xmlns:p14="http://schemas.microsoft.com/office/powerpoint/2010/main" val="924522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0355-C1EB-4248-844B-48836BAD0F64}"/>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4EE529D8-7406-4758-99BC-5871C5497744}"/>
              </a:ext>
            </a:extLst>
          </p:cNvPr>
          <p:cNvSpPr>
            <a:spLocks noGrp="1"/>
          </p:cNvSpPr>
          <p:nvPr>
            <p:ph idx="1"/>
          </p:nvPr>
        </p:nvSpPr>
        <p:spPr>
          <a:xfrm>
            <a:off x="1371600" y="1509205"/>
            <a:ext cx="9601200" cy="5228946"/>
          </a:xfrm>
        </p:spPr>
        <p:txBody>
          <a:bodyPr/>
          <a:lstStyle/>
          <a:p>
            <a:r>
              <a:rPr lang="en-US" dirty="0"/>
              <a:t>A syntax error in computer science is an error in the syntax of a coding or programming language, entered by a programmer. Syntax errors are caught by a software program called a compiler, and the programmer must fix them before the program is compiled and then run.</a:t>
            </a:r>
            <a:endParaRPr lang="tr-TR" dirty="0"/>
          </a:p>
          <a:p>
            <a:r>
              <a:rPr lang="tr-TR" dirty="0"/>
              <a:t>Using </a:t>
            </a:r>
            <a:r>
              <a:rPr lang="tr-TR" dirty="0" err="1"/>
              <a:t>incorrect</a:t>
            </a:r>
            <a:r>
              <a:rPr lang="tr-TR" dirty="0"/>
              <a:t> </a:t>
            </a:r>
            <a:r>
              <a:rPr lang="tr-TR" dirty="0" err="1"/>
              <a:t>capitalization</a:t>
            </a:r>
            <a:endParaRPr lang="tr-TR" dirty="0"/>
          </a:p>
          <a:p>
            <a:r>
              <a:rPr lang="en-US" dirty="0"/>
              <a:t>Splitting a string over two lines</a:t>
            </a:r>
            <a:endParaRPr lang="tr-TR" dirty="0"/>
          </a:p>
          <a:p>
            <a:r>
              <a:rPr lang="tr-TR" dirty="0" err="1"/>
              <a:t>Missing</a:t>
            </a:r>
            <a:r>
              <a:rPr lang="tr-TR" dirty="0"/>
              <a:t> </a:t>
            </a:r>
            <a:r>
              <a:rPr lang="tr-TR" dirty="0" err="1"/>
              <a:t>parentheses</a:t>
            </a:r>
            <a:endParaRPr lang="tr-TR" dirty="0"/>
          </a:p>
          <a:p>
            <a:r>
              <a:rPr lang="en-US" dirty="0"/>
              <a:t>Forgetting to import a class</a:t>
            </a:r>
            <a:endParaRPr lang="tr-TR" dirty="0"/>
          </a:p>
          <a:p>
            <a:r>
              <a:rPr lang="en-US" dirty="0"/>
              <a:t>Treating a static method as an instance method</a:t>
            </a:r>
            <a:endParaRPr lang="tr-TR" dirty="0"/>
          </a:p>
          <a:p>
            <a:r>
              <a:rPr lang="tr-TR" dirty="0" err="1"/>
              <a:t>Missing</a:t>
            </a:r>
            <a:r>
              <a:rPr lang="tr-TR" dirty="0"/>
              <a:t> </a:t>
            </a:r>
            <a:r>
              <a:rPr lang="tr-TR" dirty="0" err="1"/>
              <a:t>curly</a:t>
            </a:r>
            <a:r>
              <a:rPr lang="tr-TR" dirty="0"/>
              <a:t> </a:t>
            </a:r>
            <a:r>
              <a:rPr lang="tr-TR" dirty="0" err="1"/>
              <a:t>braces</a:t>
            </a:r>
            <a:endParaRPr lang="tr-TR" dirty="0"/>
          </a:p>
          <a:p>
            <a:r>
              <a:rPr lang="en-US" dirty="0"/>
              <a:t>Forgetting the class or object name as part of a method call</a:t>
            </a:r>
            <a:endParaRPr lang="tr-TR" dirty="0"/>
          </a:p>
          <a:p>
            <a:r>
              <a:rPr lang="en-US" dirty="0"/>
              <a:t>Omitting the break clause from switch statements</a:t>
            </a:r>
            <a:endParaRPr lang="tr-TR" dirty="0"/>
          </a:p>
        </p:txBody>
      </p:sp>
    </p:spTree>
    <p:extLst>
      <p:ext uri="{BB962C8B-B14F-4D97-AF65-F5344CB8AC3E}">
        <p14:creationId xmlns:p14="http://schemas.microsoft.com/office/powerpoint/2010/main" val="2443629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4C84-E1FC-41AC-834D-DA8EBAFE4BD7}"/>
              </a:ext>
            </a:extLst>
          </p:cNvPr>
          <p:cNvSpPr>
            <a:spLocks noGrp="1"/>
          </p:cNvSpPr>
          <p:nvPr>
            <p:ph type="title"/>
          </p:nvPr>
        </p:nvSpPr>
        <p:spPr/>
        <p:txBody>
          <a:bodyPr/>
          <a:lstStyle/>
          <a:p>
            <a:r>
              <a:rPr lang="tr-TR" dirty="0" err="1"/>
              <a:t>Logic</a:t>
            </a:r>
            <a:r>
              <a:rPr lang="tr-TR" dirty="0"/>
              <a:t> </a:t>
            </a:r>
            <a:r>
              <a:rPr lang="tr-TR" dirty="0" err="1"/>
              <a:t>Errors</a:t>
            </a:r>
            <a:endParaRPr lang="tr-TR" dirty="0"/>
          </a:p>
        </p:txBody>
      </p:sp>
      <p:sp>
        <p:nvSpPr>
          <p:cNvPr id="3" name="Content Placeholder 2">
            <a:extLst>
              <a:ext uri="{FF2B5EF4-FFF2-40B4-BE49-F238E27FC236}">
                <a16:creationId xmlns:a16="http://schemas.microsoft.com/office/drawing/2014/main" id="{92312D62-03A2-4DFD-9506-B4CE56C97B8D}"/>
              </a:ext>
            </a:extLst>
          </p:cNvPr>
          <p:cNvSpPr>
            <a:spLocks noGrp="1"/>
          </p:cNvSpPr>
          <p:nvPr>
            <p:ph idx="1"/>
          </p:nvPr>
        </p:nvSpPr>
        <p:spPr/>
        <p:txBody>
          <a:bodyPr/>
          <a:lstStyle/>
          <a:p>
            <a:r>
              <a:rPr lang="en-US" dirty="0"/>
              <a:t> A logic error is when your program compiles and executes, but does the wrong thing or returns an incorrect result or no output when it should be returning an output. These errors are detected neither by the compiler nor by JVM. </a:t>
            </a:r>
            <a:endParaRPr lang="tr-TR" dirty="0"/>
          </a:p>
          <a:p>
            <a:r>
              <a:rPr lang="en-US" dirty="0"/>
              <a:t>The Java system has no idea what your program is supposed to do, so it provides no additional information to help you find the error.</a:t>
            </a:r>
            <a:endParaRPr lang="tr-TR" dirty="0"/>
          </a:p>
          <a:p>
            <a:r>
              <a:rPr lang="en-US" dirty="0"/>
              <a:t>Logical errors are also called Semantic Errors. These errors are caused due to an incorrect idea or concept used by a programmer while coding. </a:t>
            </a:r>
            <a:endParaRPr lang="tr-TR" dirty="0"/>
          </a:p>
        </p:txBody>
      </p:sp>
    </p:spTree>
    <p:extLst>
      <p:ext uri="{BB962C8B-B14F-4D97-AF65-F5344CB8AC3E}">
        <p14:creationId xmlns:p14="http://schemas.microsoft.com/office/powerpoint/2010/main" val="30667027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8DE7-EC03-4F4C-B26A-69591305C43D}"/>
              </a:ext>
            </a:extLst>
          </p:cNvPr>
          <p:cNvSpPr>
            <a:spLocks noGrp="1"/>
          </p:cNvSpPr>
          <p:nvPr>
            <p:ph type="title"/>
          </p:nvPr>
        </p:nvSpPr>
        <p:spPr/>
        <p:txBody>
          <a:bodyPr/>
          <a:lstStyle/>
          <a:p>
            <a:r>
              <a:rPr lang="en-US" dirty="0"/>
              <a:t>Runtime Errors vs Compile-Time Errors</a:t>
            </a:r>
            <a:endParaRPr lang="tr-TR" dirty="0"/>
          </a:p>
        </p:txBody>
      </p:sp>
      <p:sp>
        <p:nvSpPr>
          <p:cNvPr id="3" name="Content Placeholder 2">
            <a:extLst>
              <a:ext uri="{FF2B5EF4-FFF2-40B4-BE49-F238E27FC236}">
                <a16:creationId xmlns:a16="http://schemas.microsoft.com/office/drawing/2014/main" id="{951298C1-FB83-4645-A3CB-6A25C0B4D67D}"/>
              </a:ext>
            </a:extLst>
          </p:cNvPr>
          <p:cNvSpPr>
            <a:spLocks noGrp="1"/>
          </p:cNvSpPr>
          <p:nvPr>
            <p:ph idx="1"/>
          </p:nvPr>
        </p:nvSpPr>
        <p:spPr/>
        <p:txBody>
          <a:bodyPr/>
          <a:lstStyle/>
          <a:p>
            <a:r>
              <a:rPr lang="en-US" dirty="0"/>
              <a:t>Compile-time errors occur when there are syntactical issues present in application code, for example, missing semicolons or parentheses, misspelled keywords or usage of undeclared variables.</a:t>
            </a:r>
            <a:endParaRPr lang="tr-TR" dirty="0"/>
          </a:p>
          <a:p>
            <a:r>
              <a:rPr lang="en-US" dirty="0"/>
              <a:t>These syntax errors are detected by the Java compiler at compile-time and an error message is displayed on the screen. The compiler prevents the code from being executed until the error is fixed. Therefore, these errors must be addressed by debugging before the program can be successfully run.</a:t>
            </a:r>
            <a:endParaRPr lang="tr-TR" dirty="0"/>
          </a:p>
          <a:p>
            <a:r>
              <a:rPr lang="en-US" dirty="0"/>
              <a:t>On the other hand, runtime errors occur during program execution (the interpretation phase), after compilation has taken place. Any code that throws a runtime error is therefore syntactically correct.</a:t>
            </a:r>
            <a:endParaRPr lang="tr-TR" dirty="0"/>
          </a:p>
        </p:txBody>
      </p:sp>
    </p:spTree>
    <p:extLst>
      <p:ext uri="{BB962C8B-B14F-4D97-AF65-F5344CB8AC3E}">
        <p14:creationId xmlns:p14="http://schemas.microsoft.com/office/powerpoint/2010/main" val="2343939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53ED-1745-4AF7-A125-9A41E659ABE5}"/>
              </a:ext>
            </a:extLst>
          </p:cNvPr>
          <p:cNvSpPr>
            <a:spLocks noGrp="1"/>
          </p:cNvSpPr>
          <p:nvPr>
            <p:ph type="title"/>
          </p:nvPr>
        </p:nvSpPr>
        <p:spPr/>
        <p:txBody>
          <a:bodyPr/>
          <a:lstStyle/>
          <a:p>
            <a:r>
              <a:rPr lang="en-US" dirty="0"/>
              <a:t>Exception Vs Error in Java</a:t>
            </a:r>
            <a:br>
              <a:rPr lang="en-US" dirty="0"/>
            </a:br>
            <a:endParaRPr lang="tr-TR" dirty="0"/>
          </a:p>
        </p:txBody>
      </p:sp>
      <p:sp>
        <p:nvSpPr>
          <p:cNvPr id="3" name="Content Placeholder 2">
            <a:extLst>
              <a:ext uri="{FF2B5EF4-FFF2-40B4-BE49-F238E27FC236}">
                <a16:creationId xmlns:a16="http://schemas.microsoft.com/office/drawing/2014/main" id="{B7449323-5597-47C6-82C1-56F364623A95}"/>
              </a:ext>
            </a:extLst>
          </p:cNvPr>
          <p:cNvSpPr>
            <a:spLocks noGrp="1"/>
          </p:cNvSpPr>
          <p:nvPr>
            <p:ph idx="1"/>
          </p:nvPr>
        </p:nvSpPr>
        <p:spPr/>
        <p:txBody>
          <a:bodyPr/>
          <a:lstStyle/>
          <a:p>
            <a:r>
              <a:rPr lang="en-US" dirty="0"/>
              <a:t>he general meaning of exception is a deliberate act of omission while the meaning of error is an action that is inaccurate or incorrect.</a:t>
            </a:r>
            <a:endParaRPr lang="tr-TR" dirty="0"/>
          </a:p>
          <a:p>
            <a:r>
              <a:rPr lang="en-US" dirty="0"/>
              <a:t>The general meaning of exception is a deliberate act of omission while the meaning of error is an action that is inaccurate or incorrect. In Java, Exception, and Error both are subclasses of the Java Throwable class that belongs to java.lang package. But there exist some significant differences between them</a:t>
            </a:r>
            <a:endParaRPr lang="tr-TR" dirty="0"/>
          </a:p>
        </p:txBody>
      </p:sp>
    </p:spTree>
    <p:extLst>
      <p:ext uri="{BB962C8B-B14F-4D97-AF65-F5344CB8AC3E}">
        <p14:creationId xmlns:p14="http://schemas.microsoft.com/office/powerpoint/2010/main" val="3526195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BBCF-C168-4FDE-8EB0-23C2AD6BB6BD}"/>
              </a:ext>
            </a:extLst>
          </p:cNvPr>
          <p:cNvSpPr>
            <a:spLocks noGrp="1"/>
          </p:cNvSpPr>
          <p:nvPr>
            <p:ph type="title"/>
          </p:nvPr>
        </p:nvSpPr>
        <p:spPr/>
        <p:txBody>
          <a:bodyPr/>
          <a:lstStyle/>
          <a:p>
            <a:r>
              <a:rPr lang="tr-TR" dirty="0" err="1"/>
              <a:t>Exception</a:t>
            </a:r>
            <a:br>
              <a:rPr lang="tr-TR" dirty="0"/>
            </a:br>
            <a:endParaRPr lang="tr-TR" dirty="0"/>
          </a:p>
        </p:txBody>
      </p:sp>
      <p:sp>
        <p:nvSpPr>
          <p:cNvPr id="3" name="Content Placeholder 2">
            <a:extLst>
              <a:ext uri="{FF2B5EF4-FFF2-40B4-BE49-F238E27FC236}">
                <a16:creationId xmlns:a16="http://schemas.microsoft.com/office/drawing/2014/main" id="{79DCD5F8-3575-49E1-A226-EAAD3D64E9F5}"/>
              </a:ext>
            </a:extLst>
          </p:cNvPr>
          <p:cNvSpPr>
            <a:spLocks noGrp="1"/>
          </p:cNvSpPr>
          <p:nvPr>
            <p:ph idx="1"/>
          </p:nvPr>
        </p:nvSpPr>
        <p:spPr/>
        <p:txBody>
          <a:bodyPr>
            <a:normAutofit lnSpcReduction="10000"/>
          </a:bodyPr>
          <a:lstStyle/>
          <a:p>
            <a:r>
              <a:rPr lang="en-US" dirty="0"/>
              <a:t>The term exception is shorthand for the phrase exception event. It is an event that occurs during the execution of the program and interrupts the normal flow of program instructions. These are the errors that occur at compile time and run time. It occurs in the code written by the developers. It can be recovered by using the try-catch block and throws keyword. There are two types of exceptions i.e. checked and unchecked.</a:t>
            </a:r>
            <a:endParaRPr lang="tr-TR" dirty="0"/>
          </a:p>
          <a:p>
            <a:r>
              <a:rPr lang="en-US" dirty="0"/>
              <a:t>When an error is detected, an exception is thrown.</a:t>
            </a:r>
          </a:p>
          <a:p>
            <a:r>
              <a:rPr lang="en-US" dirty="0"/>
              <a:t>Any exception that is thrown must be caught by the exception handler.</a:t>
            </a:r>
          </a:p>
          <a:p>
            <a:r>
              <a:rPr lang="en-US" dirty="0"/>
              <a:t>If the programmer has forgotten to provide an exception handler, the exception will be caught by the catch-all exception handler provided by the system.</a:t>
            </a:r>
          </a:p>
          <a:p>
            <a:r>
              <a:rPr lang="en-US" dirty="0"/>
              <a:t>Exception may be rethrown if exception handler is failure to handle it.</a:t>
            </a:r>
          </a:p>
          <a:p>
            <a:endParaRPr lang="tr-TR" dirty="0"/>
          </a:p>
        </p:txBody>
      </p:sp>
    </p:spTree>
    <p:extLst>
      <p:ext uri="{BB962C8B-B14F-4D97-AF65-F5344CB8AC3E}">
        <p14:creationId xmlns:p14="http://schemas.microsoft.com/office/powerpoint/2010/main" val="1256324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55D2-0F61-4773-9288-71450C907621}"/>
              </a:ext>
            </a:extLst>
          </p:cNvPr>
          <p:cNvSpPr>
            <a:spLocks noGrp="1"/>
          </p:cNvSpPr>
          <p:nvPr>
            <p:ph type="title"/>
          </p:nvPr>
        </p:nvSpPr>
        <p:spPr/>
        <p:txBody>
          <a:bodyPr/>
          <a:lstStyle/>
          <a:p>
            <a:r>
              <a:rPr lang="tr-TR" dirty="0" err="1"/>
              <a:t>Error</a:t>
            </a:r>
            <a:endParaRPr lang="tr-TR" dirty="0"/>
          </a:p>
        </p:txBody>
      </p:sp>
      <p:sp>
        <p:nvSpPr>
          <p:cNvPr id="3" name="Content Placeholder 2">
            <a:extLst>
              <a:ext uri="{FF2B5EF4-FFF2-40B4-BE49-F238E27FC236}">
                <a16:creationId xmlns:a16="http://schemas.microsoft.com/office/drawing/2014/main" id="{D9F7CF44-8AD0-4F95-889C-ECDB28C923A0}"/>
              </a:ext>
            </a:extLst>
          </p:cNvPr>
          <p:cNvSpPr>
            <a:spLocks noGrp="1"/>
          </p:cNvSpPr>
          <p:nvPr>
            <p:ph idx="1"/>
          </p:nvPr>
        </p:nvSpPr>
        <p:spPr/>
        <p:txBody>
          <a:bodyPr/>
          <a:lstStyle/>
          <a:p>
            <a:r>
              <a:rPr lang="en-US" dirty="0"/>
              <a:t>Errors are problems that mainly occur due to the lack of system resources. It cannot be caught or handled. It indicates a serious problem. It occurs at run time. These are always unchecked. An example of errors is </a:t>
            </a:r>
            <a:r>
              <a:rPr lang="en-US" dirty="0" err="1"/>
              <a:t>OutOfMemoryError</a:t>
            </a:r>
            <a:r>
              <a:rPr lang="en-US" dirty="0"/>
              <a:t>, </a:t>
            </a:r>
            <a:r>
              <a:rPr lang="en-US" dirty="0" err="1"/>
              <a:t>LinkageError</a:t>
            </a:r>
            <a:r>
              <a:rPr lang="en-US" dirty="0"/>
              <a:t>, </a:t>
            </a:r>
            <a:r>
              <a:rPr lang="en-US" dirty="0" err="1"/>
              <a:t>AssertionError</a:t>
            </a:r>
            <a:r>
              <a:rPr lang="en-US" dirty="0"/>
              <a:t>, etc. are the subclasses of the Error class.</a:t>
            </a:r>
            <a:endParaRPr lang="tr-TR" dirty="0"/>
          </a:p>
          <a:p>
            <a:r>
              <a:rPr lang="en-US" dirty="0"/>
              <a:t>All errors in Java are unchecked.</a:t>
            </a:r>
            <a:endParaRPr lang="tr-TR" dirty="0"/>
          </a:p>
          <a:p>
            <a:r>
              <a:rPr lang="en-US" dirty="0"/>
              <a:t>It occurs at run time.</a:t>
            </a:r>
            <a:endParaRPr lang="tr-TR" dirty="0"/>
          </a:p>
          <a:p>
            <a:r>
              <a:rPr lang="en-US" dirty="0"/>
              <a:t>It belongs to </a:t>
            </a:r>
            <a:r>
              <a:rPr lang="en-US" dirty="0" err="1"/>
              <a:t>java.lang.Error</a:t>
            </a:r>
            <a:r>
              <a:rPr lang="en-US" dirty="0"/>
              <a:t> package.</a:t>
            </a:r>
            <a:endParaRPr lang="tr-TR" dirty="0"/>
          </a:p>
          <a:p>
            <a:r>
              <a:rPr lang="en-US" dirty="0"/>
              <a:t>Errors will not be known to the compiler.</a:t>
            </a:r>
            <a:endParaRPr lang="tr-TR" dirty="0"/>
          </a:p>
          <a:p>
            <a:r>
              <a:rPr lang="en-US" dirty="0"/>
              <a:t>It is mostly caused by the environment in which the application is running.</a:t>
            </a:r>
            <a:endParaRPr lang="tr-TR" dirty="0"/>
          </a:p>
        </p:txBody>
      </p:sp>
    </p:spTree>
    <p:extLst>
      <p:ext uri="{BB962C8B-B14F-4D97-AF65-F5344CB8AC3E}">
        <p14:creationId xmlns:p14="http://schemas.microsoft.com/office/powerpoint/2010/main" val="15771658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D791-0E66-4BDC-AFBC-D1F51AA0A6B6}"/>
              </a:ext>
            </a:extLst>
          </p:cNvPr>
          <p:cNvSpPr>
            <a:spLocks noGrp="1"/>
          </p:cNvSpPr>
          <p:nvPr>
            <p:ph type="title"/>
          </p:nvPr>
        </p:nvSpPr>
        <p:spPr/>
        <p:txBody>
          <a:bodyPr/>
          <a:lstStyle/>
          <a:p>
            <a:r>
              <a:rPr lang="tr-TR" dirty="0" err="1"/>
              <a:t>Stack</a:t>
            </a:r>
            <a:r>
              <a:rPr lang="tr-TR" dirty="0"/>
              <a:t> Memory </a:t>
            </a:r>
          </a:p>
        </p:txBody>
      </p:sp>
      <p:sp>
        <p:nvSpPr>
          <p:cNvPr id="3" name="Content Placeholder 2">
            <a:extLst>
              <a:ext uri="{FF2B5EF4-FFF2-40B4-BE49-F238E27FC236}">
                <a16:creationId xmlns:a16="http://schemas.microsoft.com/office/drawing/2014/main" id="{73351338-3BDF-4517-BA94-63241254AE55}"/>
              </a:ext>
            </a:extLst>
          </p:cNvPr>
          <p:cNvSpPr>
            <a:spLocks noGrp="1"/>
          </p:cNvSpPr>
          <p:nvPr>
            <p:ph idx="1"/>
          </p:nvPr>
        </p:nvSpPr>
        <p:spPr/>
        <p:txBody>
          <a:bodyPr/>
          <a:lstStyle/>
          <a:p>
            <a:r>
              <a:rPr lang="en-US" dirty="0"/>
              <a:t>Stack Memory in Java is used for static memory allocation and the execution of a thread. It contains primitive values that are specific to a method and references to objects referred from the method that are in a heap.</a:t>
            </a:r>
            <a:endParaRPr lang="tr-TR" dirty="0"/>
          </a:p>
          <a:p>
            <a:r>
              <a:rPr lang="en-US" dirty="0"/>
              <a:t>Access to this memory is in Last-In-First-Out (LIFO) order. Whenever we call a new method, a new block is created on top of the stack which contains values specific to that method, like primitive variables and references to objects.</a:t>
            </a:r>
            <a:endParaRPr lang="tr-TR" dirty="0"/>
          </a:p>
        </p:txBody>
      </p:sp>
    </p:spTree>
    <p:extLst>
      <p:ext uri="{BB962C8B-B14F-4D97-AF65-F5344CB8AC3E}">
        <p14:creationId xmlns:p14="http://schemas.microsoft.com/office/powerpoint/2010/main" val="202886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CB70-71BE-42F7-8A07-B21DC007CBE7}"/>
              </a:ext>
            </a:extLst>
          </p:cNvPr>
          <p:cNvSpPr>
            <a:spLocks noGrp="1"/>
          </p:cNvSpPr>
          <p:nvPr>
            <p:ph type="title"/>
          </p:nvPr>
        </p:nvSpPr>
        <p:spPr/>
        <p:txBody>
          <a:bodyPr/>
          <a:lstStyle/>
          <a:p>
            <a:r>
              <a:rPr lang="tr-TR" dirty="0" err="1"/>
              <a:t>Stack</a:t>
            </a:r>
            <a:r>
              <a:rPr lang="tr-TR" dirty="0"/>
              <a:t> Memory </a:t>
            </a:r>
          </a:p>
        </p:txBody>
      </p:sp>
      <p:sp>
        <p:nvSpPr>
          <p:cNvPr id="3" name="Content Placeholder 2">
            <a:extLst>
              <a:ext uri="{FF2B5EF4-FFF2-40B4-BE49-F238E27FC236}">
                <a16:creationId xmlns:a16="http://schemas.microsoft.com/office/drawing/2014/main" id="{1071ACF1-D3FC-4977-B882-CC6E79F32B8A}"/>
              </a:ext>
            </a:extLst>
          </p:cNvPr>
          <p:cNvSpPr>
            <a:spLocks noGrp="1"/>
          </p:cNvSpPr>
          <p:nvPr>
            <p:ph idx="1"/>
          </p:nvPr>
        </p:nvSpPr>
        <p:spPr/>
        <p:txBody>
          <a:bodyPr/>
          <a:lstStyle/>
          <a:p>
            <a:r>
              <a:rPr lang="en-US" dirty="0"/>
              <a:t>It grows and shrinks as new methods are called and returned, respectively.</a:t>
            </a:r>
          </a:p>
          <a:p>
            <a:r>
              <a:rPr lang="en-US" dirty="0"/>
              <a:t>Variables inside the stack exist only as long as the method that created them is running.</a:t>
            </a:r>
          </a:p>
          <a:p>
            <a:r>
              <a:rPr lang="en-US" dirty="0"/>
              <a:t>It's automatically allocated and deallocated when the method finishes execution.</a:t>
            </a:r>
          </a:p>
          <a:p>
            <a:r>
              <a:rPr lang="en-US" dirty="0"/>
              <a:t>If this memory is full, Java throws </a:t>
            </a:r>
            <a:r>
              <a:rPr lang="en-US" i="1" dirty="0" err="1"/>
              <a:t>java.lang.StackOverFlowError</a:t>
            </a:r>
            <a:r>
              <a:rPr lang="en-US" i="1" dirty="0"/>
              <a:t>.</a:t>
            </a:r>
            <a:endParaRPr lang="en-US" dirty="0"/>
          </a:p>
          <a:p>
            <a:r>
              <a:rPr lang="tr-TR" dirty="0"/>
              <a:t>A</a:t>
            </a:r>
            <a:r>
              <a:rPr lang="en-US" dirty="0" err="1"/>
              <a:t>ccess</a:t>
            </a:r>
            <a:r>
              <a:rPr lang="en-US" dirty="0"/>
              <a:t> to this memory is fast when compared to heap memory.</a:t>
            </a:r>
            <a:endParaRPr lang="tr-TR" dirty="0"/>
          </a:p>
          <a:p>
            <a:r>
              <a:rPr lang="en-US" dirty="0"/>
              <a:t>This memory is </a:t>
            </a:r>
            <a:r>
              <a:rPr lang="en-US" dirty="0" err="1"/>
              <a:t>threadsafe</a:t>
            </a:r>
            <a:r>
              <a:rPr lang="en-US" dirty="0"/>
              <a:t>, as each thread operates in its own stack.</a:t>
            </a:r>
          </a:p>
          <a:p>
            <a:endParaRPr lang="tr-TR" dirty="0"/>
          </a:p>
        </p:txBody>
      </p:sp>
    </p:spTree>
    <p:extLst>
      <p:ext uri="{BB962C8B-B14F-4D97-AF65-F5344CB8AC3E}">
        <p14:creationId xmlns:p14="http://schemas.microsoft.com/office/powerpoint/2010/main" val="281376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D237-18E4-4320-8244-6B559EDF4591}"/>
              </a:ext>
            </a:extLst>
          </p:cNvPr>
          <p:cNvSpPr>
            <a:spLocks noGrp="1"/>
          </p:cNvSpPr>
          <p:nvPr>
            <p:ph type="title"/>
          </p:nvPr>
        </p:nvSpPr>
        <p:spPr/>
        <p:txBody>
          <a:bodyPr/>
          <a:lstStyle/>
          <a:p>
            <a:r>
              <a:rPr lang="tr-TR" dirty="0" err="1"/>
              <a:t>Heap</a:t>
            </a:r>
            <a:r>
              <a:rPr lang="tr-TR" dirty="0"/>
              <a:t> Memory</a:t>
            </a:r>
          </a:p>
        </p:txBody>
      </p:sp>
      <p:sp>
        <p:nvSpPr>
          <p:cNvPr id="3" name="Content Placeholder 2">
            <a:extLst>
              <a:ext uri="{FF2B5EF4-FFF2-40B4-BE49-F238E27FC236}">
                <a16:creationId xmlns:a16="http://schemas.microsoft.com/office/drawing/2014/main" id="{268D4220-3676-4B71-A649-2F491624E247}"/>
              </a:ext>
            </a:extLst>
          </p:cNvPr>
          <p:cNvSpPr>
            <a:spLocks noGrp="1"/>
          </p:cNvSpPr>
          <p:nvPr>
            <p:ph idx="1"/>
          </p:nvPr>
        </p:nvSpPr>
        <p:spPr/>
        <p:txBody>
          <a:bodyPr/>
          <a:lstStyle/>
          <a:p>
            <a:r>
              <a:rPr lang="en-US" dirty="0"/>
              <a:t>Heap memory, also known as “dynamic” memory, is an alternative to local stack memory. Local memory is quite automatic. Local variables are allocated automatically when a function is called, and they are deallocated automatically when the function exits.</a:t>
            </a:r>
            <a:endParaRPr lang="tr-TR" dirty="0"/>
          </a:p>
          <a:p>
            <a:endParaRPr lang="tr-TR" dirty="0"/>
          </a:p>
        </p:txBody>
      </p:sp>
    </p:spTree>
    <p:extLst>
      <p:ext uri="{BB962C8B-B14F-4D97-AF65-F5344CB8AC3E}">
        <p14:creationId xmlns:p14="http://schemas.microsoft.com/office/powerpoint/2010/main" val="510784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193E-993C-44F3-A9D0-83498A0C1DDB}"/>
              </a:ext>
            </a:extLst>
          </p:cNvPr>
          <p:cNvSpPr>
            <a:spLocks noGrp="1"/>
          </p:cNvSpPr>
          <p:nvPr>
            <p:ph type="title"/>
          </p:nvPr>
        </p:nvSpPr>
        <p:spPr/>
        <p:txBody>
          <a:bodyPr/>
          <a:lstStyle/>
          <a:p>
            <a:r>
              <a:rPr lang="en-US" dirty="0"/>
              <a:t>The advantages of heap memory are:</a:t>
            </a:r>
            <a:endParaRPr lang="tr-TR" dirty="0"/>
          </a:p>
        </p:txBody>
      </p:sp>
      <p:sp>
        <p:nvSpPr>
          <p:cNvPr id="3" name="Content Placeholder 2">
            <a:extLst>
              <a:ext uri="{FF2B5EF4-FFF2-40B4-BE49-F238E27FC236}">
                <a16:creationId xmlns:a16="http://schemas.microsoft.com/office/drawing/2014/main" id="{8535DEB4-4D4F-442F-965F-57DB06B7AECB}"/>
              </a:ext>
            </a:extLst>
          </p:cNvPr>
          <p:cNvSpPr>
            <a:spLocks noGrp="1"/>
          </p:cNvSpPr>
          <p:nvPr>
            <p:ph idx="1"/>
          </p:nvPr>
        </p:nvSpPr>
        <p:spPr/>
        <p:txBody>
          <a:bodyPr/>
          <a:lstStyle/>
          <a:p>
            <a:r>
              <a:rPr lang="en-US" b="1" dirty="0"/>
              <a:t>Lifetime</a:t>
            </a:r>
            <a:r>
              <a:rPr lang="en-US" dirty="0"/>
              <a:t>. Because the programmer now controls exactly when memory is allocated, it is possible to build a data structure in memory, and return that data structure to the caller. This was never possible with local memory, which was automatically deallocated when the function exited.</a:t>
            </a:r>
          </a:p>
          <a:p>
            <a:r>
              <a:rPr lang="en-US" b="1" dirty="0"/>
              <a:t>Size</a:t>
            </a:r>
            <a:r>
              <a:rPr lang="en-US" dirty="0"/>
              <a:t>. The size of allocated memory can be controlled with more detail. For example, a string buffer can be allocated at run-time that is exactly the right size to hold a particular string. With local memory, the code is more likely to declare a buffer of size 1000 and hope for the best. (See the </a:t>
            </a:r>
            <a:r>
              <a:rPr lang="en-US" dirty="0" err="1"/>
              <a:t>StringCopy</a:t>
            </a:r>
            <a:r>
              <a:rPr lang="en-US" dirty="0"/>
              <a:t>() example below.)</a:t>
            </a:r>
          </a:p>
          <a:p>
            <a:endParaRPr lang="tr-TR" dirty="0"/>
          </a:p>
        </p:txBody>
      </p:sp>
    </p:spTree>
    <p:extLst>
      <p:ext uri="{BB962C8B-B14F-4D97-AF65-F5344CB8AC3E}">
        <p14:creationId xmlns:p14="http://schemas.microsoft.com/office/powerpoint/2010/main" val="2137314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19BB-EF13-4018-AAAA-607B6DD9EA3F}"/>
              </a:ext>
            </a:extLst>
          </p:cNvPr>
          <p:cNvSpPr>
            <a:spLocks noGrp="1"/>
          </p:cNvSpPr>
          <p:nvPr>
            <p:ph type="title"/>
          </p:nvPr>
        </p:nvSpPr>
        <p:spPr/>
        <p:txBody>
          <a:bodyPr/>
          <a:lstStyle/>
          <a:p>
            <a:r>
              <a:rPr lang="en-US" dirty="0"/>
              <a:t>The disadvantages of heap memory are</a:t>
            </a:r>
            <a:endParaRPr lang="tr-TR" dirty="0"/>
          </a:p>
        </p:txBody>
      </p:sp>
      <p:sp>
        <p:nvSpPr>
          <p:cNvPr id="3" name="Content Placeholder 2">
            <a:extLst>
              <a:ext uri="{FF2B5EF4-FFF2-40B4-BE49-F238E27FC236}">
                <a16:creationId xmlns:a16="http://schemas.microsoft.com/office/drawing/2014/main" id="{00569A1C-5A9C-45E3-8016-F56620B10304}"/>
              </a:ext>
            </a:extLst>
          </p:cNvPr>
          <p:cNvSpPr>
            <a:spLocks noGrp="1"/>
          </p:cNvSpPr>
          <p:nvPr>
            <p:ph idx="1"/>
          </p:nvPr>
        </p:nvSpPr>
        <p:spPr/>
        <p:txBody>
          <a:bodyPr/>
          <a:lstStyle/>
          <a:p>
            <a:r>
              <a:rPr lang="en-US" b="1" dirty="0"/>
              <a:t>More Work</a:t>
            </a:r>
            <a:r>
              <a:rPr lang="en-US" dirty="0"/>
              <a:t>. Heap allocation needs to arranged for explicitly in the code, which is just more work.</a:t>
            </a:r>
          </a:p>
          <a:p>
            <a:r>
              <a:rPr lang="en-US" b="1" dirty="0"/>
              <a:t>More Bugs</a:t>
            </a:r>
            <a:r>
              <a:rPr lang="en-US" dirty="0"/>
              <a:t>. Because it’s now done explicitly in the code, on occasion the allocation will be done incorrectly leading to memory bugs. Local memory is constrained, but at least it’s never </a:t>
            </a:r>
            <a:r>
              <a:rPr lang="en-US" i="1" dirty="0"/>
              <a:t>wrong</a:t>
            </a:r>
            <a:r>
              <a:rPr lang="en-US" dirty="0"/>
              <a:t>.</a:t>
            </a:r>
          </a:p>
          <a:p>
            <a:r>
              <a:rPr lang="en-US" dirty="0"/>
              <a:t>Nonetheless, there are many problems that can only be solved with heap memory, so that’s the way it has to be.</a:t>
            </a:r>
            <a:endParaRPr lang="tr-TR" dirty="0"/>
          </a:p>
        </p:txBody>
      </p:sp>
    </p:spTree>
    <p:extLst>
      <p:ext uri="{BB962C8B-B14F-4D97-AF65-F5344CB8AC3E}">
        <p14:creationId xmlns:p14="http://schemas.microsoft.com/office/powerpoint/2010/main" val="38873405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E61F-B0DD-4CEA-9AFB-106730E0A882}"/>
              </a:ext>
            </a:extLst>
          </p:cNvPr>
          <p:cNvSpPr>
            <a:spLocks noGrp="1"/>
          </p:cNvSpPr>
          <p:nvPr>
            <p:ph type="title"/>
          </p:nvPr>
        </p:nvSpPr>
        <p:spPr/>
        <p:txBody>
          <a:bodyPr/>
          <a:lstStyle/>
          <a:p>
            <a:r>
              <a:rPr lang="tr-TR" dirty="0" err="1"/>
              <a:t>valueOf</a:t>
            </a:r>
            <a:r>
              <a:rPr lang="tr-TR" dirty="0"/>
              <a:t>()</a:t>
            </a:r>
          </a:p>
        </p:txBody>
      </p:sp>
      <p:sp>
        <p:nvSpPr>
          <p:cNvPr id="3" name="Content Placeholder 2">
            <a:extLst>
              <a:ext uri="{FF2B5EF4-FFF2-40B4-BE49-F238E27FC236}">
                <a16:creationId xmlns:a16="http://schemas.microsoft.com/office/drawing/2014/main" id="{78AADC11-8E46-4968-BA25-0AE8161E2171}"/>
              </a:ext>
            </a:extLst>
          </p:cNvPr>
          <p:cNvSpPr>
            <a:spLocks noGrp="1"/>
          </p:cNvSpPr>
          <p:nvPr>
            <p:ph idx="1"/>
          </p:nvPr>
        </p:nvSpPr>
        <p:spPr/>
        <p:txBody>
          <a:bodyPr/>
          <a:lstStyle/>
          <a:p>
            <a:r>
              <a:rPr lang="en-US" dirty="0"/>
              <a:t>The </a:t>
            </a:r>
            <a:r>
              <a:rPr lang="en-US" dirty="0" err="1"/>
              <a:t>valueOf</a:t>
            </a:r>
            <a:r>
              <a:rPr lang="en-US" dirty="0"/>
              <a:t> method returns the relevant Number Object holding the value of the argument passed. The argument can be a primitive data type, String, etc.</a:t>
            </a:r>
          </a:p>
          <a:p>
            <a:r>
              <a:rPr lang="en-US" dirty="0"/>
              <a:t>This method is a static method. The method can take two arguments, where one is a String and the other is a radix.</a:t>
            </a:r>
          </a:p>
          <a:p>
            <a:endParaRPr lang="tr-TR" dirty="0"/>
          </a:p>
        </p:txBody>
      </p:sp>
    </p:spTree>
    <p:extLst>
      <p:ext uri="{BB962C8B-B14F-4D97-AF65-F5344CB8AC3E}">
        <p14:creationId xmlns:p14="http://schemas.microsoft.com/office/powerpoint/2010/main" val="58847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5273-4D81-4392-963D-F72F69A393B2}"/>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B2F5D9D-482E-429D-8BEA-A5EB128A7089}"/>
              </a:ext>
            </a:extLst>
          </p:cNvPr>
          <p:cNvSpPr>
            <a:spLocks noGrp="1"/>
          </p:cNvSpPr>
          <p:nvPr>
            <p:ph idx="1"/>
          </p:nvPr>
        </p:nvSpPr>
        <p:spPr/>
        <p:txBody>
          <a:bodyPr/>
          <a:lstStyle/>
          <a:p>
            <a:r>
              <a:rPr lang="sv-SE" dirty="0"/>
              <a:t>Integer x =Integer.valueOf(9);</a:t>
            </a:r>
            <a:r>
              <a:rPr lang="tr-TR" dirty="0"/>
              <a:t>   </a:t>
            </a:r>
            <a:r>
              <a:rPr lang="tr-TR" dirty="0">
                <a:sym typeface="Wingdings" panose="05000000000000000000" pitchFamily="2" charset="2"/>
              </a:rPr>
              <a:t> 9</a:t>
            </a:r>
          </a:p>
          <a:p>
            <a:r>
              <a:rPr lang="fr-FR" dirty="0"/>
              <a:t>Double c = </a:t>
            </a:r>
            <a:r>
              <a:rPr lang="fr-FR" dirty="0" err="1"/>
              <a:t>Double.valueOf</a:t>
            </a:r>
            <a:r>
              <a:rPr lang="fr-FR" dirty="0"/>
              <a:t>(5);</a:t>
            </a:r>
            <a:r>
              <a:rPr lang="tr-TR" dirty="0"/>
              <a:t> </a:t>
            </a:r>
            <a:r>
              <a:rPr lang="tr-TR" dirty="0">
                <a:sym typeface="Wingdings" panose="05000000000000000000" pitchFamily="2" charset="2"/>
              </a:rPr>
              <a:t> 5.0</a:t>
            </a:r>
          </a:p>
          <a:p>
            <a:r>
              <a:rPr lang="en-US" dirty="0"/>
              <a:t>Float a = </a:t>
            </a:r>
            <a:r>
              <a:rPr lang="en-US" dirty="0" err="1"/>
              <a:t>Float.valueOf</a:t>
            </a:r>
            <a:r>
              <a:rPr lang="en-US" dirty="0"/>
              <a:t>("80");</a:t>
            </a:r>
            <a:r>
              <a:rPr lang="tr-TR" dirty="0"/>
              <a:t> </a:t>
            </a:r>
            <a:r>
              <a:rPr lang="tr-TR" dirty="0">
                <a:sym typeface="Wingdings" panose="05000000000000000000" pitchFamily="2" charset="2"/>
              </a:rPr>
              <a:t> 80.0</a:t>
            </a:r>
          </a:p>
          <a:p>
            <a:r>
              <a:rPr lang="tr-TR" dirty="0" err="1"/>
              <a:t>Integer</a:t>
            </a:r>
            <a:r>
              <a:rPr lang="tr-TR" dirty="0"/>
              <a:t> b = </a:t>
            </a:r>
            <a:r>
              <a:rPr lang="tr-TR" dirty="0" err="1"/>
              <a:t>Integer.valueOf</a:t>
            </a:r>
            <a:r>
              <a:rPr lang="tr-TR" dirty="0"/>
              <a:t>("444",16); </a:t>
            </a:r>
            <a:r>
              <a:rPr lang="tr-TR" dirty="0">
                <a:sym typeface="Wingdings" panose="05000000000000000000" pitchFamily="2" charset="2"/>
              </a:rPr>
              <a:t> 1092</a:t>
            </a:r>
          </a:p>
          <a:p>
            <a:r>
              <a:rPr lang="en-US" b="1" dirty="0" err="1"/>
              <a:t>valueOf</a:t>
            </a:r>
            <a:r>
              <a:rPr lang="en-US" b="1" dirty="0"/>
              <a:t>(String s, int radix)</a:t>
            </a:r>
            <a:r>
              <a:rPr lang="en-US" dirty="0"/>
              <a:t> − This returns an Integer object holding the integer value of the specified string representation, parsed with the value of radix.</a:t>
            </a:r>
          </a:p>
          <a:p>
            <a:endParaRPr lang="tr-TR" dirty="0"/>
          </a:p>
        </p:txBody>
      </p:sp>
    </p:spTree>
    <p:extLst>
      <p:ext uri="{BB962C8B-B14F-4D97-AF65-F5344CB8AC3E}">
        <p14:creationId xmlns:p14="http://schemas.microsoft.com/office/powerpoint/2010/main" val="1370506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B76-FA57-4103-9F48-C721E267456C}"/>
              </a:ext>
            </a:extLst>
          </p:cNvPr>
          <p:cNvSpPr>
            <a:spLocks noGrp="1"/>
          </p:cNvSpPr>
          <p:nvPr>
            <p:ph type="title"/>
          </p:nvPr>
        </p:nvSpPr>
        <p:spPr/>
        <p:txBody>
          <a:bodyPr/>
          <a:lstStyle/>
          <a:p>
            <a:r>
              <a:rPr lang="tr-TR" dirty="0"/>
              <a:t>Java </a:t>
            </a:r>
            <a:r>
              <a:rPr lang="tr-TR" dirty="0" err="1"/>
              <a:t>toString</a:t>
            </a:r>
            <a:r>
              <a:rPr lang="tr-TR" dirty="0"/>
              <a:t>() </a:t>
            </a:r>
            <a:r>
              <a:rPr lang="tr-TR" dirty="0" err="1"/>
              <a:t>Method</a:t>
            </a:r>
            <a:br>
              <a:rPr lang="tr-TR" dirty="0"/>
            </a:br>
            <a:endParaRPr lang="tr-TR" dirty="0"/>
          </a:p>
        </p:txBody>
      </p:sp>
      <p:sp>
        <p:nvSpPr>
          <p:cNvPr id="3" name="Content Placeholder 2">
            <a:extLst>
              <a:ext uri="{FF2B5EF4-FFF2-40B4-BE49-F238E27FC236}">
                <a16:creationId xmlns:a16="http://schemas.microsoft.com/office/drawing/2014/main" id="{9E7B9227-E6F1-4285-966C-0113BA62E96D}"/>
              </a:ext>
            </a:extLst>
          </p:cNvPr>
          <p:cNvSpPr>
            <a:spLocks noGrp="1"/>
          </p:cNvSpPr>
          <p:nvPr>
            <p:ph idx="1"/>
          </p:nvPr>
        </p:nvSpPr>
        <p:spPr/>
        <p:txBody>
          <a:bodyPr/>
          <a:lstStyle/>
          <a:p>
            <a:r>
              <a:rPr lang="en-US" dirty="0"/>
              <a:t>If you want to represent any object as a string, </a:t>
            </a:r>
            <a:r>
              <a:rPr lang="en-US" b="1" dirty="0" err="1"/>
              <a:t>toString</a:t>
            </a:r>
            <a:r>
              <a:rPr lang="en-US" b="1" dirty="0"/>
              <a:t>() method</a:t>
            </a:r>
            <a:r>
              <a:rPr lang="en-US" dirty="0"/>
              <a:t> comes into existence.</a:t>
            </a:r>
            <a:endParaRPr lang="tr-TR" dirty="0"/>
          </a:p>
          <a:p>
            <a:r>
              <a:rPr lang="en-US" dirty="0"/>
              <a:t>The </a:t>
            </a:r>
            <a:r>
              <a:rPr lang="en-US" dirty="0" err="1"/>
              <a:t>toString</a:t>
            </a:r>
            <a:r>
              <a:rPr lang="en-US" dirty="0"/>
              <a:t>() method returns the String representation of the object.</a:t>
            </a:r>
            <a:endParaRPr lang="tr-TR" dirty="0"/>
          </a:p>
          <a:p>
            <a:r>
              <a:rPr lang="en-US" dirty="0"/>
              <a:t>If you print any object, Java compiler internally invokes the </a:t>
            </a:r>
            <a:r>
              <a:rPr lang="en-US" dirty="0" err="1"/>
              <a:t>toString</a:t>
            </a:r>
            <a:r>
              <a:rPr lang="en-US" dirty="0"/>
              <a:t>() method on the object. So overriding the </a:t>
            </a:r>
            <a:r>
              <a:rPr lang="en-US" dirty="0" err="1"/>
              <a:t>toString</a:t>
            </a:r>
            <a:r>
              <a:rPr lang="en-US" dirty="0"/>
              <a:t>() method, returns the desired output, it can be the state of an object etc. depending on your implementation.</a:t>
            </a:r>
            <a:endParaRPr lang="tr-TR" dirty="0"/>
          </a:p>
        </p:txBody>
      </p:sp>
    </p:spTree>
    <p:extLst>
      <p:ext uri="{BB962C8B-B14F-4D97-AF65-F5344CB8AC3E}">
        <p14:creationId xmlns:p14="http://schemas.microsoft.com/office/powerpoint/2010/main" val="287234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1D5-7174-4F5B-9323-C2857E16A303}"/>
              </a:ext>
            </a:extLst>
          </p:cNvPr>
          <p:cNvSpPr>
            <a:spLocks noGrp="1"/>
          </p:cNvSpPr>
          <p:nvPr>
            <p:ph type="title"/>
          </p:nvPr>
        </p:nvSpPr>
        <p:spPr/>
        <p:txBody>
          <a:bodyPr/>
          <a:lstStyle/>
          <a:p>
            <a:r>
              <a:rPr lang="tr-TR" dirty="0" err="1"/>
              <a:t>parseInt</a:t>
            </a:r>
            <a:r>
              <a:rPr lang="tr-TR" dirty="0"/>
              <a:t>()</a:t>
            </a:r>
          </a:p>
        </p:txBody>
      </p:sp>
      <p:sp>
        <p:nvSpPr>
          <p:cNvPr id="3" name="Content Placeholder 2">
            <a:extLst>
              <a:ext uri="{FF2B5EF4-FFF2-40B4-BE49-F238E27FC236}">
                <a16:creationId xmlns:a16="http://schemas.microsoft.com/office/drawing/2014/main" id="{016B7CA5-899D-460B-B17F-BB767EC28692}"/>
              </a:ext>
            </a:extLst>
          </p:cNvPr>
          <p:cNvSpPr>
            <a:spLocks noGrp="1"/>
          </p:cNvSpPr>
          <p:nvPr>
            <p:ph idx="1"/>
          </p:nvPr>
        </p:nvSpPr>
        <p:spPr/>
        <p:txBody>
          <a:bodyPr/>
          <a:lstStyle/>
          <a:p>
            <a:r>
              <a:rPr lang="en-US" dirty="0"/>
              <a:t>This method is used to get the primitive data type of a certain String. </a:t>
            </a:r>
            <a:r>
              <a:rPr lang="en-US" dirty="0" err="1"/>
              <a:t>parseXxx</a:t>
            </a:r>
            <a:r>
              <a:rPr lang="en-US" dirty="0"/>
              <a:t>() is a static method and can have one argument or two.</a:t>
            </a:r>
            <a:endParaRPr lang="tr-TR" dirty="0"/>
          </a:p>
          <a:p>
            <a:r>
              <a:rPr lang="en-US" dirty="0"/>
              <a:t>static int </a:t>
            </a:r>
            <a:r>
              <a:rPr lang="en-US" dirty="0" err="1"/>
              <a:t>parseInt</a:t>
            </a:r>
            <a:r>
              <a:rPr lang="en-US" dirty="0"/>
              <a:t>(String s)</a:t>
            </a:r>
            <a:r>
              <a:rPr lang="tr-TR" dirty="0"/>
              <a:t>        </a:t>
            </a:r>
            <a:r>
              <a:rPr lang="en-US" b="1" dirty="0"/>
              <a:t>s</a:t>
            </a:r>
            <a:r>
              <a:rPr lang="en-US" dirty="0"/>
              <a:t> − This is a string representation of decimal.</a:t>
            </a:r>
            <a:endParaRPr lang="tr-TR" dirty="0"/>
          </a:p>
          <a:p>
            <a:r>
              <a:rPr lang="en-US" b="1" dirty="0" err="1"/>
              <a:t>parseInt</a:t>
            </a:r>
            <a:r>
              <a:rPr lang="en-US" b="1" dirty="0"/>
              <a:t>(String s)</a:t>
            </a:r>
            <a:r>
              <a:rPr lang="en-US" dirty="0"/>
              <a:t> − This returns an integer (decimal only).</a:t>
            </a:r>
          </a:p>
          <a:p>
            <a:r>
              <a:rPr lang="en-US" b="1" dirty="0" err="1"/>
              <a:t>parseInt</a:t>
            </a:r>
            <a:r>
              <a:rPr lang="en-US" b="1" dirty="0"/>
              <a:t>(int </a:t>
            </a:r>
            <a:r>
              <a:rPr lang="en-US" b="1" dirty="0" err="1"/>
              <a:t>i</a:t>
            </a:r>
            <a:r>
              <a:rPr lang="en-US" b="1" dirty="0"/>
              <a:t>)</a:t>
            </a:r>
            <a:r>
              <a:rPr lang="en-US" dirty="0"/>
              <a:t> − This returns an integer, given a string representation of decimal, binary, octal, or hexadecimal (radix equals 10, 2, 8, or 16 respectively) numbers as input.</a:t>
            </a:r>
          </a:p>
          <a:p>
            <a:endParaRPr lang="en-US" dirty="0"/>
          </a:p>
          <a:p>
            <a:endParaRPr lang="tr-TR" dirty="0"/>
          </a:p>
        </p:txBody>
      </p:sp>
    </p:spTree>
    <p:extLst>
      <p:ext uri="{BB962C8B-B14F-4D97-AF65-F5344CB8AC3E}">
        <p14:creationId xmlns:p14="http://schemas.microsoft.com/office/powerpoint/2010/main" val="16932620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489-C7BC-4D39-B127-79BB204CA1B1}"/>
              </a:ext>
            </a:extLst>
          </p:cNvPr>
          <p:cNvSpPr>
            <a:spLocks noGrp="1"/>
          </p:cNvSpPr>
          <p:nvPr>
            <p:ph type="title"/>
          </p:nvPr>
        </p:nvSpPr>
        <p:spPr/>
        <p:txBody>
          <a:bodyPr/>
          <a:lstStyle/>
          <a:p>
            <a:r>
              <a:rPr lang="tr-TR" dirty="0" err="1"/>
              <a:t>StringBuilder</a:t>
            </a:r>
            <a:r>
              <a:rPr lang="tr-TR" dirty="0"/>
              <a:t> –</a:t>
            </a:r>
            <a:r>
              <a:rPr lang="tr-TR" dirty="0" err="1"/>
              <a:t>StringBuffer</a:t>
            </a:r>
            <a:endParaRPr lang="tr-TR" dirty="0"/>
          </a:p>
        </p:txBody>
      </p:sp>
      <p:sp>
        <p:nvSpPr>
          <p:cNvPr id="3" name="Content Placeholder 2">
            <a:extLst>
              <a:ext uri="{FF2B5EF4-FFF2-40B4-BE49-F238E27FC236}">
                <a16:creationId xmlns:a16="http://schemas.microsoft.com/office/drawing/2014/main" id="{9C649433-CE92-4819-A80C-AB4BEEF4EADE}"/>
              </a:ext>
            </a:extLst>
          </p:cNvPr>
          <p:cNvSpPr>
            <a:spLocks noGrp="1"/>
          </p:cNvSpPr>
          <p:nvPr>
            <p:ph idx="1"/>
          </p:nvPr>
        </p:nvSpPr>
        <p:spPr/>
        <p:txBody>
          <a:bodyPr>
            <a:normAutofit lnSpcReduction="10000"/>
          </a:bodyPr>
          <a:lstStyle/>
          <a:p>
            <a:r>
              <a:rPr lang="en-US" dirty="0"/>
              <a:t>StringBuilder in Java represents a mutable sequence of characters. Since the String Class in Java creates an immutable sequence of characters, the StringBuilder class provides an alternative to String Class, as it creates a mutable sequence of characters.</a:t>
            </a:r>
            <a:endParaRPr lang="tr-TR" dirty="0"/>
          </a:p>
          <a:p>
            <a:r>
              <a:rPr lang="en-US" dirty="0"/>
              <a:t>The function of StringBuilder is very much similar to the </a:t>
            </a:r>
            <a:r>
              <a:rPr lang="en-US" dirty="0" err="1"/>
              <a:t>StringBuffer</a:t>
            </a:r>
            <a:r>
              <a:rPr lang="en-US" dirty="0"/>
              <a:t> class, as both of them provide an alternative to String Class by making a mutable sequence of characters. </a:t>
            </a:r>
            <a:endParaRPr lang="tr-TR" dirty="0"/>
          </a:p>
          <a:p>
            <a:r>
              <a:rPr lang="en-US" dirty="0"/>
              <a:t>However, the StringBuilder class differs from the </a:t>
            </a:r>
            <a:r>
              <a:rPr lang="en-US" dirty="0" err="1"/>
              <a:t>StringBuffer</a:t>
            </a:r>
            <a:r>
              <a:rPr lang="en-US" dirty="0"/>
              <a:t> class on the basis of synchronization. The StringBuilder class provides no guarantee of synchronization whereas the </a:t>
            </a:r>
            <a:r>
              <a:rPr lang="en-US" dirty="0" err="1"/>
              <a:t>StringBuffer</a:t>
            </a:r>
            <a:r>
              <a:rPr lang="en-US" dirty="0"/>
              <a:t> class does. Therefore this class is designed for use as a drop-in replacement for </a:t>
            </a:r>
            <a:r>
              <a:rPr lang="en-US" dirty="0" err="1"/>
              <a:t>StringBuffer</a:t>
            </a:r>
            <a:r>
              <a:rPr lang="en-US" dirty="0"/>
              <a:t> in places where the </a:t>
            </a:r>
            <a:r>
              <a:rPr lang="en-US" dirty="0" err="1"/>
              <a:t>StringBuffer</a:t>
            </a:r>
            <a:r>
              <a:rPr lang="en-US" dirty="0"/>
              <a:t> was being used by a single thread (as is generally the case).</a:t>
            </a:r>
            <a:endParaRPr lang="tr-TR" dirty="0"/>
          </a:p>
        </p:txBody>
      </p:sp>
    </p:spTree>
    <p:extLst>
      <p:ext uri="{BB962C8B-B14F-4D97-AF65-F5344CB8AC3E}">
        <p14:creationId xmlns:p14="http://schemas.microsoft.com/office/powerpoint/2010/main" val="19178570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881-57C9-4436-842B-CE1BCEC2585B}"/>
              </a:ext>
            </a:extLst>
          </p:cNvPr>
          <p:cNvSpPr>
            <a:spLocks noGrp="1"/>
          </p:cNvSpPr>
          <p:nvPr>
            <p:ph type="title"/>
          </p:nvPr>
        </p:nvSpPr>
        <p:spPr/>
        <p:txBody>
          <a:bodyPr/>
          <a:lstStyle/>
          <a:p>
            <a:r>
              <a:rPr lang="tr-TR" dirty="0" err="1"/>
              <a:t>Regular</a:t>
            </a:r>
            <a:r>
              <a:rPr lang="tr-TR" dirty="0"/>
              <a:t> </a:t>
            </a:r>
            <a:r>
              <a:rPr lang="tr-TR" dirty="0" err="1"/>
              <a:t>Expression</a:t>
            </a:r>
            <a:r>
              <a:rPr lang="tr-TR" dirty="0"/>
              <a:t> </a:t>
            </a:r>
          </a:p>
        </p:txBody>
      </p:sp>
      <p:sp>
        <p:nvSpPr>
          <p:cNvPr id="3" name="Content Placeholder 2">
            <a:extLst>
              <a:ext uri="{FF2B5EF4-FFF2-40B4-BE49-F238E27FC236}">
                <a16:creationId xmlns:a16="http://schemas.microsoft.com/office/drawing/2014/main" id="{C632FADD-ADD0-4958-A1DC-C48DC702E2C0}"/>
              </a:ext>
            </a:extLst>
          </p:cNvPr>
          <p:cNvSpPr>
            <a:spLocks noGrp="1"/>
          </p:cNvSpPr>
          <p:nvPr>
            <p:ph idx="1"/>
          </p:nvPr>
        </p:nvSpPr>
        <p:spPr/>
        <p:txBody>
          <a:bodyPr/>
          <a:lstStyle/>
          <a:p>
            <a:r>
              <a:rPr lang="en-US" dirty="0"/>
              <a:t>A regular expression is a sequence of characters that forms a search pattern. When you search for data in a text, you can use this search pattern to describe what you are searching for.</a:t>
            </a:r>
            <a:endParaRPr lang="tr-TR" dirty="0"/>
          </a:p>
          <a:p>
            <a:r>
              <a:rPr lang="en-US" dirty="0"/>
              <a:t>Regular expressions can be used to perform all types of text search and text replace operations.</a:t>
            </a:r>
            <a:endParaRPr lang="tr-TR" dirty="0"/>
          </a:p>
          <a:p>
            <a:r>
              <a:rPr lang="en-US" dirty="0"/>
              <a:t>A regular expression can be a single character, or a more complicated pattern.</a:t>
            </a:r>
            <a:endParaRPr lang="tr-TR" dirty="0"/>
          </a:p>
          <a:p>
            <a:endParaRPr lang="tr-TR" dirty="0"/>
          </a:p>
        </p:txBody>
      </p:sp>
    </p:spTree>
    <p:extLst>
      <p:ext uri="{BB962C8B-B14F-4D97-AF65-F5344CB8AC3E}">
        <p14:creationId xmlns:p14="http://schemas.microsoft.com/office/powerpoint/2010/main" val="47035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2995</TotalTime>
  <Words>6225</Words>
  <Application>Microsoft Office PowerPoint</Application>
  <PresentationFormat>Widescreen</PresentationFormat>
  <Paragraphs>351</Paragraphs>
  <Slides>89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89</vt:i4>
      </vt:variant>
    </vt:vector>
  </HeadingPairs>
  <TitlesOfParts>
    <vt:vector size="99"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lpstr>Javascript callback komutu</vt:lpstr>
      <vt:lpstr>Splice() methodu nedir?</vt:lpstr>
      <vt:lpstr>Interpreter Compiler Nedir?</vt:lpstr>
      <vt:lpstr>Interpreter Compiler Nedir?</vt:lpstr>
      <vt:lpstr>What is an interpreter in Java? </vt:lpstr>
      <vt:lpstr>Is Java a compiler or interpreter?</vt:lpstr>
      <vt:lpstr>Javascript is Interpreted Language</vt:lpstr>
      <vt:lpstr>Open Source</vt:lpstr>
      <vt:lpstr>What is open source software? </vt:lpstr>
      <vt:lpstr>JDK</vt:lpstr>
      <vt:lpstr>JRE</vt:lpstr>
      <vt:lpstr>JVM</vt:lpstr>
      <vt:lpstr>Primitive Types-Wrapper Class </vt:lpstr>
      <vt:lpstr>Wrapper Class</vt:lpstr>
      <vt:lpstr>Use of Wrapper classes in Java</vt:lpstr>
      <vt:lpstr>Access Modifiers </vt:lpstr>
      <vt:lpstr>Syntax Error</vt:lpstr>
      <vt:lpstr>Logic Errors</vt:lpstr>
      <vt:lpstr>Runtime Errors vs Compile-Time Errors</vt:lpstr>
      <vt:lpstr>Exception Vs Error in Java </vt:lpstr>
      <vt:lpstr>Exception </vt:lpstr>
      <vt:lpstr>Error</vt:lpstr>
      <vt:lpstr>Stack Memory </vt:lpstr>
      <vt:lpstr>Stack Memory </vt:lpstr>
      <vt:lpstr>Heap Memory</vt:lpstr>
      <vt:lpstr>The advantages of heap memory are:</vt:lpstr>
      <vt:lpstr>The disadvantages of heap memory are</vt:lpstr>
      <vt:lpstr>valueOf()</vt:lpstr>
      <vt:lpstr>PowerPoint Presentation</vt:lpstr>
      <vt:lpstr>Java toString() Method </vt:lpstr>
      <vt:lpstr>parseInt()</vt:lpstr>
      <vt:lpstr>StringBuilder –StringBuffer</vt:lpstr>
      <vt:lpstr>Regular Expression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42</cp:revision>
  <dcterms:created xsi:type="dcterms:W3CDTF">2022-05-23T15:43:01Z</dcterms:created>
  <dcterms:modified xsi:type="dcterms:W3CDTF">2022-06-23T19:58:07Z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