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378" r:id="rId2"/>
    <p:sldId id="383" r:id="rId3"/>
    <p:sldId id="379" r:id="rId4"/>
    <p:sldId id="380" r:id="rId5"/>
    <p:sldId id="384" r:id="rId6"/>
    <p:sldId id="385" r:id="rId7"/>
    <p:sldId id="386" r:id="rId8"/>
    <p:sldId id="387" r:id="rId9"/>
    <p:sldId id="390" r:id="rId10"/>
    <p:sldId id="381" r:id="rId11"/>
    <p:sldId id="392" r:id="rId12"/>
    <p:sldId id="391" r:id="rId13"/>
    <p:sldId id="382" r:id="rId14"/>
    <p:sldId id="393" r:id="rId15"/>
    <p:sldId id="37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818DC1-7034-49FC-846E-4385516B272F}" type="datetimeFigureOut">
              <a:rPr lang="tr-TR" smtClean="0"/>
              <a:t>23.06.2022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5186EAC-7A66-4EBD-B0B8-4454159C5598}" type="slidenum">
              <a:rPr lang="tr-TR" smtClean="0"/>
              <a:t>‹#›</a:t>
            </a:fld>
            <a:endParaRPr lang="tr-TR"/>
          </a:p>
        </p:txBody>
      </p:sp>
    </p:spTree>
    <p:extLst>
      <p:ext uri="{BB962C8B-B14F-4D97-AF65-F5344CB8AC3E}">
        <p14:creationId xmlns:p14="http://schemas.microsoft.com/office/powerpoint/2010/main" val="1857148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818DC1-7034-49FC-846E-4385516B272F}" type="datetimeFigureOut">
              <a:rPr lang="tr-TR" smtClean="0"/>
              <a:t>23.06.2022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5186EAC-7A66-4EBD-B0B8-4454159C5598}" type="slidenum">
              <a:rPr lang="tr-TR" smtClean="0"/>
              <a:t>‹#›</a:t>
            </a:fld>
            <a:endParaRPr lang="tr-TR"/>
          </a:p>
        </p:txBody>
      </p:sp>
    </p:spTree>
    <p:extLst>
      <p:ext uri="{BB962C8B-B14F-4D97-AF65-F5344CB8AC3E}">
        <p14:creationId xmlns:p14="http://schemas.microsoft.com/office/powerpoint/2010/main" val="850540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818DC1-7034-49FC-846E-4385516B272F}" type="datetimeFigureOut">
              <a:rPr lang="tr-TR" smtClean="0"/>
              <a:t>23.06.2022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5186EAC-7A66-4EBD-B0B8-4454159C5598}"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36397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818DC1-7034-49FC-846E-4385516B272F}" type="datetimeFigureOut">
              <a:rPr lang="tr-TR" smtClean="0"/>
              <a:t>23.06.2022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5186EAC-7A66-4EBD-B0B8-4454159C5598}" type="slidenum">
              <a:rPr lang="tr-TR" smtClean="0"/>
              <a:t>‹#›</a:t>
            </a:fld>
            <a:endParaRPr lang="tr-TR"/>
          </a:p>
        </p:txBody>
      </p:sp>
    </p:spTree>
    <p:extLst>
      <p:ext uri="{BB962C8B-B14F-4D97-AF65-F5344CB8AC3E}">
        <p14:creationId xmlns:p14="http://schemas.microsoft.com/office/powerpoint/2010/main" val="2722411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818DC1-7034-49FC-846E-4385516B272F}" type="datetimeFigureOut">
              <a:rPr lang="tr-TR" smtClean="0"/>
              <a:t>23.06.2022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5186EAC-7A66-4EBD-B0B8-4454159C5598}"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8698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818DC1-7034-49FC-846E-4385516B272F}" type="datetimeFigureOut">
              <a:rPr lang="tr-TR" smtClean="0"/>
              <a:t>23.06.2022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5186EAC-7A66-4EBD-B0B8-4454159C5598}" type="slidenum">
              <a:rPr lang="tr-TR" smtClean="0"/>
              <a:t>‹#›</a:t>
            </a:fld>
            <a:endParaRPr lang="tr-TR"/>
          </a:p>
        </p:txBody>
      </p:sp>
    </p:spTree>
    <p:extLst>
      <p:ext uri="{BB962C8B-B14F-4D97-AF65-F5344CB8AC3E}">
        <p14:creationId xmlns:p14="http://schemas.microsoft.com/office/powerpoint/2010/main" val="28010182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818DC1-7034-49FC-846E-4385516B272F}" type="datetimeFigureOut">
              <a:rPr lang="tr-TR" smtClean="0"/>
              <a:t>23.06.2022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5186EAC-7A66-4EBD-B0B8-4454159C5598}" type="slidenum">
              <a:rPr lang="tr-TR" smtClean="0"/>
              <a:t>‹#›</a:t>
            </a:fld>
            <a:endParaRPr lang="tr-TR"/>
          </a:p>
        </p:txBody>
      </p:sp>
    </p:spTree>
    <p:extLst>
      <p:ext uri="{BB962C8B-B14F-4D97-AF65-F5344CB8AC3E}">
        <p14:creationId xmlns:p14="http://schemas.microsoft.com/office/powerpoint/2010/main" val="1201270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818DC1-7034-49FC-846E-4385516B272F}" type="datetimeFigureOut">
              <a:rPr lang="tr-TR" smtClean="0"/>
              <a:t>23.06.2022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5186EAC-7A66-4EBD-B0B8-4454159C5598}" type="slidenum">
              <a:rPr lang="tr-TR" smtClean="0"/>
              <a:t>‹#›</a:t>
            </a:fld>
            <a:endParaRPr lang="tr-TR"/>
          </a:p>
        </p:txBody>
      </p:sp>
    </p:spTree>
    <p:extLst>
      <p:ext uri="{BB962C8B-B14F-4D97-AF65-F5344CB8AC3E}">
        <p14:creationId xmlns:p14="http://schemas.microsoft.com/office/powerpoint/2010/main" val="2173417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818DC1-7034-49FC-846E-4385516B272F}" type="datetimeFigureOut">
              <a:rPr lang="tr-TR" smtClean="0"/>
              <a:t>23.06.2022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5186EAC-7A66-4EBD-B0B8-4454159C5598}" type="slidenum">
              <a:rPr lang="tr-TR" smtClean="0"/>
              <a:t>‹#›</a:t>
            </a:fld>
            <a:endParaRPr lang="tr-TR"/>
          </a:p>
        </p:txBody>
      </p:sp>
    </p:spTree>
    <p:extLst>
      <p:ext uri="{BB962C8B-B14F-4D97-AF65-F5344CB8AC3E}">
        <p14:creationId xmlns:p14="http://schemas.microsoft.com/office/powerpoint/2010/main" val="2452859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818DC1-7034-49FC-846E-4385516B272F}" type="datetimeFigureOut">
              <a:rPr lang="tr-TR" smtClean="0"/>
              <a:t>23.06.2022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5186EAC-7A66-4EBD-B0B8-4454159C5598}" type="slidenum">
              <a:rPr lang="tr-TR" smtClean="0"/>
              <a:t>‹#›</a:t>
            </a:fld>
            <a:endParaRPr lang="tr-TR"/>
          </a:p>
        </p:txBody>
      </p:sp>
    </p:spTree>
    <p:extLst>
      <p:ext uri="{BB962C8B-B14F-4D97-AF65-F5344CB8AC3E}">
        <p14:creationId xmlns:p14="http://schemas.microsoft.com/office/powerpoint/2010/main" val="2027863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818DC1-7034-49FC-846E-4385516B272F}" type="datetimeFigureOut">
              <a:rPr lang="tr-TR" smtClean="0"/>
              <a:t>23.06.2022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5186EAC-7A66-4EBD-B0B8-4454159C5598}" type="slidenum">
              <a:rPr lang="tr-TR" smtClean="0"/>
              <a:t>‹#›</a:t>
            </a:fld>
            <a:endParaRPr lang="tr-TR"/>
          </a:p>
        </p:txBody>
      </p:sp>
    </p:spTree>
    <p:extLst>
      <p:ext uri="{BB962C8B-B14F-4D97-AF65-F5344CB8AC3E}">
        <p14:creationId xmlns:p14="http://schemas.microsoft.com/office/powerpoint/2010/main" val="429425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818DC1-7034-49FC-846E-4385516B272F}" type="datetimeFigureOut">
              <a:rPr lang="tr-TR" smtClean="0"/>
              <a:t>23.06.2022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5186EAC-7A66-4EBD-B0B8-4454159C5598}" type="slidenum">
              <a:rPr lang="tr-TR" smtClean="0"/>
              <a:t>‹#›</a:t>
            </a:fld>
            <a:endParaRPr lang="tr-TR"/>
          </a:p>
        </p:txBody>
      </p:sp>
    </p:spTree>
    <p:extLst>
      <p:ext uri="{BB962C8B-B14F-4D97-AF65-F5344CB8AC3E}">
        <p14:creationId xmlns:p14="http://schemas.microsoft.com/office/powerpoint/2010/main" val="3085281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818DC1-7034-49FC-846E-4385516B272F}" type="datetimeFigureOut">
              <a:rPr lang="tr-TR" smtClean="0"/>
              <a:t>23.06.2022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5186EAC-7A66-4EBD-B0B8-4454159C5598}" type="slidenum">
              <a:rPr lang="tr-TR" smtClean="0"/>
              <a:t>‹#›</a:t>
            </a:fld>
            <a:endParaRPr lang="tr-TR"/>
          </a:p>
        </p:txBody>
      </p:sp>
    </p:spTree>
    <p:extLst>
      <p:ext uri="{BB962C8B-B14F-4D97-AF65-F5344CB8AC3E}">
        <p14:creationId xmlns:p14="http://schemas.microsoft.com/office/powerpoint/2010/main" val="1635116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818DC1-7034-49FC-846E-4385516B272F}" type="datetimeFigureOut">
              <a:rPr lang="tr-TR" smtClean="0"/>
              <a:t>23.06.2022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5186EAC-7A66-4EBD-B0B8-4454159C5598}" type="slidenum">
              <a:rPr lang="tr-TR" smtClean="0"/>
              <a:t>‹#›</a:t>
            </a:fld>
            <a:endParaRPr lang="tr-TR"/>
          </a:p>
        </p:txBody>
      </p:sp>
    </p:spTree>
    <p:extLst>
      <p:ext uri="{BB962C8B-B14F-4D97-AF65-F5344CB8AC3E}">
        <p14:creationId xmlns:p14="http://schemas.microsoft.com/office/powerpoint/2010/main" val="251576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9818DC1-7034-49FC-846E-4385516B272F}" type="datetimeFigureOut">
              <a:rPr lang="tr-TR" smtClean="0"/>
              <a:t>23.06.2022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5186EAC-7A66-4EBD-B0B8-4454159C5598}" type="slidenum">
              <a:rPr lang="tr-TR" smtClean="0"/>
              <a:t>‹#›</a:t>
            </a:fld>
            <a:endParaRPr lang="tr-TR"/>
          </a:p>
        </p:txBody>
      </p:sp>
    </p:spTree>
    <p:extLst>
      <p:ext uri="{BB962C8B-B14F-4D97-AF65-F5344CB8AC3E}">
        <p14:creationId xmlns:p14="http://schemas.microsoft.com/office/powerpoint/2010/main" val="644070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9818DC1-7034-49FC-846E-4385516B272F}" type="datetimeFigureOut">
              <a:rPr lang="tr-TR" smtClean="0"/>
              <a:t>23.06.2022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5186EAC-7A66-4EBD-B0B8-4454159C5598}" type="slidenum">
              <a:rPr lang="tr-TR" smtClean="0"/>
              <a:t>‹#›</a:t>
            </a:fld>
            <a:endParaRPr lang="tr-TR"/>
          </a:p>
        </p:txBody>
      </p:sp>
    </p:spTree>
    <p:extLst>
      <p:ext uri="{BB962C8B-B14F-4D97-AF65-F5344CB8AC3E}">
        <p14:creationId xmlns:p14="http://schemas.microsoft.com/office/powerpoint/2010/main" val="17932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818DC1-7034-49FC-846E-4385516B272F}" type="datetimeFigureOut">
              <a:rPr lang="tr-TR" smtClean="0"/>
              <a:t>23.06.2022</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5186EAC-7A66-4EBD-B0B8-4454159C5598}" type="slidenum">
              <a:rPr lang="tr-TR" smtClean="0"/>
              <a:t>‹#›</a:t>
            </a:fld>
            <a:endParaRPr lang="tr-TR"/>
          </a:p>
        </p:txBody>
      </p:sp>
    </p:spTree>
    <p:extLst>
      <p:ext uri="{BB962C8B-B14F-4D97-AF65-F5344CB8AC3E}">
        <p14:creationId xmlns:p14="http://schemas.microsoft.com/office/powerpoint/2010/main" val="377738238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ED457-93DD-4E70-9430-59B237749031}"/>
              </a:ext>
            </a:extLst>
          </p:cNvPr>
          <p:cNvSpPr>
            <a:spLocks noGrp="1"/>
          </p:cNvSpPr>
          <p:nvPr>
            <p:ph type="title"/>
          </p:nvPr>
        </p:nvSpPr>
        <p:spPr/>
        <p:txBody>
          <a:bodyPr>
            <a:normAutofit/>
          </a:bodyPr>
          <a:lstStyle/>
          <a:p>
            <a:r>
              <a:rPr lang="tr-TR" dirty="0" err="1"/>
              <a:t>Primitive</a:t>
            </a:r>
            <a:r>
              <a:rPr lang="tr-TR" dirty="0"/>
              <a:t> </a:t>
            </a:r>
            <a:r>
              <a:rPr lang="tr-TR" dirty="0" err="1"/>
              <a:t>types</a:t>
            </a:r>
            <a:r>
              <a:rPr lang="tr-TR" dirty="0"/>
              <a:t> - </a:t>
            </a:r>
            <a:r>
              <a:rPr lang="tr-TR" dirty="0" err="1"/>
              <a:t>Wrapper</a:t>
            </a:r>
            <a:r>
              <a:rPr lang="tr-TR" dirty="0"/>
              <a:t> </a:t>
            </a:r>
            <a:r>
              <a:rPr lang="tr-TR" dirty="0" err="1"/>
              <a:t>class</a:t>
            </a:r>
            <a:r>
              <a:rPr lang="tr-TR" dirty="0"/>
              <a:t> arasındaki farklar ?</a:t>
            </a:r>
          </a:p>
        </p:txBody>
      </p:sp>
      <p:sp>
        <p:nvSpPr>
          <p:cNvPr id="3" name="Content Placeholder 2">
            <a:extLst>
              <a:ext uri="{FF2B5EF4-FFF2-40B4-BE49-F238E27FC236}">
                <a16:creationId xmlns:a16="http://schemas.microsoft.com/office/drawing/2014/main" id="{BDADDFEF-D6FF-4B7C-9AB3-9427377190AD}"/>
              </a:ext>
            </a:extLst>
          </p:cNvPr>
          <p:cNvSpPr>
            <a:spLocks noGrp="1"/>
          </p:cNvSpPr>
          <p:nvPr>
            <p:ph idx="1"/>
          </p:nvPr>
        </p:nvSpPr>
        <p:spPr/>
        <p:txBody>
          <a:bodyPr/>
          <a:lstStyle/>
          <a:p>
            <a:r>
              <a:rPr lang="tr-TR" dirty="0" err="1"/>
              <a:t>Primitive</a:t>
            </a:r>
            <a:r>
              <a:rPr lang="tr-TR" dirty="0"/>
              <a:t> tipler </a:t>
            </a:r>
            <a:r>
              <a:rPr lang="tr-TR" dirty="0" err="1"/>
              <a:t>javada</a:t>
            </a:r>
            <a:r>
              <a:rPr lang="tr-TR" dirty="0"/>
              <a:t> </a:t>
            </a:r>
            <a:r>
              <a:rPr lang="tr-TR" dirty="0" err="1"/>
              <a:t>default</a:t>
            </a:r>
            <a:r>
              <a:rPr lang="tr-TR" dirty="0"/>
              <a:t> olarak tanımlıdır ve direkt olarak herhangi bir obje oluşturmadan kullanılabilirler. </a:t>
            </a:r>
            <a:r>
              <a:rPr lang="tr-TR" dirty="0" err="1"/>
              <a:t>Javada</a:t>
            </a:r>
            <a:r>
              <a:rPr lang="tr-TR" dirty="0"/>
              <a:t> 8 adet </a:t>
            </a:r>
            <a:r>
              <a:rPr lang="tr-TR" dirty="0" err="1"/>
              <a:t>primitive</a:t>
            </a:r>
            <a:r>
              <a:rPr lang="tr-TR" dirty="0"/>
              <a:t> tip bulunur. Bunlar </a:t>
            </a:r>
            <a:r>
              <a:rPr lang="tr-TR" dirty="0" err="1"/>
              <a:t>byte,short,int,long,float,double,char</a:t>
            </a:r>
            <a:r>
              <a:rPr lang="tr-TR" dirty="0"/>
              <a:t> ve </a:t>
            </a:r>
            <a:r>
              <a:rPr lang="tr-TR" dirty="0" err="1"/>
              <a:t>booleandır</a:t>
            </a:r>
            <a:r>
              <a:rPr lang="tr-TR" dirty="0"/>
              <a:t>.</a:t>
            </a:r>
          </a:p>
          <a:p>
            <a:r>
              <a:rPr lang="tr-TR" dirty="0" err="1"/>
              <a:t>Wrapper</a:t>
            </a:r>
            <a:r>
              <a:rPr lang="tr-TR" dirty="0"/>
              <a:t> </a:t>
            </a:r>
            <a:r>
              <a:rPr lang="tr-TR" dirty="0" err="1"/>
              <a:t>class</a:t>
            </a:r>
            <a:r>
              <a:rPr lang="tr-TR" dirty="0"/>
              <a:t>, </a:t>
            </a:r>
            <a:r>
              <a:rPr lang="tr-TR" dirty="0" err="1"/>
              <a:t>primitive</a:t>
            </a:r>
            <a:r>
              <a:rPr lang="tr-TR" dirty="0"/>
              <a:t> bir tipi </a:t>
            </a:r>
            <a:r>
              <a:rPr lang="tr-TR" dirty="0" err="1"/>
              <a:t>object</a:t>
            </a:r>
            <a:r>
              <a:rPr lang="tr-TR" dirty="0"/>
              <a:t> tipe dönüştürmemizi sağlar</a:t>
            </a:r>
          </a:p>
        </p:txBody>
      </p:sp>
    </p:spTree>
    <p:extLst>
      <p:ext uri="{BB962C8B-B14F-4D97-AF65-F5344CB8AC3E}">
        <p14:creationId xmlns:p14="http://schemas.microsoft.com/office/powerpoint/2010/main" val="806826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DC67-9E83-484D-9F6E-3FC2F5F1E9C2}"/>
              </a:ext>
            </a:extLst>
          </p:cNvPr>
          <p:cNvSpPr>
            <a:spLocks noGrp="1"/>
          </p:cNvSpPr>
          <p:nvPr>
            <p:ph type="title"/>
          </p:nvPr>
        </p:nvSpPr>
        <p:spPr/>
        <p:txBody>
          <a:bodyPr/>
          <a:lstStyle/>
          <a:p>
            <a:r>
              <a:rPr lang="tr-TR" dirty="0" err="1"/>
              <a:t>Exception</a:t>
            </a:r>
            <a:r>
              <a:rPr lang="tr-TR" dirty="0"/>
              <a:t> - </a:t>
            </a:r>
            <a:r>
              <a:rPr lang="tr-TR" dirty="0" err="1"/>
              <a:t>Error</a:t>
            </a:r>
            <a:r>
              <a:rPr lang="tr-TR" dirty="0"/>
              <a:t> ?</a:t>
            </a:r>
          </a:p>
        </p:txBody>
      </p:sp>
      <p:sp>
        <p:nvSpPr>
          <p:cNvPr id="3" name="Content Placeholder 2">
            <a:extLst>
              <a:ext uri="{FF2B5EF4-FFF2-40B4-BE49-F238E27FC236}">
                <a16:creationId xmlns:a16="http://schemas.microsoft.com/office/drawing/2014/main" id="{C389A25A-E7DF-4F3A-BEDC-F5926F5D5D19}"/>
              </a:ext>
            </a:extLst>
          </p:cNvPr>
          <p:cNvSpPr>
            <a:spLocks noGrp="1"/>
          </p:cNvSpPr>
          <p:nvPr>
            <p:ph idx="1"/>
          </p:nvPr>
        </p:nvSpPr>
        <p:spPr/>
        <p:txBody>
          <a:bodyPr/>
          <a:lstStyle/>
          <a:p>
            <a:pPr marL="0" indent="0">
              <a:buNone/>
            </a:pPr>
            <a:r>
              <a:rPr lang="tr-TR" b="1" u="sng" dirty="0">
                <a:solidFill>
                  <a:schemeClr val="bg1">
                    <a:lumMod val="95000"/>
                    <a:lumOff val="5000"/>
                  </a:schemeClr>
                </a:solidFill>
              </a:rPr>
              <a:t>ERROR</a:t>
            </a:r>
          </a:p>
          <a:p>
            <a:pPr marL="0" indent="0">
              <a:buNone/>
            </a:pPr>
            <a:r>
              <a:rPr lang="tr-TR" dirty="0"/>
              <a:t>Sistem kaynaklarının yetmemesi ya da eksikliğinden ortaya çıkan hatalardır. Program kodu ile alakalı bir durumu yoktur. Bu hatalar yakalanamaz ve fırlatılamaz. Yazılım ile idare edilemeyen hatalardandır. Kullanıcıya bir mesaj veremeden anormal bir şekilde sonlandırılır. Örneğin Bellek yetmemesi durumu, Sistem çökmesi gibi örnekler verebiliriz.</a:t>
            </a:r>
          </a:p>
        </p:txBody>
      </p:sp>
    </p:spTree>
    <p:extLst>
      <p:ext uri="{BB962C8B-B14F-4D97-AF65-F5344CB8AC3E}">
        <p14:creationId xmlns:p14="http://schemas.microsoft.com/office/powerpoint/2010/main" val="1376044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44EA4F-96F7-42B6-B21C-09E584EF5D16}"/>
              </a:ext>
            </a:extLst>
          </p:cNvPr>
          <p:cNvSpPr>
            <a:spLocks noGrp="1"/>
          </p:cNvSpPr>
          <p:nvPr>
            <p:ph idx="1"/>
          </p:nvPr>
        </p:nvSpPr>
        <p:spPr/>
        <p:txBody>
          <a:bodyPr/>
          <a:lstStyle/>
          <a:p>
            <a:pPr marL="0" indent="0">
              <a:buNone/>
            </a:pPr>
            <a:r>
              <a:rPr lang="tr-TR" b="1" u="sng" dirty="0">
                <a:solidFill>
                  <a:schemeClr val="bg1">
                    <a:lumMod val="95000"/>
                    <a:lumOff val="5000"/>
                  </a:schemeClr>
                </a:solidFill>
              </a:rPr>
              <a:t>EXCEPTION</a:t>
            </a:r>
          </a:p>
          <a:p>
            <a:pPr marL="0" indent="0">
              <a:buNone/>
            </a:pPr>
            <a:r>
              <a:rPr lang="tr-TR" dirty="0"/>
              <a:t>Yazılımın kodundan kaynaklı hatalardır. Kodda istenmeyen durumların oluşması olarak tanımlanabilir. Bu hataları </a:t>
            </a:r>
            <a:r>
              <a:rPr lang="tr-TR" dirty="0" err="1"/>
              <a:t>try-catch</a:t>
            </a:r>
            <a:r>
              <a:rPr lang="tr-TR" dirty="0"/>
              <a:t> ile yakalayabiliriz. </a:t>
            </a:r>
            <a:r>
              <a:rPr lang="tr-TR" dirty="0" err="1"/>
              <a:t>Throw</a:t>
            </a:r>
            <a:r>
              <a:rPr lang="tr-TR" dirty="0"/>
              <a:t> </a:t>
            </a:r>
            <a:r>
              <a:rPr lang="tr-TR" dirty="0" err="1"/>
              <a:t>keywordu</a:t>
            </a:r>
            <a:r>
              <a:rPr lang="tr-TR" dirty="0"/>
              <a:t> ile bu hatalardan fırlatabiliriz. Bu hataların sistem ile ilgisi yoktur. </a:t>
            </a:r>
            <a:r>
              <a:rPr lang="tr-TR" dirty="0" err="1"/>
              <a:t>Exception</a:t>
            </a:r>
            <a:r>
              <a:rPr lang="tr-TR" dirty="0"/>
              <a:t> oluştuğunda anormal bir biçimde sonlanmaz </a:t>
            </a:r>
            <a:r>
              <a:rPr lang="tr-TR" dirty="0" err="1"/>
              <a:t>try-catch</a:t>
            </a:r>
            <a:r>
              <a:rPr lang="tr-TR" dirty="0"/>
              <a:t> ile yakalayarak hatayı işleriz ve anlamlı bir mesaj verebiliriz. </a:t>
            </a:r>
            <a:r>
              <a:rPr lang="tr-TR" dirty="0" err="1"/>
              <a:t>Exception</a:t>
            </a:r>
            <a:r>
              <a:rPr lang="tr-TR" dirty="0"/>
              <a:t> kendi içerisinde ikiye ayrılır. </a:t>
            </a:r>
            <a:r>
              <a:rPr lang="tr-TR" dirty="0" err="1"/>
              <a:t>NullPointerException</a:t>
            </a:r>
            <a:r>
              <a:rPr lang="tr-TR" dirty="0"/>
              <a:t>, </a:t>
            </a:r>
            <a:r>
              <a:rPr lang="tr-TR" dirty="0" err="1"/>
              <a:t>ClassNotFoundException</a:t>
            </a:r>
            <a:r>
              <a:rPr lang="tr-TR" dirty="0"/>
              <a:t> vs. örnekler verebiliriz.</a:t>
            </a:r>
          </a:p>
        </p:txBody>
      </p:sp>
    </p:spTree>
    <p:extLst>
      <p:ext uri="{BB962C8B-B14F-4D97-AF65-F5344CB8AC3E}">
        <p14:creationId xmlns:p14="http://schemas.microsoft.com/office/powerpoint/2010/main" val="604864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F55F1D-691C-4CDF-BEFC-A0D43942A075}"/>
              </a:ext>
            </a:extLst>
          </p:cNvPr>
          <p:cNvPicPr>
            <a:picLocks noChangeAspect="1"/>
          </p:cNvPicPr>
          <p:nvPr/>
        </p:nvPicPr>
        <p:blipFill>
          <a:blip r:embed="rId2"/>
          <a:stretch>
            <a:fillRect/>
          </a:stretch>
        </p:blipFill>
        <p:spPr>
          <a:xfrm>
            <a:off x="2114813" y="1139057"/>
            <a:ext cx="5841933" cy="4773153"/>
          </a:xfrm>
          <a:prstGeom prst="rect">
            <a:avLst/>
          </a:prstGeom>
        </p:spPr>
      </p:pic>
    </p:spTree>
    <p:extLst>
      <p:ext uri="{BB962C8B-B14F-4D97-AF65-F5344CB8AC3E}">
        <p14:creationId xmlns:p14="http://schemas.microsoft.com/office/powerpoint/2010/main" val="343262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4BACE-EC63-46E6-B3BB-A86A99633B00}"/>
              </a:ext>
            </a:extLst>
          </p:cNvPr>
          <p:cNvSpPr>
            <a:spLocks noGrp="1"/>
          </p:cNvSpPr>
          <p:nvPr>
            <p:ph type="title"/>
          </p:nvPr>
        </p:nvSpPr>
        <p:spPr/>
        <p:txBody>
          <a:bodyPr/>
          <a:lstStyle/>
          <a:p>
            <a:r>
              <a:rPr lang="tr-TR" dirty="0"/>
              <a:t>S</a:t>
            </a:r>
            <a:r>
              <a:rPr lang="en-US" dirty="0"/>
              <a:t>tack</a:t>
            </a:r>
            <a:r>
              <a:rPr lang="tr-TR" dirty="0"/>
              <a:t> Ve</a:t>
            </a:r>
            <a:r>
              <a:rPr lang="en-US" dirty="0"/>
              <a:t> </a:t>
            </a:r>
            <a:r>
              <a:rPr lang="tr-TR" dirty="0"/>
              <a:t>H</a:t>
            </a:r>
            <a:r>
              <a:rPr lang="en-US" dirty="0" err="1"/>
              <a:t>eap</a:t>
            </a:r>
            <a:endParaRPr lang="tr-TR" dirty="0"/>
          </a:p>
        </p:txBody>
      </p:sp>
      <p:sp>
        <p:nvSpPr>
          <p:cNvPr id="3" name="Content Placeholder 2">
            <a:extLst>
              <a:ext uri="{FF2B5EF4-FFF2-40B4-BE49-F238E27FC236}">
                <a16:creationId xmlns:a16="http://schemas.microsoft.com/office/drawing/2014/main" id="{FD1F7B6C-5319-4B96-84F6-61404C10FC97}"/>
              </a:ext>
            </a:extLst>
          </p:cNvPr>
          <p:cNvSpPr>
            <a:spLocks noGrp="1"/>
          </p:cNvSpPr>
          <p:nvPr>
            <p:ph idx="1"/>
          </p:nvPr>
        </p:nvSpPr>
        <p:spPr/>
        <p:txBody>
          <a:bodyPr>
            <a:normAutofit/>
          </a:bodyPr>
          <a:lstStyle/>
          <a:p>
            <a:pPr marL="0" indent="0">
              <a:buNone/>
            </a:pPr>
            <a:r>
              <a:rPr lang="tr-TR" dirty="0" err="1">
                <a:latin typeface="Times New Roman" panose="02020603050405020304" pitchFamily="18" charset="0"/>
                <a:cs typeface="Times New Roman" panose="02020603050405020304" pitchFamily="18" charset="0"/>
              </a:rPr>
              <a:t>Stack</a:t>
            </a:r>
            <a:r>
              <a:rPr lang="tr-TR" dirty="0">
                <a:latin typeface="Times New Roman" panose="02020603050405020304" pitchFamily="18" charset="0"/>
                <a:cs typeface="Times New Roman" panose="02020603050405020304" pitchFamily="18" charset="0"/>
              </a:rPr>
              <a:t> ve </a:t>
            </a:r>
            <a:r>
              <a:rPr lang="tr-TR" dirty="0" err="1">
                <a:latin typeface="Times New Roman" panose="02020603050405020304" pitchFamily="18" charset="0"/>
                <a:cs typeface="Times New Roman" panose="02020603050405020304" pitchFamily="18" charset="0"/>
              </a:rPr>
              <a:t>Heap</a:t>
            </a:r>
            <a:r>
              <a:rPr lang="tr-TR" dirty="0">
                <a:latin typeface="Times New Roman" panose="02020603050405020304" pitchFamily="18" charset="0"/>
                <a:cs typeface="Times New Roman" panose="02020603050405020304" pitchFamily="18" charset="0"/>
              </a:rPr>
              <a:t> bellekte (ram) bulunan mantıksal yapılardır. Primitif tip dediğimiz </a:t>
            </a:r>
            <a:r>
              <a:rPr lang="tr-TR" b="1" i="1" dirty="0" err="1">
                <a:latin typeface="Times New Roman" panose="02020603050405020304" pitchFamily="18" charset="0"/>
                <a:cs typeface="Times New Roman" panose="02020603050405020304" pitchFamily="18" charset="0"/>
              </a:rPr>
              <a:t>int</a:t>
            </a:r>
            <a:r>
              <a:rPr lang="tr-TR" b="1" i="1" dirty="0">
                <a:latin typeface="Times New Roman" panose="02020603050405020304" pitchFamily="18" charset="0"/>
                <a:cs typeface="Times New Roman" panose="02020603050405020304" pitchFamily="18" charset="0"/>
              </a:rPr>
              <a:t>, </a:t>
            </a:r>
            <a:r>
              <a:rPr lang="tr-TR" b="1" i="1" dirty="0" err="1">
                <a:latin typeface="Times New Roman" panose="02020603050405020304" pitchFamily="18" charset="0"/>
                <a:cs typeface="Times New Roman" panose="02020603050405020304" pitchFamily="18" charset="0"/>
              </a:rPr>
              <a:t>short</a:t>
            </a:r>
            <a:r>
              <a:rPr lang="tr-TR" b="1" i="1" dirty="0">
                <a:latin typeface="Times New Roman" panose="02020603050405020304" pitchFamily="18" charset="0"/>
                <a:cs typeface="Times New Roman" panose="02020603050405020304" pitchFamily="18" charset="0"/>
              </a:rPr>
              <a:t>, </a:t>
            </a:r>
            <a:r>
              <a:rPr lang="tr-TR" b="1" i="1" dirty="0" err="1">
                <a:latin typeface="Times New Roman" panose="02020603050405020304" pitchFamily="18" charset="0"/>
                <a:cs typeface="Times New Roman" panose="02020603050405020304" pitchFamily="18" charset="0"/>
              </a:rPr>
              <a:t>byte</a:t>
            </a:r>
            <a:r>
              <a:rPr lang="tr-TR" b="1" i="1" dirty="0">
                <a:latin typeface="Times New Roman" panose="02020603050405020304" pitchFamily="18" charset="0"/>
                <a:cs typeface="Times New Roman" panose="02020603050405020304" pitchFamily="18" charset="0"/>
              </a:rPr>
              <a:t>, </a:t>
            </a:r>
            <a:r>
              <a:rPr lang="tr-TR" b="1" i="1" dirty="0" err="1">
                <a:latin typeface="Times New Roman" panose="02020603050405020304" pitchFamily="18" charset="0"/>
                <a:cs typeface="Times New Roman" panose="02020603050405020304" pitchFamily="18" charset="0"/>
              </a:rPr>
              <a:t>long</a:t>
            </a:r>
            <a:r>
              <a:rPr lang="tr-TR" b="1" i="1" dirty="0">
                <a:latin typeface="Times New Roman" panose="02020603050405020304" pitchFamily="18" charset="0"/>
                <a:cs typeface="Times New Roman" panose="02020603050405020304" pitchFamily="18" charset="0"/>
              </a:rPr>
              <a:t>, </a:t>
            </a:r>
            <a:r>
              <a:rPr lang="tr-TR" b="1" i="1" dirty="0" err="1">
                <a:latin typeface="Times New Roman" panose="02020603050405020304" pitchFamily="18" charset="0"/>
                <a:cs typeface="Times New Roman" panose="02020603050405020304" pitchFamily="18" charset="0"/>
              </a:rPr>
              <a:t>decimal</a:t>
            </a:r>
            <a:r>
              <a:rPr lang="tr-TR" b="1" i="1" dirty="0">
                <a:latin typeface="Times New Roman" panose="02020603050405020304" pitchFamily="18" charset="0"/>
                <a:cs typeface="Times New Roman" panose="02020603050405020304" pitchFamily="18" charset="0"/>
              </a:rPr>
              <a:t>, </a:t>
            </a:r>
            <a:r>
              <a:rPr lang="tr-TR" b="1" i="1" dirty="0" err="1">
                <a:latin typeface="Times New Roman" panose="02020603050405020304" pitchFamily="18" charset="0"/>
                <a:cs typeface="Times New Roman" panose="02020603050405020304" pitchFamily="18" charset="0"/>
              </a:rPr>
              <a:t>double</a:t>
            </a:r>
            <a:r>
              <a:rPr lang="tr-TR" b="1" i="1" dirty="0">
                <a:latin typeface="Times New Roman" panose="02020603050405020304" pitchFamily="18" charset="0"/>
                <a:cs typeface="Times New Roman" panose="02020603050405020304" pitchFamily="18" charset="0"/>
              </a:rPr>
              <a:t>, </a:t>
            </a:r>
            <a:r>
              <a:rPr lang="tr-TR" b="1" i="1" dirty="0" err="1">
                <a:latin typeface="Times New Roman" panose="02020603050405020304" pitchFamily="18" charset="0"/>
                <a:cs typeface="Times New Roman" panose="02020603050405020304" pitchFamily="18" charset="0"/>
              </a:rPr>
              <a:t>float</a:t>
            </a:r>
            <a:r>
              <a:rPr lang="tr-TR" b="1" i="1"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gibi tipler </a:t>
            </a:r>
            <a:r>
              <a:rPr lang="tr-TR" dirty="0" err="1">
                <a:latin typeface="Times New Roman" panose="02020603050405020304" pitchFamily="18" charset="0"/>
                <a:cs typeface="Times New Roman" panose="02020603050405020304" pitchFamily="18" charset="0"/>
              </a:rPr>
              <a:t>value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type</a:t>
            </a:r>
            <a:r>
              <a:rPr lang="tr-TR" dirty="0">
                <a:latin typeface="Times New Roman" panose="02020603050405020304" pitchFamily="18" charset="0"/>
                <a:cs typeface="Times New Roman" panose="02020603050405020304" pitchFamily="18" charset="0"/>
              </a:rPr>
              <a:t> (değer tipi) olarak adlandırılır ve </a:t>
            </a:r>
            <a:r>
              <a:rPr lang="tr-TR" dirty="0" err="1">
                <a:latin typeface="Times New Roman" panose="02020603050405020304" pitchFamily="18" charset="0"/>
                <a:cs typeface="Times New Roman" panose="02020603050405020304" pitchFamily="18" charset="0"/>
              </a:rPr>
              <a:t>stack</a:t>
            </a:r>
            <a:r>
              <a:rPr lang="tr-TR" dirty="0">
                <a:latin typeface="Times New Roman" panose="02020603050405020304" pitchFamily="18" charset="0"/>
                <a:cs typeface="Times New Roman" panose="02020603050405020304" pitchFamily="18" charset="0"/>
              </a:rPr>
              <a:t> de tutulur. Çalışma zamanından (</a:t>
            </a:r>
            <a:r>
              <a:rPr lang="tr-TR" dirty="0" err="1">
                <a:latin typeface="Times New Roman" panose="02020603050405020304" pitchFamily="18" charset="0"/>
                <a:cs typeface="Times New Roman" panose="02020603050405020304" pitchFamily="18" charset="0"/>
              </a:rPr>
              <a:t>runtime</a:t>
            </a:r>
            <a:r>
              <a:rPr lang="tr-TR" dirty="0">
                <a:latin typeface="Times New Roman" panose="02020603050405020304" pitchFamily="18" charset="0"/>
                <a:cs typeface="Times New Roman" panose="02020603050405020304" pitchFamily="18" charset="0"/>
              </a:rPr>
              <a:t>) önce bu değerlerin bilinmesi gerekir ve işletim sistemi program çalışmadan önce </a:t>
            </a:r>
            <a:r>
              <a:rPr lang="tr-TR" dirty="0" err="1">
                <a:latin typeface="Times New Roman" panose="02020603050405020304" pitchFamily="18" charset="0"/>
                <a:cs typeface="Times New Roman" panose="02020603050405020304" pitchFamily="18" charset="0"/>
              </a:rPr>
              <a:t>stack</a:t>
            </a:r>
            <a:r>
              <a:rPr lang="tr-TR" dirty="0">
                <a:latin typeface="Times New Roman" panose="02020603050405020304" pitchFamily="18" charset="0"/>
                <a:cs typeface="Times New Roman" panose="02020603050405020304" pitchFamily="18" charset="0"/>
              </a:rPr>
              <a:t> de belirli bir yer ayırır eğer bu bölüm kodu yazan kişi tarafından aşılırsa </a:t>
            </a:r>
            <a:r>
              <a:rPr lang="tr-TR" dirty="0" err="1">
                <a:latin typeface="Times New Roman" panose="02020603050405020304" pitchFamily="18" charset="0"/>
                <a:cs typeface="Times New Roman" panose="02020603050405020304" pitchFamily="18" charset="0"/>
              </a:rPr>
              <a:t>stack</a:t>
            </a:r>
            <a:r>
              <a:rPr lang="tr-TR" dirty="0">
                <a:latin typeface="Times New Roman" panose="02020603050405020304" pitchFamily="18" charset="0"/>
                <a:cs typeface="Times New Roman" panose="02020603050405020304" pitchFamily="18" charset="0"/>
              </a:rPr>
              <a:t> taşma hatası ile (</a:t>
            </a:r>
            <a:r>
              <a:rPr lang="tr-TR" dirty="0" err="1">
                <a:latin typeface="Times New Roman" panose="02020603050405020304" pitchFamily="18" charset="0"/>
                <a:cs typeface="Times New Roman" panose="02020603050405020304" pitchFamily="18" charset="0"/>
              </a:rPr>
              <a:t>stack</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overflow</a:t>
            </a:r>
            <a:r>
              <a:rPr lang="tr-TR" dirty="0">
                <a:latin typeface="Times New Roman" panose="02020603050405020304" pitchFamily="18" charset="0"/>
                <a:cs typeface="Times New Roman" panose="02020603050405020304" pitchFamily="18" charset="0"/>
              </a:rPr>
              <a:t>) karşılaşılabilir.. </a:t>
            </a:r>
            <a:r>
              <a:rPr lang="tr-TR" dirty="0" err="1">
                <a:latin typeface="Times New Roman" panose="02020603050405020304" pitchFamily="18" charset="0"/>
                <a:cs typeface="Times New Roman" panose="02020603050405020304" pitchFamily="18" charset="0"/>
              </a:rPr>
              <a:t>Stack</a:t>
            </a:r>
            <a:r>
              <a:rPr lang="tr-TR" dirty="0">
                <a:latin typeface="Times New Roman" panose="02020603050405020304" pitchFamily="18" charset="0"/>
                <a:cs typeface="Times New Roman" panose="02020603050405020304" pitchFamily="18" charset="0"/>
              </a:rPr>
              <a:t> de veriler üst üste (</a:t>
            </a:r>
            <a:r>
              <a:rPr lang="tr-TR" b="1" dirty="0">
                <a:latin typeface="Times New Roman" panose="02020603050405020304" pitchFamily="18" charset="0"/>
                <a:cs typeface="Times New Roman" panose="02020603050405020304" pitchFamily="18" charset="0"/>
              </a:rPr>
              <a:t>LIFO</a:t>
            </a:r>
            <a:r>
              <a:rPr lang="tr-TR" dirty="0">
                <a:latin typeface="Times New Roman" panose="02020603050405020304" pitchFamily="18" charset="0"/>
                <a:cs typeface="Times New Roman" panose="02020603050405020304" pitchFamily="18" charset="0"/>
              </a:rPr>
              <a:t>) mantığında dizilir ve sırası gelmeden aradaki bir değer ile işlem yapılamaz. Class </a:t>
            </a:r>
            <a:r>
              <a:rPr lang="tr-TR" dirty="0" err="1">
                <a:latin typeface="Times New Roman" panose="02020603050405020304" pitchFamily="18" charset="0"/>
                <a:cs typeface="Times New Roman" panose="02020603050405020304" pitchFamily="18" charset="0"/>
              </a:rPr>
              <a:t>type</a:t>
            </a:r>
            <a:r>
              <a:rPr lang="tr-TR" dirty="0">
                <a:latin typeface="Times New Roman" panose="02020603050405020304" pitchFamily="18" charset="0"/>
                <a:cs typeface="Times New Roman" panose="02020603050405020304" pitchFamily="18" charset="0"/>
              </a:rPr>
              <a:t> (Sınıf tipi) değişkenler referans tiplerdir referans ettikleri model (referans) </a:t>
            </a:r>
            <a:r>
              <a:rPr lang="tr-TR" dirty="0" err="1">
                <a:latin typeface="Times New Roman" panose="02020603050405020304" pitchFamily="18" charset="0"/>
                <a:cs typeface="Times New Roman" panose="02020603050405020304" pitchFamily="18" charset="0"/>
              </a:rPr>
              <a:t>stack</a:t>
            </a:r>
            <a:r>
              <a:rPr lang="tr-TR" dirty="0">
                <a:latin typeface="Times New Roman" panose="02020603050405020304" pitchFamily="18" charset="0"/>
                <a:cs typeface="Times New Roman" panose="02020603050405020304" pitchFamily="18" charset="0"/>
              </a:rPr>
              <a:t> de değerleri ise </a:t>
            </a:r>
            <a:r>
              <a:rPr lang="tr-TR" dirty="0" err="1">
                <a:latin typeface="Times New Roman" panose="02020603050405020304" pitchFamily="18" charset="0"/>
                <a:cs typeface="Times New Roman" panose="02020603050405020304" pitchFamily="18" charset="0"/>
              </a:rPr>
              <a:t>heap</a:t>
            </a:r>
            <a:r>
              <a:rPr lang="tr-TR" dirty="0">
                <a:latin typeface="Times New Roman" panose="02020603050405020304" pitchFamily="18" charset="0"/>
                <a:cs typeface="Times New Roman" panose="02020603050405020304" pitchFamily="18" charset="0"/>
              </a:rPr>
              <a:t> de saklanır.</a:t>
            </a:r>
          </a:p>
        </p:txBody>
      </p:sp>
    </p:spTree>
    <p:extLst>
      <p:ext uri="{BB962C8B-B14F-4D97-AF65-F5344CB8AC3E}">
        <p14:creationId xmlns:p14="http://schemas.microsoft.com/office/powerpoint/2010/main" val="2906634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70396-BAC3-48DD-A99B-E8B01F873C0D}"/>
              </a:ext>
            </a:extLst>
          </p:cNvPr>
          <p:cNvSpPr>
            <a:spLocks noGrp="1"/>
          </p:cNvSpPr>
          <p:nvPr>
            <p:ph type="title"/>
          </p:nvPr>
        </p:nvSpPr>
        <p:spPr/>
        <p:txBody>
          <a:bodyPr/>
          <a:lstStyle/>
          <a:p>
            <a:r>
              <a:rPr lang="tr-TR" dirty="0" err="1"/>
              <a:t>Stack</a:t>
            </a:r>
            <a:r>
              <a:rPr lang="tr-TR" dirty="0"/>
              <a:t> ve </a:t>
            </a:r>
            <a:r>
              <a:rPr lang="tr-TR" dirty="0" err="1"/>
              <a:t>Heap</a:t>
            </a:r>
            <a:r>
              <a:rPr lang="tr-TR" dirty="0"/>
              <a:t> arasındaki Farklar</a:t>
            </a:r>
          </a:p>
        </p:txBody>
      </p:sp>
      <p:sp>
        <p:nvSpPr>
          <p:cNvPr id="3" name="Content Placeholder 2">
            <a:extLst>
              <a:ext uri="{FF2B5EF4-FFF2-40B4-BE49-F238E27FC236}">
                <a16:creationId xmlns:a16="http://schemas.microsoft.com/office/drawing/2014/main" id="{FBC78ADA-2474-4F65-B2AC-AF3E42F963ED}"/>
              </a:ext>
            </a:extLst>
          </p:cNvPr>
          <p:cNvSpPr>
            <a:spLocks noGrp="1"/>
          </p:cNvSpPr>
          <p:nvPr>
            <p:ph idx="1"/>
          </p:nvPr>
        </p:nvSpPr>
        <p:spPr/>
        <p:txBody>
          <a:bodyPr/>
          <a:lstStyle/>
          <a:p>
            <a:r>
              <a:rPr lang="tr-TR" dirty="0" err="1"/>
              <a:t>Heap</a:t>
            </a:r>
            <a:r>
              <a:rPr lang="tr-TR" dirty="0"/>
              <a:t> ve </a:t>
            </a:r>
            <a:r>
              <a:rPr lang="tr-TR" dirty="0" err="1"/>
              <a:t>Stack</a:t>
            </a:r>
            <a:r>
              <a:rPr lang="tr-TR" dirty="0"/>
              <a:t> arasında ki en önemli farklardan birisi </a:t>
            </a:r>
            <a:r>
              <a:rPr lang="tr-TR" dirty="0" err="1"/>
              <a:t>heap</a:t>
            </a:r>
            <a:r>
              <a:rPr lang="tr-TR" dirty="0"/>
              <a:t> de veriler karışık bir şekilde saklanır </a:t>
            </a:r>
            <a:r>
              <a:rPr lang="tr-TR" dirty="0" err="1"/>
              <a:t>stack</a:t>
            </a:r>
            <a:r>
              <a:rPr lang="tr-TR" dirty="0"/>
              <a:t> de ise artan ya da azalan adres mantığında (</a:t>
            </a:r>
            <a:r>
              <a:rPr lang="tr-TR" dirty="0" err="1"/>
              <a:t>big</a:t>
            </a:r>
            <a:r>
              <a:rPr lang="tr-TR" dirty="0"/>
              <a:t> </a:t>
            </a:r>
            <a:r>
              <a:rPr lang="tr-TR" dirty="0" err="1"/>
              <a:t>and</a:t>
            </a:r>
            <a:r>
              <a:rPr lang="tr-TR" dirty="0"/>
              <a:t> </a:t>
            </a:r>
            <a:r>
              <a:rPr lang="tr-TR" dirty="0" err="1"/>
              <a:t>little</a:t>
            </a:r>
            <a:r>
              <a:rPr lang="tr-TR" dirty="0"/>
              <a:t> </a:t>
            </a:r>
            <a:r>
              <a:rPr lang="tr-TR" dirty="0" err="1"/>
              <a:t>endian</a:t>
            </a:r>
            <a:r>
              <a:rPr lang="tr-TR" dirty="0"/>
              <a:t>) çalışır. Buna bağlı olarak </a:t>
            </a:r>
            <a:r>
              <a:rPr lang="tr-TR" dirty="0" err="1"/>
              <a:t>heap</a:t>
            </a:r>
            <a:r>
              <a:rPr lang="tr-TR" dirty="0"/>
              <a:t> de ki bir veriye erişmek </a:t>
            </a:r>
            <a:r>
              <a:rPr lang="tr-TR" dirty="0" err="1"/>
              <a:t>stack</a:t>
            </a:r>
            <a:r>
              <a:rPr lang="tr-TR" dirty="0"/>
              <a:t> de ki bir veriye erişmeye göre daha maliyetli bir işlemdir. Başka bir farkı ise </a:t>
            </a:r>
            <a:r>
              <a:rPr lang="tr-TR" dirty="0" err="1"/>
              <a:t>stack</a:t>
            </a:r>
            <a:r>
              <a:rPr lang="tr-TR" dirty="0"/>
              <a:t> de ki veri hemen silinirken </a:t>
            </a:r>
            <a:r>
              <a:rPr lang="tr-TR" dirty="0" err="1"/>
              <a:t>heap</a:t>
            </a:r>
            <a:r>
              <a:rPr lang="tr-TR" dirty="0"/>
              <a:t> de ki veri </a:t>
            </a:r>
            <a:r>
              <a:rPr lang="tr-TR" dirty="0" err="1"/>
              <a:t>Garbage</a:t>
            </a:r>
            <a:r>
              <a:rPr lang="tr-TR" dirty="0"/>
              <a:t> </a:t>
            </a:r>
            <a:r>
              <a:rPr lang="tr-TR" dirty="0" err="1"/>
              <a:t>Collector</a:t>
            </a:r>
            <a:r>
              <a:rPr lang="tr-TR" dirty="0"/>
              <a:t> (Çöp Toplayıcı) algoritmasına bağlıdır.</a:t>
            </a:r>
          </a:p>
        </p:txBody>
      </p:sp>
    </p:spTree>
    <p:extLst>
      <p:ext uri="{BB962C8B-B14F-4D97-AF65-F5344CB8AC3E}">
        <p14:creationId xmlns:p14="http://schemas.microsoft.com/office/powerpoint/2010/main" val="4184604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Open Source Nedir?</a:t>
            </a:r>
          </a:p>
        </p:txBody>
      </p:sp>
      <p:sp>
        <p:nvSpPr>
          <p:cNvPr id="3" name="İçerik Yer Tutucusu 2"/>
          <p:cNvSpPr>
            <a:spLocks noGrp="1"/>
          </p:cNvSpPr>
          <p:nvPr>
            <p:ph idx="1"/>
          </p:nvPr>
        </p:nvSpPr>
        <p:spPr/>
        <p:txBody>
          <a:bodyPr>
            <a:normAutofit/>
          </a:bodyPr>
          <a:lstStyle/>
          <a:p>
            <a:r>
              <a:rPr lang="tr-TR" dirty="0"/>
              <a:t>Open </a:t>
            </a:r>
            <a:r>
              <a:rPr lang="tr-TR" dirty="0" err="1"/>
              <a:t>source</a:t>
            </a:r>
            <a:r>
              <a:rPr lang="tr-TR" dirty="0"/>
              <a:t> yani açık veri, paylaşma, var etme ve kullanma üzerine bir birliktelik hareketidir. Eğer ilgili ve bilgiliysen çalışan bir programın temelinde verinin nasıl kullanıldığına da ulaşabilirsin, eğer istersen onu geliştirmeye de çalışabilirsin veyahut istersen benzer uygulaman için kendine de fayda sağlayabilirsin. Yani açık veri, kocaman bir </a:t>
            </a:r>
            <a:r>
              <a:rPr lang="tr-TR" dirty="0" err="1"/>
              <a:t>komuniteye</a:t>
            </a:r>
            <a:r>
              <a:rPr lang="tr-TR" dirty="0"/>
              <a:t>(</a:t>
            </a:r>
            <a:r>
              <a:rPr lang="tr-TR" dirty="0" err="1"/>
              <a:t>opensource</a:t>
            </a:r>
            <a:r>
              <a:rPr lang="tr-TR" dirty="0"/>
              <a:t> </a:t>
            </a:r>
            <a:r>
              <a:rPr lang="tr-TR" dirty="0" err="1"/>
              <a:t>community</a:t>
            </a:r>
            <a:r>
              <a:rPr lang="tr-TR" dirty="0"/>
              <a:t>) mal olmuş bir ürünü amacına uygun şekilde dilediğince kullanabilme özgürlüğüne sahip olmak demektir. Üçüncü kişilere verilen bu </a:t>
            </a:r>
            <a:r>
              <a:rPr lang="tr-TR" dirty="0" err="1"/>
              <a:t>serbestiyet</a:t>
            </a:r>
            <a:r>
              <a:rPr lang="tr-TR" dirty="0"/>
              <a:t> açık verinin genel bağlamda felsefesini oluşturur.</a:t>
            </a:r>
          </a:p>
          <a:p>
            <a:r>
              <a:rPr lang="tr-TR" dirty="0"/>
              <a:t>Bu noktada açık verinin yararlarından biraz daha bahsedersek eğer, geniş katılım potansiyeli yaratma, gelişime açıklık fırsatı sağlama, </a:t>
            </a:r>
            <a:r>
              <a:rPr lang="tr-TR" dirty="0" err="1"/>
              <a:t>inovasyonu</a:t>
            </a:r>
            <a:r>
              <a:rPr lang="tr-TR" dirty="0"/>
              <a:t> destekleme ve böylece verimliliği arttırabilme potansiyeli sağlama konularının üzerinde durulabilir.</a:t>
            </a:r>
          </a:p>
        </p:txBody>
      </p:sp>
    </p:spTree>
    <p:extLst>
      <p:ext uri="{BB962C8B-B14F-4D97-AF65-F5344CB8AC3E}">
        <p14:creationId xmlns:p14="http://schemas.microsoft.com/office/powerpoint/2010/main" val="2298259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07426-6A25-49B7-A0AC-9612AD2F18B4}"/>
              </a:ext>
            </a:extLst>
          </p:cNvPr>
          <p:cNvSpPr>
            <a:spLocks noGrp="1"/>
          </p:cNvSpPr>
          <p:nvPr>
            <p:ph type="title"/>
          </p:nvPr>
        </p:nvSpPr>
        <p:spPr/>
        <p:txBody>
          <a:bodyPr/>
          <a:lstStyle/>
          <a:p>
            <a:r>
              <a:rPr lang="tr-TR" dirty="0"/>
              <a:t>Farklar</a:t>
            </a:r>
          </a:p>
        </p:txBody>
      </p:sp>
      <p:sp>
        <p:nvSpPr>
          <p:cNvPr id="3" name="Content Placeholder 2">
            <a:extLst>
              <a:ext uri="{FF2B5EF4-FFF2-40B4-BE49-F238E27FC236}">
                <a16:creationId xmlns:a16="http://schemas.microsoft.com/office/drawing/2014/main" id="{A17571A0-EC0F-4CE2-9C62-BBCDECBED385}"/>
              </a:ext>
            </a:extLst>
          </p:cNvPr>
          <p:cNvSpPr>
            <a:spLocks noGrp="1"/>
          </p:cNvSpPr>
          <p:nvPr>
            <p:ph idx="1"/>
          </p:nvPr>
        </p:nvSpPr>
        <p:spPr/>
        <p:txBody>
          <a:bodyPr>
            <a:normAutofit/>
          </a:bodyPr>
          <a:lstStyle/>
          <a:p>
            <a:r>
              <a:rPr lang="tr-TR" dirty="0" err="1"/>
              <a:t>Wrapper</a:t>
            </a:r>
            <a:r>
              <a:rPr lang="tr-TR" dirty="0"/>
              <a:t> </a:t>
            </a:r>
            <a:r>
              <a:rPr lang="tr-TR" dirty="0" err="1"/>
              <a:t>class</a:t>
            </a:r>
            <a:r>
              <a:rPr lang="tr-TR" dirty="0"/>
              <a:t> obje </a:t>
            </a:r>
            <a:r>
              <a:rPr lang="tr-TR" dirty="0" err="1"/>
              <a:t>olusturmak</a:t>
            </a:r>
            <a:r>
              <a:rPr lang="tr-TR" dirty="0"/>
              <a:t> </a:t>
            </a:r>
            <a:r>
              <a:rPr lang="tr-TR" dirty="0" err="1"/>
              <a:t>icin</a:t>
            </a:r>
            <a:r>
              <a:rPr lang="tr-TR" dirty="0"/>
              <a:t> kullanılır bu yüzden bir </a:t>
            </a:r>
            <a:r>
              <a:rPr lang="tr-TR" dirty="0" err="1"/>
              <a:t>classa</a:t>
            </a:r>
            <a:r>
              <a:rPr lang="tr-TR" dirty="0"/>
              <a:t> karşılık gelirler. </a:t>
            </a:r>
            <a:r>
              <a:rPr lang="tr-TR" dirty="0" err="1"/>
              <a:t>Primitive</a:t>
            </a:r>
            <a:r>
              <a:rPr lang="tr-TR" dirty="0"/>
              <a:t> </a:t>
            </a:r>
            <a:r>
              <a:rPr lang="tr-TR" dirty="0" err="1"/>
              <a:t>type</a:t>
            </a:r>
            <a:r>
              <a:rPr lang="tr-TR" dirty="0"/>
              <a:t> ise bir obje değildir herhangi bir </a:t>
            </a:r>
            <a:r>
              <a:rPr lang="tr-TR" dirty="0" err="1"/>
              <a:t>classa</a:t>
            </a:r>
            <a:r>
              <a:rPr lang="tr-TR" dirty="0"/>
              <a:t> karşılık gelmezler</a:t>
            </a:r>
          </a:p>
          <a:p>
            <a:r>
              <a:rPr lang="tr-TR" dirty="0" err="1"/>
              <a:t>Wrapper</a:t>
            </a:r>
            <a:r>
              <a:rPr lang="tr-TR" dirty="0"/>
              <a:t> </a:t>
            </a:r>
            <a:r>
              <a:rPr lang="tr-TR" dirty="0" err="1"/>
              <a:t>class</a:t>
            </a:r>
            <a:r>
              <a:rPr lang="tr-TR" dirty="0"/>
              <a:t> objeleri </a:t>
            </a:r>
            <a:r>
              <a:rPr lang="tr-TR" dirty="0" err="1"/>
              <a:t>null</a:t>
            </a:r>
            <a:r>
              <a:rPr lang="tr-TR" dirty="0"/>
              <a:t> değere izin verirken, </a:t>
            </a:r>
            <a:r>
              <a:rPr lang="tr-TR" dirty="0" err="1"/>
              <a:t>primitive</a:t>
            </a:r>
            <a:r>
              <a:rPr lang="tr-TR" dirty="0"/>
              <a:t> tipler </a:t>
            </a:r>
            <a:r>
              <a:rPr lang="tr-TR" dirty="0" err="1"/>
              <a:t>null</a:t>
            </a:r>
            <a:r>
              <a:rPr lang="tr-TR" dirty="0"/>
              <a:t> değere izin vermez</a:t>
            </a:r>
          </a:p>
          <a:p>
            <a:r>
              <a:rPr lang="tr-TR" dirty="0"/>
              <a:t>Gerekli hafıza bakımından bir kıyas yaptığımızda </a:t>
            </a:r>
            <a:r>
              <a:rPr lang="tr-TR" dirty="0" err="1"/>
              <a:t>wrapper</a:t>
            </a:r>
            <a:r>
              <a:rPr lang="tr-TR" dirty="0"/>
              <a:t> </a:t>
            </a:r>
            <a:r>
              <a:rPr lang="tr-TR" dirty="0" err="1"/>
              <a:t>classlar</a:t>
            </a:r>
            <a:r>
              <a:rPr lang="tr-TR" dirty="0"/>
              <a:t> </a:t>
            </a:r>
            <a:r>
              <a:rPr lang="tr-TR" dirty="0" err="1"/>
              <a:t>primitive</a:t>
            </a:r>
            <a:r>
              <a:rPr lang="tr-TR" dirty="0"/>
              <a:t> türlere göre daha fazla yer kaplar</a:t>
            </a:r>
          </a:p>
          <a:p>
            <a:r>
              <a:rPr lang="tr-TR" dirty="0" err="1"/>
              <a:t>Wrapper</a:t>
            </a:r>
            <a:r>
              <a:rPr lang="tr-TR" dirty="0"/>
              <a:t> </a:t>
            </a:r>
            <a:r>
              <a:rPr lang="tr-TR" dirty="0" err="1"/>
              <a:t>classlar</a:t>
            </a:r>
            <a:r>
              <a:rPr lang="tr-TR" dirty="0"/>
              <a:t> </a:t>
            </a:r>
            <a:r>
              <a:rPr lang="tr-TR" dirty="0" err="1"/>
              <a:t>collectionslarla</a:t>
            </a:r>
            <a:r>
              <a:rPr lang="tr-TR" dirty="0"/>
              <a:t> birlikte kullanılabilirken, </a:t>
            </a:r>
            <a:r>
              <a:rPr lang="tr-TR" dirty="0" err="1"/>
              <a:t>primitive</a:t>
            </a:r>
            <a:r>
              <a:rPr lang="tr-TR" dirty="0"/>
              <a:t> türler </a:t>
            </a:r>
            <a:r>
              <a:rPr lang="tr-TR" dirty="0" err="1"/>
              <a:t>collectionslarla</a:t>
            </a:r>
            <a:r>
              <a:rPr lang="tr-TR" dirty="0"/>
              <a:t> kullanılamazlar</a:t>
            </a:r>
          </a:p>
        </p:txBody>
      </p:sp>
    </p:spTree>
    <p:extLst>
      <p:ext uri="{BB962C8B-B14F-4D97-AF65-F5344CB8AC3E}">
        <p14:creationId xmlns:p14="http://schemas.microsoft.com/office/powerpoint/2010/main" val="2225796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2920-5A58-4A7F-B0EC-5D06EA098122}"/>
              </a:ext>
            </a:extLst>
          </p:cNvPr>
          <p:cNvSpPr>
            <a:spLocks noGrp="1"/>
          </p:cNvSpPr>
          <p:nvPr>
            <p:ph type="title"/>
          </p:nvPr>
        </p:nvSpPr>
        <p:spPr/>
        <p:txBody>
          <a:bodyPr/>
          <a:lstStyle/>
          <a:p>
            <a:r>
              <a:rPr lang="tr-TR" dirty="0"/>
              <a:t>Access </a:t>
            </a:r>
            <a:r>
              <a:rPr lang="tr-TR" dirty="0" err="1"/>
              <a:t>Modifiers</a:t>
            </a:r>
            <a:endParaRPr lang="tr-TR" dirty="0"/>
          </a:p>
        </p:txBody>
      </p:sp>
      <p:sp>
        <p:nvSpPr>
          <p:cNvPr id="3" name="Content Placeholder 2">
            <a:extLst>
              <a:ext uri="{FF2B5EF4-FFF2-40B4-BE49-F238E27FC236}">
                <a16:creationId xmlns:a16="http://schemas.microsoft.com/office/drawing/2014/main" id="{20A2D546-416B-4381-8498-0D358283A3ED}"/>
              </a:ext>
            </a:extLst>
          </p:cNvPr>
          <p:cNvSpPr>
            <a:spLocks noGrp="1"/>
          </p:cNvSpPr>
          <p:nvPr>
            <p:ph idx="1"/>
          </p:nvPr>
        </p:nvSpPr>
        <p:spPr/>
        <p:txBody>
          <a:bodyPr>
            <a:normAutofit/>
          </a:bodyPr>
          <a:lstStyle/>
          <a:p>
            <a:pPr marL="0" indent="0">
              <a:buNone/>
            </a:pPr>
            <a:r>
              <a:rPr lang="tr-TR" b="1" dirty="0">
                <a:solidFill>
                  <a:schemeClr val="tx1"/>
                </a:solidFill>
              </a:rPr>
              <a:t>PUBLIC</a:t>
            </a:r>
            <a:r>
              <a:rPr lang="tr-TR" dirty="0"/>
              <a:t> = </a:t>
            </a:r>
            <a:r>
              <a:rPr lang="tr-TR" dirty="0" err="1"/>
              <a:t>Heryerden</a:t>
            </a:r>
            <a:r>
              <a:rPr lang="tr-TR" dirty="0"/>
              <a:t> ilgili yapıya erişim sağlanabilir</a:t>
            </a:r>
          </a:p>
          <a:p>
            <a:pPr marL="0" indent="0">
              <a:buNone/>
            </a:pPr>
            <a:endParaRPr lang="tr-TR" dirty="0"/>
          </a:p>
          <a:p>
            <a:pPr marL="0" indent="0">
              <a:buNone/>
            </a:pPr>
            <a:r>
              <a:rPr lang="tr-TR" b="1" dirty="0">
                <a:solidFill>
                  <a:schemeClr val="tx1"/>
                </a:solidFill>
              </a:rPr>
              <a:t>PRIVATE</a:t>
            </a:r>
            <a:r>
              <a:rPr lang="tr-TR" dirty="0"/>
              <a:t> = Sadece aynı </a:t>
            </a:r>
            <a:r>
              <a:rPr lang="tr-TR" dirty="0" err="1"/>
              <a:t>class</a:t>
            </a:r>
            <a:r>
              <a:rPr lang="tr-TR" dirty="0"/>
              <a:t> içerisinden erişim vardır</a:t>
            </a:r>
          </a:p>
          <a:p>
            <a:pPr marL="0" indent="0">
              <a:buNone/>
            </a:pPr>
            <a:endParaRPr lang="tr-TR" dirty="0"/>
          </a:p>
          <a:p>
            <a:pPr marL="0" indent="0">
              <a:buNone/>
            </a:pPr>
            <a:r>
              <a:rPr lang="tr-TR" b="1" dirty="0">
                <a:solidFill>
                  <a:schemeClr val="tx1"/>
                </a:solidFill>
              </a:rPr>
              <a:t>PROTECTED</a:t>
            </a:r>
            <a:r>
              <a:rPr lang="tr-TR" dirty="0"/>
              <a:t> = Koda aynı paket içerisinden ve </a:t>
            </a:r>
            <a:r>
              <a:rPr lang="tr-TR" dirty="0" err="1"/>
              <a:t>subclasslardan</a:t>
            </a:r>
            <a:r>
              <a:rPr lang="tr-TR" dirty="0"/>
              <a:t> erişim vardır</a:t>
            </a:r>
          </a:p>
          <a:p>
            <a:pPr marL="0" indent="0">
              <a:buNone/>
            </a:pPr>
            <a:endParaRPr lang="tr-TR" dirty="0"/>
          </a:p>
          <a:p>
            <a:pPr marL="0" indent="0">
              <a:buNone/>
            </a:pPr>
            <a:r>
              <a:rPr lang="tr-TR" b="1" dirty="0">
                <a:solidFill>
                  <a:schemeClr val="tx1"/>
                </a:solidFill>
              </a:rPr>
              <a:t>DEFAULT</a:t>
            </a:r>
            <a:r>
              <a:rPr lang="tr-TR" dirty="0"/>
              <a:t> = Koda sadece aynı paket içerisinde erişim vardır, herhangi bir erişim belirleyici kullanılmadığında otomatik olarak </a:t>
            </a:r>
            <a:r>
              <a:rPr lang="tr-TR" dirty="0" err="1"/>
              <a:t>default</a:t>
            </a:r>
            <a:r>
              <a:rPr lang="tr-TR" dirty="0"/>
              <a:t> atanır</a:t>
            </a:r>
          </a:p>
        </p:txBody>
      </p:sp>
    </p:spTree>
    <p:extLst>
      <p:ext uri="{BB962C8B-B14F-4D97-AF65-F5344CB8AC3E}">
        <p14:creationId xmlns:p14="http://schemas.microsoft.com/office/powerpoint/2010/main" val="3196732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7E164-371D-46DB-9107-C2E2B1041349}"/>
              </a:ext>
            </a:extLst>
          </p:cNvPr>
          <p:cNvSpPr>
            <a:spLocks noGrp="1"/>
          </p:cNvSpPr>
          <p:nvPr>
            <p:ph type="title"/>
          </p:nvPr>
        </p:nvSpPr>
        <p:spPr/>
        <p:txBody>
          <a:bodyPr>
            <a:normAutofit/>
          </a:bodyPr>
          <a:lstStyle/>
          <a:p>
            <a:r>
              <a:rPr lang="es-ES" dirty="0" err="1"/>
              <a:t>Syntax</a:t>
            </a:r>
            <a:r>
              <a:rPr lang="es-ES" dirty="0"/>
              <a:t> error - </a:t>
            </a:r>
            <a:r>
              <a:rPr lang="es-ES" dirty="0" err="1"/>
              <a:t>logic</a:t>
            </a:r>
            <a:r>
              <a:rPr lang="es-ES" dirty="0"/>
              <a:t> error - </a:t>
            </a:r>
            <a:r>
              <a:rPr lang="es-ES" dirty="0" err="1"/>
              <a:t>compiler</a:t>
            </a:r>
            <a:r>
              <a:rPr lang="es-ES" dirty="0"/>
              <a:t> error -run time error</a:t>
            </a:r>
            <a:endParaRPr lang="tr-TR" dirty="0"/>
          </a:p>
        </p:txBody>
      </p:sp>
      <p:sp>
        <p:nvSpPr>
          <p:cNvPr id="3" name="Content Placeholder 2">
            <a:extLst>
              <a:ext uri="{FF2B5EF4-FFF2-40B4-BE49-F238E27FC236}">
                <a16:creationId xmlns:a16="http://schemas.microsoft.com/office/drawing/2014/main" id="{E0D3134E-BE59-442C-9D54-9410255718E6}"/>
              </a:ext>
            </a:extLst>
          </p:cNvPr>
          <p:cNvSpPr>
            <a:spLocks noGrp="1"/>
          </p:cNvSpPr>
          <p:nvPr>
            <p:ph idx="1"/>
          </p:nvPr>
        </p:nvSpPr>
        <p:spPr/>
        <p:txBody>
          <a:bodyPr>
            <a:normAutofit/>
          </a:bodyPr>
          <a:lstStyle/>
          <a:p>
            <a:pPr marL="0" indent="0">
              <a:buNone/>
            </a:pPr>
            <a:r>
              <a:rPr lang="tr-TR" sz="3200" b="1" u="sng" dirty="0" err="1">
                <a:solidFill>
                  <a:schemeClr val="bg1">
                    <a:lumMod val="95000"/>
                    <a:lumOff val="5000"/>
                  </a:schemeClr>
                </a:solidFill>
              </a:rPr>
              <a:t>Syntax</a:t>
            </a:r>
            <a:r>
              <a:rPr lang="tr-TR" sz="3200" b="1" u="sng" dirty="0">
                <a:solidFill>
                  <a:schemeClr val="bg1">
                    <a:lumMod val="95000"/>
                    <a:lumOff val="5000"/>
                  </a:schemeClr>
                </a:solidFill>
              </a:rPr>
              <a:t> </a:t>
            </a:r>
            <a:r>
              <a:rPr lang="tr-TR" sz="3200" b="1" u="sng" dirty="0" err="1">
                <a:solidFill>
                  <a:schemeClr val="bg1">
                    <a:lumMod val="95000"/>
                    <a:lumOff val="5000"/>
                  </a:schemeClr>
                </a:solidFill>
              </a:rPr>
              <a:t>Error</a:t>
            </a:r>
            <a:endParaRPr lang="tr-TR" sz="3200" b="1" u="sng" dirty="0">
              <a:solidFill>
                <a:schemeClr val="bg1">
                  <a:lumMod val="95000"/>
                  <a:lumOff val="5000"/>
                </a:schemeClr>
              </a:solidFill>
            </a:endParaRPr>
          </a:p>
          <a:p>
            <a:pPr marL="0" indent="0">
              <a:buNone/>
            </a:pPr>
            <a:r>
              <a:rPr lang="en-US" sz="2800" dirty="0">
                <a:latin typeface="Times New Roman" panose="02020603050405020304" pitchFamily="18" charset="0"/>
                <a:cs typeface="Times New Roman" panose="02020603050405020304" pitchFamily="18" charset="0"/>
              </a:rPr>
              <a:t>Syntax Error (</a:t>
            </a:r>
            <a:r>
              <a:rPr lang="en-US" sz="2800" dirty="0" err="1">
                <a:latin typeface="Times New Roman" panose="02020603050405020304" pitchFamily="18" charset="0"/>
                <a:cs typeface="Times New Roman" panose="02020603050405020304" pitchFamily="18" charset="0"/>
              </a:rPr>
              <a:t>Sözdizimi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Hatası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yazılımcı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tarafından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kodlama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yapılırken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sözdiziminde</a:t>
            </a:r>
            <a:r>
              <a:rPr lang="en-US" sz="2800" dirty="0">
                <a:latin typeface="Times New Roman" panose="02020603050405020304" pitchFamily="18" charset="0"/>
                <a:cs typeface="Times New Roman" panose="02020603050405020304" pitchFamily="18" charset="0"/>
              </a:rPr>
              <a:t> (Syntax) </a:t>
            </a:r>
            <a:r>
              <a:rPr lang="en-US" sz="2800" dirty="0" err="1">
                <a:latin typeface="Times New Roman" panose="02020603050405020304" pitchFamily="18" charset="0"/>
                <a:cs typeface="Times New Roman" panose="02020603050405020304" pitchFamily="18" charset="0"/>
              </a:rPr>
              <a:t>yapılan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hata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sonucu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meydana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gelen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programsal</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hatalardır</a:t>
            </a:r>
            <a:r>
              <a:rPr lang="en-US" sz="2800" dirty="0">
                <a:latin typeface="Times New Roman" panose="02020603050405020304" pitchFamily="18" charset="0"/>
                <a:cs typeface="Times New Roman" panose="02020603050405020304" pitchFamily="18" charset="0"/>
              </a:rPr>
              <a:t>. Syntax Error </a:t>
            </a:r>
            <a:r>
              <a:rPr lang="en-US" sz="2800" dirty="0" err="1">
                <a:latin typeface="Times New Roman" panose="02020603050405020304" pitchFamily="18" charset="0"/>
                <a:cs typeface="Times New Roman" panose="02020603050405020304" pitchFamily="18" charset="0"/>
              </a:rPr>
              <a:t>hatası</a:t>
            </a:r>
            <a:r>
              <a:rPr lang="en-US" sz="2800" dirty="0">
                <a:latin typeface="Times New Roman" panose="02020603050405020304" pitchFamily="18" charset="0"/>
                <a:cs typeface="Times New Roman" panose="02020603050405020304" pitchFamily="18" charset="0"/>
              </a:rPr>
              <a:t> Compiler (</a:t>
            </a:r>
            <a:r>
              <a:rPr lang="en-US" sz="2800" dirty="0" err="1">
                <a:latin typeface="Times New Roman" panose="02020603050405020304" pitchFamily="18" charset="0"/>
                <a:cs typeface="Times New Roman" panose="02020603050405020304" pitchFamily="18" charset="0"/>
              </a:rPr>
              <a:t>Derleyici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adı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verilen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yazılım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tarafından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otomatik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olarak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tespit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edilir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ve</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bildirilir</a:t>
            </a:r>
            <a:r>
              <a:rPr lang="en-US" sz="2800" dirty="0">
                <a:latin typeface="Times New Roman" panose="02020603050405020304" pitchFamily="18" charset="0"/>
                <a:cs typeface="Times New Roman" panose="02020603050405020304" pitchFamily="18" charset="0"/>
              </a:rPr>
              <a:t>.</a:t>
            </a:r>
            <a:r>
              <a:rPr lang="tr-TR" sz="2800" dirty="0">
                <a:latin typeface="Times New Roman" panose="02020603050405020304" pitchFamily="18" charset="0"/>
                <a:cs typeface="Times New Roman" panose="02020603050405020304" pitchFamily="18" charset="0"/>
              </a:rPr>
              <a:t> Programın doğru şekilde çalışmayı sürdürebilmesi için </a:t>
            </a:r>
            <a:r>
              <a:rPr lang="tr-TR" sz="2800" dirty="0" err="1">
                <a:latin typeface="Times New Roman" panose="02020603050405020304" pitchFamily="18" charset="0"/>
                <a:cs typeface="Times New Roman" panose="02020603050405020304" pitchFamily="18" charset="0"/>
              </a:rPr>
              <a:t>Syntax</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Error’un</a:t>
            </a:r>
            <a:r>
              <a:rPr lang="tr-TR" sz="2800" dirty="0">
                <a:latin typeface="Times New Roman" panose="02020603050405020304" pitchFamily="18" charset="0"/>
                <a:cs typeface="Times New Roman" panose="02020603050405020304" pitchFamily="18" charset="0"/>
              </a:rPr>
              <a:t> yazılımcı tarafından düzeltilmesi gerekir.</a:t>
            </a:r>
            <a:endParaRPr lang="tr-TR"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0242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DBCE9F-9728-44DB-A883-BF044AFC00E9}"/>
              </a:ext>
            </a:extLst>
          </p:cNvPr>
          <p:cNvPicPr>
            <a:picLocks noChangeAspect="1"/>
          </p:cNvPicPr>
          <p:nvPr/>
        </p:nvPicPr>
        <p:blipFill>
          <a:blip r:embed="rId2"/>
          <a:stretch>
            <a:fillRect/>
          </a:stretch>
        </p:blipFill>
        <p:spPr>
          <a:xfrm>
            <a:off x="1624613" y="2057559"/>
            <a:ext cx="7830105" cy="4695833"/>
          </a:xfrm>
          <a:prstGeom prst="rect">
            <a:avLst/>
          </a:prstGeom>
        </p:spPr>
      </p:pic>
    </p:spTree>
    <p:extLst>
      <p:ext uri="{BB962C8B-B14F-4D97-AF65-F5344CB8AC3E}">
        <p14:creationId xmlns:p14="http://schemas.microsoft.com/office/powerpoint/2010/main" val="922968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41F50-9802-48DC-9082-AFD0BE77352B}"/>
              </a:ext>
            </a:extLst>
          </p:cNvPr>
          <p:cNvSpPr>
            <a:spLocks noGrp="1"/>
          </p:cNvSpPr>
          <p:nvPr>
            <p:ph type="title"/>
          </p:nvPr>
        </p:nvSpPr>
        <p:spPr/>
        <p:txBody>
          <a:bodyPr/>
          <a:lstStyle/>
          <a:p>
            <a:r>
              <a:rPr lang="tr-TR" dirty="0" err="1"/>
              <a:t>Logic</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462AE2BA-EFF0-485C-8C49-2521A1E61AF0}"/>
              </a:ext>
            </a:extLst>
          </p:cNvPr>
          <p:cNvSpPr>
            <a:spLocks noGrp="1"/>
          </p:cNvSpPr>
          <p:nvPr>
            <p:ph idx="1"/>
          </p:nvPr>
        </p:nvSpPr>
        <p:spPr/>
        <p:txBody>
          <a:bodyPr/>
          <a:lstStyle/>
          <a:p>
            <a:pPr marL="0" indent="0">
              <a:buNone/>
            </a:pPr>
            <a:r>
              <a:rPr lang="tr-TR" dirty="0"/>
              <a:t>Karşılaşabileceğiniz en tehlikeli hatadır. Programlama mantığında bir takım şeylerin yanlış düşünülmesinden kaynaklanır. Hata test aşamasında veya müşteri kullanımı sırasında ortaya çıkar. Örneğin: Hesaplanması gereken veya bulunması gereken değerlerin eksik veya yanlış hesaplanması mantıksal bir hatadır. Bu sorunun giderilebilmesi için analiz aşamasına kadar geri dönülmesi gerekebilir. Bazen bu hatanın nereden kaynaklandığını bulabilmek çok zor olmaktadır.</a:t>
            </a:r>
          </a:p>
        </p:txBody>
      </p:sp>
    </p:spTree>
    <p:extLst>
      <p:ext uri="{BB962C8B-B14F-4D97-AF65-F5344CB8AC3E}">
        <p14:creationId xmlns:p14="http://schemas.microsoft.com/office/powerpoint/2010/main" val="1586899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A68A48-2139-4DB9-9083-07F38DDA5143}"/>
              </a:ext>
            </a:extLst>
          </p:cNvPr>
          <p:cNvPicPr>
            <a:picLocks noChangeAspect="1"/>
          </p:cNvPicPr>
          <p:nvPr/>
        </p:nvPicPr>
        <p:blipFill>
          <a:blip r:embed="rId2"/>
          <a:stretch>
            <a:fillRect/>
          </a:stretch>
        </p:blipFill>
        <p:spPr>
          <a:xfrm>
            <a:off x="793995" y="2355957"/>
            <a:ext cx="9265694" cy="3671981"/>
          </a:xfrm>
          <a:prstGeom prst="rect">
            <a:avLst/>
          </a:prstGeom>
        </p:spPr>
      </p:pic>
    </p:spTree>
    <p:extLst>
      <p:ext uri="{BB962C8B-B14F-4D97-AF65-F5344CB8AC3E}">
        <p14:creationId xmlns:p14="http://schemas.microsoft.com/office/powerpoint/2010/main" val="2734677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8754-99A0-4E39-AA73-E6A18509C17E}"/>
              </a:ext>
            </a:extLst>
          </p:cNvPr>
          <p:cNvSpPr>
            <a:spLocks noGrp="1"/>
          </p:cNvSpPr>
          <p:nvPr>
            <p:ph type="title"/>
          </p:nvPr>
        </p:nvSpPr>
        <p:spPr/>
        <p:txBody>
          <a:bodyPr/>
          <a:lstStyle/>
          <a:p>
            <a:r>
              <a:rPr lang="tr-TR" dirty="0" err="1"/>
              <a:t>Compile</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47BD5249-4C03-4A09-9089-D16C595A97F1}"/>
              </a:ext>
            </a:extLst>
          </p:cNvPr>
          <p:cNvSpPr>
            <a:spLocks noGrp="1"/>
          </p:cNvSpPr>
          <p:nvPr>
            <p:ph idx="1"/>
          </p:nvPr>
        </p:nvSpPr>
        <p:spPr/>
        <p:txBody>
          <a:bodyPr/>
          <a:lstStyle/>
          <a:p>
            <a:pPr marL="0" indent="0">
              <a:buNone/>
            </a:pPr>
            <a:r>
              <a:rPr lang="tr-TR" dirty="0"/>
              <a:t>Derleme hatası, bir derleyicinin koddaki hatalar nedeniyle veya daha olağandışı bir şekilde derleyicinin kendisindeki hatalar nedeniyle bir bilgisayar programı kaynak kodunu derleyemediği bir durumu ifade eder. Derleme hata mesajı genellikle programcıların kaynak kodunda hata ayıklamasına yardımcı olur.</a:t>
            </a:r>
          </a:p>
        </p:txBody>
      </p:sp>
    </p:spTree>
    <p:extLst>
      <p:ext uri="{BB962C8B-B14F-4D97-AF65-F5344CB8AC3E}">
        <p14:creationId xmlns:p14="http://schemas.microsoft.com/office/powerpoint/2010/main" val="683361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48D91-8BF3-485C-AB70-E2B5CB42DAFC}"/>
              </a:ext>
            </a:extLst>
          </p:cNvPr>
          <p:cNvSpPr>
            <a:spLocks noGrp="1"/>
          </p:cNvSpPr>
          <p:nvPr>
            <p:ph type="title"/>
          </p:nvPr>
        </p:nvSpPr>
        <p:spPr/>
        <p:txBody>
          <a:bodyPr/>
          <a:lstStyle/>
          <a:p>
            <a:r>
              <a:rPr lang="tr-TR" dirty="0"/>
              <a:t>Runtime </a:t>
            </a:r>
            <a:r>
              <a:rPr lang="tr-TR" dirty="0" err="1"/>
              <a:t>Error</a:t>
            </a:r>
            <a:endParaRPr lang="tr-TR" dirty="0"/>
          </a:p>
        </p:txBody>
      </p:sp>
      <p:sp>
        <p:nvSpPr>
          <p:cNvPr id="3" name="Content Placeholder 2">
            <a:extLst>
              <a:ext uri="{FF2B5EF4-FFF2-40B4-BE49-F238E27FC236}">
                <a16:creationId xmlns:a16="http://schemas.microsoft.com/office/drawing/2014/main" id="{1CF273FE-1846-4B87-9AC4-CFC592EDC092}"/>
              </a:ext>
            </a:extLst>
          </p:cNvPr>
          <p:cNvSpPr>
            <a:spLocks noGrp="1"/>
          </p:cNvSpPr>
          <p:nvPr>
            <p:ph idx="1"/>
          </p:nvPr>
        </p:nvSpPr>
        <p:spPr/>
        <p:txBody>
          <a:bodyPr>
            <a:normAutofit/>
          </a:bodyPr>
          <a:lstStyle/>
          <a:p>
            <a:pPr marL="0" indent="0">
              <a:buNone/>
            </a:pPr>
            <a:r>
              <a:rPr lang="tr-TR" dirty="0"/>
              <a:t>Programın çalıştırılması sırasında karşılaşılan hatalardır. Programcının ele almadığı bir takım aykırı durumlar ortaya çıktığında programın işletim sistemi tarafından kesilmesi ile ortaya çıkar. Bu tip hatalarda hata mesajı çoğunlukla çalışan işletim sisteminin dili ile verilir. Eğer bu tip hataları kullanıcı ele almışsa, program programcının vereceği mesajlarla ve uygun şekilde sonlandırılabilir. Bu tip hataların nerelerde ve hangi şartlarda ortaya çıkabileceğini bazen kestirmek zor olabilir. Örneğin olamayan bir dosya açmaya çalışmak, var olan bir dosyanın üzerine yazmaya çalışmak, olmayan bir bellek kaynağından bellek ayırtmaya çalışmak, olmayan bir donanıma ulaşmaya çalışmak vs.</a:t>
            </a:r>
          </a:p>
        </p:txBody>
      </p:sp>
    </p:spTree>
    <p:extLst>
      <p:ext uri="{BB962C8B-B14F-4D97-AF65-F5344CB8AC3E}">
        <p14:creationId xmlns:p14="http://schemas.microsoft.com/office/powerpoint/2010/main" val="23953336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TotalTime>
  <Words>893</Words>
  <Application>Microsoft Office PowerPoint</Application>
  <PresentationFormat>Widescreen</PresentationFormat>
  <Paragraphs>37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Times New Roman</vt:lpstr>
      <vt:lpstr>Trebuchet MS</vt:lpstr>
      <vt:lpstr>Wingdings 3</vt:lpstr>
      <vt:lpstr>Facet</vt:lpstr>
      <vt:lpstr>Primitive types - Wrapper class arasındaki farklar ?</vt:lpstr>
      <vt:lpstr>Farklar</vt:lpstr>
      <vt:lpstr>Access Modifiers</vt:lpstr>
      <vt:lpstr>Syntax error - logic error - compiler error -run time error</vt:lpstr>
      <vt:lpstr>PowerPoint Presentation</vt:lpstr>
      <vt:lpstr>Logic Error</vt:lpstr>
      <vt:lpstr>PowerPoint Presentation</vt:lpstr>
      <vt:lpstr>Compile Error</vt:lpstr>
      <vt:lpstr>Runtime Error</vt:lpstr>
      <vt:lpstr>Exception - Error ?</vt:lpstr>
      <vt:lpstr>PowerPoint Presentation</vt:lpstr>
      <vt:lpstr>PowerPoint Presentation</vt:lpstr>
      <vt:lpstr>Stack Ve Heap</vt:lpstr>
      <vt:lpstr>Stack ve Heap arasındaki Farklar</vt:lpstr>
      <vt:lpstr>Open Source Nedir?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Primitive types - Wrapper class arasındaki farklar ?</dc:title>
  <dc:creator>BEYTULLAH ZOR</dc:creator>
  <cp:lastModifiedBy>BEYTULLAH ZOR</cp:lastModifiedBy>
  <cp:revision>1</cp:revision>
  <dcterms:created xsi:type="dcterms:W3CDTF">2022-06-23T14:35:39Z</dcterms:created>
  <dcterms:modified xsi:type="dcterms:W3CDTF">2022-06-23T14:36:42Z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86f880ef-2a2e-4a95-acd0-f3f460eb19ec</vt:lpwstr>
  </property>
  <property fmtid="{D5CDD505-2E9C-101B-9397-08002B2CF9AE}" pid="3" name="TURKCELLCLASSIFICATION">
    <vt:lpwstr>TURKCELL DAHİLİ</vt:lpwstr>
  </property>
</Properties>
</file>