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 name="Backend Ödevler" id="{B2DAB2F0-8BE6-4A60-BB50-C355A10D0C91}">
          <p14:sldIdLst/>
        </p14:section>
        <p14:section name="5.Hafta Pazartesi" id="{77CC4426-3340-40A6-9389-C5C6B537FE1C}">
          <p14:sldIdLst>
            <p14:sldId id="322"/>
            <p14:sldId id="323"/>
            <p14:sldId id="325"/>
            <p14:sldId id="326"/>
            <p14:sldId id="327"/>
            <p14:sldId id="328"/>
            <p14:sldId id="329"/>
            <p14:sldId id="330"/>
            <p14:sldId id="331"/>
            <p14:sldId id="332"/>
            <p14:sldId id="333"/>
            <p14:sldId id="334"/>
            <p14:sldId id="335"/>
            <p14:sldId id="336"/>
            <p14:sldId id="337"/>
            <p14:sldId id="338"/>
          </p14:sldIdLst>
        </p14:section>
        <p14:section name="5.Hafta Salı-Çarsamba" id="{10F112DF-E768-46CB-BFD3-756E5DE7852D}">
          <p14:sldIdLst>
            <p14:sldId id="339"/>
            <p14:sldId id="340"/>
            <p14:sldId id="341"/>
            <p14:sldId id="342"/>
          </p14:sldIdLst>
        </p14:section>
        <p14:section name="5.Hafta Perşembe" id="{00282677-97A1-451A-8785-0DC2C67ED7EC}">
          <p14:sldIdLst>
            <p14:sldId id="343"/>
            <p14:sldId id="344"/>
            <p14:sldId id="345"/>
            <p14:sldId id="34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24.06.2022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24.06.2022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24.06.2022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24.06.2022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24.06.2022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24.06.2022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24.06.2022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24.06.2022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maraci.com/nedir/syntax" TargetMode="External"/><Relationship Id="rId2" Type="http://schemas.openxmlformats.org/officeDocument/2006/relationships/hyperlink" Target="https://wmaraci.com/nedir/kodlama" TargetMode="External"/><Relationship Id="rId1" Type="http://schemas.openxmlformats.org/officeDocument/2006/relationships/slideLayout" Target="../slideLayouts/slideLayout2.xml"/><Relationship Id="rId6" Type="http://schemas.openxmlformats.org/officeDocument/2006/relationships/hyperlink" Target="https://wmaraci.com/nedir/yazilim" TargetMode="External"/><Relationship Id="rId5" Type="http://schemas.openxmlformats.org/officeDocument/2006/relationships/hyperlink" Target="https://wmaraci.com/nedir/compiler" TargetMode="External"/><Relationship Id="rId4" Type="http://schemas.openxmlformats.org/officeDocument/2006/relationships/hyperlink" Target="https://wmaraci.com/nedir/err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54579-B05C-2041-5798-FECB195A925D}"/>
              </a:ext>
            </a:extLst>
          </p:cNvPr>
          <p:cNvSpPr>
            <a:spLocks noGrp="1"/>
          </p:cNvSpPr>
          <p:nvPr>
            <p:ph type="title"/>
          </p:nvPr>
        </p:nvSpPr>
        <p:spPr>
          <a:xfrm>
            <a:off x="838200" y="2766218"/>
            <a:ext cx="10515600" cy="1325563"/>
          </a:xfrm>
        </p:spPr>
        <p:txBody>
          <a:bodyPr/>
          <a:lstStyle/>
          <a:p>
            <a:pPr algn="ctr"/>
            <a:r>
              <a:rPr lang="tr-TR" dirty="0"/>
              <a:t>5.Hafta Pazartesi-Salı</a:t>
            </a:r>
          </a:p>
        </p:txBody>
      </p:sp>
    </p:spTree>
    <p:extLst>
      <p:ext uri="{BB962C8B-B14F-4D97-AF65-F5344CB8AC3E}">
        <p14:creationId xmlns:p14="http://schemas.microsoft.com/office/powerpoint/2010/main" val="2764225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41D73-5ADE-D471-CC93-459276AC8FE1}"/>
              </a:ext>
            </a:extLst>
          </p:cNvPr>
          <p:cNvSpPr>
            <a:spLocks noGrp="1"/>
          </p:cNvSpPr>
          <p:nvPr>
            <p:ph type="title"/>
          </p:nvPr>
        </p:nvSpPr>
        <p:spPr>
          <a:xfrm>
            <a:off x="838200" y="129824"/>
            <a:ext cx="10515600" cy="795866"/>
          </a:xfrm>
        </p:spPr>
        <p:txBody>
          <a:bodyPr/>
          <a:lstStyle/>
          <a:p>
            <a:pPr algn="ctr"/>
            <a:r>
              <a:rPr lang="tr-TR" dirty="0">
                <a:solidFill>
                  <a:schemeClr val="accent2"/>
                </a:solidFill>
              </a:rPr>
              <a:t>Interpreter ve Compiler nedir?</a:t>
            </a:r>
            <a:endParaRPr lang="tr-TR" dirty="0"/>
          </a:p>
        </p:txBody>
      </p:sp>
      <p:sp>
        <p:nvSpPr>
          <p:cNvPr id="3" name="İçerik Yer Tutucusu 2">
            <a:extLst>
              <a:ext uri="{FF2B5EF4-FFF2-40B4-BE49-F238E27FC236}">
                <a16:creationId xmlns:a16="http://schemas.microsoft.com/office/drawing/2014/main" id="{BC4950E4-66F7-B058-60FC-1CFF640669A8}"/>
              </a:ext>
            </a:extLst>
          </p:cNvPr>
          <p:cNvSpPr>
            <a:spLocks noGrp="1"/>
          </p:cNvSpPr>
          <p:nvPr>
            <p:ph idx="1"/>
          </p:nvPr>
        </p:nvSpPr>
        <p:spPr>
          <a:xfrm>
            <a:off x="838200" y="1106312"/>
            <a:ext cx="10515600" cy="5621866"/>
          </a:xfrm>
        </p:spPr>
        <p:txBody>
          <a:bodyPr>
            <a:normAutofit fontScale="925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a:p>
            <a:endParaRPr lang="tr-TR" dirty="0"/>
          </a:p>
        </p:txBody>
      </p:sp>
    </p:spTree>
    <p:extLst>
      <p:ext uri="{BB962C8B-B14F-4D97-AF65-F5344CB8AC3E}">
        <p14:creationId xmlns:p14="http://schemas.microsoft.com/office/powerpoint/2010/main" val="412489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8AAD4-EDFB-AA9C-7042-552B5CEE7610}"/>
              </a:ext>
            </a:extLst>
          </p:cNvPr>
          <p:cNvSpPr>
            <a:spLocks noGrp="1"/>
          </p:cNvSpPr>
          <p:nvPr>
            <p:ph type="title"/>
          </p:nvPr>
        </p:nvSpPr>
        <p:spPr>
          <a:xfrm>
            <a:off x="838200" y="286327"/>
            <a:ext cx="10515600" cy="683491"/>
          </a:xfrm>
        </p:spPr>
        <p:txBody>
          <a:bodyPr>
            <a:noAutofit/>
          </a:bodyPr>
          <a:lstStyle/>
          <a:p>
            <a:pPr algn="ctr"/>
            <a:r>
              <a:rPr lang="tr-TR" sz="2500" dirty="0" err="1">
                <a:solidFill>
                  <a:schemeClr val="accent2"/>
                </a:solidFill>
                <a:latin typeface="Consolas" panose="020B0609020204030204" pitchFamily="49" charset="0"/>
              </a:rPr>
              <a:t>valueOf</a:t>
            </a:r>
            <a:r>
              <a:rPr lang="tr-TR" sz="2500" dirty="0">
                <a:solidFill>
                  <a:schemeClr val="accent2"/>
                </a:solidFill>
                <a:latin typeface="Consolas" panose="020B0609020204030204" pitchFamily="49" charset="0"/>
              </a:rPr>
              <a:t>() --&gt; </a:t>
            </a:r>
            <a:r>
              <a:rPr lang="tr-TR" sz="2500" dirty="0" err="1">
                <a:solidFill>
                  <a:schemeClr val="accent2"/>
                </a:solidFill>
                <a:latin typeface="Consolas" panose="020B0609020204030204" pitchFamily="49" charset="0"/>
              </a:rPr>
              <a:t>toString</a:t>
            </a:r>
            <a:r>
              <a:rPr lang="tr-TR" sz="2500" dirty="0">
                <a:solidFill>
                  <a:schemeClr val="accent2"/>
                </a:solidFill>
                <a:latin typeface="Consolas" panose="020B0609020204030204" pitchFamily="49" charset="0"/>
              </a:rPr>
              <a:t>(),</a:t>
            </a:r>
            <a:r>
              <a:rPr lang="tr-TR" sz="2500" dirty="0" err="1">
                <a:solidFill>
                  <a:schemeClr val="accent2"/>
                </a:solidFill>
                <a:latin typeface="Consolas" panose="020B0609020204030204" pitchFamily="49" charset="0"/>
              </a:rPr>
              <a:t>parseInt</a:t>
            </a:r>
            <a:r>
              <a:rPr lang="tr-TR" sz="2500" dirty="0">
                <a:solidFill>
                  <a:schemeClr val="accent2"/>
                </a:solidFill>
                <a:latin typeface="Consolas" panose="020B0609020204030204" pitchFamily="49" charset="0"/>
              </a:rPr>
              <a:t>() </a:t>
            </a:r>
            <a:r>
              <a:rPr lang="tr-TR" sz="2500" u="sng" dirty="0">
                <a:solidFill>
                  <a:schemeClr val="accent2"/>
                </a:solidFill>
                <a:latin typeface="Consolas" panose="020B0609020204030204" pitchFamily="49" charset="0"/>
              </a:rPr>
              <a:t>aralarındaki farklar nelerdir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405597F9-6406-E72C-D868-56EDF15790CA}"/>
              </a:ext>
            </a:extLst>
          </p:cNvPr>
          <p:cNvSpPr>
            <a:spLocks noGrp="1"/>
          </p:cNvSpPr>
          <p:nvPr>
            <p:ph idx="1"/>
          </p:nvPr>
        </p:nvSpPr>
        <p:spPr>
          <a:xfrm>
            <a:off x="838200" y="1302327"/>
            <a:ext cx="10515600" cy="4874636"/>
          </a:xfrm>
        </p:spPr>
        <p:txBody>
          <a:bodyPr>
            <a:normAutofit/>
          </a:bodyPr>
          <a:lstStyle/>
          <a:p>
            <a:r>
              <a:rPr lang="tr-TR" sz="2000" dirty="0" err="1">
                <a:solidFill>
                  <a:schemeClr val="accent2"/>
                </a:solidFill>
                <a:latin typeface="Consolas" panose="020B0609020204030204" pitchFamily="49" charset="0"/>
              </a:rPr>
              <a:t>valueOf</a:t>
            </a:r>
            <a:r>
              <a:rPr lang="tr-TR" sz="2000" dirty="0">
                <a:solidFill>
                  <a:schemeClr val="accent2"/>
                </a:solidFill>
                <a:latin typeface="Consolas" panose="020B0609020204030204" pitchFamily="49" charset="0"/>
              </a:rPr>
              <a:t>() </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Referans türde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alabilir.</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valueOf</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"10"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Integer</a:t>
            </a:r>
            <a:r>
              <a:rPr lang="tr-TR" sz="2000" dirty="0">
                <a:solidFill>
                  <a:srgbClr val="D8D8D8"/>
                </a:solidFill>
                <a:latin typeface="Consolas" panose="020B0609020204030204" pitchFamily="49" charset="0"/>
              </a:rPr>
              <a:t> referans türünde veriye çevirir.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parseInt</a:t>
            </a:r>
            <a:r>
              <a:rPr lang="tr-TR" sz="2000" dirty="0">
                <a:solidFill>
                  <a:schemeClr val="accent2"/>
                </a:solidFill>
                <a:latin typeface="Consolas" panose="020B0609020204030204" pitchFamily="49" charset="0"/>
                <a:sym typeface="Wingdings" panose="05000000000000000000" pitchFamily="2" charset="2"/>
              </a:rPr>
              <a:t>()  </a:t>
            </a:r>
            <a:r>
              <a:rPr lang="tr-TR" sz="2000" dirty="0" err="1">
                <a:latin typeface="Consolas" panose="020B0609020204030204" pitchFamily="49" charset="0"/>
                <a:sym typeface="Wingdings" panose="05000000000000000000" pitchFamily="2" charset="2"/>
              </a:rPr>
              <a:t>primitive</a:t>
            </a:r>
            <a:r>
              <a:rPr lang="tr-TR" sz="2000" dirty="0">
                <a:latin typeface="Consolas" panose="020B0609020204030204" pitchFamily="49" charset="0"/>
                <a:sym typeface="Wingdings" panose="05000000000000000000" pitchFamily="2" charset="2"/>
              </a:rPr>
              <a:t> (ilkel) veri türünde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alamaz.</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parseInt</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"20"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primitive</a:t>
            </a:r>
            <a:r>
              <a:rPr lang="tr-TR" sz="2000" dirty="0">
                <a:solidFill>
                  <a:srgbClr val="D8D8D8"/>
                </a:solidFill>
                <a:latin typeface="Consolas" panose="020B0609020204030204" pitchFamily="49" charset="0"/>
              </a:rPr>
              <a:t> tür döndürür.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toString</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 </a:t>
            </a:r>
            <a:r>
              <a:rPr lang="tr-TR" sz="2000" b="0" i="0" dirty="0">
                <a:effectLst/>
                <a:latin typeface="Consolas" panose="020B0609020204030204" pitchFamily="49" charset="0"/>
              </a:rPr>
              <a:t>Herhangi bir nesneyi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olarak temsil etmek istiyorsanız, </a:t>
            </a: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metodu ortaya çıkar.</a:t>
            </a:r>
            <a:br>
              <a:rPr lang="tr-TR" sz="2000" dirty="0">
                <a:latin typeface="Consolas" panose="020B0609020204030204" pitchFamily="49" charset="0"/>
              </a:rPr>
            </a:b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yöntemi, nesnenin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temsilini döndürür.</a:t>
            </a:r>
            <a:endParaRPr lang="tr-TR" sz="2000" dirty="0">
              <a:latin typeface="Consolas" panose="020B0609020204030204" pitchFamily="49" charset="0"/>
              <a:sym typeface="Wingdings" panose="05000000000000000000" pitchFamily="2" charset="2"/>
            </a:endParaRPr>
          </a:p>
          <a:p>
            <a:endParaRPr lang="tr-TR" sz="2000" dirty="0"/>
          </a:p>
        </p:txBody>
      </p:sp>
    </p:spTree>
    <p:extLst>
      <p:ext uri="{BB962C8B-B14F-4D97-AF65-F5344CB8AC3E}">
        <p14:creationId xmlns:p14="http://schemas.microsoft.com/office/powerpoint/2010/main" val="2964006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A3AF7-9899-25A3-315C-6BDB7C245A03}"/>
              </a:ext>
            </a:extLst>
          </p:cNvPr>
          <p:cNvSpPr>
            <a:spLocks noGrp="1"/>
          </p:cNvSpPr>
          <p:nvPr>
            <p:ph type="title"/>
          </p:nvPr>
        </p:nvSpPr>
        <p:spPr>
          <a:xfrm>
            <a:off x="838200" y="365125"/>
            <a:ext cx="10515600" cy="558511"/>
          </a:xfrm>
        </p:spPr>
        <p:txBody>
          <a:bodyPr>
            <a:normAutofit/>
          </a:bodyPr>
          <a:lstStyle/>
          <a:p>
            <a:pPr algn="ctr"/>
            <a:r>
              <a:rPr lang="tr-TR" sz="2500" dirty="0" err="1">
                <a:solidFill>
                  <a:schemeClr val="accent2"/>
                </a:solidFill>
                <a:latin typeface="Consolas" panose="020B0609020204030204" pitchFamily="49" charset="0"/>
              </a:rPr>
              <a:t>StringBuilder</a:t>
            </a:r>
            <a:r>
              <a:rPr lang="tr-TR" sz="2500" dirty="0">
                <a:solidFill>
                  <a:schemeClr val="accent2"/>
                </a:solidFill>
                <a:latin typeface="Consolas" panose="020B0609020204030204" pitchFamily="49" charset="0"/>
              </a:rPr>
              <a:t> ile </a:t>
            </a:r>
            <a:r>
              <a:rPr lang="tr-TR" sz="2500" dirty="0" err="1">
                <a:solidFill>
                  <a:schemeClr val="accent2"/>
                </a:solidFill>
                <a:latin typeface="Consolas" panose="020B0609020204030204" pitchFamily="49" charset="0"/>
              </a:rPr>
              <a:t>StringBuffer</a:t>
            </a:r>
            <a:r>
              <a:rPr lang="tr-TR" sz="2500" dirty="0">
                <a:solidFill>
                  <a:schemeClr val="accent2"/>
                </a:solidFill>
                <a:latin typeface="Consolas" panose="020B0609020204030204" pitchFamily="49" charset="0"/>
              </a:rPr>
              <a:t> arasındaki farklar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F06B60B-C1EF-289C-91EB-9787FB1F0D22}"/>
              </a:ext>
            </a:extLst>
          </p:cNvPr>
          <p:cNvSpPr>
            <a:spLocks noGrp="1"/>
          </p:cNvSpPr>
          <p:nvPr>
            <p:ph idx="1"/>
          </p:nvPr>
        </p:nvSpPr>
        <p:spPr>
          <a:xfrm>
            <a:off x="838200" y="1154545"/>
            <a:ext cx="10515600" cy="5022418"/>
          </a:xfrm>
        </p:spPr>
        <p:txBody>
          <a:bodyPr>
            <a:normAutofit lnSpcReduction="10000"/>
          </a:bodyPr>
          <a:lstStyle/>
          <a:p>
            <a:r>
              <a:rPr lang="tr-TR" sz="2000" b="1" i="0" dirty="0" err="1">
                <a:solidFill>
                  <a:schemeClr val="accent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mutable</a:t>
            </a:r>
            <a:r>
              <a:rPr lang="tr-TR" sz="2000" b="0" i="0" dirty="0">
                <a:solidFill>
                  <a:schemeClr val="tx2"/>
                </a:solidFill>
                <a:effectLst/>
                <a:latin typeface="charter"/>
              </a:rPr>
              <a:t>” yani değiştirilebilir </a:t>
            </a:r>
            <a:r>
              <a:rPr lang="tr-TR" sz="2000" b="0" i="0" dirty="0" err="1">
                <a:solidFill>
                  <a:schemeClr val="tx2"/>
                </a:solidFill>
                <a:effectLst/>
                <a:latin typeface="charter"/>
              </a:rPr>
              <a:t>string</a:t>
            </a:r>
            <a:r>
              <a:rPr lang="tr-TR" sz="2000" b="0" i="0" dirty="0">
                <a:solidFill>
                  <a:schemeClr val="tx2"/>
                </a:solidFill>
                <a:effectLst/>
                <a:latin typeface="charter"/>
              </a:rPr>
              <a:t> elde etmemize olanak tanır. Böylece hafızada her seferinde yeni bir alan açılmadan var olan alan üzerinde değişiklik yapılabilir. Bu da </a:t>
            </a:r>
            <a:r>
              <a:rPr lang="tr-TR" sz="2000" b="1" i="0" dirty="0" err="1">
                <a:solidFill>
                  <a:schemeClr val="tx2"/>
                </a:solidFill>
                <a:effectLst/>
                <a:latin typeface="charter"/>
              </a:rPr>
              <a:t>StringBuilder</a:t>
            </a:r>
            <a:r>
              <a:rPr lang="tr-TR" sz="2000" b="1" i="0" dirty="0">
                <a:solidFill>
                  <a:schemeClr val="tx2"/>
                </a:solidFill>
                <a:effectLst/>
                <a:latin typeface="charter"/>
              </a:rPr>
              <a:t> </a:t>
            </a:r>
            <a:r>
              <a:rPr lang="tr-TR" sz="2000" b="0" i="0" dirty="0">
                <a:solidFill>
                  <a:schemeClr val="tx2"/>
                </a:solidFill>
                <a:effectLst/>
                <a:latin typeface="charter"/>
              </a:rPr>
              <a:t>sınıfını hafıza kullanımı olarak </a:t>
            </a:r>
            <a:r>
              <a:rPr lang="tr-TR" sz="2000" b="0" i="0" dirty="0" err="1">
                <a:solidFill>
                  <a:schemeClr val="tx2"/>
                </a:solidFill>
                <a:effectLst/>
                <a:latin typeface="charter"/>
              </a:rPr>
              <a:t>String</a:t>
            </a:r>
            <a:r>
              <a:rPr lang="tr-TR" sz="2000" b="0" i="0" dirty="0">
                <a:solidFill>
                  <a:schemeClr val="tx2"/>
                </a:solidFill>
                <a:effectLst/>
                <a:latin typeface="charter"/>
              </a:rPr>
              <a:t> sınıfının önüne geçirir. </a:t>
            </a:r>
            <a:r>
              <a:rPr lang="tr-TR" sz="2000" b="0" i="0" dirty="0" err="1">
                <a:solidFill>
                  <a:schemeClr val="tx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thread-safe</a:t>
            </a:r>
            <a:r>
              <a:rPr lang="tr-TR" sz="2000" b="0" i="0" dirty="0">
                <a:solidFill>
                  <a:schemeClr val="tx2"/>
                </a:solidFill>
                <a:effectLst/>
                <a:latin typeface="charter"/>
              </a:rPr>
              <a:t> değildir. Yani </a:t>
            </a:r>
            <a:r>
              <a:rPr lang="tr-TR" sz="2000" b="1" i="0" u="sng" dirty="0" err="1">
                <a:solidFill>
                  <a:schemeClr val="tx2"/>
                </a:solidFill>
                <a:effectLst/>
                <a:latin typeface="charter"/>
                <a:hlinkClick r:id="rId2">
                  <a:extLst>
                    <a:ext uri="{A12FA001-AC4F-418D-AE19-62706E023703}">
                      <ahyp:hlinkClr xmlns:ahyp="http://schemas.microsoft.com/office/drawing/2018/hyperlinkcolor" val="tx"/>
                    </a:ext>
                  </a:extLst>
                </a:hlinkClick>
              </a:rPr>
              <a:t>synchronized</a:t>
            </a:r>
            <a:r>
              <a:rPr lang="tr-TR" sz="2000" b="0" i="0" dirty="0">
                <a:solidFill>
                  <a:schemeClr val="tx2"/>
                </a:solidFill>
                <a:effectLst/>
                <a:latin typeface="charter"/>
              </a:rPr>
              <a:t> değildir. </a:t>
            </a:r>
            <a:r>
              <a:rPr lang="tr-TR" sz="2000" b="0" i="0" dirty="0" err="1">
                <a:solidFill>
                  <a:schemeClr val="tx2"/>
                </a:solidFill>
                <a:effectLst/>
                <a:latin typeface="charter"/>
              </a:rPr>
              <a:t>Thread’li</a:t>
            </a:r>
            <a:r>
              <a:rPr lang="tr-TR" sz="2000" b="0" i="0" dirty="0">
                <a:solidFill>
                  <a:schemeClr val="tx2"/>
                </a:solidFill>
                <a:effectLst/>
                <a:latin typeface="charter"/>
              </a:rPr>
              <a:t> bir işlem kullanılacaksa </a:t>
            </a:r>
            <a:r>
              <a:rPr lang="tr-TR" sz="2000" b="0" i="0" dirty="0" err="1">
                <a:solidFill>
                  <a:schemeClr val="tx2"/>
                </a:solidFill>
                <a:effectLst/>
                <a:latin typeface="charter"/>
              </a:rPr>
              <a:t>StringBuilder</a:t>
            </a:r>
            <a:r>
              <a:rPr lang="tr-TR" sz="2000" b="0" i="0" dirty="0">
                <a:solidFill>
                  <a:schemeClr val="tx2"/>
                </a:solidFill>
                <a:effectLst/>
                <a:latin typeface="charter"/>
              </a:rPr>
              <a:t> kullanılması güvenli değildir. Basit bir şekilde durumu açıklayacak olursak: Aynı anda birden fazla </a:t>
            </a:r>
            <a:r>
              <a:rPr lang="tr-TR" sz="2000" b="0" i="0" dirty="0" err="1">
                <a:solidFill>
                  <a:schemeClr val="tx2"/>
                </a:solidFill>
                <a:effectLst/>
                <a:latin typeface="charter"/>
              </a:rPr>
              <a:t>thread</a:t>
            </a:r>
            <a:r>
              <a:rPr lang="tr-TR" sz="2000" b="0" i="0" dirty="0">
                <a:solidFill>
                  <a:schemeClr val="tx2"/>
                </a:solidFill>
                <a:effectLst/>
                <a:latin typeface="charter"/>
              </a:rPr>
              <a:t>, oluşturduğunuz </a:t>
            </a:r>
            <a:r>
              <a:rPr lang="tr-TR" sz="2000" b="0" i="0" dirty="0" err="1">
                <a:solidFill>
                  <a:schemeClr val="tx2"/>
                </a:solidFill>
                <a:effectLst/>
                <a:latin typeface="charter"/>
              </a:rPr>
              <a:t>StringBuilder</a:t>
            </a:r>
            <a:r>
              <a:rPr lang="tr-TR" sz="2000" b="0" i="0" dirty="0">
                <a:solidFill>
                  <a:schemeClr val="tx2"/>
                </a:solidFill>
                <a:effectLst/>
                <a:latin typeface="charter"/>
              </a:rPr>
              <a:t> nesnesini değiştirmeye çalıştığında </a:t>
            </a:r>
            <a:r>
              <a:rPr lang="tr-TR" sz="2000" b="0" i="0" dirty="0" err="1">
                <a:solidFill>
                  <a:schemeClr val="tx2"/>
                </a:solidFill>
                <a:effectLst/>
                <a:latin typeface="charter"/>
              </a:rPr>
              <a:t>StringBuilder</a:t>
            </a:r>
            <a:r>
              <a:rPr lang="tr-TR" sz="2000" b="0" i="0" dirty="0">
                <a:solidFill>
                  <a:schemeClr val="tx2"/>
                </a:solidFill>
                <a:effectLst/>
                <a:latin typeface="charter"/>
              </a:rPr>
              <a:t> bunu engelleyemez. Bu durumda da </a:t>
            </a:r>
            <a:r>
              <a:rPr lang="tr-TR" sz="2000" b="0" i="0" dirty="0" err="1">
                <a:solidFill>
                  <a:schemeClr val="tx2"/>
                </a:solidFill>
                <a:effectLst/>
                <a:latin typeface="charter"/>
              </a:rPr>
              <a:t>threadler</a:t>
            </a:r>
            <a:r>
              <a:rPr lang="tr-TR" sz="2000" b="0" i="0" dirty="0">
                <a:solidFill>
                  <a:schemeClr val="tx2"/>
                </a:solidFill>
                <a:effectLst/>
                <a:latin typeface="charter"/>
              </a:rPr>
              <a:t> arasında yapılan değişiklikler aslında bizim istemediğimiz değer değişikliğine neden olur.</a:t>
            </a:r>
          </a:p>
          <a:p>
            <a:r>
              <a:rPr lang="tr-TR" sz="2000" dirty="0">
                <a:solidFill>
                  <a:schemeClr val="tx2"/>
                </a:solidFill>
                <a:latin typeface="charter"/>
                <a:sym typeface="Wingdings" panose="05000000000000000000" pitchFamily="2" charset="2"/>
              </a:rPr>
              <a:t> </a:t>
            </a:r>
            <a:r>
              <a:rPr lang="tr-TR" sz="2000" dirty="0">
                <a:solidFill>
                  <a:schemeClr val="tx2"/>
                </a:solidFill>
                <a:latin typeface="charter"/>
              </a:rPr>
              <a:t>No </a:t>
            </a:r>
            <a:r>
              <a:rPr lang="tr-TR" sz="2000" dirty="0" err="1">
                <a:solidFill>
                  <a:schemeClr val="tx2"/>
                </a:solidFill>
                <a:latin typeface="charter"/>
              </a:rPr>
              <a:t>Thread-Safe</a:t>
            </a:r>
            <a:r>
              <a:rPr lang="tr-TR" sz="2000" dirty="0">
                <a:solidFill>
                  <a:schemeClr val="tx2"/>
                </a:solidFill>
                <a:latin typeface="charter"/>
              </a:rPr>
              <a:t> - </a:t>
            </a:r>
            <a:r>
              <a:rPr lang="tr-TR" sz="2000" b="0" i="0" dirty="0">
                <a:solidFill>
                  <a:schemeClr val="tx2"/>
                </a:solidFill>
                <a:effectLst/>
                <a:latin typeface="charter"/>
              </a:rPr>
              <a:t>Not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Faster</a:t>
            </a:r>
            <a:endParaRPr lang="tr-TR" sz="2000" b="0" i="0" dirty="0">
              <a:solidFill>
                <a:schemeClr val="tx2"/>
              </a:solidFill>
              <a:effectLst/>
              <a:latin typeface="charter"/>
            </a:endParaRPr>
          </a:p>
          <a:p>
            <a:r>
              <a:rPr lang="tr-TR" sz="2000" b="0" i="0" dirty="0" err="1">
                <a:solidFill>
                  <a:schemeClr val="accent2"/>
                </a:solidFill>
                <a:effectLst/>
                <a:latin typeface="charter"/>
              </a:rPr>
              <a:t>StringBuilder</a:t>
            </a:r>
            <a:r>
              <a:rPr lang="tr-TR" sz="2000" b="0" i="0" dirty="0">
                <a:solidFill>
                  <a:schemeClr val="accent2"/>
                </a:solidFill>
                <a:effectLst/>
                <a:latin typeface="charter"/>
              </a:rPr>
              <a:t> : </a:t>
            </a:r>
            <a:r>
              <a:rPr lang="tr-TR" sz="2000" b="0" i="0" dirty="0" err="1">
                <a:solidFill>
                  <a:schemeClr val="tx2"/>
                </a:solidFill>
                <a:effectLst/>
                <a:latin typeface="charter"/>
              </a:rPr>
              <a:t>StringBuffer</a:t>
            </a:r>
            <a:r>
              <a:rPr lang="tr-TR" sz="2000" b="0" i="0" dirty="0">
                <a:solidFill>
                  <a:schemeClr val="tx2"/>
                </a:solidFill>
                <a:effectLst/>
                <a:latin typeface="charter"/>
              </a:rPr>
              <a:t> ile </a:t>
            </a:r>
            <a:r>
              <a:rPr lang="tr-TR" sz="2000" b="0" i="0" dirty="0" err="1">
                <a:solidFill>
                  <a:schemeClr val="tx2"/>
                </a:solidFill>
                <a:effectLst/>
                <a:latin typeface="charter"/>
              </a:rPr>
              <a:t>StringBuilder</a:t>
            </a:r>
            <a:r>
              <a:rPr lang="tr-TR" sz="2000" b="0" i="0" dirty="0">
                <a:solidFill>
                  <a:schemeClr val="tx2"/>
                </a:solidFill>
                <a:effectLst/>
                <a:latin typeface="charter"/>
              </a:rPr>
              <a:t> aynı </a:t>
            </a:r>
            <a:r>
              <a:rPr lang="tr-TR" sz="2000" b="0" i="0" dirty="0" err="1">
                <a:solidFill>
                  <a:schemeClr val="tx2"/>
                </a:solidFill>
                <a:effectLst/>
                <a:latin typeface="charter"/>
              </a:rPr>
              <a:t>metodlara</a:t>
            </a:r>
            <a:r>
              <a:rPr lang="tr-TR" sz="2000" b="0" i="0" dirty="0">
                <a:solidFill>
                  <a:schemeClr val="tx2"/>
                </a:solidFill>
                <a:effectLst/>
                <a:latin typeface="charter"/>
              </a:rPr>
              <a:t> sahiptir. Aynı mantıkla ilerler. Aralarındaki tek fark ise </a:t>
            </a:r>
            <a:r>
              <a:rPr lang="tr-TR" sz="2000" b="0" i="0" dirty="0" err="1">
                <a:solidFill>
                  <a:schemeClr val="tx2"/>
                </a:solidFill>
                <a:effectLst/>
                <a:latin typeface="charter"/>
              </a:rPr>
              <a:t>StringBuffer</a:t>
            </a:r>
            <a:r>
              <a:rPr lang="tr-TR" sz="2000" b="0" i="0" dirty="0">
                <a:solidFill>
                  <a:schemeClr val="tx2"/>
                </a:solidFill>
                <a:effectLst/>
                <a:latin typeface="charter"/>
              </a:rPr>
              <a:t> </a:t>
            </a:r>
            <a:r>
              <a:rPr lang="tr-TR" sz="2000" b="0" i="0" dirty="0" err="1">
                <a:solidFill>
                  <a:schemeClr val="tx2"/>
                </a:solidFill>
                <a:effectLst/>
                <a:latin typeface="charter"/>
              </a:rPr>
              <a:t>thread-safe</a:t>
            </a:r>
            <a:r>
              <a:rPr lang="tr-TR" sz="2000" b="0" i="0" dirty="0">
                <a:solidFill>
                  <a:schemeClr val="tx2"/>
                </a:solidFill>
                <a:effectLst/>
                <a:latin typeface="charter"/>
              </a:rPr>
              <a:t> yani </a:t>
            </a:r>
            <a:r>
              <a:rPr lang="tr-TR" sz="2000" b="1" i="0" dirty="0" err="1">
                <a:solidFill>
                  <a:schemeClr val="tx2"/>
                </a:solidFill>
                <a:effectLst/>
                <a:latin typeface="charter"/>
              </a:rPr>
              <a:t>synchronized</a:t>
            </a:r>
            <a:r>
              <a:rPr lang="tr-TR" sz="2000" b="1" i="0" dirty="0">
                <a:solidFill>
                  <a:schemeClr val="tx2"/>
                </a:solidFill>
                <a:effectLst/>
                <a:latin typeface="charter"/>
              </a:rPr>
              <a:t> </a:t>
            </a:r>
            <a:r>
              <a:rPr lang="tr-TR" sz="2000" b="0" i="0" dirty="0">
                <a:solidFill>
                  <a:schemeClr val="tx2"/>
                </a:solidFill>
                <a:effectLst/>
                <a:latin typeface="charter"/>
              </a:rPr>
              <a:t>‘tır. Bu durum da </a:t>
            </a:r>
            <a:r>
              <a:rPr lang="tr-TR" sz="2000" b="0" i="0" dirty="0" err="1">
                <a:solidFill>
                  <a:schemeClr val="tx2"/>
                </a:solidFill>
                <a:effectLst/>
                <a:latin typeface="charter"/>
              </a:rPr>
              <a:t>StringBuffer’ı</a:t>
            </a:r>
            <a:r>
              <a:rPr lang="tr-TR" sz="2000" b="0" i="0" dirty="0">
                <a:solidFill>
                  <a:schemeClr val="tx2"/>
                </a:solidFill>
                <a:effectLst/>
                <a:latin typeface="charter"/>
              </a:rPr>
              <a:t> </a:t>
            </a:r>
            <a:r>
              <a:rPr lang="tr-TR" sz="2000" b="0" i="0" dirty="0" err="1">
                <a:solidFill>
                  <a:schemeClr val="tx2"/>
                </a:solidFill>
                <a:effectLst/>
                <a:latin typeface="charter"/>
              </a:rPr>
              <a:t>thread’li</a:t>
            </a:r>
            <a:r>
              <a:rPr lang="tr-TR" sz="2000" b="0" i="0" dirty="0">
                <a:solidFill>
                  <a:schemeClr val="tx2"/>
                </a:solidFill>
                <a:effectLst/>
                <a:latin typeface="charter"/>
              </a:rPr>
              <a:t> işlemlerde kullanılmasını güvenli yapar. </a:t>
            </a:r>
            <a:r>
              <a:rPr lang="tr-TR" sz="2000" b="0" i="0" dirty="0" err="1">
                <a:solidFill>
                  <a:schemeClr val="tx2"/>
                </a:solidFill>
                <a:effectLst/>
                <a:latin typeface="charter"/>
              </a:rPr>
              <a:t>Thread’li</a:t>
            </a:r>
            <a:r>
              <a:rPr lang="tr-TR" sz="2000" b="0" i="0" dirty="0">
                <a:solidFill>
                  <a:schemeClr val="tx2"/>
                </a:solidFill>
                <a:effectLst/>
                <a:latin typeface="charter"/>
              </a:rPr>
              <a:t> işlemlerde güvenli olmasının getirdiği bir dezavantaj da mevcuttur. Bu durum </a:t>
            </a:r>
            <a:r>
              <a:rPr lang="tr-TR" sz="2000" b="0" i="0" dirty="0" err="1">
                <a:solidFill>
                  <a:schemeClr val="tx2"/>
                </a:solidFill>
                <a:effectLst/>
                <a:latin typeface="charter"/>
              </a:rPr>
              <a:t>StringBuffer’ın</a:t>
            </a:r>
            <a:r>
              <a:rPr lang="tr-TR" sz="2000" b="0" i="0" dirty="0">
                <a:solidFill>
                  <a:schemeClr val="tx2"/>
                </a:solidFill>
                <a:effectLst/>
                <a:latin typeface="charter"/>
              </a:rPr>
              <a:t> </a:t>
            </a:r>
            <a:r>
              <a:rPr lang="tr-TR" sz="2000" b="0" i="0" dirty="0" err="1">
                <a:solidFill>
                  <a:schemeClr val="tx2"/>
                </a:solidFill>
                <a:effectLst/>
                <a:latin typeface="charter"/>
              </a:rPr>
              <a:t>StringBuilder’dan</a:t>
            </a:r>
            <a:r>
              <a:rPr lang="tr-TR" sz="2000" b="0" i="0" dirty="0">
                <a:solidFill>
                  <a:schemeClr val="tx2"/>
                </a:solidFill>
                <a:effectLst/>
                <a:latin typeface="charter"/>
              </a:rPr>
              <a:t> daha yavaş çalışmasına neden olur.</a:t>
            </a: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Thread-Safe</a:t>
            </a:r>
            <a:r>
              <a:rPr lang="tr-TR" sz="2000" dirty="0">
                <a:solidFill>
                  <a:schemeClr val="tx2"/>
                </a:solidFill>
                <a:latin typeface="charter"/>
              </a:rPr>
              <a:t> -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Slower</a:t>
            </a:r>
            <a:endParaRPr lang="tr-TR" sz="2000" b="0" i="0" dirty="0">
              <a:solidFill>
                <a:schemeClr val="tx2"/>
              </a:solidFill>
              <a:effectLst/>
              <a:latin typeface="charter"/>
            </a:endParaRPr>
          </a:p>
          <a:p>
            <a:endParaRPr lang="tr-TR" sz="1500" dirty="0">
              <a:solidFill>
                <a:schemeClr val="tx2"/>
              </a:solidFill>
            </a:endParaRPr>
          </a:p>
        </p:txBody>
      </p:sp>
    </p:spTree>
    <p:extLst>
      <p:ext uri="{BB962C8B-B14F-4D97-AF65-F5344CB8AC3E}">
        <p14:creationId xmlns:p14="http://schemas.microsoft.com/office/powerpoint/2010/main" val="4203757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F5C7-2A0A-C56D-8B83-BBBF58B789AD}"/>
              </a:ext>
            </a:extLst>
          </p:cNvPr>
          <p:cNvSpPr>
            <a:spLocks noGrp="1"/>
          </p:cNvSpPr>
          <p:nvPr>
            <p:ph type="title"/>
          </p:nvPr>
        </p:nvSpPr>
        <p:spPr>
          <a:xfrm>
            <a:off x="838200" y="365126"/>
            <a:ext cx="10515600" cy="515408"/>
          </a:xfrm>
        </p:spPr>
        <p:txBody>
          <a:bodyPr>
            <a:normAutofit/>
          </a:bodyPr>
          <a:lstStyle/>
          <a:p>
            <a:pPr algn="ctr"/>
            <a:r>
              <a:rPr lang="tr-TR" sz="2800" u="sng" dirty="0" err="1">
                <a:solidFill>
                  <a:schemeClr val="accent2"/>
                </a:solidFill>
                <a:latin typeface="Consolas" panose="020B0609020204030204" pitchFamily="49" charset="0"/>
              </a:rPr>
              <a:t>regex</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regular</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expression</a:t>
            </a:r>
            <a:r>
              <a:rPr lang="tr-TR" sz="2800" u="sng" dirty="0">
                <a:solidFill>
                  <a:schemeClr val="accent2"/>
                </a:solidFill>
                <a:latin typeface="Consolas" panose="020B0609020204030204" pitchFamily="49" charset="0"/>
              </a:rPr>
              <a:t> nedir ?</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09FC63D3-2AB3-E49A-710C-7BA6ABA2082F}"/>
              </a:ext>
            </a:extLst>
          </p:cNvPr>
          <p:cNvSpPr>
            <a:spLocks noGrp="1"/>
          </p:cNvSpPr>
          <p:nvPr>
            <p:ph idx="1"/>
          </p:nvPr>
        </p:nvSpPr>
        <p:spPr>
          <a:xfrm>
            <a:off x="838200" y="1411111"/>
            <a:ext cx="10515600" cy="4765852"/>
          </a:xfrm>
        </p:spPr>
        <p:txBody>
          <a:bodyPr/>
          <a:lstStyle/>
          <a:p>
            <a:r>
              <a:rPr lang="tr-TR" b="0" i="0" dirty="0" err="1">
                <a:solidFill>
                  <a:schemeClr val="tx2"/>
                </a:solidFill>
                <a:effectLst/>
                <a:latin typeface="Blogger Sans"/>
              </a:rPr>
              <a:t>Regular</a:t>
            </a:r>
            <a:r>
              <a:rPr lang="tr-TR" b="0" i="0" dirty="0">
                <a:solidFill>
                  <a:schemeClr val="tx2"/>
                </a:solidFill>
                <a:effectLst/>
                <a:latin typeface="Blogger Sans"/>
              </a:rPr>
              <a:t> </a:t>
            </a:r>
            <a:r>
              <a:rPr lang="tr-TR" b="0" i="0" dirty="0" err="1">
                <a:solidFill>
                  <a:schemeClr val="tx2"/>
                </a:solidFill>
                <a:effectLst/>
                <a:latin typeface="Blogger Sans"/>
              </a:rPr>
              <a:t>Expressions</a:t>
            </a:r>
            <a:r>
              <a:rPr lang="tr-TR" b="0" i="0" dirty="0">
                <a:solidFill>
                  <a:schemeClr val="tx2"/>
                </a:solidFill>
                <a:effectLst/>
                <a:latin typeface="Blogger Sans"/>
              </a:rPr>
              <a:t> (Düzenli İfadeler) kelimesinin kısaltması olan </a:t>
            </a:r>
            <a:r>
              <a:rPr lang="tr-TR" b="0" i="0" dirty="0" err="1">
                <a:solidFill>
                  <a:schemeClr val="tx2"/>
                </a:solidFill>
                <a:effectLst/>
                <a:latin typeface="Blogger Sans"/>
              </a:rPr>
              <a:t>regex</a:t>
            </a:r>
            <a:r>
              <a:rPr lang="tr-TR" b="0" i="0" dirty="0">
                <a:solidFill>
                  <a:schemeClr val="tx2"/>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lang="tr-TR" dirty="0">
              <a:solidFill>
                <a:schemeClr val="tx2"/>
              </a:solidFill>
            </a:endParaRPr>
          </a:p>
        </p:txBody>
      </p:sp>
    </p:spTree>
    <p:extLst>
      <p:ext uri="{BB962C8B-B14F-4D97-AF65-F5344CB8AC3E}">
        <p14:creationId xmlns:p14="http://schemas.microsoft.com/office/powerpoint/2010/main" val="683798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62BCB-8FDE-789A-2BC2-852CDDF42B2E}"/>
              </a:ext>
            </a:extLst>
          </p:cNvPr>
          <p:cNvSpPr>
            <a:spLocks noGrp="1"/>
          </p:cNvSpPr>
          <p:nvPr>
            <p:ph type="title"/>
          </p:nvPr>
        </p:nvSpPr>
        <p:spPr>
          <a:xfrm>
            <a:off x="838200" y="161926"/>
            <a:ext cx="10515600" cy="842786"/>
          </a:xfrm>
        </p:spPr>
        <p:txBody>
          <a:bodyPr>
            <a:normAutofit/>
          </a:bodyPr>
          <a:lstStyle/>
          <a:p>
            <a:pPr algn="ctr"/>
            <a:r>
              <a:rPr lang="tr-TR" sz="2500" u="sng" dirty="0" err="1">
                <a:solidFill>
                  <a:schemeClr val="accent2"/>
                </a:solidFill>
                <a:latin typeface="Consolas" panose="020B0609020204030204" pitchFamily="49" charset="0"/>
              </a:rPr>
              <a:t>concat</a:t>
            </a:r>
            <a:r>
              <a:rPr lang="tr-TR" sz="2500" u="sng" dirty="0">
                <a:solidFill>
                  <a:schemeClr val="accent2"/>
                </a:solidFill>
                <a:latin typeface="Consolas" panose="020B0609020204030204" pitchFamily="49" charset="0"/>
              </a:rPr>
              <a:t>() , artı(+) </a:t>
            </a:r>
            <a:r>
              <a:rPr lang="tr-TR" sz="2500" u="sng" dirty="0" err="1">
                <a:solidFill>
                  <a:schemeClr val="accent2"/>
                </a:solidFill>
                <a:latin typeface="Consolas" panose="020B0609020204030204" pitchFamily="49" charset="0"/>
              </a:rPr>
              <a:t>operant</a:t>
            </a:r>
            <a:r>
              <a:rPr lang="tr-TR" sz="2500" u="sng" dirty="0">
                <a:solidFill>
                  <a:schemeClr val="accent2"/>
                </a:solidFill>
                <a:latin typeface="Consolas" panose="020B0609020204030204" pitchFamily="49" charset="0"/>
              </a:rPr>
              <a:t>, </a:t>
            </a:r>
            <a:r>
              <a:rPr lang="tr-TR" sz="2500" u="sng" dirty="0" err="1">
                <a:solidFill>
                  <a:schemeClr val="accent2"/>
                </a:solidFill>
                <a:latin typeface="Consolas" panose="020B0609020204030204" pitchFamily="49" charset="0"/>
              </a:rPr>
              <a:t>StringBuilder</a:t>
            </a:r>
            <a:r>
              <a:rPr lang="tr-TR" sz="2500" u="sng" dirty="0">
                <a:solidFill>
                  <a:schemeClr val="accent2"/>
                </a:solidFill>
                <a:latin typeface="Consolas" panose="020B0609020204030204" pitchFamily="49" charset="0"/>
              </a:rPr>
              <a:t> bunlar aralarındaki ilişki nedir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7928B16E-B2B2-B18C-63C9-527748A7BB84}"/>
              </a:ext>
            </a:extLst>
          </p:cNvPr>
          <p:cNvSpPr>
            <a:spLocks noGrp="1"/>
          </p:cNvSpPr>
          <p:nvPr>
            <p:ph idx="1"/>
          </p:nvPr>
        </p:nvSpPr>
        <p:spPr>
          <a:xfrm>
            <a:off x="838200" y="1106310"/>
            <a:ext cx="10515600" cy="5589763"/>
          </a:xfrm>
        </p:spPr>
        <p:txBody>
          <a:bodyPr>
            <a:normAutofit/>
          </a:bodyPr>
          <a:lstStyle/>
          <a:p>
            <a:r>
              <a:rPr lang="tr-TR" sz="2300" dirty="0">
                <a:solidFill>
                  <a:schemeClr val="accent2"/>
                </a:solidFill>
              </a:rPr>
              <a:t>+ </a:t>
            </a:r>
            <a:r>
              <a:rPr lang="tr-TR" sz="2300" dirty="0" err="1">
                <a:solidFill>
                  <a:schemeClr val="accent2"/>
                </a:solidFill>
              </a:rPr>
              <a:t>operant</a:t>
            </a:r>
            <a:r>
              <a:rPr lang="tr-TR" sz="2300" dirty="0">
                <a:solidFill>
                  <a:schemeClr val="accent2"/>
                </a:solidFill>
              </a:rPr>
              <a:t> </a:t>
            </a:r>
            <a:r>
              <a:rPr lang="tr-TR" sz="2300" dirty="0">
                <a:solidFill>
                  <a:schemeClr val="accent2"/>
                </a:solidFill>
                <a:sym typeface="Wingdings" panose="05000000000000000000" pitchFamily="2" charset="2"/>
              </a:rPr>
              <a:t> </a:t>
            </a:r>
            <a:r>
              <a:rPr lang="tr-TR" sz="2300" b="0" i="0" dirty="0">
                <a:effectLst/>
              </a:rPr>
              <a:t>+ operatörü, dizenin uzunluğundan bağımsız olarak her zaman yeni bir dize oluşturur, bu nedenle daha fazla bellek alır. </a:t>
            </a:r>
          </a:p>
          <a:p>
            <a:r>
              <a:rPr lang="tr-TR" sz="2300" b="0" i="0" dirty="0" err="1">
                <a:solidFill>
                  <a:schemeClr val="accent2"/>
                </a:solidFill>
                <a:effectLst/>
              </a:rPr>
              <a:t>concat</a:t>
            </a:r>
            <a:r>
              <a:rPr lang="tr-TR" sz="2300" b="0" i="0" dirty="0">
                <a:solidFill>
                  <a:schemeClr val="accent2"/>
                </a:solidFill>
                <a:effectLst/>
              </a:rPr>
              <a:t>() </a:t>
            </a:r>
            <a:r>
              <a:rPr lang="tr-TR" sz="2300" b="0" i="0" dirty="0">
                <a:solidFill>
                  <a:schemeClr val="accent2"/>
                </a:solidFill>
                <a:effectLst/>
                <a:sym typeface="Wingdings" panose="05000000000000000000" pitchFamily="2" charset="2"/>
              </a:rPr>
              <a:t></a:t>
            </a:r>
            <a:r>
              <a:rPr lang="tr-TR" sz="2300" b="0" i="0" dirty="0">
                <a:solidFill>
                  <a:schemeClr val="accent2"/>
                </a:solidFill>
                <a:effectLst/>
              </a:rPr>
              <a:t> </a:t>
            </a:r>
            <a:r>
              <a:rPr lang="tr-TR" sz="2300" b="0" i="0" dirty="0" err="1">
                <a:solidFill>
                  <a:schemeClr val="tx2"/>
                </a:solidFill>
                <a:effectLst/>
              </a:rPr>
              <a:t>concat</a:t>
            </a:r>
            <a:r>
              <a:rPr lang="tr-TR" sz="2300" b="0" i="0" dirty="0">
                <a:solidFill>
                  <a:schemeClr val="tx2"/>
                </a:solidFill>
                <a:effectLst/>
              </a:rPr>
              <a:t>() yöntemini kullanma − </a:t>
            </a:r>
            <a:r>
              <a:rPr lang="tr-TR" sz="2300" b="0" i="0" dirty="0" err="1">
                <a:solidFill>
                  <a:schemeClr val="tx2"/>
                </a:solidFill>
                <a:effectLst/>
              </a:rPr>
              <a:t>String</a:t>
            </a:r>
            <a:r>
              <a:rPr lang="tr-TR" sz="2300" b="0" i="0" dirty="0">
                <a:solidFill>
                  <a:schemeClr val="tx2"/>
                </a:solidFill>
                <a:effectLst/>
              </a:rPr>
              <a:t> sınıfının </a:t>
            </a:r>
            <a:r>
              <a:rPr lang="tr-TR" sz="2300" b="0" i="0" dirty="0" err="1">
                <a:solidFill>
                  <a:schemeClr val="tx2"/>
                </a:solidFill>
                <a:effectLst/>
              </a:rPr>
              <a:t>concat</a:t>
            </a:r>
            <a:r>
              <a:rPr lang="tr-TR" sz="2300" b="0" i="0" dirty="0">
                <a:solidFill>
                  <a:schemeClr val="tx2"/>
                </a:solidFill>
                <a:effectLst/>
              </a:rPr>
              <a:t>() yöntemi, bir </a:t>
            </a:r>
            <a:r>
              <a:rPr lang="tr-TR" sz="2300" b="0" i="0" dirty="0" err="1">
                <a:solidFill>
                  <a:schemeClr val="tx2"/>
                </a:solidFill>
                <a:effectLst/>
              </a:rPr>
              <a:t>String</a:t>
            </a:r>
            <a:r>
              <a:rPr lang="tr-TR" sz="2300" b="0" i="0" dirty="0">
                <a:solidFill>
                  <a:schemeClr val="tx2"/>
                </a:solidFill>
                <a:effectLst/>
              </a:rPr>
              <a:t> değerini kabul eder, onu geçerli </a:t>
            </a:r>
            <a:r>
              <a:rPr lang="tr-TR" sz="2300" b="0" i="0" dirty="0" err="1">
                <a:solidFill>
                  <a:schemeClr val="tx2"/>
                </a:solidFill>
                <a:effectLst/>
              </a:rPr>
              <a:t>String'e</a:t>
            </a:r>
            <a:r>
              <a:rPr lang="tr-TR" sz="2300" b="0" i="0" dirty="0">
                <a:solidFill>
                  <a:schemeClr val="tx2"/>
                </a:solidFill>
                <a:effectLst/>
              </a:rPr>
              <a:t> ekler ve birleştirilmiş değeri döndürür.  Belirli bir sayıya kadar kullanılabilir.</a:t>
            </a:r>
          </a:p>
          <a:p>
            <a:r>
              <a:rPr lang="tr-TR" sz="2300" dirty="0" err="1">
                <a:solidFill>
                  <a:schemeClr val="accent2"/>
                </a:solidFill>
              </a:rPr>
              <a:t>StringBuilder</a:t>
            </a:r>
            <a:r>
              <a:rPr lang="tr-TR" sz="2300" u="sng" dirty="0">
                <a:solidFill>
                  <a:schemeClr val="accent2"/>
                </a:solidFill>
              </a:rPr>
              <a:t> </a:t>
            </a:r>
            <a:r>
              <a:rPr lang="tr-TR" sz="2300" u="sng" dirty="0">
                <a:solidFill>
                  <a:schemeClr val="accent2"/>
                </a:solidFill>
                <a:sym typeface="Wingdings" panose="05000000000000000000" pitchFamily="2" charset="2"/>
              </a:rPr>
              <a:t> </a:t>
            </a:r>
            <a:r>
              <a:rPr lang="tr-TR" sz="2300" b="0" i="0" dirty="0" err="1">
                <a:solidFill>
                  <a:schemeClr val="tx2"/>
                </a:solidFill>
                <a:effectLst/>
              </a:rPr>
              <a:t>StringBuilder</a:t>
            </a:r>
            <a:r>
              <a:rPr lang="tr-TR" sz="2300" b="0" i="0" dirty="0">
                <a:solidFill>
                  <a:schemeClr val="tx2"/>
                </a:solidFill>
                <a:effectLst/>
              </a:rPr>
              <a:t>, birleştirme işlemini gerçekleştirmek için </a:t>
            </a:r>
            <a:r>
              <a:rPr lang="tr-TR" sz="2300" b="0" i="0" dirty="0" err="1">
                <a:solidFill>
                  <a:schemeClr val="tx2"/>
                </a:solidFill>
                <a:effectLst/>
              </a:rPr>
              <a:t>append</a:t>
            </a:r>
            <a:r>
              <a:rPr lang="tr-TR" sz="2300" b="0" i="0" dirty="0">
                <a:solidFill>
                  <a:schemeClr val="tx2"/>
                </a:solidFill>
                <a:effectLst/>
              </a:rPr>
              <a:t>() yöntemini sağlayan bir sınıftır. </a:t>
            </a:r>
            <a:r>
              <a:rPr lang="tr-TR" sz="2300" b="0" i="0" dirty="0" err="1">
                <a:solidFill>
                  <a:schemeClr val="tx2"/>
                </a:solidFill>
                <a:effectLst/>
              </a:rPr>
              <a:t>append</a:t>
            </a:r>
            <a:r>
              <a:rPr lang="tr-TR" sz="2300" b="0" i="0" dirty="0">
                <a:solidFill>
                  <a:schemeClr val="tx2"/>
                </a:solidFill>
                <a:effectLst/>
              </a:rPr>
              <a:t>() yöntemi, Objects, </a:t>
            </a:r>
            <a:r>
              <a:rPr lang="tr-TR" sz="2300" b="0" i="0" dirty="0" err="1">
                <a:solidFill>
                  <a:schemeClr val="tx2"/>
                </a:solidFill>
                <a:effectLst/>
              </a:rPr>
              <a:t>StringBuilder</a:t>
            </a:r>
            <a:r>
              <a:rPr lang="tr-TR" sz="2300" b="0" i="0" dirty="0">
                <a:solidFill>
                  <a:schemeClr val="tx2"/>
                </a:solidFill>
                <a:effectLst/>
              </a:rPr>
              <a:t>, </a:t>
            </a:r>
            <a:r>
              <a:rPr lang="tr-TR" sz="2300" b="0" i="0" dirty="0" err="1">
                <a:solidFill>
                  <a:schemeClr val="tx2"/>
                </a:solidFill>
                <a:effectLst/>
              </a:rPr>
              <a:t>int</a:t>
            </a:r>
            <a:r>
              <a:rPr lang="tr-TR" sz="2300" b="0" i="0" dirty="0">
                <a:solidFill>
                  <a:schemeClr val="tx2"/>
                </a:solidFill>
                <a:effectLst/>
              </a:rPr>
              <a:t>, </a:t>
            </a:r>
            <a:r>
              <a:rPr lang="tr-TR" sz="2300" b="0" i="0" dirty="0" err="1">
                <a:solidFill>
                  <a:schemeClr val="tx2"/>
                </a:solidFill>
                <a:effectLst/>
              </a:rPr>
              <a:t>char</a:t>
            </a:r>
            <a:r>
              <a:rPr lang="tr-TR" sz="2300" b="0" i="0" dirty="0">
                <a:solidFill>
                  <a:schemeClr val="tx2"/>
                </a:solidFill>
                <a:effectLst/>
              </a:rPr>
              <a:t>, </a:t>
            </a:r>
            <a:r>
              <a:rPr lang="tr-TR" sz="2300" b="0" i="0" dirty="0" err="1">
                <a:solidFill>
                  <a:schemeClr val="tx2"/>
                </a:solidFill>
                <a:effectLst/>
              </a:rPr>
              <a:t>CharSequence</a:t>
            </a:r>
            <a:r>
              <a:rPr lang="tr-TR" sz="2300" b="0" i="0" dirty="0">
                <a:solidFill>
                  <a:schemeClr val="tx2"/>
                </a:solidFill>
                <a:effectLst/>
              </a:rPr>
              <a:t>, </a:t>
            </a:r>
            <a:r>
              <a:rPr lang="tr-TR" sz="2300" b="0" i="0" dirty="0" err="1">
                <a:solidFill>
                  <a:schemeClr val="tx2"/>
                </a:solidFill>
                <a:effectLst/>
              </a:rPr>
              <a:t>boolean</a:t>
            </a:r>
            <a:r>
              <a:rPr lang="tr-TR" sz="2300" b="0" i="0" dirty="0">
                <a:solidFill>
                  <a:schemeClr val="tx2"/>
                </a:solidFill>
                <a:effectLst/>
              </a:rPr>
              <a:t>, </a:t>
            </a:r>
            <a:r>
              <a:rPr lang="tr-TR" sz="2300" b="0" i="0" dirty="0" err="1">
                <a:solidFill>
                  <a:schemeClr val="tx2"/>
                </a:solidFill>
                <a:effectLst/>
              </a:rPr>
              <a:t>float</a:t>
            </a:r>
            <a:r>
              <a:rPr lang="tr-TR" sz="2300" b="0" i="0" dirty="0">
                <a:solidFill>
                  <a:schemeClr val="tx2"/>
                </a:solidFill>
                <a:effectLst/>
              </a:rPr>
              <a:t>, </a:t>
            </a:r>
            <a:r>
              <a:rPr lang="tr-TR" sz="2300" b="0" i="0" dirty="0" err="1">
                <a:solidFill>
                  <a:schemeClr val="tx2"/>
                </a:solidFill>
                <a:effectLst/>
              </a:rPr>
              <a:t>double</a:t>
            </a:r>
            <a:r>
              <a:rPr lang="tr-TR" sz="2300" b="0" i="0" dirty="0">
                <a:solidFill>
                  <a:schemeClr val="tx2"/>
                </a:solidFill>
                <a:effectLst/>
              </a:rPr>
              <a:t> gibi farklı türden bağımsız değişkenleri kabul eder. </a:t>
            </a:r>
            <a:r>
              <a:rPr lang="tr-TR" sz="2300" b="0" i="0" dirty="0" err="1">
                <a:solidFill>
                  <a:schemeClr val="tx2"/>
                </a:solidFill>
                <a:effectLst/>
              </a:rPr>
              <a:t>StringBuilder</a:t>
            </a:r>
            <a:r>
              <a:rPr lang="tr-TR" sz="2300" b="0" i="0" dirty="0">
                <a:solidFill>
                  <a:schemeClr val="tx2"/>
                </a:solidFill>
                <a:effectLst/>
              </a:rPr>
              <a:t>, Java'da dizeleri birleştirmenin en popüler ve hızlı yoludur. Değişken sınıftır, yani </a:t>
            </a:r>
            <a:r>
              <a:rPr lang="tr-TR" sz="2300" b="0" i="0" dirty="0" err="1">
                <a:solidFill>
                  <a:schemeClr val="tx2"/>
                </a:solidFill>
                <a:effectLst/>
              </a:rPr>
              <a:t>StringBuilder</a:t>
            </a:r>
            <a:r>
              <a:rPr lang="tr-TR" sz="2300" b="0" i="0" dirty="0">
                <a:solidFill>
                  <a:schemeClr val="tx2"/>
                </a:solidFill>
                <a:effectLst/>
              </a:rPr>
              <a:t> nesnelerinde depolanan değerler güncellenebilir veya değiştirilebilir.</a:t>
            </a:r>
            <a:endParaRPr lang="tr-TR" sz="2300" dirty="0">
              <a:solidFill>
                <a:schemeClr val="tx2"/>
              </a:solidFill>
            </a:endParaRPr>
          </a:p>
        </p:txBody>
      </p:sp>
    </p:spTree>
    <p:extLst>
      <p:ext uri="{BB962C8B-B14F-4D97-AF65-F5344CB8AC3E}">
        <p14:creationId xmlns:p14="http://schemas.microsoft.com/office/powerpoint/2010/main" val="3448519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2FBC9-89ED-78A2-E638-59A5FE1CCA00}"/>
              </a:ext>
            </a:extLst>
          </p:cNvPr>
          <p:cNvSpPr>
            <a:spLocks noGrp="1"/>
          </p:cNvSpPr>
          <p:nvPr>
            <p:ph type="title"/>
          </p:nvPr>
        </p:nvSpPr>
        <p:spPr>
          <a:xfrm>
            <a:off x="838200" y="2766218"/>
            <a:ext cx="10515600" cy="1325563"/>
          </a:xfrm>
        </p:spPr>
        <p:txBody>
          <a:bodyPr/>
          <a:lstStyle/>
          <a:p>
            <a:pPr algn="ctr"/>
            <a:r>
              <a:rPr lang="tr-TR" dirty="0"/>
              <a:t>5.Hafta Perşembe</a:t>
            </a:r>
          </a:p>
        </p:txBody>
      </p:sp>
    </p:spTree>
    <p:extLst>
      <p:ext uri="{BB962C8B-B14F-4D97-AF65-F5344CB8AC3E}">
        <p14:creationId xmlns:p14="http://schemas.microsoft.com/office/powerpoint/2010/main" val="2832402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08F69-0A83-CE72-BCA8-6C2240FA1BA9}"/>
              </a:ext>
            </a:extLst>
          </p:cNvPr>
          <p:cNvSpPr>
            <a:spLocks noGrp="1"/>
          </p:cNvSpPr>
          <p:nvPr>
            <p:ph type="title"/>
          </p:nvPr>
        </p:nvSpPr>
        <p:spPr>
          <a:xfrm>
            <a:off x="838200" y="365126"/>
            <a:ext cx="10515600" cy="484620"/>
          </a:xfrm>
        </p:spPr>
        <p:txBody>
          <a:bodyPr>
            <a:normAutofit/>
          </a:bodyPr>
          <a:lstStyle/>
          <a:p>
            <a:pPr algn="ctr"/>
            <a:r>
              <a:rPr lang="tr-TR" sz="2500" dirty="0" err="1">
                <a:solidFill>
                  <a:schemeClr val="accent2"/>
                </a:solidFill>
                <a:latin typeface="Consolas" panose="020B0609020204030204" pitchFamily="49" charset="0"/>
              </a:rPr>
              <a:t>access</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modifier</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public-private-protected-default</a:t>
            </a:r>
            <a:r>
              <a:rPr lang="tr-TR" sz="2500" dirty="0">
                <a:solidFill>
                  <a:schemeClr val="accent2"/>
                </a:solidFill>
                <a:latin typeface="Consolas" panose="020B0609020204030204" pitchFamily="49" charset="0"/>
              </a:rPr>
              <a:t>)</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203FB8DB-F601-8F9A-AE31-C55FFF6BBC90}"/>
              </a:ext>
            </a:extLst>
          </p:cNvPr>
          <p:cNvSpPr>
            <a:spLocks noGrp="1"/>
          </p:cNvSpPr>
          <p:nvPr>
            <p:ph idx="1"/>
          </p:nvPr>
        </p:nvSpPr>
        <p:spPr>
          <a:xfrm>
            <a:off x="838200" y="997526"/>
            <a:ext cx="10515600" cy="5717309"/>
          </a:xfrm>
        </p:spPr>
        <p:txBody>
          <a:bodyPr>
            <a:normAutofit/>
          </a:bodyPr>
          <a:lstStyle/>
          <a:p>
            <a:r>
              <a:rPr lang="tr-TR" sz="1800" b="1" i="0" dirty="0" err="1">
                <a:solidFill>
                  <a:schemeClr val="accent2"/>
                </a:solidFill>
                <a:effectLst/>
                <a:latin typeface="inter-bold"/>
              </a:rPr>
              <a:t>Private</a:t>
            </a:r>
            <a:r>
              <a:rPr lang="tr-TR" sz="1800" b="0" i="0" dirty="0" err="1">
                <a:solidFill>
                  <a:schemeClr val="accent2"/>
                </a:solidFill>
                <a:effectLst/>
                <a:latin typeface="inter-regular"/>
              </a:rPr>
              <a:t>:</a:t>
            </a:r>
            <a:r>
              <a:rPr lang="tr-TR" sz="1800" b="0" i="0" dirty="0" err="1">
                <a:effectLst/>
                <a:latin typeface="Arial" panose="020B0604020202020204" pitchFamily="34" charset="0"/>
              </a:rPr>
              <a:t>Private</a:t>
            </a:r>
            <a:r>
              <a:rPr lang="tr-TR" sz="1800" b="0" i="0" dirty="0">
                <a:effectLst/>
                <a:latin typeface="Arial" panose="020B0604020202020204" pitchFamily="34" charset="0"/>
              </a:rPr>
              <a:t> değiştiricinin erişim düzeyi yalnızca sınıf içindedir. Sınıf dışından erişilemez.</a:t>
            </a:r>
          </a:p>
          <a:p>
            <a:r>
              <a:rPr lang="tr-TR" sz="1800" b="1" i="0" dirty="0" err="1">
                <a:solidFill>
                  <a:schemeClr val="accent2"/>
                </a:solidFill>
                <a:effectLst/>
                <a:latin typeface="inter-bold"/>
              </a:rPr>
              <a:t>Default</a:t>
            </a:r>
            <a:r>
              <a:rPr lang="tr-TR" sz="1800" b="0" i="0" dirty="0" err="1">
                <a:solidFill>
                  <a:schemeClr val="accent2"/>
                </a:solidFill>
                <a:effectLst/>
                <a:latin typeface="inter-regular"/>
              </a:rPr>
              <a:t>:</a:t>
            </a:r>
            <a:r>
              <a:rPr lang="tr-TR" sz="1800" b="0" i="0" dirty="0" err="1">
                <a:effectLst/>
                <a:latin typeface="Arial" panose="020B0604020202020204" pitchFamily="34" charset="0"/>
              </a:rPr>
              <a:t>Varsayılan</a:t>
            </a:r>
            <a:r>
              <a:rPr lang="tr-TR" sz="1800" b="0" i="0" dirty="0">
                <a:effectLst/>
                <a:latin typeface="Arial" panose="020B0604020202020204" pitchFamily="34" charset="0"/>
              </a:rPr>
              <a:t> değiştiricinin erişim düzeyi yalnızca paketin içindedir. Paketin dışından erişilemez. Herhangi bir erişim düzeyi belirtmezseniz, varsayılan olacaktır.</a:t>
            </a:r>
          </a:p>
          <a:p>
            <a:r>
              <a:rPr lang="tr-TR" sz="1800" b="1" i="0" dirty="0" err="1">
                <a:solidFill>
                  <a:schemeClr val="accent2"/>
                </a:solidFill>
                <a:effectLst/>
                <a:latin typeface="inter-bold"/>
              </a:rPr>
              <a:t>Protected</a:t>
            </a:r>
            <a:r>
              <a:rPr lang="tr-TR" sz="1800" dirty="0" err="1">
                <a:solidFill>
                  <a:schemeClr val="accent2"/>
                </a:solidFill>
                <a:latin typeface="Arial" panose="020B0604020202020204" pitchFamily="34" charset="0"/>
              </a:rPr>
              <a:t>:</a:t>
            </a:r>
            <a:r>
              <a:rPr lang="tr-TR" sz="1800" b="0" i="0" dirty="0" err="1">
                <a:effectLst/>
                <a:latin typeface="Arial" panose="020B0604020202020204" pitchFamily="34" charset="0"/>
              </a:rPr>
              <a:t>Protected</a:t>
            </a:r>
            <a:r>
              <a:rPr lang="tr-TR" sz="1800" b="0" i="0" dirty="0">
                <a:effectLst/>
                <a:latin typeface="Arial" panose="020B0604020202020204" pitchFamily="34" charset="0"/>
              </a:rPr>
              <a:t> bir değiştiricinin erişim düzeyi, paketin içinde ve alt sınıf aracılığıyla paketin dışındadır. Child sınıfı yapmazsanız, paket dışından erişilemez.</a:t>
            </a:r>
          </a:p>
          <a:p>
            <a:r>
              <a:rPr lang="tr-TR" sz="1800" b="1" i="0" dirty="0" err="1">
                <a:solidFill>
                  <a:schemeClr val="accent2"/>
                </a:solidFill>
                <a:effectLst/>
                <a:latin typeface="inter-bold"/>
              </a:rPr>
              <a:t>Public</a:t>
            </a:r>
            <a:r>
              <a:rPr lang="tr-TR" sz="1800" b="0" i="0" dirty="0" err="1">
                <a:solidFill>
                  <a:schemeClr val="accent2"/>
                </a:solidFill>
                <a:effectLst/>
                <a:latin typeface="inter-regular"/>
              </a:rPr>
              <a:t>:</a:t>
            </a:r>
            <a:r>
              <a:rPr lang="tr-TR" sz="1800" b="0" i="0" dirty="0" err="1">
                <a:effectLst/>
                <a:latin typeface="Arial" panose="020B0604020202020204" pitchFamily="34" charset="0"/>
              </a:rPr>
              <a:t>Bir</a:t>
            </a:r>
            <a:r>
              <a:rPr lang="tr-TR" sz="1800" b="0" i="0" dirty="0">
                <a:effectLst/>
                <a:latin typeface="Arial" panose="020B0604020202020204" pitchFamily="34" charset="0"/>
              </a:rPr>
              <a:t> genel değiştiricinin erişim düzeyi her yerdedir. Sınıf içinden, sınıf dışından, paket içinden ve paket dışından erişilebilir.</a:t>
            </a:r>
          </a:p>
          <a:p>
            <a:endParaRPr lang="tr-TR" sz="1800" dirty="0"/>
          </a:p>
        </p:txBody>
      </p:sp>
      <p:pic>
        <p:nvPicPr>
          <p:cNvPr id="5" name="Resim 4">
            <a:extLst>
              <a:ext uri="{FF2B5EF4-FFF2-40B4-BE49-F238E27FC236}">
                <a16:creationId xmlns:a16="http://schemas.microsoft.com/office/drawing/2014/main" id="{843A31CB-157C-B3D6-5E80-54A71193EFC7}"/>
              </a:ext>
            </a:extLst>
          </p:cNvPr>
          <p:cNvPicPr>
            <a:picLocks noChangeAspect="1"/>
          </p:cNvPicPr>
          <p:nvPr/>
        </p:nvPicPr>
        <p:blipFill>
          <a:blip r:embed="rId2"/>
          <a:stretch>
            <a:fillRect/>
          </a:stretch>
        </p:blipFill>
        <p:spPr>
          <a:xfrm>
            <a:off x="1081087" y="3616324"/>
            <a:ext cx="10029825" cy="2876550"/>
          </a:xfrm>
          <a:prstGeom prst="rect">
            <a:avLst/>
          </a:prstGeom>
        </p:spPr>
      </p:pic>
    </p:spTree>
    <p:extLst>
      <p:ext uri="{BB962C8B-B14F-4D97-AF65-F5344CB8AC3E}">
        <p14:creationId xmlns:p14="http://schemas.microsoft.com/office/powerpoint/2010/main" val="1300481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C25D0-427C-8FF6-ED09-D2326277D6B6}"/>
              </a:ext>
            </a:extLst>
          </p:cNvPr>
          <p:cNvSpPr>
            <a:spLocks noGrp="1"/>
          </p:cNvSpPr>
          <p:nvPr>
            <p:ph type="title"/>
          </p:nvPr>
        </p:nvSpPr>
        <p:spPr>
          <a:xfrm>
            <a:off x="838200" y="365126"/>
            <a:ext cx="10515600" cy="484620"/>
          </a:xfrm>
        </p:spPr>
        <p:txBody>
          <a:bodyPr>
            <a:normAutofit/>
          </a:bodyPr>
          <a:lstStyle/>
          <a:p>
            <a:pPr algn="ctr"/>
            <a:r>
              <a:rPr lang="es-ES" sz="2500" dirty="0">
                <a:solidFill>
                  <a:schemeClr val="accent2"/>
                </a:solidFill>
                <a:latin typeface="Consolas" panose="020B0609020204030204" pitchFamily="49" charset="0"/>
              </a:rPr>
              <a:t>Syntax error - logic error - compiler error -run time error</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B6ABC69-20FC-E56D-0EDC-19032EAD28D2}"/>
              </a:ext>
            </a:extLst>
          </p:cNvPr>
          <p:cNvSpPr>
            <a:spLocks noGrp="1"/>
          </p:cNvSpPr>
          <p:nvPr>
            <p:ph idx="1"/>
          </p:nvPr>
        </p:nvSpPr>
        <p:spPr>
          <a:xfrm>
            <a:off x="838200" y="988290"/>
            <a:ext cx="10515600" cy="5772727"/>
          </a:xfrm>
        </p:spPr>
        <p:txBody>
          <a:bodyPr>
            <a:normAutofit/>
          </a:bodyPr>
          <a:lstStyle/>
          <a:p>
            <a:r>
              <a:rPr lang="tr-TR" sz="1800" b="1" i="0" dirty="0" err="1">
                <a:solidFill>
                  <a:schemeClr val="accent2"/>
                </a:solidFill>
                <a:effectLst/>
              </a:rPr>
              <a:t>Syntax</a:t>
            </a:r>
            <a:r>
              <a:rPr lang="tr-TR" sz="1800" b="1" i="0" dirty="0">
                <a:solidFill>
                  <a:schemeClr val="accent2"/>
                </a:solidFill>
                <a:effectLst/>
              </a:rPr>
              <a:t> </a:t>
            </a:r>
            <a:r>
              <a:rPr lang="tr-TR" sz="1800" b="1" i="0" dirty="0" err="1">
                <a:solidFill>
                  <a:schemeClr val="accent2"/>
                </a:solidFill>
                <a:effectLst/>
              </a:rPr>
              <a:t>Error</a:t>
            </a:r>
            <a:r>
              <a:rPr lang="tr-TR" sz="1800" b="0" i="0" dirty="0">
                <a:solidFill>
                  <a:schemeClr val="accent2"/>
                </a:solidFill>
                <a:effectLst/>
              </a:rPr>
              <a:t> </a:t>
            </a:r>
            <a:r>
              <a:rPr lang="tr-TR" sz="1800" b="0" i="0" dirty="0">
                <a:effectLst/>
              </a:rPr>
              <a:t>(Sözdizimi Hatası), yazılımcı tarafından </a:t>
            </a:r>
            <a:r>
              <a:rPr lang="tr-TR" sz="1800" b="0" i="0" u="none" strike="noStrike" dirty="0">
                <a:effectLst/>
                <a:hlinkClick r:id="rId2">
                  <a:extLst>
                    <a:ext uri="{A12FA001-AC4F-418D-AE19-62706E023703}">
                      <ahyp:hlinkClr xmlns:ahyp="http://schemas.microsoft.com/office/drawing/2018/hyperlinkcolor" val="tx"/>
                    </a:ext>
                  </a:extLst>
                </a:hlinkClick>
              </a:rPr>
              <a:t>kodlama</a:t>
            </a:r>
            <a:r>
              <a:rPr lang="tr-TR" sz="1800" b="0" i="0" dirty="0">
                <a:effectLst/>
              </a:rPr>
              <a:t> yapılırken sözdiziminde (</a:t>
            </a:r>
            <a:r>
              <a:rPr lang="tr-TR" sz="1800" b="0" i="0" dirty="0" err="1">
                <a:effectLst/>
              </a:rPr>
              <a:t>Syntax</a:t>
            </a:r>
            <a:r>
              <a:rPr lang="tr-TR" sz="1800" b="0" i="0" dirty="0">
                <a:effectLst/>
              </a:rPr>
              <a:t>) yapılan bir hata sonucu meydana gelen </a:t>
            </a:r>
            <a:r>
              <a:rPr lang="tr-TR" sz="1800" b="0" i="0" dirty="0" err="1">
                <a:effectLst/>
              </a:rPr>
              <a:t>programsal</a:t>
            </a:r>
            <a:r>
              <a:rPr lang="tr-TR" sz="1800" b="0" i="0" dirty="0">
                <a:effectLst/>
              </a:rPr>
              <a:t> hatalardır. </a:t>
            </a:r>
            <a:r>
              <a:rPr lang="tr-TR" sz="1800" b="0" i="0" u="none" strike="noStrike" dirty="0" err="1">
                <a:effectLst/>
                <a:hlinkClick r:id="rId3">
                  <a:extLst>
                    <a:ext uri="{A12FA001-AC4F-418D-AE19-62706E023703}">
                      <ahyp:hlinkClr xmlns:ahyp="http://schemas.microsoft.com/office/drawing/2018/hyperlinkcolor" val="tx"/>
                    </a:ext>
                  </a:extLst>
                </a:hlinkClick>
              </a:rPr>
              <a:t>Syntax</a:t>
            </a:r>
            <a:r>
              <a:rPr lang="tr-TR" sz="1800" b="0" i="0" dirty="0">
                <a:effectLst/>
              </a:rPr>
              <a:t> </a:t>
            </a:r>
            <a:r>
              <a:rPr lang="tr-TR" sz="1800" b="0" i="0" u="none" strike="noStrike" dirty="0" err="1">
                <a:effectLst/>
                <a:hlinkClick r:id="rId4">
                  <a:extLst>
                    <a:ext uri="{A12FA001-AC4F-418D-AE19-62706E023703}">
                      <ahyp:hlinkClr xmlns:ahyp="http://schemas.microsoft.com/office/drawing/2018/hyperlinkcolor" val="tx"/>
                    </a:ext>
                  </a:extLst>
                </a:hlinkClick>
              </a:rPr>
              <a:t>Error</a:t>
            </a:r>
            <a:r>
              <a:rPr lang="tr-TR" sz="1800" b="0" i="0" dirty="0">
                <a:effectLst/>
              </a:rPr>
              <a:t> hatası </a:t>
            </a:r>
            <a:r>
              <a:rPr lang="tr-TR" sz="1800" b="0" i="0" u="none" strike="noStrike" dirty="0">
                <a:effectLst/>
                <a:hlinkClick r:id="rId5">
                  <a:extLst>
                    <a:ext uri="{A12FA001-AC4F-418D-AE19-62706E023703}">
                      <ahyp:hlinkClr xmlns:ahyp="http://schemas.microsoft.com/office/drawing/2018/hyperlinkcolor" val="tx"/>
                    </a:ext>
                  </a:extLst>
                </a:hlinkClick>
              </a:rPr>
              <a:t>Compiler</a:t>
            </a:r>
            <a:r>
              <a:rPr lang="tr-TR" sz="1800" b="0" i="0" dirty="0">
                <a:effectLst/>
              </a:rPr>
              <a:t> (Derleyici) adı verilen </a:t>
            </a:r>
            <a:r>
              <a:rPr lang="tr-TR" sz="1800" b="0" i="0" u="none" strike="noStrike" dirty="0">
                <a:effectLst/>
                <a:hlinkClick r:id="rId6">
                  <a:extLst>
                    <a:ext uri="{A12FA001-AC4F-418D-AE19-62706E023703}">
                      <ahyp:hlinkClr xmlns:ahyp="http://schemas.microsoft.com/office/drawing/2018/hyperlinkcolor" val="tx"/>
                    </a:ext>
                  </a:extLst>
                </a:hlinkClick>
              </a:rPr>
              <a:t>yazılım</a:t>
            </a:r>
            <a:r>
              <a:rPr lang="tr-TR" sz="1800" b="0" i="0" dirty="0">
                <a:effectLst/>
              </a:rPr>
              <a:t> tarafından otomatik olarak tespit edilir ve bildirilir. Programın doğru şekilde çalışmayı sürdürebilmesi için </a:t>
            </a:r>
            <a:r>
              <a:rPr lang="tr-TR" sz="1800" b="0" i="0" dirty="0" err="1">
                <a:effectLst/>
              </a:rPr>
              <a:t>Syntax</a:t>
            </a:r>
            <a:r>
              <a:rPr lang="tr-TR" sz="1800" b="0" i="0" dirty="0">
                <a:effectLst/>
              </a:rPr>
              <a:t> </a:t>
            </a:r>
            <a:r>
              <a:rPr lang="tr-TR" sz="1800" b="0" i="0" dirty="0" err="1">
                <a:effectLst/>
              </a:rPr>
              <a:t>Error’un</a:t>
            </a:r>
            <a:r>
              <a:rPr lang="tr-TR" sz="1800" b="0" i="0" dirty="0">
                <a:effectLst/>
              </a:rPr>
              <a:t> yazılımcı tarafından düzeltilmesi gerekir.</a:t>
            </a:r>
          </a:p>
          <a:p>
            <a:r>
              <a:rPr lang="tr-TR" sz="1800" b="1" dirty="0" err="1">
                <a:solidFill>
                  <a:schemeClr val="accent2"/>
                </a:solidFill>
              </a:rPr>
              <a:t>Logic</a:t>
            </a:r>
            <a:r>
              <a:rPr lang="tr-TR" sz="1800" b="1" dirty="0">
                <a:solidFill>
                  <a:schemeClr val="accent2"/>
                </a:solidFill>
              </a:rPr>
              <a:t> </a:t>
            </a:r>
            <a:r>
              <a:rPr lang="tr-TR" sz="1800" b="1" dirty="0" err="1">
                <a:solidFill>
                  <a:schemeClr val="accent2"/>
                </a:solidFill>
              </a:rPr>
              <a:t>error</a:t>
            </a:r>
            <a:r>
              <a:rPr lang="tr-TR" sz="1800" b="1" dirty="0">
                <a:solidFill>
                  <a:schemeClr val="accent2"/>
                </a:solidFill>
              </a:rPr>
              <a:t>: </a:t>
            </a:r>
            <a:r>
              <a:rPr lang="tr-TR" sz="1800" b="0" i="0" dirty="0">
                <a:effectLst/>
              </a:rPr>
              <a:t>Java programlamasındaki mantıksal hataları bulmak son derece zor olabilir çünkü bunlar herhangi bir kodlama problemini veya Java dil öğelerinin kullanımındaki bir hatayı yansıtmazlar. Kod yazıldığı gibi mükemmel çalışıyor - yalnızca gerçekleştirmesini beklediğiniz görevi gerçekleştirmiyor.</a:t>
            </a:r>
          </a:p>
          <a:p>
            <a:r>
              <a:rPr lang="tr-TR" sz="1800" b="1" dirty="0">
                <a:solidFill>
                  <a:schemeClr val="accent2"/>
                </a:solidFill>
              </a:rPr>
              <a:t>Compiler </a:t>
            </a:r>
            <a:r>
              <a:rPr lang="tr-TR" sz="1800" b="1" dirty="0" err="1">
                <a:solidFill>
                  <a:schemeClr val="accent2"/>
                </a:solidFill>
              </a:rPr>
              <a:t>error</a:t>
            </a:r>
            <a:r>
              <a:rPr lang="tr-TR" sz="1800" b="1" dirty="0">
                <a:solidFill>
                  <a:schemeClr val="accent2"/>
                </a:solidFill>
              </a:rPr>
              <a:t>: </a:t>
            </a:r>
            <a:r>
              <a:rPr lang="tr-TR" sz="1800" b="0" i="0" dirty="0">
                <a:solidFill>
                  <a:srgbClr val="CCCCCC"/>
                </a:solidFill>
                <a:effectLst/>
              </a:rPr>
              <a:t>Derleme zamanı hatası, bir Java programının sözdizimi hatası, bulunamayan bir sınıf, tanımlanmış sınıf için hatalı bir dosya adı, farklı Java veri türlerini karıştırırken olası bir hassasiyet kaybı gibi derlenmesini önleyen herhangi bir hata türüdür.</a:t>
            </a:r>
          </a:p>
          <a:p>
            <a:pPr algn="l"/>
            <a:r>
              <a:rPr lang="tr-TR" sz="1800" b="1" dirty="0">
                <a:solidFill>
                  <a:schemeClr val="accent2"/>
                </a:solidFill>
              </a:rPr>
              <a:t>Run time </a:t>
            </a:r>
            <a:r>
              <a:rPr lang="tr-TR" sz="1800" b="1" dirty="0" err="1">
                <a:solidFill>
                  <a:schemeClr val="accent2"/>
                </a:solidFill>
              </a:rPr>
              <a:t>error</a:t>
            </a:r>
            <a:r>
              <a:rPr lang="tr-TR" sz="1800" b="1" dirty="0">
                <a:solidFill>
                  <a:schemeClr val="accent2"/>
                </a:solidFill>
              </a:rPr>
              <a:t>: </a:t>
            </a:r>
            <a:r>
              <a:rPr lang="tr-TR" sz="1800" b="0" i="0" dirty="0">
                <a:effectLst/>
              </a:rPr>
              <a:t>Çalışma zamanı hatası, program çalışırken ortaya çıkan bir program hatasıdır. Bu terim genellikle sözdizimi hataları ve derleme zamanı hataları gibi diğer program hatalarının aksine kullanılır.</a:t>
            </a:r>
          </a:p>
          <a:p>
            <a:pPr algn="l"/>
            <a:r>
              <a:rPr lang="tr-TR" sz="1800" b="0" i="0" dirty="0">
                <a:effectLst/>
              </a:rPr>
              <a:t>Birçok farklı çalışma zamanı hatası vardır. Bir örnek, yanlış çıktı üreten bir mantık hatasıdır. Örneğin, kullanıcı bir hücreye formül girdiğinde kaynak koddaki veya bir elektronik tablo programındaki yanlış hesaplama yanlış sonuç verebilir. Başka bir çalışma zamanı hatası türü bellek sızıntısıdır. Bu tür hatalar, program çalışırken programın sürekli olarak daha fazla RAM kullanmasına neden olur. Bellek sızıntısı sonsuz bir döngüden, kullanılmayan belleği yeniden dağıtmamasından veya başka nedenlerden kaynaklanabilir.</a:t>
            </a:r>
          </a:p>
          <a:p>
            <a:endParaRPr lang="tr-TR" sz="1500" b="1" dirty="0">
              <a:solidFill>
                <a:schemeClr val="accent2"/>
              </a:solidFill>
            </a:endParaRPr>
          </a:p>
        </p:txBody>
      </p:sp>
    </p:spTree>
    <p:extLst>
      <p:ext uri="{BB962C8B-B14F-4D97-AF65-F5344CB8AC3E}">
        <p14:creationId xmlns:p14="http://schemas.microsoft.com/office/powerpoint/2010/main" val="32521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323FB-7C12-8E7A-F46A-5780E0B1DA25}"/>
              </a:ext>
            </a:extLst>
          </p:cNvPr>
          <p:cNvSpPr>
            <a:spLocks noGrp="1"/>
          </p:cNvSpPr>
          <p:nvPr>
            <p:ph type="title"/>
          </p:nvPr>
        </p:nvSpPr>
        <p:spPr>
          <a:xfrm>
            <a:off x="838200" y="365126"/>
            <a:ext cx="10515600" cy="512330"/>
          </a:xfrm>
        </p:spPr>
        <p:txBody>
          <a:bodyPr>
            <a:normAutofit/>
          </a:bodyPr>
          <a:lstStyle/>
          <a:p>
            <a:pPr algn="ctr"/>
            <a:r>
              <a:rPr lang="tr-TR" sz="2500" dirty="0" err="1">
                <a:solidFill>
                  <a:schemeClr val="accent2"/>
                </a:solidFill>
                <a:latin typeface="Consolas" panose="020B0609020204030204" pitchFamily="49" charset="0"/>
              </a:rPr>
              <a:t>exception</a:t>
            </a:r>
            <a:r>
              <a:rPr lang="tr-TR" sz="2500" dirty="0">
                <a:solidFill>
                  <a:schemeClr val="accent2"/>
                </a:solidFill>
                <a:latin typeface="Consolas" panose="020B0609020204030204" pitchFamily="49" charset="0"/>
              </a:rPr>
              <a:t> - </a:t>
            </a:r>
            <a:r>
              <a:rPr lang="tr-TR" sz="2500" dirty="0" err="1">
                <a:solidFill>
                  <a:schemeClr val="accent2"/>
                </a:solidFill>
                <a:latin typeface="Consolas" panose="020B0609020204030204" pitchFamily="49" charset="0"/>
              </a:rPr>
              <a:t>error</a:t>
            </a:r>
            <a:r>
              <a:rPr lang="tr-TR" sz="2500" dirty="0">
                <a:solidFill>
                  <a:schemeClr val="accent2"/>
                </a:solidFill>
                <a:latin typeface="Consolas" panose="020B0609020204030204" pitchFamily="49" charset="0"/>
              </a:rPr>
              <a:t>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856F983A-D243-3F99-29E6-126B44E60198}"/>
              </a:ext>
            </a:extLst>
          </p:cNvPr>
          <p:cNvSpPr>
            <a:spLocks noGrp="1"/>
          </p:cNvSpPr>
          <p:nvPr>
            <p:ph idx="1"/>
          </p:nvPr>
        </p:nvSpPr>
        <p:spPr>
          <a:xfrm>
            <a:off x="838200" y="1339273"/>
            <a:ext cx="10515600" cy="5320144"/>
          </a:xfrm>
        </p:spPr>
        <p:txBody>
          <a:bodyPr>
            <a:normAutofit/>
          </a:bodyPr>
          <a:lstStyle/>
          <a:p>
            <a:r>
              <a:rPr lang="tr-TR" sz="2000" b="1" i="0" dirty="0" err="1">
                <a:solidFill>
                  <a:schemeClr val="accent2"/>
                </a:solidFill>
                <a:effectLst/>
                <a:latin typeface="Arial" panose="020B0604020202020204" pitchFamily="34" charset="0"/>
              </a:rPr>
              <a:t>Exception</a:t>
            </a:r>
            <a:r>
              <a:rPr lang="tr-TR" sz="2000" b="1" i="0" dirty="0">
                <a:solidFill>
                  <a:schemeClr val="accent2"/>
                </a:solidFill>
                <a:effectLst/>
                <a:latin typeface="Arial" panose="020B0604020202020204" pitchFamily="34" charset="0"/>
              </a:rPr>
              <a:t>: </a:t>
            </a:r>
            <a:r>
              <a:rPr lang="tr-TR" sz="2000" b="0" i="0" dirty="0">
                <a:effectLst/>
                <a:latin typeface="Arial" panose="020B0604020202020204" pitchFamily="34" charset="0"/>
              </a:rPr>
              <a:t>Programın yürütülmesi sırasında meydana gelen ve program talimatlarının normal akışını kesen bir olaydır. Derleme ve çalışma zamanında oluşan hatalardır. Geliştiriciler tarafından yazılan kodda oluşur. </a:t>
            </a:r>
            <a:r>
              <a:rPr lang="tr-TR" sz="2000" b="0" i="0" dirty="0" err="1">
                <a:effectLst/>
                <a:latin typeface="Arial" panose="020B0604020202020204" pitchFamily="34" charset="0"/>
              </a:rPr>
              <a:t>Try-catch</a:t>
            </a:r>
            <a:r>
              <a:rPr lang="tr-TR" sz="2000" b="0" i="0" dirty="0">
                <a:effectLst/>
                <a:latin typeface="Arial" panose="020B0604020202020204" pitchFamily="34" charset="0"/>
              </a:rPr>
              <a:t> bloğu kullanılarak kurtarılabilir ve anahtar kelime atar.</a:t>
            </a:r>
          </a:p>
          <a:p>
            <a:endParaRPr lang="tr-TR" sz="2000" dirty="0">
              <a:latin typeface="Arial" panose="020B0604020202020204" pitchFamily="34" charset="0"/>
            </a:endParaRPr>
          </a:p>
          <a:p>
            <a:r>
              <a:rPr lang="tr-TR" sz="2000" dirty="0" err="1">
                <a:solidFill>
                  <a:schemeClr val="accent2"/>
                </a:solidFill>
                <a:latin typeface="Arial" panose="020B0604020202020204" pitchFamily="34" charset="0"/>
              </a:rPr>
              <a:t>Error</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Hatalar, esas olarak sistem kaynaklarının eksikliğinden kaynaklanan sorunlardır. Yakalanamaz veya ele alınamaz. Ciddi bir sorun olduğunu gösterir. Çalışma zamanında oluşur. Bunlar her zaman kontrol edilmez. Hatalara örnek olarak </a:t>
            </a:r>
            <a:r>
              <a:rPr lang="tr-TR" sz="2000" b="0" i="0" dirty="0" err="1">
                <a:effectLst/>
                <a:latin typeface="Arial" panose="020B0604020202020204" pitchFamily="34" charset="0"/>
              </a:rPr>
              <a:t>OutOfMemoryError</a:t>
            </a:r>
            <a:r>
              <a:rPr lang="tr-TR" sz="2000" b="0" i="0" dirty="0">
                <a:effectLst/>
                <a:latin typeface="Arial" panose="020B0604020202020204" pitchFamily="34" charset="0"/>
              </a:rPr>
              <a:t>, </a:t>
            </a:r>
            <a:r>
              <a:rPr lang="tr-TR" sz="2000" b="0" i="0" dirty="0" err="1">
                <a:effectLst/>
                <a:latin typeface="Arial" panose="020B0604020202020204" pitchFamily="34" charset="0"/>
              </a:rPr>
              <a:t>LinkageError</a:t>
            </a:r>
            <a:r>
              <a:rPr lang="tr-TR" sz="2000" b="0" i="0" dirty="0">
                <a:effectLst/>
                <a:latin typeface="Arial" panose="020B0604020202020204" pitchFamily="34" charset="0"/>
              </a:rPr>
              <a:t>, </a:t>
            </a:r>
            <a:r>
              <a:rPr lang="tr-TR" sz="2000" b="0" i="0" dirty="0" err="1">
                <a:effectLst/>
                <a:latin typeface="Arial" panose="020B0604020202020204" pitchFamily="34" charset="0"/>
              </a:rPr>
              <a:t>AssertionError</a:t>
            </a:r>
            <a:r>
              <a:rPr lang="tr-TR" sz="2000" b="0" i="0" dirty="0">
                <a:effectLst/>
                <a:latin typeface="Arial" panose="020B0604020202020204" pitchFamily="34" charset="0"/>
              </a:rPr>
              <a:t> vb., </a:t>
            </a:r>
            <a:r>
              <a:rPr lang="tr-TR" sz="2000" b="0" i="0" dirty="0" err="1">
                <a:effectLst/>
                <a:latin typeface="Arial" panose="020B0604020202020204" pitchFamily="34" charset="0"/>
              </a:rPr>
              <a:t>Error</a:t>
            </a:r>
            <a:r>
              <a:rPr lang="tr-TR" sz="2000" b="0" i="0" dirty="0">
                <a:effectLst/>
                <a:latin typeface="Arial" panose="020B0604020202020204" pitchFamily="34" charset="0"/>
              </a:rPr>
              <a:t> sınıfının alt sınıflarıdır.</a:t>
            </a:r>
            <a:endParaRPr lang="tr-TR" sz="2000" dirty="0"/>
          </a:p>
        </p:txBody>
      </p:sp>
    </p:spTree>
    <p:extLst>
      <p:ext uri="{BB962C8B-B14F-4D97-AF65-F5344CB8AC3E}">
        <p14:creationId xmlns:p14="http://schemas.microsoft.com/office/powerpoint/2010/main" val="271822371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2456</TotalTime>
  <Words>7308</Words>
  <Application>Microsoft Office PowerPoint</Application>
  <PresentationFormat>Geniş ekran</PresentationFormat>
  <Paragraphs>469</Paragraphs>
  <Slides>90</Slides>
  <Notes>0</Notes>
  <HiddenSlides>0</HiddenSlides>
  <MMClips>0</MMClips>
  <ScaleCrop>false</ScaleCrop>
  <HeadingPairs>
    <vt:vector size="6" baseType="variant">
      <vt:variant>
        <vt:lpstr>Kullanılan Yazı Tipleri</vt:lpstr>
      </vt:variant>
      <vt:variant>
        <vt:i4>18</vt:i4>
      </vt:variant>
      <vt:variant>
        <vt:lpstr>Tema</vt:lpstr>
      </vt:variant>
      <vt:variant>
        <vt:i4>1</vt:i4>
      </vt:variant>
      <vt:variant>
        <vt:lpstr>Slayt Başlıkları</vt:lpstr>
      </vt:variant>
      <vt:variant>
        <vt:i4>90</vt:i4>
      </vt:variant>
    </vt:vector>
  </HeadingPairs>
  <TitlesOfParts>
    <vt:vector size="109" baseType="lpstr">
      <vt:lpstr>-apple-system</vt:lpstr>
      <vt:lpstr>Arial</vt:lpstr>
      <vt:lpstr>Arial</vt:lpstr>
      <vt:lpstr>Blogger Sans</vt:lpstr>
      <vt:lpstr>Calibri</vt:lpstr>
      <vt:lpstr>Calibri Light</vt:lpstr>
      <vt:lpstr>charter</vt:lpstr>
      <vt:lpstr>Consolas</vt:lpstr>
      <vt:lpstr>inherit</vt:lpstr>
      <vt:lpstr>inter-bold</vt:lpstr>
      <vt:lpstr>inter-regular</vt:lpstr>
      <vt:lpstr>Menlo</vt:lpstr>
      <vt:lpstr>Noto Serif</vt:lpstr>
      <vt:lpstr>Nunito</vt:lpstr>
      <vt:lpstr>Open Sans</vt:lpstr>
      <vt:lpstr>Poppins</vt:lpstr>
      <vt:lpstr>Roboto</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lpstr>5.Hafta Pazartesi-Salı</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lpstr>valueOf() --&gt; toString(),parseInt() aralarındaki farklar nelerdir ?</vt:lpstr>
      <vt:lpstr>StringBuilder ile StringBuffer arasındaki farklar ?</vt:lpstr>
      <vt:lpstr>regex: regular expression nedir ?</vt:lpstr>
      <vt:lpstr>concat() , artı(+) operant, StringBuilder bunlar aralarındaki ilişki nedir ?</vt:lpstr>
      <vt:lpstr>5.Hafta Perşembe</vt:lpstr>
      <vt:lpstr>access modifier (public-private-protected-default)</vt:lpstr>
      <vt:lpstr>Syntax error - logic error - compiler error -run time error</vt:lpstr>
      <vt:lpstr>exception - error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29</cp:revision>
  <dcterms:created xsi:type="dcterms:W3CDTF">2022-05-24T15:56:45Z</dcterms:created>
  <dcterms:modified xsi:type="dcterms:W3CDTF">2022-06-23T22:09:13Z</dcterms:modified>
</cp:coreProperties>
</file>