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65" r:id="rId100"/>
    <p:sldId id="355" r:id="rId101"/>
    <p:sldId id="356" r:id="rId102"/>
    <p:sldId id="357" r:id="rId103"/>
    <p:sldId id="358" r:id="rId104"/>
    <p:sldId id="359" r:id="rId105"/>
    <p:sldId id="360" r:id="rId106"/>
    <p:sldId id="361" r:id="rId107"/>
    <p:sldId id="362" r:id="rId108"/>
    <p:sldId id="363" r:id="rId109"/>
    <p:sldId id="364"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 id="365"/>
          </p14:sldIdLst>
        </p14:section>
        <p14:section name="12. Soru (ASCII - Unicode)" id="{3881A2CF-3E3E-4F2E-86CD-6A0D7561469D}">
          <p14:sldIdLst>
            <p14:sldId id="355"/>
            <p14:sldId id="356"/>
          </p14:sldIdLst>
        </p14:section>
        <p14:section name="21 Haziran 2022" id="{4544A248-12DB-4EBF-A993-A5B624A4A8C9}">
          <p14:sldIdLst/>
        </p14:section>
        <p14:section name="1. Soru (Scanner.close() )" id="{9DCD02FB-1384-42F1-AAAC-7F348C824054}">
          <p14:sldIdLst>
            <p14:sldId id="357"/>
          </p14:sldIdLst>
        </p14:section>
        <p14:section name="2. Soru (Math.random ve Random class farkı)" id="{9B60BCA4-CD18-4692-B3AE-61D12F850172}">
          <p14:sldIdLst>
            <p14:sldId id="358"/>
          </p14:sldIdLst>
        </p14:section>
        <p14:section name="22 Haziran 2022" id="{5688EF0C-596A-4B18-8CED-14255C1EF287}">
          <p14:sldIdLst/>
        </p14:section>
        <p14:section name="1. Soru (toString parseInt valueOf)" id="{C3EE3921-4E49-4ED3-838E-AB2846C15BBC}">
          <p14:sldIdLst>
            <p14:sldId id="359"/>
          </p14:sldIdLst>
        </p14:section>
        <p14:section name="2. Soru ( + Concat StringBuilder StringBuffer)" id="{812C6E59-4FA7-498D-9FC9-3F4B51104802}">
          <p14:sldIdLst>
            <p14:sldId id="360"/>
          </p14:sldIdLst>
        </p14:section>
        <p14:section name="3. Soru (Regex)" id="{4C16DA93-E25B-4685-A36D-49904E399637}">
          <p14:sldIdLst>
            <p14:sldId id="361"/>
          </p14:sldIdLst>
        </p14:section>
        <p14:section name="23 Haziran 2022" id="{0FFEFBD7-4011-43D2-B4AB-7AC5F1138B16}">
          <p14:sldIdLst/>
        </p14:section>
        <p14:section name="1. Soru (Access Modifier)" id="{60B5F850-CBAF-4183-AB41-9551D64C5D1E}">
          <p14:sldIdLst>
            <p14:sldId id="362"/>
          </p14:sldIdLst>
        </p14:section>
        <p14:section name="2. Soru (Error types)" id="{8FDE9675-F788-48AC-9CC3-57F3B0F27D98}">
          <p14:sldIdLst>
            <p14:sldId id="363"/>
          </p14:sldIdLst>
        </p14:section>
        <p14:section name="3. Soru (Exception Error farkı)" id="{DBB90056-CE67-47EB-B0B7-707E04F7A5BF}">
          <p14:sldIdLst>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096-1499-498E-80BF-42CBF79AF2CA}"/>
              </a:ext>
            </a:extLst>
          </p:cNvPr>
          <p:cNvSpPr>
            <a:spLocks noGrp="1"/>
          </p:cNvSpPr>
          <p:nvPr>
            <p:ph type="title"/>
          </p:nvPr>
        </p:nvSpPr>
        <p:spPr/>
        <p:txBody>
          <a:bodyPr/>
          <a:lstStyle/>
          <a:p>
            <a:r>
              <a:rPr lang="tr-TR" dirty="0" err="1"/>
              <a:t>Scanner.close</a:t>
            </a:r>
            <a:r>
              <a:rPr lang="tr-TR" dirty="0"/>
              <a:t>()</a:t>
            </a:r>
          </a:p>
        </p:txBody>
      </p:sp>
      <p:sp>
        <p:nvSpPr>
          <p:cNvPr id="3" name="Content Placeholder 2">
            <a:extLst>
              <a:ext uri="{FF2B5EF4-FFF2-40B4-BE49-F238E27FC236}">
                <a16:creationId xmlns:a16="http://schemas.microsoft.com/office/drawing/2014/main" id="{475146E6-B424-427A-B54D-EB72804EB7A6}"/>
              </a:ext>
            </a:extLst>
          </p:cNvPr>
          <p:cNvSpPr>
            <a:spLocks noGrp="1"/>
          </p:cNvSpPr>
          <p:nvPr>
            <p:ph idx="1"/>
          </p:nvPr>
        </p:nvSpPr>
        <p:spPr/>
        <p:txBody>
          <a:bodyPr/>
          <a:lstStyle/>
          <a:p>
            <a:pPr marL="0" indent="0">
              <a:buNone/>
            </a:pPr>
            <a:r>
              <a:rPr lang="tr-TR" dirty="0"/>
              <a:t>System.in objesi JVM tarafından açıldığı için, parametre olarak System.in objesi alan </a:t>
            </a:r>
            <a:r>
              <a:rPr lang="tr-TR" dirty="0" err="1"/>
              <a:t>Scanner</a:t>
            </a:r>
            <a:r>
              <a:rPr lang="tr-TR" dirty="0"/>
              <a:t> objesi kapatıldığında System.in objesi de kapatılmış olur. Bu durum programın akışını bozmaktadır. Bu yüzden </a:t>
            </a:r>
            <a:r>
              <a:rPr lang="tr-TR" dirty="0" err="1"/>
              <a:t>scanner.close</a:t>
            </a:r>
            <a:r>
              <a:rPr lang="tr-TR" dirty="0"/>
              <a:t>() metodu kullanılmamalıdır.</a:t>
            </a:r>
          </a:p>
        </p:txBody>
      </p:sp>
    </p:spTree>
    <p:extLst>
      <p:ext uri="{BB962C8B-B14F-4D97-AF65-F5344CB8AC3E}">
        <p14:creationId xmlns:p14="http://schemas.microsoft.com/office/powerpoint/2010/main" val="27677069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D9E-E265-4795-8EDC-AF7B6246321F}"/>
              </a:ext>
            </a:extLst>
          </p:cNvPr>
          <p:cNvSpPr>
            <a:spLocks noGrp="1"/>
          </p:cNvSpPr>
          <p:nvPr>
            <p:ph type="title"/>
          </p:nvPr>
        </p:nvSpPr>
        <p:spPr/>
        <p:txBody>
          <a:bodyPr/>
          <a:lstStyle/>
          <a:p>
            <a:r>
              <a:rPr lang="tr-TR" dirty="0" err="1"/>
              <a:t>Math.random</a:t>
            </a:r>
            <a:r>
              <a:rPr lang="tr-TR" dirty="0"/>
              <a:t> – </a:t>
            </a:r>
            <a:r>
              <a:rPr lang="tr-TR" dirty="0" err="1"/>
              <a:t>random</a:t>
            </a:r>
            <a:r>
              <a:rPr lang="tr-TR" dirty="0"/>
              <a:t> </a:t>
            </a:r>
            <a:r>
              <a:rPr lang="tr-TR" dirty="0" err="1"/>
              <a:t>class</a:t>
            </a:r>
            <a:r>
              <a:rPr lang="tr-TR" dirty="0"/>
              <a:t> farkı</a:t>
            </a:r>
          </a:p>
        </p:txBody>
      </p:sp>
      <p:sp>
        <p:nvSpPr>
          <p:cNvPr id="3" name="Content Placeholder 2">
            <a:extLst>
              <a:ext uri="{FF2B5EF4-FFF2-40B4-BE49-F238E27FC236}">
                <a16:creationId xmlns:a16="http://schemas.microsoft.com/office/drawing/2014/main" id="{2C5CDFE6-6620-4052-AF5F-7EDD8E296B2E}"/>
              </a:ext>
            </a:extLst>
          </p:cNvPr>
          <p:cNvSpPr>
            <a:spLocks noGrp="1"/>
          </p:cNvSpPr>
          <p:nvPr>
            <p:ph idx="1"/>
          </p:nvPr>
        </p:nvSpPr>
        <p:spPr>
          <a:xfrm>
            <a:off x="2231136" y="2638044"/>
            <a:ext cx="7729728" cy="3894561"/>
          </a:xfrm>
        </p:spPr>
        <p:txBody>
          <a:bodyPr/>
          <a:lstStyle/>
          <a:p>
            <a:r>
              <a:rPr lang="tr-TR" dirty="0"/>
              <a:t>Aslında </a:t>
            </a:r>
            <a:r>
              <a:rPr lang="tr-TR" dirty="0" err="1"/>
              <a:t>math.random</a:t>
            </a:r>
            <a:r>
              <a:rPr lang="tr-TR" dirty="0"/>
              <a:t>() metodu </a:t>
            </a:r>
            <a:r>
              <a:rPr lang="tr-TR" dirty="0" err="1"/>
              <a:t>static</a:t>
            </a:r>
            <a:r>
              <a:rPr lang="tr-TR" dirty="0"/>
              <a:t> olduğu için direkt kullanılabilir ancak </a:t>
            </a:r>
            <a:r>
              <a:rPr lang="tr-TR" dirty="0" err="1"/>
              <a:t>random</a:t>
            </a:r>
            <a:r>
              <a:rPr lang="tr-TR" dirty="0"/>
              <a:t> </a:t>
            </a:r>
            <a:r>
              <a:rPr lang="tr-TR" dirty="0" err="1"/>
              <a:t>class</a:t>
            </a:r>
            <a:r>
              <a:rPr lang="tr-TR" dirty="0"/>
              <a:t> aracılığıyla </a:t>
            </a:r>
            <a:r>
              <a:rPr lang="tr-TR" dirty="0" err="1"/>
              <a:t>random</a:t>
            </a:r>
            <a:r>
              <a:rPr lang="tr-TR" dirty="0"/>
              <a:t> sayı üretilmesi gerektiğinde </a:t>
            </a:r>
            <a:r>
              <a:rPr lang="tr-TR" dirty="0" err="1"/>
              <a:t>random</a:t>
            </a:r>
            <a:r>
              <a:rPr lang="tr-TR" dirty="0"/>
              <a:t> </a:t>
            </a:r>
            <a:r>
              <a:rPr lang="tr-TR" dirty="0" err="1"/>
              <a:t>class’ın</a:t>
            </a:r>
            <a:r>
              <a:rPr lang="tr-TR" dirty="0"/>
              <a:t> bir objesi üretilmesi gerekmektedir. Bu durumda birden fazla </a:t>
            </a:r>
            <a:r>
              <a:rPr lang="tr-TR" dirty="0" err="1"/>
              <a:t>random</a:t>
            </a:r>
            <a:r>
              <a:rPr lang="tr-TR" dirty="0"/>
              <a:t> sayı üretilmesi gereken yerlerde </a:t>
            </a:r>
            <a:r>
              <a:rPr lang="tr-TR" dirty="0" err="1"/>
              <a:t>random</a:t>
            </a:r>
            <a:r>
              <a:rPr lang="tr-TR" dirty="0"/>
              <a:t> </a:t>
            </a:r>
            <a:r>
              <a:rPr lang="tr-TR" dirty="0" err="1"/>
              <a:t>class’ı</a:t>
            </a:r>
            <a:r>
              <a:rPr lang="tr-TR" dirty="0"/>
              <a:t> ile </a:t>
            </a:r>
            <a:r>
              <a:rPr lang="tr-TR" dirty="0" err="1"/>
              <a:t>random</a:t>
            </a:r>
            <a:r>
              <a:rPr lang="tr-TR" dirty="0"/>
              <a:t> sayı üretme kullanılabilir.</a:t>
            </a:r>
          </a:p>
          <a:p>
            <a:r>
              <a:rPr lang="tr-TR" dirty="0" err="1"/>
              <a:t>Math.random</a:t>
            </a:r>
            <a:r>
              <a:rPr lang="tr-TR" dirty="0"/>
              <a:t>() metodu da incelendiğinde </a:t>
            </a:r>
            <a:r>
              <a:rPr lang="tr-TR" dirty="0" err="1"/>
              <a:t>random</a:t>
            </a:r>
            <a:r>
              <a:rPr lang="tr-TR" dirty="0"/>
              <a:t> </a:t>
            </a:r>
            <a:r>
              <a:rPr lang="tr-TR" dirty="0" err="1"/>
              <a:t>class’ın</a:t>
            </a:r>
            <a:r>
              <a:rPr lang="tr-TR" dirty="0"/>
              <a:t> bir metodunu kullandığı görülmektedir.</a:t>
            </a:r>
          </a:p>
          <a:p>
            <a:r>
              <a:rPr lang="tr-TR" dirty="0" err="1"/>
              <a:t>Math.random</a:t>
            </a:r>
            <a:r>
              <a:rPr lang="tr-TR" dirty="0"/>
              <a:t>() metodu, </a:t>
            </a:r>
            <a:r>
              <a:rPr lang="tr-TR" dirty="0" err="1"/>
              <a:t>double</a:t>
            </a:r>
            <a:r>
              <a:rPr lang="tr-TR" dirty="0"/>
              <a:t> tipinde 0.0 ile 1.0 arasında sayı üretir. Bu sayı toplama, çıkarma, çarpma, bölme yaparak istenilen aralığa getirilir. </a:t>
            </a:r>
          </a:p>
          <a:p>
            <a:r>
              <a:rPr lang="tr-TR" dirty="0" err="1"/>
              <a:t>Random</a:t>
            </a:r>
            <a:r>
              <a:rPr lang="tr-TR" dirty="0"/>
              <a:t> </a:t>
            </a:r>
            <a:r>
              <a:rPr lang="tr-TR" dirty="0" err="1"/>
              <a:t>class’ı</a:t>
            </a:r>
            <a:r>
              <a:rPr lang="tr-TR" dirty="0"/>
              <a:t> objesi ise </a:t>
            </a:r>
            <a:r>
              <a:rPr lang="tr-TR" dirty="0" err="1"/>
              <a:t>boolean</a:t>
            </a:r>
            <a:r>
              <a:rPr lang="tr-TR" dirty="0"/>
              <a:t>, </a:t>
            </a:r>
            <a:r>
              <a:rPr lang="tr-TR" dirty="0" err="1"/>
              <a:t>double</a:t>
            </a:r>
            <a:r>
              <a:rPr lang="tr-TR" dirty="0"/>
              <a:t>, </a:t>
            </a:r>
            <a:r>
              <a:rPr lang="tr-TR" dirty="0" err="1"/>
              <a:t>float</a:t>
            </a:r>
            <a:r>
              <a:rPr lang="tr-TR" dirty="0"/>
              <a:t>, </a:t>
            </a:r>
            <a:r>
              <a:rPr lang="tr-TR" dirty="0" err="1"/>
              <a:t>int</a:t>
            </a:r>
            <a:r>
              <a:rPr lang="tr-TR" dirty="0"/>
              <a:t>, </a:t>
            </a:r>
            <a:r>
              <a:rPr lang="tr-TR" dirty="0" err="1"/>
              <a:t>long</a:t>
            </a:r>
            <a:r>
              <a:rPr lang="tr-TR" dirty="0"/>
              <a:t> tipinde direkt olarak değer üretebilir.</a:t>
            </a:r>
          </a:p>
        </p:txBody>
      </p:sp>
    </p:spTree>
    <p:extLst>
      <p:ext uri="{BB962C8B-B14F-4D97-AF65-F5344CB8AC3E}">
        <p14:creationId xmlns:p14="http://schemas.microsoft.com/office/powerpoint/2010/main" val="17273371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ADF0-5E89-4BE0-9930-7C65F768265E}"/>
              </a:ext>
            </a:extLst>
          </p:cNvPr>
          <p:cNvSpPr>
            <a:spLocks noGrp="1"/>
          </p:cNvSpPr>
          <p:nvPr>
            <p:ph type="title"/>
          </p:nvPr>
        </p:nvSpPr>
        <p:spPr>
          <a:xfrm>
            <a:off x="2231136" y="330376"/>
            <a:ext cx="7729728" cy="1188720"/>
          </a:xfrm>
        </p:spPr>
        <p:txBody>
          <a:bodyPr/>
          <a:lstStyle/>
          <a:p>
            <a:r>
              <a:rPr lang="tr-TR" dirty="0" err="1"/>
              <a:t>Tostrıng</a:t>
            </a:r>
            <a:r>
              <a:rPr lang="tr-TR" dirty="0"/>
              <a:t>() - </a:t>
            </a:r>
            <a:r>
              <a:rPr lang="tr-TR" dirty="0" err="1"/>
              <a:t>parseInt</a:t>
            </a:r>
            <a:r>
              <a:rPr lang="tr-TR" dirty="0"/>
              <a:t>()  </a:t>
            </a:r>
            <a:r>
              <a:rPr lang="tr-TR" dirty="0" err="1"/>
              <a:t>valueof</a:t>
            </a:r>
            <a:r>
              <a:rPr lang="tr-TR" dirty="0"/>
              <a:t>()</a:t>
            </a:r>
            <a:br>
              <a:rPr lang="tr-TR" dirty="0"/>
            </a:br>
            <a:r>
              <a:rPr lang="tr-TR" dirty="0"/>
              <a:t>farkı</a:t>
            </a:r>
          </a:p>
        </p:txBody>
      </p:sp>
      <p:sp>
        <p:nvSpPr>
          <p:cNvPr id="3" name="Content Placeholder 2">
            <a:extLst>
              <a:ext uri="{FF2B5EF4-FFF2-40B4-BE49-F238E27FC236}">
                <a16:creationId xmlns:a16="http://schemas.microsoft.com/office/drawing/2014/main" id="{665BF9F8-9DD2-4AC9-976B-45FBA41CF102}"/>
              </a:ext>
            </a:extLst>
          </p:cNvPr>
          <p:cNvSpPr>
            <a:spLocks noGrp="1"/>
          </p:cNvSpPr>
          <p:nvPr>
            <p:ph idx="1"/>
          </p:nvPr>
        </p:nvSpPr>
        <p:spPr>
          <a:xfrm>
            <a:off x="2231136" y="1698928"/>
            <a:ext cx="7729728" cy="4701872"/>
          </a:xfrm>
        </p:spPr>
        <p:txBody>
          <a:bodyPr>
            <a:normAutofit/>
          </a:bodyPr>
          <a:lstStyle/>
          <a:p>
            <a:r>
              <a:rPr lang="tr-TR" dirty="0" err="1"/>
              <a:t>toString</a:t>
            </a:r>
            <a:r>
              <a:rPr lang="tr-TR" dirty="0"/>
              <a:t>() metodu, başka objelerde bulunan, değişkeni </a:t>
            </a:r>
            <a:r>
              <a:rPr lang="tr-TR" dirty="0" err="1"/>
              <a:t>string</a:t>
            </a:r>
            <a:r>
              <a:rPr lang="tr-TR" dirty="0"/>
              <a:t> tipine çevirir. </a:t>
            </a:r>
            <a:r>
              <a:rPr lang="tr-TR" dirty="0" err="1"/>
              <a:t>toString</a:t>
            </a:r>
            <a:r>
              <a:rPr lang="tr-TR" dirty="0"/>
              <a:t>() metodu ile </a:t>
            </a:r>
            <a:r>
              <a:rPr lang="tr-TR" dirty="0" err="1"/>
              <a:t>cast</a:t>
            </a:r>
            <a:r>
              <a:rPr lang="tr-TR" dirty="0"/>
              <a:t> işlemi yapıldığında parametre olarak gönderilen değişken </a:t>
            </a:r>
            <a:r>
              <a:rPr lang="tr-TR" dirty="0" err="1"/>
              <a:t>null</a:t>
            </a:r>
            <a:r>
              <a:rPr lang="tr-TR" dirty="0"/>
              <a:t> ise </a:t>
            </a:r>
            <a:r>
              <a:rPr lang="tr-TR" dirty="0" err="1"/>
              <a:t>NullPointerException</a:t>
            </a:r>
            <a:r>
              <a:rPr lang="tr-TR" dirty="0"/>
              <a:t> hatası alınacaktır.</a:t>
            </a:r>
          </a:p>
          <a:p>
            <a:r>
              <a:rPr lang="tr-TR" dirty="0" err="1"/>
              <a:t>String</a:t>
            </a:r>
            <a:r>
              <a:rPr lang="tr-TR" dirty="0"/>
              <a:t> sınıfa ait olan </a:t>
            </a:r>
            <a:r>
              <a:rPr lang="tr-TR" dirty="0" err="1"/>
              <a:t>valueOf</a:t>
            </a:r>
            <a:r>
              <a:rPr lang="tr-TR" dirty="0"/>
              <a:t>() metodu incelendiğinde; </a:t>
            </a:r>
            <a:r>
              <a:rPr lang="tr-TR" dirty="0" err="1"/>
              <a:t>static</a:t>
            </a:r>
            <a:r>
              <a:rPr lang="tr-TR" dirty="0"/>
              <a:t> olarak tanımlanmıştır. Metoda parametre olarak gönderilen değişkeni </a:t>
            </a:r>
            <a:r>
              <a:rPr lang="tr-TR" dirty="0" err="1"/>
              <a:t>string</a:t>
            </a:r>
            <a:r>
              <a:rPr lang="tr-TR" dirty="0"/>
              <a:t> tipine çevirir. Eğer parametre olarak gönderilen değişken </a:t>
            </a:r>
            <a:r>
              <a:rPr lang="tr-TR" dirty="0" err="1"/>
              <a:t>null</a:t>
            </a:r>
            <a:r>
              <a:rPr lang="tr-TR" dirty="0"/>
              <a:t> ise </a:t>
            </a:r>
            <a:r>
              <a:rPr lang="tr-TR" dirty="0" err="1"/>
              <a:t>string’e</a:t>
            </a:r>
            <a:r>
              <a:rPr lang="tr-TR" dirty="0"/>
              <a:t> de ‘</a:t>
            </a:r>
            <a:r>
              <a:rPr lang="tr-TR" dirty="0" err="1"/>
              <a:t>null</a:t>
            </a:r>
            <a:r>
              <a:rPr lang="tr-TR" dirty="0"/>
              <a:t>’ olarak çevirir.</a:t>
            </a:r>
          </a:p>
          <a:p>
            <a:r>
              <a:rPr lang="tr-TR" dirty="0" err="1"/>
              <a:t>Integer</a:t>
            </a:r>
            <a:r>
              <a:rPr lang="tr-TR" dirty="0"/>
              <a:t> sınıfına ait olan </a:t>
            </a:r>
            <a:r>
              <a:rPr lang="tr-TR" dirty="0" err="1"/>
              <a:t>valueOf</a:t>
            </a:r>
            <a:r>
              <a:rPr lang="tr-TR" dirty="0"/>
              <a:t>() metodu incelendiğinde; </a:t>
            </a:r>
            <a:r>
              <a:rPr lang="tr-TR" dirty="0" err="1"/>
              <a:t>static</a:t>
            </a:r>
            <a:r>
              <a:rPr lang="tr-TR" dirty="0"/>
              <a:t> olarak tanımlanmıştır. </a:t>
            </a:r>
            <a:r>
              <a:rPr lang="tr-TR" dirty="0" err="1"/>
              <a:t>Metode</a:t>
            </a:r>
            <a:r>
              <a:rPr lang="tr-TR" dirty="0"/>
              <a:t> parametre olarak gönderilen değişkeni </a:t>
            </a:r>
            <a:r>
              <a:rPr lang="tr-TR" dirty="0" err="1"/>
              <a:t>integer</a:t>
            </a:r>
            <a:r>
              <a:rPr lang="tr-TR" dirty="0"/>
              <a:t> tipine çevirir. </a:t>
            </a:r>
            <a:r>
              <a:rPr lang="tr-TR" dirty="0" err="1"/>
              <a:t>Primitive</a:t>
            </a:r>
            <a:r>
              <a:rPr lang="tr-TR" dirty="0"/>
              <a:t> tip olarak değil </a:t>
            </a:r>
            <a:r>
              <a:rPr lang="tr-TR" dirty="0" err="1"/>
              <a:t>wrapper</a:t>
            </a:r>
            <a:r>
              <a:rPr lang="tr-TR" dirty="0"/>
              <a:t> </a:t>
            </a:r>
            <a:r>
              <a:rPr lang="tr-TR" dirty="0" err="1"/>
              <a:t>class</a:t>
            </a:r>
            <a:r>
              <a:rPr lang="tr-TR" dirty="0"/>
              <a:t> olarak çevirir. Yani çevrilen değer </a:t>
            </a:r>
            <a:r>
              <a:rPr lang="tr-TR" dirty="0" err="1"/>
              <a:t>null</a:t>
            </a:r>
            <a:r>
              <a:rPr lang="tr-TR" dirty="0"/>
              <a:t> değer alabilir.</a:t>
            </a:r>
          </a:p>
          <a:p>
            <a:r>
              <a:rPr lang="tr-TR" dirty="0" err="1"/>
              <a:t>parseInt</a:t>
            </a:r>
            <a:r>
              <a:rPr lang="tr-TR" dirty="0"/>
              <a:t>() metodu </a:t>
            </a:r>
            <a:r>
              <a:rPr lang="tr-TR" dirty="0" err="1"/>
              <a:t>Integer</a:t>
            </a:r>
            <a:r>
              <a:rPr lang="tr-TR" dirty="0"/>
              <a:t> sınıfına aittir. </a:t>
            </a:r>
            <a:r>
              <a:rPr lang="tr-TR" dirty="0" err="1"/>
              <a:t>Static</a:t>
            </a:r>
            <a:r>
              <a:rPr lang="tr-TR" dirty="0"/>
              <a:t> olarak kullanılan bu metot </a:t>
            </a:r>
            <a:r>
              <a:rPr lang="tr-TR" dirty="0" err="1"/>
              <a:t>primitive</a:t>
            </a:r>
            <a:r>
              <a:rPr lang="tr-TR" dirty="0"/>
              <a:t> </a:t>
            </a:r>
            <a:r>
              <a:rPr lang="tr-TR" dirty="0" err="1"/>
              <a:t>tip’e</a:t>
            </a:r>
            <a:r>
              <a:rPr lang="tr-TR" dirty="0"/>
              <a:t> dönüştürür. Yani dönüştürülen değer </a:t>
            </a:r>
            <a:r>
              <a:rPr lang="tr-TR" dirty="0" err="1"/>
              <a:t>null</a:t>
            </a:r>
            <a:r>
              <a:rPr lang="tr-TR" dirty="0"/>
              <a:t> olamaz.</a:t>
            </a:r>
          </a:p>
        </p:txBody>
      </p:sp>
    </p:spTree>
    <p:extLst>
      <p:ext uri="{BB962C8B-B14F-4D97-AF65-F5344CB8AC3E}">
        <p14:creationId xmlns:p14="http://schemas.microsoft.com/office/powerpoint/2010/main" val="2992453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9A6E-AFDD-4656-80D8-5FDB2A7C29F1}"/>
              </a:ext>
            </a:extLst>
          </p:cNvPr>
          <p:cNvSpPr>
            <a:spLocks noGrp="1"/>
          </p:cNvSpPr>
          <p:nvPr>
            <p:ph type="title"/>
          </p:nvPr>
        </p:nvSpPr>
        <p:spPr>
          <a:xfrm>
            <a:off x="2231136" y="363326"/>
            <a:ext cx="7729728" cy="1188720"/>
          </a:xfrm>
        </p:spPr>
        <p:txBody>
          <a:bodyPr/>
          <a:lstStyle/>
          <a:p>
            <a:r>
              <a:rPr lang="tr-TR" dirty="0"/>
              <a:t>‘+’ - </a:t>
            </a:r>
            <a:r>
              <a:rPr lang="tr-TR" dirty="0" err="1"/>
              <a:t>concat</a:t>
            </a:r>
            <a:r>
              <a:rPr lang="tr-TR" dirty="0"/>
              <a:t>() - </a:t>
            </a:r>
            <a:r>
              <a:rPr lang="tr-TR" dirty="0" err="1"/>
              <a:t>strıngbuılder</a:t>
            </a:r>
            <a:r>
              <a:rPr lang="tr-TR" dirty="0"/>
              <a:t> – </a:t>
            </a:r>
            <a:r>
              <a:rPr lang="tr-TR" dirty="0" err="1"/>
              <a:t>strıngbuffer</a:t>
            </a:r>
            <a:r>
              <a:rPr lang="tr-TR" dirty="0"/>
              <a:t> farkı</a:t>
            </a:r>
          </a:p>
        </p:txBody>
      </p:sp>
      <p:sp>
        <p:nvSpPr>
          <p:cNvPr id="3" name="Content Placeholder 2">
            <a:extLst>
              <a:ext uri="{FF2B5EF4-FFF2-40B4-BE49-F238E27FC236}">
                <a16:creationId xmlns:a16="http://schemas.microsoft.com/office/drawing/2014/main" id="{6C4282D8-8FB1-43D1-92D8-B824956A7369}"/>
              </a:ext>
            </a:extLst>
          </p:cNvPr>
          <p:cNvSpPr>
            <a:spLocks noGrp="1"/>
          </p:cNvSpPr>
          <p:nvPr>
            <p:ph idx="1"/>
          </p:nvPr>
        </p:nvSpPr>
        <p:spPr>
          <a:xfrm>
            <a:off x="2231136" y="1847209"/>
            <a:ext cx="7729728" cy="4726586"/>
          </a:xfrm>
        </p:spPr>
        <p:txBody>
          <a:bodyPr>
            <a:normAutofit fontScale="92500"/>
          </a:bodyPr>
          <a:lstStyle/>
          <a:p>
            <a:r>
              <a:rPr lang="tr-TR" dirty="0" err="1"/>
              <a:t>String</a:t>
            </a:r>
            <a:r>
              <a:rPr lang="tr-TR" dirty="0"/>
              <a:t> tipi değişkenler + operatörü kullanıldığında başka değişken tiplerini de ekstra </a:t>
            </a:r>
            <a:r>
              <a:rPr lang="tr-TR" dirty="0" err="1"/>
              <a:t>cast</a:t>
            </a:r>
            <a:r>
              <a:rPr lang="tr-TR" dirty="0"/>
              <a:t> işlemi yapmadan eklenebilir, eğer </a:t>
            </a:r>
            <a:r>
              <a:rPr lang="tr-TR" dirty="0" err="1"/>
              <a:t>null</a:t>
            </a:r>
            <a:r>
              <a:rPr lang="tr-TR" dirty="0"/>
              <a:t> bir değer eklenirse herhangi bir hata vermeden atama yapmaz, işlem devam eder. Aynı anda birden fazla </a:t>
            </a:r>
            <a:r>
              <a:rPr lang="tr-TR" dirty="0" err="1"/>
              <a:t>stringi</a:t>
            </a:r>
            <a:r>
              <a:rPr lang="tr-TR" dirty="0"/>
              <a:t> birleştirebilir. + operatörü ile birleştirme yapılırken yeniden bir </a:t>
            </a:r>
            <a:r>
              <a:rPr lang="tr-TR" dirty="0" err="1"/>
              <a:t>string</a:t>
            </a:r>
            <a:r>
              <a:rPr lang="tr-TR" dirty="0"/>
              <a:t> nesnesi yaratılıp toplanan </a:t>
            </a:r>
            <a:r>
              <a:rPr lang="tr-TR" dirty="0" err="1"/>
              <a:t>stringler</a:t>
            </a:r>
            <a:r>
              <a:rPr lang="tr-TR" dirty="0"/>
              <a:t> yeni </a:t>
            </a:r>
            <a:r>
              <a:rPr lang="tr-TR" dirty="0" err="1"/>
              <a:t>string</a:t>
            </a:r>
            <a:r>
              <a:rPr lang="tr-TR" dirty="0"/>
              <a:t> nesnesine atanır.</a:t>
            </a:r>
          </a:p>
          <a:p>
            <a:r>
              <a:rPr lang="tr-TR" dirty="0" err="1"/>
              <a:t>String</a:t>
            </a:r>
            <a:r>
              <a:rPr lang="tr-TR" dirty="0"/>
              <a:t> sınıfında bulunan </a:t>
            </a:r>
            <a:r>
              <a:rPr lang="tr-TR" dirty="0" err="1"/>
              <a:t>concat</a:t>
            </a:r>
            <a:r>
              <a:rPr lang="tr-TR" dirty="0"/>
              <a:t>() metodu aynı anda tek bir parametre alabilir. Başka değişken tiplerinden parametre alırsa ekstra olarak </a:t>
            </a:r>
            <a:r>
              <a:rPr lang="tr-TR" dirty="0" err="1"/>
              <a:t>cast</a:t>
            </a:r>
            <a:r>
              <a:rPr lang="tr-TR" dirty="0"/>
              <a:t> işlemi yapılması gerekmektedir aksi taktirde hata fırlatır. </a:t>
            </a:r>
            <a:r>
              <a:rPr lang="tr-TR" dirty="0" err="1"/>
              <a:t>Null</a:t>
            </a:r>
            <a:r>
              <a:rPr lang="tr-TR" dirty="0"/>
              <a:t> bir değer parametre olarak gönderilemez. Eğer iki </a:t>
            </a:r>
            <a:r>
              <a:rPr lang="tr-TR" dirty="0" err="1"/>
              <a:t>stringin</a:t>
            </a:r>
            <a:r>
              <a:rPr lang="tr-TR" dirty="0"/>
              <a:t> birleştirilmiş uzunluğu birleştirilen her iki </a:t>
            </a:r>
            <a:r>
              <a:rPr lang="tr-TR" dirty="0" err="1"/>
              <a:t>stringden</a:t>
            </a:r>
            <a:r>
              <a:rPr lang="tr-TR" dirty="0"/>
              <a:t> küçükse aynı nesneyi döndürür. Aksi taktirde yeni bir nesneyi geri döndürür.</a:t>
            </a:r>
          </a:p>
          <a:p>
            <a:r>
              <a:rPr lang="tr-TR" dirty="0" err="1"/>
              <a:t>StringBuffer</a:t>
            </a:r>
            <a:r>
              <a:rPr lang="tr-TR" dirty="0"/>
              <a:t> ve </a:t>
            </a:r>
            <a:r>
              <a:rPr lang="tr-TR" dirty="0" err="1"/>
              <a:t>StringBuilder</a:t>
            </a:r>
            <a:r>
              <a:rPr lang="tr-TR" dirty="0"/>
              <a:t> sınıfları </a:t>
            </a:r>
            <a:r>
              <a:rPr lang="tr-TR" dirty="0" err="1"/>
              <a:t>String</a:t>
            </a:r>
            <a:r>
              <a:rPr lang="tr-TR" dirty="0"/>
              <a:t> sınıfının </a:t>
            </a:r>
            <a:r>
              <a:rPr lang="tr-TR" dirty="0" err="1"/>
              <a:t>immutable</a:t>
            </a:r>
            <a:r>
              <a:rPr lang="tr-TR" dirty="0"/>
              <a:t> (değiştirilemez) olmasından dolayı hafıza kullanımını azaltmak için ortaya çıkmıştır.  Her iki sınıfta değiştirilebilir yani her seferinde </a:t>
            </a:r>
            <a:r>
              <a:rPr lang="tr-TR" dirty="0" err="1"/>
              <a:t>String</a:t>
            </a:r>
            <a:r>
              <a:rPr lang="tr-TR" dirty="0"/>
              <a:t> nesnesi gibi yeniden bir nesne yaratılmaz.</a:t>
            </a:r>
          </a:p>
          <a:p>
            <a:r>
              <a:rPr lang="tr-TR" dirty="0" err="1"/>
              <a:t>StringBuffer</a:t>
            </a:r>
            <a:r>
              <a:rPr lang="tr-TR" dirty="0"/>
              <a:t> ve </a:t>
            </a:r>
            <a:r>
              <a:rPr lang="tr-TR" dirty="0" err="1"/>
              <a:t>StringBuilder</a:t>
            </a:r>
            <a:r>
              <a:rPr lang="tr-TR" dirty="0"/>
              <a:t> sınıfları arasındaki fark ise </a:t>
            </a:r>
            <a:r>
              <a:rPr lang="tr-TR" dirty="0" err="1"/>
              <a:t>StringBuffer’ın</a:t>
            </a:r>
            <a:r>
              <a:rPr lang="tr-TR" dirty="0"/>
              <a:t> </a:t>
            </a:r>
            <a:r>
              <a:rPr lang="tr-TR" dirty="0" err="1"/>
              <a:t>thread-safe</a:t>
            </a:r>
            <a:r>
              <a:rPr lang="tr-TR" dirty="0"/>
              <a:t> yapıya sahip olmasıdır. </a:t>
            </a:r>
            <a:r>
              <a:rPr lang="tr-TR" dirty="0" err="1"/>
              <a:t>StringBuilder</a:t>
            </a:r>
            <a:r>
              <a:rPr lang="tr-TR" dirty="0"/>
              <a:t> sınıfı ise </a:t>
            </a:r>
            <a:r>
              <a:rPr lang="tr-TR" dirty="0" err="1"/>
              <a:t>thread-safe</a:t>
            </a:r>
            <a:r>
              <a:rPr lang="tr-TR" dirty="0"/>
              <a:t> değildir. Bundan dolayı </a:t>
            </a:r>
            <a:r>
              <a:rPr lang="tr-TR" dirty="0" err="1"/>
              <a:t>StringBuilder</a:t>
            </a:r>
            <a:r>
              <a:rPr lang="tr-TR" dirty="0"/>
              <a:t>, </a:t>
            </a:r>
            <a:r>
              <a:rPr lang="tr-TR" dirty="0" err="1"/>
              <a:t>StringBuffer’a</a:t>
            </a:r>
            <a:r>
              <a:rPr lang="tr-TR" dirty="0"/>
              <a:t> göre daha hızlı çalışmaktadır.</a:t>
            </a:r>
          </a:p>
        </p:txBody>
      </p:sp>
    </p:spTree>
    <p:extLst>
      <p:ext uri="{BB962C8B-B14F-4D97-AF65-F5344CB8AC3E}">
        <p14:creationId xmlns:p14="http://schemas.microsoft.com/office/powerpoint/2010/main" val="257986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EBE-A746-4EAD-8694-399B988F511D}"/>
              </a:ext>
            </a:extLst>
          </p:cNvPr>
          <p:cNvSpPr>
            <a:spLocks noGrp="1"/>
          </p:cNvSpPr>
          <p:nvPr>
            <p:ph type="title"/>
          </p:nvPr>
        </p:nvSpPr>
        <p:spPr/>
        <p:txBody>
          <a:bodyPr/>
          <a:lstStyle/>
          <a:p>
            <a:r>
              <a:rPr lang="tr-TR" dirty="0" err="1"/>
              <a:t>Regular</a:t>
            </a:r>
            <a:r>
              <a:rPr lang="tr-TR" dirty="0"/>
              <a:t> </a:t>
            </a:r>
            <a:r>
              <a:rPr lang="tr-TR" dirty="0" err="1"/>
              <a:t>expressıon</a:t>
            </a:r>
            <a:r>
              <a:rPr lang="tr-TR" dirty="0"/>
              <a:t> (</a:t>
            </a:r>
            <a:r>
              <a:rPr lang="tr-TR" dirty="0" err="1"/>
              <a:t>regex</a:t>
            </a:r>
            <a:r>
              <a:rPr lang="tr-TR" dirty="0"/>
              <a:t>)</a:t>
            </a:r>
          </a:p>
        </p:txBody>
      </p:sp>
      <p:sp>
        <p:nvSpPr>
          <p:cNvPr id="3" name="Content Placeholder 2">
            <a:extLst>
              <a:ext uri="{FF2B5EF4-FFF2-40B4-BE49-F238E27FC236}">
                <a16:creationId xmlns:a16="http://schemas.microsoft.com/office/drawing/2014/main" id="{975E5111-7BA8-49BD-A03C-3287D0F9B6A8}"/>
              </a:ext>
            </a:extLst>
          </p:cNvPr>
          <p:cNvSpPr>
            <a:spLocks noGrp="1"/>
          </p:cNvSpPr>
          <p:nvPr>
            <p:ph idx="1"/>
          </p:nvPr>
        </p:nvSpPr>
        <p:spPr/>
        <p:txBody>
          <a:bodyPr/>
          <a:lstStyle/>
          <a:p>
            <a:pPr marL="0" indent="0">
              <a:buNone/>
            </a:pPr>
            <a:r>
              <a:rPr lang="tr-TR" dirty="0" err="1"/>
              <a:t>Regular</a:t>
            </a:r>
            <a:r>
              <a:rPr lang="tr-TR" dirty="0"/>
              <a:t> </a:t>
            </a:r>
            <a:r>
              <a:rPr lang="tr-TR" dirty="0" err="1"/>
              <a:t>expressions</a:t>
            </a:r>
            <a:r>
              <a:rPr lang="tr-TR" dirty="0"/>
              <a:t>, bir metin içerisinde kalıpları kullanarak esnek arama yapmaya yarar. </a:t>
            </a:r>
            <a:r>
              <a:rPr lang="tr-TR" dirty="0" err="1"/>
              <a:t>Code</a:t>
            </a:r>
            <a:r>
              <a:rPr lang="tr-TR" dirty="0"/>
              <a:t> </a:t>
            </a:r>
            <a:r>
              <a:rPr lang="tr-TR" dirty="0" err="1"/>
              <a:t>refactoring</a:t>
            </a:r>
            <a:r>
              <a:rPr lang="tr-TR" dirty="0"/>
              <a:t>, kullanıcıdan alınan bilgileri doğrulama, </a:t>
            </a:r>
            <a:r>
              <a:rPr lang="tr-TR" dirty="0" err="1"/>
              <a:t>veritabanında</a:t>
            </a:r>
            <a:r>
              <a:rPr lang="tr-TR" dirty="0"/>
              <a:t> arama yapmak için kullanılabilir.  Arama yapmak için çeşitli karakterleri mevcuttur. Bunlara . $ ^ * [ ] gibi karakterler örnek verilebilir.</a:t>
            </a:r>
          </a:p>
        </p:txBody>
      </p:sp>
    </p:spTree>
    <p:extLst>
      <p:ext uri="{BB962C8B-B14F-4D97-AF65-F5344CB8AC3E}">
        <p14:creationId xmlns:p14="http://schemas.microsoft.com/office/powerpoint/2010/main" val="26435969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7700-3ACD-4E0A-B395-C5BE221DA91C}"/>
              </a:ext>
            </a:extLst>
          </p:cNvPr>
          <p:cNvSpPr>
            <a:spLocks noGrp="1"/>
          </p:cNvSpPr>
          <p:nvPr>
            <p:ph type="title"/>
          </p:nvPr>
        </p:nvSpPr>
        <p:spPr>
          <a:xfrm>
            <a:off x="2231136" y="322136"/>
            <a:ext cx="7729728" cy="1188720"/>
          </a:xfrm>
        </p:spPr>
        <p:txBody>
          <a:bodyPr/>
          <a:lstStyle/>
          <a:p>
            <a:r>
              <a:rPr lang="tr-TR" dirty="0"/>
              <a:t>Access </a:t>
            </a:r>
            <a:r>
              <a:rPr lang="tr-TR" dirty="0" err="1"/>
              <a:t>modıfıer</a:t>
            </a:r>
            <a:endParaRPr lang="tr-TR" dirty="0"/>
          </a:p>
        </p:txBody>
      </p:sp>
      <p:sp>
        <p:nvSpPr>
          <p:cNvPr id="3" name="Content Placeholder 2">
            <a:extLst>
              <a:ext uri="{FF2B5EF4-FFF2-40B4-BE49-F238E27FC236}">
                <a16:creationId xmlns:a16="http://schemas.microsoft.com/office/drawing/2014/main" id="{A40DDD35-3CD9-4F1C-B5F2-69367B4473DC}"/>
              </a:ext>
            </a:extLst>
          </p:cNvPr>
          <p:cNvSpPr>
            <a:spLocks noGrp="1"/>
          </p:cNvSpPr>
          <p:nvPr>
            <p:ph idx="1"/>
          </p:nvPr>
        </p:nvSpPr>
        <p:spPr>
          <a:xfrm>
            <a:off x="2231136" y="4335046"/>
            <a:ext cx="7729728" cy="2370558"/>
          </a:xfrm>
        </p:spPr>
        <p:txBody>
          <a:bodyPr/>
          <a:lstStyle/>
          <a:p>
            <a:r>
              <a:rPr lang="tr-TR" dirty="0" err="1"/>
              <a:t>Public</a:t>
            </a:r>
            <a:r>
              <a:rPr lang="tr-TR" dirty="0"/>
              <a:t> metotlar proje içerisinde her yerden ulaşılabilen metotlardır.</a:t>
            </a:r>
          </a:p>
          <a:p>
            <a:r>
              <a:rPr lang="tr-TR" dirty="0" err="1"/>
              <a:t>Protected</a:t>
            </a:r>
            <a:r>
              <a:rPr lang="tr-TR" dirty="0"/>
              <a:t> metotlar tanımlandığı sınıf ile aynı paket içerisinde bulunan sınıflar tarafından ulaşılabilir. </a:t>
            </a:r>
            <a:r>
              <a:rPr lang="tr-TR" dirty="0" err="1"/>
              <a:t>İmplement</a:t>
            </a:r>
            <a:r>
              <a:rPr lang="tr-TR" dirty="0"/>
              <a:t> edilen sınıftan ulaşılabilir.</a:t>
            </a:r>
          </a:p>
          <a:p>
            <a:r>
              <a:rPr lang="tr-TR" dirty="0" err="1"/>
              <a:t>Private</a:t>
            </a:r>
            <a:r>
              <a:rPr lang="tr-TR" dirty="0"/>
              <a:t> metotlar sadece tanımlandığı sınıfta kullanılabilir.</a:t>
            </a:r>
          </a:p>
          <a:p>
            <a:r>
              <a:rPr lang="tr-TR"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p:txBody>
      </p:sp>
      <p:pic>
        <p:nvPicPr>
          <p:cNvPr id="1026" name="Picture 2" descr="Lightbox">
            <a:extLst>
              <a:ext uri="{FF2B5EF4-FFF2-40B4-BE49-F238E27FC236}">
                <a16:creationId xmlns:a16="http://schemas.microsoft.com/office/drawing/2014/main" id="{D7F864ED-F194-4194-930B-29364E8F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634" y="1744940"/>
            <a:ext cx="6848732" cy="233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633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F5AB-3C9B-46D6-BA03-FA4BBD51F157}"/>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C4AFB601-43D0-484C-95E1-D8CEFCDD3F44}"/>
              </a:ext>
            </a:extLst>
          </p:cNvPr>
          <p:cNvSpPr>
            <a:spLocks noGrp="1"/>
          </p:cNvSpPr>
          <p:nvPr>
            <p:ph idx="1"/>
          </p:nvPr>
        </p:nvSpPr>
        <p:spPr/>
        <p:txBody>
          <a:bodyPr/>
          <a:lstStyle/>
          <a:p>
            <a:r>
              <a:rPr lang="tr-TR" dirty="0" err="1"/>
              <a:t>Syntax</a:t>
            </a:r>
            <a:r>
              <a:rPr lang="tr-TR" dirty="0"/>
              <a:t> </a:t>
            </a:r>
            <a:r>
              <a:rPr lang="tr-TR" dirty="0" err="1"/>
              <a:t>error</a:t>
            </a:r>
            <a:r>
              <a:rPr lang="tr-TR" dirty="0"/>
              <a:t>: Kodun içerisinde bulunan yazım hatalarından kaynaklı hatalardır. Bu durumda IDE hatalı yeri işaretleyerek uyaracaktır.</a:t>
            </a:r>
          </a:p>
          <a:p>
            <a:r>
              <a:rPr lang="tr-TR" dirty="0" err="1"/>
              <a:t>Logic</a:t>
            </a:r>
            <a:r>
              <a:rPr lang="tr-TR" dirty="0"/>
              <a:t> </a:t>
            </a:r>
            <a:r>
              <a:rPr lang="tr-TR" dirty="0" err="1"/>
              <a:t>error</a:t>
            </a:r>
            <a:r>
              <a:rPr lang="tr-TR" dirty="0"/>
              <a:t>: Kod içerisinde bulunan mantık hatalarından dolayı ortaya çıkar. IDE bu hataları derlemeden önce </a:t>
            </a:r>
            <a:r>
              <a:rPr lang="tr-TR" dirty="0" err="1"/>
              <a:t>farkedemeyebilir</a:t>
            </a:r>
            <a:r>
              <a:rPr lang="tr-TR" dirty="0"/>
              <a:t>.</a:t>
            </a:r>
          </a:p>
          <a:p>
            <a:r>
              <a:rPr lang="tr-TR" dirty="0"/>
              <a:t>Run time </a:t>
            </a:r>
            <a:r>
              <a:rPr lang="tr-TR" dirty="0" err="1"/>
              <a:t>error</a:t>
            </a:r>
            <a:r>
              <a:rPr lang="tr-TR" dirty="0"/>
              <a:t>: Programın çalışmasına engel olacak yazılım veya donanım sorunudur.</a:t>
            </a:r>
          </a:p>
          <a:p>
            <a:r>
              <a:rPr lang="tr-TR" dirty="0" err="1"/>
              <a:t>Compile</a:t>
            </a:r>
            <a:r>
              <a:rPr lang="tr-TR" dirty="0"/>
              <a:t> time </a:t>
            </a:r>
            <a:r>
              <a:rPr lang="tr-TR"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p:txBody>
      </p:sp>
    </p:spTree>
    <p:extLst>
      <p:ext uri="{BB962C8B-B14F-4D97-AF65-F5344CB8AC3E}">
        <p14:creationId xmlns:p14="http://schemas.microsoft.com/office/powerpoint/2010/main" val="5497355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5FDE-02B9-47AF-B2AD-E905C4561632}"/>
              </a:ext>
            </a:extLst>
          </p:cNvPr>
          <p:cNvSpPr>
            <a:spLocks noGrp="1"/>
          </p:cNvSpPr>
          <p:nvPr>
            <p:ph type="title"/>
          </p:nvPr>
        </p:nvSpPr>
        <p:spPr/>
        <p:txBody>
          <a:bodyPr/>
          <a:lstStyle/>
          <a:p>
            <a:r>
              <a:rPr lang="tr-TR" dirty="0" err="1"/>
              <a:t>Error</a:t>
            </a:r>
            <a:r>
              <a:rPr lang="tr-TR" dirty="0"/>
              <a:t> </a:t>
            </a:r>
            <a:r>
              <a:rPr lang="tr-TR" dirty="0" err="1"/>
              <a:t>exceptıon</a:t>
            </a:r>
            <a:r>
              <a:rPr lang="tr-TR" dirty="0"/>
              <a:t> farkı</a:t>
            </a:r>
          </a:p>
        </p:txBody>
      </p:sp>
      <p:sp>
        <p:nvSpPr>
          <p:cNvPr id="3" name="Content Placeholder 2">
            <a:extLst>
              <a:ext uri="{FF2B5EF4-FFF2-40B4-BE49-F238E27FC236}">
                <a16:creationId xmlns:a16="http://schemas.microsoft.com/office/drawing/2014/main" id="{5F730FD1-8BF0-4B80-A1A4-8317C6502DAC}"/>
              </a:ext>
            </a:extLst>
          </p:cNvPr>
          <p:cNvSpPr>
            <a:spLocks noGrp="1"/>
          </p:cNvSpPr>
          <p:nvPr>
            <p:ph idx="1"/>
          </p:nvPr>
        </p:nvSpPr>
        <p:spPr>
          <a:xfrm>
            <a:off x="2231136" y="2638044"/>
            <a:ext cx="7729728" cy="3960464"/>
          </a:xfrm>
        </p:spPr>
        <p:txBody>
          <a:bodyPr>
            <a:normAutofit/>
          </a:bodyPr>
          <a:lstStyle/>
          <a:p>
            <a:r>
              <a:rPr lang="tr-TR" dirty="0"/>
              <a:t>Bir </a:t>
            </a:r>
            <a:r>
              <a:rPr lang="tr-TR" dirty="0" err="1"/>
              <a:t>error</a:t>
            </a:r>
            <a:r>
              <a:rPr lang="tr-TR" dirty="0"/>
              <a:t> asla kurtarılamazken, </a:t>
            </a:r>
            <a:r>
              <a:rPr lang="tr-TR" dirty="0" err="1"/>
              <a:t>exception</a:t>
            </a:r>
            <a:r>
              <a:rPr lang="tr-TR" dirty="0"/>
              <a:t> fırlatıldığında yakalanarak programın çalışmasına devam edilebilir.</a:t>
            </a:r>
          </a:p>
          <a:p>
            <a:r>
              <a:rPr lang="tr-TR" dirty="0"/>
              <a:t>Bir </a:t>
            </a:r>
            <a:r>
              <a:rPr lang="tr-TR" dirty="0" err="1"/>
              <a:t>error</a:t>
            </a:r>
            <a:r>
              <a:rPr lang="tr-TR" dirty="0"/>
              <a:t> ortaya çıktığında kod çalışması durdurulur, ancak bir </a:t>
            </a:r>
            <a:r>
              <a:rPr lang="tr-TR"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dirty="0" err="1"/>
              <a:t>exception</a:t>
            </a:r>
            <a:r>
              <a:rPr lang="tr-TR" dirty="0"/>
              <a:t> yakalanır.</a:t>
            </a:r>
          </a:p>
          <a:p>
            <a:r>
              <a:rPr lang="tr-TR" dirty="0" err="1"/>
              <a:t>Errorlar</a:t>
            </a:r>
            <a:r>
              <a:rPr lang="tr-TR" dirty="0"/>
              <a:t> kontrolsüz tiptedir, yani </a:t>
            </a:r>
            <a:r>
              <a:rPr lang="tr-TR" dirty="0" err="1"/>
              <a:t>exception</a:t>
            </a:r>
            <a:r>
              <a:rPr lang="tr-TR" dirty="0"/>
              <a:t> derleyicilerin bilgisinde değildir, oysa bir </a:t>
            </a:r>
            <a:r>
              <a:rPr lang="tr-TR" dirty="0" err="1"/>
              <a:t>exception</a:t>
            </a:r>
            <a:r>
              <a:rPr lang="tr-TR" dirty="0"/>
              <a:t> </a:t>
            </a:r>
            <a:r>
              <a:rPr lang="tr-TR" dirty="0" err="1"/>
              <a:t>checked</a:t>
            </a:r>
            <a:r>
              <a:rPr lang="tr-TR" dirty="0"/>
              <a:t> ve </a:t>
            </a:r>
            <a:r>
              <a:rPr lang="tr-TR" dirty="0" err="1"/>
              <a:t>unchecked</a:t>
            </a:r>
            <a:r>
              <a:rPr lang="tr-TR" dirty="0"/>
              <a:t> olarak sınıflandırılır.</a:t>
            </a:r>
          </a:p>
          <a:p>
            <a:r>
              <a:rPr lang="tr-TR" dirty="0"/>
              <a:t>Hatalar </a:t>
            </a:r>
            <a:r>
              <a:rPr lang="tr-TR" dirty="0" err="1"/>
              <a:t>Java.lang.Error</a:t>
            </a:r>
            <a:r>
              <a:rPr lang="tr-TR" dirty="0"/>
              <a:t> paketinde tanımlanırken, bir istisna olarak </a:t>
            </a:r>
            <a:r>
              <a:rPr lang="tr-TR" dirty="0" err="1"/>
              <a:t>java.lang.Exception</a:t>
            </a:r>
            <a:r>
              <a:rPr lang="tr-TR" dirty="0"/>
              <a:t> tanımlanmıştır.</a:t>
            </a:r>
          </a:p>
          <a:p>
            <a:r>
              <a:rPr lang="tr-TR" dirty="0" err="1"/>
              <a:t>Exceptionlar</a:t>
            </a:r>
            <a:r>
              <a:rPr lang="tr-TR" dirty="0"/>
              <a:t>, programın kodlanmasında yapılan hataların sonuçlarıdır. </a:t>
            </a:r>
            <a:r>
              <a:rPr lang="tr-TR" dirty="0" err="1"/>
              <a:t>Error</a:t>
            </a:r>
            <a:r>
              <a:rPr lang="tr-TR" dirty="0"/>
              <a:t> ise sistemin yanlış işleyişinin sonucudur.</a:t>
            </a:r>
          </a:p>
        </p:txBody>
      </p:sp>
    </p:spTree>
    <p:extLst>
      <p:ext uri="{BB962C8B-B14F-4D97-AF65-F5344CB8AC3E}">
        <p14:creationId xmlns:p14="http://schemas.microsoft.com/office/powerpoint/2010/main" val="32681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Compıler</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a:t>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fontScale="925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r>
              <a:rPr lang="tr-TR" dirty="0" err="1"/>
              <a:t>Stackteki</a:t>
            </a:r>
            <a:r>
              <a:rPr lang="tr-TR" dirty="0"/>
              <a:t> veri hemen silinirken, </a:t>
            </a:r>
            <a:r>
              <a:rPr lang="tr-TR" dirty="0" err="1"/>
              <a:t>heapteki</a:t>
            </a:r>
            <a:r>
              <a:rPr lang="tr-TR" dirty="0"/>
              <a:t> veri </a:t>
            </a:r>
            <a:r>
              <a:rPr lang="tr-TR" dirty="0" err="1"/>
              <a:t>garbage</a:t>
            </a:r>
            <a:r>
              <a:rPr lang="tr-TR" dirty="0"/>
              <a:t> </a:t>
            </a:r>
            <a:r>
              <a:rPr lang="tr-TR" dirty="0" err="1"/>
              <a:t>collector</a:t>
            </a:r>
            <a:r>
              <a:rPr lang="tr-TR" dirty="0"/>
              <a:t> algoritmasına bağlıdır.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32B-AD61-4837-84BF-0FC2EA5B0809}"/>
              </a:ext>
            </a:extLst>
          </p:cNvPr>
          <p:cNvSpPr>
            <a:spLocks noGrp="1"/>
          </p:cNvSpPr>
          <p:nvPr>
            <p:ph type="title"/>
          </p:nvPr>
        </p:nvSpPr>
        <p:spPr/>
        <p:txBody>
          <a:bodyPr/>
          <a:lstStyle/>
          <a:p>
            <a:r>
              <a:rPr lang="tr-TR" dirty="0" err="1"/>
              <a:t>Heap</a:t>
            </a:r>
            <a:r>
              <a:rPr lang="tr-TR" dirty="0"/>
              <a:t> – </a:t>
            </a:r>
            <a:r>
              <a:rPr lang="tr-TR" dirty="0" err="1"/>
              <a:t>stack</a:t>
            </a:r>
            <a:r>
              <a:rPr lang="tr-TR" dirty="0"/>
              <a:t> </a:t>
            </a:r>
            <a:r>
              <a:rPr lang="tr-TR" dirty="0" err="1"/>
              <a:t>memory</a:t>
            </a:r>
            <a:endParaRPr lang="tr-TR" dirty="0"/>
          </a:p>
        </p:txBody>
      </p:sp>
      <p:pic>
        <p:nvPicPr>
          <p:cNvPr id="2050" name="Picture 2" descr="Java stack and heap memory management - Stack Overflow">
            <a:extLst>
              <a:ext uri="{FF2B5EF4-FFF2-40B4-BE49-F238E27FC236}">
                <a16:creationId xmlns:a16="http://schemas.microsoft.com/office/drawing/2014/main" id="{AA044E57-763B-4A3D-96F2-501745DFB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066" y="2484619"/>
            <a:ext cx="5177868" cy="379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1215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4576</TotalTime>
  <Words>6179</Words>
  <Application>Microsoft Office PowerPoint</Application>
  <PresentationFormat>Widescreen</PresentationFormat>
  <Paragraphs>411</Paragraphs>
  <Slides>109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109</vt:i4>
      </vt:variant>
    </vt:vector>
  </HeadingPairs>
  <TitlesOfParts>
    <vt:vector size="113"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Compıler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Heap – stack memory</vt:lpstr>
      <vt:lpstr>ASCII</vt:lpstr>
      <vt:lpstr>UNICODE</vt:lpstr>
      <vt:lpstr>Scanner.close()</vt:lpstr>
      <vt:lpstr>Math.random – random class farkı</vt:lpstr>
      <vt:lpstr>Tostrıng() - parseInt()  valueof() farkı</vt:lpstr>
      <vt:lpstr>‘+’ - concat() - strıngbuılder – strıngbuffer farkı</vt:lpstr>
      <vt:lpstr>Regular expressıon (regex)</vt:lpstr>
      <vt:lpstr>Access modıfıer</vt:lpstr>
      <vt:lpstr>Error types</vt:lpstr>
      <vt:lpstr>Error exceptıon farkı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109</cp:revision>
  <dcterms:created xsi:type="dcterms:W3CDTF">2022-05-23T16:05:18Z</dcterms:created>
  <dcterms:modified xsi:type="dcterms:W3CDTF">2022-06-23T11:46:13Z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