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4F6618-2508-46C2-BD0F-5E29C9E422CC}" type="datetimeFigureOut">
              <a:rPr lang="tr-TR" smtClean="0"/>
              <a:t>22.06.2022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852CF79-9A91-4BFC-AA89-48EFEFA2965A}" type="slidenum">
              <a:rPr lang="tr-TR" smtClean="0"/>
              <a:t>‹#›</a:t>
            </a:fld>
            <a:endParaRPr lang="tr-TR"/>
          </a:p>
        </p:txBody>
      </p:sp>
    </p:spTree>
    <p:extLst>
      <p:ext uri="{BB962C8B-B14F-4D97-AF65-F5344CB8AC3E}">
        <p14:creationId xmlns:p14="http://schemas.microsoft.com/office/powerpoint/2010/main" val="3571985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4F6618-2508-46C2-BD0F-5E29C9E422CC}" type="datetimeFigureOut">
              <a:rPr lang="tr-TR" smtClean="0"/>
              <a:t>22.06.2022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852CF79-9A91-4BFC-AA89-48EFEFA2965A}" type="slidenum">
              <a:rPr lang="tr-TR" smtClean="0"/>
              <a:t>‹#›</a:t>
            </a:fld>
            <a:endParaRPr lang="tr-TR"/>
          </a:p>
        </p:txBody>
      </p:sp>
    </p:spTree>
    <p:extLst>
      <p:ext uri="{BB962C8B-B14F-4D97-AF65-F5344CB8AC3E}">
        <p14:creationId xmlns:p14="http://schemas.microsoft.com/office/powerpoint/2010/main" val="3737085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B4F6618-2508-46C2-BD0F-5E29C9E422CC}" type="datetimeFigureOut">
              <a:rPr lang="tr-TR" smtClean="0"/>
              <a:t>22.06.2022</a:t>
            </a:fld>
            <a:endParaRPr lang="tr-TR"/>
          </a:p>
        </p:txBody>
      </p:sp>
      <p:sp>
        <p:nvSpPr>
          <p:cNvPr id="5" name="Footer Placeholder 4"/>
          <p:cNvSpPr>
            <a:spLocks noGrp="1"/>
          </p:cNvSpPr>
          <p:nvPr>
            <p:ph type="ftr" sz="quarter" idx="11"/>
          </p:nvPr>
        </p:nvSpPr>
        <p:spPr>
          <a:xfrm>
            <a:off x="3776135" y="6422854"/>
            <a:ext cx="4279669" cy="365125"/>
          </a:xfrm>
        </p:spPr>
        <p:txBody>
          <a:bodyPr/>
          <a:lstStyle/>
          <a:p>
            <a:endParaRPr lang="tr-TR"/>
          </a:p>
        </p:txBody>
      </p:sp>
      <p:sp>
        <p:nvSpPr>
          <p:cNvPr id="6" name="Slide Number Placeholder 5"/>
          <p:cNvSpPr>
            <a:spLocks noGrp="1"/>
          </p:cNvSpPr>
          <p:nvPr>
            <p:ph type="sldNum" sz="quarter" idx="12"/>
          </p:nvPr>
        </p:nvSpPr>
        <p:spPr>
          <a:xfrm>
            <a:off x="8073048" y="6422854"/>
            <a:ext cx="879759" cy="365125"/>
          </a:xfrm>
        </p:spPr>
        <p:txBody>
          <a:bodyPr/>
          <a:lstStyle/>
          <a:p>
            <a:fld id="{3852CF79-9A91-4BFC-AA89-48EFEFA2965A}" type="slidenum">
              <a:rPr lang="tr-TR" smtClean="0"/>
              <a:t>‹#›</a:t>
            </a:fld>
            <a:endParaRPr lang="tr-TR"/>
          </a:p>
        </p:txBody>
      </p:sp>
    </p:spTree>
    <p:extLst>
      <p:ext uri="{BB962C8B-B14F-4D97-AF65-F5344CB8AC3E}">
        <p14:creationId xmlns:p14="http://schemas.microsoft.com/office/powerpoint/2010/main" val="3658654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4F6618-2508-46C2-BD0F-5E29C9E422CC}" type="datetimeFigureOut">
              <a:rPr lang="tr-TR" smtClean="0"/>
              <a:t>22.06.2022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852CF79-9A91-4BFC-AA89-48EFEFA2965A}" type="slidenum">
              <a:rPr lang="tr-TR" smtClean="0"/>
              <a:t>‹#›</a:t>
            </a:fld>
            <a:endParaRPr lang="tr-TR"/>
          </a:p>
        </p:txBody>
      </p:sp>
    </p:spTree>
    <p:extLst>
      <p:ext uri="{BB962C8B-B14F-4D97-AF65-F5344CB8AC3E}">
        <p14:creationId xmlns:p14="http://schemas.microsoft.com/office/powerpoint/2010/main" val="688307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6B4F6618-2508-46C2-BD0F-5E29C9E422CC}" type="datetimeFigureOut">
              <a:rPr lang="tr-TR" smtClean="0"/>
              <a:t>22.06.2022</a:t>
            </a:fld>
            <a:endParaRPr lang="tr-TR"/>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tr-T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852CF79-9A91-4BFC-AA89-48EFEFA2965A}" type="slidenum">
              <a:rPr lang="tr-TR" smtClean="0"/>
              <a:t>‹#›</a:t>
            </a:fld>
            <a:endParaRPr lang="tr-TR"/>
          </a:p>
        </p:txBody>
      </p:sp>
    </p:spTree>
    <p:extLst>
      <p:ext uri="{BB962C8B-B14F-4D97-AF65-F5344CB8AC3E}">
        <p14:creationId xmlns:p14="http://schemas.microsoft.com/office/powerpoint/2010/main" val="424255327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4F6618-2508-46C2-BD0F-5E29C9E422CC}" type="datetimeFigureOut">
              <a:rPr lang="tr-TR" smtClean="0"/>
              <a:t>22.06.2022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852CF79-9A91-4BFC-AA89-48EFEFA2965A}" type="slidenum">
              <a:rPr lang="tr-TR" smtClean="0"/>
              <a:t>‹#›</a:t>
            </a:fld>
            <a:endParaRPr lang="tr-TR"/>
          </a:p>
        </p:txBody>
      </p:sp>
    </p:spTree>
    <p:extLst>
      <p:ext uri="{BB962C8B-B14F-4D97-AF65-F5344CB8AC3E}">
        <p14:creationId xmlns:p14="http://schemas.microsoft.com/office/powerpoint/2010/main" val="2838069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4F6618-2508-46C2-BD0F-5E29C9E422CC}" type="datetimeFigureOut">
              <a:rPr lang="tr-TR" smtClean="0"/>
              <a:t>22.06.2022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852CF79-9A91-4BFC-AA89-48EFEFA2965A}" type="slidenum">
              <a:rPr lang="tr-TR" smtClean="0"/>
              <a:t>‹#›</a:t>
            </a:fld>
            <a:endParaRPr lang="tr-TR"/>
          </a:p>
        </p:txBody>
      </p:sp>
    </p:spTree>
    <p:extLst>
      <p:ext uri="{BB962C8B-B14F-4D97-AF65-F5344CB8AC3E}">
        <p14:creationId xmlns:p14="http://schemas.microsoft.com/office/powerpoint/2010/main" val="252796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4F6618-2508-46C2-BD0F-5E29C9E422CC}" type="datetimeFigureOut">
              <a:rPr lang="tr-TR" smtClean="0"/>
              <a:t>22.06.2022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852CF79-9A91-4BFC-AA89-48EFEFA2965A}" type="slidenum">
              <a:rPr lang="tr-TR" smtClean="0"/>
              <a:t>‹#›</a:t>
            </a:fld>
            <a:endParaRPr lang="tr-TR"/>
          </a:p>
        </p:txBody>
      </p:sp>
    </p:spTree>
    <p:extLst>
      <p:ext uri="{BB962C8B-B14F-4D97-AF65-F5344CB8AC3E}">
        <p14:creationId xmlns:p14="http://schemas.microsoft.com/office/powerpoint/2010/main" val="241533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4F6618-2508-46C2-BD0F-5E29C9E422CC}" type="datetimeFigureOut">
              <a:rPr lang="tr-TR" smtClean="0"/>
              <a:t>22.06.2022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3852CF79-9A91-4BFC-AA89-48EFEFA2965A}" type="slidenum">
              <a:rPr lang="tr-TR" smtClean="0"/>
              <a:t>‹#›</a:t>
            </a:fld>
            <a:endParaRPr lang="tr-TR"/>
          </a:p>
        </p:txBody>
      </p:sp>
    </p:spTree>
    <p:extLst>
      <p:ext uri="{BB962C8B-B14F-4D97-AF65-F5344CB8AC3E}">
        <p14:creationId xmlns:p14="http://schemas.microsoft.com/office/powerpoint/2010/main" val="2177353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B4F6618-2508-46C2-BD0F-5E29C9E422CC}" type="datetimeFigureOut">
              <a:rPr lang="tr-TR" smtClean="0"/>
              <a:t>22.06.2022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852CF79-9A91-4BFC-AA89-48EFEFA2965A}" type="slidenum">
              <a:rPr lang="tr-TR" smtClean="0"/>
              <a:t>‹#›</a:t>
            </a:fld>
            <a:endParaRPr lang="tr-TR"/>
          </a:p>
        </p:txBody>
      </p:sp>
    </p:spTree>
    <p:extLst>
      <p:ext uri="{BB962C8B-B14F-4D97-AF65-F5344CB8AC3E}">
        <p14:creationId xmlns:p14="http://schemas.microsoft.com/office/powerpoint/2010/main" val="328099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B4F6618-2508-46C2-BD0F-5E29C9E422CC}" type="datetimeFigureOut">
              <a:rPr lang="tr-TR" smtClean="0"/>
              <a:t>22.06.2022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852CF79-9A91-4BFC-AA89-48EFEFA2965A}" type="slidenum">
              <a:rPr lang="tr-TR" smtClean="0"/>
              <a:t>‹#›</a:t>
            </a:fld>
            <a:endParaRPr lang="tr-TR"/>
          </a:p>
        </p:txBody>
      </p:sp>
    </p:spTree>
    <p:extLst>
      <p:ext uri="{BB962C8B-B14F-4D97-AF65-F5344CB8AC3E}">
        <p14:creationId xmlns:p14="http://schemas.microsoft.com/office/powerpoint/2010/main" val="239931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6B4F6618-2508-46C2-BD0F-5E29C9E422CC}" type="datetimeFigureOut">
              <a:rPr lang="tr-TR" smtClean="0"/>
              <a:t>22.06.2022</a:t>
            </a:fld>
            <a:endParaRPr lang="tr-TR"/>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tr-TR"/>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3852CF79-9A91-4BFC-AA89-48EFEFA2965A}" type="slidenum">
              <a:rPr lang="tr-TR" smtClean="0"/>
              <a:t>‹#›</a:t>
            </a:fld>
            <a:endParaRPr lang="tr-TR"/>
          </a:p>
        </p:txBody>
      </p:sp>
    </p:spTree>
    <p:extLst>
      <p:ext uri="{BB962C8B-B14F-4D97-AF65-F5344CB8AC3E}">
        <p14:creationId xmlns:p14="http://schemas.microsoft.com/office/powerpoint/2010/main" val="1311624668"/>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B7BC8-3BFD-4C35-8A0E-BAC4D1FD8199}"/>
              </a:ext>
            </a:extLst>
          </p:cNvPr>
          <p:cNvSpPr>
            <a:spLocks noGrp="1"/>
          </p:cNvSpPr>
          <p:nvPr>
            <p:ph type="ctrTitle"/>
          </p:nvPr>
        </p:nvSpPr>
        <p:spPr/>
        <p:txBody>
          <a:bodyPr>
            <a:normAutofit/>
          </a:bodyPr>
          <a:lstStyle/>
          <a:p>
            <a:r>
              <a:rPr lang="tr-TR" sz="7200" dirty="0"/>
              <a:t>HAFTA 5	</a:t>
            </a:r>
          </a:p>
        </p:txBody>
      </p:sp>
      <p:sp>
        <p:nvSpPr>
          <p:cNvPr id="3" name="Subtitle 2">
            <a:extLst>
              <a:ext uri="{FF2B5EF4-FFF2-40B4-BE49-F238E27FC236}">
                <a16:creationId xmlns:a16="http://schemas.microsoft.com/office/drawing/2014/main" id="{F8725309-C530-4E06-8B8C-F54CD506062B}"/>
              </a:ext>
            </a:extLst>
          </p:cNvPr>
          <p:cNvSpPr>
            <a:spLocks noGrp="1"/>
          </p:cNvSpPr>
          <p:nvPr>
            <p:ph type="subTitle" idx="1"/>
          </p:nvPr>
        </p:nvSpPr>
        <p:spPr/>
        <p:txBody>
          <a:bodyPr>
            <a:normAutofit/>
          </a:bodyPr>
          <a:lstStyle/>
          <a:p>
            <a:r>
              <a:rPr lang="tr-TR" sz="2800" dirty="0"/>
              <a:t>JAVA SE</a:t>
            </a:r>
          </a:p>
        </p:txBody>
      </p:sp>
    </p:spTree>
    <p:extLst>
      <p:ext uri="{BB962C8B-B14F-4D97-AF65-F5344CB8AC3E}">
        <p14:creationId xmlns:p14="http://schemas.microsoft.com/office/powerpoint/2010/main" val="2694516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A939C-FEED-4DD2-9DC3-F19AA31CB919}"/>
              </a:ext>
            </a:extLst>
          </p:cNvPr>
          <p:cNvSpPr>
            <a:spLocks noGrp="1"/>
          </p:cNvSpPr>
          <p:nvPr>
            <p:ph type="title"/>
          </p:nvPr>
        </p:nvSpPr>
        <p:spPr/>
        <p:txBody>
          <a:bodyPr/>
          <a:lstStyle/>
          <a:p>
            <a:r>
              <a:rPr lang="tr-TR" dirty="0" err="1"/>
              <a:t>Pass</a:t>
            </a:r>
            <a:r>
              <a:rPr lang="tr-TR" dirty="0"/>
              <a:t> </a:t>
            </a:r>
            <a:r>
              <a:rPr lang="tr-TR" dirty="0" err="1"/>
              <a:t>by</a:t>
            </a:r>
            <a:r>
              <a:rPr lang="tr-TR" dirty="0"/>
              <a:t> Value / Reference </a:t>
            </a:r>
          </a:p>
        </p:txBody>
      </p:sp>
      <p:sp>
        <p:nvSpPr>
          <p:cNvPr id="3" name="Content Placeholder 2">
            <a:extLst>
              <a:ext uri="{FF2B5EF4-FFF2-40B4-BE49-F238E27FC236}">
                <a16:creationId xmlns:a16="http://schemas.microsoft.com/office/drawing/2014/main" id="{0C5108A0-0278-4CCC-BFB0-04F01E6A59D4}"/>
              </a:ext>
            </a:extLst>
          </p:cNvPr>
          <p:cNvSpPr>
            <a:spLocks noGrp="1"/>
          </p:cNvSpPr>
          <p:nvPr>
            <p:ph idx="1"/>
          </p:nvPr>
        </p:nvSpPr>
        <p:spPr>
          <a:xfrm>
            <a:off x="1202919" y="2160104"/>
            <a:ext cx="9784080" cy="4057816"/>
          </a:xfrm>
        </p:spPr>
        <p:txBody>
          <a:bodyPr>
            <a:normAutofit/>
          </a:bodyPr>
          <a:lstStyle/>
          <a:p>
            <a:r>
              <a:rPr lang="tr-TR" sz="2400" dirty="0" err="1"/>
              <a:t>Pass</a:t>
            </a:r>
            <a:r>
              <a:rPr lang="tr-TR" sz="2400" dirty="0"/>
              <a:t> </a:t>
            </a:r>
            <a:r>
              <a:rPr lang="tr-TR" sz="2400" dirty="0" err="1"/>
              <a:t>by</a:t>
            </a:r>
            <a:r>
              <a:rPr lang="tr-TR" sz="2400" dirty="0"/>
              <a:t> </a:t>
            </a:r>
            <a:r>
              <a:rPr lang="tr-TR" sz="2400" dirty="0" err="1"/>
              <a:t>reference</a:t>
            </a:r>
            <a:r>
              <a:rPr lang="tr-TR" sz="2400" dirty="0"/>
              <a:t> veya </a:t>
            </a:r>
            <a:r>
              <a:rPr lang="tr-TR" sz="2400" dirty="0" err="1"/>
              <a:t>pass</a:t>
            </a:r>
            <a:r>
              <a:rPr lang="tr-TR" sz="2400" dirty="0"/>
              <a:t> </a:t>
            </a:r>
            <a:r>
              <a:rPr lang="tr-TR" sz="2400" dirty="0" err="1"/>
              <a:t>by</a:t>
            </a:r>
            <a:r>
              <a:rPr lang="tr-TR" sz="2400" dirty="0"/>
              <a:t> </a:t>
            </a:r>
            <a:r>
              <a:rPr lang="tr-TR" sz="2400" dirty="0" err="1"/>
              <a:t>value’dan</a:t>
            </a:r>
            <a:r>
              <a:rPr lang="tr-TR" sz="2400" dirty="0"/>
              <a:t> birini kullanmaya karar vermek için iki basit genel kural vardır: • Bir işlev tek bir değer döndürüyorsa: </a:t>
            </a:r>
            <a:r>
              <a:rPr lang="tr-TR" sz="2400" dirty="0" err="1"/>
              <a:t>pass</a:t>
            </a:r>
            <a:r>
              <a:rPr lang="tr-TR" sz="2400" dirty="0"/>
              <a:t> </a:t>
            </a:r>
            <a:r>
              <a:rPr lang="tr-TR" sz="2400" dirty="0" err="1"/>
              <a:t>by</a:t>
            </a:r>
            <a:r>
              <a:rPr lang="tr-TR" sz="2400" dirty="0"/>
              <a:t> </a:t>
            </a:r>
            <a:r>
              <a:rPr lang="tr-TR" sz="2400" dirty="0" err="1"/>
              <a:t>value</a:t>
            </a:r>
            <a:r>
              <a:rPr lang="tr-TR" sz="2400" dirty="0"/>
              <a:t> kullanılabilir, • Bir işlev iki veya daha fazla farklı değer döndürüyorsa: </a:t>
            </a:r>
            <a:r>
              <a:rPr lang="tr-TR" sz="2400" dirty="0" err="1"/>
              <a:t>pass</a:t>
            </a:r>
            <a:r>
              <a:rPr lang="tr-TR" sz="2400" dirty="0"/>
              <a:t> </a:t>
            </a:r>
            <a:r>
              <a:rPr lang="tr-TR" sz="2400" dirty="0" err="1"/>
              <a:t>by</a:t>
            </a:r>
            <a:r>
              <a:rPr lang="tr-TR" sz="2400" dirty="0"/>
              <a:t> </a:t>
            </a:r>
            <a:r>
              <a:rPr lang="tr-TR" sz="2400" dirty="0" err="1"/>
              <a:t>reference</a:t>
            </a:r>
            <a:r>
              <a:rPr lang="tr-TR" sz="2400" dirty="0"/>
              <a:t> kullanmak daha isabetli olabilir. Son verdiğimiz iki örnek bu madde için uygundur. Dönüş türü </a:t>
            </a:r>
            <a:r>
              <a:rPr lang="tr-TR" sz="2400" dirty="0" err="1"/>
              <a:t>boolean</a:t>
            </a:r>
            <a:r>
              <a:rPr lang="tr-TR" sz="2400" dirty="0"/>
              <a:t> olan bir metot içinde birden fazla referans değeri değiştirilmektedir</a:t>
            </a:r>
          </a:p>
        </p:txBody>
      </p:sp>
    </p:spTree>
    <p:extLst>
      <p:ext uri="{BB962C8B-B14F-4D97-AF65-F5344CB8AC3E}">
        <p14:creationId xmlns:p14="http://schemas.microsoft.com/office/powerpoint/2010/main" val="2450725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04760-CF57-497B-BCA4-40B0F4B86B0E}"/>
              </a:ext>
            </a:extLst>
          </p:cNvPr>
          <p:cNvSpPr>
            <a:spLocks noGrp="1"/>
          </p:cNvSpPr>
          <p:nvPr>
            <p:ph type="title"/>
          </p:nvPr>
        </p:nvSpPr>
        <p:spPr/>
        <p:txBody>
          <a:bodyPr/>
          <a:lstStyle/>
          <a:p>
            <a:r>
              <a:rPr lang="en-US" dirty="0"/>
              <a:t>Pass by Value/Reference? - JAVA</a:t>
            </a:r>
            <a:endParaRPr lang="tr-TR" dirty="0"/>
          </a:p>
        </p:txBody>
      </p:sp>
      <p:sp>
        <p:nvSpPr>
          <p:cNvPr id="3" name="Content Placeholder 2">
            <a:extLst>
              <a:ext uri="{FF2B5EF4-FFF2-40B4-BE49-F238E27FC236}">
                <a16:creationId xmlns:a16="http://schemas.microsoft.com/office/drawing/2014/main" id="{114182CC-FC75-4F87-8F5A-6E33E5080B28}"/>
              </a:ext>
            </a:extLst>
          </p:cNvPr>
          <p:cNvSpPr>
            <a:spLocks noGrp="1"/>
          </p:cNvSpPr>
          <p:nvPr>
            <p:ph idx="1"/>
          </p:nvPr>
        </p:nvSpPr>
        <p:spPr/>
        <p:txBody>
          <a:bodyPr/>
          <a:lstStyle/>
          <a:p>
            <a:r>
              <a:rPr lang="tr-TR" dirty="0"/>
              <a:t>Java üst düzey bir programlama dilidir. Bu, normal şartlar altında, bellekte ne olduğu konusunda endişelenmeniz gerekmediği anlamına gelir. Çünkü </a:t>
            </a:r>
            <a:r>
              <a:rPr lang="tr-TR" dirty="0" err="1"/>
              <a:t>java</a:t>
            </a:r>
            <a:r>
              <a:rPr lang="tr-TR" dirty="0"/>
              <a:t> hafıza yönetimini arka planda kendi halleder. Java’da da ilkel veri tipleri (</a:t>
            </a:r>
            <a:r>
              <a:rPr lang="tr-TR" dirty="0" err="1"/>
              <a:t>int</a:t>
            </a:r>
            <a:r>
              <a:rPr lang="tr-TR" dirty="0"/>
              <a:t>, </a:t>
            </a:r>
            <a:r>
              <a:rPr lang="tr-TR" dirty="0" err="1"/>
              <a:t>double</a:t>
            </a:r>
            <a:r>
              <a:rPr lang="tr-TR" dirty="0"/>
              <a:t> vb.) her zaman değere göre iletilir, yani bütün işlem aslında metoda geçirilen değişkenin değerin bir kopyası üzerinden gerçekleşir.</a:t>
            </a:r>
          </a:p>
          <a:p>
            <a:endParaRPr lang="tr-TR" dirty="0"/>
          </a:p>
          <a:p>
            <a:r>
              <a:rPr lang="tr-TR" dirty="0">
                <a:solidFill>
                  <a:srgbClr val="FFFF00"/>
                </a:solidFill>
              </a:rPr>
              <a:t>Java’da </a:t>
            </a:r>
            <a:r>
              <a:rPr lang="tr-TR" dirty="0" err="1">
                <a:solidFill>
                  <a:srgbClr val="FFFF00"/>
                </a:solidFill>
              </a:rPr>
              <a:t>primitive</a:t>
            </a:r>
            <a:r>
              <a:rPr lang="tr-TR" dirty="0">
                <a:solidFill>
                  <a:srgbClr val="FFFF00"/>
                </a:solidFill>
              </a:rPr>
              <a:t> türler için </a:t>
            </a:r>
            <a:r>
              <a:rPr lang="tr-TR" dirty="0" err="1">
                <a:solidFill>
                  <a:srgbClr val="FFFF00"/>
                </a:solidFill>
              </a:rPr>
              <a:t>pass</a:t>
            </a:r>
            <a:r>
              <a:rPr lang="tr-TR" dirty="0">
                <a:solidFill>
                  <a:srgbClr val="FFFF00"/>
                </a:solidFill>
              </a:rPr>
              <a:t> </a:t>
            </a:r>
            <a:r>
              <a:rPr lang="tr-TR" dirty="0" err="1">
                <a:solidFill>
                  <a:srgbClr val="FFFF00"/>
                </a:solidFill>
              </a:rPr>
              <a:t>by</a:t>
            </a:r>
            <a:r>
              <a:rPr lang="tr-TR" dirty="0">
                <a:solidFill>
                  <a:srgbClr val="FFFF00"/>
                </a:solidFill>
              </a:rPr>
              <a:t> </a:t>
            </a:r>
            <a:r>
              <a:rPr lang="tr-TR" dirty="0" err="1">
                <a:solidFill>
                  <a:srgbClr val="FFFF00"/>
                </a:solidFill>
              </a:rPr>
              <a:t>value</a:t>
            </a:r>
            <a:r>
              <a:rPr lang="tr-TR" dirty="0">
                <a:solidFill>
                  <a:srgbClr val="FFFF00"/>
                </a:solidFill>
              </a:rPr>
              <a:t> yaklaşımı olsa da, sezgisel olarak tüm nesneler için </a:t>
            </a:r>
            <a:r>
              <a:rPr lang="tr-TR" dirty="0" err="1">
                <a:solidFill>
                  <a:srgbClr val="FFFF00"/>
                </a:solidFill>
              </a:rPr>
              <a:t>pass-by-reference</a:t>
            </a:r>
            <a:r>
              <a:rPr lang="tr-TR" dirty="0">
                <a:solidFill>
                  <a:srgbClr val="FFFF00"/>
                </a:solidFill>
              </a:rPr>
              <a:t> yaklaşımı birçok farklı kaynağa göre daha doğrudur.</a:t>
            </a:r>
          </a:p>
        </p:txBody>
      </p:sp>
    </p:spTree>
    <p:extLst>
      <p:ext uri="{BB962C8B-B14F-4D97-AF65-F5344CB8AC3E}">
        <p14:creationId xmlns:p14="http://schemas.microsoft.com/office/powerpoint/2010/main" val="1836839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68FFF-61D8-4EED-9E65-FF7C1D88D0F4}"/>
              </a:ext>
            </a:extLst>
          </p:cNvPr>
          <p:cNvSpPr>
            <a:spLocks noGrp="1"/>
          </p:cNvSpPr>
          <p:nvPr>
            <p:ph type="title"/>
          </p:nvPr>
        </p:nvSpPr>
        <p:spPr/>
        <p:txBody>
          <a:bodyPr/>
          <a:lstStyle/>
          <a:p>
            <a:pPr algn="ctr"/>
            <a:r>
              <a:rPr lang="tr-TR" dirty="0" err="1"/>
              <a:t>Prımıtıve</a:t>
            </a:r>
            <a:r>
              <a:rPr lang="tr-TR" dirty="0"/>
              <a:t> ve </a:t>
            </a:r>
            <a:r>
              <a:rPr lang="tr-TR" dirty="0" err="1"/>
              <a:t>wrapper</a:t>
            </a:r>
            <a:endParaRPr lang="tr-TR" dirty="0"/>
          </a:p>
        </p:txBody>
      </p:sp>
      <p:sp>
        <p:nvSpPr>
          <p:cNvPr id="3" name="Content Placeholder 2">
            <a:extLst>
              <a:ext uri="{FF2B5EF4-FFF2-40B4-BE49-F238E27FC236}">
                <a16:creationId xmlns:a16="http://schemas.microsoft.com/office/drawing/2014/main" id="{CF277BEB-FA8B-40C8-B5D8-209FF8B36D86}"/>
              </a:ext>
            </a:extLst>
          </p:cNvPr>
          <p:cNvSpPr>
            <a:spLocks noGrp="1"/>
          </p:cNvSpPr>
          <p:nvPr>
            <p:ph idx="1"/>
          </p:nvPr>
        </p:nvSpPr>
        <p:spPr/>
        <p:txBody>
          <a:bodyPr/>
          <a:lstStyle/>
          <a:p>
            <a:r>
              <a:rPr lang="tr-TR" dirty="0"/>
              <a:t>Aşağıdaki sebeplerden dolayı bir </a:t>
            </a:r>
            <a:r>
              <a:rPr lang="tr-TR" dirty="0" err="1"/>
              <a:t>Wrapper</a:t>
            </a:r>
            <a:r>
              <a:rPr lang="tr-TR" dirty="0"/>
              <a:t> </a:t>
            </a:r>
            <a:r>
              <a:rPr lang="tr-TR" dirty="0" err="1"/>
              <a:t>Class’a</a:t>
            </a:r>
            <a:r>
              <a:rPr lang="tr-TR" dirty="0"/>
              <a:t> ihtiyaç duyabiliriz: </a:t>
            </a:r>
          </a:p>
          <a:p>
            <a:r>
              <a:rPr lang="tr-TR" dirty="0"/>
              <a:t>1. </a:t>
            </a:r>
            <a:r>
              <a:rPr lang="tr-TR" dirty="0" err="1"/>
              <a:t>Primitive</a:t>
            </a:r>
            <a:r>
              <a:rPr lang="tr-TR" dirty="0"/>
              <a:t> veri tiplerini bir obje olarak kullanmak istersek </a:t>
            </a:r>
          </a:p>
          <a:p>
            <a:r>
              <a:rPr lang="tr-TR" dirty="0"/>
              <a:t>2. </a:t>
            </a:r>
            <a:r>
              <a:rPr lang="tr-TR" dirty="0" err="1"/>
              <a:t>java.util</a:t>
            </a:r>
            <a:r>
              <a:rPr lang="tr-TR" dirty="0"/>
              <a:t> </a:t>
            </a:r>
            <a:r>
              <a:rPr lang="tr-TR" dirty="0" err="1"/>
              <a:t>package</a:t>
            </a:r>
            <a:r>
              <a:rPr lang="tr-TR" dirty="0"/>
              <a:t> içinde sadece sınıflarla uygulama yapabiliriz ve biz de </a:t>
            </a:r>
            <a:r>
              <a:rPr lang="tr-TR" dirty="0" err="1"/>
              <a:t>wrapper</a:t>
            </a:r>
            <a:r>
              <a:rPr lang="tr-TR" dirty="0"/>
              <a:t> </a:t>
            </a:r>
            <a:r>
              <a:rPr lang="tr-TR" dirty="0" err="1"/>
              <a:t>classları</a:t>
            </a:r>
            <a:r>
              <a:rPr lang="tr-TR" dirty="0"/>
              <a:t> bu şekilde kullanabiliriz </a:t>
            </a:r>
          </a:p>
          <a:p>
            <a:r>
              <a:rPr lang="tr-TR" dirty="0"/>
              <a:t>3. </a:t>
            </a:r>
            <a:r>
              <a:rPr lang="tr-TR" dirty="0" err="1"/>
              <a:t>ArrayList</a:t>
            </a:r>
            <a:r>
              <a:rPr lang="tr-TR" dirty="0"/>
              <a:t> ve </a:t>
            </a:r>
            <a:r>
              <a:rPr lang="tr-TR" dirty="0" err="1"/>
              <a:t>Vector</a:t>
            </a:r>
            <a:r>
              <a:rPr lang="tr-TR" dirty="0"/>
              <a:t> gibi veri yapıları için </a:t>
            </a:r>
            <a:r>
              <a:rPr lang="tr-TR" dirty="0" err="1"/>
              <a:t>wrapper</a:t>
            </a:r>
            <a:r>
              <a:rPr lang="tr-TR" dirty="0"/>
              <a:t> </a:t>
            </a:r>
            <a:r>
              <a:rPr lang="tr-TR" dirty="0" err="1"/>
              <a:t>classlar</a:t>
            </a:r>
            <a:r>
              <a:rPr lang="tr-TR" dirty="0"/>
              <a:t> aracılığıyla </a:t>
            </a:r>
            <a:r>
              <a:rPr lang="tr-TR" dirty="0" err="1"/>
              <a:t>primitive</a:t>
            </a:r>
            <a:r>
              <a:rPr lang="tr-TR" dirty="0"/>
              <a:t> </a:t>
            </a:r>
            <a:r>
              <a:rPr lang="tr-TR" dirty="0" err="1"/>
              <a:t>typeları</a:t>
            </a:r>
            <a:r>
              <a:rPr lang="tr-TR" dirty="0"/>
              <a:t> kullanabiliriz.</a:t>
            </a:r>
          </a:p>
          <a:p>
            <a:r>
              <a:rPr lang="tr-TR" dirty="0"/>
              <a:t>4. </a:t>
            </a:r>
            <a:r>
              <a:rPr lang="tr-TR" dirty="0" err="1"/>
              <a:t>Multithreading</a:t>
            </a:r>
            <a:r>
              <a:rPr lang="tr-TR" dirty="0"/>
              <a:t> senkronizasyonu için gerekli bir obje oluşturma amaçlı kullanabiliriz</a:t>
            </a:r>
          </a:p>
        </p:txBody>
      </p:sp>
    </p:spTree>
    <p:extLst>
      <p:ext uri="{BB962C8B-B14F-4D97-AF65-F5344CB8AC3E}">
        <p14:creationId xmlns:p14="http://schemas.microsoft.com/office/powerpoint/2010/main" val="2993164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DE5C1-E590-4B5A-8640-6879E0B0B118}"/>
              </a:ext>
            </a:extLst>
          </p:cNvPr>
          <p:cNvSpPr>
            <a:spLocks noGrp="1"/>
          </p:cNvSpPr>
          <p:nvPr>
            <p:ph type="title"/>
          </p:nvPr>
        </p:nvSpPr>
        <p:spPr/>
        <p:txBody>
          <a:bodyPr/>
          <a:lstStyle/>
          <a:p>
            <a:pPr algn="ctr"/>
            <a:r>
              <a:rPr lang="tr-TR" dirty="0" err="1"/>
              <a:t>CompIler</a:t>
            </a:r>
            <a:r>
              <a:rPr lang="tr-TR" dirty="0"/>
              <a:t> VE Interpreter </a:t>
            </a:r>
          </a:p>
        </p:txBody>
      </p:sp>
      <p:sp>
        <p:nvSpPr>
          <p:cNvPr id="3" name="Content Placeholder 2">
            <a:extLst>
              <a:ext uri="{FF2B5EF4-FFF2-40B4-BE49-F238E27FC236}">
                <a16:creationId xmlns:a16="http://schemas.microsoft.com/office/drawing/2014/main" id="{D78310CB-5FBC-419E-9743-866E4A604175}"/>
              </a:ext>
            </a:extLst>
          </p:cNvPr>
          <p:cNvSpPr>
            <a:spLocks noGrp="1"/>
          </p:cNvSpPr>
          <p:nvPr>
            <p:ph idx="1"/>
          </p:nvPr>
        </p:nvSpPr>
        <p:spPr>
          <a:xfrm>
            <a:off x="331304" y="2014330"/>
            <a:ext cx="11635409" cy="4559494"/>
          </a:xfrm>
        </p:spPr>
        <p:txBody>
          <a:bodyPr>
            <a:normAutofit fontScale="85000" lnSpcReduction="20000"/>
          </a:bodyPr>
          <a:lstStyle/>
          <a:p>
            <a:r>
              <a:rPr lang="tr-TR" dirty="0" err="1"/>
              <a:t>Interpreters</a:t>
            </a:r>
            <a:r>
              <a:rPr lang="tr-TR" dirty="0"/>
              <a:t> ve </a:t>
            </a:r>
            <a:r>
              <a:rPr lang="tr-TR" dirty="0" err="1"/>
              <a:t>compilers</a:t>
            </a:r>
            <a:r>
              <a:rPr lang="tr-TR" dirty="0"/>
              <a:t> birbirine oldukça benzer yapıdadırlar. Aralarındaki temel fark Interpreter kaynak programlama dili ile yazılan komutları doğrudan işlerken, Compiler da o komutları makina diline çevirir. </a:t>
            </a:r>
          </a:p>
          <a:p>
            <a:r>
              <a:rPr lang="tr-TR" dirty="0" err="1"/>
              <a:t>Interpreter’larda</a:t>
            </a:r>
            <a:r>
              <a:rPr lang="tr-TR" dirty="0"/>
              <a:t>, </a:t>
            </a:r>
            <a:r>
              <a:rPr lang="tr-TR" dirty="0" err="1"/>
              <a:t>Compiler’da</a:t>
            </a:r>
            <a:r>
              <a:rPr lang="tr-TR" dirty="0"/>
              <a:t> olduğu gibi </a:t>
            </a:r>
            <a:r>
              <a:rPr lang="tr-TR" dirty="0" err="1"/>
              <a:t>lexing</a:t>
            </a:r>
            <a:r>
              <a:rPr lang="tr-TR" dirty="0"/>
              <a:t>, </a:t>
            </a:r>
            <a:r>
              <a:rPr lang="tr-TR" dirty="0" err="1"/>
              <a:t>parsing</a:t>
            </a:r>
            <a:r>
              <a:rPr lang="tr-TR" dirty="0"/>
              <a:t> ve </a:t>
            </a:r>
            <a:r>
              <a:rPr lang="tr-TR" dirty="0" err="1"/>
              <a:t>type</a:t>
            </a:r>
            <a:r>
              <a:rPr lang="tr-TR" dirty="0"/>
              <a:t> </a:t>
            </a:r>
            <a:r>
              <a:rPr lang="tr-TR" dirty="0" err="1"/>
              <a:t>checking</a:t>
            </a:r>
            <a:r>
              <a:rPr lang="tr-TR" dirty="0"/>
              <a:t> vardır. Ama </a:t>
            </a:r>
            <a:r>
              <a:rPr lang="tr-TR" dirty="0" err="1"/>
              <a:t>interpreter</a:t>
            </a:r>
            <a:r>
              <a:rPr lang="tr-TR" dirty="0"/>
              <a:t> </a:t>
            </a:r>
            <a:r>
              <a:rPr lang="tr-TR" dirty="0" err="1"/>
              <a:t>syntax</a:t>
            </a:r>
            <a:r>
              <a:rPr lang="tr-TR" dirty="0"/>
              <a:t> </a:t>
            </a:r>
            <a:r>
              <a:rPr lang="tr-TR" dirty="0" err="1"/>
              <a:t>treeden</a:t>
            </a:r>
            <a:r>
              <a:rPr lang="tr-TR" dirty="0"/>
              <a:t> üretilen koda gerek kalmadan, doğrudan </a:t>
            </a:r>
            <a:r>
              <a:rPr lang="tr-TR" dirty="0" err="1"/>
              <a:t>syntax</a:t>
            </a:r>
            <a:r>
              <a:rPr lang="tr-TR" dirty="0"/>
              <a:t> </a:t>
            </a:r>
            <a:r>
              <a:rPr lang="tr-TR" dirty="0" err="1"/>
              <a:t>tree</a:t>
            </a:r>
            <a:r>
              <a:rPr lang="tr-TR" dirty="0"/>
              <a:t> üzerinde işlem yapar, ifadelere erişir ve komutları çalıştırır. Aynı </a:t>
            </a:r>
            <a:r>
              <a:rPr lang="tr-TR" dirty="0" err="1"/>
              <a:t>syntax</a:t>
            </a:r>
            <a:r>
              <a:rPr lang="tr-TR" dirty="0"/>
              <a:t> </a:t>
            </a:r>
            <a:r>
              <a:rPr lang="tr-TR" dirty="0" err="1"/>
              <a:t>tree</a:t>
            </a:r>
            <a:r>
              <a:rPr lang="tr-TR" dirty="0"/>
              <a:t> üzerinde birden fazla çalışma durumunun da olmasından dolayı, </a:t>
            </a:r>
            <a:r>
              <a:rPr lang="tr-TR" dirty="0" err="1"/>
              <a:t>interpretation</a:t>
            </a:r>
            <a:r>
              <a:rPr lang="tr-TR" dirty="0"/>
              <a:t>, derlenmiş bir programın çalışmasına kıyasla daha yavaş çalışır. </a:t>
            </a:r>
          </a:p>
          <a:p>
            <a:r>
              <a:rPr lang="tr-TR" dirty="0"/>
              <a:t>Compiler bir programı bütün olarak alır ve çevirirken; Interpreter programı satır </a:t>
            </a:r>
            <a:r>
              <a:rPr lang="tr-TR" dirty="0" err="1"/>
              <a:t>satır</a:t>
            </a:r>
            <a:r>
              <a:rPr lang="tr-TR" dirty="0"/>
              <a:t> çevirir. </a:t>
            </a:r>
          </a:p>
          <a:p>
            <a:r>
              <a:rPr lang="tr-TR" dirty="0"/>
              <a:t># </a:t>
            </a:r>
            <a:r>
              <a:rPr lang="tr-TR" dirty="0" err="1"/>
              <a:t>Compiler’da</a:t>
            </a:r>
            <a:r>
              <a:rPr lang="tr-TR" dirty="0"/>
              <a:t>, bir hata </a:t>
            </a:r>
            <a:r>
              <a:rPr lang="tr-TR" dirty="0" err="1"/>
              <a:t>oluştuduğunda</a:t>
            </a:r>
            <a:r>
              <a:rPr lang="tr-TR" dirty="0"/>
              <a:t>, çeviri işlemi durur ve hata giderildikten sonra bütün program yeniden çeviri işlemine tabii tutulur. Interpreter, bunun tam aksine olarak, eğer bir hata meydana geldiğinde, o anki çeviriyi engeller ve hata giderildiğine çeviriyi kaldığı yerden devam ettirir. Bu yüzden </a:t>
            </a:r>
            <a:r>
              <a:rPr lang="tr-TR" dirty="0" err="1"/>
              <a:t>debug</a:t>
            </a:r>
            <a:r>
              <a:rPr lang="tr-TR" dirty="0"/>
              <a:t> işlemi daha kolaydır. </a:t>
            </a:r>
          </a:p>
          <a:p>
            <a:r>
              <a:rPr lang="tr-TR" dirty="0"/>
              <a:t> </a:t>
            </a:r>
            <a:r>
              <a:rPr lang="tr-TR" dirty="0" err="1"/>
              <a:t>Compiler’da</a:t>
            </a:r>
            <a:r>
              <a:rPr lang="tr-TR" dirty="0"/>
              <a:t>, </a:t>
            </a:r>
            <a:r>
              <a:rPr lang="tr-TR" dirty="0" err="1"/>
              <a:t>Interpreter’e</a:t>
            </a:r>
            <a:r>
              <a:rPr lang="tr-TR" dirty="0"/>
              <a:t> kıyasla hata bulma daha zordur.</a:t>
            </a:r>
          </a:p>
          <a:p>
            <a:r>
              <a:rPr lang="tr-TR" dirty="0"/>
              <a:t> Compiler, C, C++, C#, </a:t>
            </a:r>
            <a:r>
              <a:rPr lang="tr-TR" dirty="0" err="1"/>
              <a:t>Scala</a:t>
            </a:r>
            <a:r>
              <a:rPr lang="tr-TR" dirty="0"/>
              <a:t>, </a:t>
            </a:r>
            <a:r>
              <a:rPr lang="tr-TR" dirty="0" err="1"/>
              <a:t>TypeScript</a:t>
            </a:r>
            <a:r>
              <a:rPr lang="tr-TR" dirty="0"/>
              <a:t> gibi dillerde kullanılırken, Interpreter PHP, </a:t>
            </a:r>
            <a:r>
              <a:rPr lang="tr-TR" dirty="0" err="1"/>
              <a:t>Perl</a:t>
            </a:r>
            <a:r>
              <a:rPr lang="tr-TR" dirty="0"/>
              <a:t>, </a:t>
            </a:r>
            <a:r>
              <a:rPr lang="tr-TR" dirty="0" err="1"/>
              <a:t>Ruby</a:t>
            </a:r>
            <a:r>
              <a:rPr lang="tr-TR" dirty="0"/>
              <a:t>, </a:t>
            </a:r>
            <a:r>
              <a:rPr lang="tr-TR" dirty="0" err="1"/>
              <a:t>Python</a:t>
            </a:r>
            <a:r>
              <a:rPr lang="tr-TR" dirty="0"/>
              <a:t> gibi dillerde çalıştırılır</a:t>
            </a:r>
          </a:p>
          <a:p>
            <a:r>
              <a:rPr lang="tr-TR" dirty="0"/>
              <a:t>. </a:t>
            </a:r>
            <a:r>
              <a:rPr lang="tr-TR" dirty="0" err="1"/>
              <a:t>Compilation</a:t>
            </a:r>
            <a:r>
              <a:rPr lang="tr-TR" dirty="0"/>
              <a:t> ve </a:t>
            </a:r>
            <a:r>
              <a:rPr lang="tr-TR" dirty="0" err="1"/>
              <a:t>interpretation</a:t>
            </a:r>
            <a:r>
              <a:rPr lang="tr-TR" dirty="0"/>
              <a:t> bir programlama dilini uygulamak için beraber kullanılabilir. Compiler </a:t>
            </a:r>
            <a:r>
              <a:rPr lang="tr-TR" dirty="0" err="1"/>
              <a:t>intermediate</a:t>
            </a:r>
            <a:r>
              <a:rPr lang="tr-TR" dirty="0"/>
              <a:t> </a:t>
            </a:r>
            <a:r>
              <a:rPr lang="tr-TR" dirty="0" err="1"/>
              <a:t>level</a:t>
            </a:r>
            <a:r>
              <a:rPr lang="tr-TR" dirty="0"/>
              <a:t> </a:t>
            </a:r>
            <a:r>
              <a:rPr lang="tr-TR" dirty="0" err="1"/>
              <a:t>code’u</a:t>
            </a:r>
            <a:r>
              <a:rPr lang="tr-TR" dirty="0"/>
              <a:t> ürettikten sonra makine koduna derlenmeden, </a:t>
            </a:r>
            <a:r>
              <a:rPr lang="tr-TR" dirty="0" err="1"/>
              <a:t>interpreter</a:t>
            </a:r>
            <a:r>
              <a:rPr lang="tr-TR" dirty="0"/>
              <a:t> tarafından yorumlanır</a:t>
            </a:r>
          </a:p>
        </p:txBody>
      </p:sp>
    </p:spTree>
    <p:extLst>
      <p:ext uri="{BB962C8B-B14F-4D97-AF65-F5344CB8AC3E}">
        <p14:creationId xmlns:p14="http://schemas.microsoft.com/office/powerpoint/2010/main" val="3328241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43F9D-4B88-4B61-94EC-54DECF6302F4}"/>
              </a:ext>
            </a:extLst>
          </p:cNvPr>
          <p:cNvSpPr>
            <a:spLocks noGrp="1"/>
          </p:cNvSpPr>
          <p:nvPr>
            <p:ph type="title"/>
          </p:nvPr>
        </p:nvSpPr>
        <p:spPr/>
        <p:txBody>
          <a:bodyPr/>
          <a:lstStyle/>
          <a:p>
            <a:pPr algn="ctr"/>
            <a:r>
              <a:rPr lang="tr-TR" dirty="0"/>
              <a:t>Java’da derleyici ve yorumlayıcı beraber çalışır.</a:t>
            </a:r>
          </a:p>
        </p:txBody>
      </p:sp>
      <p:sp>
        <p:nvSpPr>
          <p:cNvPr id="3" name="Content Placeholder 2">
            <a:extLst>
              <a:ext uri="{FF2B5EF4-FFF2-40B4-BE49-F238E27FC236}">
                <a16:creationId xmlns:a16="http://schemas.microsoft.com/office/drawing/2014/main" id="{C966B7D0-35EB-40D6-917B-862C84E87293}"/>
              </a:ext>
            </a:extLst>
          </p:cNvPr>
          <p:cNvSpPr>
            <a:spLocks noGrp="1"/>
          </p:cNvSpPr>
          <p:nvPr>
            <p:ph idx="1"/>
          </p:nvPr>
        </p:nvSpPr>
        <p:spPr>
          <a:xfrm>
            <a:off x="1202919" y="2266122"/>
            <a:ext cx="9784080" cy="3951798"/>
          </a:xfrm>
        </p:spPr>
        <p:txBody>
          <a:bodyPr>
            <a:normAutofit lnSpcReduction="10000"/>
          </a:bodyPr>
          <a:lstStyle/>
          <a:p>
            <a:r>
              <a:rPr lang="tr-TR" sz="2400" dirty="0"/>
              <a:t>Java .</a:t>
            </a:r>
            <a:r>
              <a:rPr lang="tr-TR" sz="2400" dirty="0" err="1"/>
              <a:t>class</a:t>
            </a:r>
            <a:r>
              <a:rPr lang="tr-TR" sz="2400" dirty="0"/>
              <a:t> uzantılı dosyayı üzerinde çalıştığı makinede çalıştırılabilecek olan doğal makine kodlarına çevirir.</a:t>
            </a:r>
          </a:p>
          <a:p>
            <a:endParaRPr lang="tr-TR" sz="2400" dirty="0"/>
          </a:p>
          <a:p>
            <a:r>
              <a:rPr lang="tr-TR" sz="2400" dirty="0"/>
              <a:t> Java’da derleyici ve yorumlayıcı beraber çalışır. Yani, önce oluşturulan kaynak koddan bir ara kod (</a:t>
            </a:r>
            <a:r>
              <a:rPr lang="tr-TR" sz="2400" dirty="0" err="1"/>
              <a:t>bytecode</a:t>
            </a:r>
            <a:r>
              <a:rPr lang="tr-TR" sz="2400" dirty="0"/>
              <a:t>) üretilmek için derlenir. Daha sonra bu derlenen </a:t>
            </a:r>
            <a:r>
              <a:rPr lang="tr-TR" sz="2400" dirty="0" err="1"/>
              <a:t>bytecode</a:t>
            </a:r>
            <a:r>
              <a:rPr lang="tr-TR" sz="2400" dirty="0"/>
              <a:t> Java Sanal Makinesi (JVM) üzerinde yorumlanarak yürütülür. Bu bazı avantajları da beraberinde getirir. En önemlisi platform bağımsızlığıdır. JVM çalışan her makinede </a:t>
            </a:r>
            <a:r>
              <a:rPr lang="tr-TR" sz="2400" dirty="0" err="1"/>
              <a:t>bytecode’larımız</a:t>
            </a:r>
            <a:r>
              <a:rPr lang="tr-TR" sz="2400" dirty="0"/>
              <a:t> sorunsuz çalışacaktır. İkinci avantajı ise Java </a:t>
            </a:r>
            <a:r>
              <a:rPr lang="tr-TR" sz="2400" dirty="0" err="1"/>
              <a:t>bytecode’umuz</a:t>
            </a:r>
            <a:r>
              <a:rPr lang="tr-TR" sz="2400" dirty="0"/>
              <a:t> bir sanal makine üzerinde çalıştığı için kötü amaçlı programlara karşı koruma sağlayan bir güvenlik katmanı ile korunmuş oluruz</a:t>
            </a:r>
          </a:p>
        </p:txBody>
      </p:sp>
    </p:spTree>
    <p:extLst>
      <p:ext uri="{BB962C8B-B14F-4D97-AF65-F5344CB8AC3E}">
        <p14:creationId xmlns:p14="http://schemas.microsoft.com/office/powerpoint/2010/main" val="3445287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9FAD5-315D-4D33-ADB9-2F21A737F1F4}"/>
              </a:ext>
            </a:extLst>
          </p:cNvPr>
          <p:cNvSpPr>
            <a:spLocks noGrp="1"/>
          </p:cNvSpPr>
          <p:nvPr>
            <p:ph type="title"/>
          </p:nvPr>
        </p:nvSpPr>
        <p:spPr/>
        <p:txBody>
          <a:bodyPr/>
          <a:lstStyle/>
          <a:p>
            <a:pPr algn="ctr"/>
            <a:r>
              <a:rPr lang="tr-TR" dirty="0" err="1"/>
              <a:t>JavaScript</a:t>
            </a:r>
            <a:r>
              <a:rPr lang="tr-TR" dirty="0"/>
              <a:t> </a:t>
            </a:r>
            <a:r>
              <a:rPr lang="tr-TR" dirty="0" err="1"/>
              <a:t>interpreted</a:t>
            </a:r>
            <a:r>
              <a:rPr lang="tr-TR" dirty="0"/>
              <a:t> </a:t>
            </a:r>
            <a:r>
              <a:rPr lang="tr-TR" dirty="0" err="1"/>
              <a:t>language</a:t>
            </a:r>
            <a:r>
              <a:rPr lang="tr-TR" dirty="0"/>
              <a:t> </a:t>
            </a:r>
            <a:r>
              <a:rPr lang="tr-TR" dirty="0" err="1"/>
              <a:t>dir</a:t>
            </a:r>
            <a:r>
              <a:rPr lang="tr-TR" dirty="0"/>
              <a:t>.</a:t>
            </a:r>
          </a:p>
        </p:txBody>
      </p:sp>
      <p:sp>
        <p:nvSpPr>
          <p:cNvPr id="3" name="Content Placeholder 2">
            <a:extLst>
              <a:ext uri="{FF2B5EF4-FFF2-40B4-BE49-F238E27FC236}">
                <a16:creationId xmlns:a16="http://schemas.microsoft.com/office/drawing/2014/main" id="{A6725FAD-E8F3-4C38-A0D1-EB87967B7D2C}"/>
              </a:ext>
            </a:extLst>
          </p:cNvPr>
          <p:cNvSpPr>
            <a:spLocks noGrp="1"/>
          </p:cNvSpPr>
          <p:nvPr>
            <p:ph idx="1"/>
          </p:nvPr>
        </p:nvSpPr>
        <p:spPr/>
        <p:txBody>
          <a:bodyPr>
            <a:normAutofit/>
          </a:bodyPr>
          <a:lstStyle/>
          <a:p>
            <a:endParaRPr lang="tr-TR" sz="3600" dirty="0"/>
          </a:p>
        </p:txBody>
      </p:sp>
    </p:spTree>
    <p:extLst>
      <p:ext uri="{BB962C8B-B14F-4D97-AF65-F5344CB8AC3E}">
        <p14:creationId xmlns:p14="http://schemas.microsoft.com/office/powerpoint/2010/main" val="2379186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FBC9-7C5B-4C25-BF3E-60D3BA56D82A}"/>
              </a:ext>
            </a:extLst>
          </p:cNvPr>
          <p:cNvSpPr>
            <a:spLocks noGrp="1"/>
          </p:cNvSpPr>
          <p:nvPr>
            <p:ph type="title"/>
          </p:nvPr>
        </p:nvSpPr>
        <p:spPr>
          <a:xfrm>
            <a:off x="1202919" y="640080"/>
            <a:ext cx="9784080" cy="944797"/>
          </a:xfrm>
        </p:spPr>
        <p:txBody>
          <a:bodyPr>
            <a:noAutofit/>
          </a:bodyPr>
          <a:lstStyle/>
          <a:p>
            <a:pPr algn="ctr"/>
            <a:r>
              <a:rPr lang="fr-FR" sz="4800" dirty="0"/>
              <a:t>JRE (Java Runtime </a:t>
            </a:r>
            <a:r>
              <a:rPr lang="fr-FR" sz="4800" dirty="0" err="1"/>
              <a:t>Environment</a:t>
            </a:r>
            <a:r>
              <a:rPr lang="fr-FR" sz="4800" dirty="0"/>
              <a:t>)</a:t>
            </a:r>
            <a:r>
              <a:rPr lang="fr-FR" sz="4800" dirty="0" err="1"/>
              <a:t>nedir</a:t>
            </a:r>
            <a:r>
              <a:rPr lang="fr-FR" sz="4800" dirty="0"/>
              <a:t>?</a:t>
            </a:r>
            <a:endParaRPr lang="tr-TR" sz="4800" dirty="0"/>
          </a:p>
        </p:txBody>
      </p:sp>
      <p:sp>
        <p:nvSpPr>
          <p:cNvPr id="3" name="Content Placeholder 2">
            <a:extLst>
              <a:ext uri="{FF2B5EF4-FFF2-40B4-BE49-F238E27FC236}">
                <a16:creationId xmlns:a16="http://schemas.microsoft.com/office/drawing/2014/main" id="{70D6462F-8E02-4004-80F5-818D1A22503D}"/>
              </a:ext>
            </a:extLst>
          </p:cNvPr>
          <p:cNvSpPr>
            <a:spLocks noGrp="1"/>
          </p:cNvSpPr>
          <p:nvPr>
            <p:ph idx="1"/>
          </p:nvPr>
        </p:nvSpPr>
        <p:spPr/>
        <p:txBody>
          <a:bodyPr>
            <a:normAutofit fontScale="77500" lnSpcReduction="20000"/>
          </a:bodyPr>
          <a:lstStyle/>
          <a:p>
            <a:pPr fontAlgn="base"/>
            <a:r>
              <a:rPr lang="tr-TR" dirty="0">
                <a:latin typeface="Arial" panose="020B0604020202020204" pitchFamily="34" charset="0"/>
                <a:cs typeface="Arial" panose="020B0604020202020204" pitchFamily="34" charset="0"/>
              </a:rPr>
              <a:t>Java Runtime Environment ya da JRE, bilgisayarın işletim sisteminin üzerinde çalışan ve belirli bir Java programının çalışmak için ihtiyaç duyduğu sınıf kitaplıklarını ve diğer kaynakları sağlayan bir yazılım katmanıdır.</a:t>
            </a:r>
          </a:p>
          <a:p>
            <a:pPr fontAlgn="base"/>
            <a:r>
              <a:rPr lang="tr-TR" dirty="0">
                <a:latin typeface="Arial" panose="020B0604020202020204" pitchFamily="34" charset="0"/>
                <a:cs typeface="Arial" panose="020B0604020202020204" pitchFamily="34" charset="0"/>
              </a:rPr>
              <a:t>JRE, Java programlarının geliştirilmesi ve çalıştırılmasına yönelik, birbiriyle ilişkili üç bileşenden biridir. Diğer iki bileşen aşağıdaki gibidir:</a:t>
            </a:r>
          </a:p>
          <a:p>
            <a:pPr fontAlgn="base"/>
            <a:r>
              <a:rPr lang="tr-TR" dirty="0">
                <a:latin typeface="Arial" panose="020B0604020202020204" pitchFamily="34" charset="0"/>
                <a:cs typeface="Arial" panose="020B0604020202020204" pitchFamily="34" charset="0"/>
              </a:rPr>
              <a:t>Java Development Kit ya da JDK, Java uygulamaları geliştirmek için kullanılan bir araç kümesidir. Geliştiriciler, </a:t>
            </a:r>
            <a:r>
              <a:rPr lang="tr-TR" dirty="0" err="1">
                <a:latin typeface="Arial" panose="020B0604020202020204" pitchFamily="34" charset="0"/>
                <a:cs typeface="Arial" panose="020B0604020202020204" pitchFamily="34" charset="0"/>
              </a:rPr>
              <a:t>JDK'leri</a:t>
            </a:r>
            <a:r>
              <a:rPr lang="tr-TR" dirty="0">
                <a:latin typeface="Arial" panose="020B0604020202020204" pitchFamily="34" charset="0"/>
                <a:cs typeface="Arial" panose="020B0604020202020204" pitchFamily="34" charset="0"/>
              </a:rPr>
              <a:t> Java sürümüne ve paket ya da basıma göre seçerler; Java Enterprise Edition (Java EE), Java Special Edition (Java SE) ya da Java Mobile Edition (Java ME) gibi. Java programı çalıştırmak Java programı geliştirme sürecinin bir parçası olduğundan, her JDK her zaman uyumlu bir JRE içerir.</a:t>
            </a:r>
          </a:p>
          <a:p>
            <a:pPr fontAlgn="base"/>
            <a:r>
              <a:rPr lang="tr-TR" dirty="0">
                <a:latin typeface="Arial" panose="020B0604020202020204" pitchFamily="34" charset="0"/>
                <a:cs typeface="Arial" panose="020B0604020202020204" pitchFamily="34" charset="0"/>
              </a:rPr>
              <a:t>Java Virtual Machine ya da JVM, canlı Java uygulamalarını yürütür. Her JRE varsayılan bir JRE içerir, ancak geliştiriciler, uygulamalarının belirli kaynak gereksinimlerini karşılayan bir başka </a:t>
            </a:r>
            <a:r>
              <a:rPr lang="tr-TR" dirty="0" err="1">
                <a:latin typeface="Arial" panose="020B0604020202020204" pitchFamily="34" charset="0"/>
                <a:cs typeface="Arial" panose="020B0604020202020204" pitchFamily="34" charset="0"/>
              </a:rPr>
              <a:t>JRE'yi</a:t>
            </a:r>
            <a:r>
              <a:rPr lang="tr-TR" dirty="0">
                <a:latin typeface="Arial" panose="020B0604020202020204" pitchFamily="34" charset="0"/>
                <a:cs typeface="Arial" panose="020B0604020202020204" pitchFamily="34" charset="0"/>
              </a:rPr>
              <a:t> seçmekte serbesttirler</a:t>
            </a:r>
          </a:p>
          <a:p>
            <a:pPr fontAlgn="base"/>
            <a:r>
              <a:rPr lang="tr-TR" dirty="0">
                <a:latin typeface="Arial" panose="020B0604020202020204" pitchFamily="34" charset="0"/>
                <a:cs typeface="Arial" panose="020B0604020202020204" pitchFamily="34" charset="0"/>
              </a:rPr>
              <a:t>JRE, JDK kullanılarak yaratılan Java kodunu, </a:t>
            </a:r>
            <a:r>
              <a:rPr lang="tr-TR" dirty="0" err="1">
                <a:latin typeface="Arial" panose="020B0604020202020204" pitchFamily="34" charset="0"/>
                <a:cs typeface="Arial" panose="020B0604020202020204" pitchFamily="34" charset="0"/>
              </a:rPr>
              <a:t>JVM'de</a:t>
            </a:r>
            <a:r>
              <a:rPr lang="tr-TR" dirty="0">
                <a:latin typeface="Arial" panose="020B0604020202020204" pitchFamily="34" charset="0"/>
                <a:cs typeface="Arial" panose="020B0604020202020204" pitchFamily="34" charset="0"/>
              </a:rPr>
              <a:t> çalıştırmak üzere gereken kitaplıklarla birleştirir ve daha sonra, ortaya çıkan programı yürüten </a:t>
            </a:r>
            <a:r>
              <a:rPr lang="tr-TR" dirty="0" err="1">
                <a:latin typeface="Arial" panose="020B0604020202020204" pitchFamily="34" charset="0"/>
                <a:cs typeface="Arial" panose="020B0604020202020204" pitchFamily="34" charset="0"/>
              </a:rPr>
              <a:t>JVM'nin</a:t>
            </a:r>
            <a:r>
              <a:rPr lang="tr-TR" dirty="0">
                <a:latin typeface="Arial" panose="020B0604020202020204" pitchFamily="34" charset="0"/>
                <a:cs typeface="Arial" panose="020B0604020202020204" pitchFamily="34" charset="0"/>
              </a:rPr>
              <a:t> bir </a:t>
            </a:r>
            <a:r>
              <a:rPr lang="tr-TR" dirty="0" err="1">
                <a:latin typeface="Arial" panose="020B0604020202020204" pitchFamily="34" charset="0"/>
                <a:cs typeface="Arial" panose="020B0604020202020204" pitchFamily="34" charset="0"/>
              </a:rPr>
              <a:t>eşgörünümünü</a:t>
            </a:r>
            <a:r>
              <a:rPr lang="tr-TR" dirty="0">
                <a:latin typeface="Arial" panose="020B0604020202020204" pitchFamily="34" charset="0"/>
                <a:cs typeface="Arial" panose="020B0604020202020204" pitchFamily="34" charset="0"/>
              </a:rPr>
              <a:t> oluşturur. </a:t>
            </a:r>
            <a:r>
              <a:rPr lang="tr-TR" dirty="0" err="1">
                <a:latin typeface="Arial" panose="020B0604020202020204" pitchFamily="34" charset="0"/>
                <a:cs typeface="Arial" panose="020B0604020202020204" pitchFamily="34" charset="0"/>
              </a:rPr>
              <a:t>JVM'ler</a:t>
            </a:r>
            <a:r>
              <a:rPr lang="tr-TR" dirty="0">
                <a:latin typeface="Arial" panose="020B0604020202020204" pitchFamily="34" charset="0"/>
                <a:cs typeface="Arial" panose="020B0604020202020204" pitchFamily="34" charset="0"/>
              </a:rPr>
              <a:t> birden çok işletim sistemi için kullanılabilir ve JRE ile yaratılan programlar tüm sistemlerde çalışır. Bu şekilde, Java Runtime Environment, Java programının herhangi bir işletim sisteminde değişiklik yapılmaksızın çalışmasına olanak sağlar.</a:t>
            </a:r>
          </a:p>
        </p:txBody>
      </p:sp>
    </p:spTree>
    <p:extLst>
      <p:ext uri="{BB962C8B-B14F-4D97-AF65-F5344CB8AC3E}">
        <p14:creationId xmlns:p14="http://schemas.microsoft.com/office/powerpoint/2010/main" val="2294169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8A932-CB0E-42FE-BDAB-46B85451E888}"/>
              </a:ext>
            </a:extLst>
          </p:cNvPr>
          <p:cNvSpPr>
            <a:spLocks noGrp="1"/>
          </p:cNvSpPr>
          <p:nvPr>
            <p:ph type="title"/>
          </p:nvPr>
        </p:nvSpPr>
        <p:spPr/>
        <p:txBody>
          <a:bodyPr/>
          <a:lstStyle/>
          <a:p>
            <a:pPr algn="ctr"/>
            <a:r>
              <a:rPr lang="tr-TR" dirty="0"/>
              <a:t>JDK NEDİR ?</a:t>
            </a:r>
          </a:p>
        </p:txBody>
      </p:sp>
      <p:sp>
        <p:nvSpPr>
          <p:cNvPr id="3" name="Content Placeholder 2">
            <a:extLst>
              <a:ext uri="{FF2B5EF4-FFF2-40B4-BE49-F238E27FC236}">
                <a16:creationId xmlns:a16="http://schemas.microsoft.com/office/drawing/2014/main" id="{4E61DBD2-B9BC-4ADF-8099-90B6D8E31CDA}"/>
              </a:ext>
            </a:extLst>
          </p:cNvPr>
          <p:cNvSpPr>
            <a:spLocks noGrp="1"/>
          </p:cNvSpPr>
          <p:nvPr>
            <p:ph idx="1"/>
          </p:nvPr>
        </p:nvSpPr>
        <p:spPr>
          <a:xfrm>
            <a:off x="1202919" y="2239616"/>
            <a:ext cx="9784080" cy="3978303"/>
          </a:xfrm>
        </p:spPr>
        <p:txBody>
          <a:bodyPr>
            <a:normAutofit/>
          </a:bodyPr>
          <a:lstStyle/>
          <a:p>
            <a:r>
              <a:rPr lang="tr-TR" sz="2400" dirty="0"/>
              <a:t>JDK(Java Development Kit) ise </a:t>
            </a:r>
            <a:r>
              <a:rPr lang="tr-TR" sz="2400" dirty="0" err="1"/>
              <a:t>java</a:t>
            </a:r>
            <a:r>
              <a:rPr lang="tr-TR" sz="2400" dirty="0"/>
              <a:t> da geliştirme yapmak isteyen her </a:t>
            </a:r>
            <a:r>
              <a:rPr lang="tr-TR" sz="2400" dirty="0" err="1"/>
              <a:t>developer</a:t>
            </a:r>
            <a:r>
              <a:rPr lang="tr-TR" sz="2400" dirty="0"/>
              <a:t> </a:t>
            </a:r>
            <a:r>
              <a:rPr lang="tr-TR" sz="2400" dirty="0" err="1"/>
              <a:t>ın</a:t>
            </a:r>
            <a:r>
              <a:rPr lang="tr-TR" sz="2400" dirty="0"/>
              <a:t> mutlaka indirmesi gereken bir bileşendir. Kısaca </a:t>
            </a:r>
            <a:r>
              <a:rPr lang="tr-TR" sz="2400" dirty="0" err="1"/>
              <a:t>java</a:t>
            </a:r>
            <a:r>
              <a:rPr lang="tr-TR" sz="2400" dirty="0"/>
              <a:t> için SDK(Software Development Kit) diyebiliriz. Hem yorumlayıcı hem de derleyici görevini </a:t>
            </a:r>
            <a:r>
              <a:rPr lang="tr-TR" sz="2400" dirty="0" err="1"/>
              <a:t>üstlenmektedir.JRE</a:t>
            </a:r>
            <a:r>
              <a:rPr lang="tr-TR" sz="2400" dirty="0"/>
              <a:t> ile birlikte </a:t>
            </a:r>
            <a:r>
              <a:rPr lang="tr-TR" sz="2400" dirty="0" err="1"/>
              <a:t>appletleri</a:t>
            </a:r>
            <a:r>
              <a:rPr lang="tr-TR" sz="2400" dirty="0"/>
              <a:t> ve uygulamaları geliştirirken zorunlu olan </a:t>
            </a:r>
            <a:r>
              <a:rPr lang="tr-TR" sz="2400" dirty="0" err="1"/>
              <a:t>debuggers</a:t>
            </a:r>
            <a:r>
              <a:rPr lang="tr-TR" sz="2400" dirty="0"/>
              <a:t> ve </a:t>
            </a:r>
            <a:r>
              <a:rPr lang="tr-TR" sz="2400" dirty="0" err="1"/>
              <a:t>compilers</a:t>
            </a:r>
            <a:r>
              <a:rPr lang="tr-TR" sz="2400" dirty="0"/>
              <a:t> gibi geliştirme araçlarını da bünyesinde bulundurur.</a:t>
            </a:r>
          </a:p>
        </p:txBody>
      </p:sp>
    </p:spTree>
    <p:extLst>
      <p:ext uri="{BB962C8B-B14F-4D97-AF65-F5344CB8AC3E}">
        <p14:creationId xmlns:p14="http://schemas.microsoft.com/office/powerpoint/2010/main" val="3824359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A073B-917A-4AB2-B3FB-975F84B716E3}"/>
              </a:ext>
            </a:extLst>
          </p:cNvPr>
          <p:cNvSpPr>
            <a:spLocks noGrp="1"/>
          </p:cNvSpPr>
          <p:nvPr>
            <p:ph type="title"/>
          </p:nvPr>
        </p:nvSpPr>
        <p:spPr/>
        <p:txBody>
          <a:bodyPr>
            <a:normAutofit/>
          </a:bodyPr>
          <a:lstStyle/>
          <a:p>
            <a:pPr algn="ctr"/>
            <a:r>
              <a:rPr lang="tr-TR" sz="4800" dirty="0" err="1"/>
              <a:t>Jvm</a:t>
            </a:r>
            <a:r>
              <a:rPr lang="tr-TR" sz="4800" dirty="0"/>
              <a:t> nedir </a:t>
            </a:r>
          </a:p>
        </p:txBody>
      </p:sp>
      <p:sp>
        <p:nvSpPr>
          <p:cNvPr id="3" name="Content Placeholder 2">
            <a:extLst>
              <a:ext uri="{FF2B5EF4-FFF2-40B4-BE49-F238E27FC236}">
                <a16:creationId xmlns:a16="http://schemas.microsoft.com/office/drawing/2014/main" id="{8A14D981-BDCE-47BD-9568-1E5A5A5483CF}"/>
              </a:ext>
            </a:extLst>
          </p:cNvPr>
          <p:cNvSpPr>
            <a:spLocks noGrp="1"/>
          </p:cNvSpPr>
          <p:nvPr>
            <p:ph idx="1"/>
          </p:nvPr>
        </p:nvSpPr>
        <p:spPr>
          <a:xfrm>
            <a:off x="1202919" y="2279374"/>
            <a:ext cx="9784080" cy="3938546"/>
          </a:xfrm>
        </p:spPr>
        <p:txBody>
          <a:bodyPr>
            <a:normAutofit/>
          </a:bodyPr>
          <a:lstStyle/>
          <a:p>
            <a:r>
              <a:rPr lang="tr-TR" sz="2800" dirty="0"/>
              <a:t>Java Sanal Makinesi, Java platformunun nesne modülü formatı olan </a:t>
            </a:r>
            <a:r>
              <a:rPr lang="tr-TR" sz="2800" dirty="0" err="1"/>
              <a:t>class</a:t>
            </a:r>
            <a:r>
              <a:rPr lang="tr-TR" sz="2800" dirty="0"/>
              <a:t> uzantılı sınıf dosyalarının belleğe yüklenip çalıştırılması için gereken hizmetleri sunan bir sistem programıdır ve temel görevinin sınıf dosyalarını yorumlamak olduğu söylenebilir.</a:t>
            </a:r>
          </a:p>
        </p:txBody>
      </p:sp>
    </p:spTree>
    <p:extLst>
      <p:ext uri="{BB962C8B-B14F-4D97-AF65-F5344CB8AC3E}">
        <p14:creationId xmlns:p14="http://schemas.microsoft.com/office/powerpoint/2010/main" val="4157619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C3D1-DF2C-4E4B-9802-B2ACCC0931C0}"/>
              </a:ext>
            </a:extLst>
          </p:cNvPr>
          <p:cNvSpPr>
            <a:spLocks noGrp="1"/>
          </p:cNvSpPr>
          <p:nvPr>
            <p:ph type="title"/>
          </p:nvPr>
        </p:nvSpPr>
        <p:spPr/>
        <p:txBody>
          <a:bodyPr/>
          <a:lstStyle/>
          <a:p>
            <a:pPr algn="ctr"/>
            <a:r>
              <a:rPr lang="tr-TR" dirty="0"/>
              <a:t>JIT NEDİR</a:t>
            </a:r>
          </a:p>
        </p:txBody>
      </p:sp>
      <p:sp>
        <p:nvSpPr>
          <p:cNvPr id="3" name="Content Placeholder 2">
            <a:extLst>
              <a:ext uri="{FF2B5EF4-FFF2-40B4-BE49-F238E27FC236}">
                <a16:creationId xmlns:a16="http://schemas.microsoft.com/office/drawing/2014/main" id="{338EF65A-A35F-47B9-84AB-79DE39C61F06}"/>
              </a:ext>
            </a:extLst>
          </p:cNvPr>
          <p:cNvSpPr>
            <a:spLocks noGrp="1"/>
          </p:cNvSpPr>
          <p:nvPr>
            <p:ph idx="1"/>
          </p:nvPr>
        </p:nvSpPr>
        <p:spPr>
          <a:xfrm>
            <a:off x="1202919" y="2239616"/>
            <a:ext cx="9784080" cy="3978303"/>
          </a:xfrm>
        </p:spPr>
        <p:txBody>
          <a:bodyPr>
            <a:normAutofit/>
          </a:bodyPr>
          <a:lstStyle/>
          <a:p>
            <a:r>
              <a:rPr lang="tr-TR" sz="2400" dirty="0"/>
              <a:t>JIT (</a:t>
            </a:r>
            <a:r>
              <a:rPr lang="tr-TR" sz="2400" dirty="0" err="1"/>
              <a:t>Just</a:t>
            </a:r>
            <a:r>
              <a:rPr lang="tr-TR" sz="2400" dirty="0"/>
              <a:t>-in-time </a:t>
            </a:r>
            <a:r>
              <a:rPr lang="tr-TR" sz="2400" dirty="0" err="1"/>
              <a:t>compilation</a:t>
            </a:r>
            <a:r>
              <a:rPr lang="tr-TR" sz="2400" dirty="0"/>
              <a:t>; dinamik çeviri olarak da bilinir;) bilgisayar kodunu çalıştırmanın bir yoludur. Yürütülmeden önce bir program yürütülürken çalışma zamanında derleyici içerir. Genellikle bu, kaynak kodu ve daha sonradan makine diline </a:t>
            </a:r>
            <a:r>
              <a:rPr lang="tr-TR" sz="2400" dirty="0" err="1"/>
              <a:t>bytecode</a:t>
            </a:r>
            <a:r>
              <a:rPr lang="tr-TR" sz="2400" dirty="0"/>
              <a:t> kod çevirisini içerir ve bu kod doğrudan doğruya çalıştırılır. Bir JIT derleyicisi uygulayan bir sistem genellikle yürütülen kodu sürekli olarak analiz eder, daha sonra derleme veya tekrar derlemeden elde edilen hızlanmanın bu kodun derlenmesinin yükünden daha ağır olacağı kod bölümlerini tanımlar</a:t>
            </a:r>
          </a:p>
        </p:txBody>
      </p:sp>
    </p:spTree>
    <p:extLst>
      <p:ext uri="{BB962C8B-B14F-4D97-AF65-F5344CB8AC3E}">
        <p14:creationId xmlns:p14="http://schemas.microsoft.com/office/powerpoint/2010/main" val="1561208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7D4B-C396-4E47-82E0-9F2353DF38DC}"/>
              </a:ext>
            </a:extLst>
          </p:cNvPr>
          <p:cNvSpPr>
            <a:spLocks noGrp="1"/>
          </p:cNvSpPr>
          <p:nvPr>
            <p:ph type="title"/>
          </p:nvPr>
        </p:nvSpPr>
        <p:spPr/>
        <p:txBody>
          <a:bodyPr/>
          <a:lstStyle/>
          <a:p>
            <a:pPr algn="ctr"/>
            <a:r>
              <a:rPr lang="tr-TR" dirty="0"/>
              <a:t>Java %100 </a:t>
            </a:r>
            <a:r>
              <a:rPr lang="tr-TR" dirty="0" err="1"/>
              <a:t>oop</a:t>
            </a:r>
            <a:r>
              <a:rPr lang="tr-TR" dirty="0"/>
              <a:t> MİDİR ?		</a:t>
            </a:r>
          </a:p>
        </p:txBody>
      </p:sp>
      <p:sp>
        <p:nvSpPr>
          <p:cNvPr id="3" name="Content Placeholder 2">
            <a:extLst>
              <a:ext uri="{FF2B5EF4-FFF2-40B4-BE49-F238E27FC236}">
                <a16:creationId xmlns:a16="http://schemas.microsoft.com/office/drawing/2014/main" id="{1099D027-9BAD-4EA1-967E-888F32C2835F}"/>
              </a:ext>
            </a:extLst>
          </p:cNvPr>
          <p:cNvSpPr>
            <a:spLocks noGrp="1"/>
          </p:cNvSpPr>
          <p:nvPr>
            <p:ph idx="1"/>
          </p:nvPr>
        </p:nvSpPr>
        <p:spPr/>
        <p:txBody>
          <a:bodyPr/>
          <a:lstStyle/>
          <a:p>
            <a:r>
              <a:rPr lang="tr-TR" dirty="0"/>
              <a:t>Java bulunan 8 </a:t>
            </a:r>
            <a:r>
              <a:rPr lang="tr-TR" dirty="0" err="1"/>
              <a:t>primitive</a:t>
            </a:r>
            <a:r>
              <a:rPr lang="tr-TR" dirty="0"/>
              <a:t> tür sebebiyle </a:t>
            </a:r>
            <a:r>
              <a:rPr lang="tr-TR" dirty="0" err="1"/>
              <a:t>java</a:t>
            </a:r>
            <a:r>
              <a:rPr lang="tr-TR" dirty="0"/>
              <a:t> %100 </a:t>
            </a:r>
            <a:r>
              <a:rPr lang="tr-TR" dirty="0" err="1"/>
              <a:t>oop</a:t>
            </a:r>
            <a:r>
              <a:rPr lang="tr-TR" dirty="0"/>
              <a:t> değildir.</a:t>
            </a:r>
          </a:p>
        </p:txBody>
      </p:sp>
    </p:spTree>
    <p:extLst>
      <p:ext uri="{BB962C8B-B14F-4D97-AF65-F5344CB8AC3E}">
        <p14:creationId xmlns:p14="http://schemas.microsoft.com/office/powerpoint/2010/main" val="13136537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102</TotalTime>
  <Words>1002</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Corbel</vt:lpstr>
      <vt:lpstr>Wingdings</vt:lpstr>
      <vt:lpstr>Banded</vt:lpstr>
      <vt:lpstr>HAFTA 5 </vt:lpstr>
      <vt:lpstr>CompIler VE Interpreter </vt:lpstr>
      <vt:lpstr>Java’da derleyici ve yorumlayıcı beraber çalışır.</vt:lpstr>
      <vt:lpstr>JavaScript interpreted language dir.</vt:lpstr>
      <vt:lpstr>JRE (Java Runtime Environment)nedir?</vt:lpstr>
      <vt:lpstr>JDK NEDİR ?</vt:lpstr>
      <vt:lpstr>Jvm nedir </vt:lpstr>
      <vt:lpstr>JIT NEDİR</vt:lpstr>
      <vt:lpstr>Java %100 oop MİDİR ?  </vt:lpstr>
      <vt:lpstr>Pass by Value / Reference </vt:lpstr>
      <vt:lpstr>Pass by Value/Reference? - JAVA</vt:lpstr>
      <vt:lpstr>Prımıtıve ve wrapper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HAFTA 5</dc:title>
  <dc:creator>EMRE YILDIZ</dc:creator>
  <cp:lastModifiedBy>EMRE YILDIZ</cp:lastModifiedBy>
  <cp:revision>3</cp:revision>
  <dcterms:created xsi:type="dcterms:W3CDTF">2022-06-22T08:55:08Z</dcterms:created>
  <dcterms:modified xsi:type="dcterms:W3CDTF">2022-06-22T10:37:31Z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0b5dadde-f49c-40a2-9e9c-cb1769b88a84</vt:lpwstr>
  </property>
  <property fmtid="{D5CDD505-2E9C-101B-9397-08002B2CF9AE}" pid="3" name="TURKCELLCLASSIFICATION">
    <vt:lpwstr>TURKCELL DAHİLİ</vt:lpwstr>
  </property>
</Properties>
</file>