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27.6.2022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52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F8D94F9-3471-48A7-8E7D-C7FDCCAAF9E1}" type="datetimeFigureOut">
              <a:rPr lang="tr-TR" smtClean="0"/>
              <a:t>27.6.2022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94956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27.6.2022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861496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27.6.2022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1973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27.6.2022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500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27.6.2022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4574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27.6.2022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95802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27.6.2022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048128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27.6.2022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872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27.6.2022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410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27.6.2022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72440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F8D94F9-3471-48A7-8E7D-C7FDCCAAF9E1}" type="datetimeFigureOut">
              <a:rPr lang="tr-TR" smtClean="0"/>
              <a:t>27.6.2022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60887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F8D94F9-3471-48A7-8E7D-C7FDCCAAF9E1}" type="datetimeFigureOut">
              <a:rPr lang="tr-TR" smtClean="0"/>
              <a:t>27.6.2022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7075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F8D94F9-3471-48A7-8E7D-C7FDCCAAF9E1}" type="datetimeFigureOut">
              <a:rPr lang="tr-TR" smtClean="0"/>
              <a:t>27.6.2022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81229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D94F9-3471-48A7-8E7D-C7FDCCAAF9E1}" type="datetimeFigureOut">
              <a:rPr lang="tr-TR" smtClean="0"/>
              <a:t>27.6.2022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21447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27.6.2022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379902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27.6.2022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99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F8D94F9-3471-48A7-8E7D-C7FDCCAAF9E1}" type="datetimeFigureOut">
              <a:rPr lang="tr-TR" smtClean="0"/>
              <a:t>27.6.2022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4DD5D1-7BF5-4E1B-8898-1517FE959127}" type="slidenum">
              <a:rPr lang="tr-TR" smtClean="0"/>
              <a:t>‹#›</a:t>
            </a:fld>
            <a:endParaRPr lang="tr-TR"/>
          </a:p>
        </p:txBody>
      </p:sp>
    </p:spTree>
    <p:extLst>
      <p:ext uri="{BB962C8B-B14F-4D97-AF65-F5344CB8AC3E}">
        <p14:creationId xmlns:p14="http://schemas.microsoft.com/office/powerpoint/2010/main" val="22672253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200" dirty="0"/>
              <a:t>Compiler vs. Interpreter</a:t>
            </a:r>
            <a:endParaRPr lang="tr-TR" sz="3200" dirty="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035105"/>
          </a:xfrm>
        </p:spPr>
        <p:txBody>
          <a:bodyPr>
            <a:normAutofit/>
          </a:bodyPr>
          <a:lstStyle/>
          <a:p>
            <a:r>
              <a:rPr lang="tr-TR" sz="2000" dirty="0" err="1">
                <a:solidFill>
                  <a:schemeClr val="tx1"/>
                </a:solidFill>
              </a:rPr>
              <a:t>Interpreters</a:t>
            </a:r>
            <a:r>
              <a:rPr lang="tr-TR" sz="2000" dirty="0">
                <a:solidFill>
                  <a:schemeClr val="tx1"/>
                </a:solidFill>
              </a:rPr>
              <a:t> ve </a:t>
            </a:r>
            <a:r>
              <a:rPr lang="tr-TR" sz="2000" dirty="0" err="1">
                <a:solidFill>
                  <a:schemeClr val="tx1"/>
                </a:solidFill>
              </a:rPr>
              <a:t>compilers</a:t>
            </a:r>
            <a:r>
              <a:rPr lang="tr-TR" sz="2000" dirty="0">
                <a:solidFill>
                  <a:schemeClr val="tx1"/>
                </a:solidFill>
              </a:rPr>
              <a:t> birbirine oldukça benzer yapıdadırlar. Aralarındaki temel fark Interpreter kaynak programlama dili ile yazılan komutları doğrudan işlerken, Compiler da o komutları makina diline çevirir.</a:t>
            </a:r>
          </a:p>
          <a:p>
            <a:r>
              <a:rPr lang="tr-TR" sz="2000" dirty="0">
                <a:solidFill>
                  <a:schemeClr val="tx1"/>
                </a:solidFill>
                <a:latin typeface="Arial" panose="020B0604020202020204" pitchFamily="34" charset="0"/>
                <a:cs typeface="Arial" panose="020B0604020202020204" pitchFamily="34" charset="0"/>
              </a:rPr>
              <a:t>Java’da derleyici ve yorumlayıcı beraber çalışır..</a:t>
            </a:r>
          </a:p>
          <a:p>
            <a:endParaRPr lang="tr-TR" sz="2000" dirty="0">
              <a:solidFill>
                <a:schemeClr val="tx1"/>
              </a:solidFill>
              <a:latin typeface="Arial" panose="020B0604020202020204" pitchFamily="34" charset="0"/>
              <a:cs typeface="Arial" panose="020B0604020202020204" pitchFamily="34" charset="0"/>
            </a:endParaRPr>
          </a:p>
          <a:p>
            <a:r>
              <a:rPr lang="tr-TR" sz="1600" dirty="0" err="1">
                <a:solidFill>
                  <a:schemeClr val="tx1"/>
                </a:solidFill>
              </a:rPr>
              <a:t>JavaScript</a:t>
            </a:r>
            <a:r>
              <a:rPr lang="tr-TR" sz="1600" dirty="0">
                <a:solidFill>
                  <a:schemeClr val="tx1"/>
                </a:solidFill>
              </a:rPr>
              <a:t> </a:t>
            </a:r>
            <a:r>
              <a:rPr lang="tr-TR" sz="1600" dirty="0" err="1">
                <a:solidFill>
                  <a:schemeClr val="tx1"/>
                </a:solidFill>
              </a:rPr>
              <a:t>interpreted</a:t>
            </a:r>
            <a:r>
              <a:rPr lang="tr-TR" sz="1600" dirty="0">
                <a:solidFill>
                  <a:schemeClr val="tx1"/>
                </a:solidFill>
              </a:rPr>
              <a:t> </a:t>
            </a:r>
            <a:r>
              <a:rPr lang="tr-TR" sz="1600" dirty="0" err="1">
                <a:solidFill>
                  <a:schemeClr val="tx1"/>
                </a:solidFill>
              </a:rPr>
              <a:t>languagedir</a:t>
            </a:r>
            <a:endParaRPr lang="tr-TR"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50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9AA24A-A008-8FEE-6A71-0564AE5AF9C9}"/>
              </a:ext>
            </a:extLst>
          </p:cNvPr>
          <p:cNvSpPr>
            <a:spLocks noGrp="1"/>
          </p:cNvSpPr>
          <p:nvPr>
            <p:ph type="title"/>
          </p:nvPr>
        </p:nvSpPr>
        <p:spPr>
          <a:xfrm>
            <a:off x="684212" y="685800"/>
            <a:ext cx="8534400" cy="1507067"/>
          </a:xfrm>
        </p:spPr>
        <p:txBody>
          <a:bodyPr/>
          <a:lstStyle/>
          <a:p>
            <a:r>
              <a:rPr lang="tr-TR" dirty="0"/>
              <a:t>JVM</a:t>
            </a:r>
          </a:p>
        </p:txBody>
      </p:sp>
      <p:sp>
        <p:nvSpPr>
          <p:cNvPr id="3" name="İçerik Yer Tutucusu 2">
            <a:extLst>
              <a:ext uri="{FF2B5EF4-FFF2-40B4-BE49-F238E27FC236}">
                <a16:creationId xmlns:a16="http://schemas.microsoft.com/office/drawing/2014/main" id="{80F79BEA-21CC-953F-FB06-033283CCA5E5}"/>
              </a:ext>
            </a:extLst>
          </p:cNvPr>
          <p:cNvSpPr>
            <a:spLocks noGrp="1"/>
          </p:cNvSpPr>
          <p:nvPr>
            <p:ph idx="1"/>
          </p:nvPr>
        </p:nvSpPr>
        <p:spPr>
          <a:xfrm>
            <a:off x="684212" y="2556933"/>
            <a:ext cx="8534400" cy="3615267"/>
          </a:xfrm>
        </p:spPr>
        <p:txBody>
          <a:bodyPr/>
          <a:lstStyle/>
          <a:p>
            <a:r>
              <a:rPr lang="tr-TR" dirty="0">
                <a:solidFill>
                  <a:schemeClr val="tx1"/>
                </a:solidFill>
              </a:rPr>
              <a:t>Java Sanal Makinesi, Java platformunun nesne modülü formatı olan </a:t>
            </a:r>
            <a:r>
              <a:rPr lang="tr-TR" dirty="0" err="1">
                <a:solidFill>
                  <a:schemeClr val="tx1"/>
                </a:solidFill>
              </a:rPr>
              <a:t>class</a:t>
            </a:r>
            <a:r>
              <a:rPr lang="tr-TR" dirty="0">
                <a:solidFill>
                  <a:schemeClr val="tx1"/>
                </a:solidFill>
              </a:rPr>
              <a:t> uzantılı sınıf dosyalarının belleğe yüklenip çalıştırılması için gereken hizmetleri sunan bir sistem programıdır ve temel görevinin sınıf dosyalarını yorumlamak olduğu söylenebilir.</a:t>
            </a:r>
          </a:p>
        </p:txBody>
      </p:sp>
    </p:spTree>
    <p:extLst>
      <p:ext uri="{BB962C8B-B14F-4D97-AF65-F5344CB8AC3E}">
        <p14:creationId xmlns:p14="http://schemas.microsoft.com/office/powerpoint/2010/main" val="340963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04F346-B281-67B0-9C33-C85AB13ABCF8}"/>
              </a:ext>
            </a:extLst>
          </p:cNvPr>
          <p:cNvSpPr>
            <a:spLocks noGrp="1"/>
          </p:cNvSpPr>
          <p:nvPr>
            <p:ph type="title"/>
          </p:nvPr>
        </p:nvSpPr>
        <p:spPr>
          <a:xfrm>
            <a:off x="684212" y="745842"/>
            <a:ext cx="8534400" cy="1507067"/>
          </a:xfrm>
        </p:spPr>
        <p:txBody>
          <a:bodyPr/>
          <a:lstStyle/>
          <a:p>
            <a:r>
              <a:rPr lang="tr-TR" dirty="0"/>
              <a:t>JIT</a:t>
            </a:r>
          </a:p>
        </p:txBody>
      </p:sp>
      <p:sp>
        <p:nvSpPr>
          <p:cNvPr id="3" name="İçerik Yer Tutucusu 2">
            <a:extLst>
              <a:ext uri="{FF2B5EF4-FFF2-40B4-BE49-F238E27FC236}">
                <a16:creationId xmlns:a16="http://schemas.microsoft.com/office/drawing/2014/main" id="{9D33CE6B-DFD2-387A-19EF-92FA92C1C1CF}"/>
              </a:ext>
            </a:extLst>
          </p:cNvPr>
          <p:cNvSpPr>
            <a:spLocks noGrp="1"/>
          </p:cNvSpPr>
          <p:nvPr>
            <p:ph idx="1"/>
          </p:nvPr>
        </p:nvSpPr>
        <p:spPr>
          <a:xfrm>
            <a:off x="697305" y="2797458"/>
            <a:ext cx="8534400" cy="3615267"/>
          </a:xfrm>
        </p:spPr>
        <p:txBody>
          <a:bodyPr/>
          <a:lstStyle/>
          <a:p>
            <a:r>
              <a:rPr lang="tr-TR" dirty="0" err="1">
                <a:solidFill>
                  <a:schemeClr val="tx1"/>
                </a:solidFill>
              </a:rPr>
              <a:t>Just</a:t>
            </a:r>
            <a:r>
              <a:rPr lang="tr-TR" dirty="0">
                <a:solidFill>
                  <a:schemeClr val="tx1"/>
                </a:solidFill>
              </a:rPr>
              <a:t>-in-time </a:t>
            </a:r>
            <a:r>
              <a:rPr lang="tr-TR" dirty="0" err="1">
                <a:solidFill>
                  <a:schemeClr val="tx1"/>
                </a:solidFill>
              </a:rPr>
              <a:t>compilation</a:t>
            </a:r>
            <a:r>
              <a:rPr lang="tr-TR" dirty="0">
                <a:solidFill>
                  <a:schemeClr val="tx1"/>
                </a:solidFill>
              </a:rPr>
              <a:t>; dinamik çeviri olarak da bilinir;) bilgisayar kodunu çalıştırmanın bir yoludur. [1] Yürütülmeden önce bir program yürütülürken çalışma zamanında derleyici içerir. Genellikle bu, kaynak kodu ve daha sonradan makine diline </a:t>
            </a:r>
            <a:r>
              <a:rPr lang="tr-TR" dirty="0" err="1">
                <a:solidFill>
                  <a:schemeClr val="tx1"/>
                </a:solidFill>
              </a:rPr>
              <a:t>bytecode</a:t>
            </a:r>
            <a:r>
              <a:rPr lang="tr-TR" dirty="0">
                <a:solidFill>
                  <a:schemeClr val="tx1"/>
                </a:solidFill>
              </a:rPr>
              <a:t> kod çevirisini içerir ve bu kod doğrudan doğruya çalıştırılır. [2] Bir JIT derleyicisi uygulayan bir sistem genellikle yürütülen kodu sürekli olarak analiz eder, daha sonra derleme veya tekrar derlemeden elde edilen hızlanmanın bu kodun derlenmesinin yükünden daha ağır olacağı kod bölümlerini tanımlar .</a:t>
            </a:r>
          </a:p>
        </p:txBody>
      </p:sp>
    </p:spTree>
    <p:extLst>
      <p:ext uri="{BB962C8B-B14F-4D97-AF65-F5344CB8AC3E}">
        <p14:creationId xmlns:p14="http://schemas.microsoft.com/office/powerpoint/2010/main" val="333297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90BE1D-39D5-03DF-95DD-59D98A64C701}"/>
              </a:ext>
            </a:extLst>
          </p:cNvPr>
          <p:cNvSpPr>
            <a:spLocks noGrp="1"/>
          </p:cNvSpPr>
          <p:nvPr>
            <p:ph type="title"/>
          </p:nvPr>
        </p:nvSpPr>
        <p:spPr>
          <a:xfrm>
            <a:off x="684212" y="685800"/>
            <a:ext cx="8534400" cy="1507067"/>
          </a:xfrm>
        </p:spPr>
        <p:txBody>
          <a:bodyPr/>
          <a:lstStyle/>
          <a:p>
            <a:r>
              <a:rPr lang="tr-TR" dirty="0" err="1"/>
              <a:t>Pass</a:t>
            </a:r>
            <a:r>
              <a:rPr lang="tr-TR" dirty="0"/>
              <a:t> </a:t>
            </a:r>
            <a:r>
              <a:rPr lang="tr-TR" dirty="0" err="1"/>
              <a:t>by</a:t>
            </a:r>
            <a:r>
              <a:rPr lang="tr-TR" dirty="0"/>
              <a:t> Value / Reference</a:t>
            </a:r>
          </a:p>
        </p:txBody>
      </p:sp>
      <p:sp>
        <p:nvSpPr>
          <p:cNvPr id="3" name="İçerik Yer Tutucusu 2">
            <a:extLst>
              <a:ext uri="{FF2B5EF4-FFF2-40B4-BE49-F238E27FC236}">
                <a16:creationId xmlns:a16="http://schemas.microsoft.com/office/drawing/2014/main" id="{4E65F867-DE18-5C75-A5A4-5DECB29C8C59}"/>
              </a:ext>
            </a:extLst>
          </p:cNvPr>
          <p:cNvSpPr>
            <a:spLocks noGrp="1"/>
          </p:cNvSpPr>
          <p:nvPr>
            <p:ph idx="1"/>
          </p:nvPr>
        </p:nvSpPr>
        <p:spPr>
          <a:xfrm>
            <a:off x="759713" y="2455877"/>
            <a:ext cx="8534400" cy="3615267"/>
          </a:xfrm>
        </p:spPr>
        <p:txBody>
          <a:bodyPr/>
          <a:lstStyle/>
          <a:p>
            <a:r>
              <a:rPr lang="tr-TR" dirty="0" err="1"/>
              <a:t>Pass</a:t>
            </a:r>
            <a:r>
              <a:rPr lang="tr-TR" dirty="0"/>
              <a:t> </a:t>
            </a:r>
            <a:r>
              <a:rPr lang="tr-TR" dirty="0" err="1"/>
              <a:t>by</a:t>
            </a:r>
            <a:r>
              <a:rPr lang="tr-TR" dirty="0"/>
              <a:t> </a:t>
            </a:r>
            <a:r>
              <a:rPr lang="tr-TR" dirty="0" err="1"/>
              <a:t>reference</a:t>
            </a:r>
            <a:r>
              <a:rPr lang="tr-TR" dirty="0"/>
              <a:t> veya </a:t>
            </a:r>
            <a:r>
              <a:rPr lang="tr-TR" dirty="0" err="1"/>
              <a:t>pass</a:t>
            </a:r>
            <a:r>
              <a:rPr lang="tr-TR" dirty="0"/>
              <a:t> </a:t>
            </a:r>
            <a:r>
              <a:rPr lang="tr-TR" dirty="0" err="1"/>
              <a:t>by</a:t>
            </a:r>
            <a:r>
              <a:rPr lang="tr-TR" dirty="0"/>
              <a:t> </a:t>
            </a:r>
            <a:r>
              <a:rPr lang="tr-TR" dirty="0" err="1"/>
              <a:t>value’dan</a:t>
            </a:r>
            <a:r>
              <a:rPr lang="tr-TR" dirty="0"/>
              <a:t> birini kullanmaya karar vermek için iki basit genel kural vardır: • Bir işlev tek bir değer döndürüyorsa: </a:t>
            </a:r>
            <a:r>
              <a:rPr lang="tr-TR" dirty="0" err="1"/>
              <a:t>pass</a:t>
            </a:r>
            <a:r>
              <a:rPr lang="tr-TR" dirty="0"/>
              <a:t> </a:t>
            </a:r>
            <a:r>
              <a:rPr lang="tr-TR" dirty="0" err="1"/>
              <a:t>by</a:t>
            </a:r>
            <a:r>
              <a:rPr lang="tr-TR" dirty="0"/>
              <a:t> </a:t>
            </a:r>
            <a:r>
              <a:rPr lang="tr-TR" dirty="0" err="1"/>
              <a:t>value</a:t>
            </a:r>
            <a:r>
              <a:rPr lang="tr-TR" dirty="0"/>
              <a:t> kullanılabilir, • Bir işlev iki veya daha fazla farklı değer döndürüyorsa: </a:t>
            </a:r>
            <a:r>
              <a:rPr lang="tr-TR" dirty="0" err="1"/>
              <a:t>pass</a:t>
            </a:r>
            <a:r>
              <a:rPr lang="tr-TR" dirty="0"/>
              <a:t> </a:t>
            </a:r>
            <a:r>
              <a:rPr lang="tr-TR" dirty="0" err="1"/>
              <a:t>by</a:t>
            </a:r>
            <a:r>
              <a:rPr lang="tr-TR" dirty="0"/>
              <a:t> </a:t>
            </a:r>
            <a:r>
              <a:rPr lang="tr-TR" dirty="0" err="1"/>
              <a:t>reference</a:t>
            </a:r>
            <a:r>
              <a:rPr lang="tr-TR" dirty="0"/>
              <a:t> kullanmak daha isabetli olabilir. Son verdiğimiz iki örnek bu madde için uygundur. Dönüş türü </a:t>
            </a:r>
            <a:r>
              <a:rPr lang="tr-TR" dirty="0" err="1"/>
              <a:t>boolean</a:t>
            </a:r>
            <a:r>
              <a:rPr lang="tr-TR" dirty="0"/>
              <a:t> olan bir metot içinde birden fazla referans değeri değiştirilmektedir. </a:t>
            </a:r>
          </a:p>
        </p:txBody>
      </p:sp>
    </p:spTree>
    <p:extLst>
      <p:ext uri="{BB962C8B-B14F-4D97-AF65-F5344CB8AC3E}">
        <p14:creationId xmlns:p14="http://schemas.microsoft.com/office/powerpoint/2010/main" val="44311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B9081B-3FC9-91BB-35A1-3A3EE9D49AAD}"/>
              </a:ext>
            </a:extLst>
          </p:cNvPr>
          <p:cNvSpPr>
            <a:spLocks noGrp="1"/>
          </p:cNvSpPr>
          <p:nvPr>
            <p:ph type="title"/>
          </p:nvPr>
        </p:nvSpPr>
        <p:spPr>
          <a:xfrm>
            <a:off x="684212" y="494172"/>
            <a:ext cx="8534400" cy="1507067"/>
          </a:xfrm>
        </p:spPr>
        <p:txBody>
          <a:bodyPr>
            <a:normAutofit/>
          </a:bodyPr>
          <a:lstStyle/>
          <a:p>
            <a:r>
              <a:rPr lang="tr-TR" dirty="0" err="1">
                <a:solidFill>
                  <a:schemeClr val="tx1"/>
                </a:solidFill>
              </a:rPr>
              <a:t>Pass</a:t>
            </a:r>
            <a:r>
              <a:rPr lang="tr-TR" dirty="0">
                <a:solidFill>
                  <a:schemeClr val="tx1"/>
                </a:solidFill>
              </a:rPr>
              <a:t> </a:t>
            </a:r>
            <a:r>
              <a:rPr lang="tr-TR" dirty="0" err="1">
                <a:solidFill>
                  <a:schemeClr val="tx1"/>
                </a:solidFill>
              </a:rPr>
              <a:t>by</a:t>
            </a:r>
            <a:r>
              <a:rPr lang="tr-TR" dirty="0">
                <a:solidFill>
                  <a:schemeClr val="tx1"/>
                </a:solidFill>
              </a:rPr>
              <a:t> Value/Reference?? - JAVA</a:t>
            </a:r>
            <a:endParaRPr lang="tr-TR" dirty="0"/>
          </a:p>
        </p:txBody>
      </p:sp>
      <p:sp>
        <p:nvSpPr>
          <p:cNvPr id="3" name="İçerik Yer Tutucusu 2">
            <a:extLst>
              <a:ext uri="{FF2B5EF4-FFF2-40B4-BE49-F238E27FC236}">
                <a16:creationId xmlns:a16="http://schemas.microsoft.com/office/drawing/2014/main" id="{C8D7AF37-213C-EE71-5E87-B737EE2D180D}"/>
              </a:ext>
            </a:extLst>
          </p:cNvPr>
          <p:cNvSpPr>
            <a:spLocks noGrp="1"/>
          </p:cNvSpPr>
          <p:nvPr>
            <p:ph idx="1"/>
          </p:nvPr>
        </p:nvSpPr>
        <p:spPr>
          <a:xfrm>
            <a:off x="684212" y="2254542"/>
            <a:ext cx="8534400" cy="3615267"/>
          </a:xfrm>
        </p:spPr>
        <p:txBody>
          <a:bodyPr/>
          <a:lstStyle/>
          <a:p>
            <a:r>
              <a:rPr lang="tr-TR" dirty="0">
                <a:solidFill>
                  <a:schemeClr val="tx1"/>
                </a:solidFill>
              </a:rPr>
              <a:t>Java üst düzey bir programlama dilidir. Bu, normal şartlar altında, bellekte ne olduğu konusunda endişelenmeniz gerekmediği anlamına gelir. Çünkü </a:t>
            </a:r>
            <a:r>
              <a:rPr lang="tr-TR" dirty="0" err="1">
                <a:solidFill>
                  <a:schemeClr val="tx1"/>
                </a:solidFill>
              </a:rPr>
              <a:t>java</a:t>
            </a:r>
            <a:r>
              <a:rPr lang="tr-TR" dirty="0">
                <a:solidFill>
                  <a:schemeClr val="tx1"/>
                </a:solidFill>
              </a:rPr>
              <a:t> hafıza yönetimini arka planda kendi halleder. Java’da da ilkel veri tipleri (</a:t>
            </a:r>
            <a:r>
              <a:rPr lang="tr-TR" dirty="0" err="1">
                <a:solidFill>
                  <a:schemeClr val="tx1"/>
                </a:solidFill>
              </a:rPr>
              <a:t>int</a:t>
            </a:r>
            <a:r>
              <a:rPr lang="tr-TR" dirty="0">
                <a:solidFill>
                  <a:schemeClr val="tx1"/>
                </a:solidFill>
              </a:rPr>
              <a:t>, </a:t>
            </a:r>
            <a:r>
              <a:rPr lang="tr-TR" dirty="0" err="1">
                <a:solidFill>
                  <a:schemeClr val="tx1"/>
                </a:solidFill>
              </a:rPr>
              <a:t>double</a:t>
            </a:r>
            <a:r>
              <a:rPr lang="tr-TR" dirty="0">
                <a:solidFill>
                  <a:schemeClr val="tx1"/>
                </a:solidFill>
              </a:rPr>
              <a:t> vb.) her zaman değere göre iletilir, yani bütün işlem aslında metoda geçirilen değişkenin değerin bir kopyası üzerinden gerçekleşir.</a:t>
            </a:r>
          </a:p>
        </p:txBody>
      </p:sp>
    </p:spTree>
    <p:extLst>
      <p:ext uri="{BB962C8B-B14F-4D97-AF65-F5344CB8AC3E}">
        <p14:creationId xmlns:p14="http://schemas.microsoft.com/office/powerpoint/2010/main" val="327460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9202B-2350-1D44-624B-DDD4CC61870D}"/>
              </a:ext>
            </a:extLst>
          </p:cNvPr>
          <p:cNvSpPr>
            <a:spLocks noGrp="1"/>
          </p:cNvSpPr>
          <p:nvPr>
            <p:ph type="title"/>
          </p:nvPr>
        </p:nvSpPr>
        <p:spPr>
          <a:xfrm>
            <a:off x="684212" y="685800"/>
            <a:ext cx="8534400" cy="1507067"/>
          </a:xfrm>
        </p:spPr>
        <p:txBody>
          <a:bodyPr/>
          <a:lstStyle/>
          <a:p>
            <a:r>
              <a:rPr lang="tr-TR" dirty="0"/>
              <a:t>STACK ve HEAP</a:t>
            </a:r>
          </a:p>
        </p:txBody>
      </p:sp>
      <p:sp>
        <p:nvSpPr>
          <p:cNvPr id="3" name="İçerik Yer Tutucusu 2">
            <a:extLst>
              <a:ext uri="{FF2B5EF4-FFF2-40B4-BE49-F238E27FC236}">
                <a16:creationId xmlns:a16="http://schemas.microsoft.com/office/drawing/2014/main" id="{F1C0ED01-115F-FBDA-F805-7B8B2DDE4D1F}"/>
              </a:ext>
            </a:extLst>
          </p:cNvPr>
          <p:cNvSpPr>
            <a:spLocks noGrp="1"/>
          </p:cNvSpPr>
          <p:nvPr>
            <p:ph idx="1"/>
          </p:nvPr>
        </p:nvSpPr>
        <p:spPr>
          <a:xfrm>
            <a:off x="684212" y="2192867"/>
            <a:ext cx="8534400" cy="3615267"/>
          </a:xfrm>
        </p:spPr>
        <p:txBody>
          <a:bodyPr/>
          <a:lstStyle/>
          <a:p>
            <a:r>
              <a:rPr lang="tr-TR" dirty="0">
                <a:solidFill>
                  <a:schemeClr val="tx1"/>
                </a:solidFill>
              </a:rPr>
              <a:t>Temel olarak bu farklılıktan dolayı iki farklı yöntemimiz var. Eğer program esnasında boyutları bildirilmiş değişmez bir değer kullanıyorsak </a:t>
            </a:r>
            <a:r>
              <a:rPr lang="tr-TR" dirty="0" err="1">
                <a:solidFill>
                  <a:schemeClr val="tx1"/>
                </a:solidFill>
              </a:rPr>
              <a:t>stack</a:t>
            </a:r>
            <a:r>
              <a:rPr lang="tr-TR" dirty="0">
                <a:solidFill>
                  <a:schemeClr val="tx1"/>
                </a:solidFill>
              </a:rPr>
              <a:t>, değişebilir bir değer kullanıyorsak </a:t>
            </a:r>
            <a:r>
              <a:rPr lang="tr-TR" dirty="0" err="1">
                <a:solidFill>
                  <a:schemeClr val="tx1"/>
                </a:solidFill>
              </a:rPr>
              <a:t>heap</a:t>
            </a:r>
            <a:r>
              <a:rPr lang="tr-TR" dirty="0">
                <a:solidFill>
                  <a:schemeClr val="tx1"/>
                </a:solidFill>
              </a:rPr>
              <a:t> bizim için uygun olacaktır. </a:t>
            </a:r>
            <a:r>
              <a:rPr lang="tr-TR" dirty="0" err="1">
                <a:solidFill>
                  <a:schemeClr val="tx1"/>
                </a:solidFill>
              </a:rPr>
              <a:t>Stack</a:t>
            </a:r>
            <a:r>
              <a:rPr lang="tr-TR" dirty="0">
                <a:solidFill>
                  <a:schemeClr val="tx1"/>
                </a:solidFill>
              </a:rPr>
              <a:t> ve </a:t>
            </a:r>
            <a:r>
              <a:rPr lang="tr-TR" dirty="0" err="1">
                <a:solidFill>
                  <a:schemeClr val="tx1"/>
                </a:solidFill>
              </a:rPr>
              <a:t>heap</a:t>
            </a:r>
            <a:r>
              <a:rPr lang="tr-TR" dirty="0">
                <a:solidFill>
                  <a:schemeClr val="tx1"/>
                </a:solidFill>
              </a:rPr>
              <a:t> kullanımları farklı ve dikkat edilmesi gereken bir konudur. </a:t>
            </a:r>
            <a:r>
              <a:rPr lang="tr-TR" dirty="0" err="1">
                <a:solidFill>
                  <a:schemeClr val="tx1"/>
                </a:solidFill>
              </a:rPr>
              <a:t>Stack</a:t>
            </a:r>
            <a:r>
              <a:rPr lang="tr-TR" dirty="0">
                <a:solidFill>
                  <a:schemeClr val="tx1"/>
                </a:solidFill>
              </a:rPr>
              <a:t> kullanılır ve işi bittikten sonra kendini otomatik olarak bellekten yok eder. Fakat </a:t>
            </a:r>
            <a:r>
              <a:rPr lang="tr-TR" dirty="0" err="1">
                <a:solidFill>
                  <a:schemeClr val="tx1"/>
                </a:solidFill>
              </a:rPr>
              <a:t>heap‘te</a:t>
            </a:r>
            <a:r>
              <a:rPr lang="tr-TR" dirty="0">
                <a:solidFill>
                  <a:schemeClr val="tx1"/>
                </a:solidFill>
              </a:rPr>
              <a:t> bu işi siz yapmalısınız. </a:t>
            </a:r>
            <a:r>
              <a:rPr lang="tr-TR" dirty="0" err="1">
                <a:solidFill>
                  <a:schemeClr val="tx1"/>
                </a:solidFill>
              </a:rPr>
              <a:t>Javada</a:t>
            </a:r>
            <a:r>
              <a:rPr lang="tr-TR" dirty="0">
                <a:solidFill>
                  <a:schemeClr val="tx1"/>
                </a:solidFill>
              </a:rPr>
              <a:t> bunun için </a:t>
            </a:r>
            <a:r>
              <a:rPr lang="tr-TR" dirty="0" err="1">
                <a:solidFill>
                  <a:schemeClr val="tx1"/>
                </a:solidFill>
              </a:rPr>
              <a:t>garbage</a:t>
            </a:r>
            <a:r>
              <a:rPr lang="tr-TR" dirty="0">
                <a:solidFill>
                  <a:schemeClr val="tx1"/>
                </a:solidFill>
              </a:rPr>
              <a:t> </a:t>
            </a:r>
            <a:r>
              <a:rPr lang="tr-TR" dirty="0" err="1">
                <a:solidFill>
                  <a:schemeClr val="tx1"/>
                </a:solidFill>
              </a:rPr>
              <a:t>collector</a:t>
            </a:r>
            <a:r>
              <a:rPr lang="tr-TR" dirty="0">
                <a:solidFill>
                  <a:schemeClr val="tx1"/>
                </a:solidFill>
              </a:rPr>
              <a:t> kullanılır.</a:t>
            </a:r>
          </a:p>
        </p:txBody>
      </p:sp>
    </p:spTree>
    <p:extLst>
      <p:ext uri="{BB962C8B-B14F-4D97-AF65-F5344CB8AC3E}">
        <p14:creationId xmlns:p14="http://schemas.microsoft.com/office/powerpoint/2010/main" val="2981785948"/>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32</TotalTime>
  <Words>385</Words>
  <Application>Microsoft Office PowerPoint</Application>
  <PresentationFormat>Geniş ekran</PresentationFormat>
  <Paragraphs>15</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Century Gothic</vt:lpstr>
      <vt:lpstr>Wingdings 3</vt:lpstr>
      <vt:lpstr>Dilim</vt:lpstr>
      <vt:lpstr>Compiler vs. Interpreter</vt:lpstr>
      <vt:lpstr>JVM</vt:lpstr>
      <vt:lpstr>JIT</vt:lpstr>
      <vt:lpstr>Pass by Value / Reference</vt:lpstr>
      <vt:lpstr>Pass by Value/Reference?? - JAVA</vt:lpstr>
      <vt:lpstr>STACK ve HEAP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ve URI arasındaki farklar nelerdir?</dc:title>
  <dc:creator>FURKAN GÜRÇAY</dc:creator>
  <cp:lastModifiedBy>FURKAN GÜRÇAY</cp:lastModifiedBy>
  <cp:revision>2</cp:revision>
  <dcterms:created xsi:type="dcterms:W3CDTF">2022-05-23T20:30:12Z</dcterms:created>
  <dcterms:modified xsi:type="dcterms:W3CDTF">2022-06-27T08:15:02Z</dcterms:modified>
</cp:coreProperties>
</file>