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2.hafta-2.ödev(31.05.2022)" id="{5F90F4E2-ADC4-43F7-889F-6C2D4963320A}">
          <p14:sldIdLst>
            <p14:sldId id="293"/>
            <p14:sldId id="292"/>
            <p14:sldId id="294"/>
          </p14:sldIdLst>
        </p14:section>
        <p14:section name="3.Hafta-1.Ödev(06.06.2022)" id="{65D924F0-9525-4450-A5E4-2D94662D7EC9}">
          <p14:sldIdLst>
            <p14:sldId id="295"/>
            <p14:sldId id="296"/>
            <p14:sldId id="297"/>
            <p14:sldId id="298"/>
          </p14:sldIdLst>
        </p14:section>
        <p14:section name="Backend" id="{4428E469-F080-4ACC-AEA5-5C72199DE92E}">
          <p14:sldIdLst>
            <p14:sldId id="299"/>
            <p14:sldId id="300"/>
            <p14:sldId id="301"/>
            <p14:sldId id="302"/>
            <p14:sldId id="303"/>
            <p14:sldId id="304"/>
            <p14:sldId id="305"/>
            <p14:sldId id="306"/>
            <p14:sldId id="307"/>
            <p14:sldId id="308"/>
            <p14:sldId id="309"/>
            <p14:sldId id="310"/>
            <p14:sldId id="311"/>
            <p14:sldId id="312"/>
            <p14:sldId id="313"/>
            <p14:sldId id="314"/>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60"/>
  </p:normalViewPr>
  <p:slideViewPr>
    <p:cSldViewPr snapToGrid="0">
      <p:cViewPr varScale="1">
        <p:scale>
          <a:sx n="82" d="100"/>
          <a:sy n="82"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23.06.2022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38</a:t>
            </a:fld>
            <a:endParaRPr lang="tr-TR"/>
          </a:p>
        </p:txBody>
      </p:sp>
    </p:spTree>
    <p:extLst>
      <p:ext uri="{BB962C8B-B14F-4D97-AF65-F5344CB8AC3E}">
        <p14:creationId xmlns:p14="http://schemas.microsoft.com/office/powerpoint/2010/main" val="206584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43</a:t>
            </a:fld>
            <a:endParaRPr lang="tr-TR"/>
          </a:p>
        </p:txBody>
      </p:sp>
    </p:spTree>
    <p:extLst>
      <p:ext uri="{BB962C8B-B14F-4D97-AF65-F5344CB8AC3E}">
        <p14:creationId xmlns:p14="http://schemas.microsoft.com/office/powerpoint/2010/main" val="251618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F307-3C9B-47EF-8509-ECAFD0EED318}"/>
              </a:ext>
            </a:extLst>
          </p:cNvPr>
          <p:cNvSpPr>
            <a:spLocks noGrp="1"/>
          </p:cNvSpPr>
          <p:nvPr>
            <p:ph type="title"/>
          </p:nvPr>
        </p:nvSpPr>
        <p:spPr/>
        <p:txBody>
          <a:bodyPr/>
          <a:lstStyle/>
          <a:p>
            <a:r>
              <a:rPr lang="tr-TR" dirty="0"/>
              <a:t>SDK Nedir?</a:t>
            </a:r>
          </a:p>
        </p:txBody>
      </p:sp>
      <p:sp>
        <p:nvSpPr>
          <p:cNvPr id="3" name="Content Placeholder 2">
            <a:extLst>
              <a:ext uri="{FF2B5EF4-FFF2-40B4-BE49-F238E27FC236}">
                <a16:creationId xmlns:a16="http://schemas.microsoft.com/office/drawing/2014/main" id="{57CFE461-C66C-425A-BC81-960EC70927FB}"/>
              </a:ext>
            </a:extLst>
          </p:cNvPr>
          <p:cNvSpPr>
            <a:spLocks noGrp="1"/>
          </p:cNvSpPr>
          <p:nvPr>
            <p:ph idx="1"/>
          </p:nvPr>
        </p:nvSpPr>
        <p:spPr/>
        <p:txBody>
          <a:bodyPr/>
          <a:lstStyle/>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kullanılabilir.</a:t>
            </a:r>
          </a:p>
        </p:txBody>
      </p:sp>
    </p:spTree>
    <p:extLst>
      <p:ext uri="{BB962C8B-B14F-4D97-AF65-F5344CB8AC3E}">
        <p14:creationId xmlns:p14="http://schemas.microsoft.com/office/powerpoint/2010/main" val="402681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63EE-4A1E-422A-B13F-16F19E2DE343}"/>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7D85C9BE-778B-47EA-B9D7-770ABA3ABD2C}"/>
              </a:ext>
            </a:extLst>
          </p:cNvPr>
          <p:cNvSpPr>
            <a:spLocks noGrp="1"/>
          </p:cNvSpPr>
          <p:nvPr>
            <p:ph idx="1"/>
          </p:nvPr>
        </p:nvSpPr>
        <p:spPr/>
        <p:txBody>
          <a:bodyPr/>
          <a:lstStyle/>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p:txBody>
      </p:sp>
    </p:spTree>
    <p:extLst>
      <p:ext uri="{BB962C8B-B14F-4D97-AF65-F5344CB8AC3E}">
        <p14:creationId xmlns:p14="http://schemas.microsoft.com/office/powerpoint/2010/main" val="3442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293-23A1-4852-9247-D6C899D15284}"/>
              </a:ext>
            </a:extLst>
          </p:cNvPr>
          <p:cNvSpPr>
            <a:spLocks noGrp="1"/>
          </p:cNvSpPr>
          <p:nvPr>
            <p:ph type="title"/>
          </p:nvPr>
        </p:nvSpPr>
        <p:spPr/>
        <p:txBody>
          <a:bodyPr/>
          <a:lstStyle/>
          <a:p>
            <a:r>
              <a:rPr lang="tr-TR" dirty="0"/>
              <a:t>SDK ve JDK Farkı Nedir?</a:t>
            </a:r>
          </a:p>
        </p:txBody>
      </p:sp>
      <p:graphicFrame>
        <p:nvGraphicFramePr>
          <p:cNvPr id="4" name="Content Placeholder 3">
            <a:extLst>
              <a:ext uri="{FF2B5EF4-FFF2-40B4-BE49-F238E27FC236}">
                <a16:creationId xmlns:a16="http://schemas.microsoft.com/office/drawing/2014/main" id="{5971F06F-8256-4A67-AFE3-BCDEFD50889D}"/>
              </a:ext>
            </a:extLst>
          </p:cNvPr>
          <p:cNvGraphicFramePr>
            <a:graphicFrameLocks noGrp="1"/>
          </p:cNvGraphicFramePr>
          <p:nvPr>
            <p:ph idx="1"/>
            <p:extLst>
              <p:ext uri="{D42A27DB-BD31-4B8C-83A1-F6EECF244321}">
                <p14:modId xmlns:p14="http://schemas.microsoft.com/office/powerpoint/2010/main" val="525891477"/>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672548204"/>
                    </a:ext>
                  </a:extLst>
                </a:gridCol>
                <a:gridCol w="3505200">
                  <a:extLst>
                    <a:ext uri="{9D8B030D-6E8A-4147-A177-3AD203B41FA5}">
                      <a16:colId xmlns:a16="http://schemas.microsoft.com/office/drawing/2014/main" val="1814038723"/>
                    </a:ext>
                  </a:extLst>
                </a:gridCol>
                <a:gridCol w="3505200">
                  <a:extLst>
                    <a:ext uri="{9D8B030D-6E8A-4147-A177-3AD203B41FA5}">
                      <a16:colId xmlns:a16="http://schemas.microsoft.com/office/drawing/2014/main" val="119143410"/>
                    </a:ext>
                  </a:extLst>
                </a:gridCol>
              </a:tblGrid>
              <a:tr h="370840">
                <a:tc>
                  <a:txBody>
                    <a:bodyPr/>
                    <a:lstStyle/>
                    <a:p>
                      <a:r>
                        <a:rPr lang="tr-TR" dirty="0"/>
                        <a:t>Karşılaştırma Parametreleri</a:t>
                      </a:r>
                    </a:p>
                  </a:txBody>
                  <a:tcPr/>
                </a:tc>
                <a:tc>
                  <a:txBody>
                    <a:bodyPr/>
                    <a:lstStyle/>
                    <a:p>
                      <a:r>
                        <a:rPr lang="tr-TR" dirty="0"/>
                        <a:t>SDK</a:t>
                      </a:r>
                    </a:p>
                  </a:txBody>
                  <a:tcPr/>
                </a:tc>
                <a:tc>
                  <a:txBody>
                    <a:bodyPr/>
                    <a:lstStyle/>
                    <a:p>
                      <a:r>
                        <a:rPr lang="tr-TR" dirty="0"/>
                        <a:t>JDK</a:t>
                      </a:r>
                    </a:p>
                  </a:txBody>
                  <a:tcPr/>
                </a:tc>
                <a:extLst>
                  <a:ext uri="{0D108BD9-81ED-4DB2-BD59-A6C34878D82A}">
                    <a16:rowId xmlns:a16="http://schemas.microsoft.com/office/drawing/2014/main" val="3797032510"/>
                  </a:ext>
                </a:extLst>
              </a:tr>
              <a:tr h="370840">
                <a:tc>
                  <a:txBody>
                    <a:bodyPr/>
                    <a:lstStyle/>
                    <a:p>
                      <a:r>
                        <a:rPr lang="tr-TR" dirty="0"/>
                        <a:t>Full Form</a:t>
                      </a:r>
                    </a:p>
                  </a:txBody>
                  <a:tcPr/>
                </a:tc>
                <a:tc>
                  <a:txBody>
                    <a:bodyPr/>
                    <a:lstStyle/>
                    <a:p>
                      <a:r>
                        <a:rPr lang="tr-TR" sz="1800" b="0" i="0" kern="1200" dirty="0">
                          <a:solidFill>
                            <a:schemeClr val="dk1"/>
                          </a:solidFill>
                          <a:effectLst/>
                          <a:latin typeface="+mn-lt"/>
                          <a:ea typeface="+mn-ea"/>
                          <a:cs typeface="+mn-cs"/>
                        </a:rPr>
                        <a:t>Software Development Kit</a:t>
                      </a:r>
                      <a:endParaRPr lang="tr-TR" dirty="0"/>
                    </a:p>
                  </a:txBody>
                  <a:tcPr/>
                </a:tc>
                <a:tc>
                  <a:txBody>
                    <a:bodyPr/>
                    <a:lstStyle/>
                    <a:p>
                      <a:r>
                        <a:rPr lang="tr-TR" sz="1800" b="0" i="0" kern="1200" dirty="0">
                          <a:solidFill>
                            <a:schemeClr val="dk1"/>
                          </a:solidFill>
                          <a:effectLst/>
                          <a:latin typeface="+mn-lt"/>
                          <a:ea typeface="+mn-ea"/>
                          <a:cs typeface="+mn-cs"/>
                        </a:rPr>
                        <a:t>Java Development Kit</a:t>
                      </a:r>
                      <a:endParaRPr lang="tr-TR" dirty="0"/>
                    </a:p>
                  </a:txBody>
                  <a:tcPr/>
                </a:tc>
                <a:extLst>
                  <a:ext uri="{0D108BD9-81ED-4DB2-BD59-A6C34878D82A}">
                    <a16:rowId xmlns:a16="http://schemas.microsoft.com/office/drawing/2014/main" val="1490388870"/>
                  </a:ext>
                </a:extLst>
              </a:tr>
              <a:tr h="370840">
                <a:tc>
                  <a:txBody>
                    <a:bodyPr/>
                    <a:lstStyle/>
                    <a:p>
                      <a:r>
                        <a:rPr lang="tr-TR" dirty="0"/>
                        <a:t>Kullanımları</a:t>
                      </a:r>
                    </a:p>
                  </a:txBody>
                  <a:tcPr/>
                </a:tc>
                <a:tc>
                  <a:txBody>
                    <a:bodyPr/>
                    <a:lstStyle/>
                    <a:p>
                      <a:r>
                        <a:rPr lang="tr-TR" dirty="0"/>
                        <a:t>Herhangi bir platformda bir uygulama veya program oluşturmak için kullanılan bir dizi yazılım veya geliştirme aracıdır.</a:t>
                      </a:r>
                    </a:p>
                  </a:txBody>
                  <a:tcPr/>
                </a:tc>
                <a:tc>
                  <a:txBody>
                    <a:bodyPr/>
                    <a:lstStyle/>
                    <a:p>
                      <a:r>
                        <a:rPr lang="tr-TR" dirty="0"/>
                        <a:t>Bir programcının Java dilini kullanarak bir program yazmasına izin veren bir dizi geliştirme aracıdır.</a:t>
                      </a:r>
                    </a:p>
                  </a:txBody>
                  <a:tcPr/>
                </a:tc>
                <a:extLst>
                  <a:ext uri="{0D108BD9-81ED-4DB2-BD59-A6C34878D82A}">
                    <a16:rowId xmlns:a16="http://schemas.microsoft.com/office/drawing/2014/main" val="2671748655"/>
                  </a:ext>
                </a:extLst>
              </a:tr>
              <a:tr h="370840">
                <a:tc>
                  <a:txBody>
                    <a:bodyPr/>
                    <a:lstStyle/>
                    <a:p>
                      <a:r>
                        <a:rPr lang="tr-TR" dirty="0"/>
                        <a:t>Araçlar</a:t>
                      </a:r>
                    </a:p>
                  </a:txBody>
                  <a:tcPr/>
                </a:tc>
                <a:tc>
                  <a:txBody>
                    <a:bodyPr/>
                    <a:lstStyle/>
                    <a:p>
                      <a:r>
                        <a:rPr lang="tr-TR" dirty="0"/>
                        <a:t>Kitaplıklar, örnek kod, destekleyici belgeler vb.</a:t>
                      </a:r>
                    </a:p>
                  </a:txBody>
                  <a:tcPr/>
                </a:tc>
                <a:tc>
                  <a:txBody>
                    <a:bodyPr/>
                    <a:lstStyle/>
                    <a:p>
                      <a:r>
                        <a:rPr lang="tr-TR" dirty="0"/>
                        <a:t>Programlama aracının seçim bileşenlerinden oluşur</a:t>
                      </a:r>
                    </a:p>
                  </a:txBody>
                  <a:tcPr/>
                </a:tc>
                <a:extLst>
                  <a:ext uri="{0D108BD9-81ED-4DB2-BD59-A6C34878D82A}">
                    <a16:rowId xmlns:a16="http://schemas.microsoft.com/office/drawing/2014/main" val="2978931730"/>
                  </a:ext>
                </a:extLst>
              </a:tr>
              <a:tr h="370840">
                <a:tc>
                  <a:txBody>
                    <a:bodyPr/>
                    <a:lstStyle/>
                    <a:p>
                      <a:r>
                        <a:rPr lang="tr-TR" dirty="0"/>
                        <a:t>Türler</a:t>
                      </a:r>
                    </a:p>
                  </a:txBody>
                  <a:tcPr/>
                </a:tc>
                <a:tc>
                  <a:txBody>
                    <a:bodyPr/>
                    <a:lstStyle/>
                    <a:p>
                      <a:r>
                        <a:rPr lang="tr-TR" sz="1800" b="0" i="0" kern="1200" dirty="0" err="1">
                          <a:solidFill>
                            <a:schemeClr val="dk1"/>
                          </a:solidFill>
                          <a:effectLst/>
                          <a:latin typeface="+mn-lt"/>
                          <a:ea typeface="+mn-ea"/>
                          <a:cs typeface="+mn-cs"/>
                        </a:rPr>
                        <a:t>Android</a:t>
                      </a:r>
                      <a:r>
                        <a:rPr lang="tr-TR" sz="1800" b="0" i="0" kern="1200" dirty="0">
                          <a:solidFill>
                            <a:schemeClr val="dk1"/>
                          </a:solidFill>
                          <a:effectLst/>
                          <a:latin typeface="+mn-lt"/>
                          <a:ea typeface="+mn-ea"/>
                          <a:cs typeface="+mn-cs"/>
                        </a:rPr>
                        <a:t> SDK, </a:t>
                      </a:r>
                      <a:r>
                        <a:rPr lang="tr-TR" sz="1800" b="0" i="0" kern="1200" dirty="0" err="1">
                          <a:solidFill>
                            <a:schemeClr val="dk1"/>
                          </a:solidFill>
                          <a:effectLst/>
                          <a:latin typeface="+mn-lt"/>
                          <a:ea typeface="+mn-ea"/>
                          <a:cs typeface="+mn-cs"/>
                        </a:rPr>
                        <a:t>iOS</a:t>
                      </a:r>
                      <a:r>
                        <a:rPr lang="tr-TR" sz="1800" b="0" i="0" kern="1200" dirty="0">
                          <a:solidFill>
                            <a:schemeClr val="dk1"/>
                          </a:solidFill>
                          <a:effectLst/>
                          <a:latin typeface="+mn-lt"/>
                          <a:ea typeface="+mn-ea"/>
                          <a:cs typeface="+mn-cs"/>
                        </a:rPr>
                        <a:t> SDK, Java SDK vb.</a:t>
                      </a:r>
                      <a:endParaRPr lang="tr-TR" dirty="0"/>
                    </a:p>
                  </a:txBody>
                  <a:tcPr/>
                </a:tc>
                <a:tc>
                  <a:txBody>
                    <a:bodyPr/>
                    <a:lstStyle/>
                    <a:p>
                      <a:r>
                        <a:rPr lang="tr-TR" sz="1800" b="0" i="0" kern="1200" dirty="0">
                          <a:solidFill>
                            <a:schemeClr val="dk1"/>
                          </a:solidFill>
                          <a:effectLst/>
                          <a:latin typeface="+mn-lt"/>
                          <a:ea typeface="+mn-ea"/>
                          <a:cs typeface="+mn-cs"/>
                        </a:rPr>
                        <a:t>Java 8, Java 11 vb.</a:t>
                      </a:r>
                      <a:endParaRPr lang="tr-TR" dirty="0"/>
                    </a:p>
                  </a:txBody>
                  <a:tcPr/>
                </a:tc>
                <a:extLst>
                  <a:ext uri="{0D108BD9-81ED-4DB2-BD59-A6C34878D82A}">
                    <a16:rowId xmlns:a16="http://schemas.microsoft.com/office/drawing/2014/main" val="209903653"/>
                  </a:ext>
                </a:extLst>
              </a:tr>
              <a:tr h="370840">
                <a:tc>
                  <a:txBody>
                    <a:bodyPr/>
                    <a:lstStyle/>
                    <a:p>
                      <a:r>
                        <a:rPr lang="tr-TR" dirty="0"/>
                        <a:t>Yapı</a:t>
                      </a:r>
                    </a:p>
                  </a:txBody>
                  <a:tcPr/>
                </a:tc>
                <a:tc>
                  <a:txBody>
                    <a:bodyPr/>
                    <a:lstStyle/>
                    <a:p>
                      <a:r>
                        <a:rPr lang="tr-TR" dirty="0"/>
                        <a:t>Bağımsız</a:t>
                      </a:r>
                    </a:p>
                  </a:txBody>
                  <a:tcPr/>
                </a:tc>
                <a:tc>
                  <a:txBody>
                    <a:bodyPr/>
                    <a:lstStyle/>
                    <a:p>
                      <a:r>
                        <a:rPr lang="tr-TR" dirty="0"/>
                        <a:t>Bağımsız</a:t>
                      </a:r>
                    </a:p>
                  </a:txBody>
                  <a:tcPr/>
                </a:tc>
                <a:extLst>
                  <a:ext uri="{0D108BD9-81ED-4DB2-BD59-A6C34878D82A}">
                    <a16:rowId xmlns:a16="http://schemas.microsoft.com/office/drawing/2014/main" val="2429882558"/>
                  </a:ext>
                </a:extLst>
              </a:tr>
            </a:tbl>
          </a:graphicData>
        </a:graphic>
      </p:graphicFrame>
    </p:spTree>
    <p:extLst>
      <p:ext uri="{BB962C8B-B14F-4D97-AF65-F5344CB8AC3E}">
        <p14:creationId xmlns:p14="http://schemas.microsoft.com/office/powerpoint/2010/main" val="3885231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715D-7E21-4F54-9005-F3B772F3B709}"/>
              </a:ext>
            </a:extLst>
          </p:cNvPr>
          <p:cNvSpPr>
            <a:spLocks noGrp="1"/>
          </p:cNvSpPr>
          <p:nvPr>
            <p:ph type="title"/>
          </p:nvPr>
        </p:nvSpPr>
        <p:spPr/>
        <p:txBody>
          <a:bodyPr/>
          <a:lstStyle/>
          <a:p>
            <a:r>
              <a:rPr lang="tr-TR" dirty="0" err="1"/>
              <a:t>Slice</a:t>
            </a:r>
            <a:r>
              <a:rPr lang="tr-TR" dirty="0"/>
              <a:t>() ve </a:t>
            </a:r>
            <a:r>
              <a:rPr lang="tr-TR" dirty="0" err="1"/>
              <a:t>Splice</a:t>
            </a:r>
            <a:r>
              <a:rPr lang="tr-TR" dirty="0"/>
              <a:t>() Fonksiyonları nelerdir?</a:t>
            </a:r>
          </a:p>
        </p:txBody>
      </p:sp>
      <p:sp>
        <p:nvSpPr>
          <p:cNvPr id="3" name="Content Placeholder 2">
            <a:extLst>
              <a:ext uri="{FF2B5EF4-FFF2-40B4-BE49-F238E27FC236}">
                <a16:creationId xmlns:a16="http://schemas.microsoft.com/office/drawing/2014/main" id="{281E9543-E62D-4A3A-9AE6-CBD4B4F24EF9}"/>
              </a:ext>
            </a:extLst>
          </p:cNvPr>
          <p:cNvSpPr>
            <a:spLocks noGrp="1"/>
          </p:cNvSpPr>
          <p:nvPr>
            <p:ph idx="1"/>
          </p:nvPr>
        </p:nvSpPr>
        <p:spPr/>
        <p:txBody>
          <a:bodyPr>
            <a:normAutofit/>
          </a:bodyPr>
          <a:lstStyle/>
          <a:p>
            <a:pPr marL="0" indent="0">
              <a:buNone/>
            </a:pPr>
            <a:r>
              <a:rPr lang="en-US" dirty="0" err="1"/>
              <a:t>Sl</a:t>
            </a:r>
            <a:r>
              <a:rPr lang="tr-TR" dirty="0" err="1"/>
              <a:t>ice</a:t>
            </a:r>
            <a:r>
              <a:rPr lang="tr-TR" dirty="0"/>
              <a:t>(): </a:t>
            </a:r>
          </a:p>
          <a:p>
            <a:r>
              <a:rPr lang="tr-TR" dirty="0" err="1"/>
              <a:t>Slice</a:t>
            </a:r>
            <a:r>
              <a:rPr lang="tr-TR" dirty="0"/>
              <a:t>() yöntemi, bir dizideki seçili öğeleri yeni bir dizi olarak döndürür.</a:t>
            </a:r>
          </a:p>
          <a:p>
            <a:r>
              <a:rPr lang="tr-TR" dirty="0" err="1"/>
              <a:t>Slice</a:t>
            </a:r>
            <a:r>
              <a:rPr lang="tr-TR" dirty="0"/>
              <a:t>() yöntemi, belirli bir başlangıçtan (dahil olmayan) belirli bir sona kadar seçim yapar.</a:t>
            </a:r>
          </a:p>
          <a:p>
            <a:r>
              <a:rPr lang="tr-TR" dirty="0" err="1"/>
              <a:t>Slice</a:t>
            </a:r>
            <a:r>
              <a:rPr lang="tr-TR" dirty="0"/>
              <a:t>() yöntemi orijinal diziyi değiştirmez.</a:t>
            </a:r>
          </a:p>
          <a:p>
            <a:pPr marL="0" indent="0">
              <a:buNone/>
            </a:pPr>
            <a:r>
              <a:rPr lang="tr-TR" dirty="0" err="1"/>
              <a:t>Splice</a:t>
            </a:r>
            <a:r>
              <a:rPr lang="tr-TR" dirty="0"/>
              <a:t>():</a:t>
            </a:r>
          </a:p>
          <a:p>
            <a:r>
              <a:rPr lang="tr-TR" dirty="0" err="1"/>
              <a:t>Splice</a:t>
            </a:r>
            <a:r>
              <a:rPr lang="tr-TR" dirty="0"/>
              <a:t>() yöntemi, dizi öğelerini ekler ve/veya kaldırır.</a:t>
            </a:r>
          </a:p>
          <a:p>
            <a:r>
              <a:rPr lang="tr-TR" dirty="0" err="1"/>
              <a:t>Splice</a:t>
            </a:r>
            <a:r>
              <a:rPr lang="tr-TR" dirty="0"/>
              <a:t>() yöntemi, orijinal dizinin üzerine yazar.</a:t>
            </a:r>
          </a:p>
        </p:txBody>
      </p:sp>
    </p:spTree>
    <p:extLst>
      <p:ext uri="{BB962C8B-B14F-4D97-AF65-F5344CB8AC3E}">
        <p14:creationId xmlns:p14="http://schemas.microsoft.com/office/powerpoint/2010/main" val="41868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813F-6861-4C67-911E-464CC7926F2E}"/>
              </a:ext>
            </a:extLst>
          </p:cNvPr>
          <p:cNvSpPr>
            <a:spLocks noGrp="1"/>
          </p:cNvSpPr>
          <p:nvPr>
            <p:ph type="title"/>
          </p:nvPr>
        </p:nvSpPr>
        <p:spPr/>
        <p:txBody>
          <a:bodyPr/>
          <a:lstStyle/>
          <a:p>
            <a:r>
              <a:rPr lang="tr-TR" dirty="0" err="1"/>
              <a:t>Slice</a:t>
            </a:r>
            <a:r>
              <a:rPr lang="tr-TR" dirty="0"/>
              <a:t>() </a:t>
            </a:r>
            <a:r>
              <a:rPr lang="tr-TR" dirty="0" err="1"/>
              <a:t>Syntax</a:t>
            </a:r>
            <a:r>
              <a:rPr lang="tr-TR" dirty="0"/>
              <a:t>:</a:t>
            </a:r>
          </a:p>
        </p:txBody>
      </p:sp>
      <p:sp>
        <p:nvSpPr>
          <p:cNvPr id="3" name="Content Placeholder 2">
            <a:extLst>
              <a:ext uri="{FF2B5EF4-FFF2-40B4-BE49-F238E27FC236}">
                <a16:creationId xmlns:a16="http://schemas.microsoft.com/office/drawing/2014/main" id="{318DC94C-BC20-4748-B5D1-7AEFD59F189E}"/>
              </a:ext>
            </a:extLst>
          </p:cNvPr>
          <p:cNvSpPr>
            <a:spLocks noGrp="1"/>
          </p:cNvSpPr>
          <p:nvPr>
            <p:ph idx="1"/>
          </p:nvPr>
        </p:nvSpPr>
        <p:spPr/>
        <p:txBody>
          <a:bodyPr/>
          <a:lstStyle/>
          <a:p>
            <a:r>
              <a:rPr lang="tr-TR" i="1" dirty="0" err="1"/>
              <a:t>array</a:t>
            </a:r>
            <a:r>
              <a:rPr lang="tr-TR" dirty="0" err="1"/>
              <a:t>.slice</a:t>
            </a:r>
            <a:r>
              <a:rPr lang="tr-TR" dirty="0"/>
              <a:t>(</a:t>
            </a:r>
            <a:r>
              <a:rPr lang="tr-TR" i="1" dirty="0"/>
              <a:t>start</a:t>
            </a:r>
            <a:r>
              <a:rPr lang="tr-TR" dirty="0"/>
              <a:t>,</a:t>
            </a:r>
            <a:r>
              <a:rPr lang="tr-TR" i="1" dirty="0"/>
              <a:t> </a:t>
            </a:r>
            <a:r>
              <a:rPr lang="tr-TR" i="1" dirty="0" err="1"/>
              <a:t>end</a:t>
            </a:r>
            <a:r>
              <a:rPr lang="tr-TR" dirty="0"/>
              <a:t>)</a:t>
            </a:r>
          </a:p>
          <a:p>
            <a:r>
              <a:rPr lang="tr-TR" dirty="0"/>
              <a:t>Start: İsteğe bağlı.</a:t>
            </a:r>
          </a:p>
          <a:p>
            <a:r>
              <a:rPr lang="tr-TR" dirty="0"/>
              <a:t>Başlangıç ​​konumu. Varsayılan 0'dır.</a:t>
            </a:r>
          </a:p>
          <a:p>
            <a:r>
              <a:rPr lang="tr-TR" dirty="0"/>
              <a:t>Negatif sayılar dizinin sonundan seçilir.</a:t>
            </a:r>
          </a:p>
          <a:p>
            <a:r>
              <a:rPr lang="tr-TR" dirty="0" err="1"/>
              <a:t>End</a:t>
            </a:r>
            <a:r>
              <a:rPr lang="tr-TR" dirty="0"/>
              <a:t>: İsteğe bağlı.</a:t>
            </a:r>
          </a:p>
          <a:p>
            <a:r>
              <a:rPr lang="tr-TR" dirty="0"/>
              <a:t>Bitiş pozisyonu. Varsayılan son öğedir.</a:t>
            </a:r>
          </a:p>
          <a:p>
            <a:r>
              <a:rPr lang="tr-TR" dirty="0"/>
              <a:t>Negatif sayılar dizinin sonundan seçilir.</a:t>
            </a:r>
          </a:p>
        </p:txBody>
      </p:sp>
    </p:spTree>
    <p:extLst>
      <p:ext uri="{BB962C8B-B14F-4D97-AF65-F5344CB8AC3E}">
        <p14:creationId xmlns:p14="http://schemas.microsoft.com/office/powerpoint/2010/main" val="13479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A326-9753-4FC7-A15F-D7E97A710229}"/>
              </a:ext>
            </a:extLst>
          </p:cNvPr>
          <p:cNvSpPr>
            <a:spLocks noGrp="1"/>
          </p:cNvSpPr>
          <p:nvPr>
            <p:ph type="title"/>
          </p:nvPr>
        </p:nvSpPr>
        <p:spPr/>
        <p:txBody>
          <a:bodyPr/>
          <a:lstStyle/>
          <a:p>
            <a:r>
              <a:rPr lang="tr-TR" dirty="0" err="1"/>
              <a:t>Splice</a:t>
            </a:r>
            <a:r>
              <a:rPr lang="tr-TR" dirty="0"/>
              <a:t> () </a:t>
            </a:r>
            <a:r>
              <a:rPr lang="tr-TR" dirty="0" err="1"/>
              <a:t>Syntax</a:t>
            </a:r>
            <a:r>
              <a:rPr lang="tr-TR" dirty="0"/>
              <a:t>:</a:t>
            </a:r>
          </a:p>
        </p:txBody>
      </p:sp>
      <p:sp>
        <p:nvSpPr>
          <p:cNvPr id="3" name="Content Placeholder 2">
            <a:extLst>
              <a:ext uri="{FF2B5EF4-FFF2-40B4-BE49-F238E27FC236}">
                <a16:creationId xmlns:a16="http://schemas.microsoft.com/office/drawing/2014/main" id="{94DFD6F1-D259-4302-A802-62B395AC0C8A}"/>
              </a:ext>
            </a:extLst>
          </p:cNvPr>
          <p:cNvSpPr>
            <a:spLocks noGrp="1"/>
          </p:cNvSpPr>
          <p:nvPr>
            <p:ph idx="1"/>
          </p:nvPr>
        </p:nvSpPr>
        <p:spPr/>
        <p:txBody>
          <a:bodyPr/>
          <a:lstStyle/>
          <a:p>
            <a:r>
              <a:rPr lang="en-US" i="1" dirty="0" err="1"/>
              <a:t>array</a:t>
            </a:r>
            <a:r>
              <a:rPr lang="en-US" dirty="0" err="1"/>
              <a:t>.splice</a:t>
            </a:r>
            <a:r>
              <a:rPr lang="en-US" dirty="0"/>
              <a:t>(</a:t>
            </a:r>
            <a:r>
              <a:rPr lang="en-US" i="1" dirty="0"/>
              <a:t>index</a:t>
            </a:r>
            <a:r>
              <a:rPr lang="en-US" dirty="0"/>
              <a:t>,</a:t>
            </a:r>
            <a:r>
              <a:rPr lang="en-US" i="1" dirty="0"/>
              <a:t> </a:t>
            </a:r>
            <a:r>
              <a:rPr lang="en-US" i="1" dirty="0" err="1"/>
              <a:t>howmany</a:t>
            </a:r>
            <a:r>
              <a:rPr lang="en-US" dirty="0"/>
              <a:t>,</a:t>
            </a:r>
            <a:r>
              <a:rPr lang="en-US" i="1" dirty="0"/>
              <a:t> item1</a:t>
            </a:r>
            <a:r>
              <a:rPr lang="en-US" dirty="0"/>
              <a:t>, .....,</a:t>
            </a:r>
            <a:r>
              <a:rPr lang="en-US" i="1" dirty="0"/>
              <a:t> </a:t>
            </a:r>
            <a:r>
              <a:rPr lang="en-US" i="1" dirty="0" err="1"/>
              <a:t>itemX</a:t>
            </a:r>
            <a:r>
              <a:rPr lang="en-US" dirty="0"/>
              <a:t>)</a:t>
            </a:r>
            <a:endParaRPr lang="tr-TR" dirty="0"/>
          </a:p>
          <a:p>
            <a:r>
              <a:rPr lang="tr-TR" i="1" dirty="0" err="1"/>
              <a:t>index</a:t>
            </a:r>
            <a:r>
              <a:rPr lang="tr-TR" i="1" dirty="0"/>
              <a:t>: Gerekli.</a:t>
            </a:r>
          </a:p>
          <a:p>
            <a:r>
              <a:rPr lang="tr-TR" i="1" dirty="0"/>
              <a:t>Öğe ekleme/kaldırma konumu.</a:t>
            </a:r>
          </a:p>
          <a:p>
            <a:r>
              <a:rPr lang="tr-TR" i="1" dirty="0"/>
              <a:t>Negatif değer, dizinin sonundan itibaren konumu tanımlar.</a:t>
            </a:r>
          </a:p>
          <a:p>
            <a:r>
              <a:rPr lang="tr-TR" i="1" dirty="0" err="1"/>
              <a:t>howmany</a:t>
            </a:r>
            <a:r>
              <a:rPr lang="tr-TR" i="1" dirty="0"/>
              <a:t>: İsteğe bağlı.</a:t>
            </a:r>
          </a:p>
          <a:p>
            <a:r>
              <a:rPr lang="tr-TR" i="1" dirty="0"/>
              <a:t>Kaldırılacak öğe sayısı</a:t>
            </a:r>
          </a:p>
          <a:p>
            <a:r>
              <a:rPr lang="tr-TR" i="1" dirty="0"/>
              <a:t>item1</a:t>
            </a:r>
            <a:r>
              <a:rPr lang="tr-TR" dirty="0"/>
              <a:t>, ..., </a:t>
            </a:r>
            <a:r>
              <a:rPr lang="tr-TR" i="1" dirty="0" err="1"/>
              <a:t>itemX</a:t>
            </a:r>
            <a:r>
              <a:rPr lang="tr-TR" i="1" dirty="0"/>
              <a:t>: İsteğe bağlı.</a:t>
            </a:r>
          </a:p>
          <a:p>
            <a:r>
              <a:rPr lang="tr-TR" i="1" dirty="0"/>
              <a:t>Yeni eleman(</a:t>
            </a:r>
            <a:r>
              <a:rPr lang="tr-TR" i="1" dirty="0" err="1"/>
              <a:t>lar</a:t>
            </a:r>
            <a:r>
              <a:rPr lang="tr-TR" i="1" dirty="0"/>
              <a:t>) eklenecek.</a:t>
            </a:r>
            <a:endParaRPr lang="tr-TR" dirty="0"/>
          </a:p>
        </p:txBody>
      </p:sp>
    </p:spTree>
    <p:extLst>
      <p:ext uri="{BB962C8B-B14F-4D97-AF65-F5344CB8AC3E}">
        <p14:creationId xmlns:p14="http://schemas.microsoft.com/office/powerpoint/2010/main" val="1362958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BDA-BE86-4D0C-B2D1-912C90E7D939}"/>
              </a:ext>
            </a:extLst>
          </p:cNvPr>
          <p:cNvSpPr>
            <a:spLocks noGrp="1"/>
          </p:cNvSpPr>
          <p:nvPr>
            <p:ph type="title"/>
          </p:nvPr>
        </p:nvSpPr>
        <p:spPr/>
        <p:txBody>
          <a:bodyPr/>
          <a:lstStyle/>
          <a:p>
            <a:r>
              <a:rPr lang="tr-TR" dirty="0" err="1"/>
              <a:t>Join</a:t>
            </a:r>
            <a:r>
              <a:rPr lang="tr-TR" dirty="0"/>
              <a:t>() Fonksiyonu</a:t>
            </a:r>
          </a:p>
        </p:txBody>
      </p:sp>
      <p:sp>
        <p:nvSpPr>
          <p:cNvPr id="3" name="Content Placeholder 2">
            <a:extLst>
              <a:ext uri="{FF2B5EF4-FFF2-40B4-BE49-F238E27FC236}">
                <a16:creationId xmlns:a16="http://schemas.microsoft.com/office/drawing/2014/main" id="{C8793610-7948-4196-9E6A-67E0EB31E4CA}"/>
              </a:ext>
            </a:extLst>
          </p:cNvPr>
          <p:cNvSpPr>
            <a:spLocks noGrp="1"/>
          </p:cNvSpPr>
          <p:nvPr>
            <p:ph idx="1"/>
          </p:nvPr>
        </p:nvSpPr>
        <p:spPr/>
        <p:txBody>
          <a:bodyPr/>
          <a:lstStyle/>
          <a:p>
            <a:r>
              <a:rPr lang="tr-TR" dirty="0" err="1"/>
              <a:t>Join</a:t>
            </a:r>
            <a:r>
              <a:rPr lang="tr-TR" dirty="0"/>
              <a:t>() yöntemi, bir dizideki (veya dizi benzeri bir nesnedeki) tüm öğeleri virgülle veya belirtilen bir ayırıcı dizeyle ayırarak birleştirerek yeni bir dize oluşturur ve döndürür. </a:t>
            </a:r>
            <a:r>
              <a:rPr lang="tr-TR"/>
              <a:t>Dizide yalnızca bir öğe varsa, o öğe ayırıcı kullanılmadan döndürülür.</a:t>
            </a:r>
            <a:endParaRPr lang="tr-TR" dirty="0"/>
          </a:p>
        </p:txBody>
      </p:sp>
    </p:spTree>
    <p:extLst>
      <p:ext uri="{BB962C8B-B14F-4D97-AF65-F5344CB8AC3E}">
        <p14:creationId xmlns:p14="http://schemas.microsoft.com/office/powerpoint/2010/main" val="53991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687-E67A-42EE-BAF0-321C5B55DC83}"/>
              </a:ext>
            </a:extLst>
          </p:cNvPr>
          <p:cNvSpPr>
            <a:spLocks noGrp="1"/>
          </p:cNvSpPr>
          <p:nvPr>
            <p:ph type="title"/>
          </p:nvPr>
        </p:nvSpPr>
        <p:spPr>
          <a:xfrm>
            <a:off x="838200" y="223935"/>
            <a:ext cx="10515600" cy="849085"/>
          </a:xfrm>
        </p:spPr>
        <p:txBody>
          <a:bodyPr/>
          <a:lstStyle/>
          <a:p>
            <a:pPr algn="ctr"/>
            <a:r>
              <a:rPr lang="tr-TR" b="1" dirty="0" err="1"/>
              <a:t>Compilers</a:t>
            </a:r>
            <a:r>
              <a:rPr lang="tr-TR" b="1" dirty="0"/>
              <a:t> ve </a:t>
            </a:r>
            <a:r>
              <a:rPr lang="tr-TR" b="1" dirty="0" err="1"/>
              <a:t>Interpreters</a:t>
            </a:r>
            <a:endParaRPr lang="tr-TR" b="1" dirty="0"/>
          </a:p>
        </p:txBody>
      </p:sp>
      <p:graphicFrame>
        <p:nvGraphicFramePr>
          <p:cNvPr id="4" name="Content Placeholder 3">
            <a:extLst>
              <a:ext uri="{FF2B5EF4-FFF2-40B4-BE49-F238E27FC236}">
                <a16:creationId xmlns:a16="http://schemas.microsoft.com/office/drawing/2014/main" id="{F1160A1C-A05C-43CA-8100-65F4ADE49BD7}"/>
              </a:ext>
            </a:extLst>
          </p:cNvPr>
          <p:cNvGraphicFramePr>
            <a:graphicFrameLocks noGrp="1"/>
          </p:cNvGraphicFramePr>
          <p:nvPr>
            <p:ph idx="1"/>
            <p:extLst>
              <p:ext uri="{D42A27DB-BD31-4B8C-83A1-F6EECF244321}">
                <p14:modId xmlns:p14="http://schemas.microsoft.com/office/powerpoint/2010/main" val="1301201980"/>
              </p:ext>
            </p:extLst>
          </p:nvPr>
        </p:nvGraphicFramePr>
        <p:xfrm>
          <a:off x="838200" y="1232475"/>
          <a:ext cx="10515600" cy="540159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0856252"/>
                    </a:ext>
                  </a:extLst>
                </a:gridCol>
                <a:gridCol w="5257800">
                  <a:extLst>
                    <a:ext uri="{9D8B030D-6E8A-4147-A177-3AD203B41FA5}">
                      <a16:colId xmlns:a16="http://schemas.microsoft.com/office/drawing/2014/main" val="854925633"/>
                    </a:ext>
                  </a:extLst>
                </a:gridCol>
              </a:tblGrid>
              <a:tr h="794690">
                <a:tc>
                  <a:txBody>
                    <a:bodyPr/>
                    <a:lstStyle/>
                    <a:p>
                      <a:pPr algn="ctr"/>
                      <a:r>
                        <a:rPr lang="tr-TR" sz="3600" b="0" i="0" kern="1200" dirty="0">
                          <a:solidFill>
                            <a:schemeClr val="lt1"/>
                          </a:solidFill>
                          <a:effectLst/>
                          <a:latin typeface="+mn-lt"/>
                          <a:ea typeface="+mn-ea"/>
                          <a:cs typeface="+mn-cs"/>
                        </a:rPr>
                        <a:t>Interpreter</a:t>
                      </a:r>
                      <a:endParaRPr lang="tr-TR" sz="3600" dirty="0"/>
                    </a:p>
                  </a:txBody>
                  <a:tcPr/>
                </a:tc>
                <a:tc>
                  <a:txBody>
                    <a:bodyPr/>
                    <a:lstStyle/>
                    <a:p>
                      <a:pPr algn="ctr"/>
                      <a:r>
                        <a:rPr lang="tr-TR" sz="3600" b="0" i="0" kern="1200" dirty="0">
                          <a:solidFill>
                            <a:schemeClr val="lt1"/>
                          </a:solidFill>
                          <a:effectLst/>
                          <a:latin typeface="+mn-lt"/>
                          <a:ea typeface="+mn-ea"/>
                          <a:cs typeface="+mn-cs"/>
                        </a:rPr>
                        <a:t>Compiler</a:t>
                      </a:r>
                      <a:endParaRPr lang="tr-TR" sz="3600" dirty="0"/>
                    </a:p>
                  </a:txBody>
                  <a:tcPr/>
                </a:tc>
                <a:extLst>
                  <a:ext uri="{0D108BD9-81ED-4DB2-BD59-A6C34878D82A}">
                    <a16:rowId xmlns:a16="http://schemas.microsoft.com/office/drawing/2014/main" val="1210449722"/>
                  </a:ext>
                </a:extLst>
              </a:tr>
              <a:tr h="794690">
                <a:tc>
                  <a:txBody>
                    <a:bodyPr/>
                    <a:lstStyle/>
                    <a:p>
                      <a:r>
                        <a:rPr lang="tr-TR" dirty="0"/>
                        <a:t>Yorumlayıcı, bir seferde programın yalnızca bir ifadesini makine koduna çevirir.</a:t>
                      </a:r>
                    </a:p>
                  </a:txBody>
                  <a:tcPr/>
                </a:tc>
                <a:tc>
                  <a:txBody>
                    <a:bodyPr/>
                    <a:lstStyle/>
                    <a:p>
                      <a:r>
                        <a:rPr lang="tr-TR" dirty="0"/>
                        <a:t>Derleyici tüm programı tarar ve tamamını bir kerede makine koduna çevirir.</a:t>
                      </a:r>
                    </a:p>
                  </a:txBody>
                  <a:tcPr/>
                </a:tc>
                <a:extLst>
                  <a:ext uri="{0D108BD9-81ED-4DB2-BD59-A6C34878D82A}">
                    <a16:rowId xmlns:a16="http://schemas.microsoft.com/office/drawing/2014/main" val="1144908564"/>
                  </a:ext>
                </a:extLst>
              </a:tr>
              <a:tr h="794690">
                <a:tc>
                  <a:txBody>
                    <a:bodyPr/>
                    <a:lstStyle/>
                    <a:p>
                      <a:r>
                        <a:rPr lang="tr-TR" dirty="0"/>
                        <a:t>Bir yorumlayıcının kaynak kodunu analiz etmesi çok daha az zaman alır. Ancak, süreci yürütmek için toplam süre çok daha yavaştır.</a:t>
                      </a:r>
                    </a:p>
                  </a:txBody>
                  <a:tcPr/>
                </a:tc>
                <a:tc>
                  <a:txBody>
                    <a:bodyPr/>
                    <a:lstStyle/>
                    <a:p>
                      <a:r>
                        <a:rPr lang="tr-TR" dirty="0"/>
                        <a:t>Bir derleyicinin kaynak kodunu analiz etmesi çok zaman alır. Ancak, süreci yürütmek için geçen toplam süre çok daha hızlıdır.</a:t>
                      </a:r>
                    </a:p>
                  </a:txBody>
                  <a:tcPr/>
                </a:tc>
                <a:extLst>
                  <a:ext uri="{0D108BD9-81ED-4DB2-BD59-A6C34878D82A}">
                    <a16:rowId xmlns:a16="http://schemas.microsoft.com/office/drawing/2014/main" val="4054835986"/>
                  </a:ext>
                </a:extLst>
              </a:tr>
              <a:tr h="794690">
                <a:tc>
                  <a:txBody>
                    <a:bodyPr/>
                    <a:lstStyle/>
                    <a:p>
                      <a:r>
                        <a:rPr lang="tr-TR" dirty="0"/>
                        <a:t>Bir yorumlayıcı bir aracı kod oluşturmaz. Bu nedenle, bir tercüman hafızası açısından oldukça verimlidir.</a:t>
                      </a:r>
                    </a:p>
                  </a:txBody>
                  <a:tcPr/>
                </a:tc>
                <a:tc>
                  <a:txBody>
                    <a:bodyPr/>
                    <a:lstStyle/>
                    <a:p>
                      <a:r>
                        <a:rPr lang="tr-TR" dirty="0"/>
                        <a:t>Bir derleyici her zaman bir aracı nesne kodu üretir. Daha fazla bağlantıya ihtiyaç duyacaktır. Bu nedenle daha fazla belleğe ihtiyaç vardır.</a:t>
                      </a:r>
                    </a:p>
                  </a:txBody>
                  <a:tcPr/>
                </a:tc>
                <a:extLst>
                  <a:ext uri="{0D108BD9-81ED-4DB2-BD59-A6C34878D82A}">
                    <a16:rowId xmlns:a16="http://schemas.microsoft.com/office/drawing/2014/main" val="3176832434"/>
                  </a:ext>
                </a:extLst>
              </a:tr>
              <a:tr h="794690">
                <a:tc>
                  <a:txBody>
                    <a:bodyPr/>
                    <a:lstStyle/>
                    <a:p>
                      <a:r>
                        <a:rPr lang="tr-TR" dirty="0"/>
                        <a:t>İlk hata ile karşılaşılıncaya kadar programı sürekli çevirmeye devam eder. Herhangi bir hata tespit edilirse çalışmayı durdurur ve dolayısıyla hata ayıklama kolaylaşır.</a:t>
                      </a:r>
                    </a:p>
                  </a:txBody>
                  <a:tcPr/>
                </a:tc>
                <a:tc>
                  <a:txBody>
                    <a:bodyPr/>
                    <a:lstStyle/>
                    <a:p>
                      <a:r>
                        <a:rPr lang="tr-TR" dirty="0"/>
                        <a:t>Bir derleyici, yalnızca programın tamamını taradıktan sonra hata mesajını oluşturur ve bu nedenle, bir derleyiciyle çalışırken hata ayıklama nispeten daha zordur.</a:t>
                      </a:r>
                    </a:p>
                  </a:txBody>
                  <a:tcPr/>
                </a:tc>
                <a:extLst>
                  <a:ext uri="{0D108BD9-81ED-4DB2-BD59-A6C34878D82A}">
                    <a16:rowId xmlns:a16="http://schemas.microsoft.com/office/drawing/2014/main" val="3254643369"/>
                  </a:ext>
                </a:extLst>
              </a:tr>
              <a:tr h="794690">
                <a:tc>
                  <a:txBody>
                    <a:bodyPr/>
                    <a:lstStyle/>
                    <a:p>
                      <a:r>
                        <a:rPr lang="tr-TR" dirty="0"/>
                        <a:t>Tercümanlar örneğin </a:t>
                      </a:r>
                      <a:r>
                        <a:rPr lang="tr-TR" dirty="0" err="1"/>
                        <a:t>JavaScript</a:t>
                      </a:r>
                      <a:r>
                        <a:rPr lang="tr-TR" dirty="0"/>
                        <a:t>, </a:t>
                      </a:r>
                      <a:r>
                        <a:rPr lang="tr-TR" dirty="0" err="1"/>
                        <a:t>Ruby</a:t>
                      </a:r>
                      <a:r>
                        <a:rPr lang="tr-TR" dirty="0"/>
                        <a:t> ve </a:t>
                      </a:r>
                      <a:r>
                        <a:rPr lang="tr-TR" dirty="0" err="1"/>
                        <a:t>Python</a:t>
                      </a:r>
                      <a:r>
                        <a:rPr lang="tr-TR" dirty="0"/>
                        <a:t> gibi programlama dilleri tarafından kullanılır.</a:t>
                      </a:r>
                    </a:p>
                  </a:txBody>
                  <a:tcPr/>
                </a:tc>
                <a:tc>
                  <a:txBody>
                    <a:bodyPr/>
                    <a:lstStyle/>
                    <a:p>
                      <a:r>
                        <a:rPr lang="tr-TR" dirty="0"/>
                        <a:t>Derleyiciler, örneğin Java, C ve C++ gibi programlama dilleri tarafından kullanılır.</a:t>
                      </a:r>
                    </a:p>
                  </a:txBody>
                  <a:tcPr/>
                </a:tc>
                <a:extLst>
                  <a:ext uri="{0D108BD9-81ED-4DB2-BD59-A6C34878D82A}">
                    <a16:rowId xmlns:a16="http://schemas.microsoft.com/office/drawing/2014/main" val="3669035437"/>
                  </a:ext>
                </a:extLst>
              </a:tr>
            </a:tbl>
          </a:graphicData>
        </a:graphic>
      </p:graphicFrame>
    </p:spTree>
    <p:extLst>
      <p:ext uri="{BB962C8B-B14F-4D97-AF65-F5344CB8AC3E}">
        <p14:creationId xmlns:p14="http://schemas.microsoft.com/office/powerpoint/2010/main" val="1765647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8B1-4F5A-46E9-B6D9-B21BB73F6808}"/>
              </a:ext>
            </a:extLst>
          </p:cNvPr>
          <p:cNvSpPr>
            <a:spLocks noGrp="1"/>
          </p:cNvSpPr>
          <p:nvPr>
            <p:ph type="title"/>
          </p:nvPr>
        </p:nvSpPr>
        <p:spPr/>
        <p:txBody>
          <a:bodyPr/>
          <a:lstStyle/>
          <a:p>
            <a:r>
              <a:rPr lang="tr-TR" dirty="0"/>
              <a:t>Open Source Nedir?</a:t>
            </a:r>
          </a:p>
        </p:txBody>
      </p:sp>
      <p:sp>
        <p:nvSpPr>
          <p:cNvPr id="3" name="Content Placeholder 2">
            <a:extLst>
              <a:ext uri="{FF2B5EF4-FFF2-40B4-BE49-F238E27FC236}">
                <a16:creationId xmlns:a16="http://schemas.microsoft.com/office/drawing/2014/main" id="{BE4890C6-9E94-4637-AFDA-9A19EB8B579F}"/>
              </a:ext>
            </a:extLst>
          </p:cNvPr>
          <p:cNvSpPr>
            <a:spLocks noGrp="1"/>
          </p:cNvSpPr>
          <p:nvPr>
            <p:ph idx="1"/>
          </p:nvPr>
        </p:nvSpPr>
        <p:spPr/>
        <p:txBody>
          <a:bodyPr>
            <a:normAutofit fontScale="92500" lnSpcReduction="10000"/>
          </a:bodyPr>
          <a:lstStyle/>
          <a:p>
            <a:r>
              <a:rPr lang="tr-TR" dirty="0"/>
              <a:t>Açık kaynak (Open Source), kolayca erişilebilen ve herkes tarafından değiştirilebilen veya geliştirilebilen kaynak koduna sahip bir yazılım programı veya platformu anlamına gelir. Açık kaynak erişimi, bir uygulamanın kullanıcılarına bozuk bağlantıları düzeltme, tasarımı geliştirme veya orijinal kodu iyileştirme izni verir.</a:t>
            </a:r>
          </a:p>
          <a:p>
            <a:endParaRPr lang="tr-TR" dirty="0"/>
          </a:p>
          <a:p>
            <a:r>
              <a:rPr lang="tr-TR" dirty="0" err="1"/>
              <a:t>GitHub</a:t>
            </a:r>
            <a:r>
              <a:rPr lang="tr-TR" dirty="0"/>
              <a:t> gibi açık kaynaklı yazılım (Open </a:t>
            </a:r>
            <a:r>
              <a:rPr lang="tr-TR"/>
              <a:t>Source Software</a:t>
            </a:r>
            <a:r>
              <a:rPr lang="tr-TR" dirty="0"/>
              <a:t>) merkezleri, tasarım perspektiflerini tek bir şirketten veya tasarım çalışma grubundan çok daha fazla genişletebilen bir tür açık işbirliği örneğidir. Açık kaynak uygulamaları, tüketicilere ücretsiz olarak sunulan ve bunun yerine bir </a:t>
            </a:r>
            <a:r>
              <a:rPr lang="tr-TR" dirty="0" err="1"/>
              <a:t>shareware</a:t>
            </a:r>
            <a:r>
              <a:rPr lang="tr-TR" dirty="0"/>
              <a:t> veya bağış modeline dayanan birçok açık kaynak teklifiyle önemli tasarruflar sağlayabilir.</a:t>
            </a:r>
          </a:p>
        </p:txBody>
      </p:sp>
    </p:spTree>
    <p:extLst>
      <p:ext uri="{BB962C8B-B14F-4D97-AF65-F5344CB8AC3E}">
        <p14:creationId xmlns:p14="http://schemas.microsoft.com/office/powerpoint/2010/main" val="32422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9A8D-6FFE-408C-8D5F-7CCCC43139C1}"/>
              </a:ext>
            </a:extLst>
          </p:cNvPr>
          <p:cNvSpPr>
            <a:spLocks noGrp="1"/>
          </p:cNvSpPr>
          <p:nvPr>
            <p:ph type="title"/>
          </p:nvPr>
        </p:nvSpPr>
        <p:spPr>
          <a:xfrm>
            <a:off x="838200" y="176211"/>
            <a:ext cx="10515600" cy="1009651"/>
          </a:xfrm>
        </p:spPr>
        <p:txBody>
          <a:bodyPr/>
          <a:lstStyle/>
          <a:p>
            <a:r>
              <a:rPr lang="tr-TR" dirty="0"/>
              <a:t>JVM, JDK ve JRE nedir?</a:t>
            </a:r>
          </a:p>
        </p:txBody>
      </p:sp>
      <p:sp>
        <p:nvSpPr>
          <p:cNvPr id="3" name="Content Placeholder 2">
            <a:extLst>
              <a:ext uri="{FF2B5EF4-FFF2-40B4-BE49-F238E27FC236}">
                <a16:creationId xmlns:a16="http://schemas.microsoft.com/office/drawing/2014/main" id="{1913841A-34CC-4899-ACA3-A5F0C255DA62}"/>
              </a:ext>
            </a:extLst>
          </p:cNvPr>
          <p:cNvSpPr>
            <a:spLocks noGrp="1"/>
          </p:cNvSpPr>
          <p:nvPr>
            <p:ph idx="1"/>
          </p:nvPr>
        </p:nvSpPr>
        <p:spPr>
          <a:xfrm>
            <a:off x="838200" y="1268963"/>
            <a:ext cx="10515600" cy="4908000"/>
          </a:xfrm>
        </p:spPr>
        <p:txBody>
          <a:bodyPr>
            <a:normAutofit fontScale="70000" lnSpcReduction="20000"/>
          </a:bodyPr>
          <a:lstStyle/>
          <a:p>
            <a:r>
              <a:rPr lang="tr-TR" dirty="0"/>
              <a:t>JVM, Java Kodunu veya uygulamalarını çalıştırmak için bir çalışma zamanı ortamı sağlayan bir motordur. Java bayt kodunu makine diline dönüştürür. JVM, Java Run </a:t>
            </a:r>
            <a:r>
              <a:rPr lang="tr-TR" dirty="0" err="1"/>
              <a:t>Environment'ın</a:t>
            </a:r>
            <a:r>
              <a:rPr lang="tr-TR" dirty="0"/>
              <a:t> (JRE) bir parçasıdır. Ayrı olarak indirilemez ve kurulamaz. </a:t>
            </a:r>
            <a:r>
              <a:rPr lang="tr-TR" dirty="0" err="1"/>
              <a:t>JVM'yi</a:t>
            </a:r>
            <a:r>
              <a:rPr lang="tr-TR" dirty="0"/>
              <a:t> kurmak için </a:t>
            </a:r>
            <a:r>
              <a:rPr lang="tr-TR" dirty="0" err="1"/>
              <a:t>JRE'yi</a:t>
            </a:r>
            <a:r>
              <a:rPr lang="tr-TR" dirty="0"/>
              <a:t> kurmanız gerekir. </a:t>
            </a:r>
            <a:r>
              <a:rPr lang="tr-TR" dirty="0" err="1"/>
              <a:t>JVM'nin</a:t>
            </a:r>
            <a:r>
              <a:rPr lang="tr-TR" dirty="0"/>
              <a:t> tam biçimi Java Virtual </a:t>
            </a:r>
            <a:r>
              <a:rPr lang="tr-TR" dirty="0" err="1"/>
              <a:t>Machine'dir</a:t>
            </a:r>
            <a:r>
              <a:rPr lang="tr-TR" dirty="0"/>
              <a:t>. Diğer birçok programlama dilinde, derleyici belirli bir sistem için makine kodu üretir. Ancak Java derleyicisi, JVM olarak adlandırılan bir sanal makine için kod üretir.</a:t>
            </a:r>
          </a:p>
          <a:p>
            <a:endParaRPr lang="tr-TR" dirty="0"/>
          </a:p>
          <a:p>
            <a:r>
              <a:rPr lang="tr-TR" dirty="0"/>
              <a:t>JDK (Java Development Kit), Java uygulamaları yapmak için kullanılan bir yazılım geliştirme ortamıdır. </a:t>
            </a:r>
            <a:r>
              <a:rPr lang="tr-TR" dirty="0" err="1"/>
              <a:t>JDK'nın</a:t>
            </a:r>
            <a:r>
              <a:rPr lang="tr-TR" dirty="0"/>
              <a:t> tam biçimi Java Geliştirme Kitidir. Java geliştiricileri bunu Windows, </a:t>
            </a:r>
            <a:r>
              <a:rPr lang="tr-TR" dirty="0" err="1"/>
              <a:t>macOS</a:t>
            </a:r>
            <a:r>
              <a:rPr lang="tr-TR" dirty="0"/>
              <a:t>, </a:t>
            </a:r>
            <a:r>
              <a:rPr lang="tr-TR" dirty="0" err="1"/>
              <a:t>Solaris</a:t>
            </a:r>
            <a:r>
              <a:rPr lang="tr-TR" dirty="0"/>
              <a:t> ve Linux'ta kullanabilir. JDK, Java programlarını kodlamalarına ve çalıştırmalarına yardımcı olur. Aynı bilgisayara birden fazla JDK sürümü kurmak mümkündür.</a:t>
            </a:r>
          </a:p>
          <a:p>
            <a:endParaRPr lang="tr-TR" dirty="0"/>
          </a:p>
          <a:p>
            <a:r>
              <a:rPr lang="tr-TR" dirty="0"/>
              <a:t>JRE (Java Runtime Environment), diğer yazılımları çalıştırmak için tasarlanmış bir yazılımın parçasıdır. Sınıf kitaplıklarını, yükleyici sınıfını ve </a:t>
            </a:r>
            <a:r>
              <a:rPr lang="tr-TR" dirty="0" err="1"/>
              <a:t>JVM'yi</a:t>
            </a:r>
            <a:r>
              <a:rPr lang="tr-TR" dirty="0"/>
              <a:t> içerir. Basit bir ifadeyle, Java programını çalıştırmak istiyorsanız </a:t>
            </a:r>
            <a:r>
              <a:rPr lang="tr-TR" dirty="0" err="1"/>
              <a:t>JRE'ye</a:t>
            </a:r>
            <a:r>
              <a:rPr lang="tr-TR" dirty="0"/>
              <a:t> ihtiyacınız var. Bir programcı değilseniz, </a:t>
            </a:r>
            <a:r>
              <a:rPr lang="tr-TR" dirty="0" err="1"/>
              <a:t>JDK'yı</a:t>
            </a:r>
            <a:r>
              <a:rPr lang="tr-TR" dirty="0"/>
              <a:t> yüklemeniz gerekmez, Java programlarını çalıştırmak için yalnızca </a:t>
            </a:r>
            <a:r>
              <a:rPr lang="tr-TR" dirty="0" err="1"/>
              <a:t>JRE'yi</a:t>
            </a:r>
            <a:r>
              <a:rPr lang="tr-TR" dirty="0"/>
              <a:t> yüklemeniz gerekir. Bununla birlikte, tüm JDK sürümleri Java Runtime Environment ile birlikte gelir, bu nedenle </a:t>
            </a:r>
            <a:r>
              <a:rPr lang="tr-TR" dirty="0" err="1"/>
              <a:t>JRE'yi</a:t>
            </a:r>
            <a:r>
              <a:rPr lang="tr-TR" dirty="0"/>
              <a:t> PC'nize ayrıca indirip yüklemeniz gerekmez.</a:t>
            </a:r>
          </a:p>
        </p:txBody>
      </p:sp>
    </p:spTree>
    <p:extLst>
      <p:ext uri="{BB962C8B-B14F-4D97-AF65-F5344CB8AC3E}">
        <p14:creationId xmlns:p14="http://schemas.microsoft.com/office/powerpoint/2010/main" val="3706280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01EE-9B20-47A7-AE89-C8058BC93AAB}"/>
              </a:ext>
            </a:extLst>
          </p:cNvPr>
          <p:cNvSpPr>
            <a:spLocks noGrp="1"/>
          </p:cNvSpPr>
          <p:nvPr>
            <p:ph type="title"/>
          </p:nvPr>
        </p:nvSpPr>
        <p:spPr/>
        <p:txBody>
          <a:bodyPr/>
          <a:lstStyle/>
          <a:p>
            <a:r>
              <a:rPr lang="tr-TR" dirty="0"/>
              <a:t>JIT Nedir?</a:t>
            </a:r>
          </a:p>
        </p:txBody>
      </p:sp>
      <p:sp>
        <p:nvSpPr>
          <p:cNvPr id="3" name="Content Placeholder 2">
            <a:extLst>
              <a:ext uri="{FF2B5EF4-FFF2-40B4-BE49-F238E27FC236}">
                <a16:creationId xmlns:a16="http://schemas.microsoft.com/office/drawing/2014/main" id="{90096151-DC07-4744-88D8-6D487A64D6B4}"/>
              </a:ext>
            </a:extLst>
          </p:cNvPr>
          <p:cNvSpPr>
            <a:spLocks noGrp="1"/>
          </p:cNvSpPr>
          <p:nvPr>
            <p:ph idx="1"/>
          </p:nvPr>
        </p:nvSpPr>
        <p:spPr/>
        <p:txBody>
          <a:bodyPr/>
          <a:lstStyle/>
          <a:p>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74469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C7-24E5-46EE-959D-439CCB1D2DF4}"/>
              </a:ext>
            </a:extLst>
          </p:cNvPr>
          <p:cNvSpPr>
            <a:spLocks noGrp="1"/>
          </p:cNvSpPr>
          <p:nvPr>
            <p:ph type="title"/>
          </p:nvPr>
        </p:nvSpPr>
        <p:spPr>
          <a:xfrm>
            <a:off x="838200" y="365126"/>
            <a:ext cx="10515600" cy="1211748"/>
          </a:xfrm>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C13FD72B-913B-4A16-8598-1397AC88BDCA}"/>
              </a:ext>
            </a:extLst>
          </p:cNvPr>
          <p:cNvSpPr>
            <a:spLocks noGrp="1"/>
          </p:cNvSpPr>
          <p:nvPr>
            <p:ph idx="1"/>
          </p:nvPr>
        </p:nvSpPr>
        <p:spPr/>
        <p:txBody>
          <a:bodyPr/>
          <a:lstStyle/>
          <a:p>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a:p>
            <a:endParaRPr lang="tr-TR" dirty="0"/>
          </a:p>
        </p:txBody>
      </p:sp>
    </p:spTree>
    <p:extLst>
      <p:ext uri="{BB962C8B-B14F-4D97-AF65-F5344CB8AC3E}">
        <p14:creationId xmlns:p14="http://schemas.microsoft.com/office/powerpoint/2010/main" val="144757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44DF-E74F-45DB-B9C7-5FA4DB4676D6}"/>
              </a:ext>
            </a:extLst>
          </p:cNvPr>
          <p:cNvSpPr>
            <a:spLocks noGrp="1"/>
          </p:cNvSpPr>
          <p:nvPr>
            <p:ph type="title"/>
          </p:nvPr>
        </p:nvSpPr>
        <p:spPr/>
        <p:txBody>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AFA04903-7999-4186-A269-7F0F9CCD26A4}"/>
              </a:ext>
            </a:extLst>
          </p:cNvPr>
          <p:cNvSpPr>
            <a:spLocks noGrp="1"/>
          </p:cNvSpPr>
          <p:nvPr>
            <p:ph idx="1"/>
          </p:nvPr>
        </p:nvSpPr>
        <p:spPr>
          <a:xfrm>
            <a:off x="838200" y="1825625"/>
            <a:ext cx="10515600" cy="3156922"/>
          </a:xfrm>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1171298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2138-6D8B-4CE4-945E-952FD0D05569}"/>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DCFD957B-0C4C-4B2E-A594-C30CD70481A3}"/>
              </a:ext>
            </a:extLst>
          </p:cNvPr>
          <p:cNvSpPr>
            <a:spLocks noGrp="1"/>
          </p:cNvSpPr>
          <p:nvPr>
            <p:ph idx="1"/>
          </p:nvPr>
        </p:nvSpPr>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endParaRPr lang="tr-TR" dirty="0"/>
          </a:p>
        </p:txBody>
      </p:sp>
    </p:spTree>
    <p:extLst>
      <p:ext uri="{BB962C8B-B14F-4D97-AF65-F5344CB8AC3E}">
        <p14:creationId xmlns:p14="http://schemas.microsoft.com/office/powerpoint/2010/main" val="157855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B8BA-5091-4999-8111-E014468E583D}"/>
              </a:ext>
            </a:extLst>
          </p:cNvPr>
          <p:cNvSpPr>
            <a:spLocks noGrp="1"/>
          </p:cNvSpPr>
          <p:nvPr>
            <p:ph type="title"/>
          </p:nvPr>
        </p:nvSpPr>
        <p:spPr/>
        <p:txBody>
          <a:bodyPr/>
          <a:lstStyle/>
          <a:p>
            <a:r>
              <a:rPr lang="tr-TR" dirty="0"/>
              <a:t>Java 8 ile gelen özellikler</a:t>
            </a:r>
          </a:p>
        </p:txBody>
      </p:sp>
      <p:pic>
        <p:nvPicPr>
          <p:cNvPr id="4" name="Content Placeholder 3">
            <a:extLst>
              <a:ext uri="{FF2B5EF4-FFF2-40B4-BE49-F238E27FC236}">
                <a16:creationId xmlns:a16="http://schemas.microsoft.com/office/drawing/2014/main" id="{FEFBDC7E-3C21-409C-A7CB-86F5B40F287D}"/>
              </a:ext>
            </a:extLst>
          </p:cNvPr>
          <p:cNvPicPr>
            <a:picLocks noGrp="1" noChangeAspect="1"/>
          </p:cNvPicPr>
          <p:nvPr>
            <p:ph idx="1"/>
          </p:nvPr>
        </p:nvPicPr>
        <p:blipFill>
          <a:blip r:embed="rId2"/>
          <a:stretch>
            <a:fillRect/>
          </a:stretch>
        </p:blipFill>
        <p:spPr>
          <a:xfrm>
            <a:off x="2823725" y="2183363"/>
            <a:ext cx="6230982" cy="3461657"/>
          </a:xfrm>
          <a:prstGeom prst="rect">
            <a:avLst/>
          </a:prstGeom>
        </p:spPr>
      </p:pic>
    </p:spTree>
    <p:extLst>
      <p:ext uri="{BB962C8B-B14F-4D97-AF65-F5344CB8AC3E}">
        <p14:creationId xmlns:p14="http://schemas.microsoft.com/office/powerpoint/2010/main" val="385397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999E-F86A-4D9C-91F2-7AF36C06C902}"/>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7EB94D3D-2092-42B1-8602-3767A159DCAE}"/>
              </a:ext>
            </a:extLst>
          </p:cNvPr>
          <p:cNvSpPr>
            <a:spLocks noGrp="1"/>
          </p:cNvSpPr>
          <p:nvPr>
            <p:ph idx="1"/>
          </p:nvPr>
        </p:nvSpPr>
        <p:spPr/>
        <p:txBody>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a:p>
            <a:endParaRPr lang="tr-TR" dirty="0"/>
          </a:p>
        </p:txBody>
      </p:sp>
    </p:spTree>
    <p:extLst>
      <p:ext uri="{BB962C8B-B14F-4D97-AF65-F5344CB8AC3E}">
        <p14:creationId xmlns:p14="http://schemas.microsoft.com/office/powerpoint/2010/main" val="1695995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DEF8-5F45-49E8-A0D0-0705B3BD4B73}"/>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894C44C7-8DE0-427C-A36D-8FEC0E49C021}"/>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a:p>
            <a:endParaRPr lang="tr-TR" dirty="0"/>
          </a:p>
        </p:txBody>
      </p:sp>
    </p:spTree>
    <p:extLst>
      <p:ext uri="{BB962C8B-B14F-4D97-AF65-F5344CB8AC3E}">
        <p14:creationId xmlns:p14="http://schemas.microsoft.com/office/powerpoint/2010/main" val="2964111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F8D-3AF7-4074-AE44-AA9E5AF4F5DA}"/>
              </a:ext>
            </a:extLst>
          </p:cNvPr>
          <p:cNvSpPr>
            <a:spLocks noGrp="1"/>
          </p:cNvSpPr>
          <p:nvPr>
            <p:ph type="title"/>
          </p:nvPr>
        </p:nvSpPr>
        <p:spPr/>
        <p:txBody>
          <a:bodyPr/>
          <a:lstStyle/>
          <a:p>
            <a:r>
              <a:rPr lang="tr-TR" dirty="0" err="1"/>
              <a:t>Primitive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7E4BF3D4-6928-432D-9F1D-CC36C35F50F9}"/>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a:p>
            <a:endParaRPr lang="tr-TR" dirty="0"/>
          </a:p>
        </p:txBody>
      </p:sp>
    </p:spTree>
    <p:extLst>
      <p:ext uri="{BB962C8B-B14F-4D97-AF65-F5344CB8AC3E}">
        <p14:creationId xmlns:p14="http://schemas.microsoft.com/office/powerpoint/2010/main" val="4281271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A0DB-28A7-4184-BAD6-B63B2F1A38B2}"/>
              </a:ext>
            </a:extLst>
          </p:cNvPr>
          <p:cNvSpPr>
            <a:spLocks noGrp="1"/>
          </p:cNvSpPr>
          <p:nvPr>
            <p:ph type="title"/>
          </p:nvPr>
        </p:nvSpPr>
        <p:spPr/>
        <p:txBody>
          <a:bodyPr/>
          <a:lstStyle/>
          <a:p>
            <a:pPr algn="ctr"/>
            <a:r>
              <a:rPr lang="tr-TR" dirty="0" err="1"/>
              <a:t>Heap</a:t>
            </a:r>
            <a:r>
              <a:rPr lang="tr-TR" dirty="0"/>
              <a:t> – </a:t>
            </a:r>
            <a:r>
              <a:rPr lang="tr-TR" dirty="0" err="1"/>
              <a:t>Stack</a:t>
            </a:r>
            <a:r>
              <a:rPr lang="tr-TR" dirty="0"/>
              <a:t> Memory</a:t>
            </a:r>
          </a:p>
        </p:txBody>
      </p:sp>
      <p:sp>
        <p:nvSpPr>
          <p:cNvPr id="3" name="Content Placeholder 2">
            <a:extLst>
              <a:ext uri="{FF2B5EF4-FFF2-40B4-BE49-F238E27FC236}">
                <a16:creationId xmlns:a16="http://schemas.microsoft.com/office/drawing/2014/main" id="{D397A42D-D008-42D3-9C69-3048AE1FF9D7}"/>
              </a:ext>
            </a:extLst>
          </p:cNvPr>
          <p:cNvSpPr>
            <a:spLocks noGrp="1"/>
          </p:cNvSpPr>
          <p:nvPr>
            <p:ph idx="1"/>
          </p:nvPr>
        </p:nvSpPr>
        <p:spPr/>
        <p:txBody>
          <a:bodyPr>
            <a:normAutofit fontScale="92500" lnSpcReduction="200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endParaRPr lang="tr-TR" dirty="0"/>
          </a:p>
        </p:txBody>
      </p:sp>
    </p:spTree>
    <p:extLst>
      <p:ext uri="{BB962C8B-B14F-4D97-AF65-F5344CB8AC3E}">
        <p14:creationId xmlns:p14="http://schemas.microsoft.com/office/powerpoint/2010/main" val="1890749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380C-CE22-4225-ABDE-0B48585DF29E}"/>
              </a:ext>
            </a:extLst>
          </p:cNvPr>
          <p:cNvSpPr>
            <a:spLocks noGrp="1"/>
          </p:cNvSpPr>
          <p:nvPr>
            <p:ph type="title"/>
          </p:nvPr>
        </p:nvSpPr>
        <p:spPr/>
        <p:txBody>
          <a:bodyPr/>
          <a:lstStyle/>
          <a:p>
            <a:pPr algn="ctr"/>
            <a:r>
              <a:rPr lang="tr-TR" dirty="0"/>
              <a:t>ASCII</a:t>
            </a:r>
          </a:p>
        </p:txBody>
      </p:sp>
      <p:sp>
        <p:nvSpPr>
          <p:cNvPr id="3" name="Content Placeholder 2">
            <a:extLst>
              <a:ext uri="{FF2B5EF4-FFF2-40B4-BE49-F238E27FC236}">
                <a16:creationId xmlns:a16="http://schemas.microsoft.com/office/drawing/2014/main" id="{5E36FF2E-8FD1-418F-A54D-0F3C9DF92872}"/>
              </a:ext>
            </a:extLst>
          </p:cNvPr>
          <p:cNvSpPr>
            <a:spLocks noGrp="1"/>
          </p:cNvSpPr>
          <p:nvPr>
            <p:ph idx="1"/>
          </p:nvPr>
        </p:nvSpPr>
        <p:spPr/>
        <p:txBody>
          <a:bodyPr/>
          <a:lstStyle/>
          <a:p>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a:p>
            <a:endParaRPr lang="tr-TR" dirty="0"/>
          </a:p>
        </p:txBody>
      </p:sp>
    </p:spTree>
    <p:extLst>
      <p:ext uri="{BB962C8B-B14F-4D97-AF65-F5344CB8AC3E}">
        <p14:creationId xmlns:p14="http://schemas.microsoft.com/office/powerpoint/2010/main" val="2365160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99A0-90CA-4A07-8FFF-09D6EF8C578E}"/>
              </a:ext>
            </a:extLst>
          </p:cNvPr>
          <p:cNvSpPr>
            <a:spLocks noGrp="1"/>
          </p:cNvSpPr>
          <p:nvPr>
            <p:ph type="title"/>
          </p:nvPr>
        </p:nvSpPr>
        <p:spPr/>
        <p:txBody>
          <a:bodyPr/>
          <a:lstStyle/>
          <a:p>
            <a:pPr algn="ctr"/>
            <a:r>
              <a:rPr lang="tr-TR" dirty="0"/>
              <a:t>UNICODE</a:t>
            </a:r>
          </a:p>
        </p:txBody>
      </p:sp>
      <p:sp>
        <p:nvSpPr>
          <p:cNvPr id="3" name="Content Placeholder 2">
            <a:extLst>
              <a:ext uri="{FF2B5EF4-FFF2-40B4-BE49-F238E27FC236}">
                <a16:creationId xmlns:a16="http://schemas.microsoft.com/office/drawing/2014/main" id="{320A3FA8-1CD3-4408-AA98-F8FCCE0BFE71}"/>
              </a:ext>
            </a:extLst>
          </p:cNvPr>
          <p:cNvSpPr>
            <a:spLocks noGrp="1"/>
          </p:cNvSpPr>
          <p:nvPr>
            <p:ph idx="1"/>
          </p:nvPr>
        </p:nvSpPr>
        <p:spPr>
          <a:xfrm>
            <a:off x="838200" y="1825625"/>
            <a:ext cx="10515600" cy="2774367"/>
          </a:xfrm>
        </p:spPr>
        <p:txBody>
          <a:bodyPr>
            <a:normAutofit lnSpcReduction="10000"/>
          </a:bodyPr>
          <a:lstStyle/>
          <a:p>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a:p>
            <a:endParaRPr lang="tr-TR" dirty="0"/>
          </a:p>
        </p:txBody>
      </p:sp>
    </p:spTree>
    <p:extLst>
      <p:ext uri="{BB962C8B-B14F-4D97-AF65-F5344CB8AC3E}">
        <p14:creationId xmlns:p14="http://schemas.microsoft.com/office/powerpoint/2010/main" val="1462248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C878-0C88-4EC7-A25E-A1B6AE9C730E}"/>
              </a:ext>
            </a:extLst>
          </p:cNvPr>
          <p:cNvSpPr>
            <a:spLocks noGrp="1"/>
          </p:cNvSpPr>
          <p:nvPr>
            <p:ph type="title"/>
          </p:nvPr>
        </p:nvSpPr>
        <p:spPr>
          <a:xfrm>
            <a:off x="838199" y="289249"/>
            <a:ext cx="10515600" cy="906917"/>
          </a:xfrm>
        </p:spPr>
        <p:txBody>
          <a:bodyPr/>
          <a:lstStyle/>
          <a:p>
            <a:pPr algn="ctr"/>
            <a:r>
              <a:rPr lang="tr-TR" dirty="0"/>
              <a:t>Access </a:t>
            </a:r>
            <a:r>
              <a:rPr lang="tr-TR" dirty="0" err="1"/>
              <a:t>Modifier</a:t>
            </a:r>
            <a:endParaRPr lang="tr-TR" dirty="0"/>
          </a:p>
        </p:txBody>
      </p:sp>
      <p:pic>
        <p:nvPicPr>
          <p:cNvPr id="4" name="Picture 2" descr="Lightbox">
            <a:extLst>
              <a:ext uri="{FF2B5EF4-FFF2-40B4-BE49-F238E27FC236}">
                <a16:creationId xmlns:a16="http://schemas.microsoft.com/office/drawing/2014/main" id="{7156E7EF-EED8-44EE-B2EF-0B02B69EF3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219" y="1107506"/>
            <a:ext cx="7821714" cy="22515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8520D0-3FCF-4CB8-8B90-FD269CE46609}"/>
              </a:ext>
            </a:extLst>
          </p:cNvPr>
          <p:cNvSpPr/>
          <p:nvPr/>
        </p:nvSpPr>
        <p:spPr>
          <a:xfrm>
            <a:off x="2339218" y="3619906"/>
            <a:ext cx="7821714" cy="1754326"/>
          </a:xfrm>
          <a:prstGeom prst="rect">
            <a:avLst/>
          </a:prstGeom>
        </p:spPr>
        <p:txBody>
          <a:bodyPr wrap="square">
            <a:spAutoFit/>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spTree>
    <p:extLst>
      <p:ext uri="{BB962C8B-B14F-4D97-AF65-F5344CB8AC3E}">
        <p14:creationId xmlns:p14="http://schemas.microsoft.com/office/powerpoint/2010/main" val="1239961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92F0-BFE2-418B-A151-19A40F167268}"/>
              </a:ext>
            </a:extLst>
          </p:cNvPr>
          <p:cNvSpPr>
            <a:spLocks noGrp="1"/>
          </p:cNvSpPr>
          <p:nvPr>
            <p:ph type="title"/>
          </p:nvPr>
        </p:nvSpPr>
        <p:spPr/>
        <p:txBody>
          <a:bodyPr/>
          <a:lstStyle/>
          <a:p>
            <a:pPr algn="ctr"/>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DC7FE8FE-1D99-4CA8-AD01-F8A9417A08C2}"/>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a:p>
            <a:endParaRPr lang="tr-TR" dirty="0"/>
          </a:p>
        </p:txBody>
      </p:sp>
    </p:spTree>
    <p:extLst>
      <p:ext uri="{BB962C8B-B14F-4D97-AF65-F5344CB8AC3E}">
        <p14:creationId xmlns:p14="http://schemas.microsoft.com/office/powerpoint/2010/main" val="639071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BB1D-BBA6-4313-9BA0-F04310DDA6D4}"/>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76A0DAA5-8815-493E-9C38-CBD7C4DCA9DD}"/>
              </a:ext>
            </a:extLst>
          </p:cNvPr>
          <p:cNvSpPr>
            <a:spLocks noGrp="1"/>
          </p:cNvSpPr>
          <p:nvPr>
            <p:ph idx="1"/>
          </p:nvPr>
        </p:nvSpPr>
        <p:spPr>
          <a:xfrm>
            <a:off x="838200" y="1586203"/>
            <a:ext cx="10515600" cy="4590759"/>
          </a:xfrm>
        </p:spPr>
        <p:txBody>
          <a:bodyPr>
            <a:normAutofit lnSpcReduction="10000"/>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a:p>
            <a:endParaRPr lang="tr-TR" dirty="0"/>
          </a:p>
        </p:txBody>
      </p:sp>
    </p:spTree>
    <p:extLst>
      <p:ext uri="{BB962C8B-B14F-4D97-AF65-F5344CB8AC3E}">
        <p14:creationId xmlns:p14="http://schemas.microsoft.com/office/powerpoint/2010/main" val="424053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TotalTime>
  <Words>4587</Words>
  <Application>Microsoft Office PowerPoint</Application>
  <PresentationFormat>Widescreen</PresentationFormat>
  <Paragraphs>305</Paragraphs>
  <Slides>59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lpstr>SDK Nedir?</vt:lpstr>
      <vt:lpstr>JDK Nedir?</vt:lpstr>
      <vt:lpstr>SDK ve JDK Farkı Nedir?</vt:lpstr>
      <vt:lpstr>Slice() ve Splice() Fonksiyonları nelerdir?</vt:lpstr>
      <vt:lpstr>Slice() Syntax:</vt:lpstr>
      <vt:lpstr>Splice () Syntax:</vt:lpstr>
      <vt:lpstr>Join() Fonksiyonu</vt:lpstr>
      <vt:lpstr>Compilers ve Interpreters</vt:lpstr>
      <vt:lpstr>Open Source Nedir?</vt:lpstr>
      <vt:lpstr>JVM, JDK ve JRE nedir?</vt:lpstr>
      <vt:lpstr>JIT Nedir?</vt:lpstr>
      <vt:lpstr>Java 100% nesne yönelimli bir dil midir ?</vt:lpstr>
      <vt:lpstr>Java By pass value mu ? By pass referances mı ?</vt:lpstr>
      <vt:lpstr>Java 8 ile gelen özellikler</vt:lpstr>
      <vt:lpstr>Java 8 ile gelen özellikler</vt:lpstr>
      <vt:lpstr>Java 8 ile gelen özellikler</vt:lpstr>
      <vt:lpstr>Java 8 ile gelen özellikler</vt:lpstr>
      <vt:lpstr>Primitive types – Wrapper class</vt:lpstr>
      <vt:lpstr>Heap – Stack Memory</vt:lpstr>
      <vt:lpstr>ASCII</vt:lpstr>
      <vt:lpstr>UNICODE</vt:lpstr>
      <vt:lpstr>Access Modifier</vt:lpstr>
      <vt:lpstr>Error Types</vt:lpstr>
      <vt:lpstr>Error Exceptıon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48</cp:revision>
  <dcterms:created xsi:type="dcterms:W3CDTF">2022-05-24T09:08:24Z</dcterms:created>
  <dcterms:modified xsi:type="dcterms:W3CDTF">2022-06-23T12:52:33Z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