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 id="282" r:id="rId27"/>
    <p:sldId id="283" r:id="rId28"/>
    <p:sldId id="284" r:id="rId29"/>
    <p:sldId id="285" r:id="rId30"/>
    <p:sldId id="286" r:id="rId31"/>
    <p:sldId id="287" r:id="rId32"/>
    <p:sldId id="288" r:id="rId33"/>
    <p:sldId id="292" r:id="rId34"/>
    <p:sldId id="291"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 name="3.GunÖdev" id="{E792BF79-55B7-426A-B2B9-E74BD1888960}">
          <p14:sldIdLst>
            <p14:sldId id="282"/>
            <p14:sldId id="283"/>
            <p14:sldId id="284"/>
            <p14:sldId id="285"/>
            <p14:sldId id="286"/>
            <p14:sldId id="287"/>
            <p14:sldId id="288"/>
            <p14:sldId id="292"/>
            <p14:sldId id="291"/>
            <p14:sldId id="290"/>
          </p14:sldIdLst>
        </p14:section>
        <p14:section name="4. ve 5.Gün" id="{A84558F3-26F8-43AE-A1AF-3B83F2DA78B2}">
          <p14:sldIdLst>
            <p14:sldId id="293"/>
            <p14:sldId id="294"/>
            <p14:sldId id="295"/>
          </p14:sldIdLst>
        </p14:section>
        <p14:section name="2.Hafta-1.Gün" id="{7C3F13F2-318E-4A9C-BD75-54B03C943900}">
          <p14:sldIdLst>
            <p14:sldId id="296"/>
            <p14:sldId id="297"/>
            <p14:sldId id="298"/>
            <p14:sldId id="299"/>
            <p14:sldId id="300"/>
            <p14:sldId id="301"/>
            <p14:sldId id="302"/>
            <p14:sldId id="303"/>
          </p14:sldIdLst>
        </p14:section>
        <p14:section name="2.Hafta2.Gun" id="{E1A90975-91AB-4DB9-A3F9-53B6C83FBBB7}">
          <p14:sldIdLst>
            <p14:sldId id="304"/>
            <p14:sldId id="305"/>
            <p14:sldId id="306"/>
            <p14:sldId id="307"/>
          </p14:sldIdLst>
        </p14:section>
        <p14:section name="2.Hafta4.Gun" id="{5EB7926C-C096-4BA4-8AE6-A1338F96914E}">
          <p14:sldIdLst>
            <p14:sldId id="308"/>
            <p14:sldId id="309"/>
            <p14:sldId id="310"/>
            <p14:sldId id="311"/>
            <p14:sldId id="312"/>
            <p14:sldId id="313"/>
          </p14:sldIdLst>
        </p14:section>
        <p14:section name="2.Hafta5.gun" id="{08EC35B5-5AF5-47CC-B0A8-E635503C941F}">
          <p14:sldIdLst>
            <p14:sldId id="314"/>
          </p14:sldIdLst>
        </p14:section>
        <p14:section name="3.Hafta1.Gun" id="{A8DAB3CD-7079-43C0-AA67-F49230A196F9}">
          <p14:sldIdLst>
            <p14:sldId id="315"/>
          </p14:sldIdLst>
        </p14:section>
        <p14:section name="5.Hafta1Gün" id="{68884CE3-CECA-4E17-B1A5-EDD89C05DD39}">
          <p14:sldIdLst>
            <p14:sldId id="316"/>
            <p14:sldId id="317"/>
            <p14:sldId id="318"/>
            <p14:sldId id="319"/>
            <p14:sldId id="320"/>
            <p14:sldId id="321"/>
            <p14:sldId id="322"/>
            <p14:sldId id="323"/>
            <p14:sldId id="324"/>
            <p14:sldId id="325"/>
            <p14:sldId id="326"/>
            <p14:sldId id="327"/>
          </p14:sldIdLst>
        </p14:section>
        <p14:section name="5.Hafta3.gun" id="{F6C8351C-253A-4B91-85A8-16142C18A555}">
          <p14:sldIdLst>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Lst>
        </p14:section>
        <p14:section name="6.Hafta1.Gun" id="{0854B366-EF5A-42E7-8E6A-1F1E5D38DDD6}">
          <p14:sldIdLst>
            <p14:sldId id="347"/>
            <p14:sldId id="348"/>
            <p14:sldId id="3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6/27/2022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6/27/2022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6/27/2022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6/27/2022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6/27/2022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6/27/2022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6/27/2022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6/27/2022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6/27/2022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6/27/2022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6/27/2022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6/27/2022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1C5912-35E2-4B34-9796-8054F1B0B14E}"/>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F8F5E0A2-121A-4CF0-8586-A843DF48F1F2}"/>
              </a:ext>
            </a:extLst>
          </p:cNvPr>
          <p:cNvSpPr>
            <a:spLocks noGrp="1"/>
          </p:cNvSpPr>
          <p:nvPr>
            <p:ph idx="1"/>
          </p:nvPr>
        </p:nvSpPr>
        <p:spPr/>
        <p:txBody>
          <a:bodyPr/>
          <a:lstStyle/>
          <a:p>
            <a:r>
              <a:rPr lang="tr-TR" dirty="0"/>
              <a:t>Html standardında her bir etiket başlangıç olarak bir gruba atanmıştır.. Bazı etiketlere inline etiketler bazılarına ise </a:t>
            </a:r>
            <a:r>
              <a:rPr lang="tr-TR" dirty="0" err="1"/>
              <a:t>block</a:t>
            </a:r>
            <a:r>
              <a:rPr lang="tr-TR" dirty="0"/>
              <a:t> etiketler denmiştir.</a:t>
            </a:r>
          </a:p>
          <a:p>
            <a:r>
              <a:rPr lang="tr-TR" dirty="0"/>
              <a:t>inline etiket: yan yana gelebilen etiketler</a:t>
            </a:r>
          </a:p>
          <a:p>
            <a:r>
              <a:rPr lang="tr-TR" dirty="0" err="1"/>
              <a:t>block</a:t>
            </a:r>
            <a:r>
              <a:rPr lang="tr-TR" dirty="0"/>
              <a:t> etiket: alt alta gelen etiket </a:t>
            </a:r>
          </a:p>
        </p:txBody>
      </p:sp>
    </p:spTree>
    <p:extLst>
      <p:ext uri="{BB962C8B-B14F-4D97-AF65-F5344CB8AC3E}">
        <p14:creationId xmlns:p14="http://schemas.microsoft.com/office/powerpoint/2010/main" val="2166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37593-7167-43E6-AC80-E64DEF20E6EC}"/>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9485CC1F-15B8-4372-8076-658194B027B8}"/>
              </a:ext>
            </a:extLst>
          </p:cNvPr>
          <p:cNvSpPr>
            <a:spLocks noGrp="1"/>
          </p:cNvSpPr>
          <p:nvPr>
            <p:ph idx="1"/>
          </p:nvPr>
        </p:nvSpPr>
        <p:spPr/>
        <p:txBody>
          <a:bodyPr/>
          <a:lstStyle/>
          <a:p>
            <a:r>
              <a:rPr lang="tr-TR" dirty="0"/>
              <a:t>Bazı zamanlar yan yana gelmeyen </a:t>
            </a:r>
            <a:r>
              <a:rPr lang="tr-TR" dirty="0" err="1"/>
              <a:t>block</a:t>
            </a:r>
            <a:r>
              <a:rPr lang="tr-TR" dirty="0"/>
              <a:t> etiketleri yan yana getirmemiz gerekebilir.</a:t>
            </a:r>
          </a:p>
          <a:p>
            <a:r>
              <a:rPr lang="tr-TR" dirty="0"/>
              <a:t>Veya inline etiketlere genişlik, yükseklik girmemiz gerekebilir.</a:t>
            </a:r>
          </a:p>
          <a:p>
            <a:r>
              <a:rPr lang="tr-TR" dirty="0"/>
              <a:t>Bu zamanlarda </a:t>
            </a:r>
            <a:r>
              <a:rPr lang="tr-TR" dirty="0" err="1"/>
              <a:t>display</a:t>
            </a:r>
            <a:r>
              <a:rPr lang="tr-TR" dirty="0"/>
              <a:t> :inline-</a:t>
            </a:r>
            <a:r>
              <a:rPr lang="tr-TR" dirty="0" err="1"/>
              <a:t>block</a:t>
            </a:r>
            <a:r>
              <a:rPr lang="tr-TR" dirty="0"/>
              <a:t> komutunu kullanarak etiketi hem </a:t>
            </a:r>
            <a:r>
              <a:rPr lang="tr-TR" dirty="0" err="1"/>
              <a:t>block</a:t>
            </a:r>
            <a:r>
              <a:rPr lang="tr-TR" dirty="0"/>
              <a:t> hem inline olarak kullanabilir alt alta yan yana getirebilir ve yükseklik genişlik ekleyebiliriz.</a:t>
            </a:r>
          </a:p>
          <a:p>
            <a:endParaRPr lang="tr-TR" dirty="0"/>
          </a:p>
        </p:txBody>
      </p:sp>
    </p:spTree>
    <p:extLst>
      <p:ext uri="{BB962C8B-B14F-4D97-AF65-F5344CB8AC3E}">
        <p14:creationId xmlns:p14="http://schemas.microsoft.com/office/powerpoint/2010/main" val="106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A6FA9-F844-4B44-B56B-F2F1633575F1}"/>
              </a:ext>
            </a:extLst>
          </p:cNvPr>
          <p:cNvSpPr>
            <a:spLocks noGrp="1"/>
          </p:cNvSpPr>
          <p:nvPr>
            <p:ph type="title"/>
          </p:nvPr>
        </p:nvSpPr>
        <p:spPr/>
        <p:txBody>
          <a:bodyPr/>
          <a:lstStyle/>
          <a:p>
            <a:r>
              <a:rPr lang="tr-TR" dirty="0" err="1"/>
              <a:t>display:none</a:t>
            </a:r>
            <a:r>
              <a:rPr lang="tr-TR" dirty="0"/>
              <a:t>	</a:t>
            </a:r>
          </a:p>
        </p:txBody>
      </p:sp>
      <p:sp>
        <p:nvSpPr>
          <p:cNvPr id="3" name="İçerik Yer Tutucusu 2">
            <a:extLst>
              <a:ext uri="{FF2B5EF4-FFF2-40B4-BE49-F238E27FC236}">
                <a16:creationId xmlns:a16="http://schemas.microsoft.com/office/drawing/2014/main" id="{D6ED210F-9A79-4A23-B144-A78BCC2BB62A}"/>
              </a:ext>
            </a:extLst>
          </p:cNvPr>
          <p:cNvSpPr>
            <a:spLocks noGrp="1"/>
          </p:cNvSpPr>
          <p:nvPr>
            <p:ph idx="1"/>
          </p:nvPr>
        </p:nvSpPr>
        <p:spPr/>
        <p:txBody>
          <a:bodyPr/>
          <a:lstStyle/>
          <a:p>
            <a:r>
              <a:rPr lang="tr-TR" dirty="0" err="1"/>
              <a:t>display:none</a:t>
            </a:r>
            <a:r>
              <a:rPr lang="tr-TR" dirty="0"/>
              <a:t> nesneyi görünmez hale getirmek için kullanılır.</a:t>
            </a:r>
          </a:p>
          <a:p>
            <a:r>
              <a:rPr lang="tr-TR" dirty="0" err="1"/>
              <a:t>visibility:hidden</a:t>
            </a:r>
            <a:r>
              <a:rPr lang="tr-TR" dirty="0"/>
              <a:t> ‘ da </a:t>
            </a:r>
            <a:r>
              <a:rPr lang="tr-TR" dirty="0" err="1"/>
              <a:t>nesleri</a:t>
            </a:r>
            <a:r>
              <a:rPr lang="tr-TR" dirty="0"/>
              <a:t> görünmez hale getirir ama aralarında fark vardır.</a:t>
            </a:r>
          </a:p>
          <a:p>
            <a:r>
              <a:rPr lang="tr-TR" dirty="0" err="1"/>
              <a:t>display:none</a:t>
            </a:r>
            <a:r>
              <a:rPr lang="tr-TR" dirty="0"/>
              <a:t> nesneyi tamamen kaldırır ve yer kaplamaz </a:t>
            </a:r>
          </a:p>
          <a:p>
            <a:r>
              <a:rPr lang="tr-TR" dirty="0" err="1"/>
              <a:t>visibility:hidden</a:t>
            </a:r>
            <a:r>
              <a:rPr lang="tr-TR" dirty="0"/>
              <a:t> ise nesneyi görünmez hale getirir ama sayfada yer teşkil eder.</a:t>
            </a:r>
          </a:p>
        </p:txBody>
      </p:sp>
    </p:spTree>
    <p:extLst>
      <p:ext uri="{BB962C8B-B14F-4D97-AF65-F5344CB8AC3E}">
        <p14:creationId xmlns:p14="http://schemas.microsoft.com/office/powerpoint/2010/main" val="2647043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7217C-CD0C-4B40-809F-BB79AD126903}"/>
              </a:ext>
            </a:extLst>
          </p:cNvPr>
          <p:cNvSpPr>
            <a:spLocks noGrp="1"/>
          </p:cNvSpPr>
          <p:nvPr>
            <p:ph type="title"/>
          </p:nvPr>
        </p:nvSpPr>
        <p:spPr/>
        <p:txBody>
          <a:bodyPr/>
          <a:lstStyle/>
          <a:p>
            <a:r>
              <a:rPr lang="tr-TR" dirty="0" err="1">
                <a:solidFill>
                  <a:srgbClr val="24292F"/>
                </a:solidFill>
                <a:latin typeface="Times New Roman" panose="02020603050405020304" pitchFamily="18" charset="0"/>
                <a:cs typeface="Times New Roman" panose="02020603050405020304" pitchFamily="18" charset="0"/>
              </a:rPr>
              <a:t>P</a:t>
            </a:r>
            <a:r>
              <a:rPr lang="tr-TR" b="0" i="0" dirty="0" err="1">
                <a:solidFill>
                  <a:srgbClr val="24292F"/>
                </a:solidFill>
                <a:effectLst/>
                <a:latin typeface="Times New Roman" panose="02020603050405020304" pitchFamily="18" charset="0"/>
                <a:cs typeface="Times New Roman" panose="02020603050405020304" pitchFamily="18" charset="0"/>
              </a:rPr>
              <a:t>seudo</a:t>
            </a:r>
            <a:r>
              <a:rPr lang="tr-TR" b="0" i="0" dirty="0">
                <a:solidFill>
                  <a:srgbClr val="24292F"/>
                </a:solidFill>
                <a:effectLst/>
                <a:latin typeface="Times New Roman" panose="02020603050405020304" pitchFamily="18" charset="0"/>
                <a:cs typeface="Times New Roman" panose="02020603050405020304" pitchFamily="18" charset="0"/>
              </a:rPr>
              <a:t> </a:t>
            </a:r>
            <a:r>
              <a:rPr lang="tr-TR" b="0" i="0" dirty="0" err="1">
                <a:solidFill>
                  <a:srgbClr val="24292F"/>
                </a:solidFill>
                <a:effectLst/>
                <a:latin typeface="Times New Roman" panose="02020603050405020304" pitchFamily="18" charset="0"/>
                <a:cs typeface="Times New Roman" panose="02020603050405020304" pitchFamily="18" charset="0"/>
              </a:rPr>
              <a:t>class</a:t>
            </a:r>
            <a:r>
              <a:rPr lang="tr-TR" b="0" i="0" dirty="0">
                <a:solidFill>
                  <a:srgbClr val="24292F"/>
                </a:solidFill>
                <a:effectLst/>
                <a:latin typeface="Times New Roman" panose="02020603050405020304" pitchFamily="18" charset="0"/>
                <a:cs typeface="Times New Roman" panose="02020603050405020304" pitchFamily="18" charset="0"/>
              </a:rPr>
              <a:t> ile </a:t>
            </a:r>
            <a:r>
              <a:rPr lang="tr-TR" b="0" i="0" dirty="0" err="1">
                <a:solidFill>
                  <a:srgbClr val="24292F"/>
                </a:solidFill>
                <a:effectLst/>
                <a:latin typeface="Times New Roman" panose="02020603050405020304" pitchFamily="18" charset="0"/>
                <a:cs typeface="Times New Roman" panose="02020603050405020304" pitchFamily="18" charset="0"/>
              </a:rPr>
              <a:t>pseudo</a:t>
            </a:r>
            <a:r>
              <a:rPr lang="tr-TR" b="0" i="0" dirty="0">
                <a:solidFill>
                  <a:srgbClr val="24292F"/>
                </a:solidFill>
                <a:effectLst/>
                <a:latin typeface="Times New Roman" panose="02020603050405020304" pitchFamily="18" charset="0"/>
                <a:cs typeface="Times New Roman" panose="02020603050405020304" pitchFamily="18" charset="0"/>
              </a:rPr>
              <a:t> element nedir?</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883F7D-B951-4AB6-8D45-A1E9AF4060BA}"/>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p:txBody>
      </p:sp>
    </p:spTree>
    <p:extLst>
      <p:ext uri="{BB962C8B-B14F-4D97-AF65-F5344CB8AC3E}">
        <p14:creationId xmlns:p14="http://schemas.microsoft.com/office/powerpoint/2010/main" val="216748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5F317-ABAE-4F9D-AE5E-62B73C7FE450}"/>
              </a:ext>
            </a:extLst>
          </p:cNvPr>
          <p:cNvSpPr>
            <a:spLocks noGrp="1"/>
          </p:cNvSpPr>
          <p:nvPr>
            <p:ph type="title"/>
          </p:nvPr>
        </p:nvSpPr>
        <p:spPr/>
        <p:txBody>
          <a:bodyPr/>
          <a:lstStyle/>
          <a:p>
            <a:r>
              <a:rPr lang="tr-TR" dirty="0" err="1"/>
              <a:t>Pseudo</a:t>
            </a:r>
            <a:r>
              <a:rPr lang="tr-TR" dirty="0"/>
              <a:t> Class </a:t>
            </a:r>
          </a:p>
        </p:txBody>
      </p:sp>
      <p:sp>
        <p:nvSpPr>
          <p:cNvPr id="3" name="İçerik Yer Tutucusu 2">
            <a:extLst>
              <a:ext uri="{FF2B5EF4-FFF2-40B4-BE49-F238E27FC236}">
                <a16:creationId xmlns:a16="http://schemas.microsoft.com/office/drawing/2014/main" id="{8F1D1416-F4A4-493C-A060-41ED3158B5B4}"/>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err="1"/>
              <a:t>Yanlızca</a:t>
            </a:r>
            <a:r>
              <a:rPr lang="tr-TR" dirty="0"/>
              <a:t> linklere uygulanan iki tane Link </a:t>
            </a:r>
            <a:r>
              <a:rPr lang="tr-TR" dirty="0" err="1"/>
              <a:t>Pseduo</a:t>
            </a:r>
            <a:r>
              <a:rPr lang="tr-TR" dirty="0"/>
              <a:t> sınıfı vardır.</a:t>
            </a:r>
          </a:p>
          <a:p>
            <a:r>
              <a:rPr lang="tr-TR" dirty="0"/>
              <a:t>:link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spTree>
    <p:extLst>
      <p:ext uri="{BB962C8B-B14F-4D97-AF65-F5344CB8AC3E}">
        <p14:creationId xmlns:p14="http://schemas.microsoft.com/office/powerpoint/2010/main" val="173764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33618F-51F0-4BF7-9215-F79866D815B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CDC1A8-3314-4F21-911E-63F98B50B274}"/>
              </a:ext>
            </a:extLst>
          </p:cNvPr>
          <p:cNvSpPr>
            <a:spLocks noGrp="1"/>
          </p:cNvSpPr>
          <p:nvPr>
            <p:ph idx="1"/>
          </p:nvPr>
        </p:nvSpPr>
        <p:spPr/>
        <p:txBody>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 sıralaması yapılmalıdır.</a:t>
            </a:r>
          </a:p>
          <a:p>
            <a:r>
              <a:rPr lang="tr-TR" dirty="0" err="1"/>
              <a:t>hover</a:t>
            </a:r>
            <a:r>
              <a:rPr lang="tr-TR" dirty="0"/>
              <a:t> : Bir elementin üzerine farenin imleci geldiğinde yapılacak tanımlama için kullanılır.</a:t>
            </a:r>
          </a:p>
          <a:p>
            <a:r>
              <a:rPr lang="tr-TR" dirty="0" err="1"/>
              <a:t>active</a:t>
            </a:r>
            <a:r>
              <a:rPr lang="tr-TR" dirty="0"/>
              <a:t> : Aktif olan elemente stil atamak için kullanılır.</a:t>
            </a:r>
          </a:p>
          <a:p>
            <a:r>
              <a:rPr lang="tr-TR" dirty="0" err="1"/>
              <a:t>focus</a:t>
            </a:r>
            <a:r>
              <a:rPr lang="tr-TR" dirty="0"/>
              <a:t> : Odaklanan elemente stil </a:t>
            </a:r>
            <a:r>
              <a:rPr lang="tr-TR" dirty="0" err="1"/>
              <a:t>tanımlası</a:t>
            </a:r>
            <a:r>
              <a:rPr lang="tr-TR" dirty="0"/>
              <a:t> yapmak için kullanılır.</a:t>
            </a:r>
          </a:p>
          <a:p>
            <a:endParaRPr lang="tr-TR" dirty="0"/>
          </a:p>
          <a:p>
            <a:endParaRPr lang="tr-TR" dirty="0"/>
          </a:p>
        </p:txBody>
      </p:sp>
    </p:spTree>
    <p:extLst>
      <p:ext uri="{BB962C8B-B14F-4D97-AF65-F5344CB8AC3E}">
        <p14:creationId xmlns:p14="http://schemas.microsoft.com/office/powerpoint/2010/main" val="111424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EA3D5-D5AE-49ED-A29A-BBAEA4872687}"/>
              </a:ext>
            </a:extLst>
          </p:cNvPr>
          <p:cNvSpPr>
            <a:spLocks noGrp="1"/>
          </p:cNvSpPr>
          <p:nvPr>
            <p:ph type="title"/>
          </p:nvPr>
        </p:nvSpPr>
        <p:spPr/>
        <p:txBody>
          <a:bodyPr/>
          <a:lstStyle/>
          <a:p>
            <a:r>
              <a:rPr lang="tr-TR" dirty="0" err="1"/>
              <a:t>Pseudo</a:t>
            </a:r>
            <a:r>
              <a:rPr lang="tr-TR" dirty="0"/>
              <a:t> Elementleri</a:t>
            </a:r>
          </a:p>
        </p:txBody>
      </p:sp>
      <p:sp>
        <p:nvSpPr>
          <p:cNvPr id="3" name="İçerik Yer Tutucusu 2">
            <a:extLst>
              <a:ext uri="{FF2B5EF4-FFF2-40B4-BE49-F238E27FC236}">
                <a16:creationId xmlns:a16="http://schemas.microsoft.com/office/drawing/2014/main" id="{09F4B190-C83B-4BF2-9F38-639100FA7404}"/>
              </a:ext>
            </a:extLst>
          </p:cNvPr>
          <p:cNvSpPr>
            <a:spLocks noGrp="1"/>
          </p:cNvSpPr>
          <p:nvPr>
            <p:ph idx="1"/>
          </p:nvPr>
        </p:nvSpPr>
        <p:spPr/>
        <p:txBody>
          <a:bodyPr/>
          <a:lstStyle/>
          <a:p>
            <a:r>
              <a:rPr lang="tr-TR" dirty="0" err="1"/>
              <a:t>Pseudo</a:t>
            </a:r>
            <a:r>
              <a:rPr lang="tr-TR" dirty="0"/>
              <a:t> elementleri ile elemanları da sayfalarda bulunan elemanları seçerken daha detaylı ve değişik bir biçimde seçim yapmamızı sağlayan elemanlardır. </a:t>
            </a:r>
          </a:p>
          <a:p>
            <a:r>
              <a:rPr lang="tr-TR" dirty="0" err="1"/>
              <a:t>first-letter</a:t>
            </a:r>
            <a:r>
              <a:rPr lang="tr-TR" dirty="0"/>
              <a:t> ile sayfamızda bulunan bir elemanın ilk harfini seçerek, sadece ilk harfi biçimlendirmemize yarayan işimizi çok kolaylaştıran bir özelliktir.</a:t>
            </a:r>
          </a:p>
          <a:p>
            <a:r>
              <a:rPr lang="tr-TR" dirty="0" err="1"/>
              <a:t>first-line</a:t>
            </a:r>
            <a:r>
              <a:rPr lang="tr-TR" dirty="0"/>
              <a:t> ile sayfamızda bulunan bir elemanın ilk satırını seçerek, sadece ilk satırı biçimlendirebilirsiniz.</a:t>
            </a:r>
          </a:p>
        </p:txBody>
      </p:sp>
    </p:spTree>
    <p:extLst>
      <p:ext uri="{BB962C8B-B14F-4D97-AF65-F5344CB8AC3E}">
        <p14:creationId xmlns:p14="http://schemas.microsoft.com/office/powerpoint/2010/main" val="224942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06EC2-B84C-4372-8F67-CDFA3B56AC8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3934B23-AC57-45F7-8BE1-B79C9CBB154A}"/>
              </a:ext>
            </a:extLst>
          </p:cNvPr>
          <p:cNvSpPr>
            <a:spLocks noGrp="1"/>
          </p:cNvSpPr>
          <p:nvPr>
            <p:ph idx="1"/>
          </p:nvPr>
        </p:nvSpPr>
        <p:spPr/>
        <p:txBody>
          <a:bodyPr/>
          <a:lstStyle/>
          <a:p>
            <a:r>
              <a:rPr lang="tr-TR" dirty="0" err="1"/>
              <a:t>Css</a:t>
            </a:r>
            <a:r>
              <a:rPr lang="tr-TR" dirty="0"/>
              <a:t> </a:t>
            </a:r>
            <a:r>
              <a:rPr lang="tr-TR" dirty="0" err="1"/>
              <a:t>Group</a:t>
            </a:r>
            <a:r>
              <a:rPr lang="tr-TR" dirty="0"/>
              <a:t> </a:t>
            </a:r>
            <a:r>
              <a:rPr lang="tr-TR" dirty="0" err="1"/>
              <a:t>Selector</a:t>
            </a:r>
            <a:r>
              <a:rPr lang="tr-TR" dirty="0"/>
              <a:t>' </a:t>
            </a:r>
            <a:r>
              <a:rPr lang="tr-TR" dirty="0" err="1"/>
              <a:t>larını</a:t>
            </a:r>
            <a:r>
              <a:rPr lang="tr-TR" dirty="0"/>
              <a:t> bir kapsam içinde aradığımız etiketler için kullanıyoruz.</a:t>
            </a:r>
          </a:p>
          <a:p>
            <a:r>
              <a:rPr lang="tr-TR" dirty="0"/>
              <a:t>*     =&gt; tüm etiketler </a:t>
            </a:r>
          </a:p>
          <a:p>
            <a:r>
              <a:rPr lang="tr-TR" dirty="0" err="1"/>
              <a:t>div,p</a:t>
            </a:r>
            <a:r>
              <a:rPr lang="tr-TR" dirty="0"/>
              <a:t>{} =&gt; tüm div ve tüm p etiketleri</a:t>
            </a:r>
          </a:p>
          <a:p>
            <a:r>
              <a:rPr lang="tr-TR" dirty="0"/>
              <a:t>div p{} =&gt; div içindeki tüm p etiketleri</a:t>
            </a:r>
          </a:p>
          <a:p>
            <a:r>
              <a:rPr lang="tr-TR" dirty="0"/>
              <a:t>div &gt; p{} =&gt; üst etiketi div olan tüm p etiketleri</a:t>
            </a:r>
          </a:p>
          <a:p>
            <a:r>
              <a:rPr lang="tr-TR" dirty="0"/>
              <a:t>p + div{}=&gt; p etiketinden sonra gelen aynı seviyedeki div etiketi</a:t>
            </a:r>
          </a:p>
          <a:p>
            <a:r>
              <a:rPr lang="tr-TR" dirty="0"/>
              <a:t>p ~ div{}=&gt; p ile aynı seviyede tüm div etiketleri</a:t>
            </a:r>
          </a:p>
        </p:txBody>
      </p:sp>
    </p:spTree>
    <p:extLst>
      <p:ext uri="{BB962C8B-B14F-4D97-AF65-F5344CB8AC3E}">
        <p14:creationId xmlns:p14="http://schemas.microsoft.com/office/powerpoint/2010/main" val="272936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DD082-371B-4E55-9E7C-6840213F9BAB}"/>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E36CCC26-9899-454B-9004-031089E6B0EA}"/>
              </a:ext>
            </a:extLst>
          </p:cNvPr>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p>
          <a:p>
            <a:r>
              <a:rPr lang="tr-TR" dirty="0" err="1"/>
              <a:t>CSS’te</a:t>
            </a:r>
            <a:r>
              <a:rPr lang="tr-TR" dirty="0"/>
              <a:t> kutu modelinde her elementin bir </a:t>
            </a:r>
            <a:r>
              <a:rPr lang="tr-TR" dirty="0" err="1"/>
              <a:t>margin</a:t>
            </a:r>
            <a:r>
              <a:rPr lang="tr-TR" dirty="0"/>
              <a:t> değeri, bir </a:t>
            </a:r>
            <a:r>
              <a:rPr lang="tr-TR" dirty="0" err="1"/>
              <a:t>border</a:t>
            </a:r>
            <a:r>
              <a:rPr lang="tr-TR" dirty="0"/>
              <a:t> değeri, bir </a:t>
            </a:r>
            <a:r>
              <a:rPr lang="tr-TR" dirty="0" err="1"/>
              <a:t>padding</a:t>
            </a:r>
            <a:r>
              <a:rPr lang="tr-TR" dirty="0"/>
              <a:t> değeri ve de en sonunda içeriği bulunur.</a:t>
            </a:r>
          </a:p>
          <a:p>
            <a:endParaRPr lang="tr-TR" dirty="0"/>
          </a:p>
          <a:p>
            <a:r>
              <a:rPr lang="tr-TR" dirty="0" err="1"/>
              <a:t>box-sizing</a:t>
            </a:r>
            <a:r>
              <a:rPr lang="tr-TR" dirty="0"/>
              <a:t> ise elementin içeriğinin genişlik ve yükseklik değerlerinin neresi referans alınarak belirlenmesini sağlar.</a:t>
            </a:r>
          </a:p>
        </p:txBody>
      </p:sp>
    </p:spTree>
    <p:extLst>
      <p:ext uri="{BB962C8B-B14F-4D97-AF65-F5344CB8AC3E}">
        <p14:creationId xmlns:p14="http://schemas.microsoft.com/office/powerpoint/2010/main" val="116017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90FA-93CF-4372-AD16-FE93BBB25AF1}"/>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7C0C9B96-ED06-4405-B523-0396EB9C4FB3}"/>
              </a:ext>
            </a:extLst>
          </p:cNvPr>
          <p:cNvSpPr>
            <a:spLocks noGrp="1"/>
          </p:cNvSpPr>
          <p:nvPr>
            <p:ph idx="1"/>
          </p:nvPr>
        </p:nvSpPr>
        <p:spPr/>
        <p:txBody>
          <a:bodyPr/>
          <a:lstStyle/>
          <a:p>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p:txBody>
      </p:sp>
    </p:spTree>
    <p:extLst>
      <p:ext uri="{BB962C8B-B14F-4D97-AF65-F5344CB8AC3E}">
        <p14:creationId xmlns:p14="http://schemas.microsoft.com/office/powerpoint/2010/main" val="221517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AF77-51F4-46F4-B548-8C1F59C023C4}"/>
              </a:ext>
            </a:extLst>
          </p:cNvPr>
          <p:cNvSpPr>
            <a:spLocks noGrp="1"/>
          </p:cNvSpPr>
          <p:nvPr>
            <p:ph type="title"/>
          </p:nvPr>
        </p:nvSpPr>
        <p:spPr/>
        <p:txBody>
          <a:bodyPr/>
          <a:lstStyle/>
          <a:p>
            <a:r>
              <a:rPr lang="tr-TR" dirty="0"/>
              <a:t>CDN (Content Delivery Network) </a:t>
            </a:r>
          </a:p>
        </p:txBody>
      </p:sp>
      <p:sp>
        <p:nvSpPr>
          <p:cNvPr id="3" name="Content Placeholder 2">
            <a:extLst>
              <a:ext uri="{FF2B5EF4-FFF2-40B4-BE49-F238E27FC236}">
                <a16:creationId xmlns:a16="http://schemas.microsoft.com/office/drawing/2014/main" id="{BC4F3E97-2C9A-4065-A639-393473492E63}"/>
              </a:ext>
            </a:extLst>
          </p:cNvPr>
          <p:cNvSpPr>
            <a:spLocks noGrp="1"/>
          </p:cNvSpPr>
          <p:nvPr>
            <p:ph idx="1"/>
          </p:nvPr>
        </p:nvSpPr>
        <p:spPr/>
        <p:txBody>
          <a:bodyPr/>
          <a:lstStyle/>
          <a:p>
            <a:r>
              <a:rPr lang="tr-TR" dirty="0"/>
              <a:t>“Content Delivery Network” teriminin baş harflerinin kısaltılması ile oluşturulan CDN; dilimize “içerik dağıtım ağı” olarak çevrilebilir. En basit anlatımla; web sitesi verilerinin en yakındaki sunucudan dağıtılması olarak açıklanabilir.</a:t>
            </a:r>
          </a:p>
          <a:p>
            <a:endParaRPr lang="tr-TR" dirty="0"/>
          </a:p>
          <a:p>
            <a:r>
              <a:rPr lang="tr-TR" dirty="0"/>
              <a:t>Bu basit anlatımı örneklendirmek gerekirse; siz tarayıcı çubuğuna bir URL adresi yazıp “</a:t>
            </a:r>
            <a:r>
              <a:rPr lang="tr-TR" dirty="0" err="1"/>
              <a:t>enter</a:t>
            </a:r>
            <a:r>
              <a:rPr lang="tr-TR" dirty="0"/>
              <a:t>” tuşuna bastığınızda gitmek istediğiniz sitenin bazı verileri, size coğrafi olarak en yakın sunucudan iletilir. Bu sayede mesafe uzaklığından kaynaklanan “siteye geç erişim” problemleri bertaraf edilmeye çalışılır.</a:t>
            </a:r>
          </a:p>
        </p:txBody>
      </p:sp>
    </p:spTree>
    <p:extLst>
      <p:ext uri="{BB962C8B-B14F-4D97-AF65-F5344CB8AC3E}">
        <p14:creationId xmlns:p14="http://schemas.microsoft.com/office/powerpoint/2010/main" val="3890699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A193-B24E-482B-B091-A4A3C496D856}"/>
              </a:ext>
            </a:extLst>
          </p:cNvPr>
          <p:cNvSpPr>
            <a:spLocks noGrp="1"/>
          </p:cNvSpPr>
          <p:nvPr>
            <p:ph type="title"/>
          </p:nvPr>
        </p:nvSpPr>
        <p:spPr/>
        <p:txBody>
          <a:bodyPr/>
          <a:lstStyle/>
          <a:p>
            <a:r>
              <a:rPr lang="tr-TR" dirty="0"/>
              <a:t>CDN Nasıl Çalışır?</a:t>
            </a:r>
          </a:p>
        </p:txBody>
      </p:sp>
      <p:sp>
        <p:nvSpPr>
          <p:cNvPr id="3" name="Content Placeholder 2">
            <a:extLst>
              <a:ext uri="{FF2B5EF4-FFF2-40B4-BE49-F238E27FC236}">
                <a16:creationId xmlns:a16="http://schemas.microsoft.com/office/drawing/2014/main" id="{96CEE073-CBD3-45AB-BA9B-A0F1F8311EA0}"/>
              </a:ext>
            </a:extLst>
          </p:cNvPr>
          <p:cNvSpPr>
            <a:spLocks noGrp="1"/>
          </p:cNvSpPr>
          <p:nvPr>
            <p:ph idx="1"/>
          </p:nvPr>
        </p:nvSpPr>
        <p:spPr/>
        <p:txBody>
          <a:bodyPr/>
          <a:lstStyle/>
          <a:p>
            <a:r>
              <a:rPr lang="tr-TR" dirty="0"/>
              <a:t>CDN çalışma mantığı oldukça basittir. Öncelikle CDN sağlayan servisin, tüm dünyaya yayılmış şekilde bulunan fiziksel sunucuları bulunmaktadır. Bu sunucular tarafından; sitenizin ana sunucusunda bulunan (yani </a:t>
            </a:r>
            <a:r>
              <a:rPr lang="tr-TR" dirty="0" err="1"/>
              <a:t>hosting</a:t>
            </a:r>
            <a:r>
              <a:rPr lang="tr-TR" dirty="0"/>
              <a:t> hesabınızda bulunan) değişmeyen statik içerikler ve değişen dinamik içerikler, belli aralıklarla ön </a:t>
            </a:r>
            <a:r>
              <a:rPr lang="tr-TR" dirty="0" err="1"/>
              <a:t>belleklenir</a:t>
            </a:r>
            <a:r>
              <a:rPr lang="tr-TR" dirty="0"/>
              <a:t>. Önbelleğe alınan bu veriler, sitenize ziyaret gerçekleştiren kullanıcılara en yakın fiziksel sunucudan gönderilir.</a:t>
            </a:r>
          </a:p>
          <a:p>
            <a:r>
              <a:rPr lang="tr-TR" dirty="0"/>
              <a:t>Kısacası CDN sağlayıcı bir postacıdır. Sitenizin bir kopyasını dünyanın değişik yerlerdeki sunucularda tutar. Kim, hangi sunucuya coğrafi olarak daha yakınsa; siteyi o sunucudan görüntüler.</a:t>
            </a:r>
          </a:p>
        </p:txBody>
      </p:sp>
    </p:spTree>
    <p:extLst>
      <p:ext uri="{BB962C8B-B14F-4D97-AF65-F5344CB8AC3E}">
        <p14:creationId xmlns:p14="http://schemas.microsoft.com/office/powerpoint/2010/main" val="15386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034-F6FC-4F0B-B26E-7757540DE572}"/>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FB871971-63D0-4768-99B8-C22B6AF3C4E4}"/>
              </a:ext>
            </a:extLst>
          </p:cNvPr>
          <p:cNvSpPr>
            <a:spLocks noGrp="1"/>
          </p:cNvSpPr>
          <p:nvPr>
            <p:ph idx="1"/>
          </p:nvPr>
        </p:nvSpPr>
        <p:spPr/>
        <p:txBody>
          <a:bodyPr/>
          <a:lstStyle/>
          <a:p>
            <a:r>
              <a:rPr lang="tr-TR" dirty="0" err="1"/>
              <a:t>Integrity</a:t>
            </a:r>
            <a:r>
              <a:rPr lang="tr-TR" dirty="0"/>
              <a:t>: </a:t>
            </a:r>
            <a:r>
              <a:rPr lang="tr-TR" dirty="0" err="1"/>
              <a:t>Integrity</a:t>
            </a:r>
            <a:r>
              <a:rPr lang="tr-TR" dirty="0"/>
              <a:t> özelliği, </a:t>
            </a:r>
            <a:r>
              <a:rPr lang="tr-TR" dirty="0" err="1"/>
              <a:t>Subresouce</a:t>
            </a:r>
            <a:r>
              <a:rPr lang="tr-TR" dirty="0"/>
              <a:t> </a:t>
            </a:r>
            <a:r>
              <a:rPr lang="tr-TR" dirty="0" err="1"/>
              <a:t>Integrity</a:t>
            </a:r>
            <a:r>
              <a:rPr lang="tr-TR" dirty="0"/>
              <a:t> (SRI) Türkçe karşılığı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araçlarını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p>
        </p:txBody>
      </p:sp>
    </p:spTree>
    <p:extLst>
      <p:ext uri="{BB962C8B-B14F-4D97-AF65-F5344CB8AC3E}">
        <p14:creationId xmlns:p14="http://schemas.microsoft.com/office/powerpoint/2010/main" val="32936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2C5-20C1-49A4-AD57-4ADBB7DF8036}"/>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F68E117C-93C5-4547-AB73-B44CE28901CA}"/>
              </a:ext>
            </a:extLst>
          </p:cNvPr>
          <p:cNvSpPr>
            <a:spLocks noGrp="1"/>
          </p:cNvSpPr>
          <p:nvPr>
            <p:ph idx="1"/>
          </p:nvPr>
        </p:nvSpPr>
        <p:spPr/>
        <p:txBody>
          <a:bodyPr/>
          <a:lstStyle/>
          <a:p>
            <a:r>
              <a:rPr lang="tr-TR" dirty="0" err="1"/>
              <a:t>Bootstrap</a:t>
            </a:r>
            <a:r>
              <a:rPr lang="tr-TR" dirty="0"/>
              <a:t> ile </a:t>
            </a:r>
            <a:r>
              <a:rPr lang="tr-TR" dirty="0" err="1"/>
              <a:t>frontend</a:t>
            </a:r>
            <a:r>
              <a:rPr lang="tr-TR" dirty="0"/>
              <a:t> çalışmaları yaparken </a:t>
            </a:r>
            <a:r>
              <a:rPr lang="tr-TR" dirty="0" err="1"/>
              <a:t>margin</a:t>
            </a:r>
            <a:r>
              <a:rPr lang="tr-TR" dirty="0"/>
              <a:t> ve </a:t>
            </a:r>
            <a:r>
              <a:rPr lang="tr-TR" dirty="0" err="1"/>
              <a:t>padding</a:t>
            </a:r>
            <a:r>
              <a:rPr lang="tr-TR" dirty="0"/>
              <a:t> </a:t>
            </a:r>
            <a:r>
              <a:rPr lang="tr-TR" dirty="0" err="1"/>
              <a:t>comutları</a:t>
            </a:r>
            <a:r>
              <a:rPr lang="tr-TR" dirty="0"/>
              <a:t> ile iç ve dış boşlukları ayarlarız. </a:t>
            </a:r>
            <a:r>
              <a:rPr lang="tr-TR" dirty="0" err="1"/>
              <a:t>Margin</a:t>
            </a:r>
            <a:r>
              <a:rPr lang="tr-TR" dirty="0"/>
              <a:t> için  m </a:t>
            </a:r>
            <a:r>
              <a:rPr lang="tr-TR" dirty="0" err="1"/>
              <a:t>padding</a:t>
            </a:r>
            <a:r>
              <a:rPr lang="tr-TR" dirty="0"/>
              <a:t> için p </a:t>
            </a:r>
            <a:r>
              <a:rPr lang="tr-TR" dirty="0" err="1"/>
              <a:t>kısayol</a:t>
            </a:r>
            <a:r>
              <a:rPr lang="tr-TR" dirty="0"/>
              <a:t> komutu kullanılır.</a:t>
            </a:r>
          </a:p>
          <a:p>
            <a:r>
              <a:rPr lang="tr-TR" dirty="0"/>
              <a:t>m :</a:t>
            </a:r>
            <a:r>
              <a:rPr lang="tr-TR" dirty="0" err="1"/>
              <a:t>margin</a:t>
            </a:r>
            <a:endParaRPr lang="tr-TR" dirty="0"/>
          </a:p>
          <a:p>
            <a:r>
              <a:rPr lang="tr-TR" dirty="0" err="1"/>
              <a:t>mt</a:t>
            </a:r>
            <a:r>
              <a:rPr lang="tr-TR" dirty="0"/>
              <a:t> : </a:t>
            </a:r>
            <a:r>
              <a:rPr lang="tr-TR" dirty="0" err="1"/>
              <a:t>margin</a:t>
            </a:r>
            <a:r>
              <a:rPr lang="tr-TR" dirty="0"/>
              <a:t> top</a:t>
            </a:r>
          </a:p>
          <a:p>
            <a:r>
              <a:rPr lang="tr-TR" dirty="0" err="1"/>
              <a:t>mb</a:t>
            </a:r>
            <a:r>
              <a:rPr lang="tr-TR" dirty="0"/>
              <a:t> : </a:t>
            </a:r>
            <a:r>
              <a:rPr lang="tr-TR" dirty="0" err="1"/>
              <a:t>margin</a:t>
            </a:r>
            <a:r>
              <a:rPr lang="tr-TR" dirty="0"/>
              <a:t> </a:t>
            </a:r>
            <a:r>
              <a:rPr lang="tr-TR" dirty="0" err="1"/>
              <a:t>bottom</a:t>
            </a:r>
            <a:endParaRPr lang="tr-TR" dirty="0"/>
          </a:p>
          <a:p>
            <a:r>
              <a:rPr lang="tr-TR" dirty="0" err="1"/>
              <a:t>mr</a:t>
            </a:r>
            <a:r>
              <a:rPr lang="tr-TR" dirty="0"/>
              <a:t> : </a:t>
            </a:r>
            <a:r>
              <a:rPr lang="tr-TR" dirty="0" err="1"/>
              <a:t>margin</a:t>
            </a:r>
            <a:r>
              <a:rPr lang="tr-TR" dirty="0"/>
              <a:t> </a:t>
            </a:r>
            <a:r>
              <a:rPr lang="tr-TR" dirty="0" err="1"/>
              <a:t>right</a:t>
            </a:r>
            <a:endParaRPr lang="tr-TR" dirty="0"/>
          </a:p>
          <a:p>
            <a:r>
              <a:rPr lang="tr-TR" dirty="0"/>
              <a:t>ml : </a:t>
            </a:r>
            <a:r>
              <a:rPr lang="tr-TR" dirty="0" err="1"/>
              <a:t>margin</a:t>
            </a:r>
            <a:r>
              <a:rPr lang="tr-TR" dirty="0"/>
              <a:t> </a:t>
            </a:r>
            <a:r>
              <a:rPr lang="tr-TR" dirty="0" err="1"/>
              <a:t>left</a:t>
            </a:r>
            <a:r>
              <a:rPr lang="tr-TR" dirty="0"/>
              <a:t> </a:t>
            </a:r>
          </a:p>
          <a:p>
            <a:r>
              <a:rPr lang="tr-TR" dirty="0"/>
              <a:t>Örnek </a:t>
            </a:r>
            <a:r>
              <a:rPr lang="tr-TR" dirty="0" err="1"/>
              <a:t>margin</a:t>
            </a:r>
            <a:r>
              <a:rPr lang="tr-TR" dirty="0"/>
              <a:t> komutları</a:t>
            </a:r>
          </a:p>
          <a:p>
            <a:endParaRPr lang="tr-TR" dirty="0"/>
          </a:p>
        </p:txBody>
      </p:sp>
    </p:spTree>
    <p:extLst>
      <p:ext uri="{BB962C8B-B14F-4D97-AF65-F5344CB8AC3E}">
        <p14:creationId xmlns:p14="http://schemas.microsoft.com/office/powerpoint/2010/main" val="39437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EA6A-E694-4E50-91D6-DEFB2E407F75}"/>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3724EDDB-7900-455F-96F9-7FA378978E63}"/>
              </a:ext>
            </a:extLst>
          </p:cNvPr>
          <p:cNvSpPr>
            <a:spLocks noGrp="1"/>
          </p:cNvSpPr>
          <p:nvPr>
            <p:ph idx="1"/>
          </p:nvPr>
        </p:nvSpPr>
        <p:spPr/>
        <p:txBody>
          <a:bodyPr/>
          <a:lstStyle/>
          <a:p>
            <a:r>
              <a:rPr lang="tr-TR" dirty="0" err="1"/>
              <a:t>Bootsrap</a:t>
            </a:r>
            <a:r>
              <a:rPr lang="tr-TR" dirty="0"/>
              <a:t> web sayfasının görüntüleneceği cihazların ekran boyutuna göre sayfanın düzenini değiştirir. Böylece ekran boyutu değişse de kullanıcı sayfayı rahatlıkla kullanabilir.</a:t>
            </a:r>
          </a:p>
          <a:p>
            <a:r>
              <a:rPr lang="tr-TR" dirty="0"/>
              <a:t>Küçük ekranlar için </a:t>
            </a:r>
            <a:r>
              <a:rPr lang="tr-TR" dirty="0" err="1"/>
              <a:t>sm</a:t>
            </a:r>
            <a:r>
              <a:rPr lang="tr-TR" dirty="0"/>
              <a:t> , orta ekranlar için md , geniş ekranlar için </a:t>
            </a:r>
            <a:r>
              <a:rPr lang="tr-TR" dirty="0" err="1"/>
              <a:t>lg</a:t>
            </a:r>
            <a:r>
              <a:rPr lang="tr-TR" dirty="0"/>
              <a:t> komutu kullanılır.</a:t>
            </a:r>
          </a:p>
          <a:p>
            <a:r>
              <a:rPr lang="tr-TR" dirty="0"/>
              <a:t>mb-md-0 komutu orda ölçekli ekrandan görüntülenme için komutun yazıldığı kısmın bir alt kısımla olan dış kenar boşluğunu ayarlamak için kullanılır.</a:t>
            </a:r>
          </a:p>
          <a:p>
            <a:endParaRPr lang="tr-TR" dirty="0"/>
          </a:p>
        </p:txBody>
      </p:sp>
    </p:spTree>
    <p:extLst>
      <p:ext uri="{BB962C8B-B14F-4D97-AF65-F5344CB8AC3E}">
        <p14:creationId xmlns:p14="http://schemas.microsoft.com/office/powerpoint/2010/main" val="2523546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75AC-2860-4FF5-8222-8AD7D84144BF}"/>
              </a:ext>
            </a:extLst>
          </p:cNvPr>
          <p:cNvSpPr>
            <a:spLocks noGrp="1"/>
          </p:cNvSpPr>
          <p:nvPr>
            <p:ph type="title"/>
          </p:nvPr>
        </p:nvSpPr>
        <p:spPr/>
        <p:txBody>
          <a:bodyPr/>
          <a:lstStyle/>
          <a:p>
            <a:r>
              <a:rPr lang="tr-TR" dirty="0" err="1"/>
              <a:t>Bootstrap</a:t>
            </a:r>
            <a:r>
              <a:rPr lang="tr-TR" dirty="0"/>
              <a:t> </a:t>
            </a:r>
            <a:r>
              <a:rPr lang="tr-TR" dirty="0" err="1"/>
              <a:t>list</a:t>
            </a:r>
            <a:r>
              <a:rPr lang="tr-TR" dirty="0"/>
              <a:t> yapısı</a:t>
            </a:r>
          </a:p>
        </p:txBody>
      </p:sp>
      <p:sp>
        <p:nvSpPr>
          <p:cNvPr id="3" name="Content Placeholder 2">
            <a:extLst>
              <a:ext uri="{FF2B5EF4-FFF2-40B4-BE49-F238E27FC236}">
                <a16:creationId xmlns:a16="http://schemas.microsoft.com/office/drawing/2014/main" id="{8DDABFC3-1AF1-4EED-920B-5CB603D44192}"/>
              </a:ext>
            </a:extLst>
          </p:cNvPr>
          <p:cNvSpPr>
            <a:spLocks noGrp="1"/>
          </p:cNvSpPr>
          <p:nvPr>
            <p:ph idx="1"/>
          </p:nvPr>
        </p:nvSpPr>
        <p:spPr/>
        <p:txBody>
          <a:bodyPr/>
          <a:lstStyle/>
          <a:p>
            <a:r>
              <a:rPr lang="tr-TR" dirty="0" err="1"/>
              <a:t>Bootstrap’de</a:t>
            </a:r>
            <a:r>
              <a:rPr lang="tr-TR" dirty="0"/>
              <a:t> listeler </a:t>
            </a:r>
            <a:r>
              <a:rPr lang="tr-TR" dirty="0" err="1"/>
              <a:t>ordered</a:t>
            </a:r>
            <a:r>
              <a:rPr lang="tr-TR" dirty="0"/>
              <a:t>(düzenli) ve </a:t>
            </a:r>
            <a:r>
              <a:rPr lang="tr-TR" dirty="0" err="1"/>
              <a:t>unordered</a:t>
            </a:r>
            <a:r>
              <a:rPr lang="tr-TR" dirty="0"/>
              <a:t>(düzensiz) olmak üzere ikiye ayrılırlar.</a:t>
            </a:r>
          </a:p>
          <a:p>
            <a:r>
              <a:rPr lang="tr-TR" dirty="0" err="1"/>
              <a:t>Ordered</a:t>
            </a:r>
            <a:r>
              <a:rPr lang="tr-TR" dirty="0"/>
              <a:t> </a:t>
            </a:r>
            <a:r>
              <a:rPr lang="tr-TR" dirty="0" err="1"/>
              <a:t>listler</a:t>
            </a:r>
            <a:r>
              <a:rPr lang="tr-TR" dirty="0"/>
              <a:t> ol&gt;</a:t>
            </a:r>
            <a:r>
              <a:rPr lang="tr-TR" dirty="0" err="1"/>
              <a:t>li</a:t>
            </a:r>
            <a:r>
              <a:rPr lang="tr-TR" dirty="0"/>
              <a:t> ile yapılır.</a:t>
            </a:r>
          </a:p>
          <a:p>
            <a:r>
              <a:rPr lang="tr-TR" dirty="0" err="1"/>
              <a:t>Unordered</a:t>
            </a:r>
            <a:r>
              <a:rPr lang="tr-TR" dirty="0"/>
              <a:t> </a:t>
            </a:r>
            <a:r>
              <a:rPr lang="tr-TR" dirty="0" err="1"/>
              <a:t>listler</a:t>
            </a:r>
            <a:r>
              <a:rPr lang="tr-TR" dirty="0"/>
              <a:t> </a:t>
            </a:r>
            <a:r>
              <a:rPr lang="tr-TR" dirty="0" err="1"/>
              <a:t>ul</a:t>
            </a:r>
            <a:r>
              <a:rPr lang="tr-TR" dirty="0"/>
              <a:t>&gt;</a:t>
            </a:r>
            <a:r>
              <a:rPr lang="tr-TR" dirty="0" err="1"/>
              <a:t>li</a:t>
            </a:r>
            <a:r>
              <a:rPr lang="tr-TR" dirty="0"/>
              <a:t> ile kodlanır.</a:t>
            </a:r>
          </a:p>
          <a:p>
            <a:r>
              <a:rPr lang="tr-TR" dirty="0"/>
              <a:t>Eğer listemizin her bir satırını 1.2.3. gibi sıralamak istersek ol&gt;</a:t>
            </a:r>
            <a:r>
              <a:rPr lang="tr-TR" dirty="0" err="1"/>
              <a:t>li</a:t>
            </a:r>
            <a:r>
              <a:rPr lang="tr-TR" dirty="0"/>
              <a:t> kullanmamız gerekir.</a:t>
            </a:r>
          </a:p>
          <a:p>
            <a:r>
              <a:rPr lang="tr-TR" dirty="0"/>
              <a:t>Eğer listemizin elemanlarını belirli bir ölçüde </a:t>
            </a:r>
            <a:r>
              <a:rPr lang="tr-TR" dirty="0" err="1"/>
              <a:t>sıramak</a:t>
            </a:r>
            <a:r>
              <a:rPr lang="tr-TR" dirty="0"/>
              <a:t> istemiyorsak </a:t>
            </a:r>
            <a:r>
              <a:rPr lang="tr-TR" dirty="0" err="1"/>
              <a:t>ul</a:t>
            </a:r>
            <a:r>
              <a:rPr lang="tr-TR" dirty="0"/>
              <a:t>&gt;</a:t>
            </a:r>
            <a:r>
              <a:rPr lang="tr-TR" dirty="0" err="1"/>
              <a:t>li</a:t>
            </a:r>
            <a:r>
              <a:rPr lang="tr-TR" dirty="0"/>
              <a:t> kullanmalıyız.</a:t>
            </a:r>
          </a:p>
        </p:txBody>
      </p:sp>
    </p:spTree>
    <p:extLst>
      <p:ext uri="{BB962C8B-B14F-4D97-AF65-F5344CB8AC3E}">
        <p14:creationId xmlns:p14="http://schemas.microsoft.com/office/powerpoint/2010/main" val="115368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55A5-ED4D-4B02-A4F0-D2E9F675AB73}"/>
              </a:ext>
            </a:extLst>
          </p:cNvPr>
          <p:cNvSpPr>
            <a:spLocks noGrp="1"/>
          </p:cNvSpPr>
          <p:nvPr>
            <p:ph type="title"/>
          </p:nvPr>
        </p:nvSpPr>
        <p:spPr/>
        <p:txBody>
          <a:bodyPr/>
          <a:lstStyle/>
          <a:p>
            <a:r>
              <a:rPr lang="tr-TR" dirty="0" err="1"/>
              <a:t>text-shadow</a:t>
            </a:r>
            <a:endParaRPr lang="tr-TR" dirty="0"/>
          </a:p>
        </p:txBody>
      </p:sp>
      <p:sp>
        <p:nvSpPr>
          <p:cNvPr id="3" name="Content Placeholder 2">
            <a:extLst>
              <a:ext uri="{FF2B5EF4-FFF2-40B4-BE49-F238E27FC236}">
                <a16:creationId xmlns:a16="http://schemas.microsoft.com/office/drawing/2014/main" id="{0A6AE040-4AA5-495D-9A4A-6C199CE3F42C}"/>
              </a:ext>
            </a:extLst>
          </p:cNvPr>
          <p:cNvSpPr>
            <a:spLocks noGrp="1"/>
          </p:cNvSpPr>
          <p:nvPr>
            <p:ph idx="1"/>
          </p:nvPr>
        </p:nvSpPr>
        <p:spPr/>
        <p:txBody>
          <a:bodyPr/>
          <a:lstStyle/>
          <a:p>
            <a:r>
              <a:rPr lang="tr-TR" dirty="0"/>
              <a:t>Web sayfasının dekorasyonunda kullanılan </a:t>
            </a:r>
            <a:r>
              <a:rPr lang="tr-TR" dirty="0" err="1"/>
              <a:t>text-shadow</a:t>
            </a:r>
            <a:r>
              <a:rPr lang="tr-TR" dirty="0"/>
              <a:t> yazının gölgelendirilmesi için kullanılır.</a:t>
            </a:r>
          </a:p>
          <a:p>
            <a:r>
              <a:rPr lang="tr-TR" dirty="0"/>
              <a:t>Çeşitli şekilde </a:t>
            </a:r>
            <a:r>
              <a:rPr lang="tr-TR" dirty="0" err="1"/>
              <a:t>text-shadow’lar</a:t>
            </a:r>
            <a:r>
              <a:rPr lang="tr-TR" dirty="0"/>
              <a:t> yapılabilir.</a:t>
            </a:r>
          </a:p>
          <a:p>
            <a:r>
              <a:rPr lang="tr-TR" dirty="0" err="1"/>
              <a:t>text-shadow</a:t>
            </a:r>
            <a:r>
              <a:rPr lang="tr-TR" dirty="0"/>
              <a:t> : 3px 10px 7px #3C2AC   (Örnek </a:t>
            </a:r>
            <a:r>
              <a:rPr lang="tr-TR" dirty="0" err="1"/>
              <a:t>text-shadow</a:t>
            </a:r>
            <a:r>
              <a:rPr lang="tr-TR" dirty="0"/>
              <a:t> komutu)</a:t>
            </a:r>
          </a:p>
          <a:p>
            <a:r>
              <a:rPr lang="tr-TR" dirty="0" err="1"/>
              <a:t>text-shadow</a:t>
            </a:r>
            <a:r>
              <a:rPr lang="tr-TR" dirty="0"/>
              <a:t> :  (gölge x yönü ) (gölge y yönü ) (gölge </a:t>
            </a:r>
            <a:r>
              <a:rPr lang="tr-TR" dirty="0" err="1"/>
              <a:t>bluru</a:t>
            </a:r>
            <a:r>
              <a:rPr lang="tr-TR" dirty="0"/>
              <a:t> ) (</a:t>
            </a:r>
            <a:r>
              <a:rPr lang="tr-TR" dirty="0" err="1"/>
              <a:t>opacity</a:t>
            </a:r>
            <a:r>
              <a:rPr lang="tr-TR" dirty="0"/>
              <a:t>)</a:t>
            </a:r>
          </a:p>
        </p:txBody>
      </p:sp>
    </p:spTree>
    <p:extLst>
      <p:ext uri="{BB962C8B-B14F-4D97-AF65-F5344CB8AC3E}">
        <p14:creationId xmlns:p14="http://schemas.microsoft.com/office/powerpoint/2010/main" val="410560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C69A-1346-4781-9E74-20782C8F0C07}"/>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DCE2A7CB-6788-44DF-BBDF-C2BE28A555D2}"/>
              </a:ext>
            </a:extLst>
          </p:cNvPr>
          <p:cNvSpPr>
            <a:spLocks noGrp="1"/>
          </p:cNvSpPr>
          <p:nvPr>
            <p:ph idx="1"/>
          </p:nvPr>
        </p:nvSpPr>
        <p:spPr/>
        <p:txBody>
          <a:bodyPr>
            <a:normAutofit fontScale="92500" lnSpcReduction="10000"/>
          </a:bodyPr>
          <a:lstStyle/>
          <a:p>
            <a:r>
              <a:rPr lang="tr-TR" dirty="0" err="1"/>
              <a:t>Merge</a:t>
            </a:r>
            <a:r>
              <a:rPr lang="tr-TR" dirty="0"/>
              <a:t> komutu iki </a:t>
            </a:r>
            <a:r>
              <a:rPr lang="tr-TR" dirty="0" err="1"/>
              <a:t>branch</a:t>
            </a:r>
            <a:r>
              <a:rPr lang="tr-TR" dirty="0"/>
              <a:t> arasındaki değişiklikleri entegre etmenin en kolay yolu olmakla birlikte tek yol değildir. </a:t>
            </a:r>
            <a:r>
              <a:rPr lang="tr-TR" dirty="0" err="1"/>
              <a:t>Rebase</a:t>
            </a:r>
            <a:r>
              <a:rPr lang="tr-TR" dirty="0"/>
              <a:t> komutu da iki </a:t>
            </a:r>
            <a:r>
              <a:rPr lang="tr-TR" dirty="0" err="1"/>
              <a:t>branch'ı</a:t>
            </a:r>
            <a:r>
              <a:rPr lang="tr-TR" dirty="0"/>
              <a:t> entegre etmek için kullanılan </a:t>
            </a:r>
            <a:r>
              <a:rPr lang="tr-TR" dirty="0" err="1"/>
              <a:t>merge</a:t>
            </a:r>
            <a:r>
              <a:rPr lang="tr-TR" dirty="0"/>
              <a:t> komutuna alternatif bir komuttur.</a:t>
            </a:r>
          </a:p>
          <a:p>
            <a:r>
              <a:rPr lang="tr-TR" dirty="0"/>
              <a:t>Git </a:t>
            </a:r>
            <a:r>
              <a:rPr lang="tr-TR" dirty="0" err="1"/>
              <a:t>merge</a:t>
            </a:r>
            <a:r>
              <a:rPr lang="tr-TR" dirty="0"/>
              <a:t> işlemini gerçekleştirmeden önce aşağıdaki üç </a:t>
            </a:r>
            <a:r>
              <a:rPr lang="tr-TR" dirty="0" err="1"/>
              <a:t>commit'i</a:t>
            </a:r>
            <a:r>
              <a:rPr lang="tr-TR" dirty="0"/>
              <a:t> tespit eder</a:t>
            </a:r>
          </a:p>
          <a:p>
            <a:endParaRPr lang="tr-TR" dirty="0"/>
          </a:p>
          <a:p>
            <a:r>
              <a:rPr lang="tr-TR" dirty="0"/>
              <a:t>İki </a:t>
            </a:r>
            <a:r>
              <a:rPr lang="tr-TR" dirty="0" err="1"/>
              <a:t>branch'in</a:t>
            </a:r>
            <a:r>
              <a:rPr lang="tr-TR" dirty="0"/>
              <a:t> ortak </a:t>
            </a:r>
            <a:r>
              <a:rPr lang="tr-TR" dirty="0" err="1"/>
              <a:t>commit'i</a:t>
            </a:r>
            <a:r>
              <a:rPr lang="tr-TR" dirty="0"/>
              <a:t>: İki </a:t>
            </a:r>
            <a:r>
              <a:rPr lang="tr-TR" dirty="0" err="1"/>
              <a:t>branch'in</a:t>
            </a:r>
            <a:r>
              <a:rPr lang="tr-TR" dirty="0"/>
              <a:t> de tarihçesini daha yakından incelediğinizde bu </a:t>
            </a:r>
            <a:r>
              <a:rPr lang="tr-TR" dirty="0" err="1"/>
              <a:t>branch'lerin</a:t>
            </a:r>
            <a:r>
              <a:rPr lang="tr-TR" dirty="0"/>
              <a:t> zamanın bir noktasında ortak bir </a:t>
            </a:r>
            <a:r>
              <a:rPr lang="tr-TR" dirty="0" err="1"/>
              <a:t>commit'e</a:t>
            </a:r>
            <a:r>
              <a:rPr lang="tr-TR" dirty="0"/>
              <a:t> sahip olduklarını görürüz. Bu anda her iki </a:t>
            </a:r>
            <a:r>
              <a:rPr lang="tr-TR" dirty="0" err="1"/>
              <a:t>branch'in</a:t>
            </a:r>
            <a:r>
              <a:rPr lang="tr-TR" dirty="0"/>
              <a:t> de içeriği bire bir aynıdır.</a:t>
            </a:r>
          </a:p>
          <a:p>
            <a:r>
              <a:rPr lang="tr-TR" dirty="0" err="1"/>
              <a:t>Branch'lerin</a:t>
            </a:r>
            <a:r>
              <a:rPr lang="tr-TR" dirty="0"/>
              <a:t> son </a:t>
            </a:r>
            <a:r>
              <a:rPr lang="tr-TR" dirty="0" err="1"/>
              <a:t>commit'leri</a:t>
            </a:r>
            <a:r>
              <a:rPr lang="tr-TR" dirty="0"/>
              <a:t>: Her iki </a:t>
            </a:r>
            <a:r>
              <a:rPr lang="tr-TR" dirty="0" err="1"/>
              <a:t>branch</a:t>
            </a:r>
            <a:r>
              <a:rPr lang="tr-TR" dirty="0"/>
              <a:t> için de yapılan son </a:t>
            </a:r>
            <a:r>
              <a:rPr lang="tr-TR" dirty="0" err="1"/>
              <a:t>commit'ler</a:t>
            </a:r>
            <a:endParaRPr lang="tr-TR" dirty="0"/>
          </a:p>
          <a:p>
            <a:r>
              <a:rPr lang="tr-TR" dirty="0"/>
              <a:t>Bu üç </a:t>
            </a:r>
            <a:r>
              <a:rPr lang="tr-TR" dirty="0" err="1"/>
              <a:t>commit</a:t>
            </a:r>
            <a:r>
              <a:rPr lang="tr-TR" dirty="0"/>
              <a:t> tespit edildikten sonra Git bu üç </a:t>
            </a:r>
            <a:r>
              <a:rPr lang="tr-TR" dirty="0" err="1"/>
              <a:t>commit'i</a:t>
            </a:r>
            <a:r>
              <a:rPr lang="tr-TR" dirty="0"/>
              <a:t> birleştirerek entegrasyonu yapabilir.</a:t>
            </a:r>
          </a:p>
        </p:txBody>
      </p:sp>
    </p:spTree>
    <p:extLst>
      <p:ext uri="{BB962C8B-B14F-4D97-AF65-F5344CB8AC3E}">
        <p14:creationId xmlns:p14="http://schemas.microsoft.com/office/powerpoint/2010/main" val="800134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4F30-5623-4288-865E-8B29F334121F}"/>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37812515-59D4-4CE0-BFC3-B61BDFFB4D16}"/>
              </a:ext>
            </a:extLst>
          </p:cNvPr>
          <p:cNvSpPr>
            <a:spLocks noGrp="1"/>
          </p:cNvSpPr>
          <p:nvPr>
            <p:ph idx="1"/>
          </p:nvPr>
        </p:nvSpPr>
        <p:spPr/>
        <p:txBody>
          <a:bodyPr/>
          <a:lstStyle/>
          <a:p>
            <a:r>
              <a:rPr lang="tr-TR" dirty="0"/>
              <a:t>Basit bazı durumlarda </a:t>
            </a:r>
            <a:r>
              <a:rPr lang="tr-TR" dirty="0" err="1"/>
              <a:t>branch'lerden</a:t>
            </a:r>
            <a:r>
              <a:rPr lang="tr-TR" dirty="0"/>
              <a:t> bir tanesinde herhangi bir değişiklik yapılmamıştır ve bu </a:t>
            </a:r>
            <a:r>
              <a:rPr lang="tr-TR" dirty="0" err="1"/>
              <a:t>branch'in</a:t>
            </a:r>
            <a:r>
              <a:rPr lang="tr-TR" dirty="0"/>
              <a:t> yukarıdaki bölümde belirttiğimiz ortak </a:t>
            </a:r>
            <a:r>
              <a:rPr lang="tr-TR" dirty="0" err="1"/>
              <a:t>commit'i</a:t>
            </a:r>
            <a:r>
              <a:rPr lang="tr-TR" dirty="0"/>
              <a:t> ve son </a:t>
            </a:r>
            <a:r>
              <a:rPr lang="tr-TR" dirty="0" err="1"/>
              <a:t>commit'i</a:t>
            </a:r>
            <a:r>
              <a:rPr lang="tr-TR" dirty="0"/>
              <a:t> aynıdır.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ortaktır.</a:t>
            </a:r>
          </a:p>
          <a:p>
            <a:r>
              <a:rPr lang="tr-TR" dirty="0"/>
              <a:t>Fakat çoğu zaman her iki </a:t>
            </a:r>
            <a:r>
              <a:rPr lang="tr-TR" dirty="0" err="1"/>
              <a:t>branch'de</a:t>
            </a:r>
            <a:r>
              <a:rPr lang="tr-TR" dirty="0"/>
              <a:t> birbirinden bağımsız olarak değişikliğe uğrar ve tarihçe açısından birbirinden uzaklaşırlar. Bu durumda </a:t>
            </a:r>
            <a:r>
              <a:rPr lang="tr-TR" dirty="0" err="1"/>
              <a:t>merge</a:t>
            </a:r>
            <a:r>
              <a:rPr lang="tr-TR" dirty="0"/>
              <a:t> işlemini yapmak için </a:t>
            </a:r>
            <a:r>
              <a:rPr lang="tr-TR" dirty="0" err="1"/>
              <a:t>Git'in</a:t>
            </a:r>
            <a:r>
              <a:rPr lang="tr-TR" dirty="0"/>
              <a:t> her iki </a:t>
            </a:r>
            <a:r>
              <a:rPr lang="tr-TR" dirty="0" err="1"/>
              <a:t>branch</a:t>
            </a:r>
            <a:r>
              <a:rPr lang="tr-TR" dirty="0"/>
              <a:t> arasındaki değişiklikleri içeren otomatik bir </a:t>
            </a:r>
            <a:r>
              <a:rPr lang="tr-TR" dirty="0" err="1"/>
              <a:t>commit</a:t>
            </a:r>
            <a:r>
              <a:rPr lang="tr-TR" dirty="0"/>
              <a:t> oluşturması gerekir. Oluşturulan bu </a:t>
            </a:r>
            <a:r>
              <a:rPr lang="tr-TR" dirty="0" err="1"/>
              <a:t>commit'e</a:t>
            </a:r>
            <a:r>
              <a:rPr lang="tr-TR" dirty="0"/>
              <a:t> Git terminolojisinde "</a:t>
            </a:r>
            <a:r>
              <a:rPr lang="tr-TR" dirty="0" err="1"/>
              <a:t>Merge</a:t>
            </a:r>
            <a:r>
              <a:rPr lang="tr-TR" dirty="0"/>
              <a:t> </a:t>
            </a:r>
            <a:r>
              <a:rPr lang="tr-TR" dirty="0" err="1"/>
              <a:t>Commit</a:t>
            </a:r>
            <a:r>
              <a:rPr lang="tr-TR" dirty="0"/>
              <a:t>" denir.</a:t>
            </a:r>
          </a:p>
        </p:txBody>
      </p:sp>
    </p:spTree>
    <p:extLst>
      <p:ext uri="{BB962C8B-B14F-4D97-AF65-F5344CB8AC3E}">
        <p14:creationId xmlns:p14="http://schemas.microsoft.com/office/powerpoint/2010/main" val="3031369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434-BB7F-4C20-B412-14AD45334567}"/>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4AB067E0-A70E-4961-840B-32924551CB3C}"/>
              </a:ext>
            </a:extLst>
          </p:cNvPr>
          <p:cNvSpPr>
            <a:spLocks noGrp="1"/>
          </p:cNvSpPr>
          <p:nvPr>
            <p:ph idx="1"/>
          </p:nvPr>
        </p:nvSpPr>
        <p:spPr/>
        <p:txBody>
          <a:bodyPr/>
          <a:lstStyle/>
          <a:p>
            <a:r>
              <a:rPr lang="tr-TR" dirty="0"/>
              <a:t>Bazı takımlar iki </a:t>
            </a:r>
            <a:r>
              <a:rPr lang="tr-TR" dirty="0" err="1"/>
              <a:t>branch'i</a:t>
            </a:r>
            <a:r>
              <a:rPr lang="tr-TR" dirty="0"/>
              <a:t> yukarıda anlattığımız otomatik </a:t>
            </a:r>
            <a:r>
              <a:rPr lang="tr-TR" dirty="0" err="1"/>
              <a:t>merge</a:t>
            </a:r>
            <a:r>
              <a:rPr lang="tr-TR" dirty="0"/>
              <a:t> </a:t>
            </a:r>
            <a:r>
              <a:rPr lang="tr-TR" dirty="0" err="1"/>
              <a:t>commit'ler</a:t>
            </a:r>
            <a:r>
              <a:rPr lang="tr-TR" dirty="0"/>
              <a:t> yerine </a:t>
            </a:r>
            <a:r>
              <a:rPr lang="tr-TR" dirty="0" err="1"/>
              <a:t>rebase</a:t>
            </a:r>
            <a:r>
              <a:rPr lang="tr-TR" dirty="0"/>
              <a:t> ile entegre etmeyi tercih edebilir. </a:t>
            </a:r>
            <a:r>
              <a:rPr lang="tr-TR" dirty="0" err="1"/>
              <a:t>Rebase</a:t>
            </a:r>
            <a:r>
              <a:rPr lang="tr-TR" dirty="0"/>
              <a:t> sonrasında projenizin iki farklı </a:t>
            </a:r>
            <a:r>
              <a:rPr lang="tr-TR" dirty="0" err="1"/>
              <a:t>branch'i</a:t>
            </a:r>
            <a:r>
              <a:rPr lang="tr-TR" dirty="0"/>
              <a:t> olduğuna dair herhangi bir tarihsel iz oluşmaz.</a:t>
            </a:r>
          </a:p>
          <a:p>
            <a:r>
              <a:rPr lang="tr-TR" dirty="0"/>
              <a:t>Gelin şimdi </a:t>
            </a:r>
            <a:r>
              <a:rPr lang="tr-TR" dirty="0" err="1"/>
              <a:t>rebase</a:t>
            </a:r>
            <a:r>
              <a:rPr lang="tr-TR" dirty="0"/>
              <a:t> işleminin nasıl yapıldığına bakalım. Örnek senaryomuzda </a:t>
            </a:r>
            <a:r>
              <a:rPr lang="tr-TR" dirty="0" err="1"/>
              <a:t>Branch</a:t>
            </a:r>
            <a:r>
              <a:rPr lang="tr-TR" dirty="0"/>
              <a:t>-B'deki değişiklikleri </a:t>
            </a:r>
            <a:r>
              <a:rPr lang="tr-TR" dirty="0" err="1"/>
              <a:t>Branch</a:t>
            </a:r>
            <a:r>
              <a:rPr lang="tr-TR" dirty="0"/>
              <a:t>-A'ya entegre edeceğiz. </a:t>
            </a:r>
            <a:r>
              <a:rPr lang="tr-TR" dirty="0" err="1"/>
              <a:t>Rebase</a:t>
            </a:r>
            <a:r>
              <a:rPr lang="tr-TR" dirty="0"/>
              <a:t> işlemini git </a:t>
            </a:r>
            <a:r>
              <a:rPr lang="tr-TR" dirty="0" err="1"/>
              <a:t>rebase</a:t>
            </a:r>
            <a:r>
              <a:rPr lang="tr-TR" dirty="0"/>
              <a:t> komutunu aşağıdaki gibi kullanarak yapıyoruz.</a:t>
            </a:r>
          </a:p>
          <a:p>
            <a:r>
              <a:rPr lang="tr-TR" dirty="0"/>
              <a:t>$ git </a:t>
            </a:r>
            <a:r>
              <a:rPr lang="tr-TR" dirty="0" err="1"/>
              <a:t>rebase</a:t>
            </a:r>
            <a:r>
              <a:rPr lang="tr-TR" dirty="0"/>
              <a:t> </a:t>
            </a:r>
            <a:r>
              <a:rPr lang="tr-TR" dirty="0" err="1"/>
              <a:t>Branch</a:t>
            </a:r>
            <a:r>
              <a:rPr lang="tr-TR" dirty="0"/>
              <a:t>-B</a:t>
            </a:r>
          </a:p>
          <a:p>
            <a:endParaRPr lang="tr-TR" dirty="0"/>
          </a:p>
        </p:txBody>
      </p:sp>
    </p:spTree>
    <p:extLst>
      <p:ext uri="{BB962C8B-B14F-4D97-AF65-F5344CB8AC3E}">
        <p14:creationId xmlns:p14="http://schemas.microsoft.com/office/powerpoint/2010/main" val="2697192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27DD-D09D-4209-BE25-1DDAA538F3F1}"/>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56E430EC-158A-43C5-A3A5-AE47346C00A4}"/>
              </a:ext>
            </a:extLst>
          </p:cNvPr>
          <p:cNvSpPr>
            <a:spLocks noGrp="1"/>
          </p:cNvSpPr>
          <p:nvPr>
            <p:ph idx="1"/>
          </p:nvPr>
        </p:nvSpPr>
        <p:spPr/>
        <p:txBody>
          <a:bodyPr/>
          <a:lstStyle/>
          <a:p>
            <a:r>
              <a:rPr lang="tr-TR" dirty="0"/>
              <a:t>Bu komut ile Git öncelikle </a:t>
            </a:r>
            <a:r>
              <a:rPr lang="tr-TR" dirty="0" err="1"/>
              <a:t>Branch</a:t>
            </a:r>
            <a:r>
              <a:rPr lang="tr-TR" dirty="0"/>
              <a:t>-A ile </a:t>
            </a:r>
            <a:r>
              <a:rPr lang="tr-TR" dirty="0" err="1"/>
              <a:t>Branch</a:t>
            </a:r>
            <a:r>
              <a:rPr lang="tr-TR" dirty="0"/>
              <a:t>-B'nin ortak en son </a:t>
            </a:r>
            <a:r>
              <a:rPr lang="tr-TR" dirty="0" err="1"/>
              <a:t>commit'ini</a:t>
            </a:r>
            <a:r>
              <a:rPr lang="tr-TR" dirty="0"/>
              <a:t> bulup ortak </a:t>
            </a:r>
            <a:r>
              <a:rPr lang="tr-TR" dirty="0" err="1"/>
              <a:t>commit</a:t>
            </a:r>
            <a:r>
              <a:rPr lang="tr-TR" dirty="0"/>
              <a:t> sonrasında </a:t>
            </a:r>
            <a:r>
              <a:rPr lang="tr-TR" dirty="0" err="1"/>
              <a:t>Branch</a:t>
            </a:r>
            <a:r>
              <a:rPr lang="tr-TR" dirty="0"/>
              <a:t>-A'da yapılan diğer tüm </a:t>
            </a:r>
            <a:r>
              <a:rPr lang="tr-TR" dirty="0" err="1"/>
              <a:t>commit'leri</a:t>
            </a:r>
            <a:r>
              <a:rPr lang="tr-TR" dirty="0"/>
              <a:t> geri alır. Aslında bu </a:t>
            </a:r>
            <a:r>
              <a:rPr lang="tr-TR" dirty="0" err="1"/>
              <a:t>commitler</a:t>
            </a:r>
            <a:r>
              <a:rPr lang="tr-TR" dirty="0"/>
              <a:t> silinmez sadece geçici olarak farklı bir yerde saklanır. Daha sonra </a:t>
            </a:r>
            <a:r>
              <a:rPr lang="tr-TR" dirty="0" err="1"/>
              <a:t>Branch</a:t>
            </a:r>
            <a:r>
              <a:rPr lang="tr-TR" dirty="0"/>
              <a:t>-B'deki tüm </a:t>
            </a:r>
            <a:r>
              <a:rPr lang="tr-TR" dirty="0" err="1"/>
              <a:t>commitler</a:t>
            </a:r>
            <a:r>
              <a:rPr lang="tr-TR" dirty="0"/>
              <a:t> </a:t>
            </a:r>
            <a:r>
              <a:rPr lang="tr-TR" dirty="0" err="1"/>
              <a:t>Branch</a:t>
            </a:r>
            <a:r>
              <a:rPr lang="tr-TR" dirty="0"/>
              <a:t>-A'ya uygulanır. Son aşamada ise </a:t>
            </a:r>
            <a:r>
              <a:rPr lang="tr-TR" dirty="0" err="1"/>
              <a:t>Branch</a:t>
            </a:r>
            <a:r>
              <a:rPr lang="tr-TR" dirty="0"/>
              <a:t>-A'nın geçici olarak farklı bir yerde saklanan </a:t>
            </a:r>
            <a:r>
              <a:rPr lang="tr-TR" dirty="0" err="1"/>
              <a:t>commit'leri</a:t>
            </a:r>
            <a:r>
              <a:rPr lang="tr-TR" dirty="0"/>
              <a:t> tekrar uygulanır. Bu işlemler sonrasında tüm değişiklikler sanki sadece </a:t>
            </a:r>
            <a:r>
              <a:rPr lang="tr-TR" dirty="0" err="1"/>
              <a:t>Branch</a:t>
            </a:r>
            <a:r>
              <a:rPr lang="tr-TR" dirty="0"/>
              <a:t>-A üzerinde gerçekleşmiş gibi görünür.</a:t>
            </a:r>
          </a:p>
        </p:txBody>
      </p:sp>
    </p:spTree>
    <p:extLst>
      <p:ext uri="{BB962C8B-B14F-4D97-AF65-F5344CB8AC3E}">
        <p14:creationId xmlns:p14="http://schemas.microsoft.com/office/powerpoint/2010/main" val="2346962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2C1F-953C-450B-887D-D91342E8EEAA}"/>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7A19E498-71EF-4B78-A15E-8D22545FDF28}"/>
              </a:ext>
            </a:extLst>
          </p:cNvPr>
          <p:cNvSpPr>
            <a:spLocks noGrp="1"/>
          </p:cNvSpPr>
          <p:nvPr>
            <p:ph idx="1"/>
          </p:nvPr>
        </p:nvSpPr>
        <p:spPr/>
        <p:txBody>
          <a:bodyPr/>
          <a:lstStyle/>
          <a:p>
            <a:r>
              <a:rPr lang="tr-TR" dirty="0"/>
              <a:t>Hem </a:t>
            </a:r>
            <a:r>
              <a:rPr lang="tr-TR" dirty="0" err="1"/>
              <a:t>frameworkler</a:t>
            </a:r>
            <a:r>
              <a:rPr lang="tr-TR" dirty="0"/>
              <a:t> hem de kütüphaneler, başka programcılar tarafından yazılmış olan ve sizi satırlarca kod yazmaktan kurtaracak hayatınızı kolaylaştıracak kodlar bütünüdür.</a:t>
            </a:r>
          </a:p>
          <a:p>
            <a:r>
              <a:rPr lang="tr-TR" dirty="0" err="1"/>
              <a:t>Frameworkler</a:t>
            </a:r>
            <a:r>
              <a:rPr lang="tr-TR" dirty="0"/>
              <a:t> ve kütüphaneler başkası tarafından yazılmış yeniden kullanılabilir koddur. Amaçları, ortak problemleri daha kolay yoldan çözmenize yardımcı olmaktır.</a:t>
            </a:r>
          </a:p>
        </p:txBody>
      </p:sp>
    </p:spTree>
    <p:extLst>
      <p:ext uri="{BB962C8B-B14F-4D97-AF65-F5344CB8AC3E}">
        <p14:creationId xmlns:p14="http://schemas.microsoft.com/office/powerpoint/2010/main" val="2266793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208E-0FC2-4CAF-AE5A-5690296C9F17}"/>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52597A7D-381C-423B-AFFB-5C51F80EE450}"/>
              </a:ext>
            </a:extLst>
          </p:cNvPr>
          <p:cNvSpPr>
            <a:spLocks noGrp="1"/>
          </p:cNvSpPr>
          <p:nvPr>
            <p:ph idx="1"/>
          </p:nvPr>
        </p:nvSpPr>
        <p:spPr/>
        <p:txBody>
          <a:bodyPr/>
          <a:lstStyle/>
          <a:p>
            <a:r>
              <a:rPr lang="tr-TR" dirty="0" err="1"/>
              <a:t>Framwork</a:t>
            </a:r>
            <a:r>
              <a:rPr lang="tr-TR" dirty="0"/>
              <a:t> uygulama çatısıdır . Yani biz uygulamamızı bu çatıya göre geliştiririz örneğin ASPNET MVC bir </a:t>
            </a:r>
            <a:r>
              <a:rPr lang="tr-TR" dirty="0" err="1"/>
              <a:t>framworktür</a:t>
            </a:r>
            <a:r>
              <a:rPr lang="tr-TR" dirty="0"/>
              <a:t>. Biz her şeyi buna göre geliştiririz. </a:t>
            </a:r>
            <a:r>
              <a:rPr lang="tr-TR" dirty="0" err="1"/>
              <a:t>Jquery</a:t>
            </a:r>
            <a:r>
              <a:rPr lang="tr-TR" dirty="0"/>
              <a:t> ise bir </a:t>
            </a:r>
            <a:r>
              <a:rPr lang="tr-TR" dirty="0" err="1"/>
              <a:t>library</a:t>
            </a:r>
            <a:r>
              <a:rPr lang="tr-TR" dirty="0"/>
              <a:t> (kütüphanedir) MVC de </a:t>
            </a:r>
            <a:r>
              <a:rPr lang="tr-TR" dirty="0" err="1"/>
              <a:t>jquery</a:t>
            </a:r>
            <a:r>
              <a:rPr lang="tr-TR" dirty="0"/>
              <a:t> kullanabiliriz. Kütüphanelerin ortak özellikleri işleri kolaylaştırmaktır. Yani bir </a:t>
            </a:r>
            <a:r>
              <a:rPr lang="tr-TR" dirty="0" err="1"/>
              <a:t>javascript</a:t>
            </a:r>
            <a:r>
              <a:rPr lang="tr-TR" dirty="0"/>
              <a:t> kullanarak </a:t>
            </a:r>
            <a:r>
              <a:rPr lang="tr-TR" dirty="0" err="1"/>
              <a:t>Jquery</a:t>
            </a:r>
            <a:r>
              <a:rPr lang="tr-TR" dirty="0"/>
              <a:t> ile yapılan her şeyi yapabiliriz zaten </a:t>
            </a:r>
            <a:r>
              <a:rPr lang="tr-TR" dirty="0" err="1"/>
              <a:t>jquery</a:t>
            </a:r>
            <a:r>
              <a:rPr lang="tr-TR" dirty="0"/>
              <a:t>  saf </a:t>
            </a:r>
            <a:r>
              <a:rPr lang="tr-TR" dirty="0" err="1"/>
              <a:t>java</a:t>
            </a:r>
            <a:r>
              <a:rPr lang="tr-TR" dirty="0"/>
              <a:t> </a:t>
            </a:r>
            <a:r>
              <a:rPr lang="tr-TR" dirty="0" err="1"/>
              <a:t>script</a:t>
            </a:r>
            <a:r>
              <a:rPr lang="tr-TR" dirty="0"/>
              <a:t> kütüphanesi kullanılarak geliştirilmiştir. Library aslında bir metotlar topluluğudur. Bu metotlar ile bizlerin iş yükünü kolaylaştırmak amaçlanmaktadır.</a:t>
            </a:r>
          </a:p>
          <a:p>
            <a:r>
              <a:rPr lang="tr-TR" dirty="0"/>
              <a:t>Library i basitleştirilmiş kodlar, metotlar ,fonksiyonlar topluluğudur.</a:t>
            </a:r>
          </a:p>
          <a:p>
            <a:r>
              <a:rPr lang="tr-TR" dirty="0" err="1"/>
              <a:t>Framwork</a:t>
            </a:r>
            <a:r>
              <a:rPr lang="tr-TR" dirty="0"/>
              <a:t> ise uygulama çatısıdır , uygulama </a:t>
            </a:r>
            <a:r>
              <a:rPr lang="tr-TR" dirty="0" err="1"/>
              <a:t>framwork</a:t>
            </a:r>
            <a:r>
              <a:rPr lang="tr-TR" dirty="0"/>
              <a:t> üzerine inşa edilir. MVC , </a:t>
            </a:r>
            <a:r>
              <a:rPr lang="tr-TR" dirty="0" err="1"/>
              <a:t>Angular</a:t>
            </a:r>
            <a:r>
              <a:rPr lang="tr-TR" dirty="0"/>
              <a:t> bir </a:t>
            </a:r>
            <a:r>
              <a:rPr lang="tr-TR" dirty="0" err="1"/>
              <a:t>framworktür</a:t>
            </a:r>
            <a:r>
              <a:rPr lang="tr-TR" dirty="0"/>
              <a:t>.</a:t>
            </a:r>
          </a:p>
        </p:txBody>
      </p:sp>
    </p:spTree>
    <p:extLst>
      <p:ext uri="{BB962C8B-B14F-4D97-AF65-F5344CB8AC3E}">
        <p14:creationId xmlns:p14="http://schemas.microsoft.com/office/powerpoint/2010/main" val="4112591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4CA5-EF0E-41F5-A17A-014302396421}"/>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338CB284-E578-4B91-86F8-D16DF207F9F2}"/>
              </a:ext>
            </a:extLst>
          </p:cNvPr>
          <p:cNvSpPr>
            <a:spLocks noGrp="1"/>
          </p:cNvSpPr>
          <p:nvPr>
            <p:ph idx="1"/>
          </p:nvPr>
        </p:nvSpPr>
        <p:spPr/>
        <p:txBody>
          <a:bodyPr/>
          <a:lstStyle/>
          <a:p>
            <a:r>
              <a:rPr lang="tr-TR" dirty="0"/>
              <a:t>DK </a:t>
            </a:r>
            <a:r>
              <a:rPr lang="tr-TR" dirty="0" err="1"/>
              <a:t>development</a:t>
            </a:r>
            <a:r>
              <a:rPr lang="tr-TR" dirty="0"/>
              <a:t> kit= geliştirme seti</a:t>
            </a:r>
          </a:p>
          <a:p>
            <a:r>
              <a:rPr lang="tr-TR" dirty="0"/>
              <a:t>SDK=Software Development Kit – Yazılım Geliştirme Seti</a:t>
            </a:r>
          </a:p>
          <a:p>
            <a:r>
              <a:rPr lang="tr-TR" dirty="0"/>
              <a:t> </a:t>
            </a:r>
            <a:r>
              <a:rPr lang="tr-TR" dirty="0" err="1"/>
              <a:t>SDK'lar</a:t>
            </a:r>
            <a:r>
              <a:rPr lang="tr-TR" dirty="0"/>
              <a:t>, belirli bir programlama dili ile </a:t>
            </a:r>
            <a:r>
              <a:rPr lang="tr-TR" dirty="0" err="1"/>
              <a:t>arayüz</a:t>
            </a:r>
            <a:r>
              <a:rPr lang="tr-TR" dirty="0"/>
              <a:t> oluşturma veya belirli bir gömülü sistemle iletişim kurmak için sofistike bir donanım içeren şekilde, API kadar basit olan her şeyden oluşur. Bir </a:t>
            </a:r>
            <a:r>
              <a:rPr lang="tr-TR" dirty="0" err="1"/>
              <a:t>SDK'da</a:t>
            </a:r>
            <a:r>
              <a:rPr lang="tr-TR" dirty="0"/>
              <a:t> bulunan daha yaygın araçlardan bazıları, entegre bir geliştirme ortamında (veya IDE) sunulan hata ayıklama yardımcıları ve benzer yardımcı programları içerir.</a:t>
            </a:r>
          </a:p>
          <a:p>
            <a:endParaRPr lang="tr-TR" dirty="0"/>
          </a:p>
        </p:txBody>
      </p:sp>
    </p:spTree>
    <p:extLst>
      <p:ext uri="{BB962C8B-B14F-4D97-AF65-F5344CB8AC3E}">
        <p14:creationId xmlns:p14="http://schemas.microsoft.com/office/powerpoint/2010/main" val="260423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5364-9A7E-460D-B3AE-0CBD90087B52}"/>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E829544C-9C00-43F9-BE58-CD034E9BBF63}"/>
              </a:ext>
            </a:extLst>
          </p:cNvPr>
          <p:cNvSpPr>
            <a:spLocks noGrp="1"/>
          </p:cNvSpPr>
          <p:nvPr>
            <p:ph idx="1"/>
          </p:nvPr>
        </p:nvSpPr>
        <p:spPr/>
        <p:txBody>
          <a:bodyPr/>
          <a:lstStyle/>
          <a:p>
            <a:r>
              <a:rPr lang="tr-TR" dirty="0"/>
              <a:t>Java Geliştirme Seti (veya JDK) piyasada en çok kullanılan </a:t>
            </a:r>
            <a:r>
              <a:rPr lang="tr-TR" dirty="0" err="1"/>
              <a:t>SDK'dır</a:t>
            </a:r>
            <a:r>
              <a:rPr lang="tr-TR" dirty="0"/>
              <a:t>. Java geliştiricileri için Sun </a:t>
            </a:r>
            <a:r>
              <a:rPr lang="tr-TR" dirty="0" err="1"/>
              <a:t>Microsystems</a:t>
            </a:r>
            <a:r>
              <a:rPr lang="tr-TR" dirty="0"/>
              <a:t> tarafından geliştirilen JDK, GNU Genel Kamu Lisansı (veya GPL) kapsamında serbest bırakılan ücretsiz bir yazılımdır</a:t>
            </a:r>
          </a:p>
          <a:p>
            <a:r>
              <a:rPr lang="tr-TR" dirty="0"/>
              <a:t> </a:t>
            </a:r>
            <a:r>
              <a:rPr lang="tr-TR" dirty="0" err="1"/>
              <a:t>JDK'yı</a:t>
            </a:r>
            <a:r>
              <a:rPr lang="tr-TR" dirty="0"/>
              <a:t> oluşturan çok sayıda bileşen vardır. Bu bileşenler, bir programlama araçları seçimidir. Bunlar arasında, Java ile sınırlı olmamakla birlikte, tüm Java uygulamaları için yorumlayıcı olan ve </a:t>
            </a:r>
            <a:r>
              <a:rPr lang="tr-TR" dirty="0" err="1"/>
              <a:t>javac</a:t>
            </a:r>
            <a:r>
              <a:rPr lang="tr-TR" dirty="0"/>
              <a:t> derleyicisi tarafından üretilen sınıf dosyalarını yorumlayabilen yükleyici bulunur</a:t>
            </a:r>
          </a:p>
          <a:p>
            <a:r>
              <a:rPr lang="tr-TR" dirty="0"/>
              <a:t>JDK, bir </a:t>
            </a:r>
            <a:r>
              <a:rPr lang="tr-TR" dirty="0" err="1"/>
              <a:t>SDK'nın</a:t>
            </a:r>
            <a:r>
              <a:rPr lang="tr-TR" dirty="0"/>
              <a:t> genişletilmiş bir altkümesidir. Sun, terminoloji kapsamında, JDK, Java programlarının yazılması ve çalıştırılmasından sorumlu olan </a:t>
            </a:r>
            <a:r>
              <a:rPr lang="tr-TR" dirty="0" err="1"/>
              <a:t>SDK'nın</a:t>
            </a:r>
            <a:r>
              <a:rPr lang="tr-TR" dirty="0"/>
              <a:t> alt kümesidir. Bu </a:t>
            </a:r>
            <a:r>
              <a:rPr lang="tr-TR" dirty="0" err="1"/>
              <a:t>SDK'nın</a:t>
            </a:r>
            <a:r>
              <a:rPr lang="tr-TR" dirty="0"/>
              <a:t> kalanı ek yazılımdan (Uygulama Sunucuları, hata ayıklayıcılar ve dokümanlar) oluşur.</a:t>
            </a:r>
          </a:p>
          <a:p>
            <a:endParaRPr lang="tr-TR" dirty="0"/>
          </a:p>
        </p:txBody>
      </p:sp>
    </p:spTree>
    <p:extLst>
      <p:ext uri="{BB962C8B-B14F-4D97-AF65-F5344CB8AC3E}">
        <p14:creationId xmlns:p14="http://schemas.microsoft.com/office/powerpoint/2010/main" val="4200579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81F2-8EAB-457B-9C43-AB63C53C91B1}"/>
              </a:ext>
            </a:extLst>
          </p:cNvPr>
          <p:cNvSpPr>
            <a:spLocks noGrp="1"/>
          </p:cNvSpPr>
          <p:nvPr>
            <p:ph type="title"/>
          </p:nvPr>
        </p:nvSpPr>
        <p:spPr/>
        <p:txBody>
          <a:bodyPr/>
          <a:lstStyle/>
          <a:p>
            <a:r>
              <a:rPr lang="tr-TR" dirty="0"/>
              <a:t>Senkron Nedir?</a:t>
            </a:r>
          </a:p>
        </p:txBody>
      </p:sp>
      <p:sp>
        <p:nvSpPr>
          <p:cNvPr id="3" name="Content Placeholder 2">
            <a:extLst>
              <a:ext uri="{FF2B5EF4-FFF2-40B4-BE49-F238E27FC236}">
                <a16:creationId xmlns:a16="http://schemas.microsoft.com/office/drawing/2014/main" id="{9BCCBBA8-FAAC-466C-86F9-BBD14DBA02E6}"/>
              </a:ext>
            </a:extLst>
          </p:cNvPr>
          <p:cNvSpPr>
            <a:spLocks noGrp="1"/>
          </p:cNvSpPr>
          <p:nvPr>
            <p:ph idx="1"/>
          </p:nvPr>
        </p:nvSpPr>
        <p:spPr/>
        <p:txBody>
          <a:bodyPr/>
          <a:lstStyle/>
          <a:p>
            <a:r>
              <a:rPr lang="tr-TR" dirty="0"/>
              <a:t>Senkron kelimesi eşzaman anlamına gelmektedir. Yani aynı anda ve eşit zaman aralıklarıyla yapılan iş veya eylem anlamına gelmektedir.</a:t>
            </a:r>
          </a:p>
          <a:p>
            <a:endParaRPr lang="tr-TR" dirty="0"/>
          </a:p>
          <a:p>
            <a:r>
              <a:rPr lang="tr-TR" dirty="0"/>
              <a:t>Senkron programlama ise programlama yaparken her bir işin </a:t>
            </a:r>
            <a:r>
              <a:rPr lang="tr-TR" b="1" dirty="0">
                <a:solidFill>
                  <a:srgbClr val="FF0000"/>
                </a:solidFill>
              </a:rPr>
              <a:t>sıra</a:t>
            </a:r>
            <a:r>
              <a:rPr lang="tr-TR" dirty="0"/>
              <a:t> ile yapılması anlamına gelmektedir.</a:t>
            </a:r>
          </a:p>
        </p:txBody>
      </p:sp>
    </p:spTree>
    <p:extLst>
      <p:ext uri="{BB962C8B-B14F-4D97-AF65-F5344CB8AC3E}">
        <p14:creationId xmlns:p14="http://schemas.microsoft.com/office/powerpoint/2010/main" val="497170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5F18-D12C-4D66-9277-BBE5C6C05691}"/>
              </a:ext>
            </a:extLst>
          </p:cNvPr>
          <p:cNvSpPr>
            <a:spLocks noGrp="1"/>
          </p:cNvSpPr>
          <p:nvPr>
            <p:ph type="title"/>
          </p:nvPr>
        </p:nvSpPr>
        <p:spPr/>
        <p:txBody>
          <a:bodyPr/>
          <a:lstStyle/>
          <a:p>
            <a:r>
              <a:rPr lang="tr-TR" dirty="0"/>
              <a:t>Asenkron</a:t>
            </a:r>
          </a:p>
        </p:txBody>
      </p:sp>
      <p:sp>
        <p:nvSpPr>
          <p:cNvPr id="3" name="Content Placeholder 2">
            <a:extLst>
              <a:ext uri="{FF2B5EF4-FFF2-40B4-BE49-F238E27FC236}">
                <a16:creationId xmlns:a16="http://schemas.microsoft.com/office/drawing/2014/main" id="{DD382AC3-755E-406A-9DBE-E18476F5B180}"/>
              </a:ext>
            </a:extLst>
          </p:cNvPr>
          <p:cNvSpPr>
            <a:spLocks noGrp="1"/>
          </p:cNvSpPr>
          <p:nvPr>
            <p:ph idx="1"/>
          </p:nvPr>
        </p:nvSpPr>
        <p:spPr/>
        <p:txBody>
          <a:bodyPr/>
          <a:lstStyle/>
          <a:p>
            <a:r>
              <a:rPr lang="tr-TR" dirty="0"/>
              <a:t>Kelime anlamı başlama ve bitiş zamanları ayrı olan, aynı zamanda olmayan demek olan kelimedir. Diğer adı da </a:t>
            </a:r>
            <a:r>
              <a:rPr lang="tr-TR" dirty="0" err="1"/>
              <a:t>eşzamansızdır</a:t>
            </a:r>
            <a:r>
              <a:rPr lang="tr-TR" dirty="0"/>
              <a:t>.</a:t>
            </a:r>
          </a:p>
          <a:p>
            <a:r>
              <a:rPr lang="tr-TR" dirty="0"/>
              <a:t>Asenkron programlama ise programın senkron bir şekilde değil de öncelik verdiğimiz işlemlerin daha önce yapılmasını sağlayan ya da sağladığımız programlamadır. Senkron programlamada dediğimiz olay yani kodların yukarıdan aşağıya çalışmasını her zaman istemeyebiliriz. Mesela bir fonksiyonu son sırada yazarız ama ilk olarak o fonksiyonun çalışmasını isteyebiliriz. İşte burada imdadımıza asenkron programlama giriyor.</a:t>
            </a:r>
          </a:p>
        </p:txBody>
      </p:sp>
    </p:spTree>
    <p:extLst>
      <p:ext uri="{BB962C8B-B14F-4D97-AF65-F5344CB8AC3E}">
        <p14:creationId xmlns:p14="http://schemas.microsoft.com/office/powerpoint/2010/main" val="3869021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0D79-50C3-4D99-8954-C23CEC2F74D1}"/>
              </a:ext>
            </a:extLst>
          </p:cNvPr>
          <p:cNvSpPr>
            <a:spLocks noGrp="1"/>
          </p:cNvSpPr>
          <p:nvPr>
            <p:ph type="title"/>
          </p:nvPr>
        </p:nvSpPr>
        <p:spPr/>
        <p:txBody>
          <a:bodyPr/>
          <a:lstStyle/>
          <a:p>
            <a:r>
              <a:rPr lang="tr-TR" dirty="0"/>
              <a:t>Javascript 	</a:t>
            </a:r>
          </a:p>
        </p:txBody>
      </p:sp>
      <p:sp>
        <p:nvSpPr>
          <p:cNvPr id="3" name="Content Placeholder 2">
            <a:extLst>
              <a:ext uri="{FF2B5EF4-FFF2-40B4-BE49-F238E27FC236}">
                <a16:creationId xmlns:a16="http://schemas.microsoft.com/office/drawing/2014/main" id="{B6AB870D-E5F0-4939-855A-DC3E0D8325B8}"/>
              </a:ext>
            </a:extLst>
          </p:cNvPr>
          <p:cNvSpPr>
            <a:spLocks noGrp="1"/>
          </p:cNvSpPr>
          <p:nvPr>
            <p:ph idx="1"/>
          </p:nvPr>
        </p:nvSpPr>
        <p:spPr/>
        <p:txBody>
          <a:bodyPr/>
          <a:lstStyle/>
          <a:p>
            <a:r>
              <a:rPr lang="tr-TR" dirty="0" err="1"/>
              <a:t>Javascript</a:t>
            </a:r>
            <a:r>
              <a:rPr lang="tr-TR" dirty="0"/>
              <a:t> senkron ve </a:t>
            </a:r>
            <a:r>
              <a:rPr lang="tr-TR" dirty="0" err="1"/>
              <a:t>single-thread</a:t>
            </a:r>
            <a:r>
              <a:rPr lang="tr-TR" dirty="0"/>
              <a:t> bir dildir. Yani satır </a:t>
            </a:r>
            <a:r>
              <a:rPr lang="tr-TR" dirty="0" err="1"/>
              <a:t>satır</a:t>
            </a:r>
            <a:r>
              <a:rPr lang="tr-TR" dirty="0"/>
              <a:t> çalışır ve bir satır </a:t>
            </a:r>
            <a:r>
              <a:rPr lang="tr-TR" dirty="0" err="1"/>
              <a:t>execute</a:t>
            </a:r>
            <a:r>
              <a:rPr lang="tr-TR" dirty="0"/>
              <a:t> edilip işlem tamamlanmadan diğerine geçmez.</a:t>
            </a:r>
          </a:p>
          <a:p>
            <a:r>
              <a:rPr lang="tr-TR" dirty="0" err="1"/>
              <a:t>Single-thread</a:t>
            </a:r>
            <a:r>
              <a:rPr lang="tr-TR" dirty="0"/>
              <a:t>: </a:t>
            </a:r>
            <a:r>
              <a:rPr lang="tr-TR" dirty="0" err="1"/>
              <a:t>Javascript</a:t>
            </a:r>
            <a:r>
              <a:rPr lang="tr-TR" dirty="0"/>
              <a:t> Engine aynı anda sadece bir iş yapar. C#, Java gibi dillerde oluşturulan </a:t>
            </a:r>
            <a:r>
              <a:rPr lang="tr-TR" dirty="0" err="1"/>
              <a:t>Thread</a:t>
            </a:r>
            <a:r>
              <a:rPr lang="tr-TR" dirty="0"/>
              <a:t> yapılarıyla </a:t>
            </a:r>
            <a:r>
              <a:rPr lang="tr-TR" dirty="0" err="1"/>
              <a:t>multi-therad</a:t>
            </a:r>
            <a:r>
              <a:rPr lang="tr-TR" dirty="0"/>
              <a:t> çalışma sağlansa da (</a:t>
            </a:r>
            <a:r>
              <a:rPr lang="tr-TR" dirty="0" err="1"/>
              <a:t>Parallel</a:t>
            </a:r>
            <a:r>
              <a:rPr lang="tr-TR" dirty="0"/>
              <a:t> veya Multi-</a:t>
            </a:r>
            <a:r>
              <a:rPr lang="tr-TR" dirty="0" err="1"/>
              <a:t>thread</a:t>
            </a:r>
            <a:r>
              <a:rPr lang="tr-TR" dirty="0"/>
              <a:t> </a:t>
            </a:r>
            <a:r>
              <a:rPr lang="tr-TR" dirty="0" err="1"/>
              <a:t>programming</a:t>
            </a:r>
            <a:r>
              <a:rPr lang="tr-TR" dirty="0"/>
              <a:t>) </a:t>
            </a:r>
            <a:r>
              <a:rPr lang="tr-TR" dirty="0" err="1"/>
              <a:t>javascript’te</a:t>
            </a:r>
            <a:r>
              <a:rPr lang="tr-TR" dirty="0"/>
              <a:t> bu mümkün değildir, tüm işlemler tek </a:t>
            </a:r>
            <a:r>
              <a:rPr lang="tr-TR" dirty="0" err="1"/>
              <a:t>thread</a:t>
            </a:r>
            <a:r>
              <a:rPr lang="tr-TR" dirty="0"/>
              <a:t> üzerinden yürür ve bu </a:t>
            </a:r>
            <a:r>
              <a:rPr lang="tr-TR" dirty="0" err="1"/>
              <a:t>thread</a:t>
            </a:r>
            <a:r>
              <a:rPr lang="tr-TR" dirty="0"/>
              <a:t> de aynı anda sadece bir işlemci çekirdeği üzerinde çalışabilir.</a:t>
            </a:r>
          </a:p>
        </p:txBody>
      </p:sp>
    </p:spTree>
    <p:extLst>
      <p:ext uri="{BB962C8B-B14F-4D97-AF65-F5344CB8AC3E}">
        <p14:creationId xmlns:p14="http://schemas.microsoft.com/office/powerpoint/2010/main" val="1259440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5775-9993-4FDC-8110-0F9E91D3213D}"/>
              </a:ext>
            </a:extLst>
          </p:cNvPr>
          <p:cNvSpPr>
            <a:spLocks noGrp="1"/>
          </p:cNvSpPr>
          <p:nvPr>
            <p:ph type="title"/>
          </p:nvPr>
        </p:nvSpPr>
        <p:spPr/>
        <p:txBody>
          <a:bodyPr/>
          <a:lstStyle/>
          <a:p>
            <a:r>
              <a:rPr lang="tr-TR" dirty="0"/>
              <a:t>Compiler-</a:t>
            </a:r>
            <a:r>
              <a:rPr lang="tr-TR" dirty="0" err="1"/>
              <a:t>Interprater</a:t>
            </a:r>
            <a:endParaRPr lang="tr-TR" dirty="0"/>
          </a:p>
        </p:txBody>
      </p:sp>
      <p:sp>
        <p:nvSpPr>
          <p:cNvPr id="3" name="Content Placeholder 2">
            <a:extLst>
              <a:ext uri="{FF2B5EF4-FFF2-40B4-BE49-F238E27FC236}">
                <a16:creationId xmlns:a16="http://schemas.microsoft.com/office/drawing/2014/main" id="{45019CF0-3606-4063-90D8-2AF836652C1F}"/>
              </a:ext>
            </a:extLst>
          </p:cNvPr>
          <p:cNvSpPr>
            <a:spLocks noGrp="1"/>
          </p:cNvSpPr>
          <p:nvPr>
            <p:ph idx="1"/>
          </p:nvPr>
        </p:nvSpPr>
        <p:spPr/>
        <p:txBody>
          <a:bodyPr/>
          <a:lstStyle/>
          <a:p>
            <a:r>
              <a:rPr lang="tr-TR" dirty="0" err="1"/>
              <a:t>Interpreters</a:t>
            </a:r>
            <a:r>
              <a:rPr lang="tr-TR" dirty="0"/>
              <a:t> ve </a:t>
            </a:r>
            <a:r>
              <a:rPr lang="tr-TR" dirty="0" err="1"/>
              <a:t>compilers</a:t>
            </a:r>
            <a:r>
              <a:rPr lang="tr-TR" dirty="0"/>
              <a:t> birbirine oldukça benzer yapıdadırlar. Aralarındaki temel fark Interpreter kaynak programlama dili ile yazılan komutları doğrudan işlerken, Compiler da o komutları makina diline çevirir.</a:t>
            </a:r>
          </a:p>
        </p:txBody>
      </p:sp>
    </p:spTree>
    <p:extLst>
      <p:ext uri="{BB962C8B-B14F-4D97-AF65-F5344CB8AC3E}">
        <p14:creationId xmlns:p14="http://schemas.microsoft.com/office/powerpoint/2010/main" val="1606533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F4B3-35BC-4C1A-9636-43D08971B103}"/>
              </a:ext>
            </a:extLst>
          </p:cNvPr>
          <p:cNvSpPr>
            <a:spLocks noGrp="1"/>
          </p:cNvSpPr>
          <p:nvPr>
            <p:ph type="title"/>
          </p:nvPr>
        </p:nvSpPr>
        <p:spPr/>
        <p:txBody>
          <a:bodyPr/>
          <a:lstStyle/>
          <a:p>
            <a:r>
              <a:rPr lang="tr-TR" dirty="0"/>
              <a:t>Aralarındaki Farklar</a:t>
            </a:r>
          </a:p>
        </p:txBody>
      </p:sp>
      <p:sp>
        <p:nvSpPr>
          <p:cNvPr id="3" name="Content Placeholder 2">
            <a:extLst>
              <a:ext uri="{FF2B5EF4-FFF2-40B4-BE49-F238E27FC236}">
                <a16:creationId xmlns:a16="http://schemas.microsoft.com/office/drawing/2014/main" id="{5162B0DB-E013-4AEB-9479-65CD227AE74C}"/>
              </a:ext>
            </a:extLst>
          </p:cNvPr>
          <p:cNvSpPr>
            <a:spLocks noGrp="1"/>
          </p:cNvSpPr>
          <p:nvPr>
            <p:ph idx="1"/>
          </p:nvPr>
        </p:nvSpPr>
        <p:spPr/>
        <p:txBody>
          <a:bodyPr/>
          <a:lstStyle/>
          <a:p>
            <a:r>
              <a:rPr lang="tr-TR" dirty="0"/>
              <a:t> Compiler bir programı bütün olarak alır ve çevirirken; Interpreter programı satır </a:t>
            </a:r>
            <a:r>
              <a:rPr lang="tr-TR" dirty="0" err="1"/>
              <a:t>satır</a:t>
            </a:r>
            <a:r>
              <a:rPr lang="tr-TR" dirty="0"/>
              <a:t> çevirir.</a:t>
            </a:r>
          </a:p>
          <a:p>
            <a:r>
              <a:rPr lang="tr-TR" dirty="0"/>
              <a:t>Compiler, ara kod veya hedef kodu oluşturur fakat Interpreter herhangi bir ara kod oluşturmaz. Bundan dolayı Compiler, kodun oluşturulması için daha fazla </a:t>
            </a:r>
            <a:r>
              <a:rPr lang="tr-TR" dirty="0" err="1"/>
              <a:t>memory</a:t>
            </a:r>
            <a:r>
              <a:rPr lang="tr-TR" dirty="0"/>
              <a:t> gerektirir.</a:t>
            </a:r>
          </a:p>
          <a:p>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a:t>
            </a:r>
            <a:r>
              <a:rPr lang="tr-TR" dirty="0" err="1"/>
              <a:t>debug</a:t>
            </a:r>
            <a:r>
              <a:rPr lang="tr-TR" dirty="0"/>
              <a:t> işlemi daha kolaydır.</a:t>
            </a:r>
          </a:p>
        </p:txBody>
      </p:sp>
    </p:spTree>
    <p:extLst>
      <p:ext uri="{BB962C8B-B14F-4D97-AF65-F5344CB8AC3E}">
        <p14:creationId xmlns:p14="http://schemas.microsoft.com/office/powerpoint/2010/main" val="2766080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1B5-4AF1-4268-AEDA-AC62D14F6C6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38917D1-72BF-4AC6-976A-56DC54EDDEAE}"/>
              </a:ext>
            </a:extLst>
          </p:cNvPr>
          <p:cNvSpPr>
            <a:spLocks noGrp="1"/>
          </p:cNvSpPr>
          <p:nvPr>
            <p:ph idx="1"/>
          </p:nvPr>
        </p:nvSpPr>
        <p:spPr/>
        <p:txBody>
          <a:bodyPr/>
          <a:lstStyle/>
          <a:p>
            <a:r>
              <a:rPr lang="tr-TR" dirty="0" err="1"/>
              <a:t>Compiler’da</a:t>
            </a:r>
            <a:r>
              <a:rPr lang="tr-TR" dirty="0"/>
              <a:t>, </a:t>
            </a:r>
            <a:r>
              <a:rPr lang="tr-TR" dirty="0" err="1"/>
              <a:t>Interpreter’e</a:t>
            </a:r>
            <a:r>
              <a:rPr lang="tr-TR" dirty="0"/>
              <a:t> kıyasla hata bulma daha zordur.</a:t>
            </a:r>
          </a:p>
          <a:p>
            <a:r>
              <a:rPr lang="tr-TR" dirty="0"/>
              <a:t>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p:txBody>
      </p:sp>
    </p:spTree>
    <p:extLst>
      <p:ext uri="{BB962C8B-B14F-4D97-AF65-F5344CB8AC3E}">
        <p14:creationId xmlns:p14="http://schemas.microsoft.com/office/powerpoint/2010/main" val="3296193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DB97-FFB9-4338-8879-F4C8F4FA447E}"/>
              </a:ext>
            </a:extLst>
          </p:cNvPr>
          <p:cNvSpPr>
            <a:spLocks noGrp="1"/>
          </p:cNvSpPr>
          <p:nvPr>
            <p:ph type="title"/>
          </p:nvPr>
        </p:nvSpPr>
        <p:spPr/>
        <p:txBody>
          <a:bodyPr/>
          <a:lstStyle/>
          <a:p>
            <a:r>
              <a:rPr lang="tr-TR" dirty="0"/>
              <a:t>Javascript </a:t>
            </a:r>
            <a:r>
              <a:rPr lang="tr-TR" dirty="0" err="1"/>
              <a:t>callback</a:t>
            </a:r>
            <a:r>
              <a:rPr lang="tr-TR" dirty="0"/>
              <a:t> komutu</a:t>
            </a:r>
          </a:p>
        </p:txBody>
      </p:sp>
      <p:sp>
        <p:nvSpPr>
          <p:cNvPr id="3" name="Content Placeholder 2">
            <a:extLst>
              <a:ext uri="{FF2B5EF4-FFF2-40B4-BE49-F238E27FC236}">
                <a16:creationId xmlns:a16="http://schemas.microsoft.com/office/drawing/2014/main" id="{5C1AA925-6DDB-4C93-BC84-48CDFA301EF5}"/>
              </a:ext>
            </a:extLst>
          </p:cNvPr>
          <p:cNvSpPr>
            <a:spLocks noGrp="1"/>
          </p:cNvSpPr>
          <p:nvPr>
            <p:ph idx="1"/>
          </p:nvPr>
        </p:nvSpPr>
        <p:spPr/>
        <p:txBody>
          <a:bodyPr/>
          <a:lstStyle/>
          <a:p>
            <a:r>
              <a:rPr lang="tr-TR" dirty="0"/>
              <a:t>Bir fonksiyonun çalışması tamamlandıktan sonra, başka bir fonksiyonun çalışmasını sağlayan fonksiyonlar </a:t>
            </a:r>
            <a:r>
              <a:rPr lang="tr-TR" dirty="0" err="1"/>
              <a:t>callback</a:t>
            </a:r>
            <a:r>
              <a:rPr lang="tr-TR" dirty="0"/>
              <a:t> </a:t>
            </a:r>
            <a:r>
              <a:rPr lang="tr-TR" dirty="0" err="1"/>
              <a:t>function</a:t>
            </a:r>
            <a:r>
              <a:rPr lang="tr-TR" dirty="0"/>
              <a:t> olarak adlandırılır.</a:t>
            </a:r>
          </a:p>
          <a:p>
            <a:r>
              <a:rPr lang="tr-TR" dirty="0" err="1"/>
              <a:t>Asenkronik</a:t>
            </a:r>
            <a:r>
              <a:rPr lang="tr-TR" dirty="0"/>
              <a:t> yapı içerisinde </a:t>
            </a:r>
            <a:r>
              <a:rPr lang="tr-TR" dirty="0" err="1"/>
              <a:t>callback</a:t>
            </a:r>
            <a:r>
              <a:rPr lang="tr-TR" dirty="0"/>
              <a:t> </a:t>
            </a:r>
            <a:r>
              <a:rPr lang="tr-TR" dirty="0" err="1"/>
              <a:t>function</a:t>
            </a:r>
            <a:r>
              <a:rPr lang="tr-TR" dirty="0"/>
              <a:t> kilit noktadır. </a:t>
            </a:r>
            <a:r>
              <a:rPr lang="tr-TR" dirty="0" err="1"/>
              <a:t>Callback</a:t>
            </a:r>
            <a:r>
              <a:rPr lang="tr-TR" dirty="0"/>
              <a:t> </a:t>
            </a:r>
            <a:r>
              <a:rPr lang="tr-TR" dirty="0" err="1"/>
              <a:t>function</a:t>
            </a:r>
            <a:r>
              <a:rPr lang="tr-TR" dirty="0"/>
              <a:t> başka bir fonksiyonun çalışmasını tamamladıktan sonra , bir başka fonksiyonun işlevini başlatır.</a:t>
            </a:r>
          </a:p>
        </p:txBody>
      </p:sp>
    </p:spTree>
    <p:extLst>
      <p:ext uri="{BB962C8B-B14F-4D97-AF65-F5344CB8AC3E}">
        <p14:creationId xmlns:p14="http://schemas.microsoft.com/office/powerpoint/2010/main" val="3545919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D107-343C-4706-922E-12A8F769C857}"/>
              </a:ext>
            </a:extLst>
          </p:cNvPr>
          <p:cNvSpPr>
            <a:spLocks noGrp="1"/>
          </p:cNvSpPr>
          <p:nvPr>
            <p:ph type="title"/>
          </p:nvPr>
        </p:nvSpPr>
        <p:spPr/>
        <p:txBody>
          <a:bodyPr/>
          <a:lstStyle/>
          <a:p>
            <a:r>
              <a:rPr lang="tr-TR" dirty="0" err="1"/>
              <a:t>Splice</a:t>
            </a:r>
            <a:r>
              <a:rPr lang="tr-TR" dirty="0"/>
              <a:t>() </a:t>
            </a:r>
            <a:r>
              <a:rPr lang="tr-TR" dirty="0" err="1"/>
              <a:t>methodu</a:t>
            </a:r>
            <a:r>
              <a:rPr lang="tr-TR" dirty="0"/>
              <a:t> nedir?</a:t>
            </a:r>
          </a:p>
        </p:txBody>
      </p:sp>
      <p:sp>
        <p:nvSpPr>
          <p:cNvPr id="3" name="Content Placeholder 2">
            <a:extLst>
              <a:ext uri="{FF2B5EF4-FFF2-40B4-BE49-F238E27FC236}">
                <a16:creationId xmlns:a16="http://schemas.microsoft.com/office/drawing/2014/main" id="{ED9D3989-41D2-4865-A57A-D0CA9851C62F}"/>
              </a:ext>
            </a:extLst>
          </p:cNvPr>
          <p:cNvSpPr>
            <a:spLocks noGrp="1"/>
          </p:cNvSpPr>
          <p:nvPr>
            <p:ph idx="1"/>
          </p:nvPr>
        </p:nvSpPr>
        <p:spPr/>
        <p:txBody>
          <a:bodyPr/>
          <a:lstStyle/>
          <a:p>
            <a:r>
              <a:rPr lang="tr-TR" dirty="0" err="1"/>
              <a:t>splice</a:t>
            </a:r>
            <a:r>
              <a:rPr lang="tr-TR" dirty="0"/>
              <a:t>() </a:t>
            </a:r>
            <a:r>
              <a:rPr lang="tr-TR" dirty="0" err="1"/>
              <a:t>methodu</a:t>
            </a:r>
            <a:r>
              <a:rPr lang="tr-TR" dirty="0"/>
              <a:t> bir diziye aynı anda diziye eleman ekleme ve diziden eleman çıkarma olanağı sağlar.</a:t>
            </a:r>
          </a:p>
          <a:p>
            <a:r>
              <a:rPr lang="tr-TR" dirty="0"/>
              <a:t>  </a:t>
            </a:r>
            <a:r>
              <a:rPr lang="tr-TR" dirty="0" err="1"/>
              <a:t>splice</a:t>
            </a:r>
            <a:r>
              <a:rPr lang="tr-TR" dirty="0"/>
              <a:t>() ile diziden silinen değeri geri döndürür.</a:t>
            </a:r>
          </a:p>
          <a:p>
            <a:endParaRPr lang="tr-TR" dirty="0"/>
          </a:p>
          <a:p>
            <a:r>
              <a:rPr lang="tr-TR" dirty="0" err="1"/>
              <a:t>Array.splice</a:t>
            </a:r>
            <a:r>
              <a:rPr lang="tr-TR" dirty="0"/>
              <a:t>(</a:t>
            </a:r>
            <a:r>
              <a:rPr lang="tr-TR" dirty="0" err="1"/>
              <a:t>start,removeCount,newItem,newItem,newItem</a:t>
            </a:r>
            <a:r>
              <a:rPr lang="tr-TR" dirty="0"/>
              <a:t>,….);</a:t>
            </a:r>
          </a:p>
          <a:p>
            <a:r>
              <a:rPr lang="tr-TR" dirty="0" err="1"/>
              <a:t>Başlanıgç</a:t>
            </a:r>
            <a:r>
              <a:rPr lang="tr-TR" dirty="0"/>
              <a:t> </a:t>
            </a:r>
            <a:r>
              <a:rPr lang="tr-TR" dirty="0" err="1"/>
              <a:t>indexi,kar</a:t>
            </a:r>
            <a:r>
              <a:rPr lang="tr-TR" dirty="0"/>
              <a:t> </a:t>
            </a:r>
            <a:r>
              <a:rPr lang="tr-TR" dirty="0" err="1"/>
              <a:t>indexin</a:t>
            </a:r>
            <a:r>
              <a:rPr lang="tr-TR" dirty="0"/>
              <a:t> </a:t>
            </a:r>
            <a:r>
              <a:rPr lang="tr-TR" dirty="0" err="1"/>
              <a:t>silineceği,eklenecek</a:t>
            </a:r>
            <a:r>
              <a:rPr lang="tr-TR"/>
              <a:t> elemanlar.</a:t>
            </a:r>
            <a:endParaRPr lang="tr-TR" dirty="0"/>
          </a:p>
        </p:txBody>
      </p:sp>
    </p:spTree>
    <p:extLst>
      <p:ext uri="{BB962C8B-B14F-4D97-AF65-F5344CB8AC3E}">
        <p14:creationId xmlns:p14="http://schemas.microsoft.com/office/powerpoint/2010/main" val="4039019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B829-D921-4FD1-8E21-5FB39054911F}"/>
              </a:ext>
            </a:extLst>
          </p:cNvPr>
          <p:cNvSpPr>
            <a:spLocks noGrp="1"/>
          </p:cNvSpPr>
          <p:nvPr>
            <p:ph type="title"/>
          </p:nvPr>
        </p:nvSpPr>
        <p:spPr/>
        <p:txBody>
          <a:bodyPr/>
          <a:lstStyle/>
          <a:p>
            <a:r>
              <a:rPr lang="tr-TR" dirty="0"/>
              <a:t>Interpreter Compiler Nedir?</a:t>
            </a:r>
          </a:p>
        </p:txBody>
      </p:sp>
      <p:sp>
        <p:nvSpPr>
          <p:cNvPr id="3" name="Content Placeholder 2">
            <a:extLst>
              <a:ext uri="{FF2B5EF4-FFF2-40B4-BE49-F238E27FC236}">
                <a16:creationId xmlns:a16="http://schemas.microsoft.com/office/drawing/2014/main" id="{83833BE5-A525-4C4C-8FFB-DDF3980FBBE5}"/>
              </a:ext>
            </a:extLst>
          </p:cNvPr>
          <p:cNvSpPr>
            <a:spLocks noGrp="1"/>
          </p:cNvSpPr>
          <p:nvPr>
            <p:ph idx="1"/>
          </p:nvPr>
        </p:nvSpPr>
        <p:spPr/>
        <p:txBody>
          <a:bodyPr/>
          <a:lstStyle/>
          <a:p>
            <a:r>
              <a:rPr lang="tr-TR" dirty="0"/>
              <a:t>Basitçe, bir kaynak kodu hedef koda çevirdikten sonra çalıştıran ve dolayısıyla koddaki hataları yakalama işlemini ve kodun iyileştirilmesini daha kod çalıştırmadan yapan çeviricilere derleyici (compiler), kodu satır satır veya bloklar halinde çalıştırıp sırası gelmeyen satırları hiç çalıştırmayan bu satırlardaki hataları hiçbir zaman göremeyen ve kodun bütününe ait iyileştirmeleri yapamayan çeviricilere de yorumlayıcı (interpreter) adı verilmektedir.</a:t>
            </a:r>
          </a:p>
        </p:txBody>
      </p:sp>
    </p:spTree>
    <p:extLst>
      <p:ext uri="{BB962C8B-B14F-4D97-AF65-F5344CB8AC3E}">
        <p14:creationId xmlns:p14="http://schemas.microsoft.com/office/powerpoint/2010/main" val="143165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C9D2-E363-4431-9752-433AD6B9DDEF}"/>
              </a:ext>
            </a:extLst>
          </p:cNvPr>
          <p:cNvSpPr>
            <a:spLocks noGrp="1"/>
          </p:cNvSpPr>
          <p:nvPr>
            <p:ph type="title"/>
          </p:nvPr>
        </p:nvSpPr>
        <p:spPr/>
        <p:txBody>
          <a:bodyPr/>
          <a:lstStyle/>
          <a:p>
            <a:r>
              <a:rPr lang="tr-TR" dirty="0"/>
              <a:t>Interpreter Compiler Nedir?</a:t>
            </a:r>
          </a:p>
        </p:txBody>
      </p:sp>
      <p:sp>
        <p:nvSpPr>
          <p:cNvPr id="3" name="Content Placeholder 2">
            <a:extLst>
              <a:ext uri="{FF2B5EF4-FFF2-40B4-BE49-F238E27FC236}">
                <a16:creationId xmlns:a16="http://schemas.microsoft.com/office/drawing/2014/main" id="{C6906337-7168-4266-B998-4B343B6FCEF3}"/>
              </a:ext>
            </a:extLst>
          </p:cNvPr>
          <p:cNvSpPr>
            <a:spLocks noGrp="1"/>
          </p:cNvSpPr>
          <p:nvPr>
            <p:ph idx="1"/>
          </p:nvPr>
        </p:nvSpPr>
        <p:spPr/>
        <p:txBody>
          <a:bodyPr/>
          <a:lstStyle/>
          <a:p>
            <a:r>
              <a:rPr lang="tr-TR" dirty="0"/>
              <a:t>Genel kanının tersine bir dilin derleyici veya yorumlayıcı özelliği yoktur. Yani C dili için sadece derleyicisi bulunan bir dildir demek yanlış olur. Bu durum bütün diller için geçerlidir. Her dil için bir derleyici veya yorumlayıcı tasarlanabilir. Ama daha genel bir bakışla, her dilin aslında yorumlayıcı (interpreter) yapısında bir çalışması olduğunu söylemek yanlış olmaz. Sonuçta bilgisayarın işlemcisinde anlık olarak tek bir işlem yapılabilmektedir ve çalışması istenen kod, işlemciye sırayla verilecek ve satır satır çalıştırılacaktır.</a:t>
            </a:r>
          </a:p>
        </p:txBody>
      </p:sp>
    </p:spTree>
    <p:extLst>
      <p:ext uri="{BB962C8B-B14F-4D97-AF65-F5344CB8AC3E}">
        <p14:creationId xmlns:p14="http://schemas.microsoft.com/office/powerpoint/2010/main" val="1595578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F88C-7338-494C-92CC-57F46ADD21A8}"/>
              </a:ext>
            </a:extLst>
          </p:cNvPr>
          <p:cNvSpPr>
            <a:spLocks noGrp="1"/>
          </p:cNvSpPr>
          <p:nvPr>
            <p:ph type="title"/>
          </p:nvPr>
        </p:nvSpPr>
        <p:spPr/>
        <p:txBody>
          <a:bodyPr/>
          <a:lstStyle/>
          <a:p>
            <a:r>
              <a:rPr lang="tr-TR" dirty="0" err="1"/>
              <a:t>What</a:t>
            </a:r>
            <a:r>
              <a:rPr lang="tr-TR" dirty="0"/>
              <a:t> is an interpreter in Java?</a:t>
            </a:r>
            <a:br>
              <a:rPr lang="tr-TR" dirty="0"/>
            </a:br>
            <a:endParaRPr lang="tr-TR" dirty="0"/>
          </a:p>
        </p:txBody>
      </p:sp>
      <p:sp>
        <p:nvSpPr>
          <p:cNvPr id="3" name="Content Placeholder 2">
            <a:extLst>
              <a:ext uri="{FF2B5EF4-FFF2-40B4-BE49-F238E27FC236}">
                <a16:creationId xmlns:a16="http://schemas.microsoft.com/office/drawing/2014/main" id="{406E1B3C-8149-4534-88B5-6E625FC27207}"/>
              </a:ext>
            </a:extLst>
          </p:cNvPr>
          <p:cNvSpPr>
            <a:spLocks noGrp="1"/>
          </p:cNvSpPr>
          <p:nvPr>
            <p:ph idx="1"/>
          </p:nvPr>
        </p:nvSpPr>
        <p:spPr/>
        <p:txBody>
          <a:bodyPr/>
          <a:lstStyle/>
          <a:p>
            <a:r>
              <a:rPr lang="en-US" dirty="0"/>
              <a:t>Java interpreter is a computer program (system software) that implements the JVM. It is responsible for reading and executing the program. It is designed in such a way that it can read the source program and translate the source code instruction by instruction. It converts the high-level program into assembly language (machine language).</a:t>
            </a:r>
            <a:endParaRPr lang="tr-TR" dirty="0"/>
          </a:p>
        </p:txBody>
      </p:sp>
      <p:pic>
        <p:nvPicPr>
          <p:cNvPr id="5" name="Picture 4">
            <a:extLst>
              <a:ext uri="{FF2B5EF4-FFF2-40B4-BE49-F238E27FC236}">
                <a16:creationId xmlns:a16="http://schemas.microsoft.com/office/drawing/2014/main" id="{0E4ABEAE-164D-4874-BE25-0D6C69E6A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575" y="3790950"/>
            <a:ext cx="6191250" cy="2381250"/>
          </a:xfrm>
          <a:prstGeom prst="rect">
            <a:avLst/>
          </a:prstGeom>
        </p:spPr>
      </p:pic>
    </p:spTree>
    <p:extLst>
      <p:ext uri="{BB962C8B-B14F-4D97-AF65-F5344CB8AC3E}">
        <p14:creationId xmlns:p14="http://schemas.microsoft.com/office/powerpoint/2010/main" val="689995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9F41-BDC6-407E-AB7A-35A9CFFA56CC}"/>
              </a:ext>
            </a:extLst>
          </p:cNvPr>
          <p:cNvSpPr>
            <a:spLocks noGrp="1"/>
          </p:cNvSpPr>
          <p:nvPr>
            <p:ph type="title"/>
          </p:nvPr>
        </p:nvSpPr>
        <p:spPr/>
        <p:txBody>
          <a:bodyPr/>
          <a:lstStyle/>
          <a:p>
            <a:r>
              <a:rPr lang="tr-TR" dirty="0"/>
              <a:t>Is Java a compiler </a:t>
            </a:r>
            <a:r>
              <a:rPr lang="tr-TR" dirty="0" err="1"/>
              <a:t>or</a:t>
            </a:r>
            <a:r>
              <a:rPr lang="tr-TR" dirty="0"/>
              <a:t> interpreter?</a:t>
            </a:r>
          </a:p>
        </p:txBody>
      </p:sp>
      <p:sp>
        <p:nvSpPr>
          <p:cNvPr id="3" name="Content Placeholder 2">
            <a:extLst>
              <a:ext uri="{FF2B5EF4-FFF2-40B4-BE49-F238E27FC236}">
                <a16:creationId xmlns:a16="http://schemas.microsoft.com/office/drawing/2014/main" id="{48D7F0CA-BEDB-4589-A265-67C3FA3423DF}"/>
              </a:ext>
            </a:extLst>
          </p:cNvPr>
          <p:cNvSpPr>
            <a:spLocks noGrp="1"/>
          </p:cNvSpPr>
          <p:nvPr>
            <p:ph idx="1"/>
          </p:nvPr>
        </p:nvSpPr>
        <p:spPr/>
        <p:txBody>
          <a:bodyPr/>
          <a:lstStyle/>
          <a:p>
            <a:endParaRPr lang="en-US" dirty="0"/>
          </a:p>
          <a:p>
            <a:r>
              <a:rPr lang="en-US" dirty="0"/>
              <a:t>Java can be considered both a compiled and an interpreted language because its source code is first compiled into a binary byte-code. This byte-code runs on the Java Virtual Machine (JVM), which is usually a software-based interpreter</a:t>
            </a:r>
            <a:r>
              <a:rPr lang="tr-TR" dirty="0"/>
              <a:t>.</a:t>
            </a:r>
          </a:p>
          <a:p>
            <a:r>
              <a:rPr lang="tr-TR" dirty="0"/>
              <a:t>T</a:t>
            </a:r>
            <a:r>
              <a:rPr lang="en-US" dirty="0"/>
              <a:t>he use of compiled byte-code allows the interpreter (the virtual machine) to be small and efficient (and nearly as fast as the CPU running native, compiled code). In addition, this byte-code gives Java its portability: it will run on any JVM that is correctly implemented, regardless of computer hardware or software configuration. Most Web browsers (such as Microsoft Internet Explorer or Netscape Communicator) contain a JVM to run Java applets.</a:t>
            </a:r>
            <a:endParaRPr lang="tr-TR" dirty="0"/>
          </a:p>
        </p:txBody>
      </p:sp>
    </p:spTree>
    <p:extLst>
      <p:ext uri="{BB962C8B-B14F-4D97-AF65-F5344CB8AC3E}">
        <p14:creationId xmlns:p14="http://schemas.microsoft.com/office/powerpoint/2010/main" val="3892363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4D3A-FE27-4DE4-8A0C-2206618BC696}"/>
              </a:ext>
            </a:extLst>
          </p:cNvPr>
          <p:cNvSpPr>
            <a:spLocks noGrp="1"/>
          </p:cNvSpPr>
          <p:nvPr>
            <p:ph type="title"/>
          </p:nvPr>
        </p:nvSpPr>
        <p:spPr/>
        <p:txBody>
          <a:bodyPr/>
          <a:lstStyle/>
          <a:p>
            <a:r>
              <a:rPr lang="tr-TR" dirty="0"/>
              <a:t>Javascript is </a:t>
            </a:r>
            <a:r>
              <a:rPr lang="tr-TR" dirty="0" err="1"/>
              <a:t>Interpreted</a:t>
            </a:r>
            <a:r>
              <a:rPr lang="tr-TR" dirty="0"/>
              <a:t> Language</a:t>
            </a:r>
          </a:p>
        </p:txBody>
      </p:sp>
      <p:sp>
        <p:nvSpPr>
          <p:cNvPr id="3" name="Content Placeholder 2">
            <a:extLst>
              <a:ext uri="{FF2B5EF4-FFF2-40B4-BE49-F238E27FC236}">
                <a16:creationId xmlns:a16="http://schemas.microsoft.com/office/drawing/2014/main" id="{AAB0F3E0-4BA4-4F94-A119-53E682C8D165}"/>
              </a:ext>
            </a:extLst>
          </p:cNvPr>
          <p:cNvSpPr>
            <a:spLocks noGrp="1"/>
          </p:cNvSpPr>
          <p:nvPr>
            <p:ph idx="1"/>
          </p:nvPr>
        </p:nvSpPr>
        <p:spPr/>
        <p:txBody>
          <a:bodyPr/>
          <a:lstStyle/>
          <a:p>
            <a:r>
              <a:rPr lang="en-US" dirty="0"/>
              <a:t>JavaScript is an interpreted language, not a compiled language. A program such as C++ or Java needs to be compiled before it is run. The source code is passed through a program called a compiler, which translates it into bytecode that the machine understands and can execute. In contrast, JavaScript has no compilation step. Instead, an interpreter in the browser reads over the JavaScript code, interprets each line, and runs it. More modern browsers use a technology known as Just-In-Time (JIT) compilation, which compiles JavaScript to executable bytecode just as it is about to run.</a:t>
            </a:r>
            <a:endParaRPr lang="tr-TR" dirty="0"/>
          </a:p>
        </p:txBody>
      </p:sp>
    </p:spTree>
    <p:extLst>
      <p:ext uri="{BB962C8B-B14F-4D97-AF65-F5344CB8AC3E}">
        <p14:creationId xmlns:p14="http://schemas.microsoft.com/office/powerpoint/2010/main" val="962903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87A9-C71A-4112-9247-E2DA67EA8C0C}"/>
              </a:ext>
            </a:extLst>
          </p:cNvPr>
          <p:cNvSpPr>
            <a:spLocks noGrp="1"/>
          </p:cNvSpPr>
          <p:nvPr>
            <p:ph type="title"/>
          </p:nvPr>
        </p:nvSpPr>
        <p:spPr/>
        <p:txBody>
          <a:bodyPr/>
          <a:lstStyle/>
          <a:p>
            <a:r>
              <a:rPr lang="tr-TR" dirty="0"/>
              <a:t>Open Source</a:t>
            </a:r>
          </a:p>
        </p:txBody>
      </p:sp>
      <p:sp>
        <p:nvSpPr>
          <p:cNvPr id="3" name="Content Placeholder 2">
            <a:extLst>
              <a:ext uri="{FF2B5EF4-FFF2-40B4-BE49-F238E27FC236}">
                <a16:creationId xmlns:a16="http://schemas.microsoft.com/office/drawing/2014/main" id="{566CA5F5-9C78-4318-A97B-196AC9E6C54C}"/>
              </a:ext>
            </a:extLst>
          </p:cNvPr>
          <p:cNvSpPr>
            <a:spLocks noGrp="1"/>
          </p:cNvSpPr>
          <p:nvPr>
            <p:ph idx="1"/>
          </p:nvPr>
        </p:nvSpPr>
        <p:spPr/>
        <p:txBody>
          <a:bodyPr/>
          <a:lstStyle/>
          <a:p>
            <a:r>
              <a:rPr lang="en-US" dirty="0"/>
              <a:t>The term open source refers to something people can modify and share because its design is publicly accessible.</a:t>
            </a:r>
          </a:p>
          <a:p>
            <a:endParaRPr lang="en-US" dirty="0"/>
          </a:p>
          <a:p>
            <a:r>
              <a:rPr lang="en-US" dirty="0"/>
              <a:t>The term originated in the context of software development to designate a specific approach to creating computer programs. Today, however, "open source" designates a broader set of values—what we call "the open source way." Open source projects, products, or initiatives embrace and celebrate principles of open exchange, collaborative participation, rapid prototyping, transparency, meritocracy, and community-oriented development.</a:t>
            </a:r>
            <a:endParaRPr lang="tr-TR" dirty="0"/>
          </a:p>
        </p:txBody>
      </p:sp>
    </p:spTree>
    <p:extLst>
      <p:ext uri="{BB962C8B-B14F-4D97-AF65-F5344CB8AC3E}">
        <p14:creationId xmlns:p14="http://schemas.microsoft.com/office/powerpoint/2010/main" val="26281810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D5AA-C7E0-44AC-AC3A-5DA9C5F69185}"/>
              </a:ext>
            </a:extLst>
          </p:cNvPr>
          <p:cNvSpPr>
            <a:spLocks noGrp="1"/>
          </p:cNvSpPr>
          <p:nvPr>
            <p:ph type="title"/>
          </p:nvPr>
        </p:nvSpPr>
        <p:spPr/>
        <p:txBody>
          <a:bodyPr/>
          <a:lstStyle/>
          <a:p>
            <a:r>
              <a:rPr lang="en-US" dirty="0"/>
              <a:t>What is open source software?</a:t>
            </a:r>
            <a:br>
              <a:rPr lang="en-US" b="1" dirty="0"/>
            </a:br>
            <a:endParaRPr lang="tr-TR" dirty="0"/>
          </a:p>
        </p:txBody>
      </p:sp>
      <p:sp>
        <p:nvSpPr>
          <p:cNvPr id="3" name="Content Placeholder 2">
            <a:extLst>
              <a:ext uri="{FF2B5EF4-FFF2-40B4-BE49-F238E27FC236}">
                <a16:creationId xmlns:a16="http://schemas.microsoft.com/office/drawing/2014/main" id="{32C6BAD3-AB9F-463B-85FE-3A4F979C816B}"/>
              </a:ext>
            </a:extLst>
          </p:cNvPr>
          <p:cNvSpPr>
            <a:spLocks noGrp="1"/>
          </p:cNvSpPr>
          <p:nvPr>
            <p:ph idx="1"/>
          </p:nvPr>
        </p:nvSpPr>
        <p:spPr/>
        <p:txBody>
          <a:bodyPr/>
          <a:lstStyle/>
          <a:p>
            <a:r>
              <a:rPr lang="en-US" dirty="0"/>
              <a:t>Open source software is software with source code that anyone can inspect, modify, and enhance.</a:t>
            </a:r>
          </a:p>
          <a:p>
            <a:endParaRPr lang="en-US" dirty="0"/>
          </a:p>
          <a:p>
            <a:r>
              <a:rPr lang="en-US" dirty="0"/>
              <a:t>"Source code" is the part of software that most computer users don't ever see; it's the code computer programmers can manipulate to change how a piece of software—a "program" or "application"—works. Programmers who have access to a computer program's source code can improve that program by adding features to it or fixing parts that don't always work correctly.</a:t>
            </a:r>
            <a:endParaRPr lang="tr-TR" dirty="0"/>
          </a:p>
        </p:txBody>
      </p:sp>
    </p:spTree>
    <p:extLst>
      <p:ext uri="{BB962C8B-B14F-4D97-AF65-F5344CB8AC3E}">
        <p14:creationId xmlns:p14="http://schemas.microsoft.com/office/powerpoint/2010/main" val="1158574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E5E0-20F0-4F6E-AE01-90611953A326}"/>
              </a:ext>
            </a:extLst>
          </p:cNvPr>
          <p:cNvSpPr>
            <a:spLocks noGrp="1"/>
          </p:cNvSpPr>
          <p:nvPr>
            <p:ph type="title"/>
          </p:nvPr>
        </p:nvSpPr>
        <p:spPr/>
        <p:txBody>
          <a:bodyPr/>
          <a:lstStyle/>
          <a:p>
            <a:r>
              <a:rPr lang="tr-TR" dirty="0"/>
              <a:t>JDK</a:t>
            </a:r>
          </a:p>
        </p:txBody>
      </p:sp>
      <p:sp>
        <p:nvSpPr>
          <p:cNvPr id="3" name="Content Placeholder 2">
            <a:extLst>
              <a:ext uri="{FF2B5EF4-FFF2-40B4-BE49-F238E27FC236}">
                <a16:creationId xmlns:a16="http://schemas.microsoft.com/office/drawing/2014/main" id="{FEB77011-E15C-4E92-9EBB-B463A7DFF892}"/>
              </a:ext>
            </a:extLst>
          </p:cNvPr>
          <p:cNvSpPr>
            <a:spLocks noGrp="1"/>
          </p:cNvSpPr>
          <p:nvPr>
            <p:ph idx="1"/>
          </p:nvPr>
        </p:nvSpPr>
        <p:spPr/>
        <p:txBody>
          <a:bodyPr/>
          <a:lstStyle/>
          <a:p>
            <a:r>
              <a:rPr lang="tr-TR" dirty="0"/>
              <a:t>Java Development Kit</a:t>
            </a:r>
          </a:p>
          <a:p>
            <a:r>
              <a:rPr lang="en-US" dirty="0"/>
              <a:t>The JDK allows developers to create Java programs that can be executed and run by the JVM and JRE</a:t>
            </a:r>
            <a:endParaRPr lang="tr-TR" dirty="0"/>
          </a:p>
          <a:p>
            <a:r>
              <a:rPr lang="en-US" dirty="0"/>
              <a:t>.</a:t>
            </a:r>
            <a:endParaRPr lang="tr-TR" dirty="0"/>
          </a:p>
        </p:txBody>
      </p:sp>
      <p:pic>
        <p:nvPicPr>
          <p:cNvPr id="5" name="Picture 4">
            <a:extLst>
              <a:ext uri="{FF2B5EF4-FFF2-40B4-BE49-F238E27FC236}">
                <a16:creationId xmlns:a16="http://schemas.microsoft.com/office/drawing/2014/main" id="{8346DDF0-921A-4F05-ACDA-4DFBFF2BC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992" y="3508577"/>
            <a:ext cx="7629617" cy="2358823"/>
          </a:xfrm>
          <a:prstGeom prst="rect">
            <a:avLst/>
          </a:prstGeom>
        </p:spPr>
      </p:pic>
    </p:spTree>
    <p:extLst>
      <p:ext uri="{BB962C8B-B14F-4D97-AF65-F5344CB8AC3E}">
        <p14:creationId xmlns:p14="http://schemas.microsoft.com/office/powerpoint/2010/main" val="8143563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43CF-991C-46D1-B7B2-6B55B234C310}"/>
              </a:ext>
            </a:extLst>
          </p:cNvPr>
          <p:cNvSpPr>
            <a:spLocks noGrp="1"/>
          </p:cNvSpPr>
          <p:nvPr>
            <p:ph type="title"/>
          </p:nvPr>
        </p:nvSpPr>
        <p:spPr/>
        <p:txBody>
          <a:bodyPr/>
          <a:lstStyle/>
          <a:p>
            <a:r>
              <a:rPr lang="tr-TR" dirty="0"/>
              <a:t>JRE</a:t>
            </a:r>
          </a:p>
        </p:txBody>
      </p:sp>
      <p:sp>
        <p:nvSpPr>
          <p:cNvPr id="3" name="Content Placeholder 2">
            <a:extLst>
              <a:ext uri="{FF2B5EF4-FFF2-40B4-BE49-F238E27FC236}">
                <a16:creationId xmlns:a16="http://schemas.microsoft.com/office/drawing/2014/main" id="{881BE5E8-7D45-4478-BBE0-927B57DB2AC1}"/>
              </a:ext>
            </a:extLst>
          </p:cNvPr>
          <p:cNvSpPr>
            <a:spLocks noGrp="1"/>
          </p:cNvSpPr>
          <p:nvPr>
            <p:ph idx="1"/>
          </p:nvPr>
        </p:nvSpPr>
        <p:spPr/>
        <p:txBody>
          <a:bodyPr/>
          <a:lstStyle/>
          <a:p>
            <a:r>
              <a:rPr lang="tr-TR" dirty="0"/>
              <a:t>Java Runtime Environment</a:t>
            </a:r>
          </a:p>
          <a:p>
            <a:r>
              <a:rPr lang="tr-TR" dirty="0"/>
              <a:t> </a:t>
            </a:r>
            <a:r>
              <a:rPr lang="en-US" dirty="0"/>
              <a:t>A Java™ runtime environment (JRE) is a set of components to create and run a Java application. A JRE is part of a Java development kit (JDK).</a:t>
            </a:r>
          </a:p>
          <a:p>
            <a:r>
              <a:rPr lang="en-US" dirty="0"/>
              <a:t>A JRE is made up of a Java virtual machine (JVM), Java class libraries, and the Java class loader. JDKs are used to develop Java software; JREs provide programming tools and deployment technologies; and JVMs execute Java programs.</a:t>
            </a:r>
            <a:endParaRPr lang="tr-TR" dirty="0"/>
          </a:p>
        </p:txBody>
      </p:sp>
    </p:spTree>
    <p:extLst>
      <p:ext uri="{BB962C8B-B14F-4D97-AF65-F5344CB8AC3E}">
        <p14:creationId xmlns:p14="http://schemas.microsoft.com/office/powerpoint/2010/main" val="15735203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8EFC-0C15-4E57-8E07-4C05BA467DE7}"/>
              </a:ext>
            </a:extLst>
          </p:cNvPr>
          <p:cNvSpPr>
            <a:spLocks noGrp="1"/>
          </p:cNvSpPr>
          <p:nvPr>
            <p:ph type="title"/>
          </p:nvPr>
        </p:nvSpPr>
        <p:spPr/>
        <p:txBody>
          <a:bodyPr/>
          <a:lstStyle/>
          <a:p>
            <a:r>
              <a:rPr lang="tr-TR" dirty="0"/>
              <a:t>JVM</a:t>
            </a:r>
          </a:p>
        </p:txBody>
      </p:sp>
      <p:sp>
        <p:nvSpPr>
          <p:cNvPr id="3" name="Content Placeholder 2">
            <a:extLst>
              <a:ext uri="{FF2B5EF4-FFF2-40B4-BE49-F238E27FC236}">
                <a16:creationId xmlns:a16="http://schemas.microsoft.com/office/drawing/2014/main" id="{E47A1BDB-B5A8-4CF0-B625-10406F51F106}"/>
              </a:ext>
            </a:extLst>
          </p:cNvPr>
          <p:cNvSpPr>
            <a:spLocks noGrp="1"/>
          </p:cNvSpPr>
          <p:nvPr>
            <p:ph idx="1"/>
          </p:nvPr>
        </p:nvSpPr>
        <p:spPr/>
        <p:txBody>
          <a:bodyPr/>
          <a:lstStyle/>
          <a:p>
            <a:r>
              <a:rPr lang="tr-TR" dirty="0"/>
              <a:t>Java Virtual Machine </a:t>
            </a:r>
          </a:p>
          <a:p>
            <a:r>
              <a:rPr lang="en-US" dirty="0"/>
              <a:t>Java Virtual Machine (JVM) is a engine that provides runtime environment to drive the Java Code or applications. It converts Java bytecode into machines language.</a:t>
            </a:r>
            <a:endParaRPr lang="tr-TR" dirty="0"/>
          </a:p>
          <a:p>
            <a:r>
              <a:rPr lang="en-US" dirty="0"/>
              <a:t>The JVM includes a just-in-time (JIT) compiler that converts the bytecode into machine language so that it runs as fast as a native executable. </a:t>
            </a:r>
            <a:r>
              <a:rPr lang="en-US"/>
              <a:t>The compiled program can be cached in the computer for reuse.</a:t>
            </a:r>
            <a:endParaRPr lang="tr-TR" dirty="0"/>
          </a:p>
        </p:txBody>
      </p:sp>
    </p:spTree>
    <p:extLst>
      <p:ext uri="{BB962C8B-B14F-4D97-AF65-F5344CB8AC3E}">
        <p14:creationId xmlns:p14="http://schemas.microsoft.com/office/powerpoint/2010/main" val="30673951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09E9-7C17-4B32-B776-C3C0740F2941}"/>
              </a:ext>
            </a:extLst>
          </p:cNvPr>
          <p:cNvSpPr>
            <a:spLocks noGrp="1"/>
          </p:cNvSpPr>
          <p:nvPr>
            <p:ph type="title"/>
          </p:nvPr>
        </p:nvSpPr>
        <p:spPr/>
        <p:txBody>
          <a:bodyPr/>
          <a:lstStyle/>
          <a:p>
            <a:r>
              <a:rPr lang="tr-TR" dirty="0" err="1"/>
              <a:t>Primitive</a:t>
            </a:r>
            <a:r>
              <a:rPr lang="tr-TR" dirty="0"/>
              <a:t> </a:t>
            </a:r>
            <a:r>
              <a:rPr lang="tr-TR" dirty="0" err="1"/>
              <a:t>Types-Wrapper</a:t>
            </a:r>
            <a:r>
              <a:rPr lang="tr-TR" dirty="0"/>
              <a:t> Class	</a:t>
            </a:r>
          </a:p>
        </p:txBody>
      </p:sp>
      <p:sp>
        <p:nvSpPr>
          <p:cNvPr id="3" name="Content Placeholder 2">
            <a:extLst>
              <a:ext uri="{FF2B5EF4-FFF2-40B4-BE49-F238E27FC236}">
                <a16:creationId xmlns:a16="http://schemas.microsoft.com/office/drawing/2014/main" id="{67B1D141-1B5B-4AFC-B3DA-9728BEFAD9DA}"/>
              </a:ext>
            </a:extLst>
          </p:cNvPr>
          <p:cNvSpPr>
            <a:spLocks noGrp="1"/>
          </p:cNvSpPr>
          <p:nvPr>
            <p:ph idx="1"/>
          </p:nvPr>
        </p:nvSpPr>
        <p:spPr/>
        <p:txBody>
          <a:bodyPr/>
          <a:lstStyle/>
          <a:p>
            <a:r>
              <a:rPr lang="en-US" dirty="0"/>
              <a:t>The eight primitives defined in Java are int, byte, short, long, float, double, </a:t>
            </a:r>
            <a:r>
              <a:rPr lang="en-US" dirty="0" err="1"/>
              <a:t>boolean</a:t>
            </a:r>
            <a:r>
              <a:rPr lang="en-US" dirty="0"/>
              <a:t> and char. These aren't considered objects and represent raw values.</a:t>
            </a:r>
            <a:endParaRPr lang="tr-TR" dirty="0"/>
          </a:p>
          <a:p>
            <a:r>
              <a:rPr lang="en-US" dirty="0"/>
              <a:t>They're stored directly on the stack</a:t>
            </a:r>
            <a:r>
              <a:rPr lang="tr-TR" dirty="0"/>
              <a:t>.</a:t>
            </a:r>
          </a:p>
          <a:p>
            <a:r>
              <a:rPr lang="en-US" dirty="0"/>
              <a:t> A variable in Java gives us a way to store numerical or other kinds of information for later use, addressing all of the aforementioned considerations. The information being stored is called the value of the variable, regardless of whether the information is numerical or not.</a:t>
            </a:r>
            <a:endParaRPr lang="tr-TR" dirty="0"/>
          </a:p>
          <a:p>
            <a:endParaRPr lang="tr-TR" dirty="0"/>
          </a:p>
        </p:txBody>
      </p:sp>
    </p:spTree>
    <p:extLst>
      <p:ext uri="{BB962C8B-B14F-4D97-AF65-F5344CB8AC3E}">
        <p14:creationId xmlns:p14="http://schemas.microsoft.com/office/powerpoint/2010/main" val="123602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B48F-2854-497D-9DDC-529C56A34CAA}"/>
              </a:ext>
            </a:extLst>
          </p:cNvPr>
          <p:cNvSpPr>
            <a:spLocks noGrp="1"/>
          </p:cNvSpPr>
          <p:nvPr>
            <p:ph type="title"/>
          </p:nvPr>
        </p:nvSpPr>
        <p:spPr/>
        <p:txBody>
          <a:bodyPr/>
          <a:lstStyle/>
          <a:p>
            <a:r>
              <a:rPr lang="tr-TR" dirty="0" err="1"/>
              <a:t>Wrapper</a:t>
            </a:r>
            <a:r>
              <a:rPr lang="tr-TR" dirty="0"/>
              <a:t> Class</a:t>
            </a:r>
          </a:p>
        </p:txBody>
      </p:sp>
      <p:sp>
        <p:nvSpPr>
          <p:cNvPr id="3" name="Content Placeholder 2">
            <a:extLst>
              <a:ext uri="{FF2B5EF4-FFF2-40B4-BE49-F238E27FC236}">
                <a16:creationId xmlns:a16="http://schemas.microsoft.com/office/drawing/2014/main" id="{27D72628-4A78-401D-9973-1190E465CC2E}"/>
              </a:ext>
            </a:extLst>
          </p:cNvPr>
          <p:cNvSpPr>
            <a:spLocks noGrp="1"/>
          </p:cNvSpPr>
          <p:nvPr>
            <p:ph idx="1"/>
          </p:nvPr>
        </p:nvSpPr>
        <p:spPr/>
        <p:txBody>
          <a:bodyPr/>
          <a:lstStyle/>
          <a:p>
            <a:r>
              <a:rPr lang="en-US" dirty="0"/>
              <a:t>The wrapper class in Java provides the mechanism to convert primitive into object and object into primitive.</a:t>
            </a:r>
            <a:endParaRPr lang="tr-TR" dirty="0"/>
          </a:p>
          <a:p>
            <a:r>
              <a:rPr lang="en-US" dirty="0"/>
              <a:t>Since J2SE 5.0, autoboxing and unboxing feature convert primitives into objects and objects into primitives automatically. The automatic conversion of primitive into an object is known as autoboxing and vice-versa unboxing.</a:t>
            </a:r>
            <a:endParaRPr lang="tr-TR" dirty="0"/>
          </a:p>
        </p:txBody>
      </p:sp>
    </p:spTree>
    <p:extLst>
      <p:ext uri="{BB962C8B-B14F-4D97-AF65-F5344CB8AC3E}">
        <p14:creationId xmlns:p14="http://schemas.microsoft.com/office/powerpoint/2010/main" val="1615848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9674-B139-4F7A-8B26-113048066175}"/>
              </a:ext>
            </a:extLst>
          </p:cNvPr>
          <p:cNvSpPr>
            <a:spLocks noGrp="1"/>
          </p:cNvSpPr>
          <p:nvPr>
            <p:ph type="title"/>
          </p:nvPr>
        </p:nvSpPr>
        <p:spPr/>
        <p:txBody>
          <a:bodyPr/>
          <a:lstStyle/>
          <a:p>
            <a:r>
              <a:rPr lang="en-US" dirty="0"/>
              <a:t>Use of Wrapper classes in Java</a:t>
            </a:r>
            <a:endParaRPr lang="tr-TR" dirty="0"/>
          </a:p>
        </p:txBody>
      </p:sp>
      <p:sp>
        <p:nvSpPr>
          <p:cNvPr id="3" name="Content Placeholder 2">
            <a:extLst>
              <a:ext uri="{FF2B5EF4-FFF2-40B4-BE49-F238E27FC236}">
                <a16:creationId xmlns:a16="http://schemas.microsoft.com/office/drawing/2014/main" id="{BBD887CF-7489-4073-A530-4E834192C08E}"/>
              </a:ext>
            </a:extLst>
          </p:cNvPr>
          <p:cNvSpPr>
            <a:spLocks noGrp="1"/>
          </p:cNvSpPr>
          <p:nvPr>
            <p:ph idx="1"/>
          </p:nvPr>
        </p:nvSpPr>
        <p:spPr/>
        <p:txBody>
          <a:bodyPr>
            <a:normAutofit lnSpcReduction="10000"/>
          </a:bodyPr>
          <a:lstStyle/>
          <a:p>
            <a:r>
              <a:rPr lang="en-US" dirty="0"/>
              <a:t>Change the value in Method: Java supports only call by value. So, if we pass a primitive value, it will not change the original value. But, if we convert the primitive value in an object, it will change the original value.</a:t>
            </a:r>
            <a:endParaRPr lang="tr-TR" dirty="0"/>
          </a:p>
          <a:p>
            <a:r>
              <a:rPr lang="en-US" dirty="0"/>
              <a:t>Serialization: We need to convert the objects into streams to perform the serialization. If we have a primitive value, we can convert it in objects through the wrapper classes.</a:t>
            </a:r>
            <a:endParaRPr lang="tr-TR" dirty="0"/>
          </a:p>
          <a:p>
            <a:r>
              <a:rPr lang="en-US" dirty="0"/>
              <a:t>Synchronization: Java synchronization works with objects in Multithreading.</a:t>
            </a:r>
            <a:endParaRPr lang="tr-TR" dirty="0"/>
          </a:p>
          <a:p>
            <a:r>
              <a:rPr lang="en-US" dirty="0" err="1"/>
              <a:t>java.util</a:t>
            </a:r>
            <a:r>
              <a:rPr lang="en-US" dirty="0"/>
              <a:t> package: The </a:t>
            </a:r>
            <a:r>
              <a:rPr lang="en-US" dirty="0" err="1"/>
              <a:t>java.util</a:t>
            </a:r>
            <a:r>
              <a:rPr lang="en-US" dirty="0"/>
              <a:t> package provides the utility classes to deal with objects.</a:t>
            </a:r>
            <a:endParaRPr lang="tr-TR" dirty="0"/>
          </a:p>
          <a:p>
            <a:r>
              <a:rPr lang="en-US" dirty="0"/>
              <a:t>Collection Framework: Java collection framework works with objects only. All classes of the collection framework</a:t>
            </a:r>
            <a:r>
              <a:rPr lang="tr-TR" dirty="0"/>
              <a:t> </a:t>
            </a:r>
            <a:r>
              <a:rPr lang="tr-TR" dirty="0" err="1"/>
              <a:t>deal</a:t>
            </a:r>
            <a:r>
              <a:rPr lang="tr-TR" dirty="0"/>
              <a:t> </a:t>
            </a:r>
            <a:r>
              <a:rPr lang="tr-TR" dirty="0" err="1"/>
              <a:t>with</a:t>
            </a:r>
            <a:r>
              <a:rPr lang="tr-TR" dirty="0"/>
              <a:t> </a:t>
            </a:r>
            <a:r>
              <a:rPr lang="tr-TR" dirty="0" err="1"/>
              <a:t>objects</a:t>
            </a:r>
            <a:r>
              <a:rPr lang="tr-TR" dirty="0"/>
              <a:t> </a:t>
            </a:r>
            <a:r>
              <a:rPr lang="tr-TR" dirty="0" err="1"/>
              <a:t>only</a:t>
            </a:r>
            <a:r>
              <a:rPr lang="tr-TR" dirty="0"/>
              <a:t>.</a:t>
            </a:r>
          </a:p>
        </p:txBody>
      </p:sp>
    </p:spTree>
    <p:extLst>
      <p:ext uri="{BB962C8B-B14F-4D97-AF65-F5344CB8AC3E}">
        <p14:creationId xmlns:p14="http://schemas.microsoft.com/office/powerpoint/2010/main" val="16142558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9A05-1933-46AB-B17C-CF98DB76A0CC}"/>
              </a:ext>
            </a:extLst>
          </p:cNvPr>
          <p:cNvSpPr>
            <a:spLocks noGrp="1"/>
          </p:cNvSpPr>
          <p:nvPr>
            <p:ph type="title"/>
          </p:nvPr>
        </p:nvSpPr>
        <p:spPr/>
        <p:txBody>
          <a:bodyPr/>
          <a:lstStyle/>
          <a:p>
            <a:r>
              <a:rPr lang="tr-TR" dirty="0"/>
              <a:t>Access Modifiers </a:t>
            </a:r>
          </a:p>
        </p:txBody>
      </p:sp>
      <p:sp>
        <p:nvSpPr>
          <p:cNvPr id="3" name="Content Placeholder 2">
            <a:extLst>
              <a:ext uri="{FF2B5EF4-FFF2-40B4-BE49-F238E27FC236}">
                <a16:creationId xmlns:a16="http://schemas.microsoft.com/office/drawing/2014/main" id="{1413F31F-B37E-4E86-AE2C-18D3E75E7429}"/>
              </a:ext>
            </a:extLst>
          </p:cNvPr>
          <p:cNvSpPr>
            <a:spLocks noGrp="1"/>
          </p:cNvSpPr>
          <p:nvPr>
            <p:ph idx="1"/>
          </p:nvPr>
        </p:nvSpPr>
        <p:spPr>
          <a:xfrm>
            <a:off x="1371600" y="1722268"/>
            <a:ext cx="9601200" cy="4145132"/>
          </a:xfrm>
        </p:spPr>
        <p:txBody>
          <a:bodyPr>
            <a:normAutofit fontScale="92500" lnSpcReduction="10000"/>
          </a:bodyPr>
          <a:lstStyle/>
          <a:p>
            <a:r>
              <a:rPr lang="en-US" dirty="0"/>
              <a:t>The access modifiers in Java specifies the accessibility or scope of a field, method, constructor, or class. We can change the access level of fields, constructors, methods, and class by applying the access modifier on it.</a:t>
            </a:r>
            <a:endParaRPr lang="tr-TR" dirty="0"/>
          </a:p>
          <a:p>
            <a:r>
              <a:rPr lang="en-US" b="1" dirty="0"/>
              <a:t>Private</a:t>
            </a:r>
            <a:r>
              <a:rPr lang="en-US" dirty="0"/>
              <a:t>: The access level of a private modifier is only within the class. It cannot be accessed from outside the class.</a:t>
            </a:r>
            <a:endParaRPr lang="tr-TR" dirty="0"/>
          </a:p>
          <a:p>
            <a:r>
              <a:rPr lang="en-US" b="1" dirty="0"/>
              <a:t>Default</a:t>
            </a:r>
            <a:r>
              <a:rPr lang="en-US" dirty="0"/>
              <a:t>: The access level of a default modifier is only within the package. It cannot be accessed from outside the package. If you do not specify any access level, it will be the default.</a:t>
            </a:r>
            <a:endParaRPr lang="tr-TR" dirty="0"/>
          </a:p>
          <a:p>
            <a:r>
              <a:rPr lang="en-US" b="1" dirty="0"/>
              <a:t>Protected</a:t>
            </a:r>
            <a:r>
              <a:rPr lang="en-US" dirty="0"/>
              <a:t>: The access level of a protected modifier is within the package and outside the package through child class. If you do not make the child class, it cannot be accessed from outside the package.</a:t>
            </a:r>
            <a:endParaRPr lang="tr-TR" dirty="0"/>
          </a:p>
          <a:p>
            <a:r>
              <a:rPr lang="en-US" b="1" dirty="0"/>
              <a:t>Public</a:t>
            </a:r>
            <a:r>
              <a:rPr lang="en-US" dirty="0"/>
              <a:t>: The access level of a public modifier is everywhere. It can be accessed from within the class, outside the class, within the package and outside the package.</a:t>
            </a:r>
          </a:p>
          <a:p>
            <a:endParaRPr lang="en-US" dirty="0"/>
          </a:p>
          <a:p>
            <a:endParaRPr lang="en-US" dirty="0"/>
          </a:p>
          <a:p>
            <a:endParaRPr lang="tr-TR" dirty="0"/>
          </a:p>
        </p:txBody>
      </p:sp>
    </p:spTree>
    <p:extLst>
      <p:ext uri="{BB962C8B-B14F-4D97-AF65-F5344CB8AC3E}">
        <p14:creationId xmlns:p14="http://schemas.microsoft.com/office/powerpoint/2010/main" val="924522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0355-C1EB-4248-844B-48836BAD0F64}"/>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4EE529D8-7406-4758-99BC-5871C5497744}"/>
              </a:ext>
            </a:extLst>
          </p:cNvPr>
          <p:cNvSpPr>
            <a:spLocks noGrp="1"/>
          </p:cNvSpPr>
          <p:nvPr>
            <p:ph idx="1"/>
          </p:nvPr>
        </p:nvSpPr>
        <p:spPr>
          <a:xfrm>
            <a:off x="1371600" y="1509205"/>
            <a:ext cx="9601200" cy="5228946"/>
          </a:xfrm>
        </p:spPr>
        <p:txBody>
          <a:bodyPr/>
          <a:lstStyle/>
          <a:p>
            <a:r>
              <a:rPr lang="en-US" dirty="0"/>
              <a:t>A syntax error in computer science is an error in the syntax of a coding or programming language, entered by a programmer. Syntax errors are caught by a software program called a compiler, and the programmer must fix them before the program is compiled and then run.</a:t>
            </a:r>
            <a:endParaRPr lang="tr-TR" dirty="0"/>
          </a:p>
          <a:p>
            <a:r>
              <a:rPr lang="tr-TR" dirty="0"/>
              <a:t>Using </a:t>
            </a:r>
            <a:r>
              <a:rPr lang="tr-TR" dirty="0" err="1"/>
              <a:t>incorrect</a:t>
            </a:r>
            <a:r>
              <a:rPr lang="tr-TR" dirty="0"/>
              <a:t> </a:t>
            </a:r>
            <a:r>
              <a:rPr lang="tr-TR" dirty="0" err="1"/>
              <a:t>capitalization</a:t>
            </a:r>
            <a:endParaRPr lang="tr-TR" dirty="0"/>
          </a:p>
          <a:p>
            <a:r>
              <a:rPr lang="en-US" dirty="0"/>
              <a:t>Splitting a string over two lines</a:t>
            </a:r>
            <a:endParaRPr lang="tr-TR" dirty="0"/>
          </a:p>
          <a:p>
            <a:r>
              <a:rPr lang="tr-TR" dirty="0" err="1"/>
              <a:t>Missing</a:t>
            </a:r>
            <a:r>
              <a:rPr lang="tr-TR" dirty="0"/>
              <a:t> </a:t>
            </a:r>
            <a:r>
              <a:rPr lang="tr-TR" dirty="0" err="1"/>
              <a:t>parentheses</a:t>
            </a:r>
            <a:endParaRPr lang="tr-TR" dirty="0"/>
          </a:p>
          <a:p>
            <a:r>
              <a:rPr lang="en-US" dirty="0"/>
              <a:t>Forgetting to import a class</a:t>
            </a:r>
            <a:endParaRPr lang="tr-TR" dirty="0"/>
          </a:p>
          <a:p>
            <a:r>
              <a:rPr lang="en-US" dirty="0"/>
              <a:t>Treating a static method as an instance method</a:t>
            </a:r>
            <a:endParaRPr lang="tr-TR" dirty="0"/>
          </a:p>
          <a:p>
            <a:r>
              <a:rPr lang="tr-TR" dirty="0" err="1"/>
              <a:t>Missing</a:t>
            </a:r>
            <a:r>
              <a:rPr lang="tr-TR" dirty="0"/>
              <a:t> </a:t>
            </a:r>
            <a:r>
              <a:rPr lang="tr-TR" dirty="0" err="1"/>
              <a:t>curly</a:t>
            </a:r>
            <a:r>
              <a:rPr lang="tr-TR" dirty="0"/>
              <a:t> </a:t>
            </a:r>
            <a:r>
              <a:rPr lang="tr-TR" dirty="0" err="1"/>
              <a:t>braces</a:t>
            </a:r>
            <a:endParaRPr lang="tr-TR" dirty="0"/>
          </a:p>
          <a:p>
            <a:r>
              <a:rPr lang="en-US" dirty="0"/>
              <a:t>Forgetting the class or object name as part of a method call</a:t>
            </a:r>
            <a:endParaRPr lang="tr-TR" dirty="0"/>
          </a:p>
          <a:p>
            <a:r>
              <a:rPr lang="en-US" dirty="0"/>
              <a:t>Omitting the break clause from switch statements</a:t>
            </a:r>
            <a:endParaRPr lang="tr-TR" dirty="0"/>
          </a:p>
        </p:txBody>
      </p:sp>
    </p:spTree>
    <p:extLst>
      <p:ext uri="{BB962C8B-B14F-4D97-AF65-F5344CB8AC3E}">
        <p14:creationId xmlns:p14="http://schemas.microsoft.com/office/powerpoint/2010/main" val="2443629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4C84-E1FC-41AC-834D-DA8EBAFE4BD7}"/>
              </a:ext>
            </a:extLst>
          </p:cNvPr>
          <p:cNvSpPr>
            <a:spLocks noGrp="1"/>
          </p:cNvSpPr>
          <p:nvPr>
            <p:ph type="title"/>
          </p:nvPr>
        </p:nvSpPr>
        <p:spPr/>
        <p:txBody>
          <a:bodyPr/>
          <a:lstStyle/>
          <a:p>
            <a:r>
              <a:rPr lang="tr-TR" dirty="0" err="1"/>
              <a:t>Logic</a:t>
            </a:r>
            <a:r>
              <a:rPr lang="tr-TR" dirty="0"/>
              <a:t> </a:t>
            </a:r>
            <a:r>
              <a:rPr lang="tr-TR" dirty="0" err="1"/>
              <a:t>Errors</a:t>
            </a:r>
            <a:endParaRPr lang="tr-TR" dirty="0"/>
          </a:p>
        </p:txBody>
      </p:sp>
      <p:sp>
        <p:nvSpPr>
          <p:cNvPr id="3" name="Content Placeholder 2">
            <a:extLst>
              <a:ext uri="{FF2B5EF4-FFF2-40B4-BE49-F238E27FC236}">
                <a16:creationId xmlns:a16="http://schemas.microsoft.com/office/drawing/2014/main" id="{92312D62-03A2-4DFD-9506-B4CE56C97B8D}"/>
              </a:ext>
            </a:extLst>
          </p:cNvPr>
          <p:cNvSpPr>
            <a:spLocks noGrp="1"/>
          </p:cNvSpPr>
          <p:nvPr>
            <p:ph idx="1"/>
          </p:nvPr>
        </p:nvSpPr>
        <p:spPr/>
        <p:txBody>
          <a:bodyPr/>
          <a:lstStyle/>
          <a:p>
            <a:r>
              <a:rPr lang="en-US" dirty="0"/>
              <a:t> A logic error is when your program compiles and executes, but does the wrong thing or returns an incorrect result or no output when it should be returning an output. These errors are detected neither by the compiler nor by JVM. </a:t>
            </a:r>
            <a:endParaRPr lang="tr-TR" dirty="0"/>
          </a:p>
          <a:p>
            <a:r>
              <a:rPr lang="en-US" dirty="0"/>
              <a:t>The Java system has no idea what your program is supposed to do, so it provides no additional information to help you find the error.</a:t>
            </a:r>
            <a:endParaRPr lang="tr-TR" dirty="0"/>
          </a:p>
          <a:p>
            <a:r>
              <a:rPr lang="en-US" dirty="0"/>
              <a:t>Logical errors are also called Semantic Errors. These errors are caused due to an incorrect idea or concept used by a programmer while coding. </a:t>
            </a:r>
            <a:endParaRPr lang="tr-TR" dirty="0"/>
          </a:p>
        </p:txBody>
      </p:sp>
    </p:spTree>
    <p:extLst>
      <p:ext uri="{BB962C8B-B14F-4D97-AF65-F5344CB8AC3E}">
        <p14:creationId xmlns:p14="http://schemas.microsoft.com/office/powerpoint/2010/main" val="30667027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8DE7-EC03-4F4C-B26A-69591305C43D}"/>
              </a:ext>
            </a:extLst>
          </p:cNvPr>
          <p:cNvSpPr>
            <a:spLocks noGrp="1"/>
          </p:cNvSpPr>
          <p:nvPr>
            <p:ph type="title"/>
          </p:nvPr>
        </p:nvSpPr>
        <p:spPr/>
        <p:txBody>
          <a:bodyPr/>
          <a:lstStyle/>
          <a:p>
            <a:r>
              <a:rPr lang="en-US" dirty="0"/>
              <a:t>Runtime Errors vs Compile-Time Errors</a:t>
            </a:r>
            <a:endParaRPr lang="tr-TR" dirty="0"/>
          </a:p>
        </p:txBody>
      </p:sp>
      <p:sp>
        <p:nvSpPr>
          <p:cNvPr id="3" name="Content Placeholder 2">
            <a:extLst>
              <a:ext uri="{FF2B5EF4-FFF2-40B4-BE49-F238E27FC236}">
                <a16:creationId xmlns:a16="http://schemas.microsoft.com/office/drawing/2014/main" id="{951298C1-FB83-4645-A3CB-6A25C0B4D67D}"/>
              </a:ext>
            </a:extLst>
          </p:cNvPr>
          <p:cNvSpPr>
            <a:spLocks noGrp="1"/>
          </p:cNvSpPr>
          <p:nvPr>
            <p:ph idx="1"/>
          </p:nvPr>
        </p:nvSpPr>
        <p:spPr/>
        <p:txBody>
          <a:bodyPr/>
          <a:lstStyle/>
          <a:p>
            <a:r>
              <a:rPr lang="en-US" dirty="0"/>
              <a:t>Compile-time errors occur when there are syntactical issues present in application code, for example, missing semicolons or parentheses, misspelled keywords or usage of undeclared variables.</a:t>
            </a:r>
            <a:endParaRPr lang="tr-TR" dirty="0"/>
          </a:p>
          <a:p>
            <a:r>
              <a:rPr lang="en-US" dirty="0"/>
              <a:t>These syntax errors are detected by the Java compiler at compile-time and an error message is displayed on the screen. The compiler prevents the code from being executed until the error is fixed. Therefore, these errors must be addressed by debugging before the program can be successfully run.</a:t>
            </a:r>
            <a:endParaRPr lang="tr-TR" dirty="0"/>
          </a:p>
          <a:p>
            <a:r>
              <a:rPr lang="en-US" dirty="0"/>
              <a:t>On the other hand, runtime errors occur during program execution (the interpretation phase), after compilation has taken place. Any code that throws a runtime error is therefore syntactically correct.</a:t>
            </a:r>
            <a:endParaRPr lang="tr-TR" dirty="0"/>
          </a:p>
        </p:txBody>
      </p:sp>
    </p:spTree>
    <p:extLst>
      <p:ext uri="{BB962C8B-B14F-4D97-AF65-F5344CB8AC3E}">
        <p14:creationId xmlns:p14="http://schemas.microsoft.com/office/powerpoint/2010/main" val="23439390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53ED-1745-4AF7-A125-9A41E659ABE5}"/>
              </a:ext>
            </a:extLst>
          </p:cNvPr>
          <p:cNvSpPr>
            <a:spLocks noGrp="1"/>
          </p:cNvSpPr>
          <p:nvPr>
            <p:ph type="title"/>
          </p:nvPr>
        </p:nvSpPr>
        <p:spPr/>
        <p:txBody>
          <a:bodyPr/>
          <a:lstStyle/>
          <a:p>
            <a:r>
              <a:rPr lang="en-US" dirty="0"/>
              <a:t>Exception Vs Error in Java</a:t>
            </a:r>
            <a:br>
              <a:rPr lang="en-US" dirty="0"/>
            </a:br>
            <a:endParaRPr lang="tr-TR" dirty="0"/>
          </a:p>
        </p:txBody>
      </p:sp>
      <p:sp>
        <p:nvSpPr>
          <p:cNvPr id="3" name="Content Placeholder 2">
            <a:extLst>
              <a:ext uri="{FF2B5EF4-FFF2-40B4-BE49-F238E27FC236}">
                <a16:creationId xmlns:a16="http://schemas.microsoft.com/office/drawing/2014/main" id="{B7449323-5597-47C6-82C1-56F364623A95}"/>
              </a:ext>
            </a:extLst>
          </p:cNvPr>
          <p:cNvSpPr>
            <a:spLocks noGrp="1"/>
          </p:cNvSpPr>
          <p:nvPr>
            <p:ph idx="1"/>
          </p:nvPr>
        </p:nvSpPr>
        <p:spPr/>
        <p:txBody>
          <a:bodyPr/>
          <a:lstStyle/>
          <a:p>
            <a:r>
              <a:rPr lang="en-US" dirty="0"/>
              <a:t>he general meaning of exception is a deliberate act of omission while the meaning of error is an action that is inaccurate or incorrect.</a:t>
            </a:r>
            <a:endParaRPr lang="tr-TR" dirty="0"/>
          </a:p>
          <a:p>
            <a:r>
              <a:rPr lang="en-US" dirty="0"/>
              <a:t>The general meaning of exception is a deliberate act of omission while the meaning of error is an action that is inaccurate or incorrect. In Java, Exception, and Error both are subclasses of the Java Throwable class that belongs to java.lang package. But there exist some significant differences between them</a:t>
            </a:r>
            <a:endParaRPr lang="tr-TR" dirty="0"/>
          </a:p>
        </p:txBody>
      </p:sp>
    </p:spTree>
    <p:extLst>
      <p:ext uri="{BB962C8B-B14F-4D97-AF65-F5344CB8AC3E}">
        <p14:creationId xmlns:p14="http://schemas.microsoft.com/office/powerpoint/2010/main" val="35261958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BBCF-C168-4FDE-8EB0-23C2AD6BB6BD}"/>
              </a:ext>
            </a:extLst>
          </p:cNvPr>
          <p:cNvSpPr>
            <a:spLocks noGrp="1"/>
          </p:cNvSpPr>
          <p:nvPr>
            <p:ph type="title"/>
          </p:nvPr>
        </p:nvSpPr>
        <p:spPr/>
        <p:txBody>
          <a:bodyPr/>
          <a:lstStyle/>
          <a:p>
            <a:r>
              <a:rPr lang="tr-TR" dirty="0" err="1"/>
              <a:t>Exception</a:t>
            </a:r>
            <a:br>
              <a:rPr lang="tr-TR" dirty="0"/>
            </a:br>
            <a:endParaRPr lang="tr-TR" dirty="0"/>
          </a:p>
        </p:txBody>
      </p:sp>
      <p:sp>
        <p:nvSpPr>
          <p:cNvPr id="3" name="Content Placeholder 2">
            <a:extLst>
              <a:ext uri="{FF2B5EF4-FFF2-40B4-BE49-F238E27FC236}">
                <a16:creationId xmlns:a16="http://schemas.microsoft.com/office/drawing/2014/main" id="{79DCD5F8-3575-49E1-A226-EAAD3D64E9F5}"/>
              </a:ext>
            </a:extLst>
          </p:cNvPr>
          <p:cNvSpPr>
            <a:spLocks noGrp="1"/>
          </p:cNvSpPr>
          <p:nvPr>
            <p:ph idx="1"/>
          </p:nvPr>
        </p:nvSpPr>
        <p:spPr/>
        <p:txBody>
          <a:bodyPr>
            <a:normAutofit lnSpcReduction="10000"/>
          </a:bodyPr>
          <a:lstStyle/>
          <a:p>
            <a:r>
              <a:rPr lang="en-US" dirty="0"/>
              <a:t>The term exception is shorthand for the phrase exception event. It is an event that occurs during the execution of the program and interrupts the normal flow of program instructions. These are the errors that occur at compile time and run time. It occurs in the code written by the developers. It can be recovered by using the try-catch block and throws keyword. There are two types of exceptions i.e. checked and unchecked.</a:t>
            </a:r>
            <a:endParaRPr lang="tr-TR" dirty="0"/>
          </a:p>
          <a:p>
            <a:r>
              <a:rPr lang="en-US" dirty="0"/>
              <a:t>When an error is detected, an exception is thrown.</a:t>
            </a:r>
          </a:p>
          <a:p>
            <a:r>
              <a:rPr lang="en-US" dirty="0"/>
              <a:t>Any exception that is thrown must be caught by the exception handler.</a:t>
            </a:r>
          </a:p>
          <a:p>
            <a:r>
              <a:rPr lang="en-US" dirty="0"/>
              <a:t>If the programmer has forgotten to provide an exception handler, the exception will be caught by the catch-all exception handler provided by the system.</a:t>
            </a:r>
          </a:p>
          <a:p>
            <a:r>
              <a:rPr lang="en-US" dirty="0"/>
              <a:t>Exception may be rethrown if exception handler is failure to handle it.</a:t>
            </a:r>
          </a:p>
          <a:p>
            <a:endParaRPr lang="tr-TR" dirty="0"/>
          </a:p>
        </p:txBody>
      </p:sp>
    </p:spTree>
    <p:extLst>
      <p:ext uri="{BB962C8B-B14F-4D97-AF65-F5344CB8AC3E}">
        <p14:creationId xmlns:p14="http://schemas.microsoft.com/office/powerpoint/2010/main" val="12563245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55D2-0F61-4773-9288-71450C907621}"/>
              </a:ext>
            </a:extLst>
          </p:cNvPr>
          <p:cNvSpPr>
            <a:spLocks noGrp="1"/>
          </p:cNvSpPr>
          <p:nvPr>
            <p:ph type="title"/>
          </p:nvPr>
        </p:nvSpPr>
        <p:spPr/>
        <p:txBody>
          <a:bodyPr/>
          <a:lstStyle/>
          <a:p>
            <a:r>
              <a:rPr lang="tr-TR" dirty="0" err="1"/>
              <a:t>Error</a:t>
            </a:r>
            <a:endParaRPr lang="tr-TR" dirty="0"/>
          </a:p>
        </p:txBody>
      </p:sp>
      <p:sp>
        <p:nvSpPr>
          <p:cNvPr id="3" name="Content Placeholder 2">
            <a:extLst>
              <a:ext uri="{FF2B5EF4-FFF2-40B4-BE49-F238E27FC236}">
                <a16:creationId xmlns:a16="http://schemas.microsoft.com/office/drawing/2014/main" id="{D9F7CF44-8AD0-4F95-889C-ECDB28C923A0}"/>
              </a:ext>
            </a:extLst>
          </p:cNvPr>
          <p:cNvSpPr>
            <a:spLocks noGrp="1"/>
          </p:cNvSpPr>
          <p:nvPr>
            <p:ph idx="1"/>
          </p:nvPr>
        </p:nvSpPr>
        <p:spPr/>
        <p:txBody>
          <a:bodyPr/>
          <a:lstStyle/>
          <a:p>
            <a:r>
              <a:rPr lang="en-US" dirty="0"/>
              <a:t>Errors are problems that mainly occur due to the lack of system resources. It cannot be caught or handled. It indicates a serious problem. It occurs at run time. These are always unchecked. An example of errors is </a:t>
            </a:r>
            <a:r>
              <a:rPr lang="en-US" dirty="0" err="1"/>
              <a:t>OutOfMemoryError</a:t>
            </a:r>
            <a:r>
              <a:rPr lang="en-US" dirty="0"/>
              <a:t>, </a:t>
            </a:r>
            <a:r>
              <a:rPr lang="en-US" dirty="0" err="1"/>
              <a:t>LinkageError</a:t>
            </a:r>
            <a:r>
              <a:rPr lang="en-US" dirty="0"/>
              <a:t>, </a:t>
            </a:r>
            <a:r>
              <a:rPr lang="en-US" dirty="0" err="1"/>
              <a:t>AssertionError</a:t>
            </a:r>
            <a:r>
              <a:rPr lang="en-US" dirty="0"/>
              <a:t>, etc. are the subclasses of the Error class.</a:t>
            </a:r>
            <a:endParaRPr lang="tr-TR" dirty="0"/>
          </a:p>
          <a:p>
            <a:r>
              <a:rPr lang="en-US" dirty="0"/>
              <a:t>All errors in Java are unchecked.</a:t>
            </a:r>
            <a:endParaRPr lang="tr-TR" dirty="0"/>
          </a:p>
          <a:p>
            <a:r>
              <a:rPr lang="en-US" dirty="0"/>
              <a:t>It occurs at run time.</a:t>
            </a:r>
            <a:endParaRPr lang="tr-TR" dirty="0"/>
          </a:p>
          <a:p>
            <a:r>
              <a:rPr lang="en-US" dirty="0"/>
              <a:t>It belongs to </a:t>
            </a:r>
            <a:r>
              <a:rPr lang="en-US" dirty="0" err="1"/>
              <a:t>java.lang.Error</a:t>
            </a:r>
            <a:r>
              <a:rPr lang="en-US" dirty="0"/>
              <a:t> package.</a:t>
            </a:r>
            <a:endParaRPr lang="tr-TR" dirty="0"/>
          </a:p>
          <a:p>
            <a:r>
              <a:rPr lang="en-US" dirty="0"/>
              <a:t>Errors will not be known to the compiler.</a:t>
            </a:r>
            <a:endParaRPr lang="tr-TR" dirty="0"/>
          </a:p>
          <a:p>
            <a:r>
              <a:rPr lang="en-US" dirty="0"/>
              <a:t>It is mostly caused by the environment in which the application is running.</a:t>
            </a:r>
            <a:endParaRPr lang="tr-TR" dirty="0"/>
          </a:p>
        </p:txBody>
      </p:sp>
    </p:spTree>
    <p:extLst>
      <p:ext uri="{BB962C8B-B14F-4D97-AF65-F5344CB8AC3E}">
        <p14:creationId xmlns:p14="http://schemas.microsoft.com/office/powerpoint/2010/main" val="15771658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D791-0E66-4BDC-AFBC-D1F51AA0A6B6}"/>
              </a:ext>
            </a:extLst>
          </p:cNvPr>
          <p:cNvSpPr>
            <a:spLocks noGrp="1"/>
          </p:cNvSpPr>
          <p:nvPr>
            <p:ph type="title"/>
          </p:nvPr>
        </p:nvSpPr>
        <p:spPr/>
        <p:txBody>
          <a:bodyPr/>
          <a:lstStyle/>
          <a:p>
            <a:r>
              <a:rPr lang="tr-TR" dirty="0" err="1"/>
              <a:t>Stack</a:t>
            </a:r>
            <a:r>
              <a:rPr lang="tr-TR" dirty="0"/>
              <a:t> Memory </a:t>
            </a:r>
          </a:p>
        </p:txBody>
      </p:sp>
      <p:sp>
        <p:nvSpPr>
          <p:cNvPr id="3" name="Content Placeholder 2">
            <a:extLst>
              <a:ext uri="{FF2B5EF4-FFF2-40B4-BE49-F238E27FC236}">
                <a16:creationId xmlns:a16="http://schemas.microsoft.com/office/drawing/2014/main" id="{73351338-3BDF-4517-BA94-63241254AE55}"/>
              </a:ext>
            </a:extLst>
          </p:cNvPr>
          <p:cNvSpPr>
            <a:spLocks noGrp="1"/>
          </p:cNvSpPr>
          <p:nvPr>
            <p:ph idx="1"/>
          </p:nvPr>
        </p:nvSpPr>
        <p:spPr/>
        <p:txBody>
          <a:bodyPr/>
          <a:lstStyle/>
          <a:p>
            <a:r>
              <a:rPr lang="en-US" dirty="0"/>
              <a:t>Stack Memory in Java is used for static memory allocation and the execution of a thread. It contains primitive values that are specific to a method and references to objects referred from the method that are in a heap.</a:t>
            </a:r>
            <a:endParaRPr lang="tr-TR" dirty="0"/>
          </a:p>
          <a:p>
            <a:r>
              <a:rPr lang="en-US" dirty="0"/>
              <a:t>Access to this memory is in Last-In-First-Out (LIFO) order. Whenever we call a new method, a new block is created on top of the stack which contains values specific to that method, like primitive variables and references to objects.</a:t>
            </a:r>
            <a:endParaRPr lang="tr-TR" dirty="0"/>
          </a:p>
        </p:txBody>
      </p:sp>
    </p:spTree>
    <p:extLst>
      <p:ext uri="{BB962C8B-B14F-4D97-AF65-F5344CB8AC3E}">
        <p14:creationId xmlns:p14="http://schemas.microsoft.com/office/powerpoint/2010/main" val="202886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CB70-71BE-42F7-8A07-B21DC007CBE7}"/>
              </a:ext>
            </a:extLst>
          </p:cNvPr>
          <p:cNvSpPr>
            <a:spLocks noGrp="1"/>
          </p:cNvSpPr>
          <p:nvPr>
            <p:ph type="title"/>
          </p:nvPr>
        </p:nvSpPr>
        <p:spPr/>
        <p:txBody>
          <a:bodyPr/>
          <a:lstStyle/>
          <a:p>
            <a:r>
              <a:rPr lang="tr-TR" dirty="0" err="1"/>
              <a:t>Stack</a:t>
            </a:r>
            <a:r>
              <a:rPr lang="tr-TR" dirty="0"/>
              <a:t> Memory </a:t>
            </a:r>
          </a:p>
        </p:txBody>
      </p:sp>
      <p:sp>
        <p:nvSpPr>
          <p:cNvPr id="3" name="Content Placeholder 2">
            <a:extLst>
              <a:ext uri="{FF2B5EF4-FFF2-40B4-BE49-F238E27FC236}">
                <a16:creationId xmlns:a16="http://schemas.microsoft.com/office/drawing/2014/main" id="{1071ACF1-D3FC-4977-B882-CC6E79F32B8A}"/>
              </a:ext>
            </a:extLst>
          </p:cNvPr>
          <p:cNvSpPr>
            <a:spLocks noGrp="1"/>
          </p:cNvSpPr>
          <p:nvPr>
            <p:ph idx="1"/>
          </p:nvPr>
        </p:nvSpPr>
        <p:spPr/>
        <p:txBody>
          <a:bodyPr/>
          <a:lstStyle/>
          <a:p>
            <a:r>
              <a:rPr lang="en-US" dirty="0"/>
              <a:t>It grows and shrinks as new methods are called and returned, respectively.</a:t>
            </a:r>
          </a:p>
          <a:p>
            <a:r>
              <a:rPr lang="en-US" dirty="0"/>
              <a:t>Variables inside the stack exist only as long as the method that created them is running.</a:t>
            </a:r>
          </a:p>
          <a:p>
            <a:r>
              <a:rPr lang="en-US" dirty="0"/>
              <a:t>It's automatically allocated and deallocated when the method finishes execution.</a:t>
            </a:r>
          </a:p>
          <a:p>
            <a:r>
              <a:rPr lang="en-US" dirty="0"/>
              <a:t>If this memory is full, Java throws </a:t>
            </a:r>
            <a:r>
              <a:rPr lang="en-US" i="1" dirty="0" err="1"/>
              <a:t>java.lang.StackOverFlowError</a:t>
            </a:r>
            <a:r>
              <a:rPr lang="en-US" i="1" dirty="0"/>
              <a:t>.</a:t>
            </a:r>
            <a:endParaRPr lang="en-US" dirty="0"/>
          </a:p>
          <a:p>
            <a:r>
              <a:rPr lang="tr-TR" dirty="0"/>
              <a:t>A</a:t>
            </a:r>
            <a:r>
              <a:rPr lang="en-US" dirty="0" err="1"/>
              <a:t>ccess</a:t>
            </a:r>
            <a:r>
              <a:rPr lang="en-US" dirty="0"/>
              <a:t> to this memory is fast when compared to heap memory.</a:t>
            </a:r>
            <a:endParaRPr lang="tr-TR" dirty="0"/>
          </a:p>
          <a:p>
            <a:r>
              <a:rPr lang="en-US" dirty="0"/>
              <a:t>This memory is </a:t>
            </a:r>
            <a:r>
              <a:rPr lang="en-US" dirty="0" err="1"/>
              <a:t>threadsafe</a:t>
            </a:r>
            <a:r>
              <a:rPr lang="en-US" dirty="0"/>
              <a:t>, as each thread operates in its own stack.</a:t>
            </a:r>
          </a:p>
          <a:p>
            <a:endParaRPr lang="tr-TR" dirty="0"/>
          </a:p>
        </p:txBody>
      </p:sp>
    </p:spTree>
    <p:extLst>
      <p:ext uri="{BB962C8B-B14F-4D97-AF65-F5344CB8AC3E}">
        <p14:creationId xmlns:p14="http://schemas.microsoft.com/office/powerpoint/2010/main" val="2813760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D237-18E4-4320-8244-6B559EDF4591}"/>
              </a:ext>
            </a:extLst>
          </p:cNvPr>
          <p:cNvSpPr>
            <a:spLocks noGrp="1"/>
          </p:cNvSpPr>
          <p:nvPr>
            <p:ph type="title"/>
          </p:nvPr>
        </p:nvSpPr>
        <p:spPr/>
        <p:txBody>
          <a:bodyPr/>
          <a:lstStyle/>
          <a:p>
            <a:r>
              <a:rPr lang="tr-TR" dirty="0" err="1"/>
              <a:t>Heap</a:t>
            </a:r>
            <a:r>
              <a:rPr lang="tr-TR" dirty="0"/>
              <a:t> Memory</a:t>
            </a:r>
          </a:p>
        </p:txBody>
      </p:sp>
      <p:sp>
        <p:nvSpPr>
          <p:cNvPr id="3" name="Content Placeholder 2">
            <a:extLst>
              <a:ext uri="{FF2B5EF4-FFF2-40B4-BE49-F238E27FC236}">
                <a16:creationId xmlns:a16="http://schemas.microsoft.com/office/drawing/2014/main" id="{268D4220-3676-4B71-A649-2F491624E247}"/>
              </a:ext>
            </a:extLst>
          </p:cNvPr>
          <p:cNvSpPr>
            <a:spLocks noGrp="1"/>
          </p:cNvSpPr>
          <p:nvPr>
            <p:ph idx="1"/>
          </p:nvPr>
        </p:nvSpPr>
        <p:spPr/>
        <p:txBody>
          <a:bodyPr/>
          <a:lstStyle/>
          <a:p>
            <a:r>
              <a:rPr lang="en-US" dirty="0"/>
              <a:t>Heap memory, also known as “dynamic” memory, is an alternative to local stack memory. Local memory is quite automatic. Local variables are allocated automatically when a function is called, and they are deallocated automatically when the function exits.</a:t>
            </a:r>
            <a:endParaRPr lang="tr-TR" dirty="0"/>
          </a:p>
          <a:p>
            <a:endParaRPr lang="tr-TR" dirty="0"/>
          </a:p>
        </p:txBody>
      </p:sp>
    </p:spTree>
    <p:extLst>
      <p:ext uri="{BB962C8B-B14F-4D97-AF65-F5344CB8AC3E}">
        <p14:creationId xmlns:p14="http://schemas.microsoft.com/office/powerpoint/2010/main" val="5107848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193E-993C-44F3-A9D0-83498A0C1DDB}"/>
              </a:ext>
            </a:extLst>
          </p:cNvPr>
          <p:cNvSpPr>
            <a:spLocks noGrp="1"/>
          </p:cNvSpPr>
          <p:nvPr>
            <p:ph type="title"/>
          </p:nvPr>
        </p:nvSpPr>
        <p:spPr/>
        <p:txBody>
          <a:bodyPr/>
          <a:lstStyle/>
          <a:p>
            <a:r>
              <a:rPr lang="en-US" dirty="0"/>
              <a:t>The advantages of heap memory are:</a:t>
            </a:r>
            <a:endParaRPr lang="tr-TR" dirty="0"/>
          </a:p>
        </p:txBody>
      </p:sp>
      <p:sp>
        <p:nvSpPr>
          <p:cNvPr id="3" name="Content Placeholder 2">
            <a:extLst>
              <a:ext uri="{FF2B5EF4-FFF2-40B4-BE49-F238E27FC236}">
                <a16:creationId xmlns:a16="http://schemas.microsoft.com/office/drawing/2014/main" id="{8535DEB4-4D4F-442F-965F-57DB06B7AECB}"/>
              </a:ext>
            </a:extLst>
          </p:cNvPr>
          <p:cNvSpPr>
            <a:spLocks noGrp="1"/>
          </p:cNvSpPr>
          <p:nvPr>
            <p:ph idx="1"/>
          </p:nvPr>
        </p:nvSpPr>
        <p:spPr/>
        <p:txBody>
          <a:bodyPr/>
          <a:lstStyle/>
          <a:p>
            <a:r>
              <a:rPr lang="en-US" b="1" dirty="0"/>
              <a:t>Lifetime</a:t>
            </a:r>
            <a:r>
              <a:rPr lang="en-US" dirty="0"/>
              <a:t>. Because the programmer now controls exactly when memory is allocated, it is possible to build a data structure in memory, and return that data structure to the caller. This was never possible with local memory, which was automatically deallocated when the function exited.</a:t>
            </a:r>
          </a:p>
          <a:p>
            <a:r>
              <a:rPr lang="en-US" b="1" dirty="0"/>
              <a:t>Size</a:t>
            </a:r>
            <a:r>
              <a:rPr lang="en-US" dirty="0"/>
              <a:t>. The size of allocated memory can be controlled with more detail. For example, a string buffer can be allocated at run-time that is exactly the right size to hold a particular string. With local memory, the code is more likely to declare a buffer of size 1000 and hope for the best. (See the </a:t>
            </a:r>
            <a:r>
              <a:rPr lang="en-US" dirty="0" err="1"/>
              <a:t>StringCopy</a:t>
            </a:r>
            <a:r>
              <a:rPr lang="en-US" dirty="0"/>
              <a:t>() example below.)</a:t>
            </a:r>
          </a:p>
          <a:p>
            <a:endParaRPr lang="tr-TR" dirty="0"/>
          </a:p>
        </p:txBody>
      </p:sp>
    </p:spTree>
    <p:extLst>
      <p:ext uri="{BB962C8B-B14F-4D97-AF65-F5344CB8AC3E}">
        <p14:creationId xmlns:p14="http://schemas.microsoft.com/office/powerpoint/2010/main" val="21373148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19BB-EF13-4018-AAAA-607B6DD9EA3F}"/>
              </a:ext>
            </a:extLst>
          </p:cNvPr>
          <p:cNvSpPr>
            <a:spLocks noGrp="1"/>
          </p:cNvSpPr>
          <p:nvPr>
            <p:ph type="title"/>
          </p:nvPr>
        </p:nvSpPr>
        <p:spPr/>
        <p:txBody>
          <a:bodyPr/>
          <a:lstStyle/>
          <a:p>
            <a:r>
              <a:rPr lang="en-US" dirty="0"/>
              <a:t>The disadvantages of heap memory are</a:t>
            </a:r>
            <a:endParaRPr lang="tr-TR" dirty="0"/>
          </a:p>
        </p:txBody>
      </p:sp>
      <p:sp>
        <p:nvSpPr>
          <p:cNvPr id="3" name="Content Placeholder 2">
            <a:extLst>
              <a:ext uri="{FF2B5EF4-FFF2-40B4-BE49-F238E27FC236}">
                <a16:creationId xmlns:a16="http://schemas.microsoft.com/office/drawing/2014/main" id="{00569A1C-5A9C-45E3-8016-F56620B10304}"/>
              </a:ext>
            </a:extLst>
          </p:cNvPr>
          <p:cNvSpPr>
            <a:spLocks noGrp="1"/>
          </p:cNvSpPr>
          <p:nvPr>
            <p:ph idx="1"/>
          </p:nvPr>
        </p:nvSpPr>
        <p:spPr/>
        <p:txBody>
          <a:bodyPr/>
          <a:lstStyle/>
          <a:p>
            <a:r>
              <a:rPr lang="en-US" b="1" dirty="0"/>
              <a:t>More Work</a:t>
            </a:r>
            <a:r>
              <a:rPr lang="en-US" dirty="0"/>
              <a:t>. Heap allocation needs to arranged for explicitly in the code, which is just more work.</a:t>
            </a:r>
          </a:p>
          <a:p>
            <a:r>
              <a:rPr lang="en-US" b="1" dirty="0"/>
              <a:t>More Bugs</a:t>
            </a:r>
            <a:r>
              <a:rPr lang="en-US" dirty="0"/>
              <a:t>. Because it’s now done explicitly in the code, on occasion the allocation will be done incorrectly leading to memory bugs. Local memory is constrained, but at least it’s never </a:t>
            </a:r>
            <a:r>
              <a:rPr lang="en-US" i="1" dirty="0"/>
              <a:t>wrong</a:t>
            </a:r>
            <a:r>
              <a:rPr lang="en-US" dirty="0"/>
              <a:t>.</a:t>
            </a:r>
          </a:p>
          <a:p>
            <a:r>
              <a:rPr lang="en-US" dirty="0"/>
              <a:t>Nonetheless, there are many problems that can only be solved with heap memory, so that’s the way it has to be.</a:t>
            </a:r>
            <a:endParaRPr lang="tr-TR" dirty="0"/>
          </a:p>
        </p:txBody>
      </p:sp>
    </p:spTree>
    <p:extLst>
      <p:ext uri="{BB962C8B-B14F-4D97-AF65-F5344CB8AC3E}">
        <p14:creationId xmlns:p14="http://schemas.microsoft.com/office/powerpoint/2010/main" val="38873405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E61F-B0DD-4CEA-9AFB-106730E0A882}"/>
              </a:ext>
            </a:extLst>
          </p:cNvPr>
          <p:cNvSpPr>
            <a:spLocks noGrp="1"/>
          </p:cNvSpPr>
          <p:nvPr>
            <p:ph type="title"/>
          </p:nvPr>
        </p:nvSpPr>
        <p:spPr/>
        <p:txBody>
          <a:bodyPr/>
          <a:lstStyle/>
          <a:p>
            <a:r>
              <a:rPr lang="tr-TR" dirty="0" err="1"/>
              <a:t>valueOf</a:t>
            </a:r>
            <a:r>
              <a:rPr lang="tr-TR" dirty="0"/>
              <a:t>()</a:t>
            </a:r>
          </a:p>
        </p:txBody>
      </p:sp>
      <p:sp>
        <p:nvSpPr>
          <p:cNvPr id="3" name="Content Placeholder 2">
            <a:extLst>
              <a:ext uri="{FF2B5EF4-FFF2-40B4-BE49-F238E27FC236}">
                <a16:creationId xmlns:a16="http://schemas.microsoft.com/office/drawing/2014/main" id="{78AADC11-8E46-4968-BA25-0AE8161E2171}"/>
              </a:ext>
            </a:extLst>
          </p:cNvPr>
          <p:cNvSpPr>
            <a:spLocks noGrp="1"/>
          </p:cNvSpPr>
          <p:nvPr>
            <p:ph idx="1"/>
          </p:nvPr>
        </p:nvSpPr>
        <p:spPr/>
        <p:txBody>
          <a:bodyPr/>
          <a:lstStyle/>
          <a:p>
            <a:r>
              <a:rPr lang="en-US" dirty="0"/>
              <a:t>The </a:t>
            </a:r>
            <a:r>
              <a:rPr lang="en-US" dirty="0" err="1"/>
              <a:t>valueOf</a:t>
            </a:r>
            <a:r>
              <a:rPr lang="en-US" dirty="0"/>
              <a:t> method returns the relevant Number Object holding the value of the argument passed. The argument can be a primitive data type, String, etc.</a:t>
            </a:r>
          </a:p>
          <a:p>
            <a:r>
              <a:rPr lang="en-US" dirty="0"/>
              <a:t>This method is a static method. The method can take two arguments, where one is a String and the other is a radix.</a:t>
            </a:r>
          </a:p>
          <a:p>
            <a:endParaRPr lang="tr-TR" dirty="0"/>
          </a:p>
        </p:txBody>
      </p:sp>
    </p:spTree>
    <p:extLst>
      <p:ext uri="{BB962C8B-B14F-4D97-AF65-F5344CB8AC3E}">
        <p14:creationId xmlns:p14="http://schemas.microsoft.com/office/powerpoint/2010/main" val="588477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5273-4D81-4392-963D-F72F69A393B2}"/>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B2F5D9D-482E-429D-8BEA-A5EB128A7089}"/>
              </a:ext>
            </a:extLst>
          </p:cNvPr>
          <p:cNvSpPr>
            <a:spLocks noGrp="1"/>
          </p:cNvSpPr>
          <p:nvPr>
            <p:ph idx="1"/>
          </p:nvPr>
        </p:nvSpPr>
        <p:spPr/>
        <p:txBody>
          <a:bodyPr/>
          <a:lstStyle/>
          <a:p>
            <a:r>
              <a:rPr lang="sv-SE" dirty="0"/>
              <a:t>Integer x =Integer.valueOf(9);</a:t>
            </a:r>
            <a:r>
              <a:rPr lang="tr-TR" dirty="0"/>
              <a:t>   </a:t>
            </a:r>
            <a:r>
              <a:rPr lang="tr-TR" dirty="0">
                <a:sym typeface="Wingdings" panose="05000000000000000000" pitchFamily="2" charset="2"/>
              </a:rPr>
              <a:t> 9</a:t>
            </a:r>
          </a:p>
          <a:p>
            <a:r>
              <a:rPr lang="fr-FR" dirty="0"/>
              <a:t>Double c = </a:t>
            </a:r>
            <a:r>
              <a:rPr lang="fr-FR" dirty="0" err="1"/>
              <a:t>Double.valueOf</a:t>
            </a:r>
            <a:r>
              <a:rPr lang="fr-FR" dirty="0"/>
              <a:t>(5);</a:t>
            </a:r>
            <a:r>
              <a:rPr lang="tr-TR" dirty="0"/>
              <a:t> </a:t>
            </a:r>
            <a:r>
              <a:rPr lang="tr-TR" dirty="0">
                <a:sym typeface="Wingdings" panose="05000000000000000000" pitchFamily="2" charset="2"/>
              </a:rPr>
              <a:t> 5.0</a:t>
            </a:r>
          </a:p>
          <a:p>
            <a:r>
              <a:rPr lang="en-US" dirty="0"/>
              <a:t>Float a = </a:t>
            </a:r>
            <a:r>
              <a:rPr lang="en-US" dirty="0" err="1"/>
              <a:t>Float.valueOf</a:t>
            </a:r>
            <a:r>
              <a:rPr lang="en-US" dirty="0"/>
              <a:t>("80");</a:t>
            </a:r>
            <a:r>
              <a:rPr lang="tr-TR" dirty="0"/>
              <a:t> </a:t>
            </a:r>
            <a:r>
              <a:rPr lang="tr-TR" dirty="0">
                <a:sym typeface="Wingdings" panose="05000000000000000000" pitchFamily="2" charset="2"/>
              </a:rPr>
              <a:t> 80.0</a:t>
            </a:r>
          </a:p>
          <a:p>
            <a:r>
              <a:rPr lang="tr-TR" dirty="0" err="1"/>
              <a:t>Integer</a:t>
            </a:r>
            <a:r>
              <a:rPr lang="tr-TR" dirty="0"/>
              <a:t> b = </a:t>
            </a:r>
            <a:r>
              <a:rPr lang="tr-TR" dirty="0" err="1"/>
              <a:t>Integer.valueOf</a:t>
            </a:r>
            <a:r>
              <a:rPr lang="tr-TR" dirty="0"/>
              <a:t>("444",16); </a:t>
            </a:r>
            <a:r>
              <a:rPr lang="tr-TR" dirty="0">
                <a:sym typeface="Wingdings" panose="05000000000000000000" pitchFamily="2" charset="2"/>
              </a:rPr>
              <a:t> 1092</a:t>
            </a:r>
          </a:p>
          <a:p>
            <a:r>
              <a:rPr lang="en-US" b="1" dirty="0" err="1"/>
              <a:t>valueOf</a:t>
            </a:r>
            <a:r>
              <a:rPr lang="en-US" b="1" dirty="0"/>
              <a:t>(String s, int radix)</a:t>
            </a:r>
            <a:r>
              <a:rPr lang="en-US" dirty="0"/>
              <a:t> − This returns an Integer object holding the integer value of the specified string representation, parsed with the value of radix.</a:t>
            </a:r>
          </a:p>
          <a:p>
            <a:endParaRPr lang="tr-TR" dirty="0"/>
          </a:p>
        </p:txBody>
      </p:sp>
    </p:spTree>
    <p:extLst>
      <p:ext uri="{BB962C8B-B14F-4D97-AF65-F5344CB8AC3E}">
        <p14:creationId xmlns:p14="http://schemas.microsoft.com/office/powerpoint/2010/main" val="13705062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4B76-FA57-4103-9F48-C721E267456C}"/>
              </a:ext>
            </a:extLst>
          </p:cNvPr>
          <p:cNvSpPr>
            <a:spLocks noGrp="1"/>
          </p:cNvSpPr>
          <p:nvPr>
            <p:ph type="title"/>
          </p:nvPr>
        </p:nvSpPr>
        <p:spPr/>
        <p:txBody>
          <a:bodyPr/>
          <a:lstStyle/>
          <a:p>
            <a:r>
              <a:rPr lang="tr-TR" dirty="0"/>
              <a:t>Java </a:t>
            </a:r>
            <a:r>
              <a:rPr lang="tr-TR" dirty="0" err="1"/>
              <a:t>toString</a:t>
            </a:r>
            <a:r>
              <a:rPr lang="tr-TR" dirty="0"/>
              <a:t>() </a:t>
            </a:r>
            <a:r>
              <a:rPr lang="tr-TR" dirty="0" err="1"/>
              <a:t>Method</a:t>
            </a:r>
            <a:br>
              <a:rPr lang="tr-TR" dirty="0"/>
            </a:br>
            <a:endParaRPr lang="tr-TR" dirty="0"/>
          </a:p>
        </p:txBody>
      </p:sp>
      <p:sp>
        <p:nvSpPr>
          <p:cNvPr id="3" name="Content Placeholder 2">
            <a:extLst>
              <a:ext uri="{FF2B5EF4-FFF2-40B4-BE49-F238E27FC236}">
                <a16:creationId xmlns:a16="http://schemas.microsoft.com/office/drawing/2014/main" id="{9E7B9227-E6F1-4285-966C-0113BA62E96D}"/>
              </a:ext>
            </a:extLst>
          </p:cNvPr>
          <p:cNvSpPr>
            <a:spLocks noGrp="1"/>
          </p:cNvSpPr>
          <p:nvPr>
            <p:ph idx="1"/>
          </p:nvPr>
        </p:nvSpPr>
        <p:spPr/>
        <p:txBody>
          <a:bodyPr/>
          <a:lstStyle/>
          <a:p>
            <a:r>
              <a:rPr lang="en-US" dirty="0"/>
              <a:t>If you want to represent any object as a string, </a:t>
            </a:r>
            <a:r>
              <a:rPr lang="en-US" b="1" dirty="0" err="1"/>
              <a:t>toString</a:t>
            </a:r>
            <a:r>
              <a:rPr lang="en-US" b="1" dirty="0"/>
              <a:t>() method</a:t>
            </a:r>
            <a:r>
              <a:rPr lang="en-US" dirty="0"/>
              <a:t> comes into existence.</a:t>
            </a:r>
            <a:endParaRPr lang="tr-TR" dirty="0"/>
          </a:p>
          <a:p>
            <a:r>
              <a:rPr lang="en-US" dirty="0"/>
              <a:t>The </a:t>
            </a:r>
            <a:r>
              <a:rPr lang="en-US" dirty="0" err="1"/>
              <a:t>toString</a:t>
            </a:r>
            <a:r>
              <a:rPr lang="en-US" dirty="0"/>
              <a:t>() method returns the String representation of the object.</a:t>
            </a:r>
            <a:endParaRPr lang="tr-TR" dirty="0"/>
          </a:p>
          <a:p>
            <a:r>
              <a:rPr lang="en-US" dirty="0"/>
              <a:t>If you print any object, Java compiler internally invokes the </a:t>
            </a:r>
            <a:r>
              <a:rPr lang="en-US" dirty="0" err="1"/>
              <a:t>toString</a:t>
            </a:r>
            <a:r>
              <a:rPr lang="en-US" dirty="0"/>
              <a:t>() method on the object. So overriding the </a:t>
            </a:r>
            <a:r>
              <a:rPr lang="en-US" dirty="0" err="1"/>
              <a:t>toString</a:t>
            </a:r>
            <a:r>
              <a:rPr lang="en-US" dirty="0"/>
              <a:t>() method, returns the desired output, it can be the state of an object etc. depending on your implementation.</a:t>
            </a:r>
            <a:endParaRPr lang="tr-TR" dirty="0"/>
          </a:p>
        </p:txBody>
      </p:sp>
    </p:spTree>
    <p:extLst>
      <p:ext uri="{BB962C8B-B14F-4D97-AF65-F5344CB8AC3E}">
        <p14:creationId xmlns:p14="http://schemas.microsoft.com/office/powerpoint/2010/main" val="2872341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91D5-7174-4F5B-9323-C2857E16A303}"/>
              </a:ext>
            </a:extLst>
          </p:cNvPr>
          <p:cNvSpPr>
            <a:spLocks noGrp="1"/>
          </p:cNvSpPr>
          <p:nvPr>
            <p:ph type="title"/>
          </p:nvPr>
        </p:nvSpPr>
        <p:spPr/>
        <p:txBody>
          <a:bodyPr/>
          <a:lstStyle/>
          <a:p>
            <a:r>
              <a:rPr lang="tr-TR" dirty="0" err="1"/>
              <a:t>parseInt</a:t>
            </a:r>
            <a:r>
              <a:rPr lang="tr-TR" dirty="0"/>
              <a:t>()</a:t>
            </a:r>
          </a:p>
        </p:txBody>
      </p:sp>
      <p:sp>
        <p:nvSpPr>
          <p:cNvPr id="3" name="Content Placeholder 2">
            <a:extLst>
              <a:ext uri="{FF2B5EF4-FFF2-40B4-BE49-F238E27FC236}">
                <a16:creationId xmlns:a16="http://schemas.microsoft.com/office/drawing/2014/main" id="{016B7CA5-899D-460B-B17F-BB767EC28692}"/>
              </a:ext>
            </a:extLst>
          </p:cNvPr>
          <p:cNvSpPr>
            <a:spLocks noGrp="1"/>
          </p:cNvSpPr>
          <p:nvPr>
            <p:ph idx="1"/>
          </p:nvPr>
        </p:nvSpPr>
        <p:spPr/>
        <p:txBody>
          <a:bodyPr/>
          <a:lstStyle/>
          <a:p>
            <a:r>
              <a:rPr lang="en-US" dirty="0"/>
              <a:t>This method is used to get the primitive data type of a certain String. </a:t>
            </a:r>
            <a:r>
              <a:rPr lang="en-US" dirty="0" err="1"/>
              <a:t>parseXxx</a:t>
            </a:r>
            <a:r>
              <a:rPr lang="en-US" dirty="0"/>
              <a:t>() is a static method and can have one argument or two.</a:t>
            </a:r>
            <a:endParaRPr lang="tr-TR" dirty="0"/>
          </a:p>
          <a:p>
            <a:r>
              <a:rPr lang="en-US" dirty="0"/>
              <a:t>static int </a:t>
            </a:r>
            <a:r>
              <a:rPr lang="en-US" dirty="0" err="1"/>
              <a:t>parseInt</a:t>
            </a:r>
            <a:r>
              <a:rPr lang="en-US" dirty="0"/>
              <a:t>(String s)</a:t>
            </a:r>
            <a:r>
              <a:rPr lang="tr-TR" dirty="0"/>
              <a:t>        </a:t>
            </a:r>
            <a:r>
              <a:rPr lang="en-US" b="1" dirty="0"/>
              <a:t>s</a:t>
            </a:r>
            <a:r>
              <a:rPr lang="en-US" dirty="0"/>
              <a:t> − This is a string representation of decimal.</a:t>
            </a:r>
            <a:endParaRPr lang="tr-TR" dirty="0"/>
          </a:p>
          <a:p>
            <a:r>
              <a:rPr lang="en-US" b="1" dirty="0" err="1"/>
              <a:t>parseInt</a:t>
            </a:r>
            <a:r>
              <a:rPr lang="en-US" b="1" dirty="0"/>
              <a:t>(String s)</a:t>
            </a:r>
            <a:r>
              <a:rPr lang="en-US" dirty="0"/>
              <a:t> − This returns an integer (decimal only).</a:t>
            </a:r>
          </a:p>
          <a:p>
            <a:r>
              <a:rPr lang="en-US" b="1" dirty="0" err="1"/>
              <a:t>parseInt</a:t>
            </a:r>
            <a:r>
              <a:rPr lang="en-US" b="1" dirty="0"/>
              <a:t>(int </a:t>
            </a:r>
            <a:r>
              <a:rPr lang="en-US" b="1" dirty="0" err="1"/>
              <a:t>i</a:t>
            </a:r>
            <a:r>
              <a:rPr lang="en-US" b="1" dirty="0"/>
              <a:t>)</a:t>
            </a:r>
            <a:r>
              <a:rPr lang="en-US" dirty="0"/>
              <a:t> − This returns an integer, given a string representation of decimal, binary, octal, or hexadecimal (radix equals 10, 2, 8, or 16 respectively) numbers as input.</a:t>
            </a:r>
          </a:p>
          <a:p>
            <a:endParaRPr lang="en-US" dirty="0"/>
          </a:p>
          <a:p>
            <a:endParaRPr lang="tr-TR" dirty="0"/>
          </a:p>
        </p:txBody>
      </p:sp>
    </p:spTree>
    <p:extLst>
      <p:ext uri="{BB962C8B-B14F-4D97-AF65-F5344CB8AC3E}">
        <p14:creationId xmlns:p14="http://schemas.microsoft.com/office/powerpoint/2010/main" val="16932620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5489-C7BC-4D39-B127-79BB204CA1B1}"/>
              </a:ext>
            </a:extLst>
          </p:cNvPr>
          <p:cNvSpPr>
            <a:spLocks noGrp="1"/>
          </p:cNvSpPr>
          <p:nvPr>
            <p:ph type="title"/>
          </p:nvPr>
        </p:nvSpPr>
        <p:spPr/>
        <p:txBody>
          <a:bodyPr/>
          <a:lstStyle/>
          <a:p>
            <a:r>
              <a:rPr lang="tr-TR" dirty="0" err="1"/>
              <a:t>StringBuilder</a:t>
            </a:r>
            <a:r>
              <a:rPr lang="tr-TR" dirty="0"/>
              <a:t> –</a:t>
            </a:r>
            <a:r>
              <a:rPr lang="tr-TR" dirty="0" err="1"/>
              <a:t>StringBuffer</a:t>
            </a:r>
            <a:endParaRPr lang="tr-TR" dirty="0"/>
          </a:p>
        </p:txBody>
      </p:sp>
      <p:sp>
        <p:nvSpPr>
          <p:cNvPr id="3" name="Content Placeholder 2">
            <a:extLst>
              <a:ext uri="{FF2B5EF4-FFF2-40B4-BE49-F238E27FC236}">
                <a16:creationId xmlns:a16="http://schemas.microsoft.com/office/drawing/2014/main" id="{9C649433-CE92-4819-A80C-AB4BEEF4EADE}"/>
              </a:ext>
            </a:extLst>
          </p:cNvPr>
          <p:cNvSpPr>
            <a:spLocks noGrp="1"/>
          </p:cNvSpPr>
          <p:nvPr>
            <p:ph idx="1"/>
          </p:nvPr>
        </p:nvSpPr>
        <p:spPr/>
        <p:txBody>
          <a:bodyPr>
            <a:normAutofit lnSpcReduction="10000"/>
          </a:bodyPr>
          <a:lstStyle/>
          <a:p>
            <a:r>
              <a:rPr lang="en-US" dirty="0"/>
              <a:t>StringBuilder in Java represents a mutable sequence of characters. Since the String Class in Java creates an immutable sequence of characters, the StringBuilder class provides an alternative to String Class, as it creates a mutable sequence of characters.</a:t>
            </a:r>
            <a:endParaRPr lang="tr-TR" dirty="0"/>
          </a:p>
          <a:p>
            <a:r>
              <a:rPr lang="en-US" dirty="0"/>
              <a:t>The function of StringBuilder is very much similar to the </a:t>
            </a:r>
            <a:r>
              <a:rPr lang="en-US" dirty="0" err="1"/>
              <a:t>StringBuffer</a:t>
            </a:r>
            <a:r>
              <a:rPr lang="en-US" dirty="0"/>
              <a:t> class, as both of them provide an alternative to String Class by making a mutable sequence of characters. </a:t>
            </a:r>
            <a:endParaRPr lang="tr-TR" dirty="0"/>
          </a:p>
          <a:p>
            <a:r>
              <a:rPr lang="en-US" dirty="0"/>
              <a:t>However, the StringBuilder class differs from the </a:t>
            </a:r>
            <a:r>
              <a:rPr lang="en-US" dirty="0" err="1"/>
              <a:t>StringBuffer</a:t>
            </a:r>
            <a:r>
              <a:rPr lang="en-US" dirty="0"/>
              <a:t> class on the basis of synchronization. The StringBuilder class provides no guarantee of synchronization whereas the </a:t>
            </a:r>
            <a:r>
              <a:rPr lang="en-US" dirty="0" err="1"/>
              <a:t>StringBuffer</a:t>
            </a:r>
            <a:r>
              <a:rPr lang="en-US" dirty="0"/>
              <a:t> class does. Therefore this class is designed for use as a drop-in replacement for </a:t>
            </a:r>
            <a:r>
              <a:rPr lang="en-US" dirty="0" err="1"/>
              <a:t>StringBuffer</a:t>
            </a:r>
            <a:r>
              <a:rPr lang="en-US" dirty="0"/>
              <a:t> in places where the </a:t>
            </a:r>
            <a:r>
              <a:rPr lang="en-US" dirty="0" err="1"/>
              <a:t>StringBuffer</a:t>
            </a:r>
            <a:r>
              <a:rPr lang="en-US" dirty="0"/>
              <a:t> was being used by a single thread (as is generally the case).</a:t>
            </a:r>
            <a:endParaRPr lang="tr-TR" dirty="0"/>
          </a:p>
        </p:txBody>
      </p:sp>
    </p:spTree>
    <p:extLst>
      <p:ext uri="{BB962C8B-B14F-4D97-AF65-F5344CB8AC3E}">
        <p14:creationId xmlns:p14="http://schemas.microsoft.com/office/powerpoint/2010/main" val="19178570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5881-57C9-4436-842B-CE1BCEC2585B}"/>
              </a:ext>
            </a:extLst>
          </p:cNvPr>
          <p:cNvSpPr>
            <a:spLocks noGrp="1"/>
          </p:cNvSpPr>
          <p:nvPr>
            <p:ph type="title"/>
          </p:nvPr>
        </p:nvSpPr>
        <p:spPr/>
        <p:txBody>
          <a:bodyPr/>
          <a:lstStyle/>
          <a:p>
            <a:r>
              <a:rPr lang="tr-TR" dirty="0" err="1"/>
              <a:t>Regular</a:t>
            </a:r>
            <a:r>
              <a:rPr lang="tr-TR" dirty="0"/>
              <a:t> </a:t>
            </a:r>
            <a:r>
              <a:rPr lang="tr-TR" dirty="0" err="1"/>
              <a:t>Expression</a:t>
            </a:r>
            <a:r>
              <a:rPr lang="tr-TR" dirty="0"/>
              <a:t> </a:t>
            </a:r>
          </a:p>
        </p:txBody>
      </p:sp>
      <p:sp>
        <p:nvSpPr>
          <p:cNvPr id="3" name="Content Placeholder 2">
            <a:extLst>
              <a:ext uri="{FF2B5EF4-FFF2-40B4-BE49-F238E27FC236}">
                <a16:creationId xmlns:a16="http://schemas.microsoft.com/office/drawing/2014/main" id="{C632FADD-ADD0-4958-A1DC-C48DC702E2C0}"/>
              </a:ext>
            </a:extLst>
          </p:cNvPr>
          <p:cNvSpPr>
            <a:spLocks noGrp="1"/>
          </p:cNvSpPr>
          <p:nvPr>
            <p:ph idx="1"/>
          </p:nvPr>
        </p:nvSpPr>
        <p:spPr/>
        <p:txBody>
          <a:bodyPr/>
          <a:lstStyle/>
          <a:p>
            <a:r>
              <a:rPr lang="en-US" dirty="0"/>
              <a:t>A regular expression is a sequence of characters that forms a search pattern. When you search for data in a text, you can use this search pattern to describe what you are searching for.</a:t>
            </a:r>
            <a:endParaRPr lang="tr-TR" dirty="0"/>
          </a:p>
          <a:p>
            <a:r>
              <a:rPr lang="en-US" dirty="0"/>
              <a:t>Regular expressions can be used to perform all types of text search and text replace operations.</a:t>
            </a:r>
            <a:endParaRPr lang="tr-TR" dirty="0"/>
          </a:p>
          <a:p>
            <a:r>
              <a:rPr lang="en-US" dirty="0"/>
              <a:t>A regular expression can be a single character, or a more complicated pattern.</a:t>
            </a:r>
            <a:endParaRPr lang="tr-TR" dirty="0"/>
          </a:p>
          <a:p>
            <a:endParaRPr lang="tr-TR" dirty="0"/>
          </a:p>
        </p:txBody>
      </p:sp>
    </p:spTree>
    <p:extLst>
      <p:ext uri="{BB962C8B-B14F-4D97-AF65-F5344CB8AC3E}">
        <p14:creationId xmlns:p14="http://schemas.microsoft.com/office/powerpoint/2010/main" val="47035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6254-4236-43F7-995B-4B77B8290FBF}"/>
              </a:ext>
            </a:extLst>
          </p:cNvPr>
          <p:cNvSpPr>
            <a:spLocks noGrp="1"/>
          </p:cNvSpPr>
          <p:nvPr>
            <p:ph type="title"/>
          </p:nvPr>
        </p:nvSpPr>
        <p:spPr/>
        <p:txBody>
          <a:bodyPr/>
          <a:lstStyle/>
          <a:p>
            <a:r>
              <a:rPr lang="tr-TR" dirty="0"/>
              <a:t>Encoder-</a:t>
            </a:r>
            <a:r>
              <a:rPr lang="tr-TR" dirty="0" err="1"/>
              <a:t>Decoder</a:t>
            </a:r>
            <a:endParaRPr lang="tr-TR" dirty="0"/>
          </a:p>
        </p:txBody>
      </p:sp>
      <p:sp>
        <p:nvSpPr>
          <p:cNvPr id="3" name="Content Placeholder 2">
            <a:extLst>
              <a:ext uri="{FF2B5EF4-FFF2-40B4-BE49-F238E27FC236}">
                <a16:creationId xmlns:a16="http://schemas.microsoft.com/office/drawing/2014/main" id="{9B3E7E4D-709E-4FDF-9897-9547176969CF}"/>
              </a:ext>
            </a:extLst>
          </p:cNvPr>
          <p:cNvSpPr>
            <a:spLocks noGrp="1"/>
          </p:cNvSpPr>
          <p:nvPr>
            <p:ph idx="1"/>
          </p:nvPr>
        </p:nvSpPr>
        <p:spPr/>
        <p:txBody>
          <a:bodyPr/>
          <a:lstStyle/>
          <a:p>
            <a:r>
              <a:rPr lang="tr-TR" dirty="0"/>
              <a:t>Dijital elektronik projelerde kodlayıcı ve kod çözücü önemli bir rol oynar. Verileri bir formdan başka bir forma dönüştürmek için kullanılır. Genellikle bunlar telekomünikasyon, ağ oluşturma gibi iletişim sistemlerinde sıklıkla kullanılır ve verileri bir uçtan diğer uca aktarır. Aynı şekilde sayısal alanda da verilerin kolay iletilmesi, kodlarla birlikte yerleştirilmesi ve daha sonra iletilmesi için kullanılmaktadır. Kodlanmış veriler koddan toplanır ve daha sonra görüntülenmek üzere işlenir. </a:t>
            </a:r>
          </a:p>
        </p:txBody>
      </p:sp>
    </p:spTree>
    <p:extLst>
      <p:ext uri="{BB962C8B-B14F-4D97-AF65-F5344CB8AC3E}">
        <p14:creationId xmlns:p14="http://schemas.microsoft.com/office/powerpoint/2010/main" val="16987446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E0EE-BF2B-464B-B226-336E72F91E59}"/>
              </a:ext>
            </a:extLst>
          </p:cNvPr>
          <p:cNvSpPr>
            <a:spLocks noGrp="1"/>
          </p:cNvSpPr>
          <p:nvPr>
            <p:ph type="title"/>
          </p:nvPr>
        </p:nvSpPr>
        <p:spPr/>
        <p:txBody>
          <a:bodyPr/>
          <a:lstStyle/>
          <a:p>
            <a:r>
              <a:rPr lang="tr-TR" dirty="0"/>
              <a:t>Encoder-</a:t>
            </a:r>
            <a:r>
              <a:rPr lang="tr-TR" dirty="0" err="1"/>
              <a:t>Decoder</a:t>
            </a:r>
            <a:endParaRPr lang="tr-TR" dirty="0"/>
          </a:p>
        </p:txBody>
      </p:sp>
      <p:sp>
        <p:nvSpPr>
          <p:cNvPr id="3" name="Content Placeholder 2">
            <a:extLst>
              <a:ext uri="{FF2B5EF4-FFF2-40B4-BE49-F238E27FC236}">
                <a16:creationId xmlns:a16="http://schemas.microsoft.com/office/drawing/2014/main" id="{54383B1F-E840-4F9F-800C-B0676F3D73BC}"/>
              </a:ext>
            </a:extLst>
          </p:cNvPr>
          <p:cNvSpPr>
            <a:spLocks noGrp="1"/>
          </p:cNvSpPr>
          <p:nvPr>
            <p:ph idx="1"/>
          </p:nvPr>
        </p:nvSpPr>
        <p:spPr/>
        <p:txBody>
          <a:bodyPr/>
          <a:lstStyle/>
          <a:p>
            <a:r>
              <a:rPr lang="tr-TR" dirty="0"/>
              <a:t>Kodlayıcı(Encoder), bir cihaz veya devredir. Kodlayıcı, bilgileri bir biçimden başka bir biçime dönüştürecektir. </a:t>
            </a:r>
            <a:r>
              <a:rPr lang="tr-TR" dirty="0" err="1"/>
              <a:t>Enkoderin</a:t>
            </a:r>
            <a:r>
              <a:rPr lang="tr-TR" dirty="0"/>
              <a:t> geri besleme sinyali, konumu, sayımı, hızı ve yönü belirleyecektir. Sistemde kullanılan kontrol cihazları, komutu belirli bir fonksiyona göndermek için kullanılır.</a:t>
            </a:r>
          </a:p>
          <a:p>
            <a:r>
              <a:rPr lang="tr-TR" dirty="0"/>
              <a:t>Kod çözücü(</a:t>
            </a:r>
            <a:r>
              <a:rPr lang="tr-TR" dirty="0" err="1"/>
              <a:t>Decoder</a:t>
            </a:r>
            <a:r>
              <a:rPr lang="tr-TR" dirty="0"/>
              <a:t>), kodu bir dizi sinyale dönüştürmek için kullanılan bir devredir. Kod çözücülerin tasarımı çok basittir ve mantısı aslında </a:t>
            </a:r>
            <a:r>
              <a:rPr lang="tr-TR" dirty="0" err="1"/>
              <a:t>kodlayıcının</a:t>
            </a:r>
            <a:r>
              <a:rPr lang="tr-TR" dirty="0"/>
              <a:t> tam tersidir.</a:t>
            </a:r>
          </a:p>
        </p:txBody>
      </p:sp>
    </p:spTree>
    <p:extLst>
      <p:ext uri="{BB962C8B-B14F-4D97-AF65-F5344CB8AC3E}">
        <p14:creationId xmlns:p14="http://schemas.microsoft.com/office/powerpoint/2010/main" val="37258057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2CC8-6BBE-4AB2-BD9B-A1612F3B2742}"/>
              </a:ext>
            </a:extLst>
          </p:cNvPr>
          <p:cNvSpPr>
            <a:spLocks noGrp="1"/>
          </p:cNvSpPr>
          <p:nvPr>
            <p:ph type="title"/>
          </p:nvPr>
        </p:nvSpPr>
        <p:spPr/>
        <p:txBody>
          <a:bodyPr/>
          <a:lstStyle/>
          <a:p>
            <a:r>
              <a:rPr lang="tr-TR" dirty="0" err="1"/>
              <a:t>Encoder’in</a:t>
            </a:r>
            <a:r>
              <a:rPr lang="tr-TR" dirty="0"/>
              <a:t> Çalışma Mantığı</a:t>
            </a:r>
          </a:p>
        </p:txBody>
      </p:sp>
      <p:sp>
        <p:nvSpPr>
          <p:cNvPr id="3" name="Content Placeholder 2">
            <a:extLst>
              <a:ext uri="{FF2B5EF4-FFF2-40B4-BE49-F238E27FC236}">
                <a16:creationId xmlns:a16="http://schemas.microsoft.com/office/drawing/2014/main" id="{8CC78E57-8FCF-419F-9E5C-B7F61B4E1DF4}"/>
              </a:ext>
            </a:extLst>
          </p:cNvPr>
          <p:cNvSpPr>
            <a:spLocks noGrp="1"/>
          </p:cNvSpPr>
          <p:nvPr>
            <p:ph idx="1"/>
          </p:nvPr>
        </p:nvSpPr>
        <p:spPr/>
        <p:txBody>
          <a:bodyPr/>
          <a:lstStyle/>
          <a:p>
            <a:r>
              <a:rPr lang="tr-TR" dirty="0" err="1"/>
              <a:t>Kodlayıcılarda</a:t>
            </a:r>
            <a:r>
              <a:rPr lang="tr-TR" dirty="0"/>
              <a:t> sinyal oluşturmak için mekanik, manyetik, direnç ve optik içeren farklı teknoloji türleri bulunmaktadır ve en yaygın olanı optiktir. Optik algılamada ışığın kesilmesini kullanarak </a:t>
            </a:r>
            <a:r>
              <a:rPr lang="tr-TR" dirty="0" err="1"/>
              <a:t>kodlayıcılar</a:t>
            </a:r>
            <a:r>
              <a:rPr lang="tr-TR" dirty="0"/>
              <a:t> geri bildirim verecektir.</a:t>
            </a:r>
          </a:p>
        </p:txBody>
      </p:sp>
    </p:spTree>
    <p:extLst>
      <p:ext uri="{BB962C8B-B14F-4D97-AF65-F5344CB8AC3E}">
        <p14:creationId xmlns:p14="http://schemas.microsoft.com/office/powerpoint/2010/main" val="2617540003"/>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3035</TotalTime>
  <Words>6406</Words>
  <Application>Microsoft Office PowerPoint</Application>
  <PresentationFormat>Widescreen</PresentationFormat>
  <Paragraphs>358</Paragraphs>
  <Slides>92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92</vt:i4>
      </vt:variant>
    </vt:vector>
  </HeadingPairs>
  <TitlesOfParts>
    <vt:vector size="102" baseType="lpstr">
      <vt:lpstr>Arial</vt:lpstr>
      <vt:lpstr>Calibri</vt:lpstr>
      <vt:lpstr>charter</vt:lpstr>
      <vt:lpstr>Franklin Gothic Book</vt:lpstr>
      <vt:lpstr>Muli</vt:lpstr>
      <vt:lpstr>Open Sans</vt:lpstr>
      <vt:lpstr>Times New Roman</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lpstr>display:none</vt:lpstr>
      <vt:lpstr>display:none</vt:lpstr>
      <vt:lpstr>display:none </vt:lpstr>
      <vt:lpstr>Pseudo class ile pseudo element nedir?</vt:lpstr>
      <vt:lpstr>Pseudo Class </vt:lpstr>
      <vt:lpstr>PowerPoint Presentation</vt:lpstr>
      <vt:lpstr>Pseudo Elementleri</vt:lpstr>
      <vt:lpstr>Css Group Selectors</vt:lpstr>
      <vt:lpstr>box-sizing özelliği </vt:lpstr>
      <vt:lpstr>box-sizing özelliği </vt:lpstr>
      <vt:lpstr>CDN (Content Delivery Network) </vt:lpstr>
      <vt:lpstr>CDN Nasıl Çalışır?</vt:lpstr>
      <vt:lpstr>Integrity ve Crossorigin nedir?</vt:lpstr>
      <vt:lpstr>Bootstrap   mb-md-0 komutu</vt:lpstr>
      <vt:lpstr>Bootstrap   mb-md-0 komutu</vt:lpstr>
      <vt:lpstr>Bootstrap list yapısı</vt:lpstr>
      <vt:lpstr>text-shadow</vt:lpstr>
      <vt:lpstr>Fastforward – rebase git komutları</vt:lpstr>
      <vt:lpstr>Fastforward – rebase git komutları</vt:lpstr>
      <vt:lpstr>Rebase ile değişiklikleri entegre etmek</vt:lpstr>
      <vt:lpstr>Rebase ile değişiklikleri entegre etmek</vt:lpstr>
      <vt:lpstr>Library – framework farkı</vt:lpstr>
      <vt:lpstr>Library – framework farkı</vt:lpstr>
      <vt:lpstr>JDK – SDK Farkı</vt:lpstr>
      <vt:lpstr>JDK – SDK Farkı</vt:lpstr>
      <vt:lpstr>Senkron Nedir?</vt:lpstr>
      <vt:lpstr>Asenkron</vt:lpstr>
      <vt:lpstr>Javascript  </vt:lpstr>
      <vt:lpstr>Compiler-Interprater</vt:lpstr>
      <vt:lpstr>Aralarındaki Farklar</vt:lpstr>
      <vt:lpstr>PowerPoint Presentation</vt:lpstr>
      <vt:lpstr>Javascript callback komutu</vt:lpstr>
      <vt:lpstr>Splice() methodu nedir?</vt:lpstr>
      <vt:lpstr>Interpreter Compiler Nedir?</vt:lpstr>
      <vt:lpstr>Interpreter Compiler Nedir?</vt:lpstr>
      <vt:lpstr>What is an interpreter in Java? </vt:lpstr>
      <vt:lpstr>Is Java a compiler or interpreter?</vt:lpstr>
      <vt:lpstr>Javascript is Interpreted Language</vt:lpstr>
      <vt:lpstr>Open Source</vt:lpstr>
      <vt:lpstr>What is open source software? </vt:lpstr>
      <vt:lpstr>JDK</vt:lpstr>
      <vt:lpstr>JRE</vt:lpstr>
      <vt:lpstr>JVM</vt:lpstr>
      <vt:lpstr>Primitive Types-Wrapper Class </vt:lpstr>
      <vt:lpstr>Wrapper Class</vt:lpstr>
      <vt:lpstr>Use of Wrapper classes in Java</vt:lpstr>
      <vt:lpstr>Access Modifiers </vt:lpstr>
      <vt:lpstr>Syntax Error</vt:lpstr>
      <vt:lpstr>Logic Errors</vt:lpstr>
      <vt:lpstr>Runtime Errors vs Compile-Time Errors</vt:lpstr>
      <vt:lpstr>Exception Vs Error in Java </vt:lpstr>
      <vt:lpstr>Exception </vt:lpstr>
      <vt:lpstr>Error</vt:lpstr>
      <vt:lpstr>Stack Memory </vt:lpstr>
      <vt:lpstr>Stack Memory </vt:lpstr>
      <vt:lpstr>Heap Memory</vt:lpstr>
      <vt:lpstr>The advantages of heap memory are:</vt:lpstr>
      <vt:lpstr>The disadvantages of heap memory are</vt:lpstr>
      <vt:lpstr>valueOf()</vt:lpstr>
      <vt:lpstr>PowerPoint Presentation</vt:lpstr>
      <vt:lpstr>Java toString() Method </vt:lpstr>
      <vt:lpstr>parseInt()</vt:lpstr>
      <vt:lpstr>StringBuilder –StringBuffer</vt:lpstr>
      <vt:lpstr>Regular Expression </vt:lpstr>
      <vt:lpstr>Encoder-Decoder</vt:lpstr>
      <vt:lpstr>Encoder-Decoder</vt:lpstr>
      <vt:lpstr>Encoder’in Çalışma Mantığı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HUSEYIN BARIS AKTAS</cp:lastModifiedBy>
  <cp:revision>45</cp:revision>
  <dcterms:created xsi:type="dcterms:W3CDTF">2022-05-23T15:43:01Z</dcterms:created>
  <dcterms:modified xsi:type="dcterms:W3CDTF">2022-06-27T09:35:57Z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de9affb0-2bb3-48ea-8947-94991d9ea803</vt:lpwstr>
  </property>
  <property fmtid="{D5CDD505-2E9C-101B-9397-08002B2CF9AE}" pid="3" name="TURKCELLCLASSIFICATION">
    <vt:lpwstr>TURKCELL DAHİLİ</vt:lpwstr>
  </property>
</Properties>
</file>