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2" r:id="rId2"/>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80" r:id="rId21"/>
    <p:sldId id="273" r:id="rId22"/>
    <p:sldId id="274" r:id="rId23"/>
    <p:sldId id="275" r:id="rId24"/>
    <p:sldId id="276"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1" r:id="rId47"/>
    <p:sldId id="303" r:id="rId48"/>
    <p:sldId id="304" r:id="rId49"/>
    <p:sldId id="305" r:id="rId50"/>
    <p:sldId id="311" r:id="rId51"/>
    <p:sldId id="306" r:id="rId52"/>
    <p:sldId id="307" r:id="rId53"/>
    <p:sldId id="308" r:id="rId54"/>
    <p:sldId id="309" r:id="rId55"/>
    <p:sldId id="310" r:id="rId56"/>
    <p:sldId id="312" r:id="rId57"/>
    <p:sldId id="313" r:id="rId58"/>
    <p:sldId id="314" r:id="rId59"/>
    <p:sldId id="315" r:id="rId60"/>
    <p:sldId id="316" r:id="rId61"/>
    <p:sldId id="317" r:id="rId62"/>
    <p:sldId id="318" r:id="rId63"/>
    <p:sldId id="326" r:id="rId64"/>
    <p:sldId id="319" r:id="rId65"/>
    <p:sldId id="320" r:id="rId66"/>
    <p:sldId id="321" r:id="rId67"/>
    <p:sldId id="322" r:id="rId68"/>
    <p:sldId id="323" r:id="rId69"/>
    <p:sldId id="324" r:id="rId70"/>
    <p:sldId id="327" r:id="rId71"/>
    <p:sldId id="325" r:id="rId72"/>
    <p:sldId id="328" r:id="rId73"/>
    <p:sldId id="329" r:id="rId74"/>
    <p:sldId id="330" r:id="rId75"/>
    <p:sldId id="331" r:id="rId76"/>
    <p:sldId id="332" r:id="rId77"/>
    <p:sldId id="333" r:id="rId78"/>
    <p:sldId id="334" r:id="rId79"/>
    <p:sldId id="335" r:id="rId80"/>
    <p:sldId id="336" r:id="rId81"/>
    <p:sldId id="338" r:id="rId82"/>
    <p:sldId id="337"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65" r:id="rId100"/>
    <p:sldId id="355" r:id="rId101"/>
    <p:sldId id="356" r:id="rId102"/>
    <p:sldId id="357" r:id="rId103"/>
    <p:sldId id="358" r:id="rId104"/>
    <p:sldId id="359" r:id="rId105"/>
    <p:sldId id="360" r:id="rId106"/>
    <p:sldId id="361" r:id="rId107"/>
    <p:sldId id="362" r:id="rId108"/>
    <p:sldId id="363" r:id="rId109"/>
    <p:sldId id="364" r:id="rId110"/>
    <p:sldId id="366" r:id="rId1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 Mayıs 2022" id="{808AA5D3-21F5-4958-BC55-CC75EAF3C7AD}">
          <p14:sldIdLst>
            <p14:sldId id="262"/>
          </p14:sldIdLst>
        </p14:section>
        <p14:section name="1. Soru(URL-URI farkı)" id="{C5C719B9-6799-4310-8C4E-04415A050E8D}">
          <p14:sldIdLst>
            <p14:sldId id="256"/>
            <p14:sldId id="257"/>
            <p14:sldId id="258"/>
            <p14:sldId id="259"/>
            <p14:sldId id="260"/>
          </p14:sldIdLst>
        </p14:section>
        <p14:section name="2. Soru(HTTP)" id="{7723EAF6-E9E8-456E-A80D-056EC10C943E}">
          <p14:sldIdLst>
            <p14:sldId id="263"/>
            <p14:sldId id="264"/>
            <p14:sldId id="265"/>
          </p14:sldIdLst>
        </p14:section>
        <p14:section name="3. Soru (Node.js ve npm)" id="{967E4785-585A-438F-9C3A-1FDF980317EF}">
          <p14:sldIdLst>
            <p14:sldId id="266"/>
            <p14:sldId id="267"/>
            <p14:sldId id="268"/>
            <p14:sldId id="269"/>
            <p14:sldId id="270"/>
          </p14:sldIdLst>
        </p14:section>
        <p14:section name="4. Soru (Java 8)" id="{D149FBD8-AFB3-46CB-BC87-482E31DF587D}">
          <p14:sldIdLst>
            <p14:sldId id="271"/>
            <p14:sldId id="272"/>
          </p14:sldIdLst>
        </p14:section>
        <p14:section name="24 Mayıs 2022" id="{DAC39011-7AAE-46DA-920D-3A22887E639E}">
          <p14:sldIdLst/>
        </p14:section>
        <p14:section name="1. Soru (Semantic Non-Semantic)" id="{5038BA2D-A5C0-4011-BE79-6366B7E58824}">
          <p14:sldIdLst>
            <p14:sldId id="277"/>
            <p14:sldId id="278"/>
            <p14:sldId id="279"/>
            <p14:sldId id="280"/>
          </p14:sldIdLst>
        </p14:section>
        <p14:section name="2. Soru (XHTML-HTML5 farkı)" id="{1272D831-B07B-41A1-9EBD-C2FA7104DAB7}">
          <p14:sldIdLst>
            <p14:sldId id="273"/>
            <p14:sldId id="274"/>
            <p14:sldId id="275"/>
            <p14:sldId id="276"/>
          </p14:sldIdLst>
        </p14:section>
        <p14:section name="Uygulama" id="{37FE02C0-2A87-4781-AE85-1F3611564CB8}">
          <p14:sldIdLst>
            <p14:sldId id="281"/>
            <p14:sldId id="282"/>
            <p14:sldId id="283"/>
            <p14:sldId id="284"/>
            <p14:sldId id="285"/>
            <p14:sldId id="286"/>
          </p14:sldIdLst>
        </p14:section>
        <p14:section name="25 Mayıs 2022" id="{4EA51AC0-2D7A-4458-A16F-157E1F54620E}">
          <p14:sldIdLst/>
        </p14:section>
        <p14:section name="1. Soru (Display:none-Visibility:none farkı)" id="{320BA7EB-A34E-4AE1-A379-3AB2C162A10C}">
          <p14:sldIdLst>
            <p14:sldId id="287"/>
            <p14:sldId id="288"/>
          </p14:sldIdLst>
        </p14:section>
        <p14:section name="2. Soru (Pseudo class-Pseudo element" id="{AC437613-984A-465A-A8D4-8E149EFBBED8}">
          <p14:sldIdLst>
            <p14:sldId id="289"/>
            <p14:sldId id="290"/>
            <p14:sldId id="291"/>
            <p14:sldId id="292"/>
            <p14:sldId id="293"/>
          </p14:sldIdLst>
        </p14:section>
        <p14:section name="3. Soru (Group selectors)" id="{B8FB3B08-2810-4905-B457-54124102A1CB}">
          <p14:sldIdLst>
            <p14:sldId id="294"/>
          </p14:sldIdLst>
        </p14:section>
        <p14:section name="4. Soru(Box Sizing, content box - border box)" id="{D8E2631D-78C5-47E1-AC26-B9AD4C9D4A49}">
          <p14:sldIdLst>
            <p14:sldId id="295"/>
            <p14:sldId id="296"/>
            <p14:sldId id="297"/>
          </p14:sldIdLst>
        </p14:section>
        <p14:section name="Uygulama" id="{E9D3E62F-0F28-4202-967B-E71E3A58CDFD}">
          <p14:sldIdLst>
            <p14:sldId id="298"/>
            <p14:sldId id="299"/>
            <p14:sldId id="300"/>
          </p14:sldIdLst>
        </p14:section>
        <p14:section name="26 Mayıs 2022" id="{247B91F9-87A7-447F-B946-83B00679DA3E}">
          <p14:sldIdLst/>
        </p14:section>
        <p14:section name="1. Soru (Integrity ve crossorigin)" id="{45721539-37CB-4FDA-8EE4-A91266BB3FA7}">
          <p14:sldIdLst>
            <p14:sldId id="302"/>
            <p14:sldId id="301"/>
          </p14:sldIdLst>
        </p14:section>
        <p14:section name="Uygulama" id="{73F392FE-7FAC-4476-AF17-297DBAE6A06F}">
          <p14:sldIdLst>
            <p14:sldId id="303"/>
          </p14:sldIdLst>
        </p14:section>
        <p14:section name="27 Mayıs 2022" id="{37CD34B9-5157-4FF2-B5A2-BB22BF5B755F}">
          <p14:sldIdLst/>
        </p14:section>
        <p14:section name="1. Soru (ASCII ve Unicode)" id="{CDE76E23-D9F8-4E08-AF84-6E2CC98E09B2}">
          <p14:sldIdLst>
            <p14:sldId id="304"/>
            <p14:sldId id="305"/>
            <p14:sldId id="311"/>
          </p14:sldIdLst>
        </p14:section>
        <p14:section name="30 Mayıs 2022" id="{7E06CBF1-6A98-4FFF-B982-E9BCF579C33A}">
          <p14:sldIdLst/>
        </p14:section>
        <p14:section name="1. Soru (Unstyled List)" id="{9022A826-6B05-442A-B660-1046D643AC79}">
          <p14:sldIdLst>
            <p14:sldId id="306"/>
            <p14:sldId id="307"/>
          </p14:sldIdLst>
        </p14:section>
        <p14:section name="2. Soru (mb-md-0)" id="{9351A3EA-221E-4FD0-B926-349EFB0CC16D}">
          <p14:sldIdLst>
            <p14:sldId id="308"/>
          </p14:sldIdLst>
        </p14:section>
        <p14:section name="3. Soru (Fast forward - Rebase)" id="{5D5E3DDC-785C-42E3-AF26-16A2B3F655D1}">
          <p14:sldIdLst>
            <p14:sldId id="309"/>
            <p14:sldId id="310"/>
          </p14:sldIdLst>
        </p14:section>
        <p14:section name="31 Mayıs 2022" id="{0A6F93B7-E449-4641-A5FD-F94CC97382D6}">
          <p14:sldIdLst/>
        </p14:section>
        <p14:section name="1. Soru (Library - Framework)" id="{9E91D2D0-B3F8-480F-9921-B15F430B940B}">
          <p14:sldIdLst>
            <p14:sldId id="312"/>
            <p14:sldId id="313"/>
          </p14:sldIdLst>
        </p14:section>
        <p14:section name="2. Soru (JDK - SDK)" id="{D6DBBA1F-42BC-4F7A-8547-151D8E0A7FAD}">
          <p14:sldIdLst>
            <p14:sldId id="314"/>
          </p14:sldIdLst>
        </p14:section>
        <p14:section name="3. Soru (Fast-Forward No-Fast-Forward)" id="{895733D5-DDCB-41AC-BC37-4A33EBD920E1}">
          <p14:sldIdLst>
            <p14:sldId id="315"/>
          </p14:sldIdLst>
        </p14:section>
        <p14:section name="1 Haziran 2022" id="{29DACBBF-1B9C-4D59-8C24-24DA27AF1EEF}">
          <p14:sldIdLst/>
        </p14:section>
        <p14:section name="1. Soru (Runtime, Compiler, Syntax Error)" id="{CA03B0AB-0E27-4C3E-B6F5-918F4CCD474C}">
          <p14:sldIdLst>
            <p14:sldId id="316"/>
            <p14:sldId id="317"/>
            <p14:sldId id="318"/>
          </p14:sldIdLst>
        </p14:section>
        <p14:section name="2 Haziran 2022" id="{D8D2AF0E-136E-4D17-8ACC-35B8230FD419}">
          <p14:sldIdLst/>
        </p14:section>
        <p14:section name="1. Soru (Heap-Stack Memory)" id="{A01C80D7-668F-48E9-8B15-8FAFD3A67D8C}">
          <p14:sldIdLst>
            <p14:sldId id="326"/>
          </p14:sldIdLst>
        </p14:section>
        <p14:section name="2. Soru (CVCS - DVCS)" id="{4ECAA0F0-C501-47A2-BAB5-D11A94CACC0A}">
          <p14:sldIdLst>
            <p14:sldId id="319"/>
            <p14:sldId id="320"/>
            <p14:sldId id="321"/>
          </p14:sldIdLst>
        </p14:section>
        <p14:section name="3. Soru (Senkron-Asenkron)" id="{C68433A7-AC7C-43E1-81D5-3CAEB32BEFE8}">
          <p14:sldIdLst>
            <p14:sldId id="322"/>
            <p14:sldId id="323"/>
          </p14:sldIdLst>
        </p14:section>
        <p14:section name="4. Soru (Compiler-Interpreter)" id="{D50FC1AA-ECF5-4F30-8CD4-DB57076574CA}">
          <p14:sldIdLst>
            <p14:sldId id="324"/>
            <p14:sldId id="327"/>
          </p14:sldIdLst>
        </p14:section>
        <p14:section name="5. Soru(For-While)" id="{E643B4E1-7F0F-46FD-B301-A3C71280E7D5}">
          <p14:sldIdLst>
            <p14:sldId id="325"/>
          </p14:sldIdLst>
        </p14:section>
        <p14:section name="3 Haziran 2022" id="{00579A81-E605-4F8D-AE1F-1FADB0179EBD}">
          <p14:sldIdLst/>
        </p14:section>
        <p14:section name="1. Soru (Callback)" id="{5B5B132A-FCDE-4E9D-8782-A7134979FE54}">
          <p14:sldIdLst>
            <p14:sldId id="328"/>
            <p14:sldId id="329"/>
          </p14:sldIdLst>
        </p14:section>
        <p14:section name="2. Soru (new Array() - [])" id="{2193C6DF-89A3-4520-AB4A-11CD5E877D5C}">
          <p14:sldIdLst>
            <p14:sldId id="330"/>
          </p14:sldIdLst>
        </p14:section>
        <p14:section name="6 Haziran 2022" id="{E8421031-8BEF-4679-958C-921AADD4C742}">
          <p14:sldIdLst/>
        </p14:section>
        <p14:section name="1. Soru (toString - join farkı)" id="{FD676CC0-B93A-4FFB-B47D-12545D3ECF53}">
          <p14:sldIdLst>
            <p14:sldId id="331"/>
          </p14:sldIdLst>
        </p14:section>
        <p14:section name="2. Soru (Slice() - Splice() farkı)" id="{05054B7E-FAC5-4A1F-BDD0-79E0644B14C5}">
          <p14:sldIdLst>
            <p14:sldId id="332"/>
            <p14:sldId id="333"/>
            <p14:sldId id="334"/>
          </p14:sldIdLst>
        </p14:section>
        <p14:section name="3. Soru ( {[]} - [{}] farkı)" id="{CD83B13C-2187-4CF7-AD69-A1740A35B3A0}">
          <p14:sldIdLst>
            <p14:sldId id="335"/>
          </p14:sldIdLst>
        </p14:section>
        <p14:section name="7 Haziran 2022" id="{611FD9DE-867A-4603-81ED-5FE9D3F2BC56}">
          <p14:sldIdLst/>
        </p14:section>
        <p14:section name="1. Soru (FIFO - LIFO farkı)" id="{E92A072A-618A-49E7-976B-919470497E58}">
          <p14:sldIdLst>
            <p14:sldId id="336"/>
          </p14:sldIdLst>
        </p14:section>
        <p14:section name="2. Soru (apply - call - bind)" id="{081C78B9-3212-429B-88FC-B0835B2F4E12}">
          <p14:sldIdLst>
            <p14:sldId id="338"/>
            <p14:sldId id="337"/>
            <p14:sldId id="339"/>
            <p14:sldId id="340"/>
          </p14:sldIdLst>
        </p14:section>
        <p14:section name="20 Haziran 2022" id="{8A9B9E5C-15FA-43E6-B759-99749EEECC18}">
          <p14:sldIdLst/>
        </p14:section>
        <p14:section name="1. Soru (Interpreter Complier nedir ?)" id="{54DA1E25-05E9-4DA8-8816-A7B925512FF0}">
          <p14:sldIdLst>
            <p14:sldId id="341"/>
            <p14:sldId id="342"/>
          </p14:sldIdLst>
        </p14:section>
        <p14:section name="2. Soru (Java Interpreter, Compiler ?)" id="{229B96FF-9740-452C-B750-338F8726734C}">
          <p14:sldIdLst>
            <p14:sldId id="343"/>
          </p14:sldIdLst>
        </p14:section>
        <p14:section name="3. Soru (JavaScript Interpreter, Compiler ?)" id="{E63CCC6F-40EF-4025-883E-5AA55599018E}">
          <p14:sldIdLst>
            <p14:sldId id="344"/>
          </p14:sldIdLst>
        </p14:section>
        <p14:section name="4. Soru (Open source nedir ?)" id="{7F4A022D-D8DB-4B67-99E3-067A22084CBB}">
          <p14:sldIdLst>
            <p14:sldId id="345"/>
          </p14:sldIdLst>
        </p14:section>
        <p14:section name="5. Soru (JVM JDK JRE nedir ?)" id="{91D7091E-C099-41E8-BCBA-E28EA9C16A19}">
          <p14:sldIdLst>
            <p14:sldId id="346"/>
          </p14:sldIdLst>
        </p14:section>
        <p14:section name="6. Soru (JIT nedir ?)" id="{86CB33E6-9223-4575-8350-76B413D68711}">
          <p14:sldIdLst>
            <p14:sldId id="347"/>
          </p14:sldIdLst>
        </p14:section>
        <p14:section name="7. Soru (Java OOP)" id="{B3A098F0-1E63-420B-B385-1E1BDBE0952A}">
          <p14:sldIdLst>
            <p14:sldId id="348"/>
          </p14:sldIdLst>
        </p14:section>
        <p14:section name="8. Soru (Java By Pass Value or Referances ?)" id="{409C3E73-50CE-46EC-B7AF-3020B272E5D4}">
          <p14:sldIdLst>
            <p14:sldId id="349"/>
          </p14:sldIdLst>
        </p14:section>
        <p14:section name="9. Soru (Java 8)" id="{8D9AE5F9-BBCF-4933-85A4-77ED6CB5479E}">
          <p14:sldIdLst>
            <p14:sldId id="350"/>
            <p14:sldId id="351"/>
            <p14:sldId id="352"/>
          </p14:sldIdLst>
        </p14:section>
        <p14:section name="10. Soru (Primitive Types - Wrapper Class)" id="{6841EE11-0C0F-4A18-AB35-5AF8191F935E}">
          <p14:sldIdLst>
            <p14:sldId id="353"/>
          </p14:sldIdLst>
        </p14:section>
        <p14:section name="11. Soru (Stack Heap memory)" id="{1FFCE589-29CC-4955-AEC3-C0F00FF43A43}">
          <p14:sldIdLst>
            <p14:sldId id="354"/>
            <p14:sldId id="365"/>
          </p14:sldIdLst>
        </p14:section>
        <p14:section name="12. Soru (ASCII - Unicode)" id="{3881A2CF-3E3E-4F2E-86CD-6A0D7561469D}">
          <p14:sldIdLst>
            <p14:sldId id="355"/>
            <p14:sldId id="356"/>
          </p14:sldIdLst>
        </p14:section>
        <p14:section name="21 Haziran 2022" id="{4544A248-12DB-4EBF-A993-A5B624A4A8C9}">
          <p14:sldIdLst/>
        </p14:section>
        <p14:section name="1. Soru (Scanner.close() )" id="{9DCD02FB-1384-42F1-AAAC-7F348C824054}">
          <p14:sldIdLst>
            <p14:sldId id="357"/>
          </p14:sldIdLst>
        </p14:section>
        <p14:section name="2. Soru (Math.random ve Random class farkı)" id="{9B60BCA4-CD18-4692-B3AE-61D12F850172}">
          <p14:sldIdLst>
            <p14:sldId id="358"/>
          </p14:sldIdLst>
        </p14:section>
        <p14:section name="22 Haziran 2022" id="{5688EF0C-596A-4B18-8CED-14255C1EF287}">
          <p14:sldIdLst/>
        </p14:section>
        <p14:section name="1. Soru (toString parseInt valueOf)" id="{C3EE3921-4E49-4ED3-838E-AB2846C15BBC}">
          <p14:sldIdLst>
            <p14:sldId id="359"/>
          </p14:sldIdLst>
        </p14:section>
        <p14:section name="2. Soru ( + Concat StringBuilder StringBuffer)" id="{812C6E59-4FA7-498D-9FC9-3F4B51104802}">
          <p14:sldIdLst>
            <p14:sldId id="360"/>
          </p14:sldIdLst>
        </p14:section>
        <p14:section name="3. Soru (Regex)" id="{4C16DA93-E25B-4685-A36D-49904E399637}">
          <p14:sldIdLst>
            <p14:sldId id="361"/>
          </p14:sldIdLst>
        </p14:section>
        <p14:section name="23 Haziran 2022" id="{0FFEFBD7-4011-43D2-B4AB-7AC5F1138B16}">
          <p14:sldIdLst/>
        </p14:section>
        <p14:section name="1. Soru (Access Modifier)" id="{60B5F850-CBAF-4183-AB41-9551D64C5D1E}">
          <p14:sldIdLst>
            <p14:sldId id="362"/>
          </p14:sldIdLst>
        </p14:section>
        <p14:section name="2. Soru (Error types)" id="{8FDE9675-F788-48AC-9CC3-57F3B0F27D98}">
          <p14:sldIdLst>
            <p14:sldId id="363"/>
          </p14:sldIdLst>
        </p14:section>
        <p14:section name="3. Soru (Exception Error farkı)" id="{DBB90056-CE67-47EB-B0B7-707E04F7A5BF}">
          <p14:sldIdLst>
            <p14:sldId id="364"/>
          </p14:sldIdLst>
        </p14:section>
        <p14:section name="27 Haziran 2022" id="{8BDAD8C5-B627-40B6-8AC4-6CFF7F9EC732}">
          <p14:sldIdLst/>
        </p14:section>
        <p14:section name="1. Soru (Decoder Encoder)" id="{8D5D8774-C3C5-4762-8FD9-A74EEA96D630}">
          <p14:sldIdLst>
            <p14:sldId id="3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6/28/2022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6/28/2022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6/28/2022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152F-BB49-E3C4-3A51-B9EEAAD12261}"/>
              </a:ext>
            </a:extLst>
          </p:cNvPr>
          <p:cNvSpPr>
            <a:spLocks noGrp="1"/>
          </p:cNvSpPr>
          <p:nvPr>
            <p:ph type="ctrTitle"/>
          </p:nvPr>
        </p:nvSpPr>
        <p:spPr/>
        <p:txBody>
          <a:bodyPr/>
          <a:lstStyle/>
          <a:p>
            <a:r>
              <a:rPr lang="tr-TR" dirty="0" err="1"/>
              <a:t>atmosware</a:t>
            </a:r>
            <a:r>
              <a:rPr lang="tr-TR" dirty="0"/>
              <a:t> </a:t>
            </a:r>
            <a:r>
              <a:rPr lang="tr-TR" dirty="0" err="1"/>
              <a:t>bootcamp</a:t>
            </a:r>
            <a:r>
              <a:rPr lang="tr-TR" dirty="0"/>
              <a:t> </a:t>
            </a:r>
            <a:r>
              <a:rPr lang="tr-TR" dirty="0" err="1"/>
              <a:t>homeworks</a:t>
            </a:r>
            <a:endParaRPr lang="tr-TR" dirty="0"/>
          </a:p>
        </p:txBody>
      </p:sp>
      <p:sp>
        <p:nvSpPr>
          <p:cNvPr id="3" name="Alt Başlık 2">
            <a:extLst>
              <a:ext uri="{FF2B5EF4-FFF2-40B4-BE49-F238E27FC236}">
                <a16:creationId xmlns:a16="http://schemas.microsoft.com/office/drawing/2014/main" id="{4676BB2F-D389-3742-4E16-1526BC49E414}"/>
              </a:ext>
            </a:extLst>
          </p:cNvPr>
          <p:cNvSpPr>
            <a:spLocks noGrp="1"/>
          </p:cNvSpPr>
          <p:nvPr>
            <p:ph type="subTitle" idx="1"/>
          </p:nvPr>
        </p:nvSpPr>
        <p:spPr/>
        <p:txBody>
          <a:bodyPr/>
          <a:lstStyle/>
          <a:p>
            <a:r>
              <a:rPr lang="tr-TR" dirty="0"/>
              <a:t>Hazırlayan</a:t>
            </a:r>
          </a:p>
          <a:p>
            <a:r>
              <a:rPr lang="tr-TR" dirty="0"/>
              <a:t>Arda KOZAN</a:t>
            </a:r>
          </a:p>
        </p:txBody>
      </p:sp>
    </p:spTree>
    <p:extLst>
      <p:ext uri="{BB962C8B-B14F-4D97-AF65-F5344CB8AC3E}">
        <p14:creationId xmlns:p14="http://schemas.microsoft.com/office/powerpoint/2010/main" val="38674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85799-C2EE-714A-2E03-58608ABE748F}"/>
              </a:ext>
            </a:extLst>
          </p:cNvPr>
          <p:cNvSpPr>
            <a:spLocks noGrp="1"/>
          </p:cNvSpPr>
          <p:nvPr>
            <p:ph type="ctrTitle"/>
          </p:nvPr>
        </p:nvSpPr>
        <p:spPr/>
        <p:txBody>
          <a:bodyPr/>
          <a:lstStyle/>
          <a:p>
            <a:r>
              <a:rPr lang="tr-TR" dirty="0"/>
              <a:t>Node.js ve </a:t>
            </a:r>
            <a:r>
              <a:rPr lang="tr-TR" dirty="0" err="1"/>
              <a:t>ndm</a:t>
            </a:r>
            <a:endParaRPr lang="tr-TR" dirty="0"/>
          </a:p>
        </p:txBody>
      </p:sp>
    </p:spTree>
    <p:extLst>
      <p:ext uri="{BB962C8B-B14F-4D97-AF65-F5344CB8AC3E}">
        <p14:creationId xmlns:p14="http://schemas.microsoft.com/office/powerpoint/2010/main" val="7758816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2656215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39502328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2096-1499-498E-80BF-42CBF79AF2CA}"/>
              </a:ext>
            </a:extLst>
          </p:cNvPr>
          <p:cNvSpPr>
            <a:spLocks noGrp="1"/>
          </p:cNvSpPr>
          <p:nvPr>
            <p:ph type="title"/>
          </p:nvPr>
        </p:nvSpPr>
        <p:spPr/>
        <p:txBody>
          <a:bodyPr/>
          <a:lstStyle/>
          <a:p>
            <a:r>
              <a:rPr lang="tr-TR" dirty="0" err="1"/>
              <a:t>Scanner.close</a:t>
            </a:r>
            <a:r>
              <a:rPr lang="tr-TR" dirty="0"/>
              <a:t>()</a:t>
            </a:r>
          </a:p>
        </p:txBody>
      </p:sp>
      <p:sp>
        <p:nvSpPr>
          <p:cNvPr id="3" name="Content Placeholder 2">
            <a:extLst>
              <a:ext uri="{FF2B5EF4-FFF2-40B4-BE49-F238E27FC236}">
                <a16:creationId xmlns:a16="http://schemas.microsoft.com/office/drawing/2014/main" id="{475146E6-B424-427A-B54D-EB72804EB7A6}"/>
              </a:ext>
            </a:extLst>
          </p:cNvPr>
          <p:cNvSpPr>
            <a:spLocks noGrp="1"/>
          </p:cNvSpPr>
          <p:nvPr>
            <p:ph idx="1"/>
          </p:nvPr>
        </p:nvSpPr>
        <p:spPr/>
        <p:txBody>
          <a:bodyPr/>
          <a:lstStyle/>
          <a:p>
            <a:pPr marL="0" indent="0">
              <a:buNone/>
            </a:pPr>
            <a:r>
              <a:rPr lang="tr-TR" dirty="0"/>
              <a:t>System.in objesi JVM tarafından açıldığı için, parametre olarak System.in objesi alan </a:t>
            </a:r>
            <a:r>
              <a:rPr lang="tr-TR" dirty="0" err="1"/>
              <a:t>Scanner</a:t>
            </a:r>
            <a:r>
              <a:rPr lang="tr-TR" dirty="0"/>
              <a:t> objesi kapatıldığında System.in objesi de kapatılmış olur. Bu durum programın akışını bozmaktadır. Bu yüzden </a:t>
            </a:r>
            <a:r>
              <a:rPr lang="tr-TR" dirty="0" err="1"/>
              <a:t>scanner.close</a:t>
            </a:r>
            <a:r>
              <a:rPr lang="tr-TR" dirty="0"/>
              <a:t>() metodu kullanılmamalıdır.</a:t>
            </a:r>
          </a:p>
        </p:txBody>
      </p:sp>
    </p:spTree>
    <p:extLst>
      <p:ext uri="{BB962C8B-B14F-4D97-AF65-F5344CB8AC3E}">
        <p14:creationId xmlns:p14="http://schemas.microsoft.com/office/powerpoint/2010/main" val="27677069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CD9E-E265-4795-8EDC-AF7B6246321F}"/>
              </a:ext>
            </a:extLst>
          </p:cNvPr>
          <p:cNvSpPr>
            <a:spLocks noGrp="1"/>
          </p:cNvSpPr>
          <p:nvPr>
            <p:ph type="title"/>
          </p:nvPr>
        </p:nvSpPr>
        <p:spPr/>
        <p:txBody>
          <a:bodyPr/>
          <a:lstStyle/>
          <a:p>
            <a:r>
              <a:rPr lang="tr-TR" dirty="0" err="1"/>
              <a:t>Math.random</a:t>
            </a:r>
            <a:r>
              <a:rPr lang="tr-TR" dirty="0"/>
              <a:t> – </a:t>
            </a:r>
            <a:r>
              <a:rPr lang="tr-TR" dirty="0" err="1"/>
              <a:t>random</a:t>
            </a:r>
            <a:r>
              <a:rPr lang="tr-TR" dirty="0"/>
              <a:t> </a:t>
            </a:r>
            <a:r>
              <a:rPr lang="tr-TR" dirty="0" err="1"/>
              <a:t>class</a:t>
            </a:r>
            <a:r>
              <a:rPr lang="tr-TR" dirty="0"/>
              <a:t> farkı</a:t>
            </a:r>
          </a:p>
        </p:txBody>
      </p:sp>
      <p:sp>
        <p:nvSpPr>
          <p:cNvPr id="3" name="Content Placeholder 2">
            <a:extLst>
              <a:ext uri="{FF2B5EF4-FFF2-40B4-BE49-F238E27FC236}">
                <a16:creationId xmlns:a16="http://schemas.microsoft.com/office/drawing/2014/main" id="{2C5CDFE6-6620-4052-AF5F-7EDD8E296B2E}"/>
              </a:ext>
            </a:extLst>
          </p:cNvPr>
          <p:cNvSpPr>
            <a:spLocks noGrp="1"/>
          </p:cNvSpPr>
          <p:nvPr>
            <p:ph idx="1"/>
          </p:nvPr>
        </p:nvSpPr>
        <p:spPr>
          <a:xfrm>
            <a:off x="2231136" y="2638044"/>
            <a:ext cx="7729728" cy="3894561"/>
          </a:xfrm>
        </p:spPr>
        <p:txBody>
          <a:bodyPr/>
          <a:lstStyle/>
          <a:p>
            <a:r>
              <a:rPr lang="tr-TR" dirty="0"/>
              <a:t>Aslında </a:t>
            </a:r>
            <a:r>
              <a:rPr lang="tr-TR" dirty="0" err="1"/>
              <a:t>math.random</a:t>
            </a:r>
            <a:r>
              <a:rPr lang="tr-TR" dirty="0"/>
              <a:t>() metodu </a:t>
            </a:r>
            <a:r>
              <a:rPr lang="tr-TR" dirty="0" err="1"/>
              <a:t>static</a:t>
            </a:r>
            <a:r>
              <a:rPr lang="tr-TR" dirty="0"/>
              <a:t> olduğu için direkt kullanılabilir ancak </a:t>
            </a:r>
            <a:r>
              <a:rPr lang="tr-TR" dirty="0" err="1"/>
              <a:t>random</a:t>
            </a:r>
            <a:r>
              <a:rPr lang="tr-TR" dirty="0"/>
              <a:t> </a:t>
            </a:r>
            <a:r>
              <a:rPr lang="tr-TR" dirty="0" err="1"/>
              <a:t>class</a:t>
            </a:r>
            <a:r>
              <a:rPr lang="tr-TR" dirty="0"/>
              <a:t> aracılığıyla </a:t>
            </a:r>
            <a:r>
              <a:rPr lang="tr-TR" dirty="0" err="1"/>
              <a:t>random</a:t>
            </a:r>
            <a:r>
              <a:rPr lang="tr-TR" dirty="0"/>
              <a:t> sayı üretilmesi gerektiğinde </a:t>
            </a:r>
            <a:r>
              <a:rPr lang="tr-TR" dirty="0" err="1"/>
              <a:t>random</a:t>
            </a:r>
            <a:r>
              <a:rPr lang="tr-TR" dirty="0"/>
              <a:t> </a:t>
            </a:r>
            <a:r>
              <a:rPr lang="tr-TR" dirty="0" err="1"/>
              <a:t>class’ın</a:t>
            </a:r>
            <a:r>
              <a:rPr lang="tr-TR" dirty="0"/>
              <a:t> bir objesi üretilmesi gerekmektedir. Bu durumda birden fazla </a:t>
            </a:r>
            <a:r>
              <a:rPr lang="tr-TR" dirty="0" err="1"/>
              <a:t>random</a:t>
            </a:r>
            <a:r>
              <a:rPr lang="tr-TR" dirty="0"/>
              <a:t> sayı üretilmesi gereken yerlerde </a:t>
            </a:r>
            <a:r>
              <a:rPr lang="tr-TR" dirty="0" err="1"/>
              <a:t>random</a:t>
            </a:r>
            <a:r>
              <a:rPr lang="tr-TR" dirty="0"/>
              <a:t> </a:t>
            </a:r>
            <a:r>
              <a:rPr lang="tr-TR" dirty="0" err="1"/>
              <a:t>class’ı</a:t>
            </a:r>
            <a:r>
              <a:rPr lang="tr-TR" dirty="0"/>
              <a:t> ile </a:t>
            </a:r>
            <a:r>
              <a:rPr lang="tr-TR" dirty="0" err="1"/>
              <a:t>random</a:t>
            </a:r>
            <a:r>
              <a:rPr lang="tr-TR" dirty="0"/>
              <a:t> sayı üretme kullanılabilir.</a:t>
            </a:r>
          </a:p>
          <a:p>
            <a:r>
              <a:rPr lang="tr-TR" dirty="0" err="1"/>
              <a:t>Math.random</a:t>
            </a:r>
            <a:r>
              <a:rPr lang="tr-TR" dirty="0"/>
              <a:t>() metodu da incelendiğinde </a:t>
            </a:r>
            <a:r>
              <a:rPr lang="tr-TR" dirty="0" err="1"/>
              <a:t>random</a:t>
            </a:r>
            <a:r>
              <a:rPr lang="tr-TR" dirty="0"/>
              <a:t> </a:t>
            </a:r>
            <a:r>
              <a:rPr lang="tr-TR" dirty="0" err="1"/>
              <a:t>class’ın</a:t>
            </a:r>
            <a:r>
              <a:rPr lang="tr-TR" dirty="0"/>
              <a:t> bir metodunu kullandığı görülmektedir.</a:t>
            </a:r>
          </a:p>
          <a:p>
            <a:r>
              <a:rPr lang="tr-TR" dirty="0" err="1"/>
              <a:t>Math.random</a:t>
            </a:r>
            <a:r>
              <a:rPr lang="tr-TR" dirty="0"/>
              <a:t>() metodu, </a:t>
            </a:r>
            <a:r>
              <a:rPr lang="tr-TR" dirty="0" err="1"/>
              <a:t>double</a:t>
            </a:r>
            <a:r>
              <a:rPr lang="tr-TR" dirty="0"/>
              <a:t> tipinde 0.0 ile 1.0 arasında sayı üretir. Bu sayı toplama, çıkarma, çarpma, bölme yaparak istenilen aralığa getirilir. </a:t>
            </a:r>
          </a:p>
          <a:p>
            <a:r>
              <a:rPr lang="tr-TR" dirty="0" err="1"/>
              <a:t>Random</a:t>
            </a:r>
            <a:r>
              <a:rPr lang="tr-TR" dirty="0"/>
              <a:t> </a:t>
            </a:r>
            <a:r>
              <a:rPr lang="tr-TR" dirty="0" err="1"/>
              <a:t>class’ı</a:t>
            </a:r>
            <a:r>
              <a:rPr lang="tr-TR" dirty="0"/>
              <a:t> objesi ise </a:t>
            </a:r>
            <a:r>
              <a:rPr lang="tr-TR" dirty="0" err="1"/>
              <a:t>boolean</a:t>
            </a:r>
            <a:r>
              <a:rPr lang="tr-TR" dirty="0"/>
              <a:t>, </a:t>
            </a:r>
            <a:r>
              <a:rPr lang="tr-TR" dirty="0" err="1"/>
              <a:t>double</a:t>
            </a:r>
            <a:r>
              <a:rPr lang="tr-TR" dirty="0"/>
              <a:t>, </a:t>
            </a:r>
            <a:r>
              <a:rPr lang="tr-TR" dirty="0" err="1"/>
              <a:t>float</a:t>
            </a:r>
            <a:r>
              <a:rPr lang="tr-TR" dirty="0"/>
              <a:t>, </a:t>
            </a:r>
            <a:r>
              <a:rPr lang="tr-TR" dirty="0" err="1"/>
              <a:t>int</a:t>
            </a:r>
            <a:r>
              <a:rPr lang="tr-TR" dirty="0"/>
              <a:t>, </a:t>
            </a:r>
            <a:r>
              <a:rPr lang="tr-TR" dirty="0" err="1"/>
              <a:t>long</a:t>
            </a:r>
            <a:r>
              <a:rPr lang="tr-TR" dirty="0"/>
              <a:t> tipinde direkt olarak değer üretebilir.</a:t>
            </a:r>
          </a:p>
        </p:txBody>
      </p:sp>
    </p:spTree>
    <p:extLst>
      <p:ext uri="{BB962C8B-B14F-4D97-AF65-F5344CB8AC3E}">
        <p14:creationId xmlns:p14="http://schemas.microsoft.com/office/powerpoint/2010/main" val="17273371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ADF0-5E89-4BE0-9930-7C65F768265E}"/>
              </a:ext>
            </a:extLst>
          </p:cNvPr>
          <p:cNvSpPr>
            <a:spLocks noGrp="1"/>
          </p:cNvSpPr>
          <p:nvPr>
            <p:ph type="title"/>
          </p:nvPr>
        </p:nvSpPr>
        <p:spPr>
          <a:xfrm>
            <a:off x="2231136" y="330376"/>
            <a:ext cx="7729728" cy="1188720"/>
          </a:xfrm>
        </p:spPr>
        <p:txBody>
          <a:bodyPr/>
          <a:lstStyle/>
          <a:p>
            <a:r>
              <a:rPr lang="tr-TR" dirty="0" err="1"/>
              <a:t>Tostrıng</a:t>
            </a:r>
            <a:r>
              <a:rPr lang="tr-TR" dirty="0"/>
              <a:t>() - </a:t>
            </a:r>
            <a:r>
              <a:rPr lang="tr-TR" dirty="0" err="1"/>
              <a:t>parseInt</a:t>
            </a:r>
            <a:r>
              <a:rPr lang="tr-TR" dirty="0"/>
              <a:t>()  </a:t>
            </a:r>
            <a:r>
              <a:rPr lang="tr-TR" dirty="0" err="1"/>
              <a:t>valueof</a:t>
            </a:r>
            <a:r>
              <a:rPr lang="tr-TR" dirty="0"/>
              <a:t>()</a:t>
            </a:r>
            <a:br>
              <a:rPr lang="tr-TR" dirty="0"/>
            </a:br>
            <a:r>
              <a:rPr lang="tr-TR" dirty="0"/>
              <a:t>farkı</a:t>
            </a:r>
          </a:p>
        </p:txBody>
      </p:sp>
      <p:sp>
        <p:nvSpPr>
          <p:cNvPr id="3" name="Content Placeholder 2">
            <a:extLst>
              <a:ext uri="{FF2B5EF4-FFF2-40B4-BE49-F238E27FC236}">
                <a16:creationId xmlns:a16="http://schemas.microsoft.com/office/drawing/2014/main" id="{665BF9F8-9DD2-4AC9-976B-45FBA41CF102}"/>
              </a:ext>
            </a:extLst>
          </p:cNvPr>
          <p:cNvSpPr>
            <a:spLocks noGrp="1"/>
          </p:cNvSpPr>
          <p:nvPr>
            <p:ph idx="1"/>
          </p:nvPr>
        </p:nvSpPr>
        <p:spPr>
          <a:xfrm>
            <a:off x="2231136" y="1698928"/>
            <a:ext cx="7729728" cy="4701872"/>
          </a:xfrm>
        </p:spPr>
        <p:txBody>
          <a:bodyPr>
            <a:normAutofit/>
          </a:bodyPr>
          <a:lstStyle/>
          <a:p>
            <a:r>
              <a:rPr lang="tr-TR" dirty="0" err="1"/>
              <a:t>toString</a:t>
            </a:r>
            <a:r>
              <a:rPr lang="tr-TR" dirty="0"/>
              <a:t>() metodu, başka objelerde bulunan, değişkeni </a:t>
            </a:r>
            <a:r>
              <a:rPr lang="tr-TR" dirty="0" err="1"/>
              <a:t>string</a:t>
            </a:r>
            <a:r>
              <a:rPr lang="tr-TR" dirty="0"/>
              <a:t> tipine çevirir. </a:t>
            </a:r>
            <a:r>
              <a:rPr lang="tr-TR" dirty="0" err="1"/>
              <a:t>toString</a:t>
            </a:r>
            <a:r>
              <a:rPr lang="tr-TR" dirty="0"/>
              <a:t>() metodu ile </a:t>
            </a:r>
            <a:r>
              <a:rPr lang="tr-TR" dirty="0" err="1"/>
              <a:t>cast</a:t>
            </a:r>
            <a:r>
              <a:rPr lang="tr-TR" dirty="0"/>
              <a:t> işlemi yapıldığında parametre olarak gönderilen değişken </a:t>
            </a:r>
            <a:r>
              <a:rPr lang="tr-TR" dirty="0" err="1"/>
              <a:t>null</a:t>
            </a:r>
            <a:r>
              <a:rPr lang="tr-TR" dirty="0"/>
              <a:t> ise </a:t>
            </a:r>
            <a:r>
              <a:rPr lang="tr-TR" dirty="0" err="1"/>
              <a:t>NullPointerException</a:t>
            </a:r>
            <a:r>
              <a:rPr lang="tr-TR" dirty="0"/>
              <a:t> hatası alınacaktır.</a:t>
            </a:r>
          </a:p>
          <a:p>
            <a:r>
              <a:rPr lang="tr-TR" dirty="0" err="1"/>
              <a:t>String</a:t>
            </a:r>
            <a:r>
              <a:rPr lang="tr-TR" dirty="0"/>
              <a:t> sınıfa ait olan </a:t>
            </a:r>
            <a:r>
              <a:rPr lang="tr-TR" dirty="0" err="1"/>
              <a:t>valueOf</a:t>
            </a:r>
            <a:r>
              <a:rPr lang="tr-TR" dirty="0"/>
              <a:t>() metodu incelendiğinde; </a:t>
            </a:r>
            <a:r>
              <a:rPr lang="tr-TR" dirty="0" err="1"/>
              <a:t>static</a:t>
            </a:r>
            <a:r>
              <a:rPr lang="tr-TR" dirty="0"/>
              <a:t> olarak tanımlanmıştır. Metoda parametre olarak gönderilen değişkeni </a:t>
            </a:r>
            <a:r>
              <a:rPr lang="tr-TR" dirty="0" err="1"/>
              <a:t>string</a:t>
            </a:r>
            <a:r>
              <a:rPr lang="tr-TR" dirty="0"/>
              <a:t> tipine çevirir. Eğer parametre olarak gönderilen değişken </a:t>
            </a:r>
            <a:r>
              <a:rPr lang="tr-TR" dirty="0" err="1"/>
              <a:t>null</a:t>
            </a:r>
            <a:r>
              <a:rPr lang="tr-TR" dirty="0"/>
              <a:t> ise </a:t>
            </a:r>
            <a:r>
              <a:rPr lang="tr-TR" dirty="0" err="1"/>
              <a:t>string’e</a:t>
            </a:r>
            <a:r>
              <a:rPr lang="tr-TR" dirty="0"/>
              <a:t> de ‘</a:t>
            </a:r>
            <a:r>
              <a:rPr lang="tr-TR" dirty="0" err="1"/>
              <a:t>null</a:t>
            </a:r>
            <a:r>
              <a:rPr lang="tr-TR" dirty="0"/>
              <a:t>’ olarak çevirir.</a:t>
            </a:r>
          </a:p>
          <a:p>
            <a:r>
              <a:rPr lang="tr-TR" dirty="0" err="1"/>
              <a:t>Integer</a:t>
            </a:r>
            <a:r>
              <a:rPr lang="tr-TR" dirty="0"/>
              <a:t> sınıfına ait olan </a:t>
            </a:r>
            <a:r>
              <a:rPr lang="tr-TR" dirty="0" err="1"/>
              <a:t>valueOf</a:t>
            </a:r>
            <a:r>
              <a:rPr lang="tr-TR" dirty="0"/>
              <a:t>() metodu incelendiğinde; </a:t>
            </a:r>
            <a:r>
              <a:rPr lang="tr-TR" dirty="0" err="1"/>
              <a:t>static</a:t>
            </a:r>
            <a:r>
              <a:rPr lang="tr-TR" dirty="0"/>
              <a:t> olarak tanımlanmıştır. </a:t>
            </a:r>
            <a:r>
              <a:rPr lang="tr-TR" dirty="0" err="1"/>
              <a:t>Metode</a:t>
            </a:r>
            <a:r>
              <a:rPr lang="tr-TR" dirty="0"/>
              <a:t> parametre olarak gönderilen değişkeni </a:t>
            </a:r>
            <a:r>
              <a:rPr lang="tr-TR" dirty="0" err="1"/>
              <a:t>integer</a:t>
            </a:r>
            <a:r>
              <a:rPr lang="tr-TR" dirty="0"/>
              <a:t> tipine çevirir. </a:t>
            </a:r>
            <a:r>
              <a:rPr lang="tr-TR" dirty="0" err="1"/>
              <a:t>Primitive</a:t>
            </a:r>
            <a:r>
              <a:rPr lang="tr-TR" dirty="0"/>
              <a:t> tip olarak değil </a:t>
            </a:r>
            <a:r>
              <a:rPr lang="tr-TR" dirty="0" err="1"/>
              <a:t>wrapper</a:t>
            </a:r>
            <a:r>
              <a:rPr lang="tr-TR" dirty="0"/>
              <a:t> </a:t>
            </a:r>
            <a:r>
              <a:rPr lang="tr-TR" dirty="0" err="1"/>
              <a:t>class</a:t>
            </a:r>
            <a:r>
              <a:rPr lang="tr-TR" dirty="0"/>
              <a:t> olarak çevirir. Yani çevrilen değer </a:t>
            </a:r>
            <a:r>
              <a:rPr lang="tr-TR" dirty="0" err="1"/>
              <a:t>null</a:t>
            </a:r>
            <a:r>
              <a:rPr lang="tr-TR" dirty="0"/>
              <a:t> değer alabilir.</a:t>
            </a:r>
          </a:p>
          <a:p>
            <a:r>
              <a:rPr lang="tr-TR" dirty="0" err="1"/>
              <a:t>parseInt</a:t>
            </a:r>
            <a:r>
              <a:rPr lang="tr-TR" dirty="0"/>
              <a:t>() metodu </a:t>
            </a:r>
            <a:r>
              <a:rPr lang="tr-TR" dirty="0" err="1"/>
              <a:t>Integer</a:t>
            </a:r>
            <a:r>
              <a:rPr lang="tr-TR" dirty="0"/>
              <a:t> sınıfına aittir. </a:t>
            </a:r>
            <a:r>
              <a:rPr lang="tr-TR" dirty="0" err="1"/>
              <a:t>Static</a:t>
            </a:r>
            <a:r>
              <a:rPr lang="tr-TR" dirty="0"/>
              <a:t> olarak kullanılan bu metot </a:t>
            </a:r>
            <a:r>
              <a:rPr lang="tr-TR" dirty="0" err="1"/>
              <a:t>primitive</a:t>
            </a:r>
            <a:r>
              <a:rPr lang="tr-TR" dirty="0"/>
              <a:t> </a:t>
            </a:r>
            <a:r>
              <a:rPr lang="tr-TR" dirty="0" err="1"/>
              <a:t>tip’e</a:t>
            </a:r>
            <a:r>
              <a:rPr lang="tr-TR" dirty="0"/>
              <a:t> dönüştürür. Yani dönüştürülen değer </a:t>
            </a:r>
            <a:r>
              <a:rPr lang="tr-TR" dirty="0" err="1"/>
              <a:t>null</a:t>
            </a:r>
            <a:r>
              <a:rPr lang="tr-TR" dirty="0"/>
              <a:t> olamaz.</a:t>
            </a:r>
          </a:p>
        </p:txBody>
      </p:sp>
    </p:spTree>
    <p:extLst>
      <p:ext uri="{BB962C8B-B14F-4D97-AF65-F5344CB8AC3E}">
        <p14:creationId xmlns:p14="http://schemas.microsoft.com/office/powerpoint/2010/main" val="29924536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9A6E-AFDD-4656-80D8-5FDB2A7C29F1}"/>
              </a:ext>
            </a:extLst>
          </p:cNvPr>
          <p:cNvSpPr>
            <a:spLocks noGrp="1"/>
          </p:cNvSpPr>
          <p:nvPr>
            <p:ph type="title"/>
          </p:nvPr>
        </p:nvSpPr>
        <p:spPr>
          <a:xfrm>
            <a:off x="2231136" y="363326"/>
            <a:ext cx="7729728" cy="1188720"/>
          </a:xfrm>
        </p:spPr>
        <p:txBody>
          <a:bodyPr/>
          <a:lstStyle/>
          <a:p>
            <a:r>
              <a:rPr lang="tr-TR" dirty="0"/>
              <a:t>‘+’ - </a:t>
            </a:r>
            <a:r>
              <a:rPr lang="tr-TR" dirty="0" err="1"/>
              <a:t>concat</a:t>
            </a:r>
            <a:r>
              <a:rPr lang="tr-TR" dirty="0"/>
              <a:t>() - </a:t>
            </a:r>
            <a:r>
              <a:rPr lang="tr-TR" dirty="0" err="1"/>
              <a:t>strıngbuılder</a:t>
            </a:r>
            <a:r>
              <a:rPr lang="tr-TR" dirty="0"/>
              <a:t> – </a:t>
            </a:r>
            <a:r>
              <a:rPr lang="tr-TR" dirty="0" err="1"/>
              <a:t>strıngbuffer</a:t>
            </a:r>
            <a:r>
              <a:rPr lang="tr-TR" dirty="0"/>
              <a:t> farkı</a:t>
            </a:r>
          </a:p>
        </p:txBody>
      </p:sp>
      <p:sp>
        <p:nvSpPr>
          <p:cNvPr id="3" name="Content Placeholder 2">
            <a:extLst>
              <a:ext uri="{FF2B5EF4-FFF2-40B4-BE49-F238E27FC236}">
                <a16:creationId xmlns:a16="http://schemas.microsoft.com/office/drawing/2014/main" id="{6C4282D8-8FB1-43D1-92D8-B824956A7369}"/>
              </a:ext>
            </a:extLst>
          </p:cNvPr>
          <p:cNvSpPr>
            <a:spLocks noGrp="1"/>
          </p:cNvSpPr>
          <p:nvPr>
            <p:ph idx="1"/>
          </p:nvPr>
        </p:nvSpPr>
        <p:spPr>
          <a:xfrm>
            <a:off x="2231136" y="1847209"/>
            <a:ext cx="7729728" cy="4726586"/>
          </a:xfrm>
        </p:spPr>
        <p:txBody>
          <a:bodyPr>
            <a:normAutofit fontScale="92500"/>
          </a:bodyPr>
          <a:lstStyle/>
          <a:p>
            <a:r>
              <a:rPr lang="tr-TR" dirty="0" err="1"/>
              <a:t>String</a:t>
            </a:r>
            <a:r>
              <a:rPr lang="tr-TR" dirty="0"/>
              <a:t> tipi değişkenler + operatörü kullanıldığında başka değişken tiplerini de ekstra </a:t>
            </a:r>
            <a:r>
              <a:rPr lang="tr-TR" dirty="0" err="1"/>
              <a:t>cast</a:t>
            </a:r>
            <a:r>
              <a:rPr lang="tr-TR" dirty="0"/>
              <a:t> işlemi yapmadan eklenebilir, eğer </a:t>
            </a:r>
            <a:r>
              <a:rPr lang="tr-TR" dirty="0" err="1"/>
              <a:t>null</a:t>
            </a:r>
            <a:r>
              <a:rPr lang="tr-TR" dirty="0"/>
              <a:t> bir değer eklenirse herhangi bir hata vermeden atama yapmaz, işlem devam eder. Aynı anda birden fazla </a:t>
            </a:r>
            <a:r>
              <a:rPr lang="tr-TR" dirty="0" err="1"/>
              <a:t>stringi</a:t>
            </a:r>
            <a:r>
              <a:rPr lang="tr-TR" dirty="0"/>
              <a:t> birleştirebilir. + operatörü ile birleştirme yapılırken yeniden bir </a:t>
            </a:r>
            <a:r>
              <a:rPr lang="tr-TR" dirty="0" err="1"/>
              <a:t>string</a:t>
            </a:r>
            <a:r>
              <a:rPr lang="tr-TR" dirty="0"/>
              <a:t> nesnesi yaratılıp toplanan </a:t>
            </a:r>
            <a:r>
              <a:rPr lang="tr-TR" dirty="0" err="1"/>
              <a:t>stringler</a:t>
            </a:r>
            <a:r>
              <a:rPr lang="tr-TR" dirty="0"/>
              <a:t> yeni </a:t>
            </a:r>
            <a:r>
              <a:rPr lang="tr-TR" dirty="0" err="1"/>
              <a:t>string</a:t>
            </a:r>
            <a:r>
              <a:rPr lang="tr-TR" dirty="0"/>
              <a:t> nesnesine atanır.</a:t>
            </a:r>
          </a:p>
          <a:p>
            <a:r>
              <a:rPr lang="tr-TR" dirty="0" err="1"/>
              <a:t>String</a:t>
            </a:r>
            <a:r>
              <a:rPr lang="tr-TR" dirty="0"/>
              <a:t> sınıfında bulunan </a:t>
            </a:r>
            <a:r>
              <a:rPr lang="tr-TR" dirty="0" err="1"/>
              <a:t>concat</a:t>
            </a:r>
            <a:r>
              <a:rPr lang="tr-TR" dirty="0"/>
              <a:t>() metodu aynı anda tek bir parametre alabilir. Başka değişken tiplerinden parametre alırsa ekstra olarak </a:t>
            </a:r>
            <a:r>
              <a:rPr lang="tr-TR" dirty="0" err="1"/>
              <a:t>cast</a:t>
            </a:r>
            <a:r>
              <a:rPr lang="tr-TR" dirty="0"/>
              <a:t> işlemi yapılması gerekmektedir aksi taktirde hata fırlatır. </a:t>
            </a:r>
            <a:r>
              <a:rPr lang="tr-TR" dirty="0" err="1"/>
              <a:t>Null</a:t>
            </a:r>
            <a:r>
              <a:rPr lang="tr-TR" dirty="0"/>
              <a:t> bir değer parametre olarak gönderilemez. Eğer iki </a:t>
            </a:r>
            <a:r>
              <a:rPr lang="tr-TR" dirty="0" err="1"/>
              <a:t>stringin</a:t>
            </a:r>
            <a:r>
              <a:rPr lang="tr-TR" dirty="0"/>
              <a:t> birleştirilmiş uzunluğu birleştirilen her iki </a:t>
            </a:r>
            <a:r>
              <a:rPr lang="tr-TR" dirty="0" err="1"/>
              <a:t>stringden</a:t>
            </a:r>
            <a:r>
              <a:rPr lang="tr-TR" dirty="0"/>
              <a:t> küçükse aynı nesneyi döndürür. Aksi taktirde yeni bir nesneyi geri döndürür.</a:t>
            </a:r>
          </a:p>
          <a:p>
            <a:r>
              <a:rPr lang="tr-TR" dirty="0" err="1"/>
              <a:t>StringBuffer</a:t>
            </a:r>
            <a:r>
              <a:rPr lang="tr-TR" dirty="0"/>
              <a:t> ve </a:t>
            </a:r>
            <a:r>
              <a:rPr lang="tr-TR" dirty="0" err="1"/>
              <a:t>StringBuilder</a:t>
            </a:r>
            <a:r>
              <a:rPr lang="tr-TR" dirty="0"/>
              <a:t> sınıfları </a:t>
            </a:r>
            <a:r>
              <a:rPr lang="tr-TR" dirty="0" err="1"/>
              <a:t>String</a:t>
            </a:r>
            <a:r>
              <a:rPr lang="tr-TR" dirty="0"/>
              <a:t> sınıfının </a:t>
            </a:r>
            <a:r>
              <a:rPr lang="tr-TR" dirty="0" err="1"/>
              <a:t>immutable</a:t>
            </a:r>
            <a:r>
              <a:rPr lang="tr-TR" dirty="0"/>
              <a:t> (değiştirilemez) olmasından dolayı hafıza kullanımını azaltmak için ortaya çıkmıştır.  Her iki sınıfta değiştirilebilir yani her seferinde </a:t>
            </a:r>
            <a:r>
              <a:rPr lang="tr-TR" dirty="0" err="1"/>
              <a:t>String</a:t>
            </a:r>
            <a:r>
              <a:rPr lang="tr-TR" dirty="0"/>
              <a:t> nesnesi gibi yeniden bir nesne yaratılmaz.</a:t>
            </a:r>
          </a:p>
          <a:p>
            <a:r>
              <a:rPr lang="tr-TR" dirty="0" err="1"/>
              <a:t>StringBuffer</a:t>
            </a:r>
            <a:r>
              <a:rPr lang="tr-TR" dirty="0"/>
              <a:t> ve </a:t>
            </a:r>
            <a:r>
              <a:rPr lang="tr-TR" dirty="0" err="1"/>
              <a:t>StringBuilder</a:t>
            </a:r>
            <a:r>
              <a:rPr lang="tr-TR" dirty="0"/>
              <a:t> sınıfları arasındaki fark ise </a:t>
            </a:r>
            <a:r>
              <a:rPr lang="tr-TR" dirty="0" err="1"/>
              <a:t>StringBuffer’ın</a:t>
            </a:r>
            <a:r>
              <a:rPr lang="tr-TR" dirty="0"/>
              <a:t> </a:t>
            </a:r>
            <a:r>
              <a:rPr lang="tr-TR" dirty="0" err="1"/>
              <a:t>thread-safe</a:t>
            </a:r>
            <a:r>
              <a:rPr lang="tr-TR" dirty="0"/>
              <a:t> yapıya sahip olmasıdır. </a:t>
            </a:r>
            <a:r>
              <a:rPr lang="tr-TR" dirty="0" err="1"/>
              <a:t>StringBuilder</a:t>
            </a:r>
            <a:r>
              <a:rPr lang="tr-TR" dirty="0"/>
              <a:t> sınıfı ise </a:t>
            </a:r>
            <a:r>
              <a:rPr lang="tr-TR" dirty="0" err="1"/>
              <a:t>thread-safe</a:t>
            </a:r>
            <a:r>
              <a:rPr lang="tr-TR" dirty="0"/>
              <a:t> değildir. Bundan dolayı </a:t>
            </a:r>
            <a:r>
              <a:rPr lang="tr-TR" dirty="0" err="1"/>
              <a:t>StringBuilder</a:t>
            </a:r>
            <a:r>
              <a:rPr lang="tr-TR" dirty="0"/>
              <a:t>, </a:t>
            </a:r>
            <a:r>
              <a:rPr lang="tr-TR" dirty="0" err="1"/>
              <a:t>StringBuffer’a</a:t>
            </a:r>
            <a:r>
              <a:rPr lang="tr-TR" dirty="0"/>
              <a:t> göre daha hızlı çalışmaktadır.</a:t>
            </a:r>
          </a:p>
        </p:txBody>
      </p:sp>
    </p:spTree>
    <p:extLst>
      <p:ext uri="{BB962C8B-B14F-4D97-AF65-F5344CB8AC3E}">
        <p14:creationId xmlns:p14="http://schemas.microsoft.com/office/powerpoint/2010/main" val="2579866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5CEBE-A746-4EAD-8694-399B988F511D}"/>
              </a:ext>
            </a:extLst>
          </p:cNvPr>
          <p:cNvSpPr>
            <a:spLocks noGrp="1"/>
          </p:cNvSpPr>
          <p:nvPr>
            <p:ph type="title"/>
          </p:nvPr>
        </p:nvSpPr>
        <p:spPr/>
        <p:txBody>
          <a:bodyPr/>
          <a:lstStyle/>
          <a:p>
            <a:r>
              <a:rPr lang="tr-TR" dirty="0" err="1"/>
              <a:t>Regular</a:t>
            </a:r>
            <a:r>
              <a:rPr lang="tr-TR" dirty="0"/>
              <a:t> </a:t>
            </a:r>
            <a:r>
              <a:rPr lang="tr-TR" dirty="0" err="1"/>
              <a:t>expressıon</a:t>
            </a:r>
            <a:r>
              <a:rPr lang="tr-TR" dirty="0"/>
              <a:t> (</a:t>
            </a:r>
            <a:r>
              <a:rPr lang="tr-TR" dirty="0" err="1"/>
              <a:t>regex</a:t>
            </a:r>
            <a:r>
              <a:rPr lang="tr-TR" dirty="0"/>
              <a:t>)</a:t>
            </a:r>
          </a:p>
        </p:txBody>
      </p:sp>
      <p:sp>
        <p:nvSpPr>
          <p:cNvPr id="3" name="Content Placeholder 2">
            <a:extLst>
              <a:ext uri="{FF2B5EF4-FFF2-40B4-BE49-F238E27FC236}">
                <a16:creationId xmlns:a16="http://schemas.microsoft.com/office/drawing/2014/main" id="{975E5111-7BA8-49BD-A03C-3287D0F9B6A8}"/>
              </a:ext>
            </a:extLst>
          </p:cNvPr>
          <p:cNvSpPr>
            <a:spLocks noGrp="1"/>
          </p:cNvSpPr>
          <p:nvPr>
            <p:ph idx="1"/>
          </p:nvPr>
        </p:nvSpPr>
        <p:spPr/>
        <p:txBody>
          <a:bodyPr/>
          <a:lstStyle/>
          <a:p>
            <a:pPr marL="0" indent="0">
              <a:buNone/>
            </a:pPr>
            <a:r>
              <a:rPr lang="tr-TR" dirty="0" err="1"/>
              <a:t>Regular</a:t>
            </a:r>
            <a:r>
              <a:rPr lang="tr-TR" dirty="0"/>
              <a:t> </a:t>
            </a:r>
            <a:r>
              <a:rPr lang="tr-TR" dirty="0" err="1"/>
              <a:t>expressions</a:t>
            </a:r>
            <a:r>
              <a:rPr lang="tr-TR" dirty="0"/>
              <a:t>, bir metin içerisinde kalıpları kullanarak esnek arama yapmaya yarar. </a:t>
            </a:r>
            <a:r>
              <a:rPr lang="tr-TR" dirty="0" err="1"/>
              <a:t>Code</a:t>
            </a:r>
            <a:r>
              <a:rPr lang="tr-TR" dirty="0"/>
              <a:t> </a:t>
            </a:r>
            <a:r>
              <a:rPr lang="tr-TR" dirty="0" err="1"/>
              <a:t>refactoring</a:t>
            </a:r>
            <a:r>
              <a:rPr lang="tr-TR" dirty="0"/>
              <a:t>, kullanıcıdan alınan bilgileri doğrulama, </a:t>
            </a:r>
            <a:r>
              <a:rPr lang="tr-TR" dirty="0" err="1"/>
              <a:t>veritabanında</a:t>
            </a:r>
            <a:r>
              <a:rPr lang="tr-TR" dirty="0"/>
              <a:t> arama yapmak için kullanılabilir.  Arama yapmak için çeşitli karakterleri mevcuttur. Bunlara . $ ^ * [ ] gibi karakterler örnek verilebilir.</a:t>
            </a:r>
          </a:p>
        </p:txBody>
      </p:sp>
    </p:spTree>
    <p:extLst>
      <p:ext uri="{BB962C8B-B14F-4D97-AF65-F5344CB8AC3E}">
        <p14:creationId xmlns:p14="http://schemas.microsoft.com/office/powerpoint/2010/main" val="26435969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7700-3ACD-4E0A-B395-C5BE221DA91C}"/>
              </a:ext>
            </a:extLst>
          </p:cNvPr>
          <p:cNvSpPr>
            <a:spLocks noGrp="1"/>
          </p:cNvSpPr>
          <p:nvPr>
            <p:ph type="title"/>
          </p:nvPr>
        </p:nvSpPr>
        <p:spPr>
          <a:xfrm>
            <a:off x="2231136" y="322136"/>
            <a:ext cx="7729728" cy="1188720"/>
          </a:xfrm>
        </p:spPr>
        <p:txBody>
          <a:bodyPr/>
          <a:lstStyle/>
          <a:p>
            <a:r>
              <a:rPr lang="tr-TR" dirty="0"/>
              <a:t>Access </a:t>
            </a:r>
            <a:r>
              <a:rPr lang="tr-TR" dirty="0" err="1"/>
              <a:t>modıfıer</a:t>
            </a:r>
            <a:endParaRPr lang="tr-TR" dirty="0"/>
          </a:p>
        </p:txBody>
      </p:sp>
      <p:sp>
        <p:nvSpPr>
          <p:cNvPr id="3" name="Content Placeholder 2">
            <a:extLst>
              <a:ext uri="{FF2B5EF4-FFF2-40B4-BE49-F238E27FC236}">
                <a16:creationId xmlns:a16="http://schemas.microsoft.com/office/drawing/2014/main" id="{A40DDD35-3CD9-4F1C-B5F2-69367B4473DC}"/>
              </a:ext>
            </a:extLst>
          </p:cNvPr>
          <p:cNvSpPr>
            <a:spLocks noGrp="1"/>
          </p:cNvSpPr>
          <p:nvPr>
            <p:ph idx="1"/>
          </p:nvPr>
        </p:nvSpPr>
        <p:spPr>
          <a:xfrm>
            <a:off x="2231136" y="4335046"/>
            <a:ext cx="7729728" cy="2370558"/>
          </a:xfrm>
        </p:spPr>
        <p:txBody>
          <a:bodyPr/>
          <a:lstStyle/>
          <a:p>
            <a:r>
              <a:rPr lang="tr-TR" dirty="0" err="1"/>
              <a:t>Public</a:t>
            </a:r>
            <a:r>
              <a:rPr lang="tr-TR" dirty="0"/>
              <a:t> metotlar proje içerisinde her yerden ulaşılabilen metotlardır.</a:t>
            </a:r>
          </a:p>
          <a:p>
            <a:r>
              <a:rPr lang="tr-TR" dirty="0" err="1"/>
              <a:t>Protected</a:t>
            </a:r>
            <a:r>
              <a:rPr lang="tr-TR" dirty="0"/>
              <a:t> metotlar tanımlandığı sınıf ile aynı paket içerisinde bulunan sınıflar tarafından ulaşılabilir. </a:t>
            </a:r>
            <a:r>
              <a:rPr lang="tr-TR" dirty="0" err="1"/>
              <a:t>İmplement</a:t>
            </a:r>
            <a:r>
              <a:rPr lang="tr-TR" dirty="0"/>
              <a:t> edilen sınıftan ulaşılabilir.</a:t>
            </a:r>
          </a:p>
          <a:p>
            <a:r>
              <a:rPr lang="tr-TR" dirty="0" err="1"/>
              <a:t>Private</a:t>
            </a:r>
            <a:r>
              <a:rPr lang="tr-TR" dirty="0"/>
              <a:t> metotlar sadece tanımlandığı sınıfta kullanılabilir.</a:t>
            </a:r>
          </a:p>
          <a:p>
            <a:r>
              <a:rPr lang="tr-TR" dirty="0" err="1"/>
              <a:t>Default</a:t>
            </a:r>
            <a:r>
              <a:rPr lang="tr-TR" dirty="0"/>
              <a:t> metotlar ise </a:t>
            </a:r>
            <a:r>
              <a:rPr lang="tr-TR" dirty="0" err="1"/>
              <a:t>interface</a:t>
            </a:r>
            <a:r>
              <a:rPr lang="tr-TR" dirty="0"/>
              <a:t> içerisinde metot içeriğini doldurmak amacıyla kullanılır. </a:t>
            </a:r>
            <a:r>
              <a:rPr lang="tr-TR" dirty="0" err="1"/>
              <a:t>İmplement</a:t>
            </a:r>
            <a:r>
              <a:rPr lang="tr-TR" dirty="0"/>
              <a:t> edilen sınıftan ulaşılabilir.</a:t>
            </a:r>
          </a:p>
        </p:txBody>
      </p:sp>
      <p:pic>
        <p:nvPicPr>
          <p:cNvPr id="1026" name="Picture 2" descr="Lightbox">
            <a:extLst>
              <a:ext uri="{FF2B5EF4-FFF2-40B4-BE49-F238E27FC236}">
                <a16:creationId xmlns:a16="http://schemas.microsoft.com/office/drawing/2014/main" id="{D7F864ED-F194-4194-930B-29364E8FC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634" y="1744940"/>
            <a:ext cx="6848732" cy="2339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3633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F5AB-3C9B-46D6-BA03-FA4BBD51F157}"/>
              </a:ext>
            </a:extLst>
          </p:cNvPr>
          <p:cNvSpPr>
            <a:spLocks noGrp="1"/>
          </p:cNvSpPr>
          <p:nvPr>
            <p:ph type="title"/>
          </p:nvPr>
        </p:nvSpPr>
        <p:spPr/>
        <p:txBody>
          <a:bodyPr/>
          <a:lstStyle/>
          <a:p>
            <a:r>
              <a:rPr lang="tr-TR" dirty="0" err="1"/>
              <a:t>Error</a:t>
            </a:r>
            <a:r>
              <a:rPr lang="tr-TR" dirty="0"/>
              <a:t> </a:t>
            </a:r>
            <a:r>
              <a:rPr lang="tr-TR" dirty="0" err="1"/>
              <a:t>types</a:t>
            </a:r>
            <a:endParaRPr lang="tr-TR" dirty="0"/>
          </a:p>
        </p:txBody>
      </p:sp>
      <p:sp>
        <p:nvSpPr>
          <p:cNvPr id="3" name="Content Placeholder 2">
            <a:extLst>
              <a:ext uri="{FF2B5EF4-FFF2-40B4-BE49-F238E27FC236}">
                <a16:creationId xmlns:a16="http://schemas.microsoft.com/office/drawing/2014/main" id="{C4AFB601-43D0-484C-95E1-D8CEFCDD3F44}"/>
              </a:ext>
            </a:extLst>
          </p:cNvPr>
          <p:cNvSpPr>
            <a:spLocks noGrp="1"/>
          </p:cNvSpPr>
          <p:nvPr>
            <p:ph idx="1"/>
          </p:nvPr>
        </p:nvSpPr>
        <p:spPr/>
        <p:txBody>
          <a:bodyPr/>
          <a:lstStyle/>
          <a:p>
            <a:r>
              <a:rPr lang="tr-TR" dirty="0" err="1"/>
              <a:t>Syntax</a:t>
            </a:r>
            <a:r>
              <a:rPr lang="tr-TR" dirty="0"/>
              <a:t> </a:t>
            </a:r>
            <a:r>
              <a:rPr lang="tr-TR" dirty="0" err="1"/>
              <a:t>error</a:t>
            </a:r>
            <a:r>
              <a:rPr lang="tr-TR" dirty="0"/>
              <a:t>: Kodun içerisinde bulunan yazım hatalarından kaynaklı hatalardır. Bu durumda IDE hatalı yeri işaretleyerek uyaracaktır.</a:t>
            </a:r>
          </a:p>
          <a:p>
            <a:r>
              <a:rPr lang="tr-TR" dirty="0" err="1"/>
              <a:t>Logic</a:t>
            </a:r>
            <a:r>
              <a:rPr lang="tr-TR" dirty="0"/>
              <a:t> </a:t>
            </a:r>
            <a:r>
              <a:rPr lang="tr-TR" dirty="0" err="1"/>
              <a:t>error</a:t>
            </a:r>
            <a:r>
              <a:rPr lang="tr-TR" dirty="0"/>
              <a:t>: Kod içerisinde bulunan mantık hatalarından dolayı ortaya çıkar. IDE bu hataları derlemeden önce </a:t>
            </a:r>
            <a:r>
              <a:rPr lang="tr-TR" dirty="0" err="1"/>
              <a:t>farkedemeyebilir</a:t>
            </a:r>
            <a:r>
              <a:rPr lang="tr-TR" dirty="0"/>
              <a:t>.</a:t>
            </a:r>
          </a:p>
          <a:p>
            <a:r>
              <a:rPr lang="tr-TR" dirty="0"/>
              <a:t>Run time </a:t>
            </a:r>
            <a:r>
              <a:rPr lang="tr-TR" dirty="0" err="1"/>
              <a:t>error</a:t>
            </a:r>
            <a:r>
              <a:rPr lang="tr-TR" dirty="0"/>
              <a:t>: Programın çalışmasına engel olacak yazılım veya donanım sorunudur.</a:t>
            </a:r>
          </a:p>
          <a:p>
            <a:r>
              <a:rPr lang="tr-TR" dirty="0" err="1"/>
              <a:t>Compile</a:t>
            </a:r>
            <a:r>
              <a:rPr lang="tr-TR" dirty="0"/>
              <a:t> time </a:t>
            </a:r>
            <a:r>
              <a:rPr lang="tr-TR" dirty="0" err="1"/>
              <a:t>error</a:t>
            </a:r>
            <a:r>
              <a:rPr lang="tr-TR" dirty="0"/>
              <a:t>: Kod içerisindeki bir hata dolayısıyla kaynak kodunun derleyemez. Eksik noktalı virgül, eksik parantez, sınıf bulunamaması gibi durumlar derleme zamanında ortaya çıkacağı için </a:t>
            </a:r>
            <a:r>
              <a:rPr lang="tr-TR" dirty="0" err="1"/>
              <a:t>compile</a:t>
            </a:r>
            <a:r>
              <a:rPr lang="tr-TR" dirty="0"/>
              <a:t> time </a:t>
            </a:r>
            <a:r>
              <a:rPr lang="tr-TR" dirty="0" err="1"/>
              <a:t>errordur</a:t>
            </a:r>
            <a:r>
              <a:rPr lang="tr-TR" dirty="0"/>
              <a:t>.</a:t>
            </a:r>
          </a:p>
        </p:txBody>
      </p:sp>
    </p:spTree>
    <p:extLst>
      <p:ext uri="{BB962C8B-B14F-4D97-AF65-F5344CB8AC3E}">
        <p14:creationId xmlns:p14="http://schemas.microsoft.com/office/powerpoint/2010/main" val="5497355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5FDE-02B9-47AF-B2AD-E905C4561632}"/>
              </a:ext>
            </a:extLst>
          </p:cNvPr>
          <p:cNvSpPr>
            <a:spLocks noGrp="1"/>
          </p:cNvSpPr>
          <p:nvPr>
            <p:ph type="title"/>
          </p:nvPr>
        </p:nvSpPr>
        <p:spPr/>
        <p:txBody>
          <a:bodyPr/>
          <a:lstStyle/>
          <a:p>
            <a:r>
              <a:rPr lang="tr-TR" dirty="0" err="1"/>
              <a:t>Error</a:t>
            </a:r>
            <a:r>
              <a:rPr lang="tr-TR" dirty="0"/>
              <a:t> </a:t>
            </a:r>
            <a:r>
              <a:rPr lang="tr-TR" dirty="0" err="1"/>
              <a:t>exceptıon</a:t>
            </a:r>
            <a:r>
              <a:rPr lang="tr-TR" dirty="0"/>
              <a:t> farkı</a:t>
            </a:r>
          </a:p>
        </p:txBody>
      </p:sp>
      <p:sp>
        <p:nvSpPr>
          <p:cNvPr id="3" name="Content Placeholder 2">
            <a:extLst>
              <a:ext uri="{FF2B5EF4-FFF2-40B4-BE49-F238E27FC236}">
                <a16:creationId xmlns:a16="http://schemas.microsoft.com/office/drawing/2014/main" id="{5F730FD1-8BF0-4B80-A1A4-8317C6502DAC}"/>
              </a:ext>
            </a:extLst>
          </p:cNvPr>
          <p:cNvSpPr>
            <a:spLocks noGrp="1"/>
          </p:cNvSpPr>
          <p:nvPr>
            <p:ph idx="1"/>
          </p:nvPr>
        </p:nvSpPr>
        <p:spPr>
          <a:xfrm>
            <a:off x="2231136" y="2638044"/>
            <a:ext cx="7729728" cy="3960464"/>
          </a:xfrm>
        </p:spPr>
        <p:txBody>
          <a:bodyPr>
            <a:normAutofit/>
          </a:bodyPr>
          <a:lstStyle/>
          <a:p>
            <a:r>
              <a:rPr lang="tr-TR" dirty="0"/>
              <a:t>Bir </a:t>
            </a:r>
            <a:r>
              <a:rPr lang="tr-TR" dirty="0" err="1"/>
              <a:t>error</a:t>
            </a:r>
            <a:r>
              <a:rPr lang="tr-TR" dirty="0"/>
              <a:t> asla kurtarılamazken, </a:t>
            </a:r>
            <a:r>
              <a:rPr lang="tr-TR" dirty="0" err="1"/>
              <a:t>exception</a:t>
            </a:r>
            <a:r>
              <a:rPr lang="tr-TR" dirty="0"/>
              <a:t> fırlatıldığında yakalanarak programın çalışmasına devam edilebilir.</a:t>
            </a:r>
          </a:p>
          <a:p>
            <a:r>
              <a:rPr lang="tr-TR" dirty="0"/>
              <a:t>Bir </a:t>
            </a:r>
            <a:r>
              <a:rPr lang="tr-TR" dirty="0" err="1"/>
              <a:t>error</a:t>
            </a:r>
            <a:r>
              <a:rPr lang="tr-TR" dirty="0"/>
              <a:t> ortaya çıktığında kod çalışması durdurulur, ancak bir </a:t>
            </a:r>
            <a:r>
              <a:rPr lang="tr-TR" dirty="0" err="1"/>
              <a:t>exception</a:t>
            </a:r>
            <a:r>
              <a:rPr lang="tr-TR" dirty="0"/>
              <a:t> fırlatan kod bir </a:t>
            </a:r>
            <a:r>
              <a:rPr lang="tr-TR" dirty="0" err="1"/>
              <a:t>try</a:t>
            </a:r>
            <a:r>
              <a:rPr lang="tr-TR" dirty="0"/>
              <a:t> ve </a:t>
            </a:r>
            <a:r>
              <a:rPr lang="tr-TR" dirty="0" err="1"/>
              <a:t>catch</a:t>
            </a:r>
            <a:r>
              <a:rPr lang="tr-TR" dirty="0"/>
              <a:t> bloğunun içine yazılmışsa, kod tarafından </a:t>
            </a:r>
            <a:r>
              <a:rPr lang="tr-TR" dirty="0" err="1"/>
              <a:t>exception</a:t>
            </a:r>
            <a:r>
              <a:rPr lang="tr-TR" dirty="0"/>
              <a:t> yakalanır.</a:t>
            </a:r>
          </a:p>
          <a:p>
            <a:r>
              <a:rPr lang="tr-TR" dirty="0" err="1"/>
              <a:t>Errorlar</a:t>
            </a:r>
            <a:r>
              <a:rPr lang="tr-TR" dirty="0"/>
              <a:t> kontrolsüz tiptedir, yani </a:t>
            </a:r>
            <a:r>
              <a:rPr lang="tr-TR" dirty="0" err="1"/>
              <a:t>exception</a:t>
            </a:r>
            <a:r>
              <a:rPr lang="tr-TR" dirty="0"/>
              <a:t> derleyicilerin bilgisinde değildir, oysa bir </a:t>
            </a:r>
            <a:r>
              <a:rPr lang="tr-TR" dirty="0" err="1"/>
              <a:t>exception</a:t>
            </a:r>
            <a:r>
              <a:rPr lang="tr-TR" dirty="0"/>
              <a:t> </a:t>
            </a:r>
            <a:r>
              <a:rPr lang="tr-TR" dirty="0" err="1"/>
              <a:t>checked</a:t>
            </a:r>
            <a:r>
              <a:rPr lang="tr-TR" dirty="0"/>
              <a:t> ve </a:t>
            </a:r>
            <a:r>
              <a:rPr lang="tr-TR" dirty="0" err="1"/>
              <a:t>unchecked</a:t>
            </a:r>
            <a:r>
              <a:rPr lang="tr-TR" dirty="0"/>
              <a:t> olarak sınıflandırılır.</a:t>
            </a:r>
          </a:p>
          <a:p>
            <a:r>
              <a:rPr lang="tr-TR" dirty="0"/>
              <a:t>Hatalar </a:t>
            </a:r>
            <a:r>
              <a:rPr lang="tr-TR" dirty="0" err="1"/>
              <a:t>Java.lang.Error</a:t>
            </a:r>
            <a:r>
              <a:rPr lang="tr-TR" dirty="0"/>
              <a:t> paketinde tanımlanırken, bir istisna olarak </a:t>
            </a:r>
            <a:r>
              <a:rPr lang="tr-TR" dirty="0" err="1"/>
              <a:t>java.lang.Exception</a:t>
            </a:r>
            <a:r>
              <a:rPr lang="tr-TR" dirty="0"/>
              <a:t> tanımlanmıştır.</a:t>
            </a:r>
          </a:p>
          <a:p>
            <a:r>
              <a:rPr lang="tr-TR" dirty="0" err="1"/>
              <a:t>Exceptionlar</a:t>
            </a:r>
            <a:r>
              <a:rPr lang="tr-TR" dirty="0"/>
              <a:t>, programın kodlanmasında yapılan hataların sonuçlarıdır. </a:t>
            </a:r>
            <a:r>
              <a:rPr lang="tr-TR" dirty="0" err="1"/>
              <a:t>Error</a:t>
            </a:r>
            <a:r>
              <a:rPr lang="tr-TR" dirty="0"/>
              <a:t> ise sistemin yanlış işleyişinin sonucudur.</a:t>
            </a:r>
          </a:p>
        </p:txBody>
      </p:sp>
    </p:spTree>
    <p:extLst>
      <p:ext uri="{BB962C8B-B14F-4D97-AF65-F5344CB8AC3E}">
        <p14:creationId xmlns:p14="http://schemas.microsoft.com/office/powerpoint/2010/main" val="326817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A1BE0-CFF5-4080-B081-80EF61186374}"/>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A4F4B1AE-14EB-EC15-CEC2-DF8DF5199F48}"/>
              </a:ext>
            </a:extLst>
          </p:cNvPr>
          <p:cNvSpPr>
            <a:spLocks noGrp="1"/>
          </p:cNvSpPr>
          <p:nvPr>
            <p:ph idx="1"/>
          </p:nvPr>
        </p:nvSpPr>
        <p:spPr/>
        <p:txBody>
          <a:bodyPr/>
          <a:lstStyle/>
          <a:p>
            <a:pPr marL="0" indent="0">
              <a:buNone/>
            </a:pPr>
            <a:r>
              <a:rPr lang="tr-TR" dirty="0" err="1"/>
              <a:t>JavaScript</a:t>
            </a:r>
            <a:r>
              <a:rPr lang="tr-TR" dirty="0"/>
              <a:t> eskiden sadece istemci (</a:t>
            </a:r>
            <a:r>
              <a:rPr lang="tr-TR" dirty="0" err="1"/>
              <a:t>client-side</a:t>
            </a:r>
            <a:r>
              <a:rPr lang="tr-TR" dirty="0"/>
              <a:t>) tarafında çalışan bir dildi. Node.js, V8 </a:t>
            </a:r>
            <a:r>
              <a:rPr lang="tr-TR" dirty="0" err="1"/>
              <a:t>JavaScript</a:t>
            </a:r>
            <a:r>
              <a:rPr lang="tr-TR" dirty="0"/>
              <a:t> motoruna bazı eklemeler ile ortaya çıkmış ve artık sunucu (server-</a:t>
            </a:r>
            <a:r>
              <a:rPr lang="tr-TR" dirty="0" err="1"/>
              <a:t>side</a:t>
            </a:r>
            <a:r>
              <a:rPr lang="tr-TR" dirty="0"/>
              <a:t>) tarafında da çalışmaktadır. Node.js bir </a:t>
            </a:r>
            <a:r>
              <a:rPr lang="tr-TR" dirty="0" err="1"/>
              <a:t>JavaScript</a:t>
            </a:r>
            <a:r>
              <a:rPr lang="tr-TR" dirty="0"/>
              <a:t> Runtime platformudur. Node.js çok hızlı bir yapıya sahiptir.</a:t>
            </a:r>
          </a:p>
        </p:txBody>
      </p:sp>
    </p:spTree>
    <p:extLst>
      <p:ext uri="{BB962C8B-B14F-4D97-AF65-F5344CB8AC3E}">
        <p14:creationId xmlns:p14="http://schemas.microsoft.com/office/powerpoint/2010/main" val="209489880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77BB-CDC4-4FDA-973D-9201A7CC97EC}"/>
              </a:ext>
            </a:extLst>
          </p:cNvPr>
          <p:cNvSpPr>
            <a:spLocks noGrp="1"/>
          </p:cNvSpPr>
          <p:nvPr>
            <p:ph type="title"/>
          </p:nvPr>
        </p:nvSpPr>
        <p:spPr/>
        <p:txBody>
          <a:bodyPr/>
          <a:lstStyle/>
          <a:p>
            <a:r>
              <a:rPr lang="tr-TR" dirty="0" err="1"/>
              <a:t>Decoder</a:t>
            </a:r>
            <a:r>
              <a:rPr lang="tr-TR" dirty="0"/>
              <a:t> </a:t>
            </a:r>
            <a:r>
              <a:rPr lang="tr-TR" dirty="0" err="1"/>
              <a:t>encoder</a:t>
            </a:r>
            <a:endParaRPr lang="tr-TR"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A341C1-9104-4701-8016-B25004324477}"/>
                  </a:ext>
                </a:extLst>
              </p:cNvPr>
              <p:cNvSpPr>
                <a:spLocks noGrp="1"/>
              </p:cNvSpPr>
              <p:nvPr>
                <p:ph idx="1"/>
              </p:nvPr>
            </p:nvSpPr>
            <p:spPr/>
            <p:txBody>
              <a:bodyPr/>
              <a:lstStyle/>
              <a:p>
                <a:r>
                  <a:rPr lang="tr-TR" dirty="0"/>
                  <a:t>Decoder (Kod çözücü), çalışma mantığı giriş bitlerinin farklı çıkışlara giderek farklı sonuçlar vermesidir. 2 Bitlik bir </a:t>
                </a:r>
                <a:r>
                  <a:rPr lang="tr-TR" dirty="0" err="1"/>
                  <a:t>input</a:t>
                </a:r>
                <a:r>
                  <a:rPr lang="tr-TR" dirty="0"/>
                  <a:t> olduğunu düşünürsek </a:t>
                </a:r>
                <a14:m>
                  <m:oMath xmlns:m="http://schemas.openxmlformats.org/officeDocument/2006/math">
                    <m:sSup>
                      <m:sSupPr>
                        <m:ctrlPr>
                          <a:rPr lang="tr-TR" b="0" i="0" smtClean="0">
                            <a:latin typeface="Cambria Math" panose="02040503050406030204" pitchFamily="18" charset="0"/>
                          </a:rPr>
                        </m:ctrlPr>
                      </m:sSupPr>
                      <m:e>
                        <m:sSup>
                          <m:sSupPr>
                            <m:ctrlPr>
                              <a:rPr lang="pt-BR" i="1" smtClean="0">
                                <a:latin typeface="Cambria Math" panose="02040503050406030204" pitchFamily="18" charset="0"/>
                              </a:rPr>
                            </m:ctrlPr>
                          </m:sSupPr>
                          <m:e>
                            <m:r>
                              <a:rPr lang="tr-TR" b="0" i="1" smtClean="0">
                                <a:latin typeface="Cambria Math" panose="02040503050406030204" pitchFamily="18" charset="0"/>
                              </a:rPr>
                              <m:t>2</m:t>
                            </m:r>
                          </m:e>
                          <m:sup>
                            <m:r>
                              <a:rPr lang="pt-BR" i="1" smtClean="0">
                                <a:latin typeface="Cambria Math" panose="02040503050406030204" pitchFamily="18" charset="0"/>
                              </a:rPr>
                              <m:t>2</m:t>
                            </m:r>
                          </m:sup>
                        </m:sSup>
                      </m:e>
                      <m:sup>
                        <m:r>
                          <a:rPr lang="tr-TR" b="0" i="0" smtClean="0">
                            <a:latin typeface="Cambria Math" panose="02040503050406030204" pitchFamily="18" charset="0"/>
                          </a:rPr>
                          <m:t>′</m:t>
                        </m:r>
                      </m:sup>
                    </m:sSup>
                    <m:r>
                      <m:rPr>
                        <m:sty m:val="p"/>
                      </m:rPr>
                      <a:rPr lang="tr-TR" b="0" i="0" smtClean="0">
                        <a:latin typeface="Cambria Math" panose="02040503050406030204" pitchFamily="18" charset="0"/>
                      </a:rPr>
                      <m:t>den</m:t>
                    </m:r>
                  </m:oMath>
                </a14:m>
                <a:r>
                  <a:rPr lang="tr-TR" dirty="0"/>
                  <a:t> 4 farklı çıkış olur. Her bir çıkış farklı girişleri temsil etmektedir. Kod çözücüler mantıksal ve işlemine göre çalışmaktadırlar.</a:t>
                </a:r>
              </a:p>
              <a:p>
                <a:r>
                  <a:rPr lang="tr-TR" dirty="0"/>
                  <a:t>Encoder (Kodlayıcı), çalışma mantığı </a:t>
                </a:r>
                <a:r>
                  <a:rPr lang="tr-TR" dirty="0" err="1"/>
                  <a:t>decoder’ın</a:t>
                </a:r>
                <a:r>
                  <a:rPr lang="tr-TR" dirty="0"/>
                  <a:t> (Kod çözücünün) yaptığı işlemin tersini yapar. Yani üst alma işleminin tersini (logaritma) yapar. 8 farklı girdiden bir sinyal gelirse </a:t>
                </a:r>
                <a:r>
                  <a:rPr lang="tr-TR" dirty="0" err="1"/>
                  <a:t>encoder</a:t>
                </a:r>
                <a:r>
                  <a:rPr lang="tr-TR" dirty="0"/>
                  <a:t> ihtimalleri takip eder (logaritmik işlemler ile) ve 3 bitlik çıktıdan bir </a:t>
                </a:r>
                <a:r>
                  <a:rPr lang="tr-TR" dirty="0" err="1"/>
                  <a:t>output</a:t>
                </a:r>
                <a:r>
                  <a:rPr lang="tr-TR" dirty="0"/>
                  <a:t> bulmaya çalışır.</a:t>
                </a:r>
              </a:p>
            </p:txBody>
          </p:sp>
        </mc:Choice>
        <mc:Fallback>
          <p:sp>
            <p:nvSpPr>
              <p:cNvPr id="3" name="Content Placeholder 2">
                <a:extLst>
                  <a:ext uri="{FF2B5EF4-FFF2-40B4-BE49-F238E27FC236}">
                    <a16:creationId xmlns:a16="http://schemas.microsoft.com/office/drawing/2014/main" id="{7EA341C1-9104-4701-8016-B25004324477}"/>
                  </a:ext>
                </a:extLst>
              </p:cNvPr>
              <p:cNvSpPr>
                <a:spLocks noGrp="1" noRot="1" noChangeAspect="1" noMove="1" noResize="1" noEditPoints="1" noAdjustHandles="1" noChangeArrowheads="1" noChangeShapeType="1" noTextEdit="1"/>
              </p:cNvSpPr>
              <p:nvPr>
                <p:ph idx="1"/>
              </p:nvPr>
            </p:nvSpPr>
            <p:spPr>
              <a:blipFill>
                <a:blip r:embed="rId2"/>
                <a:stretch>
                  <a:fillRect l="-473" t="-1375" r="-1104"/>
                </a:stretch>
              </a:blipFill>
            </p:spPr>
            <p:txBody>
              <a:bodyPr/>
              <a:lstStyle/>
              <a:p>
                <a:r>
                  <a:rPr lang="tr-TR">
                    <a:noFill/>
                  </a:rPr>
                  <a:t> </a:t>
                </a:r>
              </a:p>
            </p:txBody>
          </p:sp>
        </mc:Fallback>
      </mc:AlternateContent>
    </p:spTree>
    <p:extLst>
      <p:ext uri="{BB962C8B-B14F-4D97-AF65-F5344CB8AC3E}">
        <p14:creationId xmlns:p14="http://schemas.microsoft.com/office/powerpoint/2010/main" val="2847062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226DF-D918-A032-F8E6-0EA3C143B85D}"/>
              </a:ext>
            </a:extLst>
          </p:cNvPr>
          <p:cNvSpPr>
            <a:spLocks noGrp="1"/>
          </p:cNvSpPr>
          <p:nvPr>
            <p:ph type="title"/>
          </p:nvPr>
        </p:nvSpPr>
        <p:spPr/>
        <p:txBody>
          <a:bodyPr/>
          <a:lstStyle/>
          <a:p>
            <a:r>
              <a:rPr lang="tr-TR" dirty="0"/>
              <a:t>Avantajları</a:t>
            </a:r>
          </a:p>
        </p:txBody>
      </p:sp>
      <p:sp>
        <p:nvSpPr>
          <p:cNvPr id="3" name="İçerik Yer Tutucusu 2">
            <a:extLst>
              <a:ext uri="{FF2B5EF4-FFF2-40B4-BE49-F238E27FC236}">
                <a16:creationId xmlns:a16="http://schemas.microsoft.com/office/drawing/2014/main" id="{F65AFA16-0D04-7F07-49F7-EE4272C5B20C}"/>
              </a:ext>
            </a:extLst>
          </p:cNvPr>
          <p:cNvSpPr>
            <a:spLocks noGrp="1"/>
          </p:cNvSpPr>
          <p:nvPr>
            <p:ph idx="1"/>
          </p:nvPr>
        </p:nvSpPr>
        <p:spPr/>
        <p:txBody>
          <a:bodyPr/>
          <a:lstStyle/>
          <a:p>
            <a:r>
              <a:rPr lang="tr-TR" dirty="0" err="1"/>
              <a:t>Non-blocking</a:t>
            </a:r>
            <a:endParaRPr lang="tr-TR" dirty="0"/>
          </a:p>
          <a:p>
            <a:r>
              <a:rPr lang="tr-TR" dirty="0" err="1"/>
              <a:t>Npm</a:t>
            </a:r>
            <a:r>
              <a:rPr lang="tr-TR" dirty="0"/>
              <a:t> (Node.js </a:t>
            </a:r>
            <a:r>
              <a:rPr lang="tr-TR" dirty="0" err="1"/>
              <a:t>package</a:t>
            </a:r>
            <a:r>
              <a:rPr lang="tr-TR" dirty="0"/>
              <a:t> </a:t>
            </a:r>
            <a:r>
              <a:rPr lang="tr-TR" dirty="0" err="1"/>
              <a:t>manager</a:t>
            </a:r>
            <a:r>
              <a:rPr lang="tr-TR" dirty="0"/>
              <a:t>)</a:t>
            </a:r>
          </a:p>
        </p:txBody>
      </p:sp>
    </p:spTree>
    <p:extLst>
      <p:ext uri="{BB962C8B-B14F-4D97-AF65-F5344CB8AC3E}">
        <p14:creationId xmlns:p14="http://schemas.microsoft.com/office/powerpoint/2010/main" val="14840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642C9-3318-27F1-9DFE-E01837089ED5}"/>
              </a:ext>
            </a:extLst>
          </p:cNvPr>
          <p:cNvSpPr>
            <a:spLocks noGrp="1"/>
          </p:cNvSpPr>
          <p:nvPr>
            <p:ph type="title"/>
          </p:nvPr>
        </p:nvSpPr>
        <p:spPr/>
        <p:txBody>
          <a:bodyPr/>
          <a:lstStyle/>
          <a:p>
            <a:r>
              <a:rPr lang="tr-TR" dirty="0" err="1"/>
              <a:t>Non-blockıng</a:t>
            </a:r>
            <a:endParaRPr lang="tr-TR" dirty="0"/>
          </a:p>
        </p:txBody>
      </p:sp>
      <p:sp>
        <p:nvSpPr>
          <p:cNvPr id="3" name="İçerik Yer Tutucusu 2">
            <a:extLst>
              <a:ext uri="{FF2B5EF4-FFF2-40B4-BE49-F238E27FC236}">
                <a16:creationId xmlns:a16="http://schemas.microsoft.com/office/drawing/2014/main" id="{7D41CBF2-A42E-CF2F-C694-0771736663D0}"/>
              </a:ext>
            </a:extLst>
          </p:cNvPr>
          <p:cNvSpPr>
            <a:spLocks noGrp="1"/>
          </p:cNvSpPr>
          <p:nvPr>
            <p:ph idx="1"/>
          </p:nvPr>
        </p:nvSpPr>
        <p:spPr/>
        <p:txBody>
          <a:bodyPr/>
          <a:lstStyle/>
          <a:p>
            <a:pPr marL="0" indent="0">
              <a:buNone/>
            </a:pPr>
            <a:r>
              <a:rPr lang="tr-TR" dirty="0" err="1"/>
              <a:t>Node.js’nin</a:t>
            </a:r>
            <a:r>
              <a:rPr lang="tr-TR" dirty="0"/>
              <a:t> asenkron çalışmasından dolayı bir işlemin sonuçlanması beklenmeden aynı anda başka bir işlem daha yapılabilir. Bu durumdan dolayı node.js hızlı bir yapıya sahiptir.</a:t>
            </a:r>
          </a:p>
        </p:txBody>
      </p:sp>
    </p:spTree>
    <p:extLst>
      <p:ext uri="{BB962C8B-B14F-4D97-AF65-F5344CB8AC3E}">
        <p14:creationId xmlns:p14="http://schemas.microsoft.com/office/powerpoint/2010/main" val="279779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094821-9B0E-7867-9EAB-D16DCC8DAE36}"/>
              </a:ext>
            </a:extLst>
          </p:cNvPr>
          <p:cNvSpPr>
            <a:spLocks noGrp="1"/>
          </p:cNvSpPr>
          <p:nvPr>
            <p:ph type="title"/>
          </p:nvPr>
        </p:nvSpPr>
        <p:spPr/>
        <p:txBody>
          <a:bodyPr/>
          <a:lstStyle/>
          <a:p>
            <a:r>
              <a:rPr lang="tr-TR" dirty="0" err="1"/>
              <a:t>Npm</a:t>
            </a:r>
            <a:r>
              <a:rPr lang="tr-TR" dirty="0"/>
              <a:t> (node.js </a:t>
            </a:r>
            <a:r>
              <a:rPr lang="tr-TR" dirty="0" err="1"/>
              <a:t>package</a:t>
            </a:r>
            <a:r>
              <a:rPr lang="tr-TR" dirty="0"/>
              <a:t> </a:t>
            </a:r>
            <a:r>
              <a:rPr lang="tr-TR" dirty="0" err="1"/>
              <a:t>manager</a:t>
            </a:r>
            <a:r>
              <a:rPr lang="tr-TR" dirty="0"/>
              <a:t>) </a:t>
            </a:r>
          </a:p>
        </p:txBody>
      </p:sp>
      <p:sp>
        <p:nvSpPr>
          <p:cNvPr id="3" name="İçerik Yer Tutucusu 2">
            <a:extLst>
              <a:ext uri="{FF2B5EF4-FFF2-40B4-BE49-F238E27FC236}">
                <a16:creationId xmlns:a16="http://schemas.microsoft.com/office/drawing/2014/main" id="{3908C7B0-D4D9-BC19-4F92-B4C3D348A910}"/>
              </a:ext>
            </a:extLst>
          </p:cNvPr>
          <p:cNvSpPr>
            <a:spLocks noGrp="1"/>
          </p:cNvSpPr>
          <p:nvPr>
            <p:ph idx="1"/>
          </p:nvPr>
        </p:nvSpPr>
        <p:spPr/>
        <p:txBody>
          <a:bodyPr/>
          <a:lstStyle/>
          <a:p>
            <a:pPr marL="0" indent="0">
              <a:buNone/>
            </a:pPr>
            <a:r>
              <a:rPr lang="tr-TR" dirty="0" err="1"/>
              <a:t>Npm</a:t>
            </a:r>
            <a:r>
              <a:rPr lang="tr-TR" dirty="0"/>
              <a:t>, problemleri çözen ve </a:t>
            </a:r>
            <a:r>
              <a:rPr lang="tr-TR" dirty="0" err="1"/>
              <a:t>node.js’yi</a:t>
            </a:r>
            <a:r>
              <a:rPr lang="tr-TR" dirty="0"/>
              <a:t> daha verimli kullanmaya yarayan kütüphanelerin bulunduğu paket yönetim sistemidir.</a:t>
            </a:r>
          </a:p>
        </p:txBody>
      </p:sp>
    </p:spTree>
    <p:extLst>
      <p:ext uri="{BB962C8B-B14F-4D97-AF65-F5344CB8AC3E}">
        <p14:creationId xmlns:p14="http://schemas.microsoft.com/office/powerpoint/2010/main" val="263533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a:t>Neden Java 8 tercih ediliyor ?</a:t>
            </a:r>
          </a:p>
        </p:txBody>
      </p:sp>
    </p:spTree>
    <p:extLst>
      <p:ext uri="{BB962C8B-B14F-4D97-AF65-F5344CB8AC3E}">
        <p14:creationId xmlns:p14="http://schemas.microsoft.com/office/powerpoint/2010/main" val="4152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F6744-33E4-C17A-2FE4-3E0D864EB0B5}"/>
              </a:ext>
            </a:extLst>
          </p:cNvPr>
          <p:cNvSpPr>
            <a:spLocks noGrp="1"/>
          </p:cNvSpPr>
          <p:nvPr>
            <p:ph type="title"/>
          </p:nvPr>
        </p:nvSpPr>
        <p:spPr/>
        <p:txBody>
          <a:bodyPr/>
          <a:lstStyle/>
          <a:p>
            <a:r>
              <a:rPr lang="tr-TR" dirty="0"/>
              <a:t>Neden Java 8 tercih ediliyor ?</a:t>
            </a:r>
          </a:p>
        </p:txBody>
      </p:sp>
      <p:sp>
        <p:nvSpPr>
          <p:cNvPr id="3" name="İçerik Yer Tutucusu 2">
            <a:extLst>
              <a:ext uri="{FF2B5EF4-FFF2-40B4-BE49-F238E27FC236}">
                <a16:creationId xmlns:a16="http://schemas.microsoft.com/office/drawing/2014/main" id="{D5AD60D0-9DAF-A319-9301-5917FFC9F14B}"/>
              </a:ext>
            </a:extLst>
          </p:cNvPr>
          <p:cNvSpPr>
            <a:spLocks noGrp="1"/>
          </p:cNvSpPr>
          <p:nvPr>
            <p:ph idx="1"/>
          </p:nvPr>
        </p:nvSpPr>
        <p:spPr/>
        <p:txBody>
          <a:bodyPr/>
          <a:lstStyle/>
          <a:p>
            <a:pPr marL="0" indent="0">
              <a:buNone/>
            </a:pPr>
            <a:r>
              <a:rPr lang="tr-TR" dirty="0"/>
              <a:t>Java 8 çıktığında bir çok yeni özellik gelmesiyle benimsendi ve LTS (</a:t>
            </a:r>
            <a:r>
              <a:rPr lang="tr-TR" dirty="0" err="1"/>
              <a:t>Long-term</a:t>
            </a:r>
            <a:r>
              <a:rPr lang="tr-TR" dirty="0"/>
              <a:t> </a:t>
            </a:r>
            <a:r>
              <a:rPr lang="tr-TR" dirty="0" err="1"/>
              <a:t>support</a:t>
            </a:r>
            <a:r>
              <a:rPr lang="tr-TR" dirty="0"/>
              <a:t>) yani uzun süreli destek vermesinden dolayı da özellikle büyük şirketler tarafından hala tercih edilmektedir. Java 8 ile gelen bazı özellikler ise:</a:t>
            </a:r>
          </a:p>
          <a:p>
            <a:pPr algn="l">
              <a:buFont typeface="Arial" panose="020B0604020202020204" pitchFamily="34" charset="0"/>
              <a:buChar char="•"/>
            </a:pPr>
            <a:r>
              <a:rPr lang="en-US" b="0" i="0" dirty="0">
                <a:solidFill>
                  <a:srgbClr val="222222"/>
                </a:solidFill>
                <a:effectLst/>
                <a:latin typeface="Lato" panose="020B0604020202020204" pitchFamily="34" charset="0"/>
              </a:rPr>
              <a:t>Lambda expressions,</a:t>
            </a:r>
          </a:p>
          <a:p>
            <a:pPr algn="l">
              <a:buFont typeface="Arial" panose="020B0604020202020204" pitchFamily="34" charset="0"/>
              <a:buChar char="•"/>
            </a:pPr>
            <a:r>
              <a:rPr lang="en-US" b="0" i="0" dirty="0">
                <a:solidFill>
                  <a:srgbClr val="222222"/>
                </a:solidFill>
                <a:effectLst/>
                <a:latin typeface="Lato" panose="020B0604020202020204" pitchFamily="34" charset="0"/>
              </a:rPr>
              <a:t>Method references,</a:t>
            </a:r>
          </a:p>
          <a:p>
            <a:pPr algn="l">
              <a:buFont typeface="Arial" panose="020B0604020202020204" pitchFamily="34" charset="0"/>
              <a:buChar char="•"/>
            </a:pPr>
            <a:r>
              <a:rPr lang="en-US" b="0" i="0" dirty="0">
                <a:solidFill>
                  <a:srgbClr val="222222"/>
                </a:solidFill>
                <a:effectLst/>
                <a:latin typeface="Lato" panose="020B0604020202020204" pitchFamily="34" charset="0"/>
              </a:rPr>
              <a:t>Functional interfaces,</a:t>
            </a:r>
          </a:p>
          <a:p>
            <a:pPr algn="l">
              <a:buFont typeface="Arial" panose="020B0604020202020204" pitchFamily="34" charset="0"/>
              <a:buChar char="•"/>
            </a:pPr>
            <a:r>
              <a:rPr lang="en-US" b="0" i="0" dirty="0">
                <a:solidFill>
                  <a:srgbClr val="222222"/>
                </a:solidFill>
                <a:effectLst/>
                <a:latin typeface="Lato" panose="020B0604020202020204" pitchFamily="34" charset="0"/>
              </a:rPr>
              <a:t>Stream API</a:t>
            </a:r>
            <a:r>
              <a:rPr lang="tr-TR" b="0" i="0" dirty="0">
                <a:solidFill>
                  <a:srgbClr val="222222"/>
                </a:solidFill>
                <a:effectLst/>
                <a:latin typeface="Lato" panose="020B0604020202020204" pitchFamily="34" charset="0"/>
              </a:rPr>
              <a:t>’</a:t>
            </a:r>
            <a:r>
              <a:rPr lang="tr-TR" b="0" i="0" dirty="0" err="1">
                <a:solidFill>
                  <a:srgbClr val="222222"/>
                </a:solidFill>
                <a:effectLst/>
                <a:latin typeface="Lato" panose="020B0604020202020204" pitchFamily="34" charset="0"/>
              </a:rPr>
              <a:t>dir</a:t>
            </a:r>
            <a:r>
              <a:rPr lang="tr-TR" b="0" i="0" dirty="0">
                <a:solidFill>
                  <a:srgbClr val="222222"/>
                </a:solidFill>
                <a:effectLst/>
                <a:latin typeface="Lato" panose="020B0604020202020204" pitchFamily="34" charset="0"/>
              </a:rPr>
              <a:t>.</a:t>
            </a:r>
            <a:endParaRPr lang="tr-TR" dirty="0">
              <a:solidFill>
                <a:srgbClr val="222222"/>
              </a:solidFill>
              <a:latin typeface="Lato" panose="020B0604020202020204" pitchFamily="34" charset="0"/>
            </a:endParaRPr>
          </a:p>
          <a:p>
            <a:pPr marL="0" indent="0" algn="l">
              <a:buNone/>
            </a:pPr>
            <a:endParaRPr lang="en-US" b="0" i="0" dirty="0">
              <a:solidFill>
                <a:srgbClr val="222222"/>
              </a:solidFill>
              <a:effectLst/>
              <a:latin typeface="Lato" panose="020B0604020202020204" pitchFamily="34" charset="0"/>
            </a:endParaRPr>
          </a:p>
          <a:p>
            <a:endParaRPr lang="tr-TR" dirty="0"/>
          </a:p>
        </p:txBody>
      </p:sp>
    </p:spTree>
    <p:extLst>
      <p:ext uri="{BB962C8B-B14F-4D97-AF65-F5344CB8AC3E}">
        <p14:creationId xmlns:p14="http://schemas.microsoft.com/office/powerpoint/2010/main" val="7974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Semantıc</a:t>
            </a:r>
            <a:r>
              <a:rPr lang="tr-TR" dirty="0"/>
              <a:t> </a:t>
            </a:r>
            <a:r>
              <a:rPr lang="tr-TR" dirty="0" err="1"/>
              <a:t>non-semantıc</a:t>
            </a:r>
            <a:r>
              <a:rPr lang="tr-TR" dirty="0"/>
              <a:t> arasındaki fark</a:t>
            </a:r>
          </a:p>
        </p:txBody>
      </p:sp>
    </p:spTree>
    <p:extLst>
      <p:ext uri="{BB962C8B-B14F-4D97-AF65-F5344CB8AC3E}">
        <p14:creationId xmlns:p14="http://schemas.microsoft.com/office/powerpoint/2010/main" val="14058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744E7-4222-45A9-43A5-7F1476DAA629}"/>
              </a:ext>
            </a:extLst>
          </p:cNvPr>
          <p:cNvSpPr>
            <a:spLocks noGrp="1"/>
          </p:cNvSpPr>
          <p:nvPr>
            <p:ph type="title"/>
          </p:nvPr>
        </p:nvSpPr>
        <p:spPr/>
        <p:txBody>
          <a:bodyPr/>
          <a:lstStyle/>
          <a:p>
            <a:r>
              <a:rPr lang="tr-TR" dirty="0" err="1"/>
              <a:t>Semantıc</a:t>
            </a:r>
            <a:r>
              <a:rPr lang="tr-TR" dirty="0"/>
              <a:t> </a:t>
            </a:r>
            <a:r>
              <a:rPr lang="tr-TR" dirty="0" err="1"/>
              <a:t>non-semantıc</a:t>
            </a:r>
            <a:r>
              <a:rPr lang="tr-TR" dirty="0"/>
              <a:t> arasındaki fark</a:t>
            </a:r>
          </a:p>
        </p:txBody>
      </p:sp>
      <p:sp>
        <p:nvSpPr>
          <p:cNvPr id="3" name="İçerik Yer Tutucusu 2">
            <a:extLst>
              <a:ext uri="{FF2B5EF4-FFF2-40B4-BE49-F238E27FC236}">
                <a16:creationId xmlns:a16="http://schemas.microsoft.com/office/drawing/2014/main" id="{3B681D3C-4379-2894-C459-E8E29EFD6AAF}"/>
              </a:ext>
            </a:extLst>
          </p:cNvPr>
          <p:cNvSpPr>
            <a:spLocks noGrp="1"/>
          </p:cNvSpPr>
          <p:nvPr>
            <p:ph idx="1"/>
          </p:nvPr>
        </p:nvSpPr>
        <p:spPr/>
        <p:txBody>
          <a:bodyPr/>
          <a:lstStyle/>
          <a:p>
            <a:pPr marL="0" indent="0">
              <a:buNone/>
            </a:pPr>
            <a:r>
              <a:rPr lang="tr-TR" dirty="0"/>
              <a:t>Eskiden HTML içerisinde içerikleri sadece div ile bölüp "div </a:t>
            </a:r>
            <a:r>
              <a:rPr lang="tr-TR" dirty="0" err="1"/>
              <a:t>id</a:t>
            </a:r>
            <a:r>
              <a:rPr lang="tr-TR" dirty="0"/>
              <a:t>=</a:t>
            </a:r>
            <a:r>
              <a:rPr lang="tr-TR" dirty="0" err="1"/>
              <a:t>header</a:t>
            </a:r>
            <a:r>
              <a:rPr lang="tr-TR" dirty="0"/>
              <a:t>" şeklinde yazılıyordu. Bu sayede div altında olan içeriğin hangi kısımda olduğunu belirtiyorduk. </a:t>
            </a:r>
            <a:r>
              <a:rPr lang="tr-TR" dirty="0" err="1"/>
              <a:t>Div</a:t>
            </a:r>
            <a:r>
              <a:rPr lang="tr-TR" dirty="0"/>
              <a:t> ile yapılan kısım belirlemesinde arama motorları bölüm içeriklerini anlayamıyordu. </a:t>
            </a:r>
            <a:r>
              <a:rPr lang="tr-TR" dirty="0" err="1"/>
              <a:t>Semantic</a:t>
            </a:r>
            <a:r>
              <a:rPr lang="tr-TR" dirty="0"/>
              <a:t> yapıları anlam taşıyan etiketler olarak düşünebiliriz. </a:t>
            </a:r>
            <a:r>
              <a:rPr lang="tr-TR" dirty="0" err="1"/>
              <a:t>Semantic</a:t>
            </a:r>
            <a:r>
              <a:rPr lang="tr-TR" dirty="0"/>
              <a:t> etiketler ile içeriklerin daha okunabilir ve anlaşılabilir olması sağlandı. </a:t>
            </a:r>
            <a:r>
              <a:rPr lang="tr-TR" dirty="0" err="1"/>
              <a:t>Semantic</a:t>
            </a:r>
            <a:r>
              <a:rPr lang="tr-TR" dirty="0"/>
              <a:t> yapılar güncel çoğu internet </a:t>
            </a:r>
            <a:r>
              <a:rPr lang="tr-TR" dirty="0" err="1"/>
              <a:t>tarayıcaları</a:t>
            </a:r>
            <a:r>
              <a:rPr lang="tr-TR" dirty="0"/>
              <a:t> tarafından desteklenmektedir.</a:t>
            </a:r>
          </a:p>
        </p:txBody>
      </p:sp>
    </p:spTree>
    <p:extLst>
      <p:ext uri="{BB962C8B-B14F-4D97-AF65-F5344CB8AC3E}">
        <p14:creationId xmlns:p14="http://schemas.microsoft.com/office/powerpoint/2010/main" val="87070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76B45-3AE7-C4FC-939D-486B6C184DD4}"/>
              </a:ext>
            </a:extLst>
          </p:cNvPr>
          <p:cNvSpPr>
            <a:spLocks noGrp="1"/>
          </p:cNvSpPr>
          <p:nvPr>
            <p:ph type="title"/>
          </p:nvPr>
        </p:nvSpPr>
        <p:spPr/>
        <p:txBody>
          <a:bodyPr/>
          <a:lstStyle/>
          <a:p>
            <a:r>
              <a:rPr lang="tr-TR" dirty="0" err="1"/>
              <a:t>Semantıc</a:t>
            </a:r>
            <a:r>
              <a:rPr lang="tr-TR" dirty="0"/>
              <a:t> etiket örnekleri</a:t>
            </a:r>
          </a:p>
        </p:txBody>
      </p:sp>
      <p:sp>
        <p:nvSpPr>
          <p:cNvPr id="3" name="İçerik Yer Tutucusu 2">
            <a:extLst>
              <a:ext uri="{FF2B5EF4-FFF2-40B4-BE49-F238E27FC236}">
                <a16:creationId xmlns:a16="http://schemas.microsoft.com/office/drawing/2014/main" id="{88E0C6A2-BA95-3D7E-5467-AEA1C253B9DB}"/>
              </a:ext>
            </a:extLst>
          </p:cNvPr>
          <p:cNvSpPr>
            <a:spLocks noGrp="1"/>
          </p:cNvSpPr>
          <p:nvPr>
            <p:ph idx="1"/>
          </p:nvPr>
        </p:nvSpPr>
        <p:spPr/>
        <p:txBody>
          <a:bodyPr>
            <a:normAutofit/>
          </a:bodyPr>
          <a:lstStyle/>
          <a:p>
            <a:r>
              <a:rPr lang="tr-TR" dirty="0"/>
              <a:t>&lt;</a:t>
            </a:r>
            <a:r>
              <a:rPr lang="tr-TR" dirty="0" err="1"/>
              <a:t>header</a:t>
            </a:r>
            <a:r>
              <a:rPr lang="tr-TR" dirty="0"/>
              <a:t>&gt;</a:t>
            </a:r>
          </a:p>
          <a:p>
            <a:r>
              <a:rPr lang="tr-TR" dirty="0"/>
              <a:t>&lt;</a:t>
            </a:r>
            <a:r>
              <a:rPr lang="tr-TR" dirty="0" err="1"/>
              <a:t>nav</a:t>
            </a:r>
            <a:r>
              <a:rPr lang="tr-TR" dirty="0"/>
              <a:t>&gt;</a:t>
            </a:r>
          </a:p>
          <a:p>
            <a:r>
              <a:rPr lang="tr-TR" dirty="0"/>
              <a:t>&lt;</a:t>
            </a:r>
            <a:r>
              <a:rPr lang="tr-TR" dirty="0" err="1"/>
              <a:t>section</a:t>
            </a:r>
            <a:r>
              <a:rPr lang="tr-TR" dirty="0"/>
              <a:t>&gt;</a:t>
            </a:r>
          </a:p>
          <a:p>
            <a:r>
              <a:rPr lang="tr-TR" dirty="0"/>
              <a:t>&lt;</a:t>
            </a:r>
            <a:r>
              <a:rPr lang="tr-TR" dirty="0" err="1"/>
              <a:t>article</a:t>
            </a:r>
            <a:r>
              <a:rPr lang="tr-TR" dirty="0"/>
              <a:t>&gt;</a:t>
            </a:r>
          </a:p>
          <a:p>
            <a:r>
              <a:rPr lang="tr-TR" dirty="0"/>
              <a:t>&lt;aside&gt;</a:t>
            </a:r>
          </a:p>
          <a:p>
            <a:r>
              <a:rPr lang="tr-TR" dirty="0"/>
              <a:t>&lt;</a:t>
            </a:r>
            <a:r>
              <a:rPr lang="tr-TR" dirty="0" err="1"/>
              <a:t>footer</a:t>
            </a:r>
            <a:r>
              <a:rPr lang="tr-TR" dirty="0"/>
              <a:t>&gt; ve vb.</a:t>
            </a:r>
          </a:p>
          <a:p>
            <a:endParaRPr lang="tr-TR" dirty="0"/>
          </a:p>
          <a:p>
            <a:endParaRPr lang="tr-TR" dirty="0"/>
          </a:p>
        </p:txBody>
      </p:sp>
      <p:pic>
        <p:nvPicPr>
          <p:cNvPr id="4" name="Resim 3">
            <a:extLst>
              <a:ext uri="{FF2B5EF4-FFF2-40B4-BE49-F238E27FC236}">
                <a16:creationId xmlns:a16="http://schemas.microsoft.com/office/drawing/2014/main" id="{227DA179-011B-09EC-F392-EA9DFEC3C612}"/>
              </a:ext>
            </a:extLst>
          </p:cNvPr>
          <p:cNvPicPr>
            <a:picLocks noChangeAspect="1"/>
          </p:cNvPicPr>
          <p:nvPr/>
        </p:nvPicPr>
        <p:blipFill>
          <a:blip r:embed="rId2"/>
          <a:stretch>
            <a:fillRect/>
          </a:stretch>
        </p:blipFill>
        <p:spPr>
          <a:xfrm>
            <a:off x="6441238" y="2638044"/>
            <a:ext cx="2085975" cy="2457450"/>
          </a:xfrm>
          <a:prstGeom prst="rect">
            <a:avLst/>
          </a:prstGeom>
        </p:spPr>
      </p:pic>
    </p:spTree>
    <p:extLst>
      <p:ext uri="{BB962C8B-B14F-4D97-AF65-F5344CB8AC3E}">
        <p14:creationId xmlns:p14="http://schemas.microsoft.com/office/powerpoint/2010/main" val="37578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Tree>
    <p:extLst>
      <p:ext uri="{BB962C8B-B14F-4D97-AF65-F5344CB8AC3E}">
        <p14:creationId xmlns:p14="http://schemas.microsoft.com/office/powerpoint/2010/main" val="23831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62565-B4EE-BACB-F2F4-18D7D3FEB19E}"/>
              </a:ext>
            </a:extLst>
          </p:cNvPr>
          <p:cNvSpPr>
            <a:spLocks noGrp="1"/>
          </p:cNvSpPr>
          <p:nvPr>
            <p:ph type="title"/>
          </p:nvPr>
        </p:nvSpPr>
        <p:spPr/>
        <p:txBody>
          <a:bodyPr/>
          <a:lstStyle/>
          <a:p>
            <a:r>
              <a:rPr lang="tr-TR" dirty="0" err="1"/>
              <a:t>Non-semantıc</a:t>
            </a:r>
            <a:r>
              <a:rPr lang="tr-TR" dirty="0"/>
              <a:t> etiket örnekleri</a:t>
            </a:r>
          </a:p>
        </p:txBody>
      </p:sp>
      <p:sp>
        <p:nvSpPr>
          <p:cNvPr id="3" name="İçerik Yer Tutucusu 2">
            <a:extLst>
              <a:ext uri="{FF2B5EF4-FFF2-40B4-BE49-F238E27FC236}">
                <a16:creationId xmlns:a16="http://schemas.microsoft.com/office/drawing/2014/main" id="{04DBFA69-BFE5-8698-2107-541C51C842BA}"/>
              </a:ext>
            </a:extLst>
          </p:cNvPr>
          <p:cNvSpPr>
            <a:spLocks noGrp="1"/>
          </p:cNvSpPr>
          <p:nvPr>
            <p:ph idx="1"/>
          </p:nvPr>
        </p:nvSpPr>
        <p:spPr/>
        <p:txBody>
          <a:bodyPr/>
          <a:lstStyle/>
          <a:p>
            <a:r>
              <a:rPr lang="tr-TR" dirty="0"/>
              <a:t>&lt;div&gt;</a:t>
            </a:r>
          </a:p>
          <a:p>
            <a:r>
              <a:rPr lang="tr-TR" dirty="0"/>
              <a:t>&lt;</a:t>
            </a:r>
            <a:r>
              <a:rPr lang="tr-TR" dirty="0" err="1"/>
              <a:t>span</a:t>
            </a:r>
            <a:r>
              <a:rPr lang="tr-TR" dirty="0"/>
              <a:t>&gt;</a:t>
            </a:r>
          </a:p>
          <a:p>
            <a:endParaRPr lang="tr-TR" dirty="0"/>
          </a:p>
        </p:txBody>
      </p:sp>
    </p:spTree>
    <p:extLst>
      <p:ext uri="{BB962C8B-B14F-4D97-AF65-F5344CB8AC3E}">
        <p14:creationId xmlns:p14="http://schemas.microsoft.com/office/powerpoint/2010/main" val="2840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Xhtml</a:t>
            </a:r>
            <a:r>
              <a:rPr lang="tr-TR" dirty="0"/>
              <a:t> html5 arasındaki fark</a:t>
            </a:r>
          </a:p>
        </p:txBody>
      </p:sp>
    </p:spTree>
    <p:extLst>
      <p:ext uri="{BB962C8B-B14F-4D97-AF65-F5344CB8AC3E}">
        <p14:creationId xmlns:p14="http://schemas.microsoft.com/office/powerpoint/2010/main" val="27724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EF7F27-E466-144F-EEDA-CBBF5C8C0221}"/>
              </a:ext>
            </a:extLst>
          </p:cNvPr>
          <p:cNvSpPr>
            <a:spLocks noGrp="1"/>
          </p:cNvSpPr>
          <p:nvPr>
            <p:ph type="title"/>
          </p:nvPr>
        </p:nvSpPr>
        <p:spPr/>
        <p:txBody>
          <a:bodyPr/>
          <a:lstStyle/>
          <a:p>
            <a:r>
              <a:rPr lang="tr-TR" dirty="0" err="1"/>
              <a:t>Xhtml</a:t>
            </a:r>
            <a:r>
              <a:rPr lang="tr-TR" dirty="0"/>
              <a:t> nedir ?</a:t>
            </a:r>
          </a:p>
        </p:txBody>
      </p:sp>
      <p:sp>
        <p:nvSpPr>
          <p:cNvPr id="3" name="İçerik Yer Tutucusu 2">
            <a:extLst>
              <a:ext uri="{FF2B5EF4-FFF2-40B4-BE49-F238E27FC236}">
                <a16:creationId xmlns:a16="http://schemas.microsoft.com/office/drawing/2014/main" id="{B59D8A8B-55B6-645B-D34F-9F05F6CE1D36}"/>
              </a:ext>
            </a:extLst>
          </p:cNvPr>
          <p:cNvSpPr>
            <a:spLocks noGrp="1"/>
          </p:cNvSpPr>
          <p:nvPr>
            <p:ph idx="1"/>
          </p:nvPr>
        </p:nvSpPr>
        <p:spPr/>
        <p:txBody>
          <a:bodyPr/>
          <a:lstStyle/>
          <a:p>
            <a:pPr marL="0" indent="0">
              <a:buNone/>
            </a:pPr>
            <a:r>
              <a:rPr lang="tr-TR" dirty="0"/>
              <a:t>Açılımı</a:t>
            </a:r>
            <a:r>
              <a:rPr lang="en-US" dirty="0"/>
              <a:t> </a:t>
            </a:r>
            <a:r>
              <a:rPr lang="tr-TR" dirty="0" err="1"/>
              <a:t>Ex</a:t>
            </a:r>
            <a:r>
              <a:rPr lang="en-US" dirty="0"/>
              <a:t>tensible Hyper Text Markup Language</a:t>
            </a:r>
            <a:r>
              <a:rPr lang="tr-TR" dirty="0"/>
              <a:t> olan XHTML, </a:t>
            </a:r>
            <a:r>
              <a:rPr lang="tr-TR" dirty="0" err="1"/>
              <a:t>HTML’in</a:t>
            </a:r>
            <a:r>
              <a:rPr lang="tr-TR" dirty="0"/>
              <a:t> XML ile genişletilmiş hali olarak açıklanabilir. Yani HTML içerisinde XML komutları kullanılmasına olanak sağlar. Bu sayede </a:t>
            </a:r>
            <a:r>
              <a:rPr lang="tr-TR" dirty="0" err="1"/>
              <a:t>HTML’den</a:t>
            </a:r>
            <a:r>
              <a:rPr lang="tr-TR" dirty="0"/>
              <a:t> daha temiz ve düzenlidir.  HTML kodlarının farklı </a:t>
            </a:r>
            <a:r>
              <a:rPr lang="tr-TR" dirty="0" err="1"/>
              <a:t>tarayıcalarda</a:t>
            </a:r>
            <a:r>
              <a:rPr lang="tr-TR" dirty="0"/>
              <a:t> düzensiz ve problem yaratmasından dolayı XHTML kullanılması W3C (World </a:t>
            </a:r>
            <a:r>
              <a:rPr lang="tr-TR" dirty="0" err="1"/>
              <a:t>Wibe</a:t>
            </a:r>
            <a:r>
              <a:rPr lang="tr-TR" dirty="0"/>
              <a:t> Web </a:t>
            </a:r>
            <a:r>
              <a:rPr lang="tr-TR" dirty="0" err="1"/>
              <a:t>Consortium</a:t>
            </a:r>
            <a:r>
              <a:rPr lang="tr-TR" dirty="0"/>
              <a:t>) tarafından önerilmiştir. </a:t>
            </a:r>
          </a:p>
        </p:txBody>
      </p:sp>
    </p:spTree>
    <p:extLst>
      <p:ext uri="{BB962C8B-B14F-4D97-AF65-F5344CB8AC3E}">
        <p14:creationId xmlns:p14="http://schemas.microsoft.com/office/powerpoint/2010/main" val="82675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B7492-EAD8-29DA-DDD2-E9D229C7F91E}"/>
              </a:ext>
            </a:extLst>
          </p:cNvPr>
          <p:cNvSpPr>
            <a:spLocks noGrp="1"/>
          </p:cNvSpPr>
          <p:nvPr>
            <p:ph type="title"/>
          </p:nvPr>
        </p:nvSpPr>
        <p:spPr/>
        <p:txBody>
          <a:bodyPr/>
          <a:lstStyle/>
          <a:p>
            <a:r>
              <a:rPr lang="tr-TR" dirty="0"/>
              <a:t>Html5 nedir ?</a:t>
            </a:r>
          </a:p>
        </p:txBody>
      </p:sp>
      <p:sp>
        <p:nvSpPr>
          <p:cNvPr id="3" name="İçerik Yer Tutucusu 2">
            <a:extLst>
              <a:ext uri="{FF2B5EF4-FFF2-40B4-BE49-F238E27FC236}">
                <a16:creationId xmlns:a16="http://schemas.microsoft.com/office/drawing/2014/main" id="{6DB6D2AE-9BE6-256A-A518-098AD57F3AC0}"/>
              </a:ext>
            </a:extLst>
          </p:cNvPr>
          <p:cNvSpPr>
            <a:spLocks noGrp="1"/>
          </p:cNvSpPr>
          <p:nvPr>
            <p:ph idx="1"/>
          </p:nvPr>
        </p:nvSpPr>
        <p:spPr/>
        <p:txBody>
          <a:bodyPr/>
          <a:lstStyle/>
          <a:p>
            <a:pPr marL="0" indent="0">
              <a:buNone/>
            </a:pPr>
            <a:r>
              <a:rPr lang="tr-TR" dirty="0"/>
              <a:t>HTML5, HTML işaretleme dilinin en son sürümüdür. HTML5, uzun süre sonunda köklü yenilikler getirecek şekilde 2014 yılında ortaya çıkmıştır.  HTML5 ile gelen yeniliklere birkaç örnek verecek olursak:</a:t>
            </a:r>
          </a:p>
          <a:p>
            <a:r>
              <a:rPr lang="tr-TR" dirty="0"/>
              <a:t>Ses, görüntü vb. için yeni etiketler,</a:t>
            </a:r>
          </a:p>
          <a:p>
            <a:r>
              <a:rPr lang="tr-TR" dirty="0"/>
              <a:t>URL, e-mail vb. için yeni </a:t>
            </a:r>
            <a:r>
              <a:rPr lang="tr-TR" dirty="0" err="1"/>
              <a:t>inputlar</a:t>
            </a:r>
            <a:endParaRPr lang="tr-TR" dirty="0"/>
          </a:p>
          <a:p>
            <a:pPr marL="0" indent="0">
              <a:buNone/>
            </a:pPr>
            <a:r>
              <a:rPr lang="tr-TR" dirty="0"/>
              <a:t>Şeklinde sıralanabilir.  </a:t>
            </a:r>
          </a:p>
        </p:txBody>
      </p:sp>
    </p:spTree>
    <p:extLst>
      <p:ext uri="{BB962C8B-B14F-4D97-AF65-F5344CB8AC3E}">
        <p14:creationId xmlns:p14="http://schemas.microsoft.com/office/powerpoint/2010/main" val="7131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5FB44F-371B-8D10-3BC9-C83B8D7E28D8}"/>
              </a:ext>
            </a:extLst>
          </p:cNvPr>
          <p:cNvSpPr>
            <a:spLocks noGrp="1"/>
          </p:cNvSpPr>
          <p:nvPr>
            <p:ph type="title"/>
          </p:nvPr>
        </p:nvSpPr>
        <p:spPr/>
        <p:txBody>
          <a:bodyPr/>
          <a:lstStyle/>
          <a:p>
            <a:r>
              <a:rPr lang="tr-TR" dirty="0" err="1"/>
              <a:t>Xhtml</a:t>
            </a:r>
            <a:r>
              <a:rPr lang="tr-TR" dirty="0"/>
              <a:t> html5 arasındaki fark</a:t>
            </a:r>
          </a:p>
        </p:txBody>
      </p:sp>
      <p:sp>
        <p:nvSpPr>
          <p:cNvPr id="3" name="İçerik Yer Tutucusu 2">
            <a:extLst>
              <a:ext uri="{FF2B5EF4-FFF2-40B4-BE49-F238E27FC236}">
                <a16:creationId xmlns:a16="http://schemas.microsoft.com/office/drawing/2014/main" id="{93688AC7-E353-FFFD-5A4A-54AA1C06F3A4}"/>
              </a:ext>
            </a:extLst>
          </p:cNvPr>
          <p:cNvSpPr>
            <a:spLocks noGrp="1"/>
          </p:cNvSpPr>
          <p:nvPr>
            <p:ph idx="1"/>
          </p:nvPr>
        </p:nvSpPr>
        <p:spPr/>
        <p:txBody>
          <a:bodyPr>
            <a:normAutofit lnSpcReduction="10000"/>
          </a:bodyPr>
          <a:lstStyle/>
          <a:p>
            <a:pPr marL="0" indent="0">
              <a:buNone/>
            </a:pPr>
            <a:r>
              <a:rPr lang="tr-TR" dirty="0"/>
              <a:t>XHTML, HTML5’den daha önce ortaya çıkmış ve XHTML bazı konularda kolaylık sağlasa da bazı konularda kısıtlamalar vardır. HTML5’de bu kısıtlamalar biraz daha kolaylaştırılmıştır. XHTML, HTML5’e göre daha katı kurallara sahiptir. Bunlardan birkaçını sıralayacak olursak:</a:t>
            </a:r>
          </a:p>
          <a:p>
            <a:r>
              <a:rPr lang="tr-TR" dirty="0"/>
              <a:t>XHTML büyük küçük harfe duyarlıyken, HTML5 büyük küçük harfe duyarlı değildir.</a:t>
            </a:r>
          </a:p>
          <a:p>
            <a:r>
              <a:rPr lang="tr-TR" dirty="0"/>
              <a:t>XHTML bilgisayar için tasarlanmışken, HTML5, telefon tablet gibi cihazlar için de uygundur.</a:t>
            </a:r>
          </a:p>
          <a:p>
            <a:r>
              <a:rPr lang="tr-TR" dirty="0" err="1"/>
              <a:t>XHTML’de</a:t>
            </a:r>
            <a:r>
              <a:rPr lang="tr-TR" dirty="0"/>
              <a:t> kapama etiketleri zorunluyken, HTML5’de bu durum zorunlu değildir.</a:t>
            </a:r>
          </a:p>
          <a:p>
            <a:endParaRPr lang="tr-TR" dirty="0"/>
          </a:p>
        </p:txBody>
      </p:sp>
    </p:spTree>
    <p:extLst>
      <p:ext uri="{BB962C8B-B14F-4D97-AF65-F5344CB8AC3E}">
        <p14:creationId xmlns:p14="http://schemas.microsoft.com/office/powerpoint/2010/main" val="372131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BB9CC-935D-C0DF-5961-1ED145859549}"/>
              </a:ext>
            </a:extLst>
          </p:cNvPr>
          <p:cNvSpPr>
            <a:spLocks noGrp="1"/>
          </p:cNvSpPr>
          <p:nvPr>
            <p:ph type="title"/>
          </p:nvPr>
        </p:nvSpPr>
        <p:spPr/>
        <p:txBody>
          <a:bodyPr/>
          <a:lstStyle/>
          <a:p>
            <a:r>
              <a:rPr lang="tr-TR" dirty="0"/>
              <a:t>Uygulama ödevi 1</a:t>
            </a:r>
          </a:p>
        </p:txBody>
      </p:sp>
      <p:pic>
        <p:nvPicPr>
          <p:cNvPr id="5" name="İçerik Yer Tutucusu 4">
            <a:extLst>
              <a:ext uri="{FF2B5EF4-FFF2-40B4-BE49-F238E27FC236}">
                <a16:creationId xmlns:a16="http://schemas.microsoft.com/office/drawing/2014/main" id="{BBF5F9E9-BEB5-3DC1-46DB-B4653251C547}"/>
              </a:ext>
            </a:extLst>
          </p:cNvPr>
          <p:cNvPicPr>
            <a:picLocks noGrp="1" noChangeAspect="1"/>
          </p:cNvPicPr>
          <p:nvPr>
            <p:ph idx="1"/>
          </p:nvPr>
        </p:nvPicPr>
        <p:blipFill>
          <a:blip r:embed="rId2"/>
          <a:stretch>
            <a:fillRect/>
          </a:stretch>
        </p:blipFill>
        <p:spPr>
          <a:xfrm>
            <a:off x="3131974" y="2638425"/>
            <a:ext cx="5928053" cy="3101975"/>
          </a:xfrm>
        </p:spPr>
      </p:pic>
    </p:spTree>
    <p:extLst>
      <p:ext uri="{BB962C8B-B14F-4D97-AF65-F5344CB8AC3E}">
        <p14:creationId xmlns:p14="http://schemas.microsoft.com/office/powerpoint/2010/main" val="45248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0725-0E87-4222-19A0-4B09AFBCD6B4}"/>
              </a:ext>
            </a:extLst>
          </p:cNvPr>
          <p:cNvSpPr>
            <a:spLocks noGrp="1"/>
          </p:cNvSpPr>
          <p:nvPr>
            <p:ph type="title"/>
          </p:nvPr>
        </p:nvSpPr>
        <p:spPr>
          <a:xfrm>
            <a:off x="804672" y="2830448"/>
            <a:ext cx="3066937" cy="1188720"/>
          </a:xfrm>
        </p:spPr>
        <p:txBody>
          <a:bodyPr vert="horz" lIns="274320" tIns="182880" rIns="274320" bIns="182880" rtlCol="0" anchorCtr="1">
            <a:normAutofit/>
          </a:bodyPr>
          <a:lstStyle/>
          <a:p>
            <a:r>
              <a:rPr lang="en-US" dirty="0" err="1"/>
              <a:t>Uygulama</a:t>
            </a:r>
            <a:r>
              <a:rPr lang="en-US" dirty="0"/>
              <a:t> </a:t>
            </a:r>
            <a:r>
              <a:rPr lang="en-US" dirty="0" err="1"/>
              <a:t>ödevi</a:t>
            </a:r>
            <a:r>
              <a:rPr lang="en-US" dirty="0"/>
              <a:t> 2</a:t>
            </a: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7A6DF51-287C-CFBF-7B26-70A897C70F9A}"/>
              </a:ext>
            </a:extLst>
          </p:cNvPr>
          <p:cNvPicPr>
            <a:picLocks noChangeAspect="1"/>
          </p:cNvPicPr>
          <p:nvPr/>
        </p:nvPicPr>
        <p:blipFill>
          <a:blip r:embed="rId2"/>
          <a:stretch>
            <a:fillRect/>
          </a:stretch>
        </p:blipFill>
        <p:spPr>
          <a:xfrm>
            <a:off x="7010400" y="1186914"/>
            <a:ext cx="1874982" cy="4545414"/>
          </a:xfrm>
          <a:prstGeom prst="rect">
            <a:avLst/>
          </a:prstGeom>
        </p:spPr>
      </p:pic>
    </p:spTree>
    <p:extLst>
      <p:ext uri="{BB962C8B-B14F-4D97-AF65-F5344CB8AC3E}">
        <p14:creationId xmlns:p14="http://schemas.microsoft.com/office/powerpoint/2010/main" val="416308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38869-E194-EAA4-0F45-38E228EAF8E6}"/>
              </a:ext>
            </a:extLst>
          </p:cNvPr>
          <p:cNvSpPr>
            <a:spLocks noGrp="1"/>
          </p:cNvSpPr>
          <p:nvPr>
            <p:ph type="title"/>
          </p:nvPr>
        </p:nvSpPr>
        <p:spPr/>
        <p:txBody>
          <a:bodyPr/>
          <a:lstStyle/>
          <a:p>
            <a:r>
              <a:rPr lang="tr-TR" dirty="0"/>
              <a:t>Uygulama ödevi 3</a:t>
            </a:r>
          </a:p>
        </p:txBody>
      </p:sp>
      <p:pic>
        <p:nvPicPr>
          <p:cNvPr id="5" name="İçerik Yer Tutucusu 4">
            <a:extLst>
              <a:ext uri="{FF2B5EF4-FFF2-40B4-BE49-F238E27FC236}">
                <a16:creationId xmlns:a16="http://schemas.microsoft.com/office/drawing/2014/main" id="{7FF6200C-3025-C4F2-A540-C7062673D9F8}"/>
              </a:ext>
            </a:extLst>
          </p:cNvPr>
          <p:cNvPicPr>
            <a:picLocks noGrp="1" noChangeAspect="1"/>
          </p:cNvPicPr>
          <p:nvPr>
            <p:ph idx="1"/>
          </p:nvPr>
        </p:nvPicPr>
        <p:blipFill>
          <a:blip r:embed="rId2"/>
          <a:stretch>
            <a:fillRect/>
          </a:stretch>
        </p:blipFill>
        <p:spPr>
          <a:xfrm>
            <a:off x="2230438" y="3175125"/>
            <a:ext cx="7731125" cy="2028575"/>
          </a:xfrm>
        </p:spPr>
      </p:pic>
    </p:spTree>
    <p:extLst>
      <p:ext uri="{BB962C8B-B14F-4D97-AF65-F5344CB8AC3E}">
        <p14:creationId xmlns:p14="http://schemas.microsoft.com/office/powerpoint/2010/main" val="378642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48579-9C9F-1261-D6E0-614AD5534D70}"/>
              </a:ext>
            </a:extLst>
          </p:cNvPr>
          <p:cNvSpPr>
            <a:spLocks noGrp="1"/>
          </p:cNvSpPr>
          <p:nvPr>
            <p:ph type="title"/>
          </p:nvPr>
        </p:nvSpPr>
        <p:spPr/>
        <p:txBody>
          <a:bodyPr/>
          <a:lstStyle/>
          <a:p>
            <a:r>
              <a:rPr lang="tr-TR" dirty="0"/>
              <a:t>Uygulama ödevi 4</a:t>
            </a:r>
          </a:p>
        </p:txBody>
      </p:sp>
      <p:pic>
        <p:nvPicPr>
          <p:cNvPr id="5" name="İçerik Yer Tutucusu 4">
            <a:extLst>
              <a:ext uri="{FF2B5EF4-FFF2-40B4-BE49-F238E27FC236}">
                <a16:creationId xmlns:a16="http://schemas.microsoft.com/office/drawing/2014/main" id="{487161A6-6906-DBD7-E225-C793C97D6E2C}"/>
              </a:ext>
            </a:extLst>
          </p:cNvPr>
          <p:cNvPicPr>
            <a:picLocks noGrp="1" noChangeAspect="1"/>
          </p:cNvPicPr>
          <p:nvPr>
            <p:ph idx="1"/>
          </p:nvPr>
        </p:nvPicPr>
        <p:blipFill>
          <a:blip r:embed="rId2"/>
          <a:stretch>
            <a:fillRect/>
          </a:stretch>
        </p:blipFill>
        <p:spPr>
          <a:xfrm>
            <a:off x="3812717" y="2638425"/>
            <a:ext cx="4566567" cy="3101975"/>
          </a:xfrm>
        </p:spPr>
      </p:pic>
    </p:spTree>
    <p:extLst>
      <p:ext uri="{BB962C8B-B14F-4D97-AF65-F5344CB8AC3E}">
        <p14:creationId xmlns:p14="http://schemas.microsoft.com/office/powerpoint/2010/main" val="138542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B7A0-B361-07FA-9096-425EF8D5051E}"/>
              </a:ext>
            </a:extLst>
          </p:cNvPr>
          <p:cNvSpPr>
            <a:spLocks noGrp="1"/>
          </p:cNvSpPr>
          <p:nvPr>
            <p:ph type="title"/>
          </p:nvPr>
        </p:nvSpPr>
        <p:spPr/>
        <p:txBody>
          <a:bodyPr/>
          <a:lstStyle/>
          <a:p>
            <a:r>
              <a:rPr lang="tr-TR" dirty="0"/>
              <a:t>Uygulama ödevi 5</a:t>
            </a:r>
          </a:p>
        </p:txBody>
      </p:sp>
      <p:pic>
        <p:nvPicPr>
          <p:cNvPr id="5" name="İçerik Yer Tutucusu 4">
            <a:extLst>
              <a:ext uri="{FF2B5EF4-FFF2-40B4-BE49-F238E27FC236}">
                <a16:creationId xmlns:a16="http://schemas.microsoft.com/office/drawing/2014/main" id="{7AE7ED86-3563-C5E0-DE9F-A9E99BAE22B9}"/>
              </a:ext>
            </a:extLst>
          </p:cNvPr>
          <p:cNvPicPr>
            <a:picLocks noGrp="1" noChangeAspect="1"/>
          </p:cNvPicPr>
          <p:nvPr>
            <p:ph idx="1"/>
          </p:nvPr>
        </p:nvPicPr>
        <p:blipFill>
          <a:blip r:embed="rId2"/>
          <a:stretch>
            <a:fillRect/>
          </a:stretch>
        </p:blipFill>
        <p:spPr>
          <a:xfrm>
            <a:off x="4048125" y="2808287"/>
            <a:ext cx="4095750" cy="2762250"/>
          </a:xfrm>
        </p:spPr>
      </p:pic>
    </p:spTree>
    <p:extLst>
      <p:ext uri="{BB962C8B-B14F-4D97-AF65-F5344CB8AC3E}">
        <p14:creationId xmlns:p14="http://schemas.microsoft.com/office/powerpoint/2010/main" val="13873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485-984E-495E-A6CD-75EACA72B078}"/>
              </a:ext>
            </a:extLst>
          </p:cNvPr>
          <p:cNvSpPr>
            <a:spLocks noGrp="1"/>
          </p:cNvSpPr>
          <p:nvPr>
            <p:ph type="title"/>
          </p:nvPr>
        </p:nvSpPr>
        <p:spPr/>
        <p:txBody>
          <a:bodyPr/>
          <a:lstStyle/>
          <a:p>
            <a:r>
              <a:rPr lang="tr-TR" dirty="0"/>
              <a:t>URL nedir ?</a:t>
            </a:r>
          </a:p>
        </p:txBody>
      </p:sp>
      <p:sp>
        <p:nvSpPr>
          <p:cNvPr id="3" name="Content Placeholder 2">
            <a:extLst>
              <a:ext uri="{FF2B5EF4-FFF2-40B4-BE49-F238E27FC236}">
                <a16:creationId xmlns:a16="http://schemas.microsoft.com/office/drawing/2014/main" id="{AFE02012-291E-4DD5-8221-295B20A618AF}"/>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Locator</a:t>
            </a:r>
            <a:r>
              <a:rPr lang="tr-TR" dirty="0"/>
              <a:t> olan, internet sitelerine bağlanmak için yazılan bir metindir. Aslında internet sitelerine ip adresleri ile ulaşılır. Aynı zamanda internet siteleri statik ip kullanmak zorunda değildir. Bu yüzden ip adresi ile internet sitelerine ulaşmak çok zordur. Bu durumlardan dolayı </a:t>
            </a:r>
            <a:r>
              <a:rPr lang="tr-TR" dirty="0" err="1"/>
              <a:t>url</a:t>
            </a:r>
            <a:r>
              <a:rPr lang="tr-TR" dirty="0"/>
              <a:t> yapısı ortaya çıkmıştır. </a:t>
            </a:r>
          </a:p>
        </p:txBody>
      </p:sp>
    </p:spTree>
    <p:extLst>
      <p:ext uri="{BB962C8B-B14F-4D97-AF65-F5344CB8AC3E}">
        <p14:creationId xmlns:p14="http://schemas.microsoft.com/office/powerpoint/2010/main" val="32403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0FCBF-09E3-6264-9599-6B72F2588CB5}"/>
              </a:ext>
            </a:extLst>
          </p:cNvPr>
          <p:cNvSpPr>
            <a:spLocks noGrp="1"/>
          </p:cNvSpPr>
          <p:nvPr>
            <p:ph type="title"/>
          </p:nvPr>
        </p:nvSpPr>
        <p:spPr/>
        <p:txBody>
          <a:bodyPr/>
          <a:lstStyle/>
          <a:p>
            <a:r>
              <a:rPr lang="tr-TR" dirty="0"/>
              <a:t>Uygulama ödevi 6</a:t>
            </a:r>
          </a:p>
        </p:txBody>
      </p:sp>
      <p:pic>
        <p:nvPicPr>
          <p:cNvPr id="5" name="İçerik Yer Tutucusu 4">
            <a:extLst>
              <a:ext uri="{FF2B5EF4-FFF2-40B4-BE49-F238E27FC236}">
                <a16:creationId xmlns:a16="http://schemas.microsoft.com/office/drawing/2014/main" id="{EBD1AD88-AC52-5339-416F-E07B8EA4B17A}"/>
              </a:ext>
            </a:extLst>
          </p:cNvPr>
          <p:cNvPicPr>
            <a:picLocks noGrp="1" noChangeAspect="1"/>
          </p:cNvPicPr>
          <p:nvPr>
            <p:ph idx="1"/>
          </p:nvPr>
        </p:nvPicPr>
        <p:blipFill>
          <a:blip r:embed="rId2"/>
          <a:stretch>
            <a:fillRect/>
          </a:stretch>
        </p:blipFill>
        <p:spPr>
          <a:xfrm>
            <a:off x="5048250" y="2941637"/>
            <a:ext cx="2095500" cy="2495550"/>
          </a:xfrm>
        </p:spPr>
      </p:pic>
    </p:spTree>
    <p:extLst>
      <p:ext uri="{BB962C8B-B14F-4D97-AF65-F5344CB8AC3E}">
        <p14:creationId xmlns:p14="http://schemas.microsoft.com/office/powerpoint/2010/main" val="176760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0DB1FE-03A1-1C75-FC8A-7763F533437D}"/>
              </a:ext>
            </a:extLst>
          </p:cNvPr>
          <p:cNvSpPr>
            <a:spLocks noGrp="1"/>
          </p:cNvSpPr>
          <p:nvPr>
            <p:ph type="title"/>
          </p:nvPr>
        </p:nvSpPr>
        <p:spPr/>
        <p:txBody>
          <a:bodyPr/>
          <a:lstStyle/>
          <a:p>
            <a:r>
              <a:rPr lang="tr-TR" dirty="0" err="1"/>
              <a:t>Dısplay:none</a:t>
            </a:r>
            <a:r>
              <a:rPr lang="tr-TR" dirty="0"/>
              <a:t>, </a:t>
            </a:r>
            <a:r>
              <a:rPr lang="tr-TR" dirty="0" err="1"/>
              <a:t>vısıbılıty:none</a:t>
            </a:r>
            <a:r>
              <a:rPr lang="tr-TR" dirty="0"/>
              <a:t> farkı</a:t>
            </a:r>
          </a:p>
        </p:txBody>
      </p:sp>
      <p:sp>
        <p:nvSpPr>
          <p:cNvPr id="3" name="İçerik Yer Tutucusu 2">
            <a:extLst>
              <a:ext uri="{FF2B5EF4-FFF2-40B4-BE49-F238E27FC236}">
                <a16:creationId xmlns:a16="http://schemas.microsoft.com/office/drawing/2014/main" id="{8D8761A7-B0D9-F33C-9F00-F8889DCE6717}"/>
              </a:ext>
            </a:extLst>
          </p:cNvPr>
          <p:cNvSpPr>
            <a:spLocks noGrp="1"/>
          </p:cNvSpPr>
          <p:nvPr>
            <p:ph idx="1"/>
          </p:nvPr>
        </p:nvSpPr>
        <p:spPr/>
        <p:txBody>
          <a:bodyPr/>
          <a:lstStyle/>
          <a:p>
            <a:pPr marL="0" indent="0">
              <a:buNone/>
            </a:pPr>
            <a:r>
              <a:rPr lang="tr-TR" dirty="0" err="1"/>
              <a:t>Display:none</a:t>
            </a:r>
            <a:r>
              <a:rPr lang="tr-TR" dirty="0"/>
              <a:t> ile </a:t>
            </a:r>
            <a:r>
              <a:rPr lang="tr-TR" dirty="0" err="1"/>
              <a:t>visibility:none</a:t>
            </a:r>
            <a:r>
              <a:rPr lang="tr-TR" dirty="0"/>
              <a:t> görünüşte aynı işlevleri yapsa bile aslında önemli bir farklılığı mevcuttur. Her iki komutta yazılan nesne için nesneyi görünüşte siler. Ancak </a:t>
            </a:r>
            <a:r>
              <a:rPr lang="tr-TR" dirty="0" err="1"/>
              <a:t>visibility:none</a:t>
            </a:r>
            <a:r>
              <a:rPr lang="tr-TR" dirty="0"/>
              <a:t> kodunu kullandığımızda silinen nesnenin sadece görüntüsü silinir. Fiziki olarak nesne hala olduğu yerdedir.</a:t>
            </a:r>
          </a:p>
        </p:txBody>
      </p:sp>
    </p:spTree>
    <p:extLst>
      <p:ext uri="{BB962C8B-B14F-4D97-AF65-F5344CB8AC3E}">
        <p14:creationId xmlns:p14="http://schemas.microsoft.com/office/powerpoint/2010/main" val="1830905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9AD9F9A-3A54-476D-0FB7-79B2F2359F74}"/>
              </a:ext>
            </a:extLst>
          </p:cNvPr>
          <p:cNvSpPr>
            <a:spLocks noGrp="1"/>
          </p:cNvSpPr>
          <p:nvPr>
            <p:ph idx="1"/>
          </p:nvPr>
        </p:nvSpPr>
        <p:spPr>
          <a:xfrm>
            <a:off x="2231135" y="1099466"/>
            <a:ext cx="7729728" cy="5310570"/>
          </a:xfrm>
        </p:spPr>
        <p:txBody>
          <a:bodyPr>
            <a:normAutofit/>
          </a:bodyPr>
          <a:lstStyle/>
          <a:p>
            <a:endParaRPr lang="tr-TR" dirty="0"/>
          </a:p>
          <a:p>
            <a:pPr marL="0" indent="0">
              <a:buNone/>
            </a:pPr>
            <a:r>
              <a:rPr lang="tr-TR" dirty="0"/>
              <a:t>3 adet div nesnesini </a:t>
            </a:r>
            <a:r>
              <a:rPr lang="tr-TR" dirty="0" err="1"/>
              <a:t>display:inline-block</a:t>
            </a:r>
            <a:r>
              <a:rPr lang="tr-TR" dirty="0"/>
              <a:t> komutu ile yan yana koyalım ve Box 2 yazan div nesnesine </a:t>
            </a:r>
            <a:r>
              <a:rPr lang="tr-TR" dirty="0" err="1"/>
              <a:t>display:none</a:t>
            </a:r>
            <a:r>
              <a:rPr lang="tr-TR" dirty="0"/>
              <a:t> komutunu yazarsak:</a:t>
            </a:r>
          </a:p>
          <a:p>
            <a:endParaRPr lang="tr-TR" dirty="0"/>
          </a:p>
          <a:p>
            <a:endParaRPr lang="tr-TR" dirty="0"/>
          </a:p>
          <a:p>
            <a:endParaRPr lang="tr-TR" dirty="0"/>
          </a:p>
          <a:p>
            <a:pPr marL="0" indent="0">
              <a:buNone/>
            </a:pPr>
            <a:r>
              <a:rPr lang="tr-TR" dirty="0"/>
              <a:t>Gizli olan Box 2 nesnesi yüzeyde hiçbir yer kaplamaz. Eğer Box 2 nesnesine </a:t>
            </a:r>
            <a:r>
              <a:rPr lang="tr-TR" dirty="0" err="1"/>
              <a:t>visibility:none</a:t>
            </a:r>
            <a:r>
              <a:rPr lang="tr-TR" dirty="0"/>
              <a:t> komutunu yazarsak:</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Box 2 nesnesi görünmese bile yüzeyde yer kaplamaktadır.</a:t>
            </a:r>
          </a:p>
        </p:txBody>
      </p:sp>
      <p:pic>
        <p:nvPicPr>
          <p:cNvPr id="7" name="Resim 6">
            <a:extLst>
              <a:ext uri="{FF2B5EF4-FFF2-40B4-BE49-F238E27FC236}">
                <a16:creationId xmlns:a16="http://schemas.microsoft.com/office/drawing/2014/main" id="{FFF18C54-BC6C-AA06-B1B2-DECD28B58451}"/>
              </a:ext>
            </a:extLst>
          </p:cNvPr>
          <p:cNvPicPr>
            <a:picLocks noChangeAspect="1"/>
          </p:cNvPicPr>
          <p:nvPr/>
        </p:nvPicPr>
        <p:blipFill>
          <a:blip r:embed="rId2"/>
          <a:stretch>
            <a:fillRect/>
          </a:stretch>
        </p:blipFill>
        <p:spPr>
          <a:xfrm>
            <a:off x="3118441" y="188899"/>
            <a:ext cx="5955116" cy="1271838"/>
          </a:xfrm>
          <a:prstGeom prst="rect">
            <a:avLst/>
          </a:prstGeom>
        </p:spPr>
      </p:pic>
      <p:pic>
        <p:nvPicPr>
          <p:cNvPr id="9" name="Resim 8">
            <a:extLst>
              <a:ext uri="{FF2B5EF4-FFF2-40B4-BE49-F238E27FC236}">
                <a16:creationId xmlns:a16="http://schemas.microsoft.com/office/drawing/2014/main" id="{025862F8-C94F-1D0C-2D56-AE8F6B57A9D1}"/>
              </a:ext>
            </a:extLst>
          </p:cNvPr>
          <p:cNvPicPr>
            <a:picLocks noChangeAspect="1"/>
          </p:cNvPicPr>
          <p:nvPr/>
        </p:nvPicPr>
        <p:blipFill>
          <a:blip r:embed="rId3"/>
          <a:stretch>
            <a:fillRect/>
          </a:stretch>
        </p:blipFill>
        <p:spPr>
          <a:xfrm>
            <a:off x="3118441" y="2149603"/>
            <a:ext cx="5955116" cy="1262405"/>
          </a:xfrm>
          <a:prstGeom prst="rect">
            <a:avLst/>
          </a:prstGeom>
        </p:spPr>
      </p:pic>
      <p:pic>
        <p:nvPicPr>
          <p:cNvPr id="11" name="Resim 10">
            <a:extLst>
              <a:ext uri="{FF2B5EF4-FFF2-40B4-BE49-F238E27FC236}">
                <a16:creationId xmlns:a16="http://schemas.microsoft.com/office/drawing/2014/main" id="{AE30CA4D-BBE1-2930-43B7-A00037E9861B}"/>
              </a:ext>
            </a:extLst>
          </p:cNvPr>
          <p:cNvPicPr>
            <a:picLocks noChangeAspect="1"/>
          </p:cNvPicPr>
          <p:nvPr/>
        </p:nvPicPr>
        <p:blipFill>
          <a:blip r:embed="rId4"/>
          <a:stretch>
            <a:fillRect/>
          </a:stretch>
        </p:blipFill>
        <p:spPr>
          <a:xfrm>
            <a:off x="3118441" y="4178075"/>
            <a:ext cx="5955116" cy="1270425"/>
          </a:xfrm>
          <a:prstGeom prst="rect">
            <a:avLst/>
          </a:prstGeom>
        </p:spPr>
      </p:pic>
    </p:spTree>
    <p:extLst>
      <p:ext uri="{BB962C8B-B14F-4D97-AF65-F5344CB8AC3E}">
        <p14:creationId xmlns:p14="http://schemas.microsoft.com/office/powerpoint/2010/main" val="75756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AF9254-2CA1-E54A-6D47-722ACF58BC12}"/>
              </a:ext>
            </a:extLst>
          </p:cNvPr>
          <p:cNvSpPr>
            <a:spLocks noGrp="1"/>
          </p:cNvSpPr>
          <p:nvPr>
            <p:ph type="title"/>
          </p:nvPr>
        </p:nvSpPr>
        <p:spPr/>
        <p:txBody>
          <a:bodyPr/>
          <a:lstStyle/>
          <a:p>
            <a:r>
              <a:rPr lang="tr-TR" dirty="0" err="1"/>
              <a:t>Pseudo</a:t>
            </a:r>
            <a:r>
              <a:rPr lang="tr-TR" dirty="0"/>
              <a:t> </a:t>
            </a:r>
            <a:r>
              <a:rPr lang="tr-TR" dirty="0" err="1"/>
              <a:t>class</a:t>
            </a:r>
            <a:r>
              <a:rPr lang="tr-TR" dirty="0"/>
              <a:t> nedir ?</a:t>
            </a:r>
          </a:p>
        </p:txBody>
      </p:sp>
      <p:sp>
        <p:nvSpPr>
          <p:cNvPr id="3" name="İçerik Yer Tutucusu 2">
            <a:extLst>
              <a:ext uri="{FF2B5EF4-FFF2-40B4-BE49-F238E27FC236}">
                <a16:creationId xmlns:a16="http://schemas.microsoft.com/office/drawing/2014/main" id="{49EB12B4-D039-657C-42CA-D4418B3ACBE1}"/>
              </a:ext>
            </a:extLst>
          </p:cNvPr>
          <p:cNvSpPr>
            <a:spLocks noGrp="1"/>
          </p:cNvSpPr>
          <p:nvPr>
            <p:ph idx="1"/>
          </p:nvPr>
        </p:nvSpPr>
        <p:spPr/>
        <p:txBody>
          <a:bodyPr>
            <a:normAutofit fontScale="92500" lnSpcReduction="20000"/>
          </a:bodyPr>
          <a:lstStyle/>
          <a:p>
            <a:pPr marL="0" indent="0">
              <a:buNone/>
            </a:pPr>
            <a:r>
              <a:rPr lang="tr-TR" dirty="0"/>
              <a:t>Bir HTML öğesi veya linki farklı sınıflara bölerek, farklı durumlarda CSS kodları yazabilmek için kullanılır. </a:t>
            </a:r>
            <a:r>
              <a:rPr lang="tr-TR" dirty="0" err="1"/>
              <a:t>Secici:sözde-sinif</a:t>
            </a:r>
            <a:r>
              <a:rPr lang="tr-TR" dirty="0"/>
              <a:t> şeklinde kullanılır. Kullanımına örnek:</a:t>
            </a:r>
          </a:p>
          <a:p>
            <a:r>
              <a:rPr lang="tr-TR" dirty="0" err="1"/>
              <a:t>Text</a:t>
            </a:r>
            <a:r>
              <a:rPr lang="tr-TR" dirty="0"/>
              <a:t>, </a:t>
            </a:r>
            <a:r>
              <a:rPr lang="tr-TR" dirty="0" err="1"/>
              <a:t>password</a:t>
            </a:r>
            <a:r>
              <a:rPr lang="tr-TR" dirty="0"/>
              <a:t>, tel vb. </a:t>
            </a:r>
            <a:r>
              <a:rPr lang="tr-TR" dirty="0" err="1"/>
              <a:t>inputlar</a:t>
            </a:r>
            <a:r>
              <a:rPr lang="tr-TR" dirty="0"/>
              <a:t> doldurulurken (</a:t>
            </a:r>
            <a:r>
              <a:rPr lang="tr-TR" dirty="0" err="1"/>
              <a:t>focus</a:t>
            </a:r>
            <a:r>
              <a:rPr lang="tr-TR" dirty="0"/>
              <a:t>) </a:t>
            </a:r>
            <a:r>
              <a:rPr lang="tr-TR" dirty="0" err="1"/>
              <a:t>inputun</a:t>
            </a:r>
            <a:r>
              <a:rPr lang="tr-TR" dirty="0"/>
              <a:t> farklı renge geçebilir.</a:t>
            </a:r>
          </a:p>
          <a:p>
            <a:r>
              <a:rPr lang="tr-TR" dirty="0"/>
              <a:t>Herhangi bir ögenin üzerine gelindiğinde öğenin stilini değiştirebilir.</a:t>
            </a:r>
          </a:p>
          <a:p>
            <a:r>
              <a:rPr lang="tr-TR" dirty="0"/>
              <a:t>Bir etiketin ilk öğesini bulmak için </a:t>
            </a:r>
            <a:r>
              <a:rPr lang="tr-TR" dirty="0" err="1"/>
              <a:t>first-child</a:t>
            </a:r>
            <a:r>
              <a:rPr lang="tr-TR" dirty="0"/>
              <a:t> sözde sınıfı mevcuttur (ve sayı olarak veya son ögesini bulmak için de </a:t>
            </a:r>
            <a:r>
              <a:rPr lang="tr-TR" dirty="0" err="1"/>
              <a:t>child</a:t>
            </a:r>
            <a:r>
              <a:rPr lang="tr-TR" dirty="0"/>
              <a:t> sözde sınıfları mevcuttur).</a:t>
            </a:r>
          </a:p>
          <a:p>
            <a:r>
              <a:rPr lang="tr-TR" dirty="0"/>
              <a:t>İnternet adresinde tıklanmadan önce (link), üzerine gelindiğinde (</a:t>
            </a:r>
            <a:r>
              <a:rPr lang="tr-TR" dirty="0" err="1"/>
              <a:t>hover</a:t>
            </a:r>
            <a:r>
              <a:rPr lang="tr-TR" dirty="0"/>
              <a:t>), tıklanırken (</a:t>
            </a:r>
            <a:r>
              <a:rPr lang="tr-TR" dirty="0" err="1"/>
              <a:t>active</a:t>
            </a:r>
            <a:r>
              <a:rPr lang="tr-TR" dirty="0"/>
              <a:t>) ve tıklandıktan sonra (</a:t>
            </a:r>
            <a:r>
              <a:rPr lang="tr-TR" dirty="0" err="1"/>
              <a:t>visited</a:t>
            </a:r>
            <a:r>
              <a:rPr lang="tr-TR" dirty="0"/>
              <a:t>), durumlarında yapılacak işlemler olmak üzere 4 farklı sözde sınıf bulunur.</a:t>
            </a:r>
          </a:p>
          <a:p>
            <a:r>
              <a:rPr lang="tr-TR" dirty="0"/>
              <a:t>Bu belirtilen sözde sınıflardan başka sözde sınıflar da vardır. Ancak yukarıda verilen örnekler günlük kullanımda daha sık karşılaşılır.</a:t>
            </a:r>
          </a:p>
        </p:txBody>
      </p:sp>
    </p:spTree>
    <p:extLst>
      <p:ext uri="{BB962C8B-B14F-4D97-AF65-F5344CB8AC3E}">
        <p14:creationId xmlns:p14="http://schemas.microsoft.com/office/powerpoint/2010/main" val="138434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84074D-89AD-B2A1-4367-C25DFB8B6BF1}"/>
              </a:ext>
            </a:extLst>
          </p:cNvPr>
          <p:cNvSpPr>
            <a:spLocks noGrp="1"/>
          </p:cNvSpPr>
          <p:nvPr>
            <p:ph idx="1"/>
          </p:nvPr>
        </p:nvSpPr>
        <p:spPr>
          <a:xfrm>
            <a:off x="2231136" y="525518"/>
            <a:ext cx="7729728" cy="5214510"/>
          </a:xfrm>
        </p:spPr>
        <p:txBody>
          <a:bodyPr>
            <a:normAutofit lnSpcReduction="1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Yukarıdaki örnek çalıştırıldığında linke tıklanmadan önce, üzerine gelindiğinde, tıklanırken ve tıklandıktan olmak üzere 4 durumda da nasıl yapılacağı örnek olarak gösterilmiştir.</a:t>
            </a:r>
          </a:p>
        </p:txBody>
      </p:sp>
      <p:pic>
        <p:nvPicPr>
          <p:cNvPr id="8" name="Resim 7">
            <a:extLst>
              <a:ext uri="{FF2B5EF4-FFF2-40B4-BE49-F238E27FC236}">
                <a16:creationId xmlns:a16="http://schemas.microsoft.com/office/drawing/2014/main" id="{84C9529E-D778-6F70-0AAA-D6840E8339D2}"/>
              </a:ext>
            </a:extLst>
          </p:cNvPr>
          <p:cNvPicPr>
            <a:picLocks noChangeAspect="1"/>
          </p:cNvPicPr>
          <p:nvPr/>
        </p:nvPicPr>
        <p:blipFill>
          <a:blip r:embed="rId2"/>
          <a:stretch>
            <a:fillRect/>
          </a:stretch>
        </p:blipFill>
        <p:spPr>
          <a:xfrm>
            <a:off x="757237" y="525518"/>
            <a:ext cx="10677525" cy="3686175"/>
          </a:xfrm>
          <a:prstGeom prst="rect">
            <a:avLst/>
          </a:prstGeom>
        </p:spPr>
      </p:pic>
    </p:spTree>
    <p:extLst>
      <p:ext uri="{BB962C8B-B14F-4D97-AF65-F5344CB8AC3E}">
        <p14:creationId xmlns:p14="http://schemas.microsoft.com/office/powerpoint/2010/main" val="141951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5D943550-BF24-B979-1EB2-8A6D30B95C86}"/>
              </a:ext>
            </a:extLst>
          </p:cNvPr>
          <p:cNvSpPr>
            <a:spLocks noGrp="1"/>
          </p:cNvSpPr>
          <p:nvPr>
            <p:ph idx="1"/>
          </p:nvPr>
        </p:nvSpPr>
        <p:spPr>
          <a:xfrm>
            <a:off x="2231136" y="2638044"/>
            <a:ext cx="7729728" cy="3731225"/>
          </a:xfrm>
        </p:spPr>
        <p:txBody>
          <a:bodyPr>
            <a:normAutofit/>
          </a:bodyPr>
          <a:lstStyle/>
          <a:p>
            <a:endParaRPr lang="tr-TR" dirty="0"/>
          </a:p>
          <a:p>
            <a:endParaRPr lang="tr-TR" dirty="0"/>
          </a:p>
          <a:p>
            <a:endParaRPr lang="tr-TR" dirty="0"/>
          </a:p>
          <a:p>
            <a:endParaRPr lang="tr-TR" dirty="0"/>
          </a:p>
          <a:p>
            <a:endParaRPr lang="tr-TR" dirty="0"/>
          </a:p>
          <a:p>
            <a:endParaRPr lang="tr-TR" dirty="0"/>
          </a:p>
          <a:p>
            <a:pPr marL="0" indent="0">
              <a:buNone/>
            </a:pPr>
            <a:r>
              <a:rPr lang="tr-TR" dirty="0"/>
              <a:t>Yukarıdaki örnek çalıştırıldığında, ‘‘CSS Sözde Sınıflar’’ yazısının üzerine gelindiğinde ‘‘</a:t>
            </a:r>
            <a:r>
              <a:rPr lang="tr-TR" dirty="0" err="1"/>
              <a:t>hover</a:t>
            </a:r>
            <a:r>
              <a:rPr lang="tr-TR" dirty="0"/>
              <a:t> kullanımı’’ kelimesi sarı renk üzerinde gözükecektir.</a:t>
            </a:r>
          </a:p>
          <a:p>
            <a:pPr marL="0" indent="0">
              <a:buNone/>
            </a:pPr>
            <a:r>
              <a:rPr lang="tr-TR" dirty="0"/>
              <a:t> </a:t>
            </a:r>
            <a:r>
              <a:rPr lang="tr-TR" b="1" dirty="0"/>
              <a:t>Not</a:t>
            </a:r>
            <a:r>
              <a:rPr lang="tr-TR" dirty="0"/>
              <a:t>: 15. satırda yer alan </a:t>
            </a:r>
            <a:r>
              <a:rPr lang="tr-TR" dirty="0" err="1"/>
              <a:t>hover</a:t>
            </a:r>
            <a:r>
              <a:rPr lang="tr-TR" dirty="0"/>
              <a:t> sözde sınıfı, div altında yer alan p nesneleri için çalıştığını ifade etmektedir.</a:t>
            </a:r>
          </a:p>
          <a:p>
            <a:endParaRPr lang="tr-TR" dirty="0"/>
          </a:p>
        </p:txBody>
      </p:sp>
      <p:pic>
        <p:nvPicPr>
          <p:cNvPr id="10" name="Resim 9">
            <a:extLst>
              <a:ext uri="{FF2B5EF4-FFF2-40B4-BE49-F238E27FC236}">
                <a16:creationId xmlns:a16="http://schemas.microsoft.com/office/drawing/2014/main" id="{A6F51B97-2A54-B96F-9BB4-35DBD3AD2215}"/>
              </a:ext>
            </a:extLst>
          </p:cNvPr>
          <p:cNvPicPr>
            <a:picLocks noChangeAspect="1"/>
          </p:cNvPicPr>
          <p:nvPr/>
        </p:nvPicPr>
        <p:blipFill>
          <a:blip r:embed="rId2"/>
          <a:stretch>
            <a:fillRect/>
          </a:stretch>
        </p:blipFill>
        <p:spPr>
          <a:xfrm>
            <a:off x="3138487" y="287926"/>
            <a:ext cx="5915025" cy="4610100"/>
          </a:xfrm>
          <a:prstGeom prst="rect">
            <a:avLst/>
          </a:prstGeom>
        </p:spPr>
      </p:pic>
    </p:spTree>
    <p:extLst>
      <p:ext uri="{BB962C8B-B14F-4D97-AF65-F5344CB8AC3E}">
        <p14:creationId xmlns:p14="http://schemas.microsoft.com/office/powerpoint/2010/main" val="2039179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111EB-8A5F-DC12-4FCC-EB06C27A6E37}"/>
              </a:ext>
            </a:extLst>
          </p:cNvPr>
          <p:cNvSpPr>
            <a:spLocks noGrp="1"/>
          </p:cNvSpPr>
          <p:nvPr>
            <p:ph type="title"/>
          </p:nvPr>
        </p:nvSpPr>
        <p:spPr/>
        <p:txBody>
          <a:bodyPr/>
          <a:lstStyle/>
          <a:p>
            <a:r>
              <a:rPr lang="tr-TR" dirty="0" err="1"/>
              <a:t>Pseudo</a:t>
            </a:r>
            <a:r>
              <a:rPr lang="tr-TR" dirty="0"/>
              <a:t> element nedir ?</a:t>
            </a:r>
          </a:p>
        </p:txBody>
      </p:sp>
      <p:sp>
        <p:nvSpPr>
          <p:cNvPr id="3" name="İçerik Yer Tutucusu 2">
            <a:extLst>
              <a:ext uri="{FF2B5EF4-FFF2-40B4-BE49-F238E27FC236}">
                <a16:creationId xmlns:a16="http://schemas.microsoft.com/office/drawing/2014/main" id="{B1122DE3-7F8F-1853-58F4-5A238DA20C49}"/>
              </a:ext>
            </a:extLst>
          </p:cNvPr>
          <p:cNvSpPr>
            <a:spLocks noGrp="1"/>
          </p:cNvSpPr>
          <p:nvPr>
            <p:ph idx="1"/>
          </p:nvPr>
        </p:nvSpPr>
        <p:spPr/>
        <p:txBody>
          <a:bodyPr/>
          <a:lstStyle/>
          <a:p>
            <a:pPr marL="0" indent="0">
              <a:buNone/>
            </a:pPr>
            <a:r>
              <a:rPr lang="tr-TR" dirty="0" err="1"/>
              <a:t>Pseudo</a:t>
            </a:r>
            <a:r>
              <a:rPr lang="tr-TR" dirty="0"/>
              <a:t> element, Türkçe karşılığı sözde öge seçiciler, bir HTML ögesini alt sınıflara böler. Bir metinin ilk harfi, ilk satırı, fareyle seçilmiş durumlarına CSS kodları ile özelleştirilebilir. Günümüz tarayıcıları seçici::sözde öge şeklinde kullanımı desteklemektedir.  Kullanım örnekleri:</a:t>
            </a:r>
          </a:p>
          <a:p>
            <a:r>
              <a:rPr lang="tr-TR" dirty="0"/>
              <a:t>Bir metinin ilk harfinin büyük, küçük, renkli vb. şekilde yazılması (</a:t>
            </a:r>
            <a:r>
              <a:rPr lang="tr-TR" dirty="0" err="1"/>
              <a:t>first-letter</a:t>
            </a:r>
            <a:r>
              <a:rPr lang="tr-TR" dirty="0"/>
              <a:t>).</a:t>
            </a:r>
          </a:p>
          <a:p>
            <a:r>
              <a:rPr lang="tr-TR" dirty="0"/>
              <a:t>Bir metinin ilk satırının bir önceki maddedeki gibi işlemler yapılması (</a:t>
            </a:r>
            <a:r>
              <a:rPr lang="tr-TR" dirty="0" err="1"/>
              <a:t>first-line</a:t>
            </a:r>
            <a:r>
              <a:rPr lang="tr-TR" dirty="0"/>
              <a:t>)</a:t>
            </a:r>
          </a:p>
        </p:txBody>
      </p:sp>
    </p:spTree>
    <p:extLst>
      <p:ext uri="{BB962C8B-B14F-4D97-AF65-F5344CB8AC3E}">
        <p14:creationId xmlns:p14="http://schemas.microsoft.com/office/powerpoint/2010/main" val="147523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B562C9-9216-00BB-6A72-7498CBA2D820}"/>
              </a:ext>
            </a:extLst>
          </p:cNvPr>
          <p:cNvSpPr>
            <a:spLocks noGrp="1"/>
          </p:cNvSpPr>
          <p:nvPr>
            <p:ph idx="1"/>
          </p:nvPr>
        </p:nvSpPr>
        <p:spPr/>
        <p:txBody>
          <a:bodyPr/>
          <a:lstStyle/>
          <a:p>
            <a:endParaRPr lang="tr-TR" dirty="0"/>
          </a:p>
          <a:p>
            <a:endParaRPr lang="tr-TR" dirty="0"/>
          </a:p>
          <a:p>
            <a:pPr marL="0" indent="0">
              <a:buNone/>
            </a:pPr>
            <a:r>
              <a:rPr lang="tr-TR" dirty="0"/>
              <a:t>Yukarıdaki örnek incelendiğinde </a:t>
            </a:r>
            <a:r>
              <a:rPr lang="tr-TR" dirty="0" err="1"/>
              <a:t>selection</a:t>
            </a:r>
            <a:r>
              <a:rPr lang="tr-TR" dirty="0"/>
              <a:t> sözde seçicisi ile herhangi bir metin seçildiğinde arka planın mor ve yazının ise beyaz olması belirtilmiştir.</a:t>
            </a:r>
          </a:p>
          <a:p>
            <a:endParaRPr lang="tr-TR" dirty="0"/>
          </a:p>
          <a:p>
            <a:endParaRPr lang="tr-TR" dirty="0"/>
          </a:p>
          <a:p>
            <a:endParaRPr lang="tr-TR" dirty="0"/>
          </a:p>
          <a:p>
            <a:endParaRPr lang="tr-TR" dirty="0"/>
          </a:p>
        </p:txBody>
      </p:sp>
      <p:pic>
        <p:nvPicPr>
          <p:cNvPr id="5" name="Resim 4">
            <a:extLst>
              <a:ext uri="{FF2B5EF4-FFF2-40B4-BE49-F238E27FC236}">
                <a16:creationId xmlns:a16="http://schemas.microsoft.com/office/drawing/2014/main" id="{B4C722E3-D204-6374-A066-5ADAD24D6A6D}"/>
              </a:ext>
            </a:extLst>
          </p:cNvPr>
          <p:cNvPicPr>
            <a:picLocks noChangeAspect="1"/>
          </p:cNvPicPr>
          <p:nvPr/>
        </p:nvPicPr>
        <p:blipFill>
          <a:blip r:embed="rId2"/>
          <a:stretch>
            <a:fillRect/>
          </a:stretch>
        </p:blipFill>
        <p:spPr>
          <a:xfrm>
            <a:off x="995362" y="685747"/>
            <a:ext cx="10201275" cy="2743200"/>
          </a:xfrm>
          <a:prstGeom prst="rect">
            <a:avLst/>
          </a:prstGeom>
        </p:spPr>
      </p:pic>
    </p:spTree>
    <p:extLst>
      <p:ext uri="{BB962C8B-B14F-4D97-AF65-F5344CB8AC3E}">
        <p14:creationId xmlns:p14="http://schemas.microsoft.com/office/powerpoint/2010/main" val="3434614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5B782-EA9F-0FA3-A4BF-780D7B231F8C}"/>
              </a:ext>
            </a:extLst>
          </p:cNvPr>
          <p:cNvSpPr>
            <a:spLocks noGrp="1"/>
          </p:cNvSpPr>
          <p:nvPr>
            <p:ph type="title"/>
          </p:nvPr>
        </p:nvSpPr>
        <p:spPr/>
        <p:txBody>
          <a:bodyPr/>
          <a:lstStyle/>
          <a:p>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71CC429-1F9D-49DA-D4D9-957E9E7872B8}"/>
              </a:ext>
            </a:extLst>
          </p:cNvPr>
          <p:cNvSpPr>
            <a:spLocks noGrp="1"/>
          </p:cNvSpPr>
          <p:nvPr>
            <p:ph idx="1"/>
          </p:nvPr>
        </p:nvSpPr>
        <p:spPr/>
        <p:txBody>
          <a:bodyPr/>
          <a:lstStyle/>
          <a:p>
            <a:r>
              <a:rPr lang="tr-TR" dirty="0"/>
              <a:t>*          ==&gt; tüm </a:t>
            </a:r>
            <a:r>
              <a:rPr lang="tr-TR" dirty="0" err="1"/>
              <a:t>tagleri</a:t>
            </a:r>
            <a:r>
              <a:rPr lang="tr-TR" dirty="0"/>
              <a:t> kapsar. (varsayılan genel özellikleri sıfırlamak için kullanılabilir.)</a:t>
            </a:r>
          </a:p>
          <a:p>
            <a:r>
              <a:rPr lang="tr-TR" dirty="0" err="1"/>
              <a:t>div,p</a:t>
            </a:r>
            <a:r>
              <a:rPr lang="tr-TR" dirty="0"/>
              <a:t>{}  ==&gt; hem div hem de p </a:t>
            </a:r>
            <a:r>
              <a:rPr lang="tr-TR" dirty="0" err="1"/>
              <a:t>taglerini</a:t>
            </a:r>
            <a:r>
              <a:rPr lang="tr-TR" dirty="0"/>
              <a:t> kapsar. </a:t>
            </a:r>
          </a:p>
          <a:p>
            <a:r>
              <a:rPr lang="tr-TR" dirty="0"/>
              <a:t>div p{}  ==&gt; </a:t>
            </a:r>
            <a:r>
              <a:rPr lang="tr-TR" dirty="0" err="1"/>
              <a:t>div'ler</a:t>
            </a:r>
            <a:r>
              <a:rPr lang="tr-TR" dirty="0"/>
              <a:t> altında bulunan bütün p'leri kapsayan </a:t>
            </a:r>
            <a:r>
              <a:rPr lang="tr-TR" dirty="0" err="1"/>
              <a:t>selector</a:t>
            </a:r>
            <a:r>
              <a:rPr lang="tr-TR" dirty="0"/>
              <a:t>.</a:t>
            </a:r>
          </a:p>
          <a:p>
            <a:r>
              <a:rPr lang="tr-TR" dirty="0"/>
              <a:t>div&gt;p{} ==&gt; sadece </a:t>
            </a:r>
            <a:r>
              <a:rPr lang="tr-TR" dirty="0" err="1"/>
              <a:t>div'in</a:t>
            </a:r>
            <a:r>
              <a:rPr lang="tr-TR" dirty="0"/>
              <a:t> altında olan p'leri kapsar (</a:t>
            </a:r>
            <a:r>
              <a:rPr lang="tr-TR" dirty="0" err="1"/>
              <a:t>div'in</a:t>
            </a:r>
            <a:r>
              <a:rPr lang="tr-TR" dirty="0"/>
              <a:t> altında başka bir </a:t>
            </a:r>
            <a:r>
              <a:rPr lang="tr-TR" dirty="0" err="1"/>
              <a:t>tag</a:t>
            </a:r>
            <a:r>
              <a:rPr lang="tr-TR" dirty="0"/>
              <a:t> içerisinde p </a:t>
            </a:r>
            <a:r>
              <a:rPr lang="tr-TR" dirty="0" err="1"/>
              <a:t>tagi</a:t>
            </a:r>
            <a:r>
              <a:rPr lang="tr-TR" dirty="0"/>
              <a:t> olanları kapsamaz.)</a:t>
            </a:r>
          </a:p>
          <a:p>
            <a:r>
              <a:rPr lang="tr-TR" dirty="0" err="1"/>
              <a:t>div+p</a:t>
            </a:r>
            <a:r>
              <a:rPr lang="tr-TR" dirty="0"/>
              <a:t>{} ==&gt; </a:t>
            </a:r>
            <a:r>
              <a:rPr lang="tr-TR" dirty="0" err="1"/>
              <a:t>div'e</a:t>
            </a:r>
            <a:r>
              <a:rPr lang="tr-TR" dirty="0"/>
              <a:t> kardeş olan ilk p </a:t>
            </a:r>
            <a:r>
              <a:rPr lang="tr-TR" dirty="0" err="1"/>
              <a:t>tagini</a:t>
            </a:r>
            <a:r>
              <a:rPr lang="tr-TR" dirty="0"/>
              <a:t> kapsar.</a:t>
            </a:r>
          </a:p>
          <a:p>
            <a:r>
              <a:rPr lang="tr-TR" dirty="0" err="1"/>
              <a:t>div~p</a:t>
            </a:r>
            <a:r>
              <a:rPr lang="tr-TR" dirty="0"/>
              <a:t>{} ==&gt; </a:t>
            </a:r>
            <a:r>
              <a:rPr lang="tr-TR" dirty="0" err="1"/>
              <a:t>div'e</a:t>
            </a:r>
            <a:r>
              <a:rPr lang="tr-TR" dirty="0"/>
              <a:t> kardeş olan tüm p </a:t>
            </a:r>
            <a:r>
              <a:rPr lang="tr-TR" dirty="0" err="1"/>
              <a:t>taglerini</a:t>
            </a:r>
            <a:r>
              <a:rPr lang="tr-TR" dirty="0"/>
              <a:t> kapsar.</a:t>
            </a:r>
          </a:p>
        </p:txBody>
      </p:sp>
    </p:spTree>
    <p:extLst>
      <p:ext uri="{BB962C8B-B14F-4D97-AF65-F5344CB8AC3E}">
        <p14:creationId xmlns:p14="http://schemas.microsoft.com/office/powerpoint/2010/main" val="4069599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8FA6CA-F728-7D6F-04B1-6C2BD61C6585}"/>
              </a:ext>
            </a:extLst>
          </p:cNvPr>
          <p:cNvSpPr>
            <a:spLocks noGrp="1"/>
          </p:cNvSpPr>
          <p:nvPr>
            <p:ph type="title"/>
          </p:nvPr>
        </p:nvSpPr>
        <p:spPr>
          <a:xfrm>
            <a:off x="2231136" y="864940"/>
            <a:ext cx="7729728" cy="1188720"/>
          </a:xfrm>
        </p:spPr>
        <p:txBody>
          <a:bodyPr/>
          <a:lstStyle/>
          <a:p>
            <a:r>
              <a:rPr lang="tr-TR" dirty="0"/>
              <a:t>Box </a:t>
            </a:r>
            <a:r>
              <a:rPr lang="tr-TR" dirty="0" err="1"/>
              <a:t>sızıng</a:t>
            </a:r>
            <a:br>
              <a:rPr lang="tr-TR" dirty="0"/>
            </a:br>
            <a:r>
              <a:rPr lang="tr-TR" dirty="0" err="1"/>
              <a:t>content-box</a:t>
            </a:r>
            <a:r>
              <a:rPr lang="tr-TR" dirty="0"/>
              <a:t> </a:t>
            </a:r>
            <a:r>
              <a:rPr lang="tr-TR" dirty="0" err="1"/>
              <a:t>border-box</a:t>
            </a:r>
            <a:r>
              <a:rPr lang="tr-TR" dirty="0"/>
              <a:t> farkı</a:t>
            </a:r>
          </a:p>
        </p:txBody>
      </p:sp>
      <p:sp>
        <p:nvSpPr>
          <p:cNvPr id="3" name="İçerik Yer Tutucusu 2">
            <a:extLst>
              <a:ext uri="{FF2B5EF4-FFF2-40B4-BE49-F238E27FC236}">
                <a16:creationId xmlns:a16="http://schemas.microsoft.com/office/drawing/2014/main" id="{F5FEB280-087B-E22E-99B1-0A40828F6CC9}"/>
              </a:ext>
            </a:extLst>
          </p:cNvPr>
          <p:cNvSpPr>
            <a:spLocks noGrp="1"/>
          </p:cNvSpPr>
          <p:nvPr>
            <p:ph idx="1"/>
          </p:nvPr>
        </p:nvSpPr>
        <p:spPr>
          <a:xfrm>
            <a:off x="2231136" y="2485505"/>
            <a:ext cx="7729728" cy="3715789"/>
          </a:xfrm>
        </p:spPr>
        <p:txBody>
          <a:bodyPr/>
          <a:lstStyle/>
          <a:p>
            <a:r>
              <a:rPr lang="tr-TR" b="1" dirty="0"/>
              <a:t>Content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edilmez. CSS </a:t>
            </a:r>
            <a:r>
              <a:rPr lang="tr-TR" dirty="0" err="1"/>
              <a:t>default</a:t>
            </a:r>
            <a:r>
              <a:rPr lang="tr-TR" dirty="0"/>
              <a:t> olarak </a:t>
            </a:r>
            <a:r>
              <a:rPr lang="tr-TR" dirty="0" err="1"/>
              <a:t>content-box’ı</a:t>
            </a:r>
            <a:r>
              <a:rPr lang="tr-TR" dirty="0"/>
              <a:t> kabul eder.</a:t>
            </a:r>
          </a:p>
          <a:p>
            <a:r>
              <a:rPr lang="tr-TR" b="1" dirty="0" err="1"/>
              <a:t>Border</a:t>
            </a:r>
            <a:r>
              <a:rPr lang="tr-TR" b="1" dirty="0"/>
              <a: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edilir.</a:t>
            </a:r>
          </a:p>
          <a:p>
            <a:pPr marL="0" indent="0">
              <a:buNone/>
            </a:pPr>
            <a:r>
              <a:rPr lang="tr-TR" dirty="0"/>
              <a:t>                                             </a:t>
            </a:r>
          </a:p>
          <a:p>
            <a:endParaRPr lang="tr-TR" dirty="0"/>
          </a:p>
        </p:txBody>
      </p:sp>
    </p:spTree>
    <p:extLst>
      <p:ext uri="{BB962C8B-B14F-4D97-AF65-F5344CB8AC3E}">
        <p14:creationId xmlns:p14="http://schemas.microsoft.com/office/powerpoint/2010/main" val="33227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C3C-24A1-4223-BFDB-6EBD569D6538}"/>
              </a:ext>
            </a:extLst>
          </p:cNvPr>
          <p:cNvSpPr>
            <a:spLocks noGrp="1"/>
          </p:cNvSpPr>
          <p:nvPr>
            <p:ph type="title"/>
          </p:nvPr>
        </p:nvSpPr>
        <p:spPr/>
        <p:txBody>
          <a:bodyPr/>
          <a:lstStyle/>
          <a:p>
            <a:r>
              <a:rPr lang="tr-TR" dirty="0"/>
              <a:t>URL yapısı</a:t>
            </a:r>
          </a:p>
        </p:txBody>
      </p:sp>
      <p:sp>
        <p:nvSpPr>
          <p:cNvPr id="3" name="Content Placeholder 2">
            <a:extLst>
              <a:ext uri="{FF2B5EF4-FFF2-40B4-BE49-F238E27FC236}">
                <a16:creationId xmlns:a16="http://schemas.microsoft.com/office/drawing/2014/main" id="{DC7636BC-D391-41CA-9CC1-58017DC4BC19}"/>
              </a:ext>
            </a:extLst>
          </p:cNvPr>
          <p:cNvSpPr>
            <a:spLocks noGrp="1"/>
          </p:cNvSpPr>
          <p:nvPr>
            <p:ph idx="1"/>
          </p:nvPr>
        </p:nvSpPr>
        <p:spPr/>
        <p:txBody>
          <a:bodyPr>
            <a:normAutofit/>
          </a:bodyPr>
          <a:lstStyle/>
          <a:p>
            <a:pPr marL="0" indent="0">
              <a:buNone/>
            </a:pPr>
            <a:r>
              <a:rPr lang="tr-TR" dirty="0" err="1"/>
              <a:t>Url</a:t>
            </a:r>
            <a:r>
              <a:rPr lang="tr-TR" dirty="0"/>
              <a:t> yapısında birden fazla şeyin belirtildiğini görebiliriz.</a:t>
            </a:r>
          </a:p>
          <a:p>
            <a:pPr marL="0" indent="0">
              <a:buNone/>
            </a:pPr>
            <a:r>
              <a:rPr lang="tr-TR" dirty="0"/>
              <a:t>Örnek olarak </a:t>
            </a:r>
            <a:r>
              <a:rPr lang="tr-TR" dirty="0">
                <a:hlinkClick r:id="rId2"/>
              </a:rPr>
              <a:t>https://www.turkcell.com.tr</a:t>
            </a:r>
            <a:r>
              <a:rPr lang="tr-TR" dirty="0"/>
              <a:t> incelendiğinde:</a:t>
            </a:r>
          </a:p>
          <a:p>
            <a:r>
              <a:rPr lang="tr-TR" dirty="0" err="1"/>
              <a:t>Https</a:t>
            </a:r>
            <a:r>
              <a:rPr lang="tr-TR" dirty="0"/>
              <a:t> protokolü,</a:t>
            </a:r>
          </a:p>
          <a:p>
            <a:r>
              <a:rPr lang="tr-TR" dirty="0">
                <a:hlinkClick r:id="rId3"/>
              </a:rPr>
              <a:t>www.turkcell.com.tr</a:t>
            </a:r>
            <a:r>
              <a:rPr lang="tr-TR" dirty="0"/>
              <a:t> alan adı ve uzantısını</a:t>
            </a:r>
          </a:p>
          <a:p>
            <a:pPr marL="0" indent="0">
              <a:buNone/>
            </a:pPr>
            <a:r>
              <a:rPr lang="tr-TR" dirty="0"/>
              <a:t>Not: Herhangi bir internet sitesine ulaşırken www kısaltması kullanılması günümüzde zorunlu değildir.</a:t>
            </a:r>
          </a:p>
        </p:txBody>
      </p:sp>
    </p:spTree>
    <p:extLst>
      <p:ext uri="{BB962C8B-B14F-4D97-AF65-F5344CB8AC3E}">
        <p14:creationId xmlns:p14="http://schemas.microsoft.com/office/powerpoint/2010/main" val="62700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a:t>Content-</a:t>
            </a:r>
            <a:r>
              <a:rPr lang="tr-TR" dirty="0" err="1"/>
              <a:t>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a:t>
            </a:r>
          </a:p>
          <a:p>
            <a:pPr marL="0" indent="0">
              <a:buNone/>
            </a:pPr>
            <a:r>
              <a:rPr lang="tr-TR" dirty="0"/>
              <a:t>	10+20+200+20+10 = 260 pikseldir.</a:t>
            </a:r>
          </a:p>
        </p:txBody>
      </p:sp>
      <p:pic>
        <p:nvPicPr>
          <p:cNvPr id="7" name="Resim 6">
            <a:extLst>
              <a:ext uri="{FF2B5EF4-FFF2-40B4-BE49-F238E27FC236}">
                <a16:creationId xmlns:a16="http://schemas.microsoft.com/office/drawing/2014/main" id="{15FDB78C-BE39-CF1F-CDAD-FC1C8FD8FDC0}"/>
              </a:ext>
            </a:extLst>
          </p:cNvPr>
          <p:cNvPicPr>
            <a:picLocks noChangeAspect="1"/>
          </p:cNvPicPr>
          <p:nvPr/>
        </p:nvPicPr>
        <p:blipFill>
          <a:blip r:embed="rId2"/>
          <a:stretch>
            <a:fillRect/>
          </a:stretch>
        </p:blipFill>
        <p:spPr>
          <a:xfrm>
            <a:off x="4667250" y="2476500"/>
            <a:ext cx="2857500" cy="1905000"/>
          </a:xfrm>
          <a:prstGeom prst="rect">
            <a:avLst/>
          </a:prstGeom>
        </p:spPr>
      </p:pic>
    </p:spTree>
    <p:extLst>
      <p:ext uri="{BB962C8B-B14F-4D97-AF65-F5344CB8AC3E}">
        <p14:creationId xmlns:p14="http://schemas.microsoft.com/office/powerpoint/2010/main" val="221089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CEFEADF-CD0D-215E-E043-B3EA5CAD4454}"/>
              </a:ext>
            </a:extLst>
          </p:cNvPr>
          <p:cNvPicPr>
            <a:picLocks noChangeAspect="1"/>
          </p:cNvPicPr>
          <p:nvPr/>
        </p:nvPicPr>
        <p:blipFill>
          <a:blip r:embed="rId2"/>
          <a:stretch>
            <a:fillRect/>
          </a:stretch>
        </p:blipFill>
        <p:spPr>
          <a:xfrm>
            <a:off x="4667250" y="2476500"/>
            <a:ext cx="2857500" cy="1905000"/>
          </a:xfrm>
          <a:prstGeom prst="rect">
            <a:avLst/>
          </a:prstGeom>
        </p:spPr>
      </p:pic>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err="1"/>
              <a:t>border-box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 200 piksel olacaktır. Kutu içeriğinin genişliği ise:</a:t>
            </a:r>
          </a:p>
          <a:p>
            <a:pPr marL="0" indent="0">
              <a:buNone/>
            </a:pPr>
            <a:r>
              <a:rPr lang="tr-TR" dirty="0"/>
              <a:t>	200-10-20-20-10 = 140 piksel olacaktır.</a:t>
            </a:r>
          </a:p>
        </p:txBody>
      </p:sp>
    </p:spTree>
    <p:extLst>
      <p:ext uri="{BB962C8B-B14F-4D97-AF65-F5344CB8AC3E}">
        <p14:creationId xmlns:p14="http://schemas.microsoft.com/office/powerpoint/2010/main" val="231096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D58E3-1C58-8AAE-F1EB-9F132CA8E71A}"/>
              </a:ext>
            </a:extLst>
          </p:cNvPr>
          <p:cNvSpPr>
            <a:spLocks noGrp="1"/>
          </p:cNvSpPr>
          <p:nvPr>
            <p:ph type="title"/>
          </p:nvPr>
        </p:nvSpPr>
        <p:spPr/>
        <p:txBody>
          <a:bodyPr/>
          <a:lstStyle/>
          <a:p>
            <a:r>
              <a:rPr lang="tr-TR" dirty="0"/>
              <a:t>odev5</a:t>
            </a:r>
          </a:p>
        </p:txBody>
      </p:sp>
      <p:pic>
        <p:nvPicPr>
          <p:cNvPr id="5" name="Resim 4">
            <a:extLst>
              <a:ext uri="{FF2B5EF4-FFF2-40B4-BE49-F238E27FC236}">
                <a16:creationId xmlns:a16="http://schemas.microsoft.com/office/drawing/2014/main" id="{43F754FD-8BF0-D605-592F-FD7DA999094F}"/>
              </a:ext>
            </a:extLst>
          </p:cNvPr>
          <p:cNvPicPr>
            <a:picLocks noChangeAspect="1"/>
          </p:cNvPicPr>
          <p:nvPr/>
        </p:nvPicPr>
        <p:blipFill>
          <a:blip r:embed="rId2"/>
          <a:stretch>
            <a:fillRect/>
          </a:stretch>
        </p:blipFill>
        <p:spPr>
          <a:xfrm>
            <a:off x="3543300" y="2417385"/>
            <a:ext cx="5105400" cy="3543300"/>
          </a:xfrm>
          <a:prstGeom prst="rect">
            <a:avLst/>
          </a:prstGeom>
        </p:spPr>
      </p:pic>
    </p:spTree>
    <p:extLst>
      <p:ext uri="{BB962C8B-B14F-4D97-AF65-F5344CB8AC3E}">
        <p14:creationId xmlns:p14="http://schemas.microsoft.com/office/powerpoint/2010/main" val="2174430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BA8DF-36D6-C954-12BE-5283C77435F8}"/>
              </a:ext>
            </a:extLst>
          </p:cNvPr>
          <p:cNvSpPr>
            <a:spLocks noGrp="1"/>
          </p:cNvSpPr>
          <p:nvPr>
            <p:ph type="title"/>
          </p:nvPr>
        </p:nvSpPr>
        <p:spPr/>
        <p:txBody>
          <a:bodyPr/>
          <a:lstStyle/>
          <a:p>
            <a:r>
              <a:rPr lang="tr-TR" dirty="0"/>
              <a:t>tur1</a:t>
            </a:r>
          </a:p>
        </p:txBody>
      </p:sp>
      <p:pic>
        <p:nvPicPr>
          <p:cNvPr id="5" name="Resim 4">
            <a:extLst>
              <a:ext uri="{FF2B5EF4-FFF2-40B4-BE49-F238E27FC236}">
                <a16:creationId xmlns:a16="http://schemas.microsoft.com/office/drawing/2014/main" id="{455D8870-F251-D937-77EC-21285A34AC5D}"/>
              </a:ext>
            </a:extLst>
          </p:cNvPr>
          <p:cNvPicPr>
            <a:picLocks noChangeAspect="1"/>
          </p:cNvPicPr>
          <p:nvPr/>
        </p:nvPicPr>
        <p:blipFill>
          <a:blip r:embed="rId2"/>
          <a:stretch>
            <a:fillRect/>
          </a:stretch>
        </p:blipFill>
        <p:spPr>
          <a:xfrm>
            <a:off x="2519362" y="2588133"/>
            <a:ext cx="7153275" cy="3305175"/>
          </a:xfrm>
          <a:prstGeom prst="rect">
            <a:avLst/>
          </a:prstGeom>
        </p:spPr>
      </p:pic>
    </p:spTree>
    <p:extLst>
      <p:ext uri="{BB962C8B-B14F-4D97-AF65-F5344CB8AC3E}">
        <p14:creationId xmlns:p14="http://schemas.microsoft.com/office/powerpoint/2010/main" val="1651497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E5F24-FBB4-6581-57A1-A9518876CDAF}"/>
              </a:ext>
            </a:extLst>
          </p:cNvPr>
          <p:cNvSpPr>
            <a:spLocks noGrp="1"/>
          </p:cNvSpPr>
          <p:nvPr>
            <p:ph type="title"/>
          </p:nvPr>
        </p:nvSpPr>
        <p:spPr/>
        <p:txBody>
          <a:bodyPr/>
          <a:lstStyle/>
          <a:p>
            <a:r>
              <a:rPr lang="tr-TR" dirty="0"/>
              <a:t>tur2</a:t>
            </a:r>
          </a:p>
        </p:txBody>
      </p:sp>
      <p:pic>
        <p:nvPicPr>
          <p:cNvPr id="7" name="Resim 6">
            <a:extLst>
              <a:ext uri="{FF2B5EF4-FFF2-40B4-BE49-F238E27FC236}">
                <a16:creationId xmlns:a16="http://schemas.microsoft.com/office/drawing/2014/main" id="{834CFBC5-24E8-C3B5-A8F2-0B34EA565F05}"/>
              </a:ext>
            </a:extLst>
          </p:cNvPr>
          <p:cNvPicPr>
            <a:picLocks noChangeAspect="1"/>
          </p:cNvPicPr>
          <p:nvPr/>
        </p:nvPicPr>
        <p:blipFill>
          <a:blip r:embed="rId2"/>
          <a:stretch>
            <a:fillRect/>
          </a:stretch>
        </p:blipFill>
        <p:spPr>
          <a:xfrm>
            <a:off x="900112" y="2378583"/>
            <a:ext cx="10391775" cy="3514725"/>
          </a:xfrm>
          <a:prstGeom prst="rect">
            <a:avLst/>
          </a:prstGeom>
        </p:spPr>
      </p:pic>
    </p:spTree>
    <p:extLst>
      <p:ext uri="{BB962C8B-B14F-4D97-AF65-F5344CB8AC3E}">
        <p14:creationId xmlns:p14="http://schemas.microsoft.com/office/powerpoint/2010/main" val="300873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037425-4820-9A23-BE02-E2C063940448}"/>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1A5948F4-6F29-6D44-1C70-EF84461A3D8B}"/>
              </a:ext>
            </a:extLst>
          </p:cNvPr>
          <p:cNvSpPr>
            <a:spLocks noGrp="1"/>
          </p:cNvSpPr>
          <p:nvPr>
            <p:ph idx="1"/>
          </p:nvPr>
        </p:nvSpPr>
        <p:spPr/>
        <p:txBody>
          <a:bodyPr>
            <a:normAutofit/>
          </a:bodyPr>
          <a:lstStyle/>
          <a:p>
            <a:pPr marL="0" indent="0">
              <a:buNone/>
            </a:pPr>
            <a:r>
              <a:rPr lang="tr-TR" dirty="0"/>
              <a:t>Öncelikle </a:t>
            </a:r>
            <a:r>
              <a:rPr lang="tr-TR" dirty="0" err="1"/>
              <a:t>integrity</a:t>
            </a:r>
            <a:r>
              <a:rPr lang="tr-TR" dirty="0"/>
              <a:t> ve </a:t>
            </a:r>
            <a:r>
              <a:rPr lang="tr-TR" dirty="0" err="1"/>
              <a:t>crossorigin’in</a:t>
            </a:r>
            <a:r>
              <a:rPr lang="tr-TR" dirty="0"/>
              <a:t> tanımlarını yapabilmemiz için </a:t>
            </a:r>
            <a:r>
              <a:rPr lang="tr-TR" dirty="0" err="1"/>
              <a:t>CDN’in</a:t>
            </a:r>
            <a:r>
              <a:rPr lang="tr-TR" dirty="0"/>
              <a:t> ne olduğunu bilmeliyiz.</a:t>
            </a:r>
          </a:p>
          <a:p>
            <a:pPr marL="0" indent="0">
              <a:buNone/>
            </a:pPr>
            <a:r>
              <a:rPr lang="tr-TR" dirty="0"/>
              <a:t>Content Delivery Network (CDN), internet sayfası içeriğini düşük işlem süresi ile hızlı bir şekilde kullanıcılara ulaştırmak için fiziksel olarak kullanıcının en yakın olduğu sunucudan verileri çekmesine yarayan bir sunucu ağı sistemidir.</a:t>
            </a:r>
          </a:p>
          <a:p>
            <a:pPr marL="0" indent="0">
              <a:buNone/>
            </a:pPr>
            <a:endParaRPr lang="tr-TR" dirty="0"/>
          </a:p>
        </p:txBody>
      </p:sp>
    </p:spTree>
    <p:extLst>
      <p:ext uri="{BB962C8B-B14F-4D97-AF65-F5344CB8AC3E}">
        <p14:creationId xmlns:p14="http://schemas.microsoft.com/office/powerpoint/2010/main" val="353442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468F58-2AF5-837C-C6E8-DADB53DB07DE}"/>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CCDEFBED-4B51-F1FB-FE62-1E87CC8E682E}"/>
              </a:ext>
            </a:extLst>
          </p:cNvPr>
          <p:cNvSpPr>
            <a:spLocks noGrp="1"/>
          </p:cNvSpPr>
          <p:nvPr>
            <p:ph idx="1"/>
          </p:nvPr>
        </p:nvSpPr>
        <p:spPr/>
        <p:txBody>
          <a:bodyPr/>
          <a:lstStyle/>
          <a:p>
            <a:endParaRPr lang="tr-TR" dirty="0"/>
          </a:p>
          <a:p>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açıklarını engellemiş olurlar.</a:t>
            </a:r>
          </a:p>
          <a:p>
            <a:r>
              <a:rPr lang="tr-TR" dirty="0"/>
              <a:t>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p:txBody>
      </p:sp>
    </p:spTree>
    <p:extLst>
      <p:ext uri="{BB962C8B-B14F-4D97-AF65-F5344CB8AC3E}">
        <p14:creationId xmlns:p14="http://schemas.microsoft.com/office/powerpoint/2010/main" val="256009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E28213-5CF6-1A4A-6DC9-710D4EC1FF0E}"/>
              </a:ext>
            </a:extLst>
          </p:cNvPr>
          <p:cNvSpPr>
            <a:spLocks noGrp="1"/>
          </p:cNvSpPr>
          <p:nvPr>
            <p:ph type="title"/>
          </p:nvPr>
        </p:nvSpPr>
        <p:spPr/>
        <p:txBody>
          <a:bodyPr/>
          <a:lstStyle/>
          <a:p>
            <a:r>
              <a:rPr lang="tr-TR" dirty="0" err="1"/>
              <a:t>To</a:t>
            </a:r>
            <a:r>
              <a:rPr lang="tr-TR" dirty="0"/>
              <a:t> do </a:t>
            </a:r>
            <a:r>
              <a:rPr lang="tr-TR" dirty="0" err="1"/>
              <a:t>lıst</a:t>
            </a:r>
            <a:endParaRPr lang="tr-TR" dirty="0"/>
          </a:p>
        </p:txBody>
      </p:sp>
      <p:pic>
        <p:nvPicPr>
          <p:cNvPr id="7" name="Resim 6">
            <a:extLst>
              <a:ext uri="{FF2B5EF4-FFF2-40B4-BE49-F238E27FC236}">
                <a16:creationId xmlns:a16="http://schemas.microsoft.com/office/drawing/2014/main" id="{6173147C-FB51-DBB6-3710-556B316F5231}"/>
              </a:ext>
            </a:extLst>
          </p:cNvPr>
          <p:cNvPicPr>
            <a:picLocks noChangeAspect="1"/>
          </p:cNvPicPr>
          <p:nvPr/>
        </p:nvPicPr>
        <p:blipFill>
          <a:blip r:embed="rId2"/>
          <a:stretch>
            <a:fillRect/>
          </a:stretch>
        </p:blipFill>
        <p:spPr>
          <a:xfrm>
            <a:off x="2362200" y="2563373"/>
            <a:ext cx="7467600" cy="3686175"/>
          </a:xfrm>
          <a:prstGeom prst="rect">
            <a:avLst/>
          </a:prstGeom>
        </p:spPr>
      </p:pic>
    </p:spTree>
    <p:extLst>
      <p:ext uri="{BB962C8B-B14F-4D97-AF65-F5344CB8AC3E}">
        <p14:creationId xmlns:p14="http://schemas.microsoft.com/office/powerpoint/2010/main" val="3501867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745637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83494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D92-3DCB-4FDD-B225-50E4EF885AE2}"/>
              </a:ext>
            </a:extLst>
          </p:cNvPr>
          <p:cNvSpPr>
            <a:spLocks noGrp="1"/>
          </p:cNvSpPr>
          <p:nvPr>
            <p:ph type="title"/>
          </p:nvPr>
        </p:nvSpPr>
        <p:spPr/>
        <p:txBody>
          <a:bodyPr/>
          <a:lstStyle/>
          <a:p>
            <a:r>
              <a:rPr lang="tr-TR" dirty="0"/>
              <a:t>URI nedir ?</a:t>
            </a:r>
            <a:br>
              <a:rPr lang="tr-TR" dirty="0"/>
            </a:br>
            <a:r>
              <a:rPr lang="tr-TR" dirty="0"/>
              <a:t>Ve </a:t>
            </a:r>
            <a:r>
              <a:rPr lang="tr-TR" dirty="0" err="1"/>
              <a:t>urı</a:t>
            </a:r>
            <a:r>
              <a:rPr lang="tr-TR" dirty="0"/>
              <a:t> yapısı</a:t>
            </a:r>
          </a:p>
        </p:txBody>
      </p:sp>
      <p:sp>
        <p:nvSpPr>
          <p:cNvPr id="3" name="Content Placeholder 2">
            <a:extLst>
              <a:ext uri="{FF2B5EF4-FFF2-40B4-BE49-F238E27FC236}">
                <a16:creationId xmlns:a16="http://schemas.microsoft.com/office/drawing/2014/main" id="{F135419F-B421-4E80-94E8-57A4ECD702DC}"/>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Identifier</a:t>
            </a:r>
            <a:r>
              <a:rPr lang="tr-TR" dirty="0"/>
              <a:t> olan, internet sitelerinin içerisindeki kaynağa ulaşmak için yazılan metindir. </a:t>
            </a:r>
          </a:p>
          <a:p>
            <a:pPr marL="0" indent="0">
              <a:buNone/>
            </a:pPr>
            <a:r>
              <a:rPr lang="tr-TR" dirty="0"/>
              <a:t>Örnek olarak </a:t>
            </a:r>
            <a:r>
              <a:rPr lang="tr-TR" dirty="0">
                <a:hlinkClick r:id="rId2"/>
              </a:rPr>
              <a:t>https://www.turkcell.com.tr/paket-ve-tarifeler?place=menu</a:t>
            </a:r>
            <a:r>
              <a:rPr lang="tr-TR" dirty="0"/>
              <a:t> </a:t>
            </a:r>
            <a:r>
              <a:rPr lang="tr-TR" dirty="0" err="1"/>
              <a:t>URI’sini</a:t>
            </a:r>
            <a:r>
              <a:rPr lang="tr-TR" dirty="0"/>
              <a:t> incelediğimizde:</a:t>
            </a:r>
          </a:p>
          <a:p>
            <a:r>
              <a:rPr lang="tr-TR" dirty="0" err="1"/>
              <a:t>Https</a:t>
            </a:r>
            <a:r>
              <a:rPr lang="tr-TR" dirty="0"/>
              <a:t> protokolü,</a:t>
            </a:r>
          </a:p>
          <a:p>
            <a:r>
              <a:rPr lang="tr-TR" dirty="0">
                <a:hlinkClick r:id="rId3"/>
              </a:rPr>
              <a:t>www.turkcell.com.tr</a:t>
            </a:r>
            <a:r>
              <a:rPr lang="tr-TR" dirty="0"/>
              <a:t> alan adı ve uzantısını</a:t>
            </a:r>
          </a:p>
          <a:p>
            <a:r>
              <a:rPr lang="tr-TR" dirty="0"/>
              <a:t>paket-ve-tarifeler kaynağın konumunu,</a:t>
            </a:r>
          </a:p>
          <a:p>
            <a:r>
              <a:rPr lang="tr-TR" dirty="0" err="1"/>
              <a:t>Place</a:t>
            </a:r>
            <a:r>
              <a:rPr lang="tr-TR" dirty="0"/>
              <a:t>=</a:t>
            </a:r>
            <a:r>
              <a:rPr lang="tr-TR" dirty="0" err="1"/>
              <a:t>menu</a:t>
            </a:r>
            <a:r>
              <a:rPr lang="tr-TR" dirty="0"/>
              <a:t> parametreleri ifade etmektedir.</a:t>
            </a:r>
          </a:p>
          <a:p>
            <a:endParaRPr lang="tr-TR" dirty="0"/>
          </a:p>
          <a:p>
            <a:endParaRPr lang="tr-TR" dirty="0"/>
          </a:p>
        </p:txBody>
      </p:sp>
    </p:spTree>
    <p:extLst>
      <p:ext uri="{BB962C8B-B14F-4D97-AF65-F5344CB8AC3E}">
        <p14:creationId xmlns:p14="http://schemas.microsoft.com/office/powerpoint/2010/main" val="2279798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0536-6518-40D7-8B16-A06ABAB33849}"/>
              </a:ext>
            </a:extLst>
          </p:cNvPr>
          <p:cNvSpPr>
            <a:spLocks noGrp="1"/>
          </p:cNvSpPr>
          <p:nvPr>
            <p:ph type="title"/>
          </p:nvPr>
        </p:nvSpPr>
        <p:spPr/>
        <p:txBody>
          <a:bodyPr/>
          <a:lstStyle/>
          <a:p>
            <a:r>
              <a:rPr lang="tr-TR" dirty="0" err="1"/>
              <a:t>Unıcode</a:t>
            </a:r>
            <a:r>
              <a:rPr lang="tr-TR" dirty="0"/>
              <a:t> ve </a:t>
            </a:r>
            <a:r>
              <a:rPr lang="tr-TR" dirty="0" err="1"/>
              <a:t>ascıı</a:t>
            </a:r>
            <a:r>
              <a:rPr lang="tr-TR" dirty="0"/>
              <a:t> </a:t>
            </a:r>
            <a:br>
              <a:rPr lang="tr-TR" dirty="0"/>
            </a:br>
            <a:r>
              <a:rPr lang="tr-TR" dirty="0"/>
              <a:t>(dersteki açıklama)</a:t>
            </a:r>
          </a:p>
        </p:txBody>
      </p:sp>
      <p:sp>
        <p:nvSpPr>
          <p:cNvPr id="3" name="Content Placeholder 2">
            <a:extLst>
              <a:ext uri="{FF2B5EF4-FFF2-40B4-BE49-F238E27FC236}">
                <a16:creationId xmlns:a16="http://schemas.microsoft.com/office/drawing/2014/main" id="{8E6371AE-DCF6-4D46-B2D9-500B22308E80}"/>
              </a:ext>
            </a:extLst>
          </p:cNvPr>
          <p:cNvSpPr>
            <a:spLocks noGrp="1"/>
          </p:cNvSpPr>
          <p:nvPr>
            <p:ph idx="1"/>
          </p:nvPr>
        </p:nvSpPr>
        <p:spPr/>
        <p:txBody>
          <a:bodyPr>
            <a:normAutofit fontScale="70000" lnSpcReduction="20000"/>
          </a:bodyPr>
          <a:lstStyle/>
          <a:p>
            <a:r>
              <a:rPr lang="tr-TR" dirty="0"/>
              <a:t>ASCII Kodu Nedir? 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 </a:t>
            </a:r>
            <a:r>
              <a:rPr lang="tr-TR" dirty="0" err="1"/>
              <a:t>Ascii</a:t>
            </a:r>
            <a:r>
              <a:rPr lang="tr-TR" dirty="0"/>
              <a:t> </a:t>
            </a:r>
            <a:r>
              <a:rPr lang="tr-TR" dirty="0" err="1"/>
              <a:t>İngilizce’de</a:t>
            </a:r>
            <a:r>
              <a:rPr lang="tr-TR" dirty="0"/>
              <a:t> kullanılan Latin alfabesi üzerine ANSI tarafından 1963 yılında kurulmuş bir karakter kodlamasıdır </a:t>
            </a:r>
          </a:p>
          <a:p>
            <a:r>
              <a:rPr lang="tr-TR" dirty="0"/>
              <a:t>Unicode Nedir? 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 </a:t>
            </a:r>
          </a:p>
          <a:p>
            <a:r>
              <a:rPr lang="tr-TR" dirty="0"/>
              <a:t>Her karakter için benzersiz bir numara kullanılarak platformlar arası karmaşalara çözüm getirildi. Unicode kullanıldığı sürece hangi platformu kullandığınızı hangi cihaz, yazılım veya dili kullandığınız fark etmiyor. Bugün Unicode kodlaması artık her yerde kullanılıyor. Tüm işletim sistemleri, arama motorları, internet tarayıcıları, bilgisayarlar ve hatta akıllı telefonlar bile Unicode karakter kodlaması üzerinden çalışıyor </a:t>
            </a:r>
          </a:p>
          <a:p>
            <a:r>
              <a:rPr lang="tr-TR" dirty="0"/>
              <a:t>UTF, Unicode Dönüşüm Birimi anlamına gelir. • UTF-8: İngilizce karakterleri kodlamak için (8bit) • UTF-16: En çok kullanılan karakterleri kodlamak için iki bayt (16 bit) kullanır •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3332249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6BF427-7266-903D-3C84-91D54D87D6A1}"/>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61243689-A50B-BAC3-5FD6-C16E002E6649}"/>
              </a:ext>
            </a:extLst>
          </p:cNvPr>
          <p:cNvSpPr>
            <a:spLocks noGrp="1"/>
          </p:cNvSpPr>
          <p:nvPr>
            <p:ph idx="1"/>
          </p:nvPr>
        </p:nvSpPr>
        <p:spPr/>
        <p:txBody>
          <a:bodyPr/>
          <a:lstStyle/>
          <a:p>
            <a:pPr marL="0" indent="0">
              <a:buNone/>
            </a:pPr>
            <a:r>
              <a:rPr lang="tr-TR" dirty="0" err="1"/>
              <a:t>list-unstayled</a:t>
            </a:r>
            <a:r>
              <a:rPr lang="tr-TR" dirty="0"/>
              <a:t> kelimesi ile kullanılır.  </a:t>
            </a:r>
            <a:r>
              <a:rPr lang="tr-TR" dirty="0" err="1"/>
              <a:t>Unordered</a:t>
            </a:r>
            <a:r>
              <a:rPr lang="tr-TR" dirty="0"/>
              <a:t> veya </a:t>
            </a:r>
            <a:r>
              <a:rPr lang="tr-TR" dirty="0" err="1"/>
              <a:t>ordered</a:t>
            </a:r>
            <a:r>
              <a:rPr lang="tr-TR" dirty="0"/>
              <a:t> listeler için kullanılır. Fazla kod yazmak yerine </a:t>
            </a:r>
            <a:r>
              <a:rPr lang="tr-TR" dirty="0" err="1"/>
              <a:t>class</a:t>
            </a:r>
            <a:r>
              <a:rPr lang="tr-TR" dirty="0"/>
              <a:t> içerisinde </a:t>
            </a:r>
            <a:r>
              <a:rPr lang="tr-TR" dirty="0" err="1"/>
              <a:t>list-unstayled</a:t>
            </a:r>
            <a:r>
              <a:rPr lang="tr-TR" dirty="0"/>
              <a:t> yazıldığında:</a:t>
            </a:r>
          </a:p>
          <a:p>
            <a:r>
              <a:rPr lang="tr-TR" dirty="0" err="1"/>
              <a:t>Padding-left</a:t>
            </a:r>
            <a:r>
              <a:rPr lang="tr-TR" dirty="0"/>
              <a:t>: 0</a:t>
            </a:r>
          </a:p>
          <a:p>
            <a:r>
              <a:rPr lang="tr-TR" dirty="0" err="1"/>
              <a:t>List-style</a:t>
            </a:r>
            <a:r>
              <a:rPr lang="tr-TR" dirty="0"/>
              <a:t>: </a:t>
            </a:r>
            <a:r>
              <a:rPr lang="tr-TR" dirty="0" err="1"/>
              <a:t>none</a:t>
            </a:r>
            <a:endParaRPr lang="tr-TR" dirty="0"/>
          </a:p>
          <a:p>
            <a:r>
              <a:rPr lang="tr-TR" dirty="0" err="1"/>
              <a:t>Margin</a:t>
            </a:r>
            <a:r>
              <a:rPr lang="tr-TR" dirty="0"/>
              <a:t>-top: 0</a:t>
            </a:r>
          </a:p>
          <a:p>
            <a:r>
              <a:rPr lang="tr-TR" dirty="0" err="1"/>
              <a:t>Margin-bottom</a:t>
            </a:r>
            <a:r>
              <a:rPr lang="tr-TR" dirty="0"/>
              <a:t>: 1rem</a:t>
            </a:r>
          </a:p>
          <a:p>
            <a:pPr marL="0" indent="0">
              <a:buNone/>
            </a:pPr>
            <a:r>
              <a:rPr lang="tr-TR" dirty="0"/>
              <a:t>İşlemler yapılmış olur. Yani üstteki maddeler yerine tek kod ile </a:t>
            </a:r>
            <a:r>
              <a:rPr lang="tr-TR" dirty="0" err="1"/>
              <a:t>bootstrap</a:t>
            </a:r>
            <a:r>
              <a:rPr lang="tr-TR" dirty="0"/>
              <a:t> maddelerdeki yazan kodları halletmiş olur.</a:t>
            </a:r>
          </a:p>
        </p:txBody>
      </p:sp>
    </p:spTree>
    <p:extLst>
      <p:ext uri="{BB962C8B-B14F-4D97-AF65-F5344CB8AC3E}">
        <p14:creationId xmlns:p14="http://schemas.microsoft.com/office/powerpoint/2010/main" val="3929948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43F58-826D-5A72-BD75-AF098B49BB62}"/>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F663E716-941C-53C1-1A87-8881CEE478E4}"/>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A290852F-ABD6-A149-9050-2A85E2DA4AA1}"/>
              </a:ext>
            </a:extLst>
          </p:cNvPr>
          <p:cNvPicPr>
            <a:picLocks noChangeAspect="1"/>
          </p:cNvPicPr>
          <p:nvPr/>
        </p:nvPicPr>
        <p:blipFill>
          <a:blip r:embed="rId2"/>
          <a:stretch>
            <a:fillRect/>
          </a:stretch>
        </p:blipFill>
        <p:spPr>
          <a:xfrm>
            <a:off x="2352675" y="2638044"/>
            <a:ext cx="3743325" cy="3000375"/>
          </a:xfrm>
          <a:prstGeom prst="rect">
            <a:avLst/>
          </a:prstGeom>
        </p:spPr>
      </p:pic>
      <p:pic>
        <p:nvPicPr>
          <p:cNvPr id="7" name="Resim 6">
            <a:extLst>
              <a:ext uri="{FF2B5EF4-FFF2-40B4-BE49-F238E27FC236}">
                <a16:creationId xmlns:a16="http://schemas.microsoft.com/office/drawing/2014/main" id="{D5E2585E-4AF4-C6F7-D138-13D315CAD5C2}"/>
              </a:ext>
            </a:extLst>
          </p:cNvPr>
          <p:cNvPicPr>
            <a:picLocks noChangeAspect="1"/>
          </p:cNvPicPr>
          <p:nvPr/>
        </p:nvPicPr>
        <p:blipFill>
          <a:blip r:embed="rId3"/>
          <a:stretch>
            <a:fillRect/>
          </a:stretch>
        </p:blipFill>
        <p:spPr>
          <a:xfrm>
            <a:off x="6866382" y="3347656"/>
            <a:ext cx="2324100" cy="1581150"/>
          </a:xfrm>
          <a:prstGeom prst="rect">
            <a:avLst/>
          </a:prstGeom>
        </p:spPr>
      </p:pic>
    </p:spTree>
    <p:extLst>
      <p:ext uri="{BB962C8B-B14F-4D97-AF65-F5344CB8AC3E}">
        <p14:creationId xmlns:p14="http://schemas.microsoft.com/office/powerpoint/2010/main" val="911284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BFA9CA-62DC-528B-9A3C-951374F1F996}"/>
              </a:ext>
            </a:extLst>
          </p:cNvPr>
          <p:cNvSpPr>
            <a:spLocks noGrp="1"/>
          </p:cNvSpPr>
          <p:nvPr>
            <p:ph type="title"/>
          </p:nvPr>
        </p:nvSpPr>
        <p:spPr/>
        <p:txBody>
          <a:bodyPr/>
          <a:lstStyle/>
          <a:p>
            <a:r>
              <a:rPr lang="tr-TR" dirty="0"/>
              <a:t>Mb-md-0</a:t>
            </a:r>
          </a:p>
        </p:txBody>
      </p:sp>
      <p:sp>
        <p:nvSpPr>
          <p:cNvPr id="3" name="İçerik Yer Tutucusu 2">
            <a:extLst>
              <a:ext uri="{FF2B5EF4-FFF2-40B4-BE49-F238E27FC236}">
                <a16:creationId xmlns:a16="http://schemas.microsoft.com/office/drawing/2014/main" id="{95C66B07-6250-5033-F398-49D671C3D0E1}"/>
              </a:ext>
            </a:extLst>
          </p:cNvPr>
          <p:cNvSpPr>
            <a:spLocks noGrp="1"/>
          </p:cNvSpPr>
          <p:nvPr>
            <p:ph idx="1"/>
          </p:nvPr>
        </p:nvSpPr>
        <p:spPr/>
        <p:txBody>
          <a:bodyPr>
            <a:normAutofit fontScale="92500"/>
          </a:bodyPr>
          <a:lstStyle/>
          <a:p>
            <a:pPr marL="0" indent="0">
              <a:buNone/>
            </a:pPr>
            <a:r>
              <a:rPr lang="tr-TR" dirty="0"/>
              <a:t>Ekran genişliğinin </a:t>
            </a:r>
            <a:r>
              <a:rPr lang="tr-TR" dirty="0" err="1"/>
              <a:t>medium</a:t>
            </a:r>
            <a:r>
              <a:rPr lang="tr-TR" dirty="0"/>
              <a:t> olduğunda </a:t>
            </a:r>
            <a:r>
              <a:rPr lang="tr-TR" dirty="0" err="1"/>
              <a:t>margin-bottom’un</a:t>
            </a:r>
            <a:r>
              <a:rPr lang="tr-TR" dirty="0"/>
              <a:t> 0 olduğunu ifade etmektedir.</a:t>
            </a:r>
          </a:p>
          <a:p>
            <a:pPr marL="0" indent="0">
              <a:buNone/>
            </a:pPr>
            <a:r>
              <a:rPr lang="tr-TR" dirty="0"/>
              <a:t>Ekran genişliğinin farklı durumlarına göre (</a:t>
            </a:r>
            <a:r>
              <a:rPr lang="tr-TR" dirty="0" err="1"/>
              <a:t>xs</a:t>
            </a:r>
            <a:r>
              <a:rPr lang="tr-TR" dirty="0"/>
              <a:t>, </a:t>
            </a:r>
            <a:r>
              <a:rPr lang="tr-TR" dirty="0" err="1"/>
              <a:t>sm</a:t>
            </a:r>
            <a:r>
              <a:rPr lang="tr-TR" dirty="0"/>
              <a:t>, md, </a:t>
            </a:r>
            <a:r>
              <a:rPr lang="tr-TR" dirty="0" err="1"/>
              <a:t>lg</a:t>
            </a:r>
            <a:r>
              <a:rPr lang="tr-TR" dirty="0"/>
              <a:t>, xl) farklı </a:t>
            </a:r>
            <a:r>
              <a:rPr lang="tr-TR" dirty="0" err="1"/>
              <a:t>margin</a:t>
            </a:r>
            <a:r>
              <a:rPr lang="tr-TR" dirty="0"/>
              <a:t> veya </a:t>
            </a:r>
            <a:r>
              <a:rPr lang="tr-TR" dirty="0" err="1"/>
              <a:t>padding</a:t>
            </a:r>
            <a:r>
              <a:rPr lang="tr-TR" dirty="0"/>
              <a:t> değişkenlerine farklı değerler verilebilir.</a:t>
            </a:r>
          </a:p>
          <a:p>
            <a:r>
              <a:rPr lang="tr-TR" dirty="0" err="1"/>
              <a:t>xs</a:t>
            </a:r>
            <a:r>
              <a:rPr lang="tr-TR" dirty="0"/>
              <a:t> için {özellik}{yan}-{boyut} ve </a:t>
            </a:r>
            <a:r>
              <a:rPr lang="tr-TR" dirty="0" err="1"/>
              <a:t>sm</a:t>
            </a:r>
            <a:r>
              <a:rPr lang="tr-TR" dirty="0"/>
              <a:t>, md, </a:t>
            </a:r>
            <a:r>
              <a:rPr lang="tr-TR" dirty="0" err="1"/>
              <a:t>lg</a:t>
            </a:r>
            <a:r>
              <a:rPr lang="tr-TR" dirty="0"/>
              <a:t> ve xl için {özellik}{yan}-{kesme noktası}-{boyut} şeklinde kullanılır.</a:t>
            </a:r>
          </a:p>
          <a:p>
            <a:r>
              <a:rPr lang="tr-TR" dirty="0"/>
              <a:t>Özellik: </a:t>
            </a:r>
            <a:r>
              <a:rPr lang="tr-TR" dirty="0" err="1"/>
              <a:t>margin</a:t>
            </a:r>
            <a:r>
              <a:rPr lang="tr-TR" dirty="0"/>
              <a:t>(m) veya </a:t>
            </a:r>
            <a:r>
              <a:rPr lang="tr-TR" dirty="0" err="1"/>
              <a:t>padding</a:t>
            </a:r>
            <a:r>
              <a:rPr lang="tr-TR" dirty="0"/>
              <a:t>(p)</a:t>
            </a:r>
          </a:p>
          <a:p>
            <a:r>
              <a:rPr lang="tr-TR" dirty="0"/>
              <a:t>Yan: top(t), </a:t>
            </a:r>
            <a:r>
              <a:rPr lang="tr-TR" dirty="0" err="1"/>
              <a:t>bottom</a:t>
            </a:r>
            <a:r>
              <a:rPr lang="tr-TR" dirty="0"/>
              <a:t>(b), </a:t>
            </a:r>
            <a:r>
              <a:rPr lang="tr-TR" dirty="0" err="1"/>
              <a:t>right</a:t>
            </a:r>
            <a:r>
              <a:rPr lang="tr-TR" dirty="0"/>
              <a:t>(r), </a:t>
            </a:r>
            <a:r>
              <a:rPr lang="tr-TR" dirty="0" err="1"/>
              <a:t>left</a:t>
            </a:r>
            <a:r>
              <a:rPr lang="tr-TR" dirty="0"/>
              <a:t>(l), x(x-ekseni), y(y-ekseni) ve hiçbir şey yazılmazsa 4 kenarından </a:t>
            </a:r>
            <a:r>
              <a:rPr lang="tr-TR" dirty="0" err="1"/>
              <a:t>müdahele</a:t>
            </a:r>
            <a:r>
              <a:rPr lang="tr-TR" dirty="0"/>
              <a:t> </a:t>
            </a:r>
            <a:r>
              <a:rPr lang="tr-TR" dirty="0" err="1"/>
              <a:t>edelir</a:t>
            </a:r>
            <a:r>
              <a:rPr lang="tr-TR" dirty="0"/>
              <a:t>.</a:t>
            </a:r>
          </a:p>
          <a:p>
            <a:r>
              <a:rPr lang="tr-TR" dirty="0"/>
              <a:t>Kesme noktası: </a:t>
            </a:r>
            <a:r>
              <a:rPr lang="tr-TR" dirty="0" err="1"/>
              <a:t>small</a:t>
            </a:r>
            <a:r>
              <a:rPr lang="tr-TR" dirty="0"/>
              <a:t>(</a:t>
            </a:r>
            <a:r>
              <a:rPr lang="tr-TR" dirty="0" err="1"/>
              <a:t>sm</a:t>
            </a:r>
            <a:r>
              <a:rPr lang="tr-TR" dirty="0"/>
              <a:t>), </a:t>
            </a:r>
            <a:r>
              <a:rPr lang="tr-TR" dirty="0" err="1"/>
              <a:t>medium</a:t>
            </a:r>
            <a:r>
              <a:rPr lang="tr-TR" dirty="0"/>
              <a:t>(md), </a:t>
            </a:r>
            <a:r>
              <a:rPr lang="tr-TR" dirty="0" err="1"/>
              <a:t>large</a:t>
            </a:r>
            <a:r>
              <a:rPr lang="tr-TR" dirty="0"/>
              <a:t>(</a:t>
            </a:r>
            <a:r>
              <a:rPr lang="tr-TR" dirty="0" err="1"/>
              <a:t>lg</a:t>
            </a:r>
            <a:r>
              <a:rPr lang="tr-TR" dirty="0"/>
              <a:t>) ve </a:t>
            </a:r>
            <a:r>
              <a:rPr lang="tr-TR" dirty="0" err="1"/>
              <a:t>xlarge</a:t>
            </a:r>
            <a:r>
              <a:rPr lang="tr-TR" dirty="0"/>
              <a:t>(xl)</a:t>
            </a:r>
          </a:p>
          <a:p>
            <a:pPr marL="0" indent="0">
              <a:buNone/>
            </a:pPr>
            <a:endParaRPr lang="tr-TR" dirty="0"/>
          </a:p>
        </p:txBody>
      </p:sp>
    </p:spTree>
    <p:extLst>
      <p:ext uri="{BB962C8B-B14F-4D97-AF65-F5344CB8AC3E}">
        <p14:creationId xmlns:p14="http://schemas.microsoft.com/office/powerpoint/2010/main" val="3712639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E5B9E3-F54E-CBA2-27E1-FBEFA5E5F0F6}"/>
              </a:ext>
            </a:extLst>
          </p:cNvPr>
          <p:cNvSpPr>
            <a:spLocks noGrp="1"/>
          </p:cNvSpPr>
          <p:nvPr>
            <p:ph type="title"/>
          </p:nvPr>
        </p:nvSpPr>
        <p:spPr/>
        <p:txBody>
          <a:bodyPr/>
          <a:lstStyle/>
          <a:p>
            <a:r>
              <a:rPr lang="tr-TR" dirty="0" err="1"/>
              <a:t>Fast</a:t>
            </a:r>
            <a:r>
              <a:rPr lang="tr-TR" dirty="0"/>
              <a:t> </a:t>
            </a:r>
            <a:r>
              <a:rPr lang="tr-TR" dirty="0" err="1"/>
              <a:t>forward</a:t>
            </a:r>
            <a:endParaRPr lang="tr-TR" dirty="0"/>
          </a:p>
        </p:txBody>
      </p:sp>
      <p:sp>
        <p:nvSpPr>
          <p:cNvPr id="3" name="İçerik Yer Tutucusu 2">
            <a:extLst>
              <a:ext uri="{FF2B5EF4-FFF2-40B4-BE49-F238E27FC236}">
                <a16:creationId xmlns:a16="http://schemas.microsoft.com/office/drawing/2014/main" id="{8F2F022B-16CF-6FD2-8099-9C96F8120151}"/>
              </a:ext>
            </a:extLst>
          </p:cNvPr>
          <p:cNvSpPr>
            <a:spLocks noGrp="1"/>
          </p:cNvSpPr>
          <p:nvPr>
            <p:ph idx="1"/>
          </p:nvPr>
        </p:nvSpPr>
        <p:spPr/>
        <p:txBody>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Eğer her iki </a:t>
            </a:r>
            <a:r>
              <a:rPr lang="tr-TR" dirty="0" err="1"/>
              <a:t>branch’ten</a:t>
            </a:r>
            <a:r>
              <a:rPr lang="tr-TR" dirty="0"/>
              <a:t> birisinin en son aynı olan </a:t>
            </a:r>
            <a:r>
              <a:rPr lang="tr-TR" dirty="0" err="1"/>
              <a:t>commit’i</a:t>
            </a:r>
            <a:r>
              <a:rPr lang="tr-TR" dirty="0"/>
              <a:t> (diğer </a:t>
            </a:r>
            <a:r>
              <a:rPr lang="tr-TR" dirty="0" err="1"/>
              <a:t>branch</a:t>
            </a:r>
            <a:r>
              <a:rPr lang="tr-TR" dirty="0"/>
              <a:t> ile aynı olan </a:t>
            </a:r>
            <a:r>
              <a:rPr lang="tr-TR" dirty="0" err="1"/>
              <a:t>commit’i</a:t>
            </a:r>
            <a:r>
              <a:rPr lang="tr-TR" dirty="0"/>
              <a:t>) ile son </a:t>
            </a:r>
            <a:r>
              <a:rPr lang="tr-TR" dirty="0" err="1"/>
              <a:t>commit’i</a:t>
            </a:r>
            <a:r>
              <a:rPr lang="tr-TR" dirty="0"/>
              <a:t> aynı ise sadece diğer </a:t>
            </a:r>
            <a:r>
              <a:rPr lang="tr-TR" dirty="0" err="1"/>
              <a:t>branch’in</a:t>
            </a:r>
            <a:r>
              <a:rPr lang="tr-TR" dirty="0"/>
              <a:t> </a:t>
            </a:r>
            <a:r>
              <a:rPr lang="tr-TR" dirty="0" err="1"/>
              <a:t>commit’leri</a:t>
            </a:r>
            <a:r>
              <a:rPr lang="tr-TR" dirty="0"/>
              <a:t> ortak </a:t>
            </a:r>
            <a:r>
              <a:rPr lang="tr-TR" dirty="0" err="1"/>
              <a:t>commit’e</a:t>
            </a:r>
            <a:r>
              <a:rPr lang="tr-TR" dirty="0"/>
              <a:t> eklenerek </a:t>
            </a:r>
            <a:r>
              <a:rPr lang="tr-TR" dirty="0" err="1"/>
              <a:t>merge</a:t>
            </a:r>
            <a:r>
              <a:rPr lang="tr-TR" dirty="0"/>
              <a:t> işlemi yapılır. Buna </a:t>
            </a:r>
            <a:r>
              <a:rPr lang="tr-TR" dirty="0" err="1"/>
              <a:t>Fast-Forward</a:t>
            </a:r>
            <a:r>
              <a:rPr lang="tr-TR" dirty="0"/>
              <a:t> </a:t>
            </a:r>
            <a:r>
              <a:rPr lang="tr-TR" dirty="0" err="1"/>
              <a:t>Merge</a:t>
            </a:r>
            <a:r>
              <a:rPr lang="tr-TR" dirty="0"/>
              <a:t> denir.</a:t>
            </a:r>
          </a:p>
        </p:txBody>
      </p:sp>
    </p:spTree>
    <p:extLst>
      <p:ext uri="{BB962C8B-B14F-4D97-AF65-F5344CB8AC3E}">
        <p14:creationId xmlns:p14="http://schemas.microsoft.com/office/powerpoint/2010/main" val="2871802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EF2D0F-9698-1B7F-DD1B-12900AC8FA54}"/>
              </a:ext>
            </a:extLst>
          </p:cNvPr>
          <p:cNvSpPr>
            <a:spLocks noGrp="1"/>
          </p:cNvSpPr>
          <p:nvPr>
            <p:ph type="title"/>
          </p:nvPr>
        </p:nvSpPr>
        <p:spPr/>
        <p:txBody>
          <a:bodyPr/>
          <a:lstStyle/>
          <a:p>
            <a:r>
              <a:rPr lang="tr-TR" dirty="0" err="1"/>
              <a:t>rebase</a:t>
            </a:r>
            <a:endParaRPr lang="tr-TR" dirty="0"/>
          </a:p>
        </p:txBody>
      </p:sp>
      <p:sp>
        <p:nvSpPr>
          <p:cNvPr id="3" name="İçerik Yer Tutucusu 2">
            <a:extLst>
              <a:ext uri="{FF2B5EF4-FFF2-40B4-BE49-F238E27FC236}">
                <a16:creationId xmlns:a16="http://schemas.microsoft.com/office/drawing/2014/main" id="{0C25297D-A2AF-CF95-2E60-1C650482C9C1}"/>
              </a:ext>
            </a:extLst>
          </p:cNvPr>
          <p:cNvSpPr>
            <a:spLocks noGrp="1"/>
          </p:cNvSpPr>
          <p:nvPr>
            <p:ph idx="1"/>
          </p:nvPr>
        </p:nvSpPr>
        <p:spPr/>
        <p:txBody>
          <a:bodyPr>
            <a:normAutofit lnSpcReduction="10000"/>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Her iki </a:t>
            </a:r>
            <a:r>
              <a:rPr lang="tr-TR" dirty="0" err="1"/>
              <a:t>branch’in</a:t>
            </a:r>
            <a:r>
              <a:rPr lang="tr-TR" dirty="0"/>
              <a:t> son </a:t>
            </a:r>
            <a:r>
              <a:rPr lang="tr-TR" dirty="0" err="1"/>
              <a:t>commitleri</a:t>
            </a:r>
            <a:r>
              <a:rPr lang="tr-TR" dirty="0"/>
              <a:t>, en son aynı olan </a:t>
            </a:r>
            <a:r>
              <a:rPr lang="tr-TR" dirty="0" err="1"/>
              <a:t>commit’ten</a:t>
            </a:r>
            <a:r>
              <a:rPr lang="tr-TR" dirty="0"/>
              <a:t> farklı ise önce bir </a:t>
            </a:r>
            <a:r>
              <a:rPr lang="tr-TR" dirty="0" err="1"/>
              <a:t>branch’in</a:t>
            </a:r>
            <a:r>
              <a:rPr lang="tr-TR" dirty="0"/>
              <a:t> en son aynı olan </a:t>
            </a:r>
            <a:r>
              <a:rPr lang="tr-TR" dirty="0" err="1"/>
              <a:t>commit’ine</a:t>
            </a:r>
            <a:r>
              <a:rPr lang="tr-TR" dirty="0"/>
              <a:t> geri dönülür ve diğer </a:t>
            </a:r>
            <a:r>
              <a:rPr lang="tr-TR" dirty="0" err="1"/>
              <a:t>branch’in</a:t>
            </a:r>
            <a:r>
              <a:rPr lang="tr-TR" dirty="0"/>
              <a:t> </a:t>
            </a:r>
            <a:r>
              <a:rPr lang="tr-TR" dirty="0" err="1"/>
              <a:t>commiti</a:t>
            </a:r>
            <a:r>
              <a:rPr lang="tr-TR" dirty="0"/>
              <a:t> bu </a:t>
            </a:r>
            <a:r>
              <a:rPr lang="tr-TR" dirty="0" err="1"/>
              <a:t>commit</a:t>
            </a:r>
            <a:r>
              <a:rPr lang="tr-TR" dirty="0"/>
              <a:t> üzerine eklenir. Daha sonra ilk </a:t>
            </a:r>
            <a:r>
              <a:rPr lang="tr-TR" dirty="0" err="1"/>
              <a:t>branch’in</a:t>
            </a:r>
            <a:r>
              <a:rPr lang="tr-TR" dirty="0"/>
              <a:t> </a:t>
            </a:r>
            <a:r>
              <a:rPr lang="tr-TR" dirty="0" err="1"/>
              <a:t>commit’i</a:t>
            </a:r>
            <a:r>
              <a:rPr lang="tr-TR" dirty="0"/>
              <a:t> de son halinin üzerine eklenir. Buna </a:t>
            </a:r>
            <a:r>
              <a:rPr lang="tr-TR" dirty="0" err="1"/>
              <a:t>rebase</a:t>
            </a:r>
            <a:r>
              <a:rPr lang="tr-TR" dirty="0"/>
              <a:t> denir.</a:t>
            </a:r>
          </a:p>
          <a:p>
            <a:pPr marL="0" indent="0">
              <a:buNone/>
            </a:pPr>
            <a:r>
              <a:rPr lang="tr-TR" dirty="0" err="1"/>
              <a:t>Rebase</a:t>
            </a:r>
            <a:r>
              <a:rPr lang="tr-TR" dirty="0"/>
              <a:t> kullanılırsa tarihsel iz olarak tüm değişiklikler sadece ilk </a:t>
            </a:r>
            <a:r>
              <a:rPr lang="tr-TR" dirty="0" err="1"/>
              <a:t>branch</a:t>
            </a:r>
            <a:r>
              <a:rPr lang="tr-TR" dirty="0"/>
              <a:t> üzerinde yapılmış gibi gözükür ve her iki </a:t>
            </a:r>
            <a:r>
              <a:rPr lang="tr-TR" dirty="0" err="1"/>
              <a:t>branch’in</a:t>
            </a:r>
            <a:r>
              <a:rPr lang="tr-TR" dirty="0"/>
              <a:t> tarihsel bir izi olmaz. </a:t>
            </a:r>
          </a:p>
        </p:txBody>
      </p:sp>
    </p:spTree>
    <p:extLst>
      <p:ext uri="{BB962C8B-B14F-4D97-AF65-F5344CB8AC3E}">
        <p14:creationId xmlns:p14="http://schemas.microsoft.com/office/powerpoint/2010/main" val="1113631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197E-E7EE-418C-AA54-3B0133C0E48B}"/>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63892F33-A39D-4116-8D93-C9F57D50AEC1}"/>
              </a:ext>
            </a:extLst>
          </p:cNvPr>
          <p:cNvSpPr>
            <a:spLocks noGrp="1"/>
          </p:cNvSpPr>
          <p:nvPr>
            <p:ph idx="1"/>
          </p:nvPr>
        </p:nvSpPr>
        <p:spPr/>
        <p:txBody>
          <a:bodyPr/>
          <a:lstStyle/>
          <a:p>
            <a:pPr marL="0" indent="0">
              <a:buNone/>
            </a:pPr>
            <a:r>
              <a:rPr lang="tr-TR" dirty="0"/>
              <a:t>Bu iki tanım arasındaki farkı anlayabilmemiz için önce tanımlarını bilmemiz gerekmektedir.</a:t>
            </a:r>
          </a:p>
          <a:p>
            <a:r>
              <a:rPr lang="tr-TR" dirty="0"/>
              <a:t>Library: Kütüphane basitleştirilmiş kod fonksiyonlar topluluğudur. Ortak kodları çağırarak ekstra kod kalabalığı yapmamak,  temiz kod yazmak amacı ile başka </a:t>
            </a:r>
            <a:r>
              <a:rPr lang="tr-TR" dirty="0" err="1"/>
              <a:t>library’ler</a:t>
            </a:r>
            <a:r>
              <a:rPr lang="tr-TR" dirty="0"/>
              <a:t> kullanılır.</a:t>
            </a:r>
          </a:p>
          <a:p>
            <a:r>
              <a:rPr lang="tr-TR" dirty="0"/>
              <a:t>Framework: </a:t>
            </a:r>
            <a:r>
              <a:rPr lang="tr-TR" dirty="0" err="1"/>
              <a:t>Framework’u</a:t>
            </a:r>
            <a:r>
              <a:rPr lang="tr-TR" dirty="0"/>
              <a:t> uygulamanın çatısı olarak düşünebiliriz. Yani yazacağımız kodu </a:t>
            </a:r>
            <a:r>
              <a:rPr lang="tr-TR" dirty="0" err="1"/>
              <a:t>framework’e</a:t>
            </a:r>
            <a:r>
              <a:rPr lang="tr-TR" dirty="0"/>
              <a:t> uygun şekilde geliştirmeliyiz.</a:t>
            </a:r>
          </a:p>
        </p:txBody>
      </p:sp>
    </p:spTree>
    <p:extLst>
      <p:ext uri="{BB962C8B-B14F-4D97-AF65-F5344CB8AC3E}">
        <p14:creationId xmlns:p14="http://schemas.microsoft.com/office/powerpoint/2010/main" val="452735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5BA9-8934-47B9-8A71-793B59223A71}"/>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519B54B7-3375-4A8E-AAF1-43F18D3F3753}"/>
              </a:ext>
            </a:extLst>
          </p:cNvPr>
          <p:cNvSpPr>
            <a:spLocks noGrp="1"/>
          </p:cNvSpPr>
          <p:nvPr>
            <p:ph idx="1"/>
          </p:nvPr>
        </p:nvSpPr>
        <p:spPr/>
        <p:txBody>
          <a:bodyPr/>
          <a:lstStyle/>
          <a:p>
            <a:r>
              <a:rPr lang="tr-TR" dirty="0" err="1"/>
              <a:t>Library’de</a:t>
            </a:r>
            <a:r>
              <a:rPr lang="tr-TR" dirty="0"/>
              <a:t> kod </a:t>
            </a:r>
            <a:r>
              <a:rPr lang="tr-TR" dirty="0" err="1"/>
              <a:t>metod</a:t>
            </a:r>
            <a:r>
              <a:rPr lang="tr-TR" dirty="0"/>
              <a:t> topluluğu içerisinden işimize yaracak olan metodu çağırarak kullanırız. Yani yönetim bizdedir. Gerektiği zaman metodu çağırarak kullanırız.</a:t>
            </a:r>
          </a:p>
          <a:p>
            <a:r>
              <a:rPr lang="tr-TR" dirty="0" err="1"/>
              <a:t>Framework’te</a:t>
            </a:r>
            <a:r>
              <a:rPr lang="tr-TR" dirty="0"/>
              <a:t> ise uygulamanın çatısı olduğunu söylemiştik. Burada yazacağımız kodu </a:t>
            </a:r>
            <a:r>
              <a:rPr lang="tr-TR" dirty="0" err="1"/>
              <a:t>framework’e</a:t>
            </a:r>
            <a:r>
              <a:rPr lang="tr-TR" dirty="0"/>
              <a:t> göre yazmalıyız. Yani kontrolün aslında </a:t>
            </a:r>
            <a:r>
              <a:rPr lang="tr-TR" dirty="0" err="1"/>
              <a:t>framework’te</a:t>
            </a:r>
            <a:r>
              <a:rPr lang="tr-TR" dirty="0"/>
              <a:t> olduğunu düşünebiliriz. </a:t>
            </a:r>
            <a:r>
              <a:rPr lang="tr-TR" dirty="0" err="1"/>
              <a:t>Framework’un</a:t>
            </a:r>
            <a:r>
              <a:rPr lang="tr-TR" dirty="0"/>
              <a:t> dokümantasyona bakarak nasıl çalışacağını anlayıp kodumuzu buna göre yazmalıyız</a:t>
            </a:r>
          </a:p>
          <a:p>
            <a:r>
              <a:rPr lang="tr-TR" dirty="0" err="1"/>
              <a:t>Library’e</a:t>
            </a:r>
            <a:r>
              <a:rPr lang="tr-TR" dirty="0"/>
              <a:t> örnek: </a:t>
            </a:r>
            <a:r>
              <a:rPr lang="tr-TR" dirty="0" err="1"/>
              <a:t>JQuery</a:t>
            </a:r>
            <a:r>
              <a:rPr lang="tr-TR" dirty="0"/>
              <a:t>, </a:t>
            </a:r>
            <a:r>
              <a:rPr lang="tr-TR" dirty="0" err="1"/>
              <a:t>MyBatis</a:t>
            </a:r>
            <a:r>
              <a:rPr lang="tr-TR" dirty="0"/>
              <a:t>, </a:t>
            </a:r>
            <a:r>
              <a:rPr lang="tr-TR" dirty="0" err="1"/>
              <a:t>OpenCV</a:t>
            </a:r>
            <a:r>
              <a:rPr lang="tr-TR" dirty="0"/>
              <a:t>, JODD </a:t>
            </a:r>
            <a:r>
              <a:rPr lang="tr-TR" dirty="0" err="1"/>
              <a:t>email</a:t>
            </a:r>
            <a:r>
              <a:rPr lang="tr-TR" dirty="0"/>
              <a:t>..</a:t>
            </a:r>
          </a:p>
          <a:p>
            <a:r>
              <a:rPr lang="tr-TR" dirty="0" err="1"/>
              <a:t>Framework’e</a:t>
            </a:r>
            <a:r>
              <a:rPr lang="tr-TR" dirty="0"/>
              <a:t> örnek: ASP.NET MVC, </a:t>
            </a:r>
            <a:r>
              <a:rPr lang="tr-TR" dirty="0" err="1"/>
              <a:t>Unity</a:t>
            </a:r>
            <a:r>
              <a:rPr lang="tr-TR" dirty="0"/>
              <a:t>, Spring, </a:t>
            </a:r>
            <a:r>
              <a:rPr lang="tr-TR" dirty="0" err="1"/>
              <a:t>React</a:t>
            </a:r>
            <a:r>
              <a:rPr lang="tr-TR" dirty="0"/>
              <a:t>, </a:t>
            </a:r>
            <a:r>
              <a:rPr lang="tr-TR" dirty="0" err="1"/>
              <a:t>Hibernate</a:t>
            </a:r>
            <a:r>
              <a:rPr lang="tr-TR" dirty="0"/>
              <a:t>..</a:t>
            </a:r>
          </a:p>
          <a:p>
            <a:endParaRPr lang="tr-TR" dirty="0"/>
          </a:p>
        </p:txBody>
      </p:sp>
    </p:spTree>
    <p:extLst>
      <p:ext uri="{BB962C8B-B14F-4D97-AF65-F5344CB8AC3E}">
        <p14:creationId xmlns:p14="http://schemas.microsoft.com/office/powerpoint/2010/main" val="1775586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FC0D-1C1B-4335-84A5-5F43D4F7ABCB}"/>
              </a:ext>
            </a:extLst>
          </p:cNvPr>
          <p:cNvSpPr>
            <a:spLocks noGrp="1"/>
          </p:cNvSpPr>
          <p:nvPr>
            <p:ph type="title"/>
          </p:nvPr>
        </p:nvSpPr>
        <p:spPr/>
        <p:txBody>
          <a:bodyPr/>
          <a:lstStyle/>
          <a:p>
            <a:r>
              <a:rPr lang="tr-TR" dirty="0"/>
              <a:t>JDK – </a:t>
            </a:r>
            <a:r>
              <a:rPr lang="tr-TR" dirty="0" err="1"/>
              <a:t>sdk</a:t>
            </a:r>
            <a:r>
              <a:rPr lang="tr-TR" dirty="0"/>
              <a:t> farkı</a:t>
            </a:r>
          </a:p>
        </p:txBody>
      </p:sp>
      <p:sp>
        <p:nvSpPr>
          <p:cNvPr id="3" name="Content Placeholder 2">
            <a:extLst>
              <a:ext uri="{FF2B5EF4-FFF2-40B4-BE49-F238E27FC236}">
                <a16:creationId xmlns:a16="http://schemas.microsoft.com/office/drawing/2014/main" id="{3C77961D-F249-4499-9326-A7E0AF3DEBD6}"/>
              </a:ext>
            </a:extLst>
          </p:cNvPr>
          <p:cNvSpPr>
            <a:spLocks noGrp="1"/>
          </p:cNvSpPr>
          <p:nvPr>
            <p:ph idx="1"/>
          </p:nvPr>
        </p:nvSpPr>
        <p:spPr/>
        <p:txBody>
          <a:bodyPr/>
          <a:lstStyle/>
          <a:p>
            <a:r>
              <a:rPr lang="tr-TR" dirty="0"/>
              <a:t>Software Development Kit (SDK) Türkçesi yazılım geliştirme kiti olan, içerisinde yazılım geliştirmek için tüm gerekli uygulamalar ve </a:t>
            </a:r>
            <a:r>
              <a:rPr lang="tr-TR" dirty="0" err="1"/>
              <a:t>dökümantasyonları</a:t>
            </a:r>
            <a:r>
              <a:rPr lang="tr-TR" dirty="0"/>
              <a:t> bulunduran bir kittir.</a:t>
            </a:r>
          </a:p>
          <a:p>
            <a:r>
              <a:rPr lang="tr-TR" dirty="0"/>
              <a:t>Java Development Kit (JDK) Türkçesi </a:t>
            </a:r>
            <a:r>
              <a:rPr lang="tr-TR" dirty="0" err="1"/>
              <a:t>java</a:t>
            </a:r>
            <a:r>
              <a:rPr lang="tr-TR" dirty="0"/>
              <a:t> geliştirme kiti olan içerisinde </a:t>
            </a:r>
            <a:r>
              <a:rPr lang="tr-TR" dirty="0" err="1"/>
              <a:t>java</a:t>
            </a:r>
            <a:r>
              <a:rPr lang="tr-TR" dirty="0"/>
              <a:t> dilinde yazılım geliştirmek için gerekli olan uygulamalar ve </a:t>
            </a:r>
            <a:r>
              <a:rPr lang="tr-TR" dirty="0" err="1"/>
              <a:t>dökümantasyonları</a:t>
            </a:r>
            <a:r>
              <a:rPr lang="tr-TR" dirty="0"/>
              <a:t> bulunduran bir kittir. Sadece </a:t>
            </a:r>
            <a:r>
              <a:rPr lang="tr-TR" dirty="0" err="1"/>
              <a:t>java</a:t>
            </a:r>
            <a:r>
              <a:rPr lang="tr-TR" dirty="0"/>
              <a:t> değil tüm diller olmamakla birlikte başka dillerde de yazılım geliştirme olanağı tanımaktadır. </a:t>
            </a:r>
          </a:p>
          <a:p>
            <a:r>
              <a:rPr lang="tr-TR" dirty="0"/>
              <a:t>Java Development </a:t>
            </a:r>
            <a:r>
              <a:rPr lang="tr-TR" dirty="0" err="1"/>
              <a:t>Kit’i</a:t>
            </a:r>
            <a:r>
              <a:rPr lang="tr-TR" dirty="0"/>
              <a:t> aslında Software Development </a:t>
            </a:r>
            <a:r>
              <a:rPr lang="tr-TR" dirty="0" err="1"/>
              <a:t>Kit’in</a:t>
            </a:r>
            <a:r>
              <a:rPr lang="tr-TR" dirty="0"/>
              <a:t> bir alt kümesi olarak düşünebiliriz. Java özelinde yazılım geliştirme kitidir. SDK ise genel olarak yazılım geliştirme kitidir.</a:t>
            </a:r>
          </a:p>
        </p:txBody>
      </p:sp>
    </p:spTree>
    <p:extLst>
      <p:ext uri="{BB962C8B-B14F-4D97-AF65-F5344CB8AC3E}">
        <p14:creationId xmlns:p14="http://schemas.microsoft.com/office/powerpoint/2010/main" val="921558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BFD0-E71A-4FFE-9CEF-AEFCA0C76A64}"/>
              </a:ext>
            </a:extLst>
          </p:cNvPr>
          <p:cNvSpPr>
            <a:spLocks noGrp="1"/>
          </p:cNvSpPr>
          <p:nvPr>
            <p:ph type="title"/>
          </p:nvPr>
        </p:nvSpPr>
        <p:spPr>
          <a:xfrm>
            <a:off x="2231136" y="371565"/>
            <a:ext cx="7729728" cy="1188720"/>
          </a:xfrm>
        </p:spPr>
        <p:txBody>
          <a:bodyPr/>
          <a:lstStyle/>
          <a:p>
            <a:r>
              <a:rPr lang="tr-TR" dirty="0" err="1"/>
              <a:t>Fast-forward</a:t>
            </a:r>
            <a:r>
              <a:rPr lang="tr-TR" dirty="0"/>
              <a:t> </a:t>
            </a:r>
            <a:r>
              <a:rPr lang="tr-TR" dirty="0" err="1"/>
              <a:t>no-fast-forward</a:t>
            </a:r>
            <a:endParaRPr lang="tr-TR" dirty="0"/>
          </a:p>
        </p:txBody>
      </p:sp>
      <p:sp>
        <p:nvSpPr>
          <p:cNvPr id="3" name="Content Placeholder 2">
            <a:extLst>
              <a:ext uri="{FF2B5EF4-FFF2-40B4-BE49-F238E27FC236}">
                <a16:creationId xmlns:a16="http://schemas.microsoft.com/office/drawing/2014/main" id="{9E72F1AD-A6CB-42C9-9B42-70115F19438F}"/>
              </a:ext>
            </a:extLst>
          </p:cNvPr>
          <p:cNvSpPr>
            <a:spLocks noGrp="1"/>
          </p:cNvSpPr>
          <p:nvPr>
            <p:ph idx="1"/>
          </p:nvPr>
        </p:nvSpPr>
        <p:spPr>
          <a:xfrm>
            <a:off x="2231136" y="1756588"/>
            <a:ext cx="7729728" cy="3101983"/>
          </a:xfrm>
        </p:spPr>
        <p:txBody>
          <a:bodyPr/>
          <a:lstStyle/>
          <a:p>
            <a:r>
              <a:rPr lang="tr-TR" dirty="0" err="1"/>
              <a:t>Fast</a:t>
            </a:r>
            <a:r>
              <a:rPr lang="tr-TR" dirty="0"/>
              <a:t> </a:t>
            </a:r>
            <a:r>
              <a:rPr lang="tr-TR" dirty="0" err="1"/>
              <a:t>Forward</a:t>
            </a:r>
            <a:r>
              <a:rPr lang="tr-TR" dirty="0"/>
              <a:t> </a:t>
            </a:r>
            <a:r>
              <a:rPr lang="tr-TR" dirty="0" err="1"/>
              <a:t>Merge</a:t>
            </a:r>
            <a:r>
              <a:rPr lang="tr-TR" dirty="0"/>
              <a:t> ile No </a:t>
            </a:r>
            <a:r>
              <a:rPr lang="tr-TR" dirty="0" err="1"/>
              <a:t>Fast</a:t>
            </a:r>
            <a:r>
              <a:rPr lang="tr-TR" dirty="0"/>
              <a:t> </a:t>
            </a:r>
            <a:r>
              <a:rPr lang="tr-TR" dirty="0" err="1"/>
              <a:t>Forward</a:t>
            </a:r>
            <a:r>
              <a:rPr lang="tr-TR" dirty="0"/>
              <a:t> </a:t>
            </a:r>
            <a:r>
              <a:rPr lang="tr-TR" dirty="0" err="1"/>
              <a:t>Merge</a:t>
            </a:r>
            <a:r>
              <a:rPr lang="tr-TR" dirty="0"/>
              <a:t> </a:t>
            </a:r>
            <a:r>
              <a:rPr lang="tr-TR" dirty="0" err="1"/>
              <a:t>arasindaki</a:t>
            </a:r>
            <a:r>
              <a:rPr lang="tr-TR" dirty="0"/>
              <a:t> fark:</a:t>
            </a:r>
          </a:p>
          <a:p>
            <a:r>
              <a:rPr lang="tr-TR" dirty="0"/>
              <a:t>Başka bir </a:t>
            </a:r>
            <a:r>
              <a:rPr lang="tr-TR" dirty="0" err="1"/>
              <a:t>branch’ten</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eklenince </a:t>
            </a:r>
            <a:r>
              <a:rPr lang="tr-TR" dirty="0" err="1"/>
              <a:t>branch</a:t>
            </a:r>
            <a:r>
              <a:rPr lang="tr-TR" dirty="0"/>
              <a:t> üzerinde atılan </a:t>
            </a:r>
            <a:r>
              <a:rPr lang="tr-TR" dirty="0" err="1"/>
              <a:t>commitler</a:t>
            </a:r>
            <a:r>
              <a:rPr lang="tr-TR" dirty="0"/>
              <a:t> </a:t>
            </a:r>
            <a:r>
              <a:rPr lang="tr-TR" dirty="0" err="1"/>
              <a:t>master</a:t>
            </a:r>
            <a:r>
              <a:rPr lang="tr-TR" dirty="0"/>
              <a:t> </a:t>
            </a:r>
            <a:r>
              <a:rPr lang="tr-TR" dirty="0" err="1"/>
              <a:t>branch</a:t>
            </a:r>
            <a:r>
              <a:rPr lang="tr-TR" dirty="0"/>
              <a:t> üzerinde atılmış şekilde gözükür.</a:t>
            </a:r>
          </a:p>
          <a:p>
            <a:r>
              <a:rPr lang="tr-TR" dirty="0"/>
              <a:t>Başka bir </a:t>
            </a:r>
            <a:r>
              <a:rPr lang="tr-TR" dirty="0" err="1"/>
              <a:t>branch’ten</a:t>
            </a:r>
            <a:r>
              <a:rPr lang="tr-TR" dirty="0"/>
              <a:t> </a:t>
            </a:r>
            <a:r>
              <a:rPr lang="tr-TR" dirty="0" err="1"/>
              <a:t>no</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eklense bile önceki </a:t>
            </a:r>
            <a:r>
              <a:rPr lang="tr-TR" dirty="0" err="1"/>
              <a:t>commitler</a:t>
            </a:r>
            <a:r>
              <a:rPr lang="tr-TR" dirty="0"/>
              <a:t> hala diğer </a:t>
            </a:r>
            <a:r>
              <a:rPr lang="tr-TR" dirty="0" err="1"/>
              <a:t>branch’ten</a:t>
            </a:r>
            <a:r>
              <a:rPr lang="tr-TR" dirty="0"/>
              <a:t> atılmış olarak gözükür.</a:t>
            </a:r>
          </a:p>
        </p:txBody>
      </p:sp>
      <p:pic>
        <p:nvPicPr>
          <p:cNvPr id="1026" name="Picture 2" descr="https://miro.medium.com/max/1228/1*fjzEIW7cwTjcjlkK1tapqQ.png">
            <a:extLst>
              <a:ext uri="{FF2B5EF4-FFF2-40B4-BE49-F238E27FC236}">
                <a16:creationId xmlns:a16="http://schemas.microsoft.com/office/drawing/2014/main" id="{2026D0DD-53F0-47BC-AEFA-76BD83ADB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176" y="3871822"/>
            <a:ext cx="3179548" cy="278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91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F38-6624-44EF-A8F3-909D69260533}"/>
              </a:ext>
            </a:extLst>
          </p:cNvPr>
          <p:cNvSpPr>
            <a:spLocks noGrp="1"/>
          </p:cNvSpPr>
          <p:nvPr>
            <p:ph type="title"/>
          </p:nvPr>
        </p:nvSpPr>
        <p:spPr/>
        <p:txBody>
          <a:bodyPr/>
          <a:lstStyle/>
          <a:p>
            <a:r>
              <a:rPr lang="tr-TR" dirty="0"/>
              <a:t>URI ve </a:t>
            </a:r>
            <a:r>
              <a:rPr lang="tr-TR" dirty="0" err="1"/>
              <a:t>url</a:t>
            </a:r>
            <a:r>
              <a:rPr lang="tr-TR" dirty="0"/>
              <a:t> arasındaki fark</a:t>
            </a:r>
          </a:p>
        </p:txBody>
      </p:sp>
      <p:sp>
        <p:nvSpPr>
          <p:cNvPr id="3" name="Content Placeholder 2">
            <a:extLst>
              <a:ext uri="{FF2B5EF4-FFF2-40B4-BE49-F238E27FC236}">
                <a16:creationId xmlns:a16="http://schemas.microsoft.com/office/drawing/2014/main" id="{DBE5E66B-8839-4D71-AE77-D86071CA6E53}"/>
              </a:ext>
            </a:extLst>
          </p:cNvPr>
          <p:cNvSpPr>
            <a:spLocks noGrp="1"/>
          </p:cNvSpPr>
          <p:nvPr>
            <p:ph idx="1"/>
          </p:nvPr>
        </p:nvSpPr>
        <p:spPr/>
        <p:txBody>
          <a:bodyPr/>
          <a:lstStyle/>
          <a:p>
            <a:pPr marL="0" indent="0">
              <a:buNone/>
            </a:pPr>
            <a:r>
              <a:rPr lang="tr-TR" dirty="0"/>
              <a:t>URL, internet sitesini işaret ederken, URI, direkt kaynağı işaret eder. İçerisinde alt klasörler, parametreler vs. de bulundurur.</a:t>
            </a:r>
          </a:p>
          <a:p>
            <a:pPr marL="0" indent="0">
              <a:buNone/>
            </a:pPr>
            <a:r>
              <a:rPr lang="tr-TR" dirty="0"/>
              <a:t>Önceki örnek olan </a:t>
            </a:r>
            <a:r>
              <a:rPr lang="tr-TR" dirty="0">
                <a:hlinkClick r:id="rId2"/>
              </a:rPr>
              <a:t>https://www.turkcell.com.tr/paket-ve-tarifeler?place=menu</a:t>
            </a:r>
            <a:r>
              <a:rPr lang="tr-TR" dirty="0"/>
              <a:t> tekrar incelendiğinde</a:t>
            </a:r>
          </a:p>
          <a:p>
            <a:r>
              <a:rPr lang="tr-TR" dirty="0">
                <a:hlinkClick r:id="rId3"/>
              </a:rPr>
              <a:t>https://www.turkcell.com.tr</a:t>
            </a:r>
            <a:r>
              <a:rPr lang="tr-TR" dirty="0"/>
              <a:t> olan kısım URL,</a:t>
            </a:r>
          </a:p>
          <a:p>
            <a:r>
              <a:rPr lang="tr-TR" dirty="0">
                <a:hlinkClick r:id="rId2"/>
              </a:rPr>
              <a:t>https://www.turkcell.com.tr/paket-ve-tarifeler?place=menu</a:t>
            </a:r>
            <a:r>
              <a:rPr lang="tr-TR" dirty="0"/>
              <a:t> ise </a:t>
            </a:r>
            <a:r>
              <a:rPr lang="tr-TR" dirty="0" err="1"/>
              <a:t>URI’dir</a:t>
            </a:r>
            <a:r>
              <a:rPr lang="tr-TR" dirty="0"/>
              <a:t>.</a:t>
            </a:r>
          </a:p>
        </p:txBody>
      </p:sp>
    </p:spTree>
    <p:extLst>
      <p:ext uri="{BB962C8B-B14F-4D97-AF65-F5344CB8AC3E}">
        <p14:creationId xmlns:p14="http://schemas.microsoft.com/office/powerpoint/2010/main" val="1811990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C9C5-2F7A-43C7-B1B5-3B31DA75CBBF}"/>
              </a:ext>
            </a:extLst>
          </p:cNvPr>
          <p:cNvSpPr>
            <a:spLocks noGrp="1"/>
          </p:cNvSpPr>
          <p:nvPr>
            <p:ph type="title"/>
          </p:nvPr>
        </p:nvSpPr>
        <p:spPr/>
        <p:txBody>
          <a:bodyPr/>
          <a:lstStyle/>
          <a:p>
            <a:r>
              <a:rPr lang="tr-TR" dirty="0" err="1"/>
              <a:t>Syntax</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56A19010-6A56-470F-AAA6-A99BF2D70612}"/>
              </a:ext>
            </a:extLst>
          </p:cNvPr>
          <p:cNvSpPr>
            <a:spLocks noGrp="1"/>
          </p:cNvSpPr>
          <p:nvPr>
            <p:ph idx="1"/>
          </p:nvPr>
        </p:nvSpPr>
        <p:spPr/>
        <p:txBody>
          <a:bodyPr/>
          <a:lstStyle/>
          <a:p>
            <a:pPr marL="0" indent="0">
              <a:buNone/>
            </a:pPr>
            <a:r>
              <a:rPr lang="tr-TR" dirty="0" err="1"/>
              <a:t>Syntax</a:t>
            </a:r>
            <a:r>
              <a:rPr lang="tr-TR" dirty="0"/>
              <a:t> </a:t>
            </a:r>
            <a:r>
              <a:rPr lang="tr-TR" dirty="0" err="1"/>
              <a:t>error</a:t>
            </a:r>
            <a:r>
              <a:rPr lang="tr-TR" dirty="0"/>
              <a:t>, yazılan kodun diline uygun şekilde yazılmaması sonucu ortaya çıkar. Eksik parantez, tırnak gibi sembollerin kullanımı unutulması sonucu ortaya çıkar. Java üzerinden örnek verirsek:</a:t>
            </a:r>
          </a:p>
          <a:p>
            <a:pPr marL="0" indent="0">
              <a:buNone/>
            </a:pPr>
            <a:r>
              <a:rPr lang="tr-TR" dirty="0"/>
              <a:t>	</a:t>
            </a:r>
            <a:r>
              <a:rPr lang="tr-TR" dirty="0" err="1"/>
              <a:t>System.out.println</a:t>
            </a:r>
            <a:r>
              <a:rPr lang="tr-TR" dirty="0"/>
              <a:t>(</a:t>
            </a:r>
            <a:r>
              <a:rPr lang="tr-TR" dirty="0" err="1"/>
              <a:t>Hello</a:t>
            </a:r>
            <a:r>
              <a:rPr lang="tr-TR" dirty="0"/>
              <a:t> World);</a:t>
            </a:r>
          </a:p>
          <a:p>
            <a:pPr marL="0" indent="0">
              <a:buNone/>
            </a:pPr>
            <a:r>
              <a:rPr lang="tr-TR" dirty="0"/>
              <a:t>Burada </a:t>
            </a:r>
            <a:r>
              <a:rPr lang="tr-TR" dirty="0" err="1"/>
              <a:t>Hello</a:t>
            </a:r>
            <a:r>
              <a:rPr lang="tr-TR" dirty="0"/>
              <a:t> World sözleri tırnak içinde yazılmalı ve bu durumdan dolayı </a:t>
            </a:r>
            <a:r>
              <a:rPr lang="tr-TR" dirty="0" err="1"/>
              <a:t>syntax</a:t>
            </a:r>
            <a:r>
              <a:rPr lang="tr-TR" dirty="0"/>
              <a:t> hatası meydana gelecek program derlenmeyecektir. Doğrusu ise</a:t>
            </a:r>
          </a:p>
          <a:p>
            <a:pPr marL="0" indent="0">
              <a:buNone/>
            </a:pPr>
            <a:r>
              <a:rPr lang="tr-TR" dirty="0"/>
              <a:t>	</a:t>
            </a:r>
            <a:r>
              <a:rPr lang="tr-TR" dirty="0" err="1"/>
              <a:t>System.out.println</a:t>
            </a:r>
            <a:r>
              <a:rPr lang="tr-TR" dirty="0"/>
              <a:t>("</a:t>
            </a:r>
            <a:r>
              <a:rPr lang="tr-TR" dirty="0" err="1"/>
              <a:t>Hello</a:t>
            </a:r>
            <a:r>
              <a:rPr lang="tr-TR" dirty="0"/>
              <a:t> World"); olmalıydı.</a:t>
            </a:r>
          </a:p>
        </p:txBody>
      </p:sp>
    </p:spTree>
    <p:extLst>
      <p:ext uri="{BB962C8B-B14F-4D97-AF65-F5344CB8AC3E}">
        <p14:creationId xmlns:p14="http://schemas.microsoft.com/office/powerpoint/2010/main" val="3110741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00DA-C198-46E5-9311-7E4651895086}"/>
              </a:ext>
            </a:extLst>
          </p:cNvPr>
          <p:cNvSpPr>
            <a:spLocks noGrp="1"/>
          </p:cNvSpPr>
          <p:nvPr>
            <p:ph type="title"/>
          </p:nvPr>
        </p:nvSpPr>
        <p:spPr/>
        <p:txBody>
          <a:bodyPr/>
          <a:lstStyle/>
          <a:p>
            <a:r>
              <a:rPr lang="tr-TR" dirty="0" err="1"/>
              <a:t>Compıler</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36F19C8A-5F56-4926-A7CC-31E154D5103B}"/>
              </a:ext>
            </a:extLst>
          </p:cNvPr>
          <p:cNvSpPr>
            <a:spLocks noGrp="1"/>
          </p:cNvSpPr>
          <p:nvPr>
            <p:ph idx="1"/>
          </p:nvPr>
        </p:nvSpPr>
        <p:spPr/>
        <p:txBody>
          <a:bodyPr/>
          <a:lstStyle/>
          <a:p>
            <a:pPr marL="0" indent="0">
              <a:buNone/>
            </a:pPr>
            <a:r>
              <a:rPr lang="tr-TR" dirty="0"/>
              <a:t>Compiler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p:txBody>
      </p:sp>
    </p:spTree>
    <p:extLst>
      <p:ext uri="{BB962C8B-B14F-4D97-AF65-F5344CB8AC3E}">
        <p14:creationId xmlns:p14="http://schemas.microsoft.com/office/powerpoint/2010/main" val="27490335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C401-F7BE-4F1A-B794-A7ED68DD4676}"/>
              </a:ext>
            </a:extLst>
          </p:cNvPr>
          <p:cNvSpPr>
            <a:spLocks noGrp="1"/>
          </p:cNvSpPr>
          <p:nvPr>
            <p:ph type="title"/>
          </p:nvPr>
        </p:nvSpPr>
        <p:spPr/>
        <p:txBody>
          <a:bodyPr/>
          <a:lstStyle/>
          <a:p>
            <a:r>
              <a:rPr lang="tr-TR" dirty="0" err="1"/>
              <a:t>Runtıme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EA0B2C4A-0B8F-4ACB-94C9-70AC93EDDA54}"/>
              </a:ext>
            </a:extLst>
          </p:cNvPr>
          <p:cNvSpPr>
            <a:spLocks noGrp="1"/>
          </p:cNvSpPr>
          <p:nvPr>
            <p:ph idx="1"/>
          </p:nvPr>
        </p:nvSpPr>
        <p:spPr/>
        <p:txBody>
          <a:bodyPr/>
          <a:lstStyle/>
          <a:p>
            <a:pPr marL="0" indent="0">
              <a:buNone/>
            </a:pP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p:txBody>
      </p:sp>
    </p:spTree>
    <p:extLst>
      <p:ext uri="{BB962C8B-B14F-4D97-AF65-F5344CB8AC3E}">
        <p14:creationId xmlns:p14="http://schemas.microsoft.com/office/powerpoint/2010/main" val="25916683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433A-F9C7-4572-BC45-022ADD8722BA}"/>
              </a:ext>
            </a:extLst>
          </p:cNvPr>
          <p:cNvSpPr>
            <a:spLocks noGrp="1"/>
          </p:cNvSpPr>
          <p:nvPr>
            <p:ph type="title"/>
          </p:nvPr>
        </p:nvSpPr>
        <p:spPr/>
        <p:txBody>
          <a:bodyPr/>
          <a:lstStyle/>
          <a:p>
            <a:r>
              <a:rPr lang="tr-TR" dirty="0" err="1"/>
              <a:t>Stack-heap</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3C6D393F-419C-4DF4-A998-75370C724FF7}"/>
              </a:ext>
            </a:extLst>
          </p:cNvPr>
          <p:cNvSpPr>
            <a:spLocks noGrp="1"/>
          </p:cNvSpPr>
          <p:nvPr>
            <p:ph idx="1"/>
          </p:nvPr>
        </p:nvSpPr>
        <p:spPr/>
        <p:txBody>
          <a:bodyPr/>
          <a:lstStyle/>
          <a:p>
            <a:r>
              <a:rPr lang="tr-TR" dirty="0"/>
              <a:t>Her iki terim de bellek ile alakalı terimlerdir.</a:t>
            </a:r>
          </a:p>
          <a:p>
            <a:r>
              <a:rPr lang="tr-TR" dirty="0" err="1"/>
              <a:t>Stack</a:t>
            </a:r>
            <a:r>
              <a:rPr lang="tr-TR" dirty="0"/>
              <a:t> </a:t>
            </a:r>
            <a:r>
              <a:rPr lang="tr-TR" dirty="0" err="1"/>
              <a:t>memory’de</a:t>
            </a:r>
            <a:r>
              <a:rPr lang="tr-TR" dirty="0"/>
              <a:t> değer tipindeki değişkenler, </a:t>
            </a:r>
            <a:r>
              <a:rPr lang="tr-TR" dirty="0" err="1"/>
              <a:t>pointer</a:t>
            </a:r>
            <a:r>
              <a:rPr lang="tr-TR" dirty="0"/>
              <a:t> ve adresler saklanır. </a:t>
            </a:r>
            <a:r>
              <a:rPr lang="tr-TR" dirty="0" err="1"/>
              <a:t>Stack</a:t>
            </a:r>
            <a:r>
              <a:rPr lang="tr-TR" dirty="0"/>
              <a:t> </a:t>
            </a:r>
            <a:r>
              <a:rPr lang="tr-TR" dirty="0" err="1"/>
              <a:t>memory’de</a:t>
            </a:r>
            <a:r>
              <a:rPr lang="tr-TR" dirty="0"/>
              <a:t> yer alan veriler direkt bellek içerisine yerleştirilir ve bu yüzden bu verilere ulaşım çok hızlıca gerçekleşmektedir. LIFO mantığında çalışır. </a:t>
            </a:r>
            <a:r>
              <a:rPr lang="tr-TR" dirty="0" err="1"/>
              <a:t>Last</a:t>
            </a:r>
            <a:r>
              <a:rPr lang="tr-TR" dirty="0"/>
              <a:t> </a:t>
            </a:r>
            <a:r>
              <a:rPr lang="tr-TR" dirty="0" err="1"/>
              <a:t>In</a:t>
            </a:r>
            <a:r>
              <a:rPr lang="tr-TR" dirty="0"/>
              <a:t> First </a:t>
            </a:r>
            <a:r>
              <a:rPr lang="tr-TR" dirty="0" err="1"/>
              <a:t>Out</a:t>
            </a:r>
            <a:r>
              <a:rPr lang="tr-TR" dirty="0"/>
              <a:t>. Yani son giren ilk çıkar mantığıyla çalışan bir bellektir.</a:t>
            </a:r>
          </a:p>
          <a:p>
            <a:r>
              <a:rPr lang="tr-TR" dirty="0" err="1"/>
              <a:t>Heap</a:t>
            </a:r>
            <a:r>
              <a:rPr lang="tr-TR" dirty="0"/>
              <a:t> </a:t>
            </a:r>
            <a:r>
              <a:rPr lang="tr-TR" dirty="0" err="1"/>
              <a:t>memory’de</a:t>
            </a:r>
            <a:r>
              <a:rPr lang="tr-TR" dirty="0"/>
              <a:t> ise referans tipler saklanmaktadır. Referans tiplerin ise adresleri </a:t>
            </a:r>
            <a:r>
              <a:rPr lang="tr-TR" dirty="0" err="1"/>
              <a:t>heap</a:t>
            </a:r>
            <a:r>
              <a:rPr lang="tr-TR" dirty="0"/>
              <a:t> </a:t>
            </a:r>
            <a:r>
              <a:rPr lang="tr-TR" dirty="0" err="1"/>
              <a:t>memory’de</a:t>
            </a:r>
            <a:r>
              <a:rPr lang="tr-TR" dirty="0"/>
              <a:t> saklanmaktadır. Referans </a:t>
            </a:r>
            <a:r>
              <a:rPr lang="tr-TR" dirty="0" err="1"/>
              <a:t>tipdeki</a:t>
            </a:r>
            <a:r>
              <a:rPr lang="tr-TR" dirty="0"/>
              <a:t> verilerin kendisi burada saklanırken </a:t>
            </a:r>
            <a:r>
              <a:rPr lang="tr-TR" dirty="0" err="1"/>
              <a:t>stack</a:t>
            </a:r>
            <a:r>
              <a:rPr lang="tr-TR" dirty="0"/>
              <a:t> </a:t>
            </a:r>
            <a:r>
              <a:rPr lang="tr-TR" dirty="0" err="1"/>
              <a:t>memory’de</a:t>
            </a:r>
            <a:r>
              <a:rPr lang="tr-TR" dirty="0"/>
              <a:t> </a:t>
            </a:r>
            <a:r>
              <a:rPr lang="tr-TR" dirty="0" err="1"/>
              <a:t>heap</a:t>
            </a:r>
            <a:r>
              <a:rPr lang="tr-TR" dirty="0"/>
              <a:t> </a:t>
            </a:r>
            <a:r>
              <a:rPr lang="tr-TR" dirty="0" err="1"/>
              <a:t>memory’deki</a:t>
            </a:r>
            <a:r>
              <a:rPr lang="tr-TR" dirty="0"/>
              <a:t> referans tiplerin adresi yer almaktadır.</a:t>
            </a:r>
          </a:p>
        </p:txBody>
      </p:sp>
    </p:spTree>
    <p:extLst>
      <p:ext uri="{BB962C8B-B14F-4D97-AF65-F5344CB8AC3E}">
        <p14:creationId xmlns:p14="http://schemas.microsoft.com/office/powerpoint/2010/main" val="37831757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939C-8F16-457A-B312-A241CC4BE349}"/>
              </a:ext>
            </a:extLst>
          </p:cNvPr>
          <p:cNvSpPr>
            <a:spLocks noGrp="1"/>
          </p:cNvSpPr>
          <p:nvPr>
            <p:ph type="title"/>
          </p:nvPr>
        </p:nvSpPr>
        <p:spPr/>
        <p:txBody>
          <a:bodyPr/>
          <a:lstStyle/>
          <a:p>
            <a:r>
              <a:rPr lang="tr-TR" dirty="0" err="1"/>
              <a:t>Centralızed</a:t>
            </a:r>
            <a:r>
              <a:rPr lang="tr-TR" dirty="0"/>
              <a:t> </a:t>
            </a:r>
            <a:r>
              <a:rPr lang="tr-TR" dirty="0" err="1"/>
              <a:t>versıon</a:t>
            </a:r>
            <a:r>
              <a:rPr lang="tr-TR" dirty="0"/>
              <a:t> </a:t>
            </a:r>
            <a:r>
              <a:rPr lang="tr-TR" dirty="0" err="1"/>
              <a:t>control</a:t>
            </a:r>
            <a:r>
              <a:rPr lang="tr-TR" dirty="0"/>
              <a:t> </a:t>
            </a:r>
            <a:r>
              <a:rPr lang="tr-TR" dirty="0" err="1"/>
              <a:t>systems</a:t>
            </a:r>
            <a:endParaRPr lang="tr-TR" dirty="0"/>
          </a:p>
        </p:txBody>
      </p:sp>
      <p:sp>
        <p:nvSpPr>
          <p:cNvPr id="3" name="Content Placeholder 2">
            <a:extLst>
              <a:ext uri="{FF2B5EF4-FFF2-40B4-BE49-F238E27FC236}">
                <a16:creationId xmlns:a16="http://schemas.microsoft.com/office/drawing/2014/main" id="{2CACF95A-B48E-440C-8267-700AF4CA1F2B}"/>
              </a:ext>
            </a:extLst>
          </p:cNvPr>
          <p:cNvSpPr>
            <a:spLocks noGrp="1"/>
          </p:cNvSpPr>
          <p:nvPr>
            <p:ph idx="1"/>
          </p:nvPr>
        </p:nvSpPr>
        <p:spPr/>
        <p:txBody>
          <a:bodyPr/>
          <a:lstStyle/>
          <a:p>
            <a:pPr marL="0" indent="0">
              <a:buNone/>
            </a:pPr>
            <a:r>
              <a:rPr lang="tr-TR" dirty="0" err="1"/>
              <a:t>Centralized</a:t>
            </a:r>
            <a:r>
              <a:rPr lang="tr-TR" dirty="0"/>
              <a:t> </a:t>
            </a:r>
            <a:r>
              <a:rPr lang="tr-TR" dirty="0" err="1"/>
              <a:t>Version</a:t>
            </a:r>
            <a:r>
              <a:rPr lang="tr-TR" dirty="0"/>
              <a:t> Control </a:t>
            </a:r>
            <a:r>
              <a:rPr lang="tr-TR" dirty="0" err="1"/>
              <a:t>Systems</a:t>
            </a:r>
            <a:r>
              <a:rPr lang="tr-TR" dirty="0"/>
              <a:t>(CVCS), Türkçesi merkezi versiyon kontrol sistemidir. Merkezi versiyon kontrol sisteminde </a:t>
            </a:r>
            <a:r>
              <a:rPr lang="tr-TR" dirty="0" err="1"/>
              <a:t>master</a:t>
            </a:r>
            <a:r>
              <a:rPr lang="tr-TR" dirty="0"/>
              <a:t> kodlar yada dosyalar sunucuda tutulur. Çalışacak kişiler bu sunuculara bağlandıktan sonra dosyaların son halini indirip çalışmalarını yapıp geri sunucuya gönderirler. Her bir çalışmayı bitirdiklerinde sunucuya dosyaları göndermektedirler.</a:t>
            </a:r>
          </a:p>
        </p:txBody>
      </p:sp>
    </p:spTree>
    <p:extLst>
      <p:ext uri="{BB962C8B-B14F-4D97-AF65-F5344CB8AC3E}">
        <p14:creationId xmlns:p14="http://schemas.microsoft.com/office/powerpoint/2010/main" val="3582810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A109-745B-4A3D-BA10-1C0FB3966DDB}"/>
              </a:ext>
            </a:extLst>
          </p:cNvPr>
          <p:cNvSpPr>
            <a:spLocks noGrp="1"/>
          </p:cNvSpPr>
          <p:nvPr>
            <p:ph type="title"/>
          </p:nvPr>
        </p:nvSpPr>
        <p:spPr/>
        <p:txBody>
          <a:bodyPr/>
          <a:lstStyle/>
          <a:p>
            <a:r>
              <a:rPr lang="tr-TR" dirty="0" err="1"/>
              <a:t>Dıstrıbuted</a:t>
            </a:r>
            <a:r>
              <a:rPr lang="tr-TR" dirty="0"/>
              <a:t> </a:t>
            </a:r>
            <a:r>
              <a:rPr lang="tr-TR" dirty="0" err="1"/>
              <a:t>versıon</a:t>
            </a:r>
            <a:r>
              <a:rPr lang="tr-TR" dirty="0"/>
              <a:t> kontrol </a:t>
            </a:r>
            <a:r>
              <a:rPr lang="tr-TR" dirty="0" err="1"/>
              <a:t>systems</a:t>
            </a:r>
            <a:endParaRPr lang="tr-TR" dirty="0"/>
          </a:p>
        </p:txBody>
      </p:sp>
      <p:sp>
        <p:nvSpPr>
          <p:cNvPr id="3" name="Content Placeholder 2">
            <a:extLst>
              <a:ext uri="{FF2B5EF4-FFF2-40B4-BE49-F238E27FC236}">
                <a16:creationId xmlns:a16="http://schemas.microsoft.com/office/drawing/2014/main" id="{232344D0-C1CB-4364-8A0B-6B2D4A30ED33}"/>
              </a:ext>
            </a:extLst>
          </p:cNvPr>
          <p:cNvSpPr>
            <a:spLocks noGrp="1"/>
          </p:cNvSpPr>
          <p:nvPr>
            <p:ph idx="1"/>
          </p:nvPr>
        </p:nvSpPr>
        <p:spPr/>
        <p:txBody>
          <a:bodyPr/>
          <a:lstStyle/>
          <a:p>
            <a:pPr marL="0" indent="0">
              <a:buNone/>
            </a:pPr>
            <a:r>
              <a:rPr lang="tr-TR" dirty="0"/>
              <a:t>Distributed </a:t>
            </a:r>
            <a:r>
              <a:rPr lang="tr-TR" dirty="0" err="1"/>
              <a:t>version</a:t>
            </a:r>
            <a:r>
              <a:rPr lang="tr-TR" dirty="0"/>
              <a:t> </a:t>
            </a:r>
            <a:r>
              <a:rPr lang="tr-TR" dirty="0" err="1"/>
              <a:t>control</a:t>
            </a:r>
            <a:r>
              <a:rPr lang="tr-TR" dirty="0"/>
              <a:t> </a:t>
            </a:r>
            <a:r>
              <a:rPr lang="tr-TR" dirty="0" err="1"/>
              <a:t>systems</a:t>
            </a:r>
            <a:r>
              <a:rPr lang="tr-TR" dirty="0"/>
              <a:t>(DVCS) Türkçesi dağıtılmış versiyon kontrol sistemi olarak geçmektedir. Dağıtılmış versiyon kontrol sisteminde tüm </a:t>
            </a:r>
            <a:r>
              <a:rPr lang="tr-TR" dirty="0" err="1"/>
              <a:t>repository</a:t>
            </a:r>
            <a:r>
              <a:rPr lang="tr-TR" dirty="0"/>
              <a:t> bilgisayara indirilir (</a:t>
            </a:r>
            <a:r>
              <a:rPr lang="tr-TR" dirty="0" err="1"/>
              <a:t>commitler</a:t>
            </a:r>
            <a:r>
              <a:rPr lang="tr-TR" dirty="0"/>
              <a:t> vs. dahil). Burada ana sunucuda bir problem olsa bile proje üzerinde </a:t>
            </a:r>
            <a:r>
              <a:rPr lang="tr-TR" dirty="0" err="1"/>
              <a:t>çalışsanlar</a:t>
            </a:r>
            <a:r>
              <a:rPr lang="tr-TR" dirty="0"/>
              <a:t> ana sunucudaki tüm dosyaları indirdiği için herhangi bir problem olmayacaktır.</a:t>
            </a:r>
          </a:p>
        </p:txBody>
      </p:sp>
    </p:spTree>
    <p:extLst>
      <p:ext uri="{BB962C8B-B14F-4D97-AF65-F5344CB8AC3E}">
        <p14:creationId xmlns:p14="http://schemas.microsoft.com/office/powerpoint/2010/main" val="42600087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8F10-46B6-471C-88FA-9F0FBC7B1C44}"/>
              </a:ext>
            </a:extLst>
          </p:cNvPr>
          <p:cNvSpPr>
            <a:spLocks noGrp="1"/>
          </p:cNvSpPr>
          <p:nvPr>
            <p:ph type="title"/>
          </p:nvPr>
        </p:nvSpPr>
        <p:spPr/>
        <p:txBody>
          <a:bodyPr/>
          <a:lstStyle/>
          <a:p>
            <a:r>
              <a:rPr lang="tr-TR" dirty="0" err="1"/>
              <a:t>Cvcs</a:t>
            </a:r>
            <a:r>
              <a:rPr lang="tr-TR" dirty="0"/>
              <a:t> – </a:t>
            </a:r>
            <a:r>
              <a:rPr lang="tr-TR" dirty="0" err="1"/>
              <a:t>dvcs</a:t>
            </a:r>
            <a:r>
              <a:rPr lang="tr-TR" dirty="0"/>
              <a:t> farkı</a:t>
            </a:r>
          </a:p>
        </p:txBody>
      </p:sp>
      <p:sp>
        <p:nvSpPr>
          <p:cNvPr id="3" name="Content Placeholder 2">
            <a:extLst>
              <a:ext uri="{FF2B5EF4-FFF2-40B4-BE49-F238E27FC236}">
                <a16:creationId xmlns:a16="http://schemas.microsoft.com/office/drawing/2014/main" id="{573FF856-ABD5-4C41-A10A-5742B15053C8}"/>
              </a:ext>
            </a:extLst>
          </p:cNvPr>
          <p:cNvSpPr>
            <a:spLocks noGrp="1"/>
          </p:cNvSpPr>
          <p:nvPr>
            <p:ph idx="1"/>
          </p:nvPr>
        </p:nvSpPr>
        <p:spPr/>
        <p:txBody>
          <a:bodyPr/>
          <a:lstStyle/>
          <a:p>
            <a:r>
              <a:rPr lang="tr-TR" dirty="0"/>
              <a:t>Merkezi versiyon kontrol sisteminde sürekli internete bağlı olmak zorundayken dağınık versiyon kontrol sisteminde internete bağlı olma zorunluluğu yoktur. Çünkü kişinin kendi bilgisayarında zaten sunucudaki tüm dosyalar mevcuttur ve güncel değişiklikleri de o dosyalar üzerinden yapacaktır.</a:t>
            </a:r>
          </a:p>
          <a:p>
            <a:r>
              <a:rPr lang="tr-TR" dirty="0"/>
              <a:t>Sunucu </a:t>
            </a:r>
            <a:r>
              <a:rPr lang="tr-TR" dirty="0" err="1"/>
              <a:t>dosyalari</a:t>
            </a:r>
            <a:r>
              <a:rPr lang="tr-TR" dirty="0"/>
              <a:t> ile herhangi bir işlem yaparken dağınık versiyon kontrol sisteminde daha hızlı çalışacaktır. Çünkü sunucu kendi bilgisayarımızdadır.</a:t>
            </a:r>
          </a:p>
          <a:p>
            <a:r>
              <a:rPr lang="tr-TR" dirty="0"/>
              <a:t>Ana sunucuda herhangi bir arıza veya veri kaybı olması durumunda dağınık versiyon kontrol sisteminde tüm geliştiricilerin tüm dosyaları saklamasından dolayı geri yüklenebilir.</a:t>
            </a:r>
          </a:p>
          <a:p>
            <a:endParaRPr lang="tr-TR" dirty="0"/>
          </a:p>
        </p:txBody>
      </p:sp>
    </p:spTree>
    <p:extLst>
      <p:ext uri="{BB962C8B-B14F-4D97-AF65-F5344CB8AC3E}">
        <p14:creationId xmlns:p14="http://schemas.microsoft.com/office/powerpoint/2010/main" val="2597679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E90A-9965-498A-A5A5-BFA210B71F3D}"/>
              </a:ext>
            </a:extLst>
          </p:cNvPr>
          <p:cNvSpPr>
            <a:spLocks noGrp="1"/>
          </p:cNvSpPr>
          <p:nvPr>
            <p:ph type="title"/>
          </p:nvPr>
        </p:nvSpPr>
        <p:spPr/>
        <p:txBody>
          <a:bodyPr/>
          <a:lstStyle/>
          <a:p>
            <a:r>
              <a:rPr lang="tr-TR" dirty="0"/>
              <a:t>Asenkron-senkron programlama</a:t>
            </a:r>
          </a:p>
        </p:txBody>
      </p:sp>
      <p:sp>
        <p:nvSpPr>
          <p:cNvPr id="3" name="Content Placeholder 2">
            <a:extLst>
              <a:ext uri="{FF2B5EF4-FFF2-40B4-BE49-F238E27FC236}">
                <a16:creationId xmlns:a16="http://schemas.microsoft.com/office/drawing/2014/main" id="{287C1A67-8230-4CAF-BDB6-F31B086CF3AA}"/>
              </a:ext>
            </a:extLst>
          </p:cNvPr>
          <p:cNvSpPr>
            <a:spLocks noGrp="1"/>
          </p:cNvSpPr>
          <p:nvPr>
            <p:ph idx="1"/>
          </p:nvPr>
        </p:nvSpPr>
        <p:spPr/>
        <p:txBody>
          <a:bodyPr/>
          <a:lstStyle/>
          <a:p>
            <a:pPr marL="0" indent="0">
              <a:buNone/>
            </a:pPr>
            <a:r>
              <a:rPr lang="tr-TR" dirty="0"/>
              <a:t>Asenkron programlamada, herhangi bir yapılan işlemin sonucuna bağlı olunmadığı zaman aynı anda başka işlemlerin yapılmasına olanak tanıyan programlama tekniğidir.</a:t>
            </a:r>
          </a:p>
          <a:p>
            <a:pPr marL="0" indent="0">
              <a:buNone/>
            </a:pPr>
            <a:r>
              <a:rPr lang="tr-TR" dirty="0"/>
              <a:t>Senkron programlamada ise yapılan işlem ne olursa olsun, yapılan işlem bitmeden sıradaki işleme geçmez ve yazılımımız ilk işlemin bitmesini beklemektedir.</a:t>
            </a:r>
          </a:p>
          <a:p>
            <a:pPr marL="0" indent="0">
              <a:buNone/>
            </a:pPr>
            <a:endParaRPr lang="tr-TR" dirty="0"/>
          </a:p>
        </p:txBody>
      </p:sp>
    </p:spTree>
    <p:extLst>
      <p:ext uri="{BB962C8B-B14F-4D97-AF65-F5344CB8AC3E}">
        <p14:creationId xmlns:p14="http://schemas.microsoft.com/office/powerpoint/2010/main" val="20185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F7BB-48F1-4BE9-B107-FEA44A2FB64A}"/>
              </a:ext>
            </a:extLst>
          </p:cNvPr>
          <p:cNvSpPr>
            <a:spLocks noGrp="1"/>
          </p:cNvSpPr>
          <p:nvPr>
            <p:ph type="title"/>
          </p:nvPr>
        </p:nvSpPr>
        <p:spPr/>
        <p:txBody>
          <a:bodyPr/>
          <a:lstStyle/>
          <a:p>
            <a:r>
              <a:rPr lang="tr-TR" dirty="0"/>
              <a:t>Asenkron-senkron arasındaki farklar</a:t>
            </a:r>
          </a:p>
        </p:txBody>
      </p:sp>
      <p:sp>
        <p:nvSpPr>
          <p:cNvPr id="3" name="Content Placeholder 2">
            <a:extLst>
              <a:ext uri="{FF2B5EF4-FFF2-40B4-BE49-F238E27FC236}">
                <a16:creationId xmlns:a16="http://schemas.microsoft.com/office/drawing/2014/main" id="{5975B7CF-73DA-474A-8A42-38DFDD57C928}"/>
              </a:ext>
            </a:extLst>
          </p:cNvPr>
          <p:cNvSpPr>
            <a:spLocks noGrp="1"/>
          </p:cNvSpPr>
          <p:nvPr>
            <p:ph idx="1"/>
          </p:nvPr>
        </p:nvSpPr>
        <p:spPr/>
        <p:txBody>
          <a:bodyPr>
            <a:normAutofit lnSpcReduction="10000"/>
          </a:bodyPr>
          <a:lstStyle/>
          <a:p>
            <a:r>
              <a:rPr lang="tr-TR" dirty="0"/>
              <a:t>Senkron programlama özellikle veri tabanı işlemlerinde daha güvenlidir. Çünkü veri tabanı ile veri alışverişi sırasında birden fazla işlem olursa veri kayıpları olabilmektedir.</a:t>
            </a:r>
          </a:p>
          <a:p>
            <a:r>
              <a:rPr lang="tr-TR" dirty="0"/>
              <a:t>Asenkron programlama, senkron programlamaya göre daha hızlı çalışmaktadır. Çünkü diğer işlemin sonucunu beklemek zorunda değildir.</a:t>
            </a:r>
          </a:p>
          <a:p>
            <a:endParaRPr lang="tr-TR" dirty="0"/>
          </a:p>
          <a:p>
            <a:r>
              <a:rPr lang="tr-TR" dirty="0" err="1"/>
              <a:t>Javascript</a:t>
            </a:r>
            <a:r>
              <a:rPr lang="tr-TR" dirty="0"/>
              <a:t> asenkron yapıda çalışır. Buna en uygun örnek </a:t>
            </a:r>
            <a:r>
              <a:rPr lang="tr-TR" dirty="0" err="1"/>
              <a:t>javascript</a:t>
            </a:r>
            <a:r>
              <a:rPr lang="tr-TR" dirty="0"/>
              <a:t> içerisinde bulunan </a:t>
            </a:r>
            <a:r>
              <a:rPr lang="tr-TR" dirty="0" err="1"/>
              <a:t>setTimeout</a:t>
            </a:r>
            <a:r>
              <a:rPr lang="tr-TR" dirty="0"/>
              <a:t>() metodudur. Bu </a:t>
            </a:r>
            <a:r>
              <a:rPr lang="tr-TR" dirty="0" err="1"/>
              <a:t>metod</a:t>
            </a:r>
            <a:r>
              <a:rPr lang="tr-TR" dirty="0"/>
              <a:t> içerisinde yazan işlemi </a:t>
            </a:r>
            <a:r>
              <a:rPr lang="tr-TR" dirty="0" err="1"/>
              <a:t>setTimeout</a:t>
            </a:r>
            <a:r>
              <a:rPr lang="tr-TR" dirty="0"/>
              <a:t> parametresinde verilen milisaniye sonrasında işleme alacaktır. Yani burada sıralı bir kod okuma yapmıyor.</a:t>
            </a:r>
          </a:p>
        </p:txBody>
      </p:sp>
    </p:spTree>
    <p:extLst>
      <p:ext uri="{BB962C8B-B14F-4D97-AF65-F5344CB8AC3E}">
        <p14:creationId xmlns:p14="http://schemas.microsoft.com/office/powerpoint/2010/main" val="13364566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181E-9CFD-4FF9-BEEC-4295510C4E18}"/>
              </a:ext>
            </a:extLst>
          </p:cNvPr>
          <p:cNvSpPr>
            <a:spLocks noGrp="1"/>
          </p:cNvSpPr>
          <p:nvPr>
            <p:ph type="title"/>
          </p:nvPr>
        </p:nvSpPr>
        <p:spPr/>
        <p:txBody>
          <a:bodyPr/>
          <a:lstStyle/>
          <a:p>
            <a:r>
              <a:rPr lang="tr-TR" dirty="0" err="1"/>
              <a:t>Compıler</a:t>
            </a:r>
            <a:endParaRPr lang="tr-TR" dirty="0"/>
          </a:p>
        </p:txBody>
      </p:sp>
      <p:sp>
        <p:nvSpPr>
          <p:cNvPr id="3" name="Content Placeholder 2">
            <a:extLst>
              <a:ext uri="{FF2B5EF4-FFF2-40B4-BE49-F238E27FC236}">
                <a16:creationId xmlns:a16="http://schemas.microsoft.com/office/drawing/2014/main" id="{EDE85CF2-1F40-4114-90BF-A10C6ECEEFC3}"/>
              </a:ext>
            </a:extLst>
          </p:cNvPr>
          <p:cNvSpPr>
            <a:spLocks noGrp="1"/>
          </p:cNvSpPr>
          <p:nvPr>
            <p:ph idx="1"/>
          </p:nvPr>
        </p:nvSpPr>
        <p:spPr/>
        <p:txBody>
          <a:bodyPr/>
          <a:lstStyle/>
          <a:p>
            <a:r>
              <a:rPr lang="tr-TR" dirty="0"/>
              <a:t>Geliştiricilerin herhangi bir programlama dilini kullanarak yazdığı kaynak kodu bilgisayarın anlayabileceği makine diline yani 0 ve 1’lere çeviren aracı yazılımdır. Derleyici sayesinde geliştiriciler farklı programlama dillerini kullanarak aynı işlevi yerine getiren yazılımlar üretebilirler. Üstelik </a:t>
            </a:r>
            <a:r>
              <a:rPr lang="tr-TR" dirty="0" err="1"/>
              <a:t>Compiler’ların</a:t>
            </a:r>
            <a:r>
              <a:rPr lang="tr-TR" dirty="0"/>
              <a:t> varlığı, çok fazla programlama dilinin olmasına ve geliştiricilerin alternatif dillerle çalışmasına yardımcı olmaktadır.</a:t>
            </a:r>
          </a:p>
        </p:txBody>
      </p:sp>
    </p:spTree>
    <p:extLst>
      <p:ext uri="{BB962C8B-B14F-4D97-AF65-F5344CB8AC3E}">
        <p14:creationId xmlns:p14="http://schemas.microsoft.com/office/powerpoint/2010/main" val="210118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028FB-44B5-14EB-178A-3EDF5DBACC3B}"/>
              </a:ext>
            </a:extLst>
          </p:cNvPr>
          <p:cNvSpPr>
            <a:spLocks noGrp="1"/>
          </p:cNvSpPr>
          <p:nvPr>
            <p:ph type="ctrTitle"/>
          </p:nvPr>
        </p:nvSpPr>
        <p:spPr/>
        <p:txBody>
          <a:bodyPr/>
          <a:lstStyle/>
          <a:p>
            <a:r>
              <a:rPr lang="tr-TR" dirty="0"/>
              <a:t>HTTP </a:t>
            </a:r>
          </a:p>
        </p:txBody>
      </p:sp>
    </p:spTree>
    <p:extLst>
      <p:ext uri="{BB962C8B-B14F-4D97-AF65-F5344CB8AC3E}">
        <p14:creationId xmlns:p14="http://schemas.microsoft.com/office/powerpoint/2010/main" val="25818546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560D-015E-44A1-80D2-3108F70FE2D2}"/>
              </a:ext>
            </a:extLst>
          </p:cNvPr>
          <p:cNvSpPr>
            <a:spLocks noGrp="1"/>
          </p:cNvSpPr>
          <p:nvPr>
            <p:ph type="title"/>
          </p:nvPr>
        </p:nvSpPr>
        <p:spPr/>
        <p:txBody>
          <a:bodyPr/>
          <a:lstStyle/>
          <a:p>
            <a:r>
              <a:rPr lang="tr-TR" dirty="0" err="1"/>
              <a:t>ınterpreter</a:t>
            </a:r>
            <a:endParaRPr lang="tr-TR" dirty="0"/>
          </a:p>
        </p:txBody>
      </p:sp>
      <p:sp>
        <p:nvSpPr>
          <p:cNvPr id="3" name="Content Placeholder 2">
            <a:extLst>
              <a:ext uri="{FF2B5EF4-FFF2-40B4-BE49-F238E27FC236}">
                <a16:creationId xmlns:a16="http://schemas.microsoft.com/office/drawing/2014/main" id="{994D69EE-F5AD-48E6-9298-84EE6D50DEE4}"/>
              </a:ext>
            </a:extLst>
          </p:cNvPr>
          <p:cNvSpPr>
            <a:spLocks noGrp="1"/>
          </p:cNvSpPr>
          <p:nvPr>
            <p:ph idx="1"/>
          </p:nvPr>
        </p:nvSpPr>
        <p:spPr/>
        <p:txBody>
          <a:bodyPr>
            <a:normAutofit fontScale="85000" lnSpcReduction="10000"/>
          </a:bodyPr>
          <a:lstStyle/>
          <a:p>
            <a:r>
              <a:rPr lang="tr-TR" dirty="0"/>
              <a:t>Yüksek seviyeli programlama dili ile yazılmış bir </a:t>
            </a:r>
            <a:r>
              <a:rPr lang="tr-TR" dirty="0" err="1"/>
              <a:t>progamı</a:t>
            </a:r>
            <a:r>
              <a:rPr lang="tr-TR" dirty="0"/>
              <a:t> adım adım makine diline çeviren ve makine dilindeki talimatları çalıştıran programdır.</a:t>
            </a:r>
          </a:p>
          <a:p>
            <a:r>
              <a:rPr lang="tr-TR" dirty="0"/>
              <a:t>Interpreter bütün programın çalıştırılabilir bir kodunu üretmek yerine, programın adımlarını tek tek makine diline çevirir ve hemen çalıştırır. Program tekrar çalıştırılmak istenirse </a:t>
            </a:r>
            <a:r>
              <a:rPr lang="tr-TR" dirty="0" err="1"/>
              <a:t>interpreter</a:t>
            </a:r>
            <a:r>
              <a:rPr lang="tr-TR" dirty="0"/>
              <a:t> kaynak kod üzerinde yine aynı yolu izler.</a:t>
            </a:r>
          </a:p>
          <a:p>
            <a:r>
              <a:rPr lang="tr-TR" dirty="0" err="1"/>
              <a:t>JavaScript</a:t>
            </a:r>
            <a:r>
              <a:rPr lang="tr-TR" dirty="0"/>
              <a:t> Interpreter(Yorumlayıcı) bir dildir.  </a:t>
            </a:r>
            <a:r>
              <a:rPr lang="tr-TR" dirty="0" err="1"/>
              <a:t>JavaScript’in</a:t>
            </a:r>
            <a:r>
              <a:rPr lang="tr-TR" dirty="0"/>
              <a:t> </a:t>
            </a:r>
            <a:r>
              <a:rPr lang="tr-TR" dirty="0" err="1"/>
              <a:t>compiler</a:t>
            </a:r>
            <a:r>
              <a:rPr lang="tr-TR" dirty="0"/>
              <a:t> adımı yoktur. Bunun yerine, tarayıcıdaki bir </a:t>
            </a:r>
            <a:r>
              <a:rPr lang="tr-TR" dirty="0" err="1"/>
              <a:t>interpreter</a:t>
            </a:r>
            <a:r>
              <a:rPr lang="tr-TR" dirty="0"/>
              <a:t>(yorumlayıcı) </a:t>
            </a:r>
            <a:r>
              <a:rPr lang="tr-TR" dirty="0" err="1"/>
              <a:t>JavaScript</a:t>
            </a:r>
            <a:r>
              <a:rPr lang="tr-TR" dirty="0"/>
              <a:t> kodunu okur, her satırı yorumlar ve çalıştırır. Daha modern tarayıcılar, </a:t>
            </a:r>
            <a:r>
              <a:rPr lang="tr-TR" dirty="0" err="1"/>
              <a:t>JavaScript’i</a:t>
            </a:r>
            <a:r>
              <a:rPr lang="tr-TR" dirty="0"/>
              <a:t> tam çalışmak üzereyken yürütülebilir bayt koduna derleyen </a:t>
            </a:r>
            <a:r>
              <a:rPr lang="tr-TR" dirty="0" err="1"/>
              <a:t>Just</a:t>
            </a:r>
            <a:r>
              <a:rPr lang="tr-TR" dirty="0"/>
              <a:t>-</a:t>
            </a:r>
            <a:r>
              <a:rPr lang="tr-TR" dirty="0" err="1"/>
              <a:t>In</a:t>
            </a:r>
            <a:r>
              <a:rPr lang="tr-TR" dirty="0"/>
              <a:t>-Time(JIT) derlemesi olarak bilinen teknoloji kullanır.</a:t>
            </a:r>
          </a:p>
          <a:p>
            <a:r>
              <a:rPr lang="tr-TR" dirty="0" err="1"/>
              <a:t>Just</a:t>
            </a:r>
            <a:r>
              <a:rPr lang="tr-TR" dirty="0"/>
              <a:t>-</a:t>
            </a:r>
            <a:r>
              <a:rPr lang="tr-TR" dirty="0" err="1"/>
              <a:t>In</a:t>
            </a:r>
            <a:r>
              <a:rPr lang="tr-TR" dirty="0"/>
              <a:t>-time(JIT):</a:t>
            </a:r>
            <a:r>
              <a:rPr lang="tr-TR" dirty="0" err="1"/>
              <a:t>Just</a:t>
            </a:r>
            <a:r>
              <a:rPr lang="tr-TR" dirty="0"/>
              <a:t>-</a:t>
            </a:r>
            <a:r>
              <a:rPr lang="tr-TR" dirty="0" err="1"/>
              <a:t>In</a:t>
            </a:r>
            <a:r>
              <a:rPr lang="tr-TR" dirty="0"/>
              <a:t>-Time veya JIT, derleme, </a:t>
            </a:r>
            <a:r>
              <a:rPr lang="tr-TR" dirty="0" err="1"/>
              <a:t>JavaScript</a:t>
            </a:r>
            <a:r>
              <a:rPr lang="tr-TR" dirty="0"/>
              <a: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4223834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1EE2-3315-418E-A2AD-318EE2D07DD2}"/>
              </a:ext>
            </a:extLst>
          </p:cNvPr>
          <p:cNvSpPr>
            <a:spLocks noGrp="1"/>
          </p:cNvSpPr>
          <p:nvPr>
            <p:ph type="title"/>
          </p:nvPr>
        </p:nvSpPr>
        <p:spPr/>
        <p:txBody>
          <a:bodyPr/>
          <a:lstStyle/>
          <a:p>
            <a:r>
              <a:rPr lang="tr-TR" dirty="0" err="1"/>
              <a:t>For-whıle</a:t>
            </a:r>
            <a:endParaRPr lang="tr-TR" dirty="0"/>
          </a:p>
        </p:txBody>
      </p:sp>
      <p:sp>
        <p:nvSpPr>
          <p:cNvPr id="3" name="Content Placeholder 2">
            <a:extLst>
              <a:ext uri="{FF2B5EF4-FFF2-40B4-BE49-F238E27FC236}">
                <a16:creationId xmlns:a16="http://schemas.microsoft.com/office/drawing/2014/main" id="{6E956028-D758-4749-BEC7-F35D0320C960}"/>
              </a:ext>
            </a:extLst>
          </p:cNvPr>
          <p:cNvSpPr>
            <a:spLocks noGrp="1"/>
          </p:cNvSpPr>
          <p:nvPr>
            <p:ph idx="1"/>
          </p:nvPr>
        </p:nvSpPr>
        <p:spPr/>
        <p:txBody>
          <a:bodyPr/>
          <a:lstStyle/>
          <a:p>
            <a:r>
              <a:rPr lang="tr-TR" dirty="0" err="1"/>
              <a:t>For</a:t>
            </a:r>
            <a:r>
              <a:rPr lang="tr-TR" dirty="0"/>
              <a:t> komutunda içeride sayaç yerine geçecek olan değişkeni </a:t>
            </a:r>
            <a:r>
              <a:rPr lang="tr-TR" dirty="0" err="1"/>
              <a:t>for’un</a:t>
            </a:r>
            <a:r>
              <a:rPr lang="tr-TR" dirty="0"/>
              <a:t> parametre girdisi yerinde tanımlanır. </a:t>
            </a:r>
            <a:r>
              <a:rPr lang="tr-TR" dirty="0" err="1"/>
              <a:t>For</a:t>
            </a:r>
            <a:r>
              <a:rPr lang="tr-TR" dirty="0"/>
              <a:t> komutu, tekrar sayısı belli olan döngülerde tercih edilebilir. Koşul '</a:t>
            </a:r>
            <a:r>
              <a:rPr lang="tr-TR" dirty="0" err="1"/>
              <a:t>for</a:t>
            </a:r>
            <a:r>
              <a:rPr lang="tr-TR" dirty="0"/>
              <a:t>' döngüsüne yerleştirilmezse, döngü sonsuz kez yinelenir.</a:t>
            </a:r>
          </a:p>
          <a:p>
            <a:r>
              <a:rPr lang="tr-TR" dirty="0" err="1"/>
              <a:t>While</a:t>
            </a:r>
            <a:r>
              <a:rPr lang="tr-TR" dirty="0"/>
              <a:t> komutu kaç kere döngü olacağı belli olmayan ve koşulun bir girdiye göre denetlendiği durumlarda kullanılabilir. Koşul sağlandığı sürece döngü devam eder.</a:t>
            </a:r>
          </a:p>
        </p:txBody>
      </p:sp>
    </p:spTree>
    <p:extLst>
      <p:ext uri="{BB962C8B-B14F-4D97-AF65-F5344CB8AC3E}">
        <p14:creationId xmlns:p14="http://schemas.microsoft.com/office/powerpoint/2010/main" val="3654021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6F32-90AD-46D7-A5A0-01B279ACEA13}"/>
              </a:ext>
            </a:extLst>
          </p:cNvPr>
          <p:cNvSpPr>
            <a:spLocks noGrp="1"/>
          </p:cNvSpPr>
          <p:nvPr>
            <p:ph type="title"/>
          </p:nvPr>
        </p:nvSpPr>
        <p:spPr/>
        <p:txBody>
          <a:bodyPr/>
          <a:lstStyle/>
          <a:p>
            <a:r>
              <a:rPr lang="tr-TR" dirty="0" err="1"/>
              <a:t>callback</a:t>
            </a:r>
            <a:endParaRPr lang="tr-TR" dirty="0"/>
          </a:p>
        </p:txBody>
      </p:sp>
      <p:sp>
        <p:nvSpPr>
          <p:cNvPr id="3" name="Content Placeholder 2">
            <a:extLst>
              <a:ext uri="{FF2B5EF4-FFF2-40B4-BE49-F238E27FC236}">
                <a16:creationId xmlns:a16="http://schemas.microsoft.com/office/drawing/2014/main" id="{92C89CAB-1BCA-4B2F-A862-5400FF1AD54F}"/>
              </a:ext>
            </a:extLst>
          </p:cNvPr>
          <p:cNvSpPr>
            <a:spLocks noGrp="1"/>
          </p:cNvSpPr>
          <p:nvPr>
            <p:ph idx="1"/>
          </p:nvPr>
        </p:nvSpPr>
        <p:spPr/>
        <p:txBody>
          <a:bodyPr/>
          <a:lstStyle/>
          <a:p>
            <a:r>
              <a:rPr lang="tr-TR" dirty="0" err="1"/>
              <a:t>Callback</a:t>
            </a:r>
            <a:r>
              <a:rPr lang="tr-TR" dirty="0"/>
              <a:t> ile fonksiyonları çalışma sıralamasını belirleyebiliriz. </a:t>
            </a:r>
            <a:r>
              <a:rPr lang="tr-TR" dirty="0" err="1"/>
              <a:t>Callback</a:t>
            </a:r>
            <a:r>
              <a:rPr lang="tr-TR" dirty="0"/>
              <a:t> kullanmak için:</a:t>
            </a:r>
          </a:p>
          <a:p>
            <a:r>
              <a:rPr lang="tr-TR" dirty="0"/>
              <a:t>İlk fonksiyonun parametre girdilerine </a:t>
            </a:r>
            <a:r>
              <a:rPr lang="tr-TR" dirty="0" err="1"/>
              <a:t>callback’i</a:t>
            </a:r>
            <a:r>
              <a:rPr lang="tr-TR" dirty="0"/>
              <a:t> belirtmemiz gerekmektedir.</a:t>
            </a:r>
          </a:p>
          <a:p>
            <a:r>
              <a:rPr lang="tr-TR" dirty="0"/>
              <a:t>İlk fonksiyon içerisinde </a:t>
            </a:r>
            <a:r>
              <a:rPr lang="tr-TR" dirty="0" err="1"/>
              <a:t>callback’i</a:t>
            </a:r>
            <a:r>
              <a:rPr lang="tr-TR" dirty="0"/>
              <a:t> çağırıyoruz.</a:t>
            </a:r>
          </a:p>
          <a:p>
            <a:endParaRPr lang="tr-TR" dirty="0"/>
          </a:p>
        </p:txBody>
      </p:sp>
    </p:spTree>
    <p:extLst>
      <p:ext uri="{BB962C8B-B14F-4D97-AF65-F5344CB8AC3E}">
        <p14:creationId xmlns:p14="http://schemas.microsoft.com/office/powerpoint/2010/main" val="37886538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30961-5387-4934-A638-119B474AEACC}"/>
              </a:ext>
            </a:extLst>
          </p:cNvPr>
          <p:cNvSpPr>
            <a:spLocks noGrp="1"/>
          </p:cNvSpPr>
          <p:nvPr>
            <p:ph idx="1"/>
          </p:nvPr>
        </p:nvSpPr>
        <p:spPr>
          <a:xfrm>
            <a:off x="2231136" y="2638044"/>
            <a:ext cx="7729728" cy="3853372"/>
          </a:xfrm>
        </p:spPr>
        <p:txBody>
          <a:bodyPr>
            <a:normAutofit/>
          </a:bodyPr>
          <a:lstStyle/>
          <a:p>
            <a:endParaRPr lang="tr-TR" dirty="0"/>
          </a:p>
          <a:p>
            <a:endParaRPr lang="tr-TR" dirty="0"/>
          </a:p>
          <a:p>
            <a:endParaRPr lang="tr-TR" dirty="0"/>
          </a:p>
          <a:p>
            <a:endParaRPr lang="tr-TR" dirty="0"/>
          </a:p>
          <a:p>
            <a:endParaRPr lang="tr-TR" dirty="0"/>
          </a:p>
          <a:p>
            <a:pPr marL="0" indent="0">
              <a:buNone/>
            </a:pPr>
            <a:endParaRPr lang="tr-TR" dirty="0"/>
          </a:p>
          <a:p>
            <a:pPr marL="0" indent="0">
              <a:buNone/>
            </a:pPr>
            <a:r>
              <a:rPr lang="tr-TR" dirty="0"/>
              <a:t>Burada görüldüğü üzere ‘</a:t>
            </a:r>
            <a:r>
              <a:rPr lang="tr-TR" dirty="0" err="1"/>
              <a:t>passwordCheck</a:t>
            </a:r>
            <a:r>
              <a:rPr lang="tr-TR" dirty="0"/>
              <a:t>’ fonksiyonu parametresine </a:t>
            </a:r>
            <a:r>
              <a:rPr lang="tr-TR" dirty="0" err="1"/>
              <a:t>callback</a:t>
            </a:r>
            <a:r>
              <a:rPr lang="tr-TR" dirty="0"/>
              <a:t> yazılmış ve aynı şekilde 17. satırda(</a:t>
            </a:r>
            <a:r>
              <a:rPr lang="tr-TR" dirty="0" err="1"/>
              <a:t>passwordCheck</a:t>
            </a:r>
            <a:r>
              <a:rPr lang="tr-TR" dirty="0"/>
              <a:t> fonksiyonu içerisinde) </a:t>
            </a:r>
            <a:r>
              <a:rPr lang="tr-TR" dirty="0" err="1"/>
              <a:t>callback</a:t>
            </a:r>
            <a:r>
              <a:rPr lang="tr-TR" dirty="0"/>
              <a:t> olarak kullanılmış. 7. Satırda ise </a:t>
            </a:r>
            <a:r>
              <a:rPr lang="tr-TR" dirty="0" err="1"/>
              <a:t>callback</a:t>
            </a:r>
            <a:r>
              <a:rPr lang="tr-TR" dirty="0"/>
              <a:t> hangi fonksiyonu çalıştıracağını belirten 3. parametre girilmiştir.</a:t>
            </a:r>
          </a:p>
        </p:txBody>
      </p:sp>
      <p:pic>
        <p:nvPicPr>
          <p:cNvPr id="7" name="Picture 6">
            <a:extLst>
              <a:ext uri="{FF2B5EF4-FFF2-40B4-BE49-F238E27FC236}">
                <a16:creationId xmlns:a16="http://schemas.microsoft.com/office/drawing/2014/main" id="{F35955CD-BAA3-41BE-8983-8BA43A25E46F}"/>
              </a:ext>
            </a:extLst>
          </p:cNvPr>
          <p:cNvPicPr>
            <a:picLocks noChangeAspect="1"/>
          </p:cNvPicPr>
          <p:nvPr/>
        </p:nvPicPr>
        <p:blipFill>
          <a:blip r:embed="rId2"/>
          <a:stretch>
            <a:fillRect/>
          </a:stretch>
        </p:blipFill>
        <p:spPr>
          <a:xfrm>
            <a:off x="2538412" y="141456"/>
            <a:ext cx="7115175" cy="4581525"/>
          </a:xfrm>
          <a:prstGeom prst="rect">
            <a:avLst/>
          </a:prstGeom>
        </p:spPr>
      </p:pic>
    </p:spTree>
    <p:extLst>
      <p:ext uri="{BB962C8B-B14F-4D97-AF65-F5344CB8AC3E}">
        <p14:creationId xmlns:p14="http://schemas.microsoft.com/office/powerpoint/2010/main" val="3357182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BA18-BCED-4C5E-BF79-2FB29E768952}"/>
              </a:ext>
            </a:extLst>
          </p:cNvPr>
          <p:cNvSpPr>
            <a:spLocks noGrp="1"/>
          </p:cNvSpPr>
          <p:nvPr>
            <p:ph type="title"/>
          </p:nvPr>
        </p:nvSpPr>
        <p:spPr/>
        <p:txBody>
          <a:bodyPr/>
          <a:lstStyle/>
          <a:p>
            <a:r>
              <a:rPr lang="tr-TR" dirty="0"/>
              <a:t>Var </a:t>
            </a:r>
            <a:r>
              <a:rPr lang="tr-TR" dirty="0" err="1"/>
              <a:t>array</a:t>
            </a:r>
            <a:r>
              <a:rPr lang="tr-TR" dirty="0"/>
              <a:t>=[] – var </a:t>
            </a:r>
            <a:r>
              <a:rPr lang="tr-TR" dirty="0" err="1"/>
              <a:t>array</a:t>
            </a:r>
            <a:r>
              <a:rPr lang="tr-TR" dirty="0"/>
              <a:t>=</a:t>
            </a:r>
            <a:r>
              <a:rPr lang="tr-TR" dirty="0" err="1"/>
              <a:t>new</a:t>
            </a:r>
            <a:r>
              <a:rPr lang="tr-TR" dirty="0"/>
              <a:t> </a:t>
            </a:r>
            <a:r>
              <a:rPr lang="tr-TR" dirty="0" err="1"/>
              <a:t>array</a:t>
            </a:r>
            <a:r>
              <a:rPr lang="tr-TR" dirty="0"/>
              <a:t>() farkı</a:t>
            </a:r>
          </a:p>
        </p:txBody>
      </p:sp>
      <p:sp>
        <p:nvSpPr>
          <p:cNvPr id="3" name="Content Placeholder 2">
            <a:extLst>
              <a:ext uri="{FF2B5EF4-FFF2-40B4-BE49-F238E27FC236}">
                <a16:creationId xmlns:a16="http://schemas.microsoft.com/office/drawing/2014/main" id="{FCA08336-363D-4B83-BC2F-EB5F437AC7D6}"/>
              </a:ext>
            </a:extLst>
          </p:cNvPr>
          <p:cNvSpPr>
            <a:spLocks noGrp="1"/>
          </p:cNvSpPr>
          <p:nvPr>
            <p:ph idx="1"/>
          </p:nvPr>
        </p:nvSpPr>
        <p:spPr/>
        <p:txBody>
          <a:bodyPr/>
          <a:lstStyle/>
          <a:p>
            <a:r>
              <a:rPr lang="tr-TR" dirty="0"/>
              <a:t>var </a:t>
            </a:r>
            <a:r>
              <a:rPr lang="tr-TR" dirty="0" err="1"/>
              <a:t>array</a:t>
            </a:r>
            <a:r>
              <a:rPr lang="tr-TR" dirty="0"/>
              <a:t> = [5]   –   var </a:t>
            </a:r>
            <a:r>
              <a:rPr lang="tr-TR" dirty="0" err="1"/>
              <a:t>array</a:t>
            </a:r>
            <a:r>
              <a:rPr lang="tr-TR" dirty="0"/>
              <a:t> = </a:t>
            </a:r>
            <a:r>
              <a:rPr lang="tr-TR" dirty="0" err="1"/>
              <a:t>new</a:t>
            </a:r>
            <a:r>
              <a:rPr lang="tr-TR" dirty="0"/>
              <a:t> </a:t>
            </a:r>
            <a:r>
              <a:rPr lang="tr-TR" dirty="0" err="1"/>
              <a:t>Array</a:t>
            </a:r>
            <a:r>
              <a:rPr lang="tr-TR" dirty="0"/>
              <a:t>(5)</a:t>
            </a:r>
          </a:p>
          <a:p>
            <a:pPr marL="0" indent="0">
              <a:buNone/>
            </a:pPr>
            <a:r>
              <a:rPr lang="tr-TR" dirty="0"/>
              <a:t>Arasındaki fark ‘var </a:t>
            </a:r>
            <a:r>
              <a:rPr lang="tr-TR" dirty="0" err="1"/>
              <a:t>array</a:t>
            </a:r>
            <a:r>
              <a:rPr lang="tr-TR" dirty="0"/>
              <a:t> = [5]’ olanın ilk elemanının 5 olduğu ifade edilirken  ‘</a:t>
            </a:r>
            <a:r>
              <a:rPr lang="tr-TR" dirty="0" err="1"/>
              <a:t>new</a:t>
            </a:r>
            <a:r>
              <a:rPr lang="tr-TR" dirty="0"/>
              <a:t> </a:t>
            </a:r>
            <a:r>
              <a:rPr lang="tr-TR" dirty="0" err="1"/>
              <a:t>Array</a:t>
            </a:r>
            <a:r>
              <a:rPr lang="tr-TR" dirty="0"/>
              <a:t> (5)’ de uzunluğu 5 olan bir dizi oluşturulduğu anlamına gelir.</a:t>
            </a:r>
          </a:p>
          <a:p>
            <a:pPr marL="0" indent="0">
              <a:buNone/>
            </a:pPr>
            <a:r>
              <a:rPr lang="tr-TR" dirty="0"/>
              <a:t>Her iki türde dizi yaratma arasında küçük bir fark vardır.</a:t>
            </a:r>
          </a:p>
          <a:p>
            <a:pPr marL="0" indent="0">
              <a:buNone/>
            </a:pPr>
            <a:r>
              <a:rPr lang="tr-TR" dirty="0"/>
              <a:t>‘var </a:t>
            </a:r>
            <a:r>
              <a:rPr lang="tr-TR" dirty="0" err="1"/>
              <a:t>array</a:t>
            </a:r>
            <a:r>
              <a:rPr lang="tr-TR" dirty="0"/>
              <a:t> = [5]’ de dizi boyutu belirtilmediği için her eleman eklenip çıkartıldığında, bellekte boyutu +-1 olan başka bir diziye taşınacaktır. Bu da zaman kaybına yol açmaktadır. Ancak ‘var </a:t>
            </a:r>
            <a:r>
              <a:rPr lang="tr-TR" dirty="0" err="1"/>
              <a:t>array</a:t>
            </a:r>
            <a:r>
              <a:rPr lang="tr-TR" dirty="0"/>
              <a:t> = </a:t>
            </a:r>
            <a:r>
              <a:rPr lang="tr-TR" dirty="0" err="1"/>
              <a:t>new</a:t>
            </a:r>
            <a:r>
              <a:rPr lang="tr-TR" dirty="0"/>
              <a:t> </a:t>
            </a:r>
            <a:r>
              <a:rPr lang="tr-TR" dirty="0" err="1"/>
              <a:t>Array</a:t>
            </a:r>
            <a:r>
              <a:rPr lang="tr-TR" dirty="0"/>
              <a:t>(5)’ olanın baştan dizi boyutu belli olduğu için diğerine göre </a:t>
            </a:r>
            <a:r>
              <a:rPr lang="tr-TR" dirty="0" err="1"/>
              <a:t>push</a:t>
            </a:r>
            <a:r>
              <a:rPr lang="tr-TR" dirty="0"/>
              <a:t> ve pop işlemleri daha kısa sürede gerçekleşmektedir.</a:t>
            </a:r>
          </a:p>
        </p:txBody>
      </p:sp>
    </p:spTree>
    <p:extLst>
      <p:ext uri="{BB962C8B-B14F-4D97-AF65-F5344CB8AC3E}">
        <p14:creationId xmlns:p14="http://schemas.microsoft.com/office/powerpoint/2010/main" val="13974100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56E0-4C5B-4B49-BE19-9A42E96CAE30}"/>
              </a:ext>
            </a:extLst>
          </p:cNvPr>
          <p:cNvSpPr>
            <a:spLocks noGrp="1"/>
          </p:cNvSpPr>
          <p:nvPr>
            <p:ph type="title"/>
          </p:nvPr>
        </p:nvSpPr>
        <p:spPr>
          <a:xfrm>
            <a:off x="2231136" y="420992"/>
            <a:ext cx="7729728" cy="1188720"/>
          </a:xfrm>
        </p:spPr>
        <p:txBody>
          <a:bodyPr/>
          <a:lstStyle/>
          <a:p>
            <a:r>
              <a:rPr lang="tr-TR" dirty="0" err="1"/>
              <a:t>Tostrıng</a:t>
            </a:r>
            <a:r>
              <a:rPr lang="tr-TR" dirty="0"/>
              <a:t>() – </a:t>
            </a:r>
            <a:r>
              <a:rPr lang="tr-TR" dirty="0" err="1"/>
              <a:t>Joın</a:t>
            </a:r>
            <a:r>
              <a:rPr lang="tr-TR" dirty="0"/>
              <a:t>() farkı</a:t>
            </a:r>
          </a:p>
        </p:txBody>
      </p:sp>
      <p:sp>
        <p:nvSpPr>
          <p:cNvPr id="3" name="Content Placeholder 2">
            <a:extLst>
              <a:ext uri="{FF2B5EF4-FFF2-40B4-BE49-F238E27FC236}">
                <a16:creationId xmlns:a16="http://schemas.microsoft.com/office/drawing/2014/main" id="{AB4D7E02-EDF6-47DC-BE9A-F8711499BAE1}"/>
              </a:ext>
            </a:extLst>
          </p:cNvPr>
          <p:cNvSpPr>
            <a:spLocks noGrp="1"/>
          </p:cNvSpPr>
          <p:nvPr>
            <p:ph idx="1"/>
          </p:nvPr>
        </p:nvSpPr>
        <p:spPr>
          <a:xfrm>
            <a:off x="2231136" y="1880160"/>
            <a:ext cx="7729728" cy="3101983"/>
          </a:xfrm>
        </p:spPr>
        <p:txBody>
          <a:bodyPr/>
          <a:lstStyle/>
          <a:p>
            <a:r>
              <a:rPr lang="tr-TR" dirty="0" err="1"/>
              <a:t>toString</a:t>
            </a:r>
            <a:r>
              <a:rPr lang="tr-TR" dirty="0"/>
              <a:t>() metodu dizilere özel bir metot değil, diğer nesne türleri de kullanabilir. Dizinin elemanlarını virgül ile ayırarak tek bir </a:t>
            </a:r>
            <a:r>
              <a:rPr lang="tr-TR" dirty="0" err="1"/>
              <a:t>string’e</a:t>
            </a:r>
            <a:r>
              <a:rPr lang="tr-TR" dirty="0"/>
              <a:t> çevirir.</a:t>
            </a:r>
          </a:p>
          <a:p>
            <a:r>
              <a:rPr lang="tr-TR" dirty="0" err="1"/>
              <a:t>join</a:t>
            </a:r>
            <a:r>
              <a:rPr lang="tr-TR" dirty="0"/>
              <a:t>() metodu ise dizilere özel bir metottur. Sadece diziler için kullanılabilir. </a:t>
            </a:r>
            <a:r>
              <a:rPr lang="tr-TR" dirty="0" err="1"/>
              <a:t>Join</a:t>
            </a:r>
            <a:r>
              <a:rPr lang="tr-TR" dirty="0"/>
              <a:t>() metodunda dizi elemanları, virgül haricinde parantez içerisine (</a:t>
            </a:r>
            <a:r>
              <a:rPr lang="tr-TR" dirty="0" err="1"/>
              <a:t>join</a:t>
            </a:r>
            <a:r>
              <a:rPr lang="tr-TR" dirty="0"/>
              <a:t>(‘-’)) yazılan karakterler ile ayırılabilir.</a:t>
            </a:r>
          </a:p>
          <a:p>
            <a:r>
              <a:rPr lang="tr-TR" dirty="0"/>
              <a:t>NOT: Eğer dizi elemanları içerisinde </a:t>
            </a:r>
            <a:r>
              <a:rPr lang="tr-TR" dirty="0" err="1"/>
              <a:t>undefined</a:t>
            </a:r>
            <a:r>
              <a:rPr lang="tr-TR" dirty="0"/>
              <a:t> yada </a:t>
            </a:r>
            <a:r>
              <a:rPr lang="tr-TR" dirty="0" err="1"/>
              <a:t>null</a:t>
            </a:r>
            <a:r>
              <a:rPr lang="tr-TR" dirty="0"/>
              <a:t> değerler var ise bu değerler hiç gösterilmemektedir.</a:t>
            </a:r>
          </a:p>
        </p:txBody>
      </p:sp>
      <p:pic>
        <p:nvPicPr>
          <p:cNvPr id="4" name="Picture 3">
            <a:extLst>
              <a:ext uri="{FF2B5EF4-FFF2-40B4-BE49-F238E27FC236}">
                <a16:creationId xmlns:a16="http://schemas.microsoft.com/office/drawing/2014/main" id="{01D20865-6ABA-43F5-AEC2-809ACA42A506}"/>
              </a:ext>
            </a:extLst>
          </p:cNvPr>
          <p:cNvPicPr>
            <a:picLocks noChangeAspect="1"/>
          </p:cNvPicPr>
          <p:nvPr/>
        </p:nvPicPr>
        <p:blipFill>
          <a:blip r:embed="rId2"/>
          <a:stretch>
            <a:fillRect/>
          </a:stretch>
        </p:blipFill>
        <p:spPr>
          <a:xfrm>
            <a:off x="597243" y="4373033"/>
            <a:ext cx="10668000" cy="2200275"/>
          </a:xfrm>
          <a:prstGeom prst="rect">
            <a:avLst/>
          </a:prstGeom>
        </p:spPr>
      </p:pic>
    </p:spTree>
    <p:extLst>
      <p:ext uri="{BB962C8B-B14F-4D97-AF65-F5344CB8AC3E}">
        <p14:creationId xmlns:p14="http://schemas.microsoft.com/office/powerpoint/2010/main" val="16104224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2C16-977E-4F62-8790-1A65A7A6586A}"/>
              </a:ext>
            </a:extLst>
          </p:cNvPr>
          <p:cNvSpPr>
            <a:spLocks noGrp="1"/>
          </p:cNvSpPr>
          <p:nvPr>
            <p:ph type="title"/>
          </p:nvPr>
        </p:nvSpPr>
        <p:spPr/>
        <p:txBody>
          <a:bodyPr/>
          <a:lstStyle/>
          <a:p>
            <a:r>
              <a:rPr lang="tr-TR" dirty="0" err="1"/>
              <a:t>Slıce</a:t>
            </a:r>
            <a:r>
              <a:rPr lang="tr-TR" dirty="0"/>
              <a:t>() – </a:t>
            </a:r>
            <a:r>
              <a:rPr lang="tr-TR" dirty="0" err="1"/>
              <a:t>splıce</a:t>
            </a:r>
            <a:r>
              <a:rPr lang="tr-TR" dirty="0"/>
              <a:t>() farkı</a:t>
            </a:r>
          </a:p>
        </p:txBody>
      </p:sp>
      <p:sp>
        <p:nvSpPr>
          <p:cNvPr id="3" name="Content Placeholder 2">
            <a:extLst>
              <a:ext uri="{FF2B5EF4-FFF2-40B4-BE49-F238E27FC236}">
                <a16:creationId xmlns:a16="http://schemas.microsoft.com/office/drawing/2014/main" id="{A85E5153-8A1B-435E-A858-0BE056258EDD}"/>
              </a:ext>
            </a:extLst>
          </p:cNvPr>
          <p:cNvSpPr>
            <a:spLocks noGrp="1"/>
          </p:cNvSpPr>
          <p:nvPr>
            <p:ph idx="1"/>
          </p:nvPr>
        </p:nvSpPr>
        <p:spPr/>
        <p:txBody>
          <a:bodyPr/>
          <a:lstStyle/>
          <a:p>
            <a:r>
              <a:rPr lang="tr-TR" dirty="0" err="1"/>
              <a:t>Slice</a:t>
            </a:r>
            <a:r>
              <a:rPr lang="tr-TR" dirty="0"/>
              <a:t>() metodu, var olan dizinin hiçbir elemanını değiştirmez, sadece </a:t>
            </a:r>
            <a:r>
              <a:rPr lang="tr-TR" dirty="0" err="1"/>
              <a:t>slice</a:t>
            </a:r>
            <a:r>
              <a:rPr lang="tr-TR" dirty="0"/>
              <a:t>() metodu kullanıldığı anda parametre olarak tek değer verilirse, verilen değeri dizinin indisi kabul eder (verilen değer indisi dahil) ve o indisten başlayıp diziyi geri döndürür. Eğer parametre olarak 2 değer verilirse, ilk değeri dizinin başlangıç indisi (dahil), son değeri ise dizinin bitiş indisi olarak kabul eder(bitiş indisi dahil değil).</a:t>
            </a:r>
          </a:p>
          <a:p>
            <a:r>
              <a:rPr lang="tr-TR" dirty="0" err="1"/>
              <a:t>Splice</a:t>
            </a:r>
            <a:r>
              <a:rPr lang="tr-TR" dirty="0"/>
              <a:t>() metodu, var olan dizi elemanlarında değişiklik yapabilir. Başka bir diziye kopyalama (kopyalama yaparken asıl diziden siler). Ana diziye sadece sonuna veya başına değil aynı zamanda dizi arasına da ekleme yapabilir.</a:t>
            </a:r>
          </a:p>
        </p:txBody>
      </p:sp>
    </p:spTree>
    <p:extLst>
      <p:ext uri="{BB962C8B-B14F-4D97-AF65-F5344CB8AC3E}">
        <p14:creationId xmlns:p14="http://schemas.microsoft.com/office/powerpoint/2010/main" val="3741912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244A-EE39-469B-899D-6573FE4777EA}"/>
              </a:ext>
            </a:extLst>
          </p:cNvPr>
          <p:cNvSpPr>
            <a:spLocks noGrp="1"/>
          </p:cNvSpPr>
          <p:nvPr>
            <p:ph type="title"/>
          </p:nvPr>
        </p:nvSpPr>
        <p:spPr>
          <a:xfrm>
            <a:off x="2231136" y="355089"/>
            <a:ext cx="7729728" cy="1188720"/>
          </a:xfrm>
        </p:spPr>
        <p:txBody>
          <a:bodyPr/>
          <a:lstStyle/>
          <a:p>
            <a:r>
              <a:rPr lang="tr-TR" dirty="0" err="1"/>
              <a:t>Slıce</a:t>
            </a:r>
            <a:r>
              <a:rPr lang="tr-TR" dirty="0"/>
              <a:t>() örnek</a:t>
            </a:r>
          </a:p>
        </p:txBody>
      </p:sp>
      <p:pic>
        <p:nvPicPr>
          <p:cNvPr id="4" name="Picture 3">
            <a:extLst>
              <a:ext uri="{FF2B5EF4-FFF2-40B4-BE49-F238E27FC236}">
                <a16:creationId xmlns:a16="http://schemas.microsoft.com/office/drawing/2014/main" id="{5A4B6744-6A7C-45CF-A93C-A555389D14AA}"/>
              </a:ext>
            </a:extLst>
          </p:cNvPr>
          <p:cNvPicPr>
            <a:picLocks noChangeAspect="1"/>
          </p:cNvPicPr>
          <p:nvPr/>
        </p:nvPicPr>
        <p:blipFill>
          <a:blip r:embed="rId2"/>
          <a:stretch>
            <a:fillRect/>
          </a:stretch>
        </p:blipFill>
        <p:spPr>
          <a:xfrm>
            <a:off x="3674976" y="1930769"/>
            <a:ext cx="4842047" cy="4516531"/>
          </a:xfrm>
          <a:prstGeom prst="rect">
            <a:avLst/>
          </a:prstGeom>
        </p:spPr>
      </p:pic>
    </p:spTree>
    <p:extLst>
      <p:ext uri="{BB962C8B-B14F-4D97-AF65-F5344CB8AC3E}">
        <p14:creationId xmlns:p14="http://schemas.microsoft.com/office/powerpoint/2010/main" val="24475100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7DF18-B734-4D36-9A6B-3A645B2DD0B2}"/>
              </a:ext>
            </a:extLst>
          </p:cNvPr>
          <p:cNvSpPr>
            <a:spLocks noGrp="1"/>
          </p:cNvSpPr>
          <p:nvPr>
            <p:ph type="title"/>
          </p:nvPr>
        </p:nvSpPr>
        <p:spPr>
          <a:xfrm>
            <a:off x="2231136" y="379805"/>
            <a:ext cx="7729728" cy="1188720"/>
          </a:xfrm>
        </p:spPr>
        <p:txBody>
          <a:bodyPr/>
          <a:lstStyle/>
          <a:p>
            <a:r>
              <a:rPr lang="tr-TR" dirty="0" err="1"/>
              <a:t>Splıce</a:t>
            </a:r>
            <a:r>
              <a:rPr lang="tr-TR" dirty="0"/>
              <a:t>() örnek</a:t>
            </a:r>
          </a:p>
        </p:txBody>
      </p:sp>
      <p:pic>
        <p:nvPicPr>
          <p:cNvPr id="4" name="Picture 3">
            <a:extLst>
              <a:ext uri="{FF2B5EF4-FFF2-40B4-BE49-F238E27FC236}">
                <a16:creationId xmlns:a16="http://schemas.microsoft.com/office/drawing/2014/main" id="{A85F2504-0A4E-4FC9-BB38-46D04116D2FA}"/>
              </a:ext>
            </a:extLst>
          </p:cNvPr>
          <p:cNvPicPr>
            <a:picLocks noChangeAspect="1"/>
          </p:cNvPicPr>
          <p:nvPr/>
        </p:nvPicPr>
        <p:blipFill>
          <a:blip r:embed="rId2"/>
          <a:stretch>
            <a:fillRect/>
          </a:stretch>
        </p:blipFill>
        <p:spPr>
          <a:xfrm>
            <a:off x="2071687" y="2041439"/>
            <a:ext cx="8048625" cy="4076700"/>
          </a:xfrm>
          <a:prstGeom prst="rect">
            <a:avLst/>
          </a:prstGeom>
        </p:spPr>
      </p:pic>
    </p:spTree>
    <p:extLst>
      <p:ext uri="{BB962C8B-B14F-4D97-AF65-F5344CB8AC3E}">
        <p14:creationId xmlns:p14="http://schemas.microsoft.com/office/powerpoint/2010/main" val="17410825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C75A-EE18-49D0-9921-68039AAF00A5}"/>
              </a:ext>
            </a:extLst>
          </p:cNvPr>
          <p:cNvSpPr>
            <a:spLocks noGrp="1"/>
          </p:cNvSpPr>
          <p:nvPr>
            <p:ph type="title"/>
          </p:nvPr>
        </p:nvSpPr>
        <p:spPr/>
        <p:txBody>
          <a:bodyPr/>
          <a:lstStyle/>
          <a:p>
            <a:r>
              <a:rPr lang="tr-TR" dirty="0"/>
              <a:t>{[]} - [{}] farkı</a:t>
            </a:r>
          </a:p>
        </p:txBody>
      </p:sp>
      <p:sp>
        <p:nvSpPr>
          <p:cNvPr id="3" name="Content Placeholder 2">
            <a:extLst>
              <a:ext uri="{FF2B5EF4-FFF2-40B4-BE49-F238E27FC236}">
                <a16:creationId xmlns:a16="http://schemas.microsoft.com/office/drawing/2014/main" id="{7EFCCC92-4841-4B19-BF2A-48F0D61C63A7}"/>
              </a:ext>
            </a:extLst>
          </p:cNvPr>
          <p:cNvSpPr>
            <a:spLocks noGrp="1"/>
          </p:cNvSpPr>
          <p:nvPr>
            <p:ph idx="1"/>
          </p:nvPr>
        </p:nvSpPr>
        <p:spPr/>
        <p:txBody>
          <a:bodyPr/>
          <a:lstStyle/>
          <a:p>
            <a:r>
              <a:rPr lang="tr-TR" dirty="0"/>
              <a:t>{} karakterleri ile obje tanımlaması yapılır. [] ile de dizi tanımlaması yapılır.</a:t>
            </a:r>
          </a:p>
          <a:p>
            <a:r>
              <a:rPr lang="tr-TR" dirty="0"/>
              <a:t>{[]} yapısı obje içerisinde dizi tanımlaması yapıldığını, [{}] yapısı ise dizi içerisinde obje tanımlaması yapıldığını göstermektedir.</a:t>
            </a:r>
          </a:p>
          <a:p>
            <a:r>
              <a:rPr lang="tr-TR" dirty="0"/>
              <a:t>Burada kullanım amaçlarına göre hangisi kullanılması gerektiği değişkenlik göstermektedir. Küçük bir örnek vermek gerekirse sınıf listesi dizi içerisinde obje şeklinde tanımlanabilir. Çünkü öğrencilerin hepsini bir dizi içerisinde obje olarak tutmuş oluruz. Obje içerisine ise isim, </a:t>
            </a:r>
            <a:r>
              <a:rPr lang="tr-TR" dirty="0" err="1"/>
              <a:t>soyisim</a:t>
            </a:r>
            <a:r>
              <a:rPr lang="tr-TR" dirty="0"/>
              <a:t>, okul numarası gibi bilgileri tanımlarız. Aynı şekilde bu öğrencilerin aldığı dersleri ise dizi şeklinde obje içerisinde saklayabiliriz. </a:t>
            </a:r>
          </a:p>
        </p:txBody>
      </p:sp>
    </p:spTree>
    <p:extLst>
      <p:ext uri="{BB962C8B-B14F-4D97-AF65-F5344CB8AC3E}">
        <p14:creationId xmlns:p14="http://schemas.microsoft.com/office/powerpoint/2010/main" val="420490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FA440-A136-C293-44DC-261B82FB88DC}"/>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6905FC87-6CF6-A981-AAFA-2661A20C977A}"/>
              </a:ext>
            </a:extLst>
          </p:cNvPr>
          <p:cNvSpPr>
            <a:spLocks noGrp="1"/>
          </p:cNvSpPr>
          <p:nvPr>
            <p:ph idx="1"/>
          </p:nvPr>
        </p:nvSpPr>
        <p:spPr/>
        <p:txBody>
          <a:bodyPr/>
          <a:lstStyle/>
          <a:p>
            <a:pPr marL="0" indent="0">
              <a:buNone/>
            </a:pPr>
            <a:r>
              <a:rPr lang="tr-TR" dirty="0"/>
              <a:t>HTTP açılımı </a:t>
            </a:r>
            <a:r>
              <a:rPr lang="tr-TR" dirty="0" err="1"/>
              <a:t>Hyper</a:t>
            </a:r>
            <a:r>
              <a:rPr lang="tr-TR" dirty="0"/>
              <a:t> </a:t>
            </a:r>
            <a:r>
              <a:rPr lang="tr-TR" dirty="0" err="1"/>
              <a:t>Text</a:t>
            </a:r>
            <a:r>
              <a:rPr lang="tr-TR" dirty="0"/>
              <a:t> Transfer Protocol olan internet üzerinde bir iletişim protokolüdür. Sunucu (Server) ve istemci (PC) arasındaki iletişim kurallarını belirler ve istemciye içeriğin ne şekilde aktarılacağını söyler. </a:t>
            </a:r>
          </a:p>
        </p:txBody>
      </p:sp>
    </p:spTree>
    <p:extLst>
      <p:ext uri="{BB962C8B-B14F-4D97-AF65-F5344CB8AC3E}">
        <p14:creationId xmlns:p14="http://schemas.microsoft.com/office/powerpoint/2010/main" val="29923258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8B5A-640D-46F3-9208-4D65BF2E67CA}"/>
              </a:ext>
            </a:extLst>
          </p:cNvPr>
          <p:cNvSpPr>
            <a:spLocks noGrp="1"/>
          </p:cNvSpPr>
          <p:nvPr>
            <p:ph type="title"/>
          </p:nvPr>
        </p:nvSpPr>
        <p:spPr/>
        <p:txBody>
          <a:bodyPr/>
          <a:lstStyle/>
          <a:p>
            <a:r>
              <a:rPr lang="tr-TR" dirty="0" err="1"/>
              <a:t>Fırst</a:t>
            </a:r>
            <a:r>
              <a:rPr lang="tr-TR" dirty="0"/>
              <a:t> </a:t>
            </a:r>
            <a:r>
              <a:rPr lang="tr-TR" dirty="0" err="1"/>
              <a:t>ın</a:t>
            </a:r>
            <a:r>
              <a:rPr lang="tr-TR" dirty="0"/>
              <a:t> </a:t>
            </a:r>
            <a:r>
              <a:rPr lang="tr-TR" dirty="0" err="1"/>
              <a:t>fırst</a:t>
            </a:r>
            <a:r>
              <a:rPr lang="tr-TR" dirty="0"/>
              <a:t> </a:t>
            </a:r>
            <a:r>
              <a:rPr lang="tr-TR" dirty="0" err="1"/>
              <a:t>out</a:t>
            </a:r>
            <a:r>
              <a:rPr lang="tr-TR" dirty="0"/>
              <a:t> (</a:t>
            </a:r>
            <a:r>
              <a:rPr lang="tr-TR" dirty="0" err="1"/>
              <a:t>Fıfo</a:t>
            </a:r>
            <a:r>
              <a:rPr lang="tr-TR" dirty="0"/>
              <a:t>)</a:t>
            </a:r>
            <a:br>
              <a:rPr lang="tr-TR" dirty="0"/>
            </a:br>
            <a:r>
              <a:rPr lang="tr-TR" dirty="0" err="1"/>
              <a:t>last</a:t>
            </a:r>
            <a:r>
              <a:rPr lang="tr-TR" dirty="0"/>
              <a:t> </a:t>
            </a:r>
            <a:r>
              <a:rPr lang="tr-TR" dirty="0" err="1"/>
              <a:t>ın</a:t>
            </a:r>
            <a:r>
              <a:rPr lang="tr-TR" dirty="0"/>
              <a:t> </a:t>
            </a:r>
            <a:r>
              <a:rPr lang="tr-TR" dirty="0" err="1"/>
              <a:t>fırst</a:t>
            </a:r>
            <a:r>
              <a:rPr lang="tr-TR" dirty="0"/>
              <a:t> </a:t>
            </a:r>
            <a:r>
              <a:rPr lang="tr-TR" dirty="0" err="1"/>
              <a:t>out</a:t>
            </a:r>
            <a:r>
              <a:rPr lang="tr-TR" dirty="0"/>
              <a:t> (</a:t>
            </a:r>
            <a:r>
              <a:rPr lang="tr-TR" dirty="0" err="1"/>
              <a:t>lıfo</a:t>
            </a:r>
            <a:r>
              <a:rPr lang="tr-TR" dirty="0"/>
              <a:t>)</a:t>
            </a:r>
          </a:p>
        </p:txBody>
      </p:sp>
      <p:sp>
        <p:nvSpPr>
          <p:cNvPr id="3" name="Content Placeholder 2">
            <a:extLst>
              <a:ext uri="{FF2B5EF4-FFF2-40B4-BE49-F238E27FC236}">
                <a16:creationId xmlns:a16="http://schemas.microsoft.com/office/drawing/2014/main" id="{59458B71-4886-4A43-96B8-868CDE4D30E8}"/>
              </a:ext>
            </a:extLst>
          </p:cNvPr>
          <p:cNvSpPr>
            <a:spLocks noGrp="1"/>
          </p:cNvSpPr>
          <p:nvPr>
            <p:ph idx="1"/>
          </p:nvPr>
        </p:nvSpPr>
        <p:spPr/>
        <p:txBody>
          <a:bodyPr/>
          <a:lstStyle/>
          <a:p>
            <a:r>
              <a:rPr lang="tr-TR" dirty="0"/>
              <a:t>First in </a:t>
            </a:r>
            <a:r>
              <a:rPr lang="tr-TR" dirty="0" err="1"/>
              <a:t>first</a:t>
            </a:r>
            <a:r>
              <a:rPr lang="tr-TR" dirty="0"/>
              <a:t> </a:t>
            </a:r>
            <a:r>
              <a:rPr lang="tr-TR" dirty="0" err="1"/>
              <a:t>out</a:t>
            </a:r>
            <a:r>
              <a:rPr lang="tr-TR" dirty="0"/>
              <a:t> (ilk giren ilk çıkar) mantığı </a:t>
            </a:r>
            <a:r>
              <a:rPr lang="tr-TR" dirty="0" err="1"/>
              <a:t>queue</a:t>
            </a:r>
            <a:r>
              <a:rPr lang="tr-TR" dirty="0"/>
              <a:t> (kuyruk) veri yapısında kullanılır. Kuyruğa birkaç tane veri eklenir ve sonrasında kuyruktan veri çıkarılırsa, çıkacak olan veri ilk eklenen veridir.</a:t>
            </a:r>
          </a:p>
          <a:p>
            <a:r>
              <a:rPr lang="tr-TR" dirty="0" err="1"/>
              <a:t>Last</a:t>
            </a:r>
            <a:r>
              <a:rPr lang="tr-TR" dirty="0"/>
              <a:t> in </a:t>
            </a:r>
            <a:r>
              <a:rPr lang="tr-TR" dirty="0" err="1"/>
              <a:t>first</a:t>
            </a:r>
            <a:r>
              <a:rPr lang="tr-TR" dirty="0"/>
              <a:t> </a:t>
            </a:r>
            <a:r>
              <a:rPr lang="tr-TR" dirty="0" err="1"/>
              <a:t>out</a:t>
            </a:r>
            <a:r>
              <a:rPr lang="tr-TR" dirty="0"/>
              <a:t> (son giren ilk çıkar) mantığı </a:t>
            </a:r>
            <a:r>
              <a:rPr lang="tr-TR" dirty="0" err="1"/>
              <a:t>stack</a:t>
            </a:r>
            <a:r>
              <a:rPr lang="tr-TR" dirty="0"/>
              <a:t> (yığın) veri yapısında kullanılır. Yığına birkaç tane veri eklenip sonrasında ise bu yığından veri çıkarılırsa, çıkacak olan veri son eklenen veri olacaktır.</a:t>
            </a:r>
          </a:p>
        </p:txBody>
      </p:sp>
    </p:spTree>
    <p:extLst>
      <p:ext uri="{BB962C8B-B14F-4D97-AF65-F5344CB8AC3E}">
        <p14:creationId xmlns:p14="http://schemas.microsoft.com/office/powerpoint/2010/main" val="18228456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50BB-1011-4954-8242-645DD8F8485E}"/>
              </a:ext>
            </a:extLst>
          </p:cNvPr>
          <p:cNvSpPr>
            <a:spLocks noGrp="1"/>
          </p:cNvSpPr>
          <p:nvPr>
            <p:ph type="title"/>
          </p:nvPr>
        </p:nvSpPr>
        <p:spPr/>
        <p:txBody>
          <a:bodyPr/>
          <a:lstStyle/>
          <a:p>
            <a:r>
              <a:rPr lang="tr-TR" dirty="0"/>
              <a:t>Call(), </a:t>
            </a:r>
            <a:r>
              <a:rPr lang="tr-TR" dirty="0" err="1"/>
              <a:t>apply</a:t>
            </a:r>
            <a:r>
              <a:rPr lang="tr-TR" dirty="0"/>
              <a:t>()</a:t>
            </a:r>
          </a:p>
        </p:txBody>
      </p:sp>
      <p:sp>
        <p:nvSpPr>
          <p:cNvPr id="3" name="Content Placeholder 2">
            <a:extLst>
              <a:ext uri="{FF2B5EF4-FFF2-40B4-BE49-F238E27FC236}">
                <a16:creationId xmlns:a16="http://schemas.microsoft.com/office/drawing/2014/main" id="{F828AB82-D28F-458D-B921-51998F9AEBD0}"/>
              </a:ext>
            </a:extLst>
          </p:cNvPr>
          <p:cNvSpPr>
            <a:spLocks noGrp="1"/>
          </p:cNvSpPr>
          <p:nvPr>
            <p:ph idx="1"/>
          </p:nvPr>
        </p:nvSpPr>
        <p:spPr/>
        <p:txBody>
          <a:bodyPr/>
          <a:lstStyle/>
          <a:p>
            <a:r>
              <a:rPr lang="tr-TR" dirty="0" err="1"/>
              <a:t>call</a:t>
            </a:r>
            <a:r>
              <a:rPr lang="tr-TR" dirty="0"/>
              <a:t>() ve </a:t>
            </a:r>
            <a:r>
              <a:rPr lang="tr-TR" dirty="0" err="1"/>
              <a:t>apply</a:t>
            </a:r>
            <a:r>
              <a:rPr lang="tr-TR" dirty="0"/>
              <a:t>() metotları aslında aynı işlevi yaparlar. Her ikisi de obje içerisine parametre olarak obje göndermek için kullanılmaktadır. Yani bir obje içerisinde bir fonksiyon var ve bu </a:t>
            </a:r>
            <a:r>
              <a:rPr lang="tr-TR" dirty="0" err="1"/>
              <a:t>fonskiyon</a:t>
            </a:r>
            <a:r>
              <a:rPr lang="tr-TR" dirty="0"/>
              <a:t> içerisinde objenin bir değişkeni ile işlem yapılacaksa, </a:t>
            </a:r>
            <a:r>
              <a:rPr lang="tr-TR" dirty="0" err="1"/>
              <a:t>fonskiyon</a:t>
            </a:r>
            <a:r>
              <a:rPr lang="tr-TR" dirty="0"/>
              <a:t> içerisindeki obje değişkeni hangi objeye göre göre işlem yapmasını bilmesini için fonksiyona objeyi de parametre olarak göndermemiz gerekmektedir. Bir sonraki sayfada örnek mevcuttur.</a:t>
            </a:r>
          </a:p>
          <a:p>
            <a:r>
              <a:rPr lang="tr-TR" dirty="0" err="1"/>
              <a:t>call</a:t>
            </a:r>
            <a:r>
              <a:rPr lang="tr-TR" dirty="0"/>
              <a:t>() ve </a:t>
            </a:r>
            <a:r>
              <a:rPr lang="tr-TR" dirty="0" err="1"/>
              <a:t>apply</a:t>
            </a:r>
            <a:r>
              <a:rPr lang="tr-TR" dirty="0"/>
              <a:t>() farkı ise, </a:t>
            </a:r>
            <a:r>
              <a:rPr lang="tr-TR" dirty="0" err="1"/>
              <a:t>call</a:t>
            </a:r>
            <a:r>
              <a:rPr lang="tr-TR" dirty="0"/>
              <a:t>() metodunda obje harici metotlar ayrı birer parametre olarak gönderilirken, </a:t>
            </a:r>
            <a:r>
              <a:rPr lang="tr-TR" dirty="0" err="1"/>
              <a:t>apply</a:t>
            </a:r>
            <a:r>
              <a:rPr lang="tr-TR" dirty="0"/>
              <a:t>() metodunda bir dizi şeklinde tek parametre olarak gönderilmektedir.</a:t>
            </a:r>
          </a:p>
        </p:txBody>
      </p:sp>
    </p:spTree>
    <p:extLst>
      <p:ext uri="{BB962C8B-B14F-4D97-AF65-F5344CB8AC3E}">
        <p14:creationId xmlns:p14="http://schemas.microsoft.com/office/powerpoint/2010/main" val="13746191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B7BC-60E9-4C74-A0E4-84F824A4634A}"/>
              </a:ext>
            </a:extLst>
          </p:cNvPr>
          <p:cNvSpPr>
            <a:spLocks noGrp="1"/>
          </p:cNvSpPr>
          <p:nvPr>
            <p:ph type="title"/>
          </p:nvPr>
        </p:nvSpPr>
        <p:spPr>
          <a:xfrm>
            <a:off x="2231136" y="355089"/>
            <a:ext cx="7729728" cy="1188720"/>
          </a:xfrm>
        </p:spPr>
        <p:txBody>
          <a:bodyPr/>
          <a:lstStyle/>
          <a:p>
            <a:r>
              <a:rPr lang="tr-TR" dirty="0"/>
              <a:t>Call(), </a:t>
            </a:r>
            <a:r>
              <a:rPr lang="tr-TR" dirty="0" err="1"/>
              <a:t>apply</a:t>
            </a:r>
            <a:r>
              <a:rPr lang="tr-TR" dirty="0"/>
              <a:t>()</a:t>
            </a:r>
          </a:p>
        </p:txBody>
      </p:sp>
      <p:sp>
        <p:nvSpPr>
          <p:cNvPr id="3" name="Content Placeholder 2">
            <a:extLst>
              <a:ext uri="{FF2B5EF4-FFF2-40B4-BE49-F238E27FC236}">
                <a16:creationId xmlns:a16="http://schemas.microsoft.com/office/drawing/2014/main" id="{0C7D4BD9-71EE-48F0-9620-2915856143B2}"/>
              </a:ext>
            </a:extLst>
          </p:cNvPr>
          <p:cNvSpPr>
            <a:spLocks noGrp="1"/>
          </p:cNvSpPr>
          <p:nvPr>
            <p:ph idx="1"/>
          </p:nvPr>
        </p:nvSpPr>
        <p:spPr/>
        <p:txBody>
          <a:bodyPr/>
          <a:lstStyle/>
          <a:p>
            <a:endParaRPr lang="tr-TR"/>
          </a:p>
        </p:txBody>
      </p:sp>
      <p:pic>
        <p:nvPicPr>
          <p:cNvPr id="4" name="Picture 3">
            <a:extLst>
              <a:ext uri="{FF2B5EF4-FFF2-40B4-BE49-F238E27FC236}">
                <a16:creationId xmlns:a16="http://schemas.microsoft.com/office/drawing/2014/main" id="{9CD812F5-F4C4-4D70-95FD-3FE9162F766B}"/>
              </a:ext>
            </a:extLst>
          </p:cNvPr>
          <p:cNvPicPr>
            <a:picLocks noChangeAspect="1"/>
          </p:cNvPicPr>
          <p:nvPr/>
        </p:nvPicPr>
        <p:blipFill>
          <a:blip r:embed="rId2"/>
          <a:stretch>
            <a:fillRect/>
          </a:stretch>
        </p:blipFill>
        <p:spPr>
          <a:xfrm>
            <a:off x="1206843" y="1571338"/>
            <a:ext cx="9778314" cy="5235393"/>
          </a:xfrm>
          <a:prstGeom prst="rect">
            <a:avLst/>
          </a:prstGeom>
        </p:spPr>
      </p:pic>
    </p:spTree>
    <p:extLst>
      <p:ext uri="{BB962C8B-B14F-4D97-AF65-F5344CB8AC3E}">
        <p14:creationId xmlns:p14="http://schemas.microsoft.com/office/powerpoint/2010/main" val="5166166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53E7-8807-4BFF-BE63-C9F53EDEDA00}"/>
              </a:ext>
            </a:extLst>
          </p:cNvPr>
          <p:cNvSpPr>
            <a:spLocks noGrp="1"/>
          </p:cNvSpPr>
          <p:nvPr>
            <p:ph type="title"/>
          </p:nvPr>
        </p:nvSpPr>
        <p:spPr/>
        <p:txBody>
          <a:bodyPr/>
          <a:lstStyle/>
          <a:p>
            <a:r>
              <a:rPr lang="tr-TR" dirty="0" err="1"/>
              <a:t>Bınd</a:t>
            </a:r>
            <a:r>
              <a:rPr lang="tr-TR" dirty="0"/>
              <a:t>()</a:t>
            </a:r>
          </a:p>
        </p:txBody>
      </p:sp>
      <p:sp>
        <p:nvSpPr>
          <p:cNvPr id="3" name="Content Placeholder 2">
            <a:extLst>
              <a:ext uri="{FF2B5EF4-FFF2-40B4-BE49-F238E27FC236}">
                <a16:creationId xmlns:a16="http://schemas.microsoft.com/office/drawing/2014/main" id="{79DA5C0C-3886-4EDE-AC32-E19A73B16DD5}"/>
              </a:ext>
            </a:extLst>
          </p:cNvPr>
          <p:cNvSpPr>
            <a:spLocks noGrp="1"/>
          </p:cNvSpPr>
          <p:nvPr>
            <p:ph idx="1"/>
          </p:nvPr>
        </p:nvSpPr>
        <p:spPr/>
        <p:txBody>
          <a:bodyPr/>
          <a:lstStyle/>
          <a:p>
            <a:pPr marL="0" indent="0">
              <a:buNone/>
            </a:pPr>
            <a:r>
              <a:rPr lang="tr-TR" dirty="0" err="1"/>
              <a:t>bind</a:t>
            </a:r>
            <a:r>
              <a:rPr lang="tr-TR" dirty="0"/>
              <a:t>() metodunda ise, asıl metot içerisinde yer alan </a:t>
            </a:r>
            <a:r>
              <a:rPr lang="tr-TR" dirty="0" err="1"/>
              <a:t>this</a:t>
            </a:r>
            <a:r>
              <a:rPr lang="tr-TR" dirty="0"/>
              <a:t> olarak verilmiş değişkenin dışarıdan başka bir objenin değişkenine atanması işlemidir.  Bir sonraki sayfada örnek ve açıklaması yer almaktadır.</a:t>
            </a:r>
          </a:p>
        </p:txBody>
      </p:sp>
    </p:spTree>
    <p:extLst>
      <p:ext uri="{BB962C8B-B14F-4D97-AF65-F5344CB8AC3E}">
        <p14:creationId xmlns:p14="http://schemas.microsoft.com/office/powerpoint/2010/main" val="351391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1A90-2C89-4FD1-B6E2-C5396839BFEE}"/>
              </a:ext>
            </a:extLst>
          </p:cNvPr>
          <p:cNvSpPr>
            <a:spLocks noGrp="1"/>
          </p:cNvSpPr>
          <p:nvPr>
            <p:ph type="title"/>
          </p:nvPr>
        </p:nvSpPr>
        <p:spPr/>
        <p:txBody>
          <a:bodyPr/>
          <a:lstStyle/>
          <a:p>
            <a:r>
              <a:rPr lang="tr-TR" dirty="0" err="1"/>
              <a:t>Bınd</a:t>
            </a:r>
            <a:r>
              <a:rPr lang="tr-TR" dirty="0"/>
              <a:t>()</a:t>
            </a:r>
          </a:p>
        </p:txBody>
      </p:sp>
      <p:sp>
        <p:nvSpPr>
          <p:cNvPr id="3" name="Content Placeholder 2">
            <a:extLst>
              <a:ext uri="{FF2B5EF4-FFF2-40B4-BE49-F238E27FC236}">
                <a16:creationId xmlns:a16="http://schemas.microsoft.com/office/drawing/2014/main" id="{EB98B0AD-BB37-40C8-B445-A592B9747171}"/>
              </a:ext>
            </a:extLst>
          </p:cNvPr>
          <p:cNvSpPr>
            <a:spLocks noGrp="1"/>
          </p:cNvSpPr>
          <p:nvPr>
            <p:ph idx="1"/>
          </p:nvPr>
        </p:nvSpPr>
        <p:spPr/>
        <p:txBody>
          <a:bodyPr/>
          <a:lstStyle/>
          <a:p>
            <a:endParaRPr lang="tr-TR" dirty="0"/>
          </a:p>
          <a:p>
            <a:endParaRPr lang="tr-TR" dirty="0"/>
          </a:p>
          <a:p>
            <a:endParaRPr lang="tr-TR" dirty="0"/>
          </a:p>
          <a:p>
            <a:endParaRPr lang="tr-TR" dirty="0"/>
          </a:p>
          <a:p>
            <a:endParaRPr lang="tr-TR" dirty="0"/>
          </a:p>
          <a:p>
            <a:pPr marL="0" indent="0">
              <a:buNone/>
            </a:pPr>
            <a:r>
              <a:rPr lang="tr-TR" dirty="0"/>
              <a:t>Yukarıdaki örnekte </a:t>
            </a:r>
            <a:r>
              <a:rPr lang="tr-TR" dirty="0" err="1"/>
              <a:t>checkNumbericRange</a:t>
            </a:r>
            <a:r>
              <a:rPr lang="tr-TR" dirty="0"/>
              <a:t> değişkenine atanan fonksiyon içerisindeki </a:t>
            </a:r>
            <a:r>
              <a:rPr lang="tr-TR" dirty="0" err="1"/>
              <a:t>this.minimum</a:t>
            </a:r>
            <a:r>
              <a:rPr lang="tr-TR" dirty="0"/>
              <a:t> ve </a:t>
            </a:r>
            <a:r>
              <a:rPr lang="tr-TR" dirty="0" err="1"/>
              <a:t>this.maximum</a:t>
            </a:r>
            <a:r>
              <a:rPr lang="tr-TR" dirty="0"/>
              <a:t> değerleri </a:t>
            </a:r>
            <a:r>
              <a:rPr lang="tr-TR" dirty="0" err="1"/>
              <a:t>range</a:t>
            </a:r>
            <a:r>
              <a:rPr lang="tr-TR" dirty="0"/>
              <a:t> objesinin </a:t>
            </a:r>
            <a:r>
              <a:rPr lang="tr-TR" dirty="0" err="1"/>
              <a:t>maximum</a:t>
            </a:r>
            <a:r>
              <a:rPr lang="tr-TR" dirty="0"/>
              <a:t> ve minimum değerleri atanmıştır. Bu atama 969. satırda gerçekleşmiştir.</a:t>
            </a:r>
          </a:p>
        </p:txBody>
      </p:sp>
      <p:pic>
        <p:nvPicPr>
          <p:cNvPr id="4" name="Picture 3">
            <a:extLst>
              <a:ext uri="{FF2B5EF4-FFF2-40B4-BE49-F238E27FC236}">
                <a16:creationId xmlns:a16="http://schemas.microsoft.com/office/drawing/2014/main" id="{4A707B32-1FC9-4175-B2BE-FDDC1F307D35}"/>
              </a:ext>
            </a:extLst>
          </p:cNvPr>
          <p:cNvPicPr>
            <a:picLocks noChangeAspect="1"/>
          </p:cNvPicPr>
          <p:nvPr/>
        </p:nvPicPr>
        <p:blipFill>
          <a:blip r:embed="rId2"/>
          <a:stretch>
            <a:fillRect/>
          </a:stretch>
        </p:blipFill>
        <p:spPr>
          <a:xfrm>
            <a:off x="959708" y="2316409"/>
            <a:ext cx="10272584" cy="2322276"/>
          </a:xfrm>
          <a:prstGeom prst="rect">
            <a:avLst/>
          </a:prstGeom>
        </p:spPr>
      </p:pic>
    </p:spTree>
    <p:extLst>
      <p:ext uri="{BB962C8B-B14F-4D97-AF65-F5344CB8AC3E}">
        <p14:creationId xmlns:p14="http://schemas.microsoft.com/office/powerpoint/2010/main" val="21724244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4A67-E37E-4302-8C06-5D537F782517}"/>
              </a:ext>
            </a:extLst>
          </p:cNvPr>
          <p:cNvSpPr>
            <a:spLocks noGrp="1"/>
          </p:cNvSpPr>
          <p:nvPr>
            <p:ph type="title"/>
          </p:nvPr>
        </p:nvSpPr>
        <p:spPr>
          <a:xfrm>
            <a:off x="2231136" y="379804"/>
            <a:ext cx="7729728" cy="1188720"/>
          </a:xfrm>
        </p:spPr>
        <p:txBody>
          <a:bodyPr/>
          <a:lstStyle/>
          <a:p>
            <a:r>
              <a:rPr lang="tr-TR" dirty="0" err="1"/>
              <a:t>Compıler</a:t>
            </a:r>
            <a:r>
              <a:rPr lang="tr-TR" dirty="0"/>
              <a:t>(derleyici)</a:t>
            </a:r>
            <a:br>
              <a:rPr lang="tr-TR" dirty="0"/>
            </a:br>
            <a:r>
              <a:rPr lang="tr-TR" dirty="0" err="1"/>
              <a:t>ınterpreter</a:t>
            </a:r>
            <a:r>
              <a:rPr lang="tr-TR" dirty="0"/>
              <a:t>(yorumlayıcı)</a:t>
            </a:r>
          </a:p>
        </p:txBody>
      </p:sp>
      <p:sp>
        <p:nvSpPr>
          <p:cNvPr id="3" name="Content Placeholder 2">
            <a:extLst>
              <a:ext uri="{FF2B5EF4-FFF2-40B4-BE49-F238E27FC236}">
                <a16:creationId xmlns:a16="http://schemas.microsoft.com/office/drawing/2014/main" id="{17455D7F-9679-44B9-94D4-02B5F2E97EB1}"/>
              </a:ext>
            </a:extLst>
          </p:cNvPr>
          <p:cNvSpPr>
            <a:spLocks noGrp="1"/>
          </p:cNvSpPr>
          <p:nvPr>
            <p:ph idx="1"/>
          </p:nvPr>
        </p:nvSpPr>
        <p:spPr>
          <a:xfrm>
            <a:off x="2231136" y="1937824"/>
            <a:ext cx="7729728" cy="4540371"/>
          </a:xfrm>
        </p:spPr>
        <p:txBody>
          <a:bodyPr>
            <a:normAutofit/>
          </a:bodyPr>
          <a:lstStyle/>
          <a:p>
            <a:r>
              <a:rPr lang="tr-TR" dirty="0"/>
              <a:t>Compiler, yüksek seviye (Java, C, C++ vb.) dillerde yazılan kodları bir bütün olarak çevirip, çalıştıracak şekilde bilgisayarın anlayabileceği (Makine diline (0,1)) koda çeviren bir programdır.</a:t>
            </a:r>
          </a:p>
          <a:p>
            <a:pPr marL="0" indent="0">
              <a:buNone/>
            </a:pPr>
            <a:r>
              <a:rPr lang="tr-TR" dirty="0"/>
              <a:t>Compiler, yüksek seviye kodları çevirirken aslında içerisinden birden çok işlem barındırır. 2 aşamalı olarak bunları ayırırsak:</a:t>
            </a:r>
          </a:p>
          <a:p>
            <a:pPr marL="0" indent="0">
              <a:buNone/>
            </a:pPr>
            <a:r>
              <a:rPr lang="tr-TR" dirty="0"/>
              <a:t>1. kısımda yüksek seviyedeki kodun doğruluğu kontrol edilir.</a:t>
            </a:r>
          </a:p>
          <a:p>
            <a:pPr marL="0" indent="0">
              <a:buNone/>
            </a:pPr>
            <a:r>
              <a:rPr lang="tr-TR" dirty="0"/>
              <a:t>2. kısımda kontrol edilen kod üzerinde bir hata yoksa yükse seviye dil üzerinde optimizasyon işlemleri yapılır. Sonrasında ise yüksek seviye olan kod, bilgisayarın anlayabileceği </a:t>
            </a:r>
            <a:r>
              <a:rPr lang="tr-TR" dirty="0" err="1"/>
              <a:t>şekile</a:t>
            </a:r>
            <a:r>
              <a:rPr lang="tr-TR" dirty="0"/>
              <a:t> yani makine diline(0,1) </a:t>
            </a:r>
            <a:r>
              <a:rPr lang="tr-TR" dirty="0" err="1"/>
              <a:t>çevirilir</a:t>
            </a:r>
            <a:r>
              <a:rPr lang="tr-TR" dirty="0"/>
              <a:t>.</a:t>
            </a:r>
          </a:p>
          <a:p>
            <a:r>
              <a:rPr lang="tr-TR" dirty="0"/>
              <a:t>Interpreter ise yüksek seviye dillerde yazılan kodları satır </a:t>
            </a:r>
            <a:r>
              <a:rPr lang="tr-TR" dirty="0" err="1"/>
              <a:t>satır</a:t>
            </a:r>
            <a:r>
              <a:rPr lang="tr-TR" dirty="0"/>
              <a:t> çalıştırarak kodun çalıştırılması sağlanır. Interpreter kullanan yüksek seviye dillerde, kod parçacıkları direkt yorumlanmazlar. Önce ara formlara derlenir ve derlenen kodlar yorumlanarak çalıştırılır.</a:t>
            </a:r>
          </a:p>
        </p:txBody>
      </p:sp>
    </p:spTree>
    <p:extLst>
      <p:ext uri="{BB962C8B-B14F-4D97-AF65-F5344CB8AC3E}">
        <p14:creationId xmlns:p14="http://schemas.microsoft.com/office/powerpoint/2010/main" val="32682626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B05B-7945-438E-9CDB-6AFA9231D80D}"/>
              </a:ext>
            </a:extLst>
          </p:cNvPr>
          <p:cNvSpPr>
            <a:spLocks noGrp="1"/>
          </p:cNvSpPr>
          <p:nvPr>
            <p:ph type="title"/>
          </p:nvPr>
        </p:nvSpPr>
        <p:spPr/>
        <p:txBody>
          <a:bodyPr/>
          <a:lstStyle/>
          <a:p>
            <a:r>
              <a:rPr lang="tr-TR" dirty="0" err="1"/>
              <a:t>Compıler</a:t>
            </a:r>
            <a:r>
              <a:rPr lang="tr-TR" dirty="0"/>
              <a:t> ve </a:t>
            </a:r>
            <a:r>
              <a:rPr lang="tr-TR" dirty="0" err="1"/>
              <a:t>ınterpreter</a:t>
            </a:r>
            <a:br>
              <a:rPr lang="tr-TR" dirty="0"/>
            </a:br>
            <a:r>
              <a:rPr lang="tr-TR" dirty="0"/>
              <a:t>arasındaki farklar</a:t>
            </a:r>
          </a:p>
        </p:txBody>
      </p:sp>
      <p:sp>
        <p:nvSpPr>
          <p:cNvPr id="3" name="Content Placeholder 2">
            <a:extLst>
              <a:ext uri="{FF2B5EF4-FFF2-40B4-BE49-F238E27FC236}">
                <a16:creationId xmlns:a16="http://schemas.microsoft.com/office/drawing/2014/main" id="{97B2F27B-92B3-41F3-B294-86220BE863D7}"/>
              </a:ext>
            </a:extLst>
          </p:cNvPr>
          <p:cNvSpPr>
            <a:spLocks noGrp="1"/>
          </p:cNvSpPr>
          <p:nvPr>
            <p:ph idx="1"/>
          </p:nvPr>
        </p:nvSpPr>
        <p:spPr/>
        <p:txBody>
          <a:bodyPr/>
          <a:lstStyle/>
          <a:p>
            <a:r>
              <a:rPr lang="tr-TR" dirty="0"/>
              <a:t>Compiler kodu baştan sonra kontrol edip makine diline çevirdiği için kod parçacığı bir defa derlendikten sonra yeniden derlenmesine gerek kalmadan kod parçacığı çalıştırılabilir. </a:t>
            </a:r>
            <a:r>
              <a:rPr lang="tr-TR" dirty="0" err="1"/>
              <a:t>Interpreterda</a:t>
            </a:r>
            <a:r>
              <a:rPr lang="tr-TR" dirty="0"/>
              <a:t> ise kodu satır </a:t>
            </a:r>
            <a:r>
              <a:rPr lang="tr-TR" dirty="0" err="1"/>
              <a:t>satır</a:t>
            </a:r>
            <a:r>
              <a:rPr lang="tr-TR" dirty="0"/>
              <a:t> kontrol ederek çalıştırır ve bundan dolayı kod </a:t>
            </a:r>
            <a:r>
              <a:rPr lang="tr-TR" dirty="0" err="1"/>
              <a:t>parçacağı</a:t>
            </a:r>
            <a:r>
              <a:rPr lang="tr-TR" dirty="0"/>
              <a:t> her yeniden çalıştırıldığında yeniden yorumlanması gerekmektedir.</a:t>
            </a:r>
          </a:p>
          <a:p>
            <a:r>
              <a:rPr lang="tr-TR" dirty="0"/>
              <a:t>Compiler kodu tek seferde makine diline çevirdiği için kod içerisinde bulunan hataları (</a:t>
            </a:r>
            <a:r>
              <a:rPr lang="tr-TR" dirty="0" err="1"/>
              <a:t>syntax</a:t>
            </a:r>
            <a:r>
              <a:rPr lang="tr-TR" dirty="0"/>
              <a:t>, data </a:t>
            </a:r>
            <a:r>
              <a:rPr lang="tr-TR" dirty="0" err="1"/>
              <a:t>structure</a:t>
            </a:r>
            <a:r>
              <a:rPr lang="tr-TR" dirty="0"/>
              <a:t> vb.) tek seferde hepsini gösterir. </a:t>
            </a:r>
            <a:r>
              <a:rPr lang="tr-TR" dirty="0" err="1"/>
              <a:t>Interpreterda</a:t>
            </a:r>
            <a:r>
              <a:rPr lang="tr-TR" dirty="0"/>
              <a:t> ise kod, satır </a:t>
            </a:r>
            <a:r>
              <a:rPr lang="tr-TR" dirty="0" err="1"/>
              <a:t>satır</a:t>
            </a:r>
            <a:r>
              <a:rPr lang="tr-TR" dirty="0"/>
              <a:t> çalıştırıldığı için ilk hatada program durur ve sadece ilk hatayı gösterir. Bu durum </a:t>
            </a:r>
            <a:r>
              <a:rPr lang="tr-TR" dirty="0" err="1"/>
              <a:t>interpreter</a:t>
            </a:r>
            <a:r>
              <a:rPr lang="tr-TR" dirty="0"/>
              <a:t> kullanan dillerde </a:t>
            </a:r>
            <a:r>
              <a:rPr lang="tr-TR" dirty="0" err="1"/>
              <a:t>debug</a:t>
            </a:r>
            <a:r>
              <a:rPr lang="tr-TR" dirty="0"/>
              <a:t> aşamasının daha rahat olduğunu göstermektedir.</a:t>
            </a:r>
          </a:p>
        </p:txBody>
      </p:sp>
    </p:spTree>
    <p:extLst>
      <p:ext uri="{BB962C8B-B14F-4D97-AF65-F5344CB8AC3E}">
        <p14:creationId xmlns:p14="http://schemas.microsoft.com/office/powerpoint/2010/main" val="17101673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20F0-EAB5-41C3-8C3D-C809BC0D808B}"/>
              </a:ext>
            </a:extLst>
          </p:cNvPr>
          <p:cNvSpPr>
            <a:spLocks noGrp="1"/>
          </p:cNvSpPr>
          <p:nvPr>
            <p:ph type="title"/>
          </p:nvPr>
        </p:nvSpPr>
        <p:spPr/>
        <p:txBody>
          <a:bodyPr/>
          <a:lstStyle/>
          <a:p>
            <a:r>
              <a:rPr lang="tr-TR" dirty="0"/>
              <a:t>Java Interpreter mı ? </a:t>
            </a:r>
            <a:r>
              <a:rPr lang="tr-TR" dirty="0" err="1"/>
              <a:t>Compıler</a:t>
            </a:r>
            <a:r>
              <a:rPr lang="tr-TR" dirty="0"/>
              <a:t> mı ?</a:t>
            </a:r>
          </a:p>
        </p:txBody>
      </p:sp>
      <p:sp>
        <p:nvSpPr>
          <p:cNvPr id="3" name="Content Placeholder 2">
            <a:extLst>
              <a:ext uri="{FF2B5EF4-FFF2-40B4-BE49-F238E27FC236}">
                <a16:creationId xmlns:a16="http://schemas.microsoft.com/office/drawing/2014/main" id="{A7F8CA6E-01DD-4701-8DCD-C099F8884DAD}"/>
              </a:ext>
            </a:extLst>
          </p:cNvPr>
          <p:cNvSpPr>
            <a:spLocks noGrp="1"/>
          </p:cNvSpPr>
          <p:nvPr>
            <p:ph idx="1"/>
          </p:nvPr>
        </p:nvSpPr>
        <p:spPr/>
        <p:txBody>
          <a:bodyPr/>
          <a:lstStyle/>
          <a:p>
            <a:pPr marL="0" indent="0">
              <a:buNone/>
            </a:pPr>
            <a:r>
              <a:rPr lang="tr-TR" dirty="0"/>
              <a:t>Java her ikisini de kullanan bir yüksek seviye yazılım dilidir.</a:t>
            </a:r>
          </a:p>
          <a:p>
            <a:r>
              <a:rPr lang="tr-TR" dirty="0"/>
              <a:t>Java önce yazılan kodu </a:t>
            </a:r>
            <a:r>
              <a:rPr lang="tr-TR" dirty="0" err="1"/>
              <a:t>compiler</a:t>
            </a:r>
            <a:r>
              <a:rPr lang="tr-TR" dirty="0"/>
              <a:t> aracılığı ile .</a:t>
            </a:r>
            <a:r>
              <a:rPr lang="tr-TR" dirty="0" err="1"/>
              <a:t>class</a:t>
            </a:r>
            <a:r>
              <a:rPr lang="tr-TR" dirty="0"/>
              <a:t> uzantılı dosyalara çevirir. Bunlara </a:t>
            </a:r>
            <a:r>
              <a:rPr lang="tr-TR" dirty="0" err="1"/>
              <a:t>bytecode</a:t>
            </a:r>
            <a:r>
              <a:rPr lang="tr-TR" dirty="0"/>
              <a:t> denilir. </a:t>
            </a:r>
          </a:p>
          <a:p>
            <a:r>
              <a:rPr lang="tr-TR" dirty="0" err="1"/>
              <a:t>Bytecode’lar</a:t>
            </a:r>
            <a:r>
              <a:rPr lang="tr-TR" dirty="0"/>
              <a:t> </a:t>
            </a:r>
            <a:r>
              <a:rPr lang="tr-TR" dirty="0" err="1"/>
              <a:t>java</a:t>
            </a:r>
            <a:r>
              <a:rPr lang="tr-TR" dirty="0"/>
              <a:t> sanal makinesinin (Java Virtual Machine) anlayabileceği bir dil barındırır. </a:t>
            </a:r>
          </a:p>
          <a:p>
            <a:r>
              <a:rPr lang="tr-TR" dirty="0"/>
              <a:t>Interpreter ise </a:t>
            </a:r>
            <a:r>
              <a:rPr lang="tr-TR" dirty="0" err="1"/>
              <a:t>bytecodeları</a:t>
            </a:r>
            <a:r>
              <a:rPr lang="tr-TR" dirty="0"/>
              <a:t> bulunduğu makinenin makine diline çevirerek birden çok platformda </a:t>
            </a:r>
            <a:r>
              <a:rPr lang="tr-TR" dirty="0" err="1"/>
              <a:t>java</a:t>
            </a:r>
            <a:r>
              <a:rPr lang="tr-TR" dirty="0"/>
              <a:t> dilinin çalıştırılmasını sağlar. </a:t>
            </a:r>
          </a:p>
          <a:p>
            <a:pPr marL="0" indent="0">
              <a:buNone/>
            </a:pPr>
            <a:endParaRPr lang="tr-TR" dirty="0"/>
          </a:p>
        </p:txBody>
      </p:sp>
    </p:spTree>
    <p:extLst>
      <p:ext uri="{BB962C8B-B14F-4D97-AF65-F5344CB8AC3E}">
        <p14:creationId xmlns:p14="http://schemas.microsoft.com/office/powerpoint/2010/main" val="9000507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6497-91D4-407F-8EB4-B99DCB131269}"/>
              </a:ext>
            </a:extLst>
          </p:cNvPr>
          <p:cNvSpPr>
            <a:spLocks noGrp="1"/>
          </p:cNvSpPr>
          <p:nvPr>
            <p:ph type="title"/>
          </p:nvPr>
        </p:nvSpPr>
        <p:spPr/>
        <p:txBody>
          <a:bodyPr/>
          <a:lstStyle/>
          <a:p>
            <a:r>
              <a:rPr lang="tr-TR" dirty="0" err="1"/>
              <a:t>Javascrıpt</a:t>
            </a:r>
            <a:br>
              <a:rPr lang="tr-TR" dirty="0"/>
            </a:br>
            <a:r>
              <a:rPr lang="tr-TR" dirty="0"/>
              <a:t> Interpreter mı ? </a:t>
            </a:r>
            <a:r>
              <a:rPr lang="tr-TR" dirty="0" err="1"/>
              <a:t>Compıler</a:t>
            </a:r>
            <a:r>
              <a:rPr lang="tr-TR" dirty="0"/>
              <a:t> mı ?</a:t>
            </a:r>
          </a:p>
        </p:txBody>
      </p:sp>
      <p:sp>
        <p:nvSpPr>
          <p:cNvPr id="3" name="Content Placeholder 2">
            <a:extLst>
              <a:ext uri="{FF2B5EF4-FFF2-40B4-BE49-F238E27FC236}">
                <a16:creationId xmlns:a16="http://schemas.microsoft.com/office/drawing/2014/main" id="{19D8F776-95A9-46AE-91C0-242196B2F3ED}"/>
              </a:ext>
            </a:extLst>
          </p:cNvPr>
          <p:cNvSpPr>
            <a:spLocks noGrp="1"/>
          </p:cNvSpPr>
          <p:nvPr>
            <p:ph idx="1"/>
          </p:nvPr>
        </p:nvSpPr>
        <p:spPr/>
        <p:txBody>
          <a:bodyPr/>
          <a:lstStyle/>
          <a:p>
            <a:pPr marL="0" indent="0">
              <a:buNone/>
            </a:pPr>
            <a:r>
              <a:rPr lang="tr-TR" dirty="0" err="1"/>
              <a:t>JavaScript</a:t>
            </a:r>
            <a:r>
              <a:rPr lang="tr-TR" dirty="0"/>
              <a:t>, </a:t>
            </a:r>
            <a:r>
              <a:rPr lang="tr-TR" dirty="0" err="1"/>
              <a:t>interpreter</a:t>
            </a:r>
            <a:r>
              <a:rPr lang="tr-TR" dirty="0"/>
              <a:t>(yorumlayıcı) kullanan bir dildir. </a:t>
            </a:r>
          </a:p>
          <a:p>
            <a:pPr marL="0" indent="0">
              <a:buNone/>
            </a:pPr>
            <a:r>
              <a:rPr lang="tr-TR" dirty="0"/>
              <a:t>Tarayıcıda bulunan </a:t>
            </a:r>
            <a:r>
              <a:rPr lang="tr-TR" dirty="0" err="1"/>
              <a:t>interpreter</a:t>
            </a:r>
            <a:r>
              <a:rPr lang="tr-TR" dirty="0"/>
              <a:t> </a:t>
            </a:r>
            <a:r>
              <a:rPr lang="tr-TR" dirty="0" err="1"/>
              <a:t>JavaScript</a:t>
            </a:r>
            <a:r>
              <a:rPr lang="tr-TR" dirty="0"/>
              <a:t> kodunu satır </a:t>
            </a:r>
            <a:r>
              <a:rPr lang="tr-TR" dirty="0" err="1"/>
              <a:t>satır</a:t>
            </a:r>
            <a:r>
              <a:rPr lang="tr-TR" dirty="0"/>
              <a:t> okuyarak çalıştırır.</a:t>
            </a:r>
          </a:p>
        </p:txBody>
      </p:sp>
    </p:spTree>
    <p:extLst>
      <p:ext uri="{BB962C8B-B14F-4D97-AF65-F5344CB8AC3E}">
        <p14:creationId xmlns:p14="http://schemas.microsoft.com/office/powerpoint/2010/main" val="42600952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7223-B841-4C11-AD6C-5BDBE180180D}"/>
              </a:ext>
            </a:extLst>
          </p:cNvPr>
          <p:cNvSpPr>
            <a:spLocks noGrp="1"/>
          </p:cNvSpPr>
          <p:nvPr>
            <p:ph type="title"/>
          </p:nvPr>
        </p:nvSpPr>
        <p:spPr/>
        <p:txBody>
          <a:bodyPr/>
          <a:lstStyle/>
          <a:p>
            <a:r>
              <a:rPr lang="tr-TR" dirty="0"/>
              <a:t>Open </a:t>
            </a:r>
            <a:r>
              <a:rPr lang="tr-TR" dirty="0" err="1"/>
              <a:t>source</a:t>
            </a:r>
            <a:r>
              <a:rPr lang="tr-TR" dirty="0"/>
              <a:t> (açık kaynak)</a:t>
            </a:r>
          </a:p>
        </p:txBody>
      </p:sp>
      <p:sp>
        <p:nvSpPr>
          <p:cNvPr id="3" name="Content Placeholder 2">
            <a:extLst>
              <a:ext uri="{FF2B5EF4-FFF2-40B4-BE49-F238E27FC236}">
                <a16:creationId xmlns:a16="http://schemas.microsoft.com/office/drawing/2014/main" id="{88D61B96-5DDD-4812-A741-DCC811813D9F}"/>
              </a:ext>
            </a:extLst>
          </p:cNvPr>
          <p:cNvSpPr>
            <a:spLocks noGrp="1"/>
          </p:cNvSpPr>
          <p:nvPr>
            <p:ph idx="1"/>
          </p:nvPr>
        </p:nvSpPr>
        <p:spPr/>
        <p:txBody>
          <a:bodyPr/>
          <a:lstStyle/>
          <a:p>
            <a:pPr marL="0" indent="0">
              <a:buNone/>
            </a:pPr>
            <a:r>
              <a:rPr lang="tr-TR" dirty="0"/>
              <a:t>Açık kaynak, bir yazılımın kaynak kodunun halka açık bir şekilde paylaşılması demektir. Kaynak kodu ise yazılımın makine diline çevrilmeden önceki yüksek seviye yazılım dilindeki halidir. Bir yazılımın açık kaynak olması:</a:t>
            </a:r>
          </a:p>
          <a:p>
            <a:r>
              <a:rPr lang="tr-TR" dirty="0"/>
              <a:t>Yazılımın güvenirliğinin kontrolü,</a:t>
            </a:r>
          </a:p>
          <a:p>
            <a:r>
              <a:rPr lang="tr-TR" dirty="0"/>
              <a:t>Yazılımın başka kişiler tarafından geliştirilmesi,</a:t>
            </a:r>
          </a:p>
          <a:p>
            <a:r>
              <a:rPr lang="tr-TR" dirty="0"/>
              <a:t>Yazılımın başka projelerde kullanılabilmesi gibi avantajları da beraberinde getirir.</a:t>
            </a:r>
          </a:p>
        </p:txBody>
      </p:sp>
    </p:spTree>
    <p:extLst>
      <p:ext uri="{BB962C8B-B14F-4D97-AF65-F5344CB8AC3E}">
        <p14:creationId xmlns:p14="http://schemas.microsoft.com/office/powerpoint/2010/main" val="171342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B04BC-0B65-4D50-0200-8CEA7B75C4B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AF545E5C-03E2-6A3E-C453-9A380D7CE294}"/>
              </a:ext>
            </a:extLst>
          </p:cNvPr>
          <p:cNvSpPr>
            <a:spLocks noGrp="1"/>
          </p:cNvSpPr>
          <p:nvPr>
            <p:ph idx="1"/>
          </p:nvPr>
        </p:nvSpPr>
        <p:spPr/>
        <p:txBody>
          <a:bodyPr/>
          <a:lstStyle/>
          <a:p>
            <a:pPr marL="0" indent="0">
              <a:buNone/>
            </a:pPr>
            <a:r>
              <a:rPr lang="tr-TR" dirty="0"/>
              <a:t>HTTP istek ve cevap mantığıyla çalışır. Cevap içerisinde istenen bilgiler yer alabilir. Sunucu HTTP durum kodu gönderir. Bu durum koduna göre yapılan işlem sonucu hakkında bilgi verir.</a:t>
            </a:r>
          </a:p>
          <a:p>
            <a:r>
              <a:rPr lang="tr-TR" dirty="0"/>
              <a:t>1xx     Bilgi</a:t>
            </a:r>
          </a:p>
          <a:p>
            <a:r>
              <a:rPr lang="tr-TR" dirty="0"/>
              <a:t>2xx     Başarı</a:t>
            </a:r>
          </a:p>
          <a:p>
            <a:r>
              <a:rPr lang="tr-TR" dirty="0"/>
              <a:t>3xx     Yönlendirme</a:t>
            </a:r>
          </a:p>
          <a:p>
            <a:r>
              <a:rPr lang="tr-TR" dirty="0"/>
              <a:t>4xx     Tarayıcı Hatası</a:t>
            </a:r>
          </a:p>
          <a:p>
            <a:r>
              <a:rPr lang="tr-TR" dirty="0"/>
              <a:t>5xx     Sunucu Hatası</a:t>
            </a:r>
          </a:p>
        </p:txBody>
      </p:sp>
    </p:spTree>
    <p:extLst>
      <p:ext uri="{BB962C8B-B14F-4D97-AF65-F5344CB8AC3E}">
        <p14:creationId xmlns:p14="http://schemas.microsoft.com/office/powerpoint/2010/main" val="1547795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8C20-3EEF-4406-9E94-3042D4A05CD6}"/>
              </a:ext>
            </a:extLst>
          </p:cNvPr>
          <p:cNvSpPr>
            <a:spLocks noGrp="1"/>
          </p:cNvSpPr>
          <p:nvPr>
            <p:ph type="title"/>
          </p:nvPr>
        </p:nvSpPr>
        <p:spPr/>
        <p:txBody>
          <a:bodyPr/>
          <a:lstStyle/>
          <a:p>
            <a:r>
              <a:rPr lang="tr-TR" dirty="0" err="1"/>
              <a:t>Jvm</a:t>
            </a:r>
            <a:r>
              <a:rPr lang="tr-TR" dirty="0"/>
              <a:t> </a:t>
            </a:r>
            <a:r>
              <a:rPr lang="tr-TR" dirty="0" err="1"/>
              <a:t>jdk</a:t>
            </a:r>
            <a:r>
              <a:rPr lang="tr-TR" dirty="0"/>
              <a:t> </a:t>
            </a:r>
            <a:r>
              <a:rPr lang="tr-TR" dirty="0" err="1"/>
              <a:t>jre</a:t>
            </a:r>
            <a:endParaRPr lang="tr-TR" dirty="0"/>
          </a:p>
        </p:txBody>
      </p:sp>
      <p:sp>
        <p:nvSpPr>
          <p:cNvPr id="3" name="Content Placeholder 2">
            <a:extLst>
              <a:ext uri="{FF2B5EF4-FFF2-40B4-BE49-F238E27FC236}">
                <a16:creationId xmlns:a16="http://schemas.microsoft.com/office/drawing/2014/main" id="{A33261A1-4006-4120-9E73-E9B154B63D56}"/>
              </a:ext>
            </a:extLst>
          </p:cNvPr>
          <p:cNvSpPr>
            <a:spLocks noGrp="1"/>
          </p:cNvSpPr>
          <p:nvPr>
            <p:ph idx="1"/>
          </p:nvPr>
        </p:nvSpPr>
        <p:spPr/>
        <p:txBody>
          <a:bodyPr/>
          <a:lstStyle/>
          <a:p>
            <a:r>
              <a:rPr lang="tr-TR" dirty="0"/>
              <a:t>JVM(Java Virtual Machine), bulunduğu platforma göre (Mac, Linux, Windows) </a:t>
            </a:r>
            <a:r>
              <a:rPr lang="tr-TR" dirty="0" err="1"/>
              <a:t>java</a:t>
            </a:r>
            <a:r>
              <a:rPr lang="tr-TR" dirty="0"/>
              <a:t> dilinde yazılmış ve derlenerek .</a:t>
            </a:r>
            <a:r>
              <a:rPr lang="tr-TR" dirty="0" err="1"/>
              <a:t>class</a:t>
            </a:r>
            <a:r>
              <a:rPr lang="tr-TR" dirty="0"/>
              <a:t> dosya uzantısına sahip </a:t>
            </a:r>
            <a:r>
              <a:rPr lang="tr-TR" dirty="0" err="1"/>
              <a:t>bytecodeları</a:t>
            </a:r>
            <a:r>
              <a:rPr lang="tr-TR" dirty="0"/>
              <a:t> çalıştıran bir </a:t>
            </a:r>
            <a:r>
              <a:rPr lang="tr-TR" dirty="0" err="1"/>
              <a:t>java</a:t>
            </a:r>
            <a:r>
              <a:rPr lang="tr-TR" dirty="0"/>
              <a:t> sanal makinesidir.</a:t>
            </a:r>
          </a:p>
          <a:p>
            <a:r>
              <a:rPr lang="tr-TR" dirty="0"/>
              <a:t>JRE(Java Run </a:t>
            </a:r>
            <a:r>
              <a:rPr lang="tr-TR" dirty="0" err="1"/>
              <a:t>Enviroment</a:t>
            </a:r>
            <a:r>
              <a:rPr lang="tr-TR" dirty="0"/>
              <a:t>), </a:t>
            </a:r>
            <a:r>
              <a:rPr lang="tr-TR" dirty="0" err="1"/>
              <a:t>JVM’in</a:t>
            </a:r>
            <a:r>
              <a:rPr lang="tr-TR" dirty="0"/>
              <a:t> çalışması için gereken kütüphaneleri ve diğer kaynakları sağlayan bir yazılım katmanıdır.</a:t>
            </a:r>
          </a:p>
          <a:p>
            <a:r>
              <a:rPr lang="tr-TR" dirty="0"/>
              <a:t>JDK(Java Development Kit), yazılımı yazmak için gereken </a:t>
            </a:r>
            <a:r>
              <a:rPr lang="tr-TR" dirty="0" err="1"/>
              <a:t>java</a:t>
            </a:r>
            <a:r>
              <a:rPr lang="tr-TR" dirty="0"/>
              <a:t> dilinin araçları içeren bir bileşendir. Java’nın SDK (Software Development Kit)’i de denilebilir.</a:t>
            </a:r>
          </a:p>
        </p:txBody>
      </p:sp>
    </p:spTree>
    <p:extLst>
      <p:ext uri="{BB962C8B-B14F-4D97-AF65-F5344CB8AC3E}">
        <p14:creationId xmlns:p14="http://schemas.microsoft.com/office/powerpoint/2010/main" val="33164594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1378-FA06-429B-B8C2-CF2EFB7E96E7}"/>
              </a:ext>
            </a:extLst>
          </p:cNvPr>
          <p:cNvSpPr>
            <a:spLocks noGrp="1"/>
          </p:cNvSpPr>
          <p:nvPr>
            <p:ph type="title"/>
          </p:nvPr>
        </p:nvSpPr>
        <p:spPr/>
        <p:txBody>
          <a:bodyPr/>
          <a:lstStyle/>
          <a:p>
            <a:r>
              <a:rPr lang="tr-TR" dirty="0" err="1"/>
              <a:t>JIt</a:t>
            </a:r>
            <a:endParaRPr lang="tr-TR" dirty="0"/>
          </a:p>
        </p:txBody>
      </p:sp>
      <p:sp>
        <p:nvSpPr>
          <p:cNvPr id="3" name="Content Placeholder 2">
            <a:extLst>
              <a:ext uri="{FF2B5EF4-FFF2-40B4-BE49-F238E27FC236}">
                <a16:creationId xmlns:a16="http://schemas.microsoft.com/office/drawing/2014/main" id="{F91190B6-72A0-46D3-AC19-D83D6E39F4C1}"/>
              </a:ext>
            </a:extLst>
          </p:cNvPr>
          <p:cNvSpPr>
            <a:spLocks noGrp="1"/>
          </p:cNvSpPr>
          <p:nvPr>
            <p:ph idx="1"/>
          </p:nvPr>
        </p:nvSpPr>
        <p:spPr/>
        <p:txBody>
          <a:bodyPr/>
          <a:lstStyle/>
          <a:p>
            <a:pPr marL="0" indent="0">
              <a:buNone/>
            </a:pPr>
            <a:r>
              <a:rPr lang="tr-TR" dirty="0"/>
              <a:t>JIT (</a:t>
            </a:r>
            <a:r>
              <a:rPr lang="tr-TR" dirty="0" err="1"/>
              <a:t>Just</a:t>
            </a:r>
            <a:r>
              <a:rPr lang="tr-TR" dirty="0"/>
              <a:t>-</a:t>
            </a:r>
            <a:r>
              <a:rPr lang="tr-TR" dirty="0" err="1"/>
              <a:t>In</a:t>
            </a:r>
            <a:r>
              <a:rPr lang="tr-TR" dirty="0"/>
              <a:t>-Time), tam zamanında derleyici olarak karşımıza çıkmaktadır. JVM içerisinde bulunur ve çalışacak kod bloğunu derleyerek aslında süreci daha da hızlandırır. Ayrıca kod belli bir çalışma sayısının üzerine çıktığında JIT Compiler tarafından derlenir ve yeniden çalıştırıldığında tekrar derlenmeden, derlenmiş olan kod çalıştırılır ve bu da zaman tasarrufu sağlar.</a:t>
            </a:r>
          </a:p>
        </p:txBody>
      </p:sp>
    </p:spTree>
    <p:extLst>
      <p:ext uri="{BB962C8B-B14F-4D97-AF65-F5344CB8AC3E}">
        <p14:creationId xmlns:p14="http://schemas.microsoft.com/office/powerpoint/2010/main" val="39898397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0104-85E6-4848-A274-B06A25B70652}"/>
              </a:ext>
            </a:extLst>
          </p:cNvPr>
          <p:cNvSpPr>
            <a:spLocks noGrp="1"/>
          </p:cNvSpPr>
          <p:nvPr>
            <p:ph type="title"/>
          </p:nvPr>
        </p:nvSpPr>
        <p:spPr/>
        <p:txBody>
          <a:bodyPr/>
          <a:lstStyle/>
          <a:p>
            <a:r>
              <a:rPr lang="tr-TR" dirty="0"/>
              <a:t>Java 100% nesne yönelimli bir dil midir ?</a:t>
            </a:r>
          </a:p>
        </p:txBody>
      </p:sp>
      <p:sp>
        <p:nvSpPr>
          <p:cNvPr id="3" name="Content Placeholder 2">
            <a:extLst>
              <a:ext uri="{FF2B5EF4-FFF2-40B4-BE49-F238E27FC236}">
                <a16:creationId xmlns:a16="http://schemas.microsoft.com/office/drawing/2014/main" id="{527685E7-4AEC-47A8-A9B8-7D8DD06036F8}"/>
              </a:ext>
            </a:extLst>
          </p:cNvPr>
          <p:cNvSpPr>
            <a:spLocks noGrp="1"/>
          </p:cNvSpPr>
          <p:nvPr>
            <p:ph idx="1"/>
          </p:nvPr>
        </p:nvSpPr>
        <p:spPr/>
        <p:txBody>
          <a:bodyPr/>
          <a:lstStyle/>
          <a:p>
            <a:pPr marL="0" indent="0">
              <a:buNone/>
            </a:pPr>
            <a:r>
              <a:rPr lang="tr-TR" dirty="0"/>
              <a:t>Bir yazılım dilinin tamamen nesne yönelimli olabilmesi bilmesi bazı şartları vardır. Java, bu şartlardan hepsini karşılamamaktadır. Java’da bulunan </a:t>
            </a:r>
            <a:r>
              <a:rPr lang="tr-TR" dirty="0" err="1"/>
              <a:t>primitive</a:t>
            </a:r>
            <a:r>
              <a:rPr lang="tr-TR" dirty="0"/>
              <a:t> tipler (</a:t>
            </a:r>
            <a:r>
              <a:rPr lang="tr-TR" dirty="0" err="1"/>
              <a:t>boolean</a:t>
            </a:r>
            <a:r>
              <a:rPr lang="tr-TR" dirty="0"/>
              <a:t>, </a:t>
            </a:r>
            <a:r>
              <a:rPr lang="tr-TR" dirty="0" err="1"/>
              <a:t>char</a:t>
            </a:r>
            <a:r>
              <a:rPr lang="tr-TR" dirty="0"/>
              <a:t>, </a:t>
            </a:r>
            <a:r>
              <a:rPr lang="tr-TR" dirty="0" err="1"/>
              <a:t>short</a:t>
            </a:r>
            <a:r>
              <a:rPr lang="tr-TR" dirty="0"/>
              <a:t>, </a:t>
            </a:r>
            <a:r>
              <a:rPr lang="tr-TR" dirty="0" err="1"/>
              <a:t>int</a:t>
            </a:r>
            <a:r>
              <a:rPr lang="tr-TR" dirty="0"/>
              <a:t>, </a:t>
            </a:r>
            <a:r>
              <a:rPr lang="tr-TR" dirty="0" err="1"/>
              <a:t>long</a:t>
            </a:r>
            <a:r>
              <a:rPr lang="tr-TR" dirty="0"/>
              <a:t>, </a:t>
            </a:r>
            <a:r>
              <a:rPr lang="tr-TR" dirty="0" err="1"/>
              <a:t>float</a:t>
            </a:r>
            <a:r>
              <a:rPr lang="tr-TR" dirty="0"/>
              <a:t>, </a:t>
            </a:r>
            <a:r>
              <a:rPr lang="tr-TR" dirty="0" err="1"/>
              <a:t>double</a:t>
            </a:r>
            <a:r>
              <a:rPr lang="tr-TR" dirty="0"/>
              <a:t> vb.) dolayısıyla nesne yönelimli programlama dili değildir.</a:t>
            </a:r>
          </a:p>
        </p:txBody>
      </p:sp>
    </p:spTree>
    <p:extLst>
      <p:ext uri="{BB962C8B-B14F-4D97-AF65-F5344CB8AC3E}">
        <p14:creationId xmlns:p14="http://schemas.microsoft.com/office/powerpoint/2010/main" val="14586267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2080-91B1-477F-ADE0-3EB0911AC744}"/>
              </a:ext>
            </a:extLst>
          </p:cNvPr>
          <p:cNvSpPr>
            <a:spLocks noGrp="1"/>
          </p:cNvSpPr>
          <p:nvPr>
            <p:ph type="title"/>
          </p:nvPr>
        </p:nvSpPr>
        <p:spPr/>
        <p:txBody>
          <a:bodyPr>
            <a:normAutofit fontScale="90000"/>
          </a:bodyPr>
          <a:lstStyle/>
          <a:p>
            <a:r>
              <a:rPr lang="tr-TR" dirty="0"/>
              <a:t>Java</a:t>
            </a:r>
            <a:br>
              <a:rPr lang="tr-TR" dirty="0"/>
            </a:br>
            <a:r>
              <a:rPr lang="tr-TR" dirty="0" err="1"/>
              <a:t>by</a:t>
            </a:r>
            <a:r>
              <a:rPr lang="tr-TR" dirty="0"/>
              <a:t> </a:t>
            </a:r>
            <a:r>
              <a:rPr lang="tr-TR" dirty="0" err="1"/>
              <a:t>pass</a:t>
            </a:r>
            <a:r>
              <a:rPr lang="tr-TR" dirty="0"/>
              <a:t> </a:t>
            </a:r>
            <a:r>
              <a:rPr lang="tr-TR" dirty="0" err="1"/>
              <a:t>value</a:t>
            </a:r>
            <a:r>
              <a:rPr lang="tr-TR" dirty="0"/>
              <a:t> mu ? </a:t>
            </a:r>
            <a:r>
              <a:rPr lang="tr-TR" dirty="0" err="1"/>
              <a:t>By</a:t>
            </a:r>
            <a:r>
              <a:rPr lang="tr-TR" dirty="0"/>
              <a:t> </a:t>
            </a:r>
            <a:r>
              <a:rPr lang="tr-TR" dirty="0" err="1"/>
              <a:t>pass</a:t>
            </a:r>
            <a:r>
              <a:rPr lang="tr-TR" dirty="0"/>
              <a:t> </a:t>
            </a:r>
            <a:r>
              <a:rPr lang="tr-TR" dirty="0" err="1"/>
              <a:t>referances</a:t>
            </a:r>
            <a:r>
              <a:rPr lang="tr-TR" dirty="0"/>
              <a:t> mı ?</a:t>
            </a:r>
          </a:p>
        </p:txBody>
      </p:sp>
      <p:sp>
        <p:nvSpPr>
          <p:cNvPr id="3" name="Content Placeholder 2">
            <a:extLst>
              <a:ext uri="{FF2B5EF4-FFF2-40B4-BE49-F238E27FC236}">
                <a16:creationId xmlns:a16="http://schemas.microsoft.com/office/drawing/2014/main" id="{31F06FF2-C3A4-426A-AE04-182C95932D0B}"/>
              </a:ext>
            </a:extLst>
          </p:cNvPr>
          <p:cNvSpPr>
            <a:spLocks noGrp="1"/>
          </p:cNvSpPr>
          <p:nvPr>
            <p:ph idx="1"/>
          </p:nvPr>
        </p:nvSpPr>
        <p:spPr/>
        <p:txBody>
          <a:bodyPr/>
          <a:lstStyle/>
          <a:p>
            <a:r>
              <a:rPr lang="tr-TR" dirty="0" err="1"/>
              <a:t>By</a:t>
            </a:r>
            <a:r>
              <a:rPr lang="tr-TR" dirty="0"/>
              <a:t> </a:t>
            </a:r>
            <a:r>
              <a:rPr lang="tr-TR" dirty="0" err="1"/>
              <a:t>pass</a:t>
            </a:r>
            <a:r>
              <a:rPr lang="tr-TR" dirty="0"/>
              <a:t> </a:t>
            </a:r>
            <a:r>
              <a:rPr lang="tr-TR" dirty="0" err="1"/>
              <a:t>value</a:t>
            </a:r>
            <a:r>
              <a:rPr lang="tr-TR" dirty="0"/>
              <a:t> kavramı; </a:t>
            </a:r>
            <a:r>
              <a:rPr lang="tr-TR" dirty="0" err="1"/>
              <a:t>metota</a:t>
            </a:r>
            <a:r>
              <a:rPr lang="tr-TR" dirty="0"/>
              <a:t> gönderilen parametre, bellekte başka bir yere kopyalanarak, metot içerisinde kopyalanan parametre üzerinden işlem yapılır.</a:t>
            </a:r>
          </a:p>
          <a:p>
            <a:r>
              <a:rPr lang="tr-TR" dirty="0" err="1"/>
              <a:t>By</a:t>
            </a:r>
            <a:r>
              <a:rPr lang="tr-TR" dirty="0"/>
              <a:t> </a:t>
            </a:r>
            <a:r>
              <a:rPr lang="tr-TR" dirty="0" err="1"/>
              <a:t>pass</a:t>
            </a:r>
            <a:r>
              <a:rPr lang="tr-TR" dirty="0"/>
              <a:t> </a:t>
            </a:r>
            <a:r>
              <a:rPr lang="tr-TR" dirty="0" err="1"/>
              <a:t>referances</a:t>
            </a:r>
            <a:r>
              <a:rPr lang="tr-TR" dirty="0"/>
              <a:t> kavramı; </a:t>
            </a:r>
            <a:r>
              <a:rPr lang="tr-TR" dirty="0" err="1"/>
              <a:t>metota</a:t>
            </a:r>
            <a:r>
              <a:rPr lang="tr-TR" dirty="0"/>
              <a:t> gönderilen parametrenin bellekteki adresi gönderilir yani parametre olarak gönderilen değişkende herhangi bir kopyalama işlemi yapılmaz.</a:t>
            </a:r>
          </a:p>
          <a:p>
            <a:r>
              <a:rPr lang="tr-TR" dirty="0" err="1"/>
              <a:t>Javada</a:t>
            </a:r>
            <a:r>
              <a:rPr lang="tr-TR" dirty="0"/>
              <a:t> </a:t>
            </a:r>
            <a:r>
              <a:rPr lang="tr-TR" dirty="0" err="1"/>
              <a:t>pass</a:t>
            </a:r>
            <a:r>
              <a:rPr lang="tr-TR" dirty="0"/>
              <a:t> </a:t>
            </a:r>
            <a:r>
              <a:rPr lang="tr-TR" dirty="0" err="1"/>
              <a:t>by</a:t>
            </a:r>
            <a:r>
              <a:rPr lang="tr-TR" dirty="0"/>
              <a:t> </a:t>
            </a:r>
            <a:r>
              <a:rPr lang="tr-TR" dirty="0" err="1"/>
              <a:t>value</a:t>
            </a:r>
            <a:r>
              <a:rPr lang="tr-TR" dirty="0"/>
              <a:t> yaklaşımı mevcuttur.</a:t>
            </a:r>
          </a:p>
        </p:txBody>
      </p:sp>
    </p:spTree>
    <p:extLst>
      <p:ext uri="{BB962C8B-B14F-4D97-AF65-F5344CB8AC3E}">
        <p14:creationId xmlns:p14="http://schemas.microsoft.com/office/powerpoint/2010/main" val="13819770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912E8-7752-49DC-BDAD-B24574516E78}"/>
              </a:ext>
            </a:extLst>
          </p:cNvPr>
          <p:cNvSpPr>
            <a:spLocks noGrp="1"/>
          </p:cNvSpPr>
          <p:nvPr>
            <p:ph type="title"/>
          </p:nvPr>
        </p:nvSpPr>
        <p:spPr>
          <a:xfrm>
            <a:off x="2231136" y="437469"/>
            <a:ext cx="7729728" cy="1188720"/>
          </a:xfrm>
        </p:spPr>
        <p:txBody>
          <a:bodyPr/>
          <a:lstStyle/>
          <a:p>
            <a:r>
              <a:rPr lang="tr-TR" dirty="0"/>
              <a:t>Java 8 ile gelen özellikler</a:t>
            </a:r>
          </a:p>
        </p:txBody>
      </p:sp>
      <p:sp>
        <p:nvSpPr>
          <p:cNvPr id="3" name="Content Placeholder 2">
            <a:extLst>
              <a:ext uri="{FF2B5EF4-FFF2-40B4-BE49-F238E27FC236}">
                <a16:creationId xmlns:a16="http://schemas.microsoft.com/office/drawing/2014/main" id="{FED5CD92-7240-4AA4-B85C-343D661EE3F2}"/>
              </a:ext>
            </a:extLst>
          </p:cNvPr>
          <p:cNvSpPr>
            <a:spLocks noGrp="1"/>
          </p:cNvSpPr>
          <p:nvPr>
            <p:ph idx="1"/>
          </p:nvPr>
        </p:nvSpPr>
        <p:spPr>
          <a:xfrm>
            <a:off x="2231136" y="1929587"/>
            <a:ext cx="7729728" cy="3647426"/>
          </a:xfrm>
        </p:spPr>
        <p:txBody>
          <a:bodyPr/>
          <a:lstStyle/>
          <a:p>
            <a:r>
              <a:rPr lang="tr-TR" dirty="0" err="1"/>
              <a:t>Lambda</a:t>
            </a:r>
            <a:r>
              <a:rPr lang="tr-TR" dirty="0"/>
              <a:t> </a:t>
            </a:r>
            <a:r>
              <a:rPr lang="tr-TR" dirty="0" err="1"/>
              <a:t>expressions</a:t>
            </a:r>
            <a:endParaRPr lang="tr-TR" dirty="0"/>
          </a:p>
          <a:p>
            <a:pPr marL="0" indent="0">
              <a:buNone/>
            </a:pPr>
            <a:r>
              <a:rPr lang="tr-TR" dirty="0" err="1"/>
              <a:t>Lambda</a:t>
            </a:r>
            <a:r>
              <a:rPr lang="tr-TR" dirty="0"/>
              <a:t> ifadeleri, kısaca kendi başlarına tanımlanabilen herhangi bir </a:t>
            </a:r>
            <a:r>
              <a:rPr lang="tr-TR" dirty="0" err="1"/>
              <a:t>classa</a:t>
            </a:r>
            <a:r>
              <a:rPr lang="tr-TR" dirty="0"/>
              <a:t> ait olmadan iş yapabilen metotlardır.</a:t>
            </a:r>
          </a:p>
          <a:p>
            <a:pPr marL="0" indent="0" algn="ctr">
              <a:buNone/>
            </a:pPr>
            <a:r>
              <a:rPr lang="tr-TR" dirty="0"/>
              <a:t>(</a:t>
            </a:r>
            <a:r>
              <a:rPr lang="tr-TR" dirty="0" err="1"/>
              <a:t>argument-list</a:t>
            </a:r>
            <a:r>
              <a:rPr lang="tr-TR" dirty="0"/>
              <a:t>) -&gt; {body} şeklinde kullanılır.</a:t>
            </a:r>
          </a:p>
          <a:p>
            <a:r>
              <a:rPr lang="tr-TR" dirty="0" err="1"/>
              <a:t>Functional</a:t>
            </a:r>
            <a:r>
              <a:rPr lang="tr-TR" dirty="0"/>
              <a:t> </a:t>
            </a:r>
            <a:r>
              <a:rPr lang="tr-TR" dirty="0" err="1"/>
              <a:t>interfaces</a:t>
            </a:r>
            <a:endParaRPr lang="tr-TR" dirty="0"/>
          </a:p>
          <a:p>
            <a:pPr marL="0" indent="0">
              <a:buNone/>
            </a:pPr>
            <a:r>
              <a:rPr lang="tr-TR" dirty="0"/>
              <a:t>İçerisinde tek bir </a:t>
            </a:r>
            <a:r>
              <a:rPr lang="tr-TR" dirty="0" err="1"/>
              <a:t>abstract</a:t>
            </a:r>
            <a:r>
              <a:rPr lang="tr-TR" dirty="0"/>
              <a:t> metot bulunduran (yani </a:t>
            </a:r>
            <a:r>
              <a:rPr lang="tr-TR" dirty="0" err="1"/>
              <a:t>body’si</a:t>
            </a:r>
            <a:r>
              <a:rPr lang="tr-TR" dirty="0"/>
              <a:t> olmayan) </a:t>
            </a:r>
            <a:r>
              <a:rPr lang="tr-TR" dirty="0" err="1"/>
              <a:t>interfacelere</a:t>
            </a:r>
            <a:r>
              <a:rPr lang="tr-TR" dirty="0"/>
              <a:t> denir.  </a:t>
            </a:r>
            <a:r>
              <a:rPr lang="tr-TR" dirty="0" err="1"/>
              <a:t>Lambda</a:t>
            </a:r>
            <a:r>
              <a:rPr lang="tr-TR" dirty="0"/>
              <a:t> </a:t>
            </a:r>
            <a:r>
              <a:rPr lang="tr-TR" dirty="0" err="1"/>
              <a:t>expression</a:t>
            </a:r>
            <a:r>
              <a:rPr lang="tr-TR" dirty="0"/>
              <a:t> ile çalışabilirler. </a:t>
            </a:r>
            <a:r>
              <a:rPr lang="tr-TR" dirty="0" err="1"/>
              <a:t>Lambda</a:t>
            </a:r>
            <a:r>
              <a:rPr lang="tr-TR" dirty="0"/>
              <a:t> </a:t>
            </a:r>
            <a:r>
              <a:rPr lang="tr-TR" dirty="0" err="1"/>
              <a:t>expression</a:t>
            </a:r>
            <a:r>
              <a:rPr lang="tr-TR" dirty="0"/>
              <a:t> bir değişkene atanabilir.</a:t>
            </a:r>
          </a:p>
          <a:p>
            <a:pPr marL="0" indent="0">
              <a:buNone/>
            </a:pPr>
            <a:endParaRPr lang="tr-TR" dirty="0"/>
          </a:p>
        </p:txBody>
      </p:sp>
      <p:pic>
        <p:nvPicPr>
          <p:cNvPr id="4" name="Picture 3">
            <a:extLst>
              <a:ext uri="{FF2B5EF4-FFF2-40B4-BE49-F238E27FC236}">
                <a16:creationId xmlns:a16="http://schemas.microsoft.com/office/drawing/2014/main" id="{C6C7A40F-E1FF-4FDC-AF90-334F5EBA60BE}"/>
              </a:ext>
            </a:extLst>
          </p:cNvPr>
          <p:cNvPicPr>
            <a:picLocks noChangeAspect="1"/>
          </p:cNvPicPr>
          <p:nvPr/>
        </p:nvPicPr>
        <p:blipFill>
          <a:blip r:embed="rId2"/>
          <a:stretch>
            <a:fillRect/>
          </a:stretch>
        </p:blipFill>
        <p:spPr>
          <a:xfrm>
            <a:off x="4167187" y="4505450"/>
            <a:ext cx="3857625" cy="2143125"/>
          </a:xfrm>
          <a:prstGeom prst="rect">
            <a:avLst/>
          </a:prstGeom>
        </p:spPr>
      </p:pic>
    </p:spTree>
    <p:extLst>
      <p:ext uri="{BB962C8B-B14F-4D97-AF65-F5344CB8AC3E}">
        <p14:creationId xmlns:p14="http://schemas.microsoft.com/office/powerpoint/2010/main" val="37389356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431E-4D02-4F00-A38B-0AC688F49A9F}"/>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9D14A19F-DDDD-47B5-B632-B7F6FF1238FB}"/>
              </a:ext>
            </a:extLst>
          </p:cNvPr>
          <p:cNvSpPr>
            <a:spLocks noGrp="1"/>
          </p:cNvSpPr>
          <p:nvPr>
            <p:ph idx="1"/>
          </p:nvPr>
        </p:nvSpPr>
        <p:spPr>
          <a:xfrm>
            <a:off x="2231136" y="2638043"/>
            <a:ext cx="7729728" cy="3515621"/>
          </a:xfrm>
        </p:spPr>
        <p:txBody>
          <a:bodyPr>
            <a:normAutofit/>
          </a:bodyPr>
          <a:lstStyle/>
          <a:p>
            <a:r>
              <a:rPr lang="tr-TR" dirty="0" err="1"/>
              <a:t>Method</a:t>
            </a:r>
            <a:r>
              <a:rPr lang="tr-TR" dirty="0"/>
              <a:t> </a:t>
            </a:r>
            <a:r>
              <a:rPr lang="tr-TR" dirty="0" err="1"/>
              <a:t>references</a:t>
            </a:r>
            <a:endParaRPr lang="tr-TR" dirty="0"/>
          </a:p>
          <a:p>
            <a:pPr marL="0" indent="0">
              <a:buNone/>
            </a:pPr>
            <a:r>
              <a:rPr lang="tr-TR" dirty="0" err="1"/>
              <a:t>Lambda</a:t>
            </a:r>
            <a:r>
              <a:rPr lang="tr-TR" dirty="0"/>
              <a:t> </a:t>
            </a:r>
            <a:r>
              <a:rPr lang="tr-TR" dirty="0" err="1"/>
              <a:t>Expression’ların</a:t>
            </a:r>
            <a:r>
              <a:rPr lang="tr-TR" dirty="0"/>
              <a:t> özelleştirilmiş bir türüdür. Metotlar :: ile referans verilebilmektedir. </a:t>
            </a:r>
            <a:r>
              <a:rPr lang="tr-TR" dirty="0" err="1"/>
              <a:t>Static</a:t>
            </a:r>
            <a:r>
              <a:rPr lang="tr-TR" dirty="0"/>
              <a:t> metotlarda sınıf ismi ile, </a:t>
            </a:r>
            <a:r>
              <a:rPr lang="tr-TR" dirty="0" err="1"/>
              <a:t>static</a:t>
            </a:r>
            <a:r>
              <a:rPr lang="tr-TR" dirty="0"/>
              <a:t> olmayan metotlarda ise nesne ismi ile kullanılır.</a:t>
            </a:r>
          </a:p>
          <a:p>
            <a:r>
              <a:rPr lang="tr-TR" dirty="0" err="1"/>
              <a:t>Stream</a:t>
            </a:r>
            <a:r>
              <a:rPr lang="tr-TR" dirty="0"/>
              <a:t> API</a:t>
            </a:r>
          </a:p>
          <a:p>
            <a:pPr marL="0" indent="0">
              <a:buNone/>
            </a:pPr>
            <a:r>
              <a:rPr lang="tr-TR" dirty="0" err="1"/>
              <a:t>Collection’lar</a:t>
            </a:r>
            <a:r>
              <a:rPr lang="tr-TR" dirty="0"/>
              <a:t> üzerinde işlem yapmayı kolaylaştıran bir yapıdır.</a:t>
            </a:r>
          </a:p>
          <a:p>
            <a:r>
              <a:rPr lang="tr-TR" dirty="0" err="1"/>
              <a:t>Optional</a:t>
            </a:r>
            <a:r>
              <a:rPr lang="tr-TR" dirty="0"/>
              <a:t> </a:t>
            </a:r>
            <a:r>
              <a:rPr lang="tr-TR" dirty="0" err="1"/>
              <a:t>Cass</a:t>
            </a:r>
            <a:endParaRPr lang="tr-TR" dirty="0"/>
          </a:p>
          <a:p>
            <a:pPr marL="0" indent="0">
              <a:buNone/>
            </a:pPr>
            <a:r>
              <a:rPr lang="tr-TR" dirty="0" err="1"/>
              <a:t>Optional</a:t>
            </a:r>
            <a:r>
              <a:rPr lang="tr-TR" dirty="0"/>
              <a:t> </a:t>
            </a:r>
            <a:r>
              <a:rPr lang="tr-TR" dirty="0" err="1"/>
              <a:t>class</a:t>
            </a:r>
            <a:r>
              <a:rPr lang="tr-TR" dirty="0"/>
              <a:t>, verileri, </a:t>
            </a:r>
            <a:r>
              <a:rPr lang="tr-TR" dirty="0" err="1"/>
              <a:t>null</a:t>
            </a:r>
            <a:r>
              <a:rPr lang="tr-TR" dirty="0"/>
              <a:t> </a:t>
            </a:r>
            <a:r>
              <a:rPr lang="tr-TR" dirty="0" err="1"/>
              <a:t>check</a:t>
            </a:r>
            <a:r>
              <a:rPr lang="tr-TR" dirty="0"/>
              <a:t> yapmamıza gerek kalmadan işlemlerimize devam etmemize yarar.</a:t>
            </a:r>
          </a:p>
        </p:txBody>
      </p:sp>
    </p:spTree>
    <p:extLst>
      <p:ext uri="{BB962C8B-B14F-4D97-AF65-F5344CB8AC3E}">
        <p14:creationId xmlns:p14="http://schemas.microsoft.com/office/powerpoint/2010/main" val="29667873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72F0-9BAD-4246-9B8E-9D69CD3DA9D1}"/>
              </a:ext>
            </a:extLst>
          </p:cNvPr>
          <p:cNvSpPr>
            <a:spLocks noGrp="1"/>
          </p:cNvSpPr>
          <p:nvPr>
            <p:ph type="title"/>
          </p:nvPr>
        </p:nvSpPr>
        <p:spPr/>
        <p:txBody>
          <a:bodyPr/>
          <a:lstStyle/>
          <a:p>
            <a:r>
              <a:rPr lang="tr-TR" dirty="0"/>
              <a:t>Java 8 ile gelen özellikler</a:t>
            </a:r>
          </a:p>
        </p:txBody>
      </p:sp>
      <p:sp>
        <p:nvSpPr>
          <p:cNvPr id="3" name="Content Placeholder 2">
            <a:extLst>
              <a:ext uri="{FF2B5EF4-FFF2-40B4-BE49-F238E27FC236}">
                <a16:creationId xmlns:a16="http://schemas.microsoft.com/office/drawing/2014/main" id="{9C6E6B52-8164-4311-B3F5-EE9456C63769}"/>
              </a:ext>
            </a:extLst>
          </p:cNvPr>
          <p:cNvSpPr>
            <a:spLocks noGrp="1"/>
          </p:cNvSpPr>
          <p:nvPr>
            <p:ph idx="1"/>
          </p:nvPr>
        </p:nvSpPr>
        <p:spPr/>
        <p:txBody>
          <a:bodyPr/>
          <a:lstStyle/>
          <a:p>
            <a:r>
              <a:rPr lang="tr-TR" dirty="0" err="1"/>
              <a:t>Default</a:t>
            </a:r>
            <a:r>
              <a:rPr lang="tr-TR" dirty="0"/>
              <a:t> </a:t>
            </a:r>
            <a:r>
              <a:rPr lang="tr-TR" dirty="0" err="1"/>
              <a:t>and</a:t>
            </a:r>
            <a:r>
              <a:rPr lang="tr-TR" dirty="0"/>
              <a:t> </a:t>
            </a:r>
            <a:r>
              <a:rPr lang="tr-TR" dirty="0" err="1"/>
              <a:t>Static</a:t>
            </a:r>
            <a:r>
              <a:rPr lang="tr-TR" dirty="0"/>
              <a:t> </a:t>
            </a:r>
            <a:r>
              <a:rPr lang="tr-TR" dirty="0" err="1"/>
              <a:t>Methods</a:t>
            </a:r>
            <a:endParaRPr lang="tr-TR" dirty="0"/>
          </a:p>
          <a:p>
            <a:pPr marL="0" indent="0">
              <a:buNone/>
            </a:pPr>
            <a:r>
              <a:rPr lang="tr-TR" dirty="0" err="1"/>
              <a:t>Default</a:t>
            </a:r>
            <a:r>
              <a:rPr lang="tr-TR" dirty="0"/>
              <a:t> ve </a:t>
            </a:r>
            <a:r>
              <a:rPr lang="tr-TR" dirty="0" err="1"/>
              <a:t>static</a:t>
            </a:r>
            <a:r>
              <a:rPr lang="tr-TR" dirty="0"/>
              <a:t> </a:t>
            </a:r>
            <a:r>
              <a:rPr lang="tr-TR" dirty="0" err="1"/>
              <a:t>methodlar</a:t>
            </a:r>
            <a:r>
              <a:rPr lang="tr-TR" dirty="0"/>
              <a:t> ile </a:t>
            </a:r>
            <a:r>
              <a:rPr lang="tr-TR" dirty="0" err="1"/>
              <a:t>interface</a:t>
            </a:r>
            <a:r>
              <a:rPr lang="tr-TR" dirty="0"/>
              <a:t> içerisinde gövdesi olan metotlar yazılabilmektedir.</a:t>
            </a:r>
          </a:p>
          <a:p>
            <a:r>
              <a:rPr lang="tr-TR" dirty="0" err="1"/>
              <a:t>Date</a:t>
            </a:r>
            <a:r>
              <a:rPr lang="tr-TR" dirty="0"/>
              <a:t> </a:t>
            </a:r>
            <a:r>
              <a:rPr lang="tr-TR" dirty="0" err="1"/>
              <a:t>and</a:t>
            </a:r>
            <a:r>
              <a:rPr lang="tr-TR" dirty="0"/>
              <a:t> Time API</a:t>
            </a:r>
          </a:p>
          <a:p>
            <a:pPr marL="0" indent="0">
              <a:buNone/>
            </a:pPr>
            <a:r>
              <a:rPr lang="tr-TR" dirty="0"/>
              <a:t>Tarih ve saatin daha kolay şekilde elde edilmesini sağlar.</a:t>
            </a:r>
          </a:p>
        </p:txBody>
      </p:sp>
    </p:spTree>
    <p:extLst>
      <p:ext uri="{BB962C8B-B14F-4D97-AF65-F5344CB8AC3E}">
        <p14:creationId xmlns:p14="http://schemas.microsoft.com/office/powerpoint/2010/main" val="41488504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C656-1F8F-40A4-B1F3-ADC2981208CF}"/>
              </a:ext>
            </a:extLst>
          </p:cNvPr>
          <p:cNvSpPr>
            <a:spLocks noGrp="1"/>
          </p:cNvSpPr>
          <p:nvPr>
            <p:ph type="title"/>
          </p:nvPr>
        </p:nvSpPr>
        <p:spPr/>
        <p:txBody>
          <a:bodyPr/>
          <a:lstStyle/>
          <a:p>
            <a:r>
              <a:rPr lang="tr-TR" dirty="0" err="1"/>
              <a:t>Prımıtıve</a:t>
            </a:r>
            <a:r>
              <a:rPr lang="tr-TR" dirty="0"/>
              <a:t> </a:t>
            </a:r>
            <a:r>
              <a:rPr lang="tr-TR" dirty="0" err="1"/>
              <a:t>types</a:t>
            </a:r>
            <a:r>
              <a:rPr lang="tr-TR" dirty="0"/>
              <a:t> – </a:t>
            </a:r>
            <a:r>
              <a:rPr lang="tr-TR" dirty="0" err="1"/>
              <a:t>wrapper</a:t>
            </a:r>
            <a:r>
              <a:rPr lang="tr-TR" dirty="0"/>
              <a:t> </a:t>
            </a:r>
            <a:r>
              <a:rPr lang="tr-TR" dirty="0" err="1"/>
              <a:t>class</a:t>
            </a:r>
            <a:endParaRPr lang="tr-TR" dirty="0"/>
          </a:p>
        </p:txBody>
      </p:sp>
      <p:sp>
        <p:nvSpPr>
          <p:cNvPr id="3" name="Content Placeholder 2">
            <a:extLst>
              <a:ext uri="{FF2B5EF4-FFF2-40B4-BE49-F238E27FC236}">
                <a16:creationId xmlns:a16="http://schemas.microsoft.com/office/drawing/2014/main" id="{A6EE4D85-6E2F-41EA-9A55-109C5CB97765}"/>
              </a:ext>
            </a:extLst>
          </p:cNvPr>
          <p:cNvSpPr>
            <a:spLocks noGrp="1"/>
          </p:cNvSpPr>
          <p:nvPr>
            <p:ph idx="1"/>
          </p:nvPr>
        </p:nvSpPr>
        <p:spPr/>
        <p:txBody>
          <a:bodyPr/>
          <a:lstStyle/>
          <a:p>
            <a:r>
              <a:rPr lang="tr-TR" dirty="0" err="1"/>
              <a:t>Wrapper</a:t>
            </a:r>
            <a:r>
              <a:rPr lang="tr-TR" dirty="0"/>
              <a:t> </a:t>
            </a:r>
            <a:r>
              <a:rPr lang="tr-TR" dirty="0" err="1"/>
              <a:t>classlar</a:t>
            </a:r>
            <a:r>
              <a:rPr lang="tr-TR" dirty="0"/>
              <a:t>, değer tipleri (</a:t>
            </a:r>
            <a:r>
              <a:rPr lang="tr-TR" dirty="0" err="1"/>
              <a:t>Primitive</a:t>
            </a:r>
            <a:r>
              <a:rPr lang="tr-TR" dirty="0"/>
              <a:t> </a:t>
            </a:r>
            <a:r>
              <a:rPr lang="tr-TR" dirty="0" err="1"/>
              <a:t>types</a:t>
            </a:r>
            <a:r>
              <a:rPr lang="tr-TR" dirty="0"/>
              <a:t>), bir nesne (yani referans tip) olarak kullanmamıza olanak sağlar.</a:t>
            </a:r>
          </a:p>
          <a:p>
            <a:r>
              <a:rPr lang="tr-TR" dirty="0" err="1"/>
              <a:t>Wrapper</a:t>
            </a:r>
            <a:r>
              <a:rPr lang="tr-TR" dirty="0"/>
              <a:t> </a:t>
            </a:r>
            <a:r>
              <a:rPr lang="tr-TR" dirty="0" err="1"/>
              <a:t>classlar</a:t>
            </a:r>
            <a:r>
              <a:rPr lang="tr-TR" dirty="0"/>
              <a:t>, değer tipleri </a:t>
            </a:r>
            <a:r>
              <a:rPr lang="tr-TR" dirty="0" err="1"/>
              <a:t>collectionslarda</a:t>
            </a:r>
            <a:r>
              <a:rPr lang="tr-TR" dirty="0"/>
              <a:t> depolamak için kullanılabilir.</a:t>
            </a:r>
          </a:p>
          <a:p>
            <a:r>
              <a:rPr lang="tr-TR" dirty="0" err="1"/>
              <a:t>Wrapper</a:t>
            </a:r>
            <a:r>
              <a:rPr lang="tr-TR" dirty="0"/>
              <a:t> </a:t>
            </a:r>
            <a:r>
              <a:rPr lang="tr-TR" dirty="0" err="1"/>
              <a:t>classlarda</a:t>
            </a:r>
            <a:r>
              <a:rPr lang="tr-TR" dirty="0"/>
              <a:t> </a:t>
            </a:r>
            <a:r>
              <a:rPr lang="tr-TR" dirty="0" err="1"/>
              <a:t>null</a:t>
            </a:r>
            <a:r>
              <a:rPr lang="tr-TR" dirty="0"/>
              <a:t> değerlere izin verilirken </a:t>
            </a:r>
            <a:r>
              <a:rPr lang="tr-TR" dirty="0" err="1"/>
              <a:t>primitive</a:t>
            </a:r>
            <a:r>
              <a:rPr lang="tr-TR" dirty="0"/>
              <a:t> </a:t>
            </a:r>
            <a:r>
              <a:rPr lang="tr-TR" dirty="0" err="1"/>
              <a:t>typeslarda</a:t>
            </a:r>
            <a:r>
              <a:rPr lang="tr-TR" dirty="0"/>
              <a:t> </a:t>
            </a:r>
            <a:r>
              <a:rPr lang="tr-TR" dirty="0" err="1"/>
              <a:t>null</a:t>
            </a:r>
            <a:r>
              <a:rPr lang="tr-TR" dirty="0"/>
              <a:t> değerlere izin verilmez.</a:t>
            </a:r>
          </a:p>
          <a:p>
            <a:r>
              <a:rPr lang="tr-TR" dirty="0"/>
              <a:t>Bellek kullanımı </a:t>
            </a:r>
            <a:r>
              <a:rPr lang="tr-TR" dirty="0" err="1"/>
              <a:t>wrapper</a:t>
            </a:r>
            <a:r>
              <a:rPr lang="tr-TR" dirty="0"/>
              <a:t> </a:t>
            </a:r>
            <a:r>
              <a:rPr lang="tr-TR" dirty="0" err="1"/>
              <a:t>classlarda</a:t>
            </a:r>
            <a:r>
              <a:rPr lang="tr-TR" dirty="0"/>
              <a:t> daha fazla iken </a:t>
            </a:r>
            <a:r>
              <a:rPr lang="tr-TR" dirty="0" err="1"/>
              <a:t>primitive</a:t>
            </a:r>
            <a:r>
              <a:rPr lang="tr-TR" dirty="0"/>
              <a:t> </a:t>
            </a:r>
            <a:r>
              <a:rPr lang="tr-TR" dirty="0" err="1"/>
              <a:t>typeslarda</a:t>
            </a:r>
            <a:r>
              <a:rPr lang="tr-TR" dirty="0"/>
              <a:t> daha azdır.</a:t>
            </a:r>
          </a:p>
        </p:txBody>
      </p:sp>
    </p:spTree>
    <p:extLst>
      <p:ext uri="{BB962C8B-B14F-4D97-AF65-F5344CB8AC3E}">
        <p14:creationId xmlns:p14="http://schemas.microsoft.com/office/powerpoint/2010/main" val="13019019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00B-D939-4269-8FAA-873D589B3062}"/>
              </a:ext>
            </a:extLst>
          </p:cNvPr>
          <p:cNvSpPr>
            <a:spLocks noGrp="1"/>
          </p:cNvSpPr>
          <p:nvPr>
            <p:ph type="title"/>
          </p:nvPr>
        </p:nvSpPr>
        <p:spPr>
          <a:xfrm>
            <a:off x="2231136" y="412754"/>
            <a:ext cx="7729728" cy="1188720"/>
          </a:xfrm>
        </p:spPr>
        <p:txBody>
          <a:bodyPr/>
          <a:lstStyle/>
          <a:p>
            <a:r>
              <a:rPr lang="tr-TR" dirty="0" err="1"/>
              <a:t>Heap</a:t>
            </a:r>
            <a:r>
              <a:rPr lang="tr-TR" dirty="0"/>
              <a:t> – </a:t>
            </a:r>
            <a:r>
              <a:rPr lang="tr-TR" dirty="0" err="1"/>
              <a:t>stack</a:t>
            </a:r>
            <a:r>
              <a:rPr lang="tr-TR" dirty="0"/>
              <a:t> </a:t>
            </a:r>
            <a:r>
              <a:rPr lang="tr-TR" dirty="0" err="1"/>
              <a:t>memory</a:t>
            </a:r>
            <a:endParaRPr lang="tr-TR" dirty="0"/>
          </a:p>
        </p:txBody>
      </p:sp>
      <p:sp>
        <p:nvSpPr>
          <p:cNvPr id="3" name="Content Placeholder 2">
            <a:extLst>
              <a:ext uri="{FF2B5EF4-FFF2-40B4-BE49-F238E27FC236}">
                <a16:creationId xmlns:a16="http://schemas.microsoft.com/office/drawing/2014/main" id="{9480B3DA-FE36-4CDF-AE04-3324918AE9A0}"/>
              </a:ext>
            </a:extLst>
          </p:cNvPr>
          <p:cNvSpPr>
            <a:spLocks noGrp="1"/>
          </p:cNvSpPr>
          <p:nvPr>
            <p:ph idx="1"/>
          </p:nvPr>
        </p:nvSpPr>
        <p:spPr>
          <a:xfrm>
            <a:off x="2231136" y="1921348"/>
            <a:ext cx="7729728" cy="4523898"/>
          </a:xfrm>
        </p:spPr>
        <p:txBody>
          <a:bodyPr>
            <a:normAutofit fontScale="92500"/>
          </a:bodyPr>
          <a:lstStyle/>
          <a:p>
            <a:r>
              <a:rPr lang="tr-TR" dirty="0" err="1"/>
              <a:t>Stack</a:t>
            </a:r>
            <a:r>
              <a:rPr lang="tr-TR" dirty="0"/>
              <a:t> </a:t>
            </a:r>
            <a:r>
              <a:rPr lang="tr-TR" dirty="0" err="1"/>
              <a:t>memory</a:t>
            </a:r>
            <a:r>
              <a:rPr lang="tr-TR" dirty="0"/>
              <a:t>, her bir iş parçacığına </a:t>
            </a:r>
            <a:r>
              <a:rPr lang="tr-TR" dirty="0" err="1"/>
              <a:t>RAM’de</a:t>
            </a:r>
            <a:r>
              <a:rPr lang="tr-TR" dirty="0"/>
              <a:t> ayrılan fiziksel bir alandır. LIFO (</a:t>
            </a:r>
            <a:r>
              <a:rPr lang="tr-TR" dirty="0" err="1"/>
              <a:t>Last</a:t>
            </a:r>
            <a:r>
              <a:rPr lang="tr-TR" dirty="0"/>
              <a:t> </a:t>
            </a:r>
            <a:r>
              <a:rPr lang="tr-TR" dirty="0" err="1"/>
              <a:t>In</a:t>
            </a:r>
            <a:r>
              <a:rPr lang="tr-TR" dirty="0"/>
              <a:t> First </a:t>
            </a:r>
            <a:r>
              <a:rPr lang="tr-TR" dirty="0" err="1"/>
              <a:t>Out</a:t>
            </a:r>
            <a:r>
              <a:rPr lang="tr-TR" dirty="0"/>
              <a:t>)(Son giren ilk çıkar) mantığıyla çalışır. Değer tip değişkenleri ve referans tip değişkenlerin referansları </a:t>
            </a:r>
            <a:r>
              <a:rPr lang="tr-TR" dirty="0" err="1"/>
              <a:t>stackte</a:t>
            </a:r>
            <a:r>
              <a:rPr lang="tr-TR" dirty="0"/>
              <a:t> tutulurken, değerleri </a:t>
            </a:r>
            <a:r>
              <a:rPr lang="tr-TR" dirty="0" err="1"/>
              <a:t>heapde</a:t>
            </a:r>
            <a:r>
              <a:rPr lang="tr-TR" dirty="0"/>
              <a:t> tutulur.</a:t>
            </a:r>
          </a:p>
          <a:p>
            <a:r>
              <a:rPr lang="tr-TR" dirty="0" err="1"/>
              <a:t>Heap</a:t>
            </a:r>
            <a:r>
              <a:rPr lang="tr-TR" dirty="0"/>
              <a:t> </a:t>
            </a:r>
            <a:r>
              <a:rPr lang="tr-TR" dirty="0" err="1"/>
              <a:t>memory</a:t>
            </a:r>
            <a:r>
              <a:rPr lang="tr-TR" dirty="0"/>
              <a:t>, LIFO mantığı yoktur rastgele çalışır.</a:t>
            </a:r>
          </a:p>
          <a:p>
            <a:r>
              <a:rPr lang="tr-TR" dirty="0" err="1"/>
              <a:t>Heap</a:t>
            </a:r>
            <a:r>
              <a:rPr lang="tr-TR" dirty="0"/>
              <a:t> alanında veriler rastgele tutulduğundan erişim daha yavaş olur. </a:t>
            </a:r>
            <a:r>
              <a:rPr lang="tr-TR" dirty="0" err="1"/>
              <a:t>Stackte</a:t>
            </a:r>
            <a:r>
              <a:rPr lang="tr-TR" dirty="0"/>
              <a:t> erişim </a:t>
            </a:r>
            <a:r>
              <a:rPr lang="tr-TR" dirty="0" err="1"/>
              <a:t>Heap’e</a:t>
            </a:r>
            <a:r>
              <a:rPr lang="tr-TR" dirty="0"/>
              <a:t> göre daha hızlıdır.</a:t>
            </a:r>
          </a:p>
          <a:p>
            <a:r>
              <a:rPr lang="tr-TR" dirty="0" err="1"/>
              <a:t>Stack</a:t>
            </a:r>
            <a:r>
              <a:rPr lang="tr-TR" dirty="0"/>
              <a:t> </a:t>
            </a:r>
            <a:r>
              <a:rPr lang="tr-TR" dirty="0" err="1"/>
              <a:t>memory</a:t>
            </a:r>
            <a:r>
              <a:rPr lang="tr-TR" dirty="0"/>
              <a:t> </a:t>
            </a:r>
            <a:r>
              <a:rPr lang="tr-TR" dirty="0" err="1"/>
              <a:t>compiler</a:t>
            </a:r>
            <a:r>
              <a:rPr lang="tr-TR" dirty="0"/>
              <a:t> tarafından yönetilirken, </a:t>
            </a:r>
            <a:r>
              <a:rPr lang="tr-TR" dirty="0" err="1"/>
              <a:t>heap</a:t>
            </a:r>
            <a:r>
              <a:rPr lang="tr-TR" dirty="0"/>
              <a:t> </a:t>
            </a:r>
            <a:r>
              <a:rPr lang="tr-TR" dirty="0" err="1"/>
              <a:t>memory</a:t>
            </a:r>
            <a:r>
              <a:rPr lang="tr-TR" dirty="0"/>
              <a:t> kullanıcı tarafından yönetilir.</a:t>
            </a:r>
          </a:p>
          <a:p>
            <a:r>
              <a:rPr lang="tr-TR" dirty="0" err="1"/>
              <a:t>Stack</a:t>
            </a:r>
            <a:r>
              <a:rPr lang="tr-TR" dirty="0"/>
              <a:t> </a:t>
            </a:r>
            <a:r>
              <a:rPr lang="tr-TR" dirty="0" err="1"/>
              <a:t>memoryde</a:t>
            </a:r>
            <a:r>
              <a:rPr lang="tr-TR" dirty="0"/>
              <a:t> değer tipler ve referans tiplerin bellek adresleri tutulur. </a:t>
            </a:r>
            <a:r>
              <a:rPr lang="tr-TR" dirty="0" err="1"/>
              <a:t>Heap</a:t>
            </a:r>
            <a:r>
              <a:rPr lang="tr-TR" dirty="0"/>
              <a:t> </a:t>
            </a:r>
            <a:r>
              <a:rPr lang="tr-TR" dirty="0" err="1"/>
              <a:t>memoryde</a:t>
            </a:r>
            <a:r>
              <a:rPr lang="tr-TR" dirty="0"/>
              <a:t> ise referans tiplerin değerleri tutulur.</a:t>
            </a:r>
          </a:p>
          <a:p>
            <a:r>
              <a:rPr lang="tr-TR" dirty="0"/>
              <a:t>Kullanılacak verinin boyutu bilinmiyorsa ve değişiyorsa </a:t>
            </a:r>
            <a:r>
              <a:rPr lang="tr-TR" dirty="0" err="1"/>
              <a:t>heap</a:t>
            </a:r>
            <a:r>
              <a:rPr lang="tr-TR" dirty="0"/>
              <a:t> kullanılabilir. Eğer kullanılacak veri boyutu sabit ise </a:t>
            </a:r>
            <a:r>
              <a:rPr lang="tr-TR" dirty="0" err="1"/>
              <a:t>stack</a:t>
            </a:r>
            <a:r>
              <a:rPr lang="tr-TR" dirty="0"/>
              <a:t> </a:t>
            </a:r>
            <a:r>
              <a:rPr lang="tr-TR" dirty="0" err="1"/>
              <a:t>memory</a:t>
            </a:r>
            <a:r>
              <a:rPr lang="tr-TR" dirty="0"/>
              <a:t> kullanılabilir.</a:t>
            </a:r>
          </a:p>
          <a:p>
            <a:r>
              <a:rPr lang="tr-TR" dirty="0" err="1"/>
              <a:t>Stackteki</a:t>
            </a:r>
            <a:r>
              <a:rPr lang="tr-TR" dirty="0"/>
              <a:t> veri hemen silinirken, </a:t>
            </a:r>
            <a:r>
              <a:rPr lang="tr-TR" dirty="0" err="1"/>
              <a:t>heapteki</a:t>
            </a:r>
            <a:r>
              <a:rPr lang="tr-TR" dirty="0"/>
              <a:t> veri </a:t>
            </a:r>
            <a:r>
              <a:rPr lang="tr-TR" dirty="0" err="1"/>
              <a:t>garbage</a:t>
            </a:r>
            <a:r>
              <a:rPr lang="tr-TR" dirty="0"/>
              <a:t> </a:t>
            </a:r>
            <a:r>
              <a:rPr lang="tr-TR" dirty="0" err="1"/>
              <a:t>collector</a:t>
            </a:r>
            <a:r>
              <a:rPr lang="tr-TR" dirty="0"/>
              <a:t> algoritmasına bağlıdır.</a:t>
            </a:r>
          </a:p>
        </p:txBody>
      </p:sp>
    </p:spTree>
    <p:extLst>
      <p:ext uri="{BB962C8B-B14F-4D97-AF65-F5344CB8AC3E}">
        <p14:creationId xmlns:p14="http://schemas.microsoft.com/office/powerpoint/2010/main" val="22646753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232B-AD61-4837-84BF-0FC2EA5B0809}"/>
              </a:ext>
            </a:extLst>
          </p:cNvPr>
          <p:cNvSpPr>
            <a:spLocks noGrp="1"/>
          </p:cNvSpPr>
          <p:nvPr>
            <p:ph type="title"/>
          </p:nvPr>
        </p:nvSpPr>
        <p:spPr/>
        <p:txBody>
          <a:bodyPr/>
          <a:lstStyle/>
          <a:p>
            <a:r>
              <a:rPr lang="tr-TR" dirty="0" err="1"/>
              <a:t>Heap</a:t>
            </a:r>
            <a:r>
              <a:rPr lang="tr-TR" dirty="0"/>
              <a:t> – </a:t>
            </a:r>
            <a:r>
              <a:rPr lang="tr-TR" dirty="0" err="1"/>
              <a:t>stack</a:t>
            </a:r>
            <a:r>
              <a:rPr lang="tr-TR" dirty="0"/>
              <a:t> </a:t>
            </a:r>
            <a:r>
              <a:rPr lang="tr-TR" dirty="0" err="1"/>
              <a:t>memory</a:t>
            </a:r>
            <a:endParaRPr lang="tr-TR" dirty="0"/>
          </a:p>
        </p:txBody>
      </p:sp>
      <p:pic>
        <p:nvPicPr>
          <p:cNvPr id="2050" name="Picture 2" descr="Java stack and heap memory management - Stack Overflow">
            <a:extLst>
              <a:ext uri="{FF2B5EF4-FFF2-40B4-BE49-F238E27FC236}">
                <a16:creationId xmlns:a16="http://schemas.microsoft.com/office/drawing/2014/main" id="{AA044E57-763B-4A3D-96F2-501745DFB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066" y="2484619"/>
            <a:ext cx="5177868" cy="3791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12159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4596</TotalTime>
  <Words>6276</Words>
  <Application>Microsoft Office PowerPoint</Application>
  <PresentationFormat>Widescreen</PresentationFormat>
  <Paragraphs>414</Paragraphs>
  <Slides>110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110</vt:i4>
      </vt:variant>
    </vt:vector>
  </HeadingPairs>
  <TitlesOfParts>
    <vt:vector size="115" baseType="lpstr">
      <vt:lpstr>Arial</vt:lpstr>
      <vt:lpstr>Cambria Math</vt:lpstr>
      <vt:lpstr>Gill Sans MT</vt:lpstr>
      <vt:lpstr>Lato</vt:lpstr>
      <vt:lpstr>Parcel</vt:lpstr>
      <vt:lpstr>atmosware bootcamp homeworks</vt:lpstr>
      <vt:lpstr>URL URI arasındaki fark</vt:lpstr>
      <vt:lpstr>URL nedir ?</vt:lpstr>
      <vt:lpstr>URL yapısı</vt:lpstr>
      <vt:lpstr>URI nedir ? Ve urı yapısı</vt:lpstr>
      <vt:lpstr>URI ve url arasındaki fark</vt:lpstr>
      <vt:lpstr>HTTP </vt:lpstr>
      <vt:lpstr>HTTP</vt:lpstr>
      <vt:lpstr>http</vt:lpstr>
      <vt:lpstr>Node.js ve ndm</vt:lpstr>
      <vt:lpstr>Node.js</vt:lpstr>
      <vt:lpstr>Avantajları</vt:lpstr>
      <vt:lpstr>Non-blockıng</vt:lpstr>
      <vt:lpstr>Npm (node.js package manager) </vt:lpstr>
      <vt:lpstr>Neden Java 8 tercih ediliyor ?</vt:lpstr>
      <vt:lpstr>Neden Java 8 tercih ediliyor ?</vt:lpstr>
      <vt:lpstr>Semantıc non-semantıc arasındaki fark</vt:lpstr>
      <vt:lpstr>Semantıc non-semantıc arasındaki fark</vt:lpstr>
      <vt:lpstr>Semantıc etiket örnekleri</vt:lpstr>
      <vt:lpstr>Non-semantıc etiket örnekleri</vt:lpstr>
      <vt:lpstr>Xhtml html5 arasındaki fark</vt:lpstr>
      <vt:lpstr>Xhtml nedir ?</vt:lpstr>
      <vt:lpstr>Html5 nedir ?</vt:lpstr>
      <vt:lpstr>Xhtml html5 arasındaki fark</vt:lpstr>
      <vt:lpstr>Uygulama ödevi 1</vt:lpstr>
      <vt:lpstr>Uygulama ödevi 2</vt:lpstr>
      <vt:lpstr>Uygulama ödevi 3</vt:lpstr>
      <vt:lpstr>Uygulama ödevi 4</vt:lpstr>
      <vt:lpstr>Uygulama ödevi 5</vt:lpstr>
      <vt:lpstr>Uygulama ödevi 6</vt:lpstr>
      <vt:lpstr>Dısplay:none, vısıbılıty:none farkı</vt:lpstr>
      <vt:lpstr>PowerPoint Presentation</vt:lpstr>
      <vt:lpstr>Pseudo class nedir ?</vt:lpstr>
      <vt:lpstr>PowerPoint Presentation</vt:lpstr>
      <vt:lpstr>PowerPoint Presentation</vt:lpstr>
      <vt:lpstr>Pseudo element nedir ?</vt:lpstr>
      <vt:lpstr>PowerPoint Presentation</vt:lpstr>
      <vt:lpstr>Group selectors</vt:lpstr>
      <vt:lpstr>Box sızıng content-box border-box farkı</vt:lpstr>
      <vt:lpstr>Content-box</vt:lpstr>
      <vt:lpstr>border-box</vt:lpstr>
      <vt:lpstr>odev5</vt:lpstr>
      <vt:lpstr>tur1</vt:lpstr>
      <vt:lpstr>tur2</vt:lpstr>
      <vt:lpstr>Integrıty ve crossorıgın</vt:lpstr>
      <vt:lpstr>Integrıty ve crossorıgın</vt:lpstr>
      <vt:lpstr>To do lıst</vt:lpstr>
      <vt:lpstr>ASCII</vt:lpstr>
      <vt:lpstr>UNICODE</vt:lpstr>
      <vt:lpstr>Unıcode ve ascıı  (dersteki açıklama)</vt:lpstr>
      <vt:lpstr>Unstyled lıst</vt:lpstr>
      <vt:lpstr>Unstyled lıst</vt:lpstr>
      <vt:lpstr>Mb-md-0</vt:lpstr>
      <vt:lpstr>Fast forward</vt:lpstr>
      <vt:lpstr>rebase</vt:lpstr>
      <vt:lpstr>Lıbrary – framework farkı</vt:lpstr>
      <vt:lpstr>Lıbrary – framework farkı</vt:lpstr>
      <vt:lpstr>JDK – sdk farkı</vt:lpstr>
      <vt:lpstr>Fast-forward no-fast-forward</vt:lpstr>
      <vt:lpstr>Syntax error</vt:lpstr>
      <vt:lpstr>Compıler error</vt:lpstr>
      <vt:lpstr>Runtıme error</vt:lpstr>
      <vt:lpstr>Stack-heap memory</vt:lpstr>
      <vt:lpstr>Centralızed versıon control systems</vt:lpstr>
      <vt:lpstr>Dıstrıbuted versıon kontrol systems</vt:lpstr>
      <vt:lpstr>Cvcs – dvcs farkı</vt:lpstr>
      <vt:lpstr>Asenkron-senkron programlama</vt:lpstr>
      <vt:lpstr>Asenkron-senkron arasındaki farklar</vt:lpstr>
      <vt:lpstr>Compıler</vt:lpstr>
      <vt:lpstr>ınterpreter</vt:lpstr>
      <vt:lpstr>For-whıle</vt:lpstr>
      <vt:lpstr>callback</vt:lpstr>
      <vt:lpstr>PowerPoint Presentation</vt:lpstr>
      <vt:lpstr>Var array=[] – var array=new array() farkı</vt:lpstr>
      <vt:lpstr>Tostrıng() – Joın() farkı</vt:lpstr>
      <vt:lpstr>Slıce() – splıce() farkı</vt:lpstr>
      <vt:lpstr>Slıce() örnek</vt:lpstr>
      <vt:lpstr>Splıce() örnek</vt:lpstr>
      <vt:lpstr>{[]} - [{}] farkı</vt:lpstr>
      <vt:lpstr>Fırst ın fırst out (Fıfo) last ın fırst out (lıfo)</vt:lpstr>
      <vt:lpstr>Call(), apply()</vt:lpstr>
      <vt:lpstr>Call(), apply()</vt:lpstr>
      <vt:lpstr>Bınd()</vt:lpstr>
      <vt:lpstr>Bınd()</vt:lpstr>
      <vt:lpstr>Compıler(derleyici) ınterpreter(yorumlayıcı)</vt:lpstr>
      <vt:lpstr>Compıler ve ınterpreter arasındaki farklar</vt:lpstr>
      <vt:lpstr>Java Interpreter mı ? Compıler mı ?</vt:lpstr>
      <vt:lpstr>Javascrıpt  Interpreter mı ? Compıler mı ?</vt:lpstr>
      <vt:lpstr>Open source (açık kaynak)</vt:lpstr>
      <vt:lpstr>Jvm jdk jre</vt:lpstr>
      <vt:lpstr>JIt</vt:lpstr>
      <vt:lpstr>Java 100% nesne yönelimli bir dil midir ?</vt:lpstr>
      <vt:lpstr>Java by pass value mu ? By pass referances mı ?</vt:lpstr>
      <vt:lpstr>Java 8 ile gelen özellikler</vt:lpstr>
      <vt:lpstr>Java 8 ile gelen özellikler</vt:lpstr>
      <vt:lpstr>Java 8 ile gelen özellikler</vt:lpstr>
      <vt:lpstr>Prımıtıve types – wrapper class</vt:lpstr>
      <vt:lpstr>Heap – stack memory</vt:lpstr>
      <vt:lpstr>Heap – stack memory</vt:lpstr>
      <vt:lpstr>ASCII</vt:lpstr>
      <vt:lpstr>UNICODE</vt:lpstr>
      <vt:lpstr>Scanner.close()</vt:lpstr>
      <vt:lpstr>Math.random – random class farkı</vt:lpstr>
      <vt:lpstr>Tostrıng() - parseInt()  valueof() farkı</vt:lpstr>
      <vt:lpstr>‘+’ - concat() - strıngbuılder – strıngbuffer farkı</vt:lpstr>
      <vt:lpstr>Regular expressıon (regex)</vt:lpstr>
      <vt:lpstr>Access modıfıer</vt:lpstr>
      <vt:lpstr>Error types</vt:lpstr>
      <vt:lpstr>Error exceptıon farkı</vt:lpstr>
      <vt:lpstr>Decoder encoder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keywords>KİŞİSEL</cp:keywords>
  <cp:lastModifiedBy>ARDA KOZAN</cp:lastModifiedBy>
  <cp:revision>112</cp:revision>
  <dcterms:created xsi:type="dcterms:W3CDTF">2022-05-23T16:05:18Z</dcterms:created>
  <dcterms:modified xsi:type="dcterms:W3CDTF">2022-06-27T21:31:13Z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3f2a3044-777a-4b3a-804d-6c328eff184a</vt:lpwstr>
  </property>
  <property fmtid="{D5CDD505-2E9C-101B-9397-08002B2CF9AE}" pid="3" name="TURKCELLCLASSIFICATION">
    <vt:lpwstr>KİŞİSEL</vt:lpwstr>
  </property>
</Properties>
</file>