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60" r:id="rId3"/>
    <p:sldId id="270" r:id="rId4"/>
    <p:sldId id="272" r:id="rId5"/>
    <p:sldId id="257" r:id="rId6"/>
    <p:sldId id="258" r:id="rId7"/>
    <p:sldId id="259" r:id="rId8"/>
    <p:sldId id="262" r:id="rId9"/>
    <p:sldId id="263" r:id="rId10"/>
    <p:sldId id="264" r:id="rId11"/>
    <p:sldId id="265" r:id="rId12"/>
    <p:sldId id="266" r:id="rId13"/>
    <p:sldId id="267" r:id="rId14"/>
    <p:sldId id="268" r:id="rId15"/>
    <p:sldId id="269"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70"/>
          </p14:sldIdLst>
        </p14:section>
        <p14:section name="1.ödev (23.05.2022)" id="{7D43DF5E-1F75-46C5-849A-EB2F6440E216}">
          <p14:sldIdLst>
            <p14:sldId id="272"/>
            <p14:sldId id="257"/>
            <p14:sldId id="258"/>
            <p14:sldId id="259"/>
            <p14:sldId id="262"/>
            <p14:sldId id="263"/>
            <p14:sldId id="264"/>
            <p14:sldId id="265"/>
            <p14:sldId id="266"/>
            <p14:sldId id="267"/>
            <p14:sldId id="268"/>
            <p14:sldId id="269"/>
          </p14:sldIdLst>
        </p14:section>
        <p14:section name="2.ödev(24.05.2022)" id="{405D3DCA-E8AB-4259-8B8B-2DDC7CB27F3E}">
          <p14:sldIdLst>
            <p14:sldId id="273"/>
            <p14:sldId id="271"/>
            <p14:sldId id="274"/>
            <p14:sldId id="275"/>
            <p14:sldId id="276"/>
            <p14:sldId id="277"/>
            <p14:sldId id="278"/>
            <p14:sldId id="279"/>
            <p14:sldId id="280"/>
            <p14:sldId id="281"/>
            <p14:sldId id="282"/>
            <p14:sldId id="283"/>
          </p14:sldIdLst>
        </p14:section>
        <p14:section name="3.ödev(25.05.2022)" id="{416A471E-1C3C-475F-852E-9A79EEF1F392}">
          <p14:sldIdLst>
            <p14:sldId id="284"/>
            <p14:sldId id="285"/>
            <p14:sldId id="286"/>
            <p14:sldId id="287"/>
            <p14:sldId id="288"/>
          </p14:sldIdLst>
        </p14:section>
        <p14:section name="+++++++++++++++" id="{E2987A49-06C9-4575-BEAE-0F0AEE0F6771}">
          <p14:sldIdLst/>
        </p14:section>
        <p14:section name="4.ödev(26.05.2022)" id="{12899A79-CE85-44BE-B9A5-05D89AD5BB0E}">
          <p14:sldIdLst>
            <p14:sldId id="289"/>
          </p14:sldIdLst>
        </p14:section>
        <p14:section name="2.hafta-1.ödev(30.05.2022)" id="{FDA97280-F923-42D2-9701-290A03BBD625}">
          <p14:sldIdLst>
            <p14:sldId id="290"/>
            <p14:sldId id="291"/>
          </p14:sldIdLst>
        </p14:section>
        <p14:section name="2.hafta-2.ödev(31.05.2022)" id="{5F90F4E2-ADC4-43F7-889F-6C2D4963320A}">
          <p14:sldIdLst>
            <p14:sldId id="293"/>
            <p14:sldId id="292"/>
            <p14:sldId id="294"/>
          </p14:sldIdLst>
        </p14:section>
        <p14:section name="3.Hafta-1.Ödev(06.06.2022)" id="{65D924F0-9525-4450-A5E4-2D94662D7EC9}">
          <p14:sldIdLst>
            <p14:sldId id="295"/>
            <p14:sldId id="296"/>
            <p14:sldId id="297"/>
            <p14:sldId id="298"/>
          </p14:sldIdLst>
        </p14:section>
        <p14:section name="Backend" id="{4428E469-F080-4ACC-AEA5-5C72199DE92E}">
          <p14:sldIdLst>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4660"/>
  </p:normalViewPr>
  <p:slideViewPr>
    <p:cSldViewPr snapToGrid="0">
      <p:cViewPr varScale="1">
        <p:scale>
          <a:sx n="82" d="100"/>
          <a:sy n="82"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961B-B8BB-4ECA-AD3C-4B3A0B2E12B8}" type="datetimeFigureOut">
              <a:rPr lang="tr-TR" smtClean="0"/>
              <a:t>27.06.2022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844F-2F03-4F9E-AE62-D879A3E019F3}" type="slidenum">
              <a:rPr lang="tr-TR" smtClean="0"/>
              <a:t>‹#›</a:t>
            </a:fld>
            <a:endParaRPr lang="tr-TR"/>
          </a:p>
        </p:txBody>
      </p:sp>
    </p:spTree>
    <p:extLst>
      <p:ext uri="{BB962C8B-B14F-4D97-AF65-F5344CB8AC3E}">
        <p14:creationId xmlns:p14="http://schemas.microsoft.com/office/powerpoint/2010/main" val="378579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18</a:t>
            </a:fld>
            <a:endParaRPr lang="tr-TR"/>
          </a:p>
        </p:txBody>
      </p:sp>
    </p:spTree>
    <p:extLst>
      <p:ext uri="{BB962C8B-B14F-4D97-AF65-F5344CB8AC3E}">
        <p14:creationId xmlns:p14="http://schemas.microsoft.com/office/powerpoint/2010/main" val="162625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38</a:t>
            </a:fld>
            <a:endParaRPr lang="tr-TR"/>
          </a:p>
        </p:txBody>
      </p:sp>
    </p:spTree>
    <p:extLst>
      <p:ext uri="{BB962C8B-B14F-4D97-AF65-F5344CB8AC3E}">
        <p14:creationId xmlns:p14="http://schemas.microsoft.com/office/powerpoint/2010/main" val="206584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43</a:t>
            </a:fld>
            <a:endParaRPr lang="tr-TR"/>
          </a:p>
        </p:txBody>
      </p:sp>
    </p:spTree>
    <p:extLst>
      <p:ext uri="{BB962C8B-B14F-4D97-AF65-F5344CB8AC3E}">
        <p14:creationId xmlns:p14="http://schemas.microsoft.com/office/powerpoint/2010/main" val="251618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27.06.2022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524000" y="2235200"/>
            <a:ext cx="9144000" cy="2387600"/>
          </a:xfrm>
        </p:spPr>
        <p:txBody>
          <a:bodyPr/>
          <a:lstStyle/>
          <a:p>
            <a:r>
              <a:rPr lang="tr-TR" dirty="0"/>
              <a:t>Kubilay Alp </a:t>
            </a:r>
            <a:r>
              <a:rPr lang="tr-TR" dirty="0" err="1"/>
              <a:t>Ağacan</a:t>
            </a:r>
            <a:br>
              <a:rPr lang="tr-TR" dirty="0"/>
            </a:br>
            <a:r>
              <a:rPr lang="tr-TR" dirty="0" err="1"/>
              <a:t>Bootcamp</a:t>
            </a:r>
            <a:r>
              <a:rPr lang="tr-TR" dirty="0"/>
              <a:t> Ödevleri</a:t>
            </a:r>
          </a:p>
        </p:txBody>
      </p:sp>
    </p:spTree>
    <p:extLst>
      <p:ext uri="{BB962C8B-B14F-4D97-AF65-F5344CB8AC3E}">
        <p14:creationId xmlns:p14="http://schemas.microsoft.com/office/powerpoint/2010/main" val="9250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a:xfrm>
            <a:off x="838200" y="365125"/>
            <a:ext cx="10515600" cy="1325563"/>
          </a:xfrm>
        </p:spPr>
        <p:txBody>
          <a:bodyPr/>
          <a:lstStyle/>
          <a:p>
            <a:r>
              <a:rPr lang="tr-TR" b="1" dirty="0"/>
              <a:t>İstek yöntemleri-I	</a:t>
            </a:r>
            <a:endParaRPr lang="tr-TR" dirty="0"/>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a:p>
            <a:endParaRPr lang="tr-TR" dirty="0"/>
          </a:p>
        </p:txBody>
      </p:sp>
    </p:spTree>
    <p:extLst>
      <p:ext uri="{BB962C8B-B14F-4D97-AF65-F5344CB8AC3E}">
        <p14:creationId xmlns:p14="http://schemas.microsoft.com/office/powerpoint/2010/main" val="362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92500" lnSpcReduction="10000"/>
          </a:bodyPr>
          <a:lstStyle/>
          <a:p>
            <a:r>
              <a:rPr lang="tr-TR" dirty="0"/>
              <a:t>GET</a:t>
            </a:r>
          </a:p>
          <a:p>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r>
              <a:rPr lang="tr-TR" dirty="0"/>
              <a:t>HEAD yöntemi, GET isteğiyle aynı olan ancak yanıt gövdesi olmayan bir yanıt ister. Bu, tüm içeriği taşımak zorunda kalmadan yanıt başlıklarında yazılan meta bilgileri almak için kullanışlıdır.</a:t>
            </a:r>
          </a:p>
          <a:p>
            <a:endParaRPr lang="tr-TR" dirty="0"/>
          </a:p>
        </p:txBody>
      </p:sp>
    </p:spTree>
    <p:extLst>
      <p:ext uri="{BB962C8B-B14F-4D97-AF65-F5344CB8AC3E}">
        <p14:creationId xmlns:p14="http://schemas.microsoft.com/office/powerpoint/2010/main" val="41088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Yöntemleri-III</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77500" lnSpcReduction="20000"/>
          </a:bodyPr>
          <a:lstStyle/>
          <a:p>
            <a:r>
              <a:rPr lang="tr-TR" dirty="0"/>
              <a:t>POST</a:t>
            </a:r>
          </a:p>
          <a:p>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r>
              <a:rPr lang="tr-TR" dirty="0"/>
              <a:t>DELETE yöntemi, belirtilen kaynağı siler.</a:t>
            </a:r>
          </a:p>
          <a:p>
            <a:endParaRPr lang="tr-TR" dirty="0"/>
          </a:p>
        </p:txBody>
      </p:sp>
    </p:spTree>
    <p:extLst>
      <p:ext uri="{BB962C8B-B14F-4D97-AF65-F5344CB8AC3E}">
        <p14:creationId xmlns:p14="http://schemas.microsoft.com/office/powerpoint/2010/main" val="26878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55000" lnSpcReduction="20000"/>
          </a:bodyPr>
          <a:lstStyle/>
          <a:p>
            <a:r>
              <a:rPr lang="tr-TR" b="1" dirty="0"/>
              <a:t>TRACE</a:t>
            </a:r>
          </a:p>
          <a:p>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a:p>
            <a:endParaRPr lang="tr-TR" dirty="0"/>
          </a:p>
        </p:txBody>
      </p:sp>
    </p:spTree>
    <p:extLst>
      <p:ext uri="{BB962C8B-B14F-4D97-AF65-F5344CB8AC3E}">
        <p14:creationId xmlns:p14="http://schemas.microsoft.com/office/powerpoint/2010/main" val="32173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Neden Java 8?</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lnSpcReduction="10000"/>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293979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Java 8 ile Gelen Yenilikler</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p:txBody>
      </p:sp>
    </p:spTree>
    <p:extLst>
      <p:ext uri="{BB962C8B-B14F-4D97-AF65-F5344CB8AC3E}">
        <p14:creationId xmlns:p14="http://schemas.microsoft.com/office/powerpoint/2010/main" val="3729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2:</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err="1"/>
              <a:t>Xhtml</a:t>
            </a:r>
            <a:r>
              <a:rPr lang="tr-TR" dirty="0"/>
              <a:t> ve Html5 arasındaki farklar nelerdir?</a:t>
            </a:r>
          </a:p>
          <a:p>
            <a:r>
              <a:rPr lang="tr-TR" dirty="0" err="1"/>
              <a:t>Semantic</a:t>
            </a:r>
            <a:r>
              <a:rPr lang="tr-TR" dirty="0"/>
              <a:t> ve </a:t>
            </a:r>
            <a:r>
              <a:rPr lang="tr-TR" dirty="0" err="1"/>
              <a:t>non-semantic</a:t>
            </a:r>
            <a:r>
              <a:rPr lang="tr-TR" dirty="0"/>
              <a:t> nedir?</a:t>
            </a:r>
          </a:p>
          <a:p>
            <a:r>
              <a:rPr lang="tr-TR" dirty="0" err="1"/>
              <a:t>Table</a:t>
            </a:r>
            <a:r>
              <a:rPr lang="tr-TR" dirty="0"/>
              <a:t> </a:t>
            </a:r>
            <a:r>
              <a:rPr lang="tr-TR" dirty="0" err="1"/>
              <a:t>Colspan</a:t>
            </a:r>
            <a:r>
              <a:rPr lang="tr-TR" dirty="0"/>
              <a:t> </a:t>
            </a:r>
            <a:r>
              <a:rPr lang="tr-TR" dirty="0" err="1"/>
              <a:t>Rowspan</a:t>
            </a:r>
            <a:r>
              <a:rPr lang="tr-TR" dirty="0"/>
              <a:t> nedir?</a:t>
            </a:r>
          </a:p>
          <a:p>
            <a:endParaRPr lang="tr-TR" dirty="0"/>
          </a:p>
          <a:p>
            <a:r>
              <a:rPr lang="tr-TR" dirty="0"/>
              <a:t>ödev1.png, ödev2.png, ödev3.png,ödev4.png, ödev5.png,ödev6.png</a:t>
            </a:r>
          </a:p>
        </p:txBody>
      </p:sp>
    </p:spTree>
    <p:extLst>
      <p:ext uri="{BB962C8B-B14F-4D97-AF65-F5344CB8AC3E}">
        <p14:creationId xmlns:p14="http://schemas.microsoft.com/office/powerpoint/2010/main" val="42002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78F-E2FA-4AE5-B54B-5BE8EAA0B256}"/>
              </a:ext>
            </a:extLst>
          </p:cNvPr>
          <p:cNvSpPr>
            <a:spLocks noGrp="1"/>
          </p:cNvSpPr>
          <p:nvPr>
            <p:ph type="title"/>
          </p:nvPr>
        </p:nvSpPr>
        <p:spPr>
          <a:xfrm>
            <a:off x="838200" y="365125"/>
            <a:ext cx="10515600" cy="1325563"/>
          </a:xfrm>
        </p:spPr>
        <p:txBody>
          <a:bodyPr/>
          <a:lstStyle/>
          <a:p>
            <a:r>
              <a:rPr lang="tr-TR" dirty="0" err="1"/>
              <a:t>Xhtml</a:t>
            </a:r>
            <a:r>
              <a:rPr lang="tr-TR" dirty="0"/>
              <a:t> ve Html5?</a:t>
            </a:r>
            <a:br>
              <a:rPr lang="tr-TR" dirty="0"/>
            </a:br>
            <a:endParaRPr lang="tr-TR" dirty="0"/>
          </a:p>
        </p:txBody>
      </p:sp>
      <p:sp>
        <p:nvSpPr>
          <p:cNvPr id="3" name="Content Placeholder 2">
            <a:extLst>
              <a:ext uri="{FF2B5EF4-FFF2-40B4-BE49-F238E27FC236}">
                <a16:creationId xmlns:a16="http://schemas.microsoft.com/office/drawing/2014/main" id="{EB1C07FB-872F-40F3-94FC-64A33E2570FE}"/>
              </a:ext>
            </a:extLst>
          </p:cNvPr>
          <p:cNvSpPr>
            <a:spLocks noGrp="1"/>
          </p:cNvSpPr>
          <p:nvPr>
            <p:ph idx="1"/>
          </p:nvPr>
        </p:nvSpPr>
        <p:spPr/>
        <p:txBody>
          <a:bodyPr>
            <a:normAutofit fontScale="85000" lnSpcReduction="10000"/>
          </a:bodyPr>
          <a:lstStyle/>
          <a:p>
            <a:r>
              <a:rPr lang="tr-TR" dirty="0"/>
              <a:t>HTML, Köprü Metni İşaretleme Dili olarak bilinir. HTML, programcılar tarafından web sayfaları oluşturmak için yaygın olarak kullanılan bir programlama dilidir. Programcının bir metni diğerine bağlamasını sağlayan </a:t>
            </a:r>
            <a:r>
              <a:rPr lang="tr-TR" dirty="0" err="1"/>
              <a:t>hiper</a:t>
            </a:r>
            <a:r>
              <a:rPr lang="tr-TR" dirty="0"/>
              <a:t> metin ve işaretleme dilidir. Bu nedenle insanın zahmetsizce okuyup anlamasını sağlayan basit bir programlama dilidir. Html5, Html’in beşinci ve son ana HTML sürümüdür.</a:t>
            </a:r>
          </a:p>
          <a:p>
            <a:r>
              <a:rPr lang="tr-TR" dirty="0"/>
              <a:t>Genişletilebilir Köprü Metni İşaretleme Dili (XHTML), XML işaretleme dilleri ailesinin bir parçasıdır. Web sayfalarının formüle edildiği dil olan ve yaygın olarak kullanılan Köprü Metni İşaretleme Dili'nin (HTML) sürümlerini yansıtır veya genişletir.HTML5'ten önce HTML, esnek bir biçimlendirme dili çerçevesi olan Standart Genelleştirilmiş İşaretleme Dili'nin (SGML) bir uygulaması olarak tanımlanırken, XHTML, </a:t>
            </a:r>
            <a:r>
              <a:rPr lang="tr-TR" dirty="0" err="1"/>
              <a:t>SGML'nin</a:t>
            </a:r>
            <a:r>
              <a:rPr lang="tr-TR" dirty="0"/>
              <a:t> daha kısıtlayıcı bir alt kümesi olan </a:t>
            </a:r>
            <a:r>
              <a:rPr lang="tr-TR" dirty="0" err="1"/>
              <a:t>XML'in</a:t>
            </a:r>
            <a:r>
              <a:rPr lang="tr-TR" dirty="0"/>
              <a:t> bir uygulamasıdır. XHTML belgeleri iyi biçimlidir ve bu nedenle hafif bir </a:t>
            </a:r>
            <a:r>
              <a:rPr lang="tr-TR" dirty="0" err="1"/>
              <a:t>HTML'ye</a:t>
            </a:r>
            <a:r>
              <a:rPr lang="tr-TR" dirty="0"/>
              <a:t> özgü ayrıştırıcı gerektiren </a:t>
            </a:r>
            <a:r>
              <a:rPr lang="tr-TR" dirty="0" err="1"/>
              <a:t>HTML'nin</a:t>
            </a:r>
            <a:r>
              <a:rPr lang="tr-TR" dirty="0"/>
              <a:t> aksine standart XML ayrıştırıcıları kullanılarak ayrıştırılabilir.</a:t>
            </a:r>
          </a:p>
          <a:p>
            <a:endParaRPr lang="tr-TR" dirty="0"/>
          </a:p>
        </p:txBody>
      </p:sp>
    </p:spTree>
    <p:extLst>
      <p:ext uri="{BB962C8B-B14F-4D97-AF65-F5344CB8AC3E}">
        <p14:creationId xmlns:p14="http://schemas.microsoft.com/office/powerpoint/2010/main" val="13906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Xhtml</a:t>
            </a:r>
            <a:r>
              <a:rPr lang="tr-TR" dirty="0"/>
              <a:t> ve Html5 arasındaki farklar nelerdir?</a:t>
            </a:r>
            <a:br>
              <a:rPr lang="tr-TR" dirty="0"/>
            </a:br>
            <a:endParaRPr lang="tr-TR" dirty="0"/>
          </a:p>
        </p:txBody>
      </p:sp>
      <p:graphicFrame>
        <p:nvGraphicFramePr>
          <p:cNvPr id="5" name="Content Placeholder 4">
            <a:extLst>
              <a:ext uri="{FF2B5EF4-FFF2-40B4-BE49-F238E27FC236}">
                <a16:creationId xmlns:a16="http://schemas.microsoft.com/office/drawing/2014/main" id="{C5E39979-2366-45C0-A6E5-7AE2178288D3}"/>
              </a:ext>
            </a:extLst>
          </p:cNvPr>
          <p:cNvGraphicFramePr>
            <a:graphicFrameLocks noGrp="1"/>
          </p:cNvGraphicFramePr>
          <p:nvPr>
            <p:ph idx="1"/>
            <p:extLst>
              <p:ext uri="{D42A27DB-BD31-4B8C-83A1-F6EECF244321}">
                <p14:modId xmlns:p14="http://schemas.microsoft.com/office/powerpoint/2010/main" val="3903827335"/>
              </p:ext>
            </p:extLst>
          </p:nvPr>
        </p:nvGraphicFramePr>
        <p:xfrm>
          <a:off x="838200" y="1825625"/>
          <a:ext cx="10515600" cy="4175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3419076"/>
                    </a:ext>
                  </a:extLst>
                </a:gridCol>
                <a:gridCol w="5257800">
                  <a:extLst>
                    <a:ext uri="{9D8B030D-6E8A-4147-A177-3AD203B41FA5}">
                      <a16:colId xmlns:a16="http://schemas.microsoft.com/office/drawing/2014/main" val="1703399721"/>
                    </a:ext>
                  </a:extLst>
                </a:gridCol>
              </a:tblGrid>
              <a:tr h="370840">
                <a:tc>
                  <a:txBody>
                    <a:bodyPr/>
                    <a:lstStyle/>
                    <a:p>
                      <a:pPr algn="ctr" fontAlgn="t"/>
                      <a:r>
                        <a:rPr lang="tr-TR" b="1" dirty="0">
                          <a:effectLst/>
                        </a:rPr>
                        <a:t>XHTML</a:t>
                      </a:r>
                      <a:endParaRPr lang="tr-TR" dirty="0">
                        <a:effectLst/>
                      </a:endParaRPr>
                    </a:p>
                  </a:txBody>
                  <a:tcPr marL="60960" marR="60960" marT="60960" marB="60960"/>
                </a:tc>
                <a:tc>
                  <a:txBody>
                    <a:bodyPr/>
                    <a:lstStyle/>
                    <a:p>
                      <a:pPr algn="ctr" fontAlgn="t"/>
                      <a:r>
                        <a:rPr lang="tr-TR" b="1" dirty="0">
                          <a:effectLst/>
                        </a:rPr>
                        <a:t>HTML5</a:t>
                      </a:r>
                      <a:endParaRPr lang="tr-TR" dirty="0">
                        <a:effectLst/>
                      </a:endParaRPr>
                    </a:p>
                  </a:txBody>
                  <a:tcPr marL="60960" marR="60960" marT="60960" marB="60960"/>
                </a:tc>
                <a:extLst>
                  <a:ext uri="{0D108BD9-81ED-4DB2-BD59-A6C34878D82A}">
                    <a16:rowId xmlns:a16="http://schemas.microsoft.com/office/drawing/2014/main" val="3959642185"/>
                  </a:ext>
                </a:extLst>
              </a:tr>
              <a:tr h="370840">
                <a:tc>
                  <a:txBody>
                    <a:bodyPr/>
                    <a:lstStyle/>
                    <a:p>
                      <a:r>
                        <a:rPr lang="tr-TR" dirty="0"/>
                        <a:t>Genişletilebilir Köprü Metni İşaretleme Dili</a:t>
                      </a:r>
                    </a:p>
                  </a:txBody>
                  <a:tcPr/>
                </a:tc>
                <a:tc>
                  <a:txBody>
                    <a:bodyPr/>
                    <a:lstStyle/>
                    <a:p>
                      <a:r>
                        <a:rPr lang="tr-TR" dirty="0"/>
                        <a:t>Köprü Metni İşaretleme Dilinin en son sürümü</a:t>
                      </a:r>
                    </a:p>
                  </a:txBody>
                  <a:tcPr/>
                </a:tc>
                <a:extLst>
                  <a:ext uri="{0D108BD9-81ED-4DB2-BD59-A6C34878D82A}">
                    <a16:rowId xmlns:a16="http://schemas.microsoft.com/office/drawing/2014/main" val="3488694846"/>
                  </a:ext>
                </a:extLst>
              </a:tr>
              <a:tr h="370840">
                <a:tc>
                  <a:txBody>
                    <a:bodyPr/>
                    <a:lstStyle/>
                    <a:p>
                      <a:r>
                        <a:rPr lang="tr-TR" dirty="0"/>
                        <a:t>Daha kapsamlı belge</a:t>
                      </a:r>
                    </a:p>
                  </a:txBody>
                  <a:tcPr/>
                </a:tc>
                <a:tc>
                  <a:txBody>
                    <a:bodyPr/>
                    <a:lstStyle/>
                    <a:p>
                      <a:r>
                        <a:rPr lang="tr-TR" dirty="0" err="1"/>
                        <a:t>XHTML'den</a:t>
                      </a:r>
                      <a:r>
                        <a:rPr lang="tr-TR" dirty="0"/>
                        <a:t> çok daha basit</a:t>
                      </a:r>
                    </a:p>
                  </a:txBody>
                  <a:tcPr/>
                </a:tc>
                <a:extLst>
                  <a:ext uri="{0D108BD9-81ED-4DB2-BD59-A6C34878D82A}">
                    <a16:rowId xmlns:a16="http://schemas.microsoft.com/office/drawing/2014/main" val="1676899431"/>
                  </a:ext>
                </a:extLst>
              </a:tr>
              <a:tr h="370840">
                <a:tc>
                  <a:txBody>
                    <a:bodyPr/>
                    <a:lstStyle/>
                    <a:p>
                      <a:r>
                        <a:rPr lang="tr-TR" dirty="0"/>
                        <a:t>Her öğe, karşılık gelen bitiş etiketine sahip olmalıdır</a:t>
                      </a:r>
                    </a:p>
                  </a:txBody>
                  <a:tcPr/>
                </a:tc>
                <a:tc>
                  <a:txBody>
                    <a:bodyPr/>
                    <a:lstStyle/>
                    <a:p>
                      <a:r>
                        <a:rPr lang="tr-TR" dirty="0"/>
                        <a:t>Gerekirse kapanış etiketi atlanabilir</a:t>
                      </a:r>
                    </a:p>
                  </a:txBody>
                  <a:tcPr/>
                </a:tc>
                <a:extLst>
                  <a:ext uri="{0D108BD9-81ED-4DB2-BD59-A6C34878D82A}">
                    <a16:rowId xmlns:a16="http://schemas.microsoft.com/office/drawing/2014/main" val="3179694195"/>
                  </a:ext>
                </a:extLst>
              </a:tr>
              <a:tr h="370840">
                <a:tc>
                  <a:txBody>
                    <a:bodyPr/>
                    <a:lstStyle/>
                    <a:p>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a:t>
                      </a:r>
                      <a:r>
                        <a:rPr lang="tr-TR" dirty="0" err="1"/>
                        <a:t>nav</a:t>
                      </a:r>
                      <a:r>
                        <a:rPr lang="tr-TR" dirty="0"/>
                        <a:t> ve </a:t>
                      </a:r>
                      <a:r>
                        <a:rPr lang="tr-TR" dirty="0" err="1"/>
                        <a:t>class</a:t>
                      </a:r>
                      <a:r>
                        <a:rPr lang="tr-TR" dirty="0"/>
                        <a:t> içeren </a:t>
                      </a:r>
                      <a:r>
                        <a:rPr lang="tr-TR" dirty="0" err="1"/>
                        <a:t>div'ler</a:t>
                      </a:r>
                      <a:r>
                        <a:rPr lang="tr-TR" dirty="0"/>
                        <a:t> için etiket kullanılmaz. Bunun yerine </a:t>
                      </a:r>
                      <a:r>
                        <a:rPr lang="tr-TR" dirty="0" err="1"/>
                        <a:t>id'ler</a:t>
                      </a:r>
                      <a:r>
                        <a:rPr lang="tr-TR" dirty="0"/>
                        <a:t> kullanılır.</a:t>
                      </a:r>
                    </a:p>
                  </a:txBody>
                  <a:tcPr/>
                </a:tc>
                <a:tc>
                  <a:txBody>
                    <a:bodyPr/>
                    <a:lstStyle/>
                    <a:p>
                      <a:r>
                        <a:rPr lang="tr-TR" dirty="0"/>
                        <a:t>Etiketler </a:t>
                      </a:r>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ve ​</a:t>
                      </a:r>
                      <a:r>
                        <a:rPr lang="tr-TR" dirty="0" err="1"/>
                        <a:t>nav</a:t>
                      </a:r>
                      <a:r>
                        <a:rPr lang="tr-TR" dirty="0"/>
                        <a:t> için kullanılır, böylece kod yazmayı ve okumayı kolaylaştırır.</a:t>
                      </a:r>
                    </a:p>
                  </a:txBody>
                  <a:tcPr/>
                </a:tc>
                <a:extLst>
                  <a:ext uri="{0D108BD9-81ED-4DB2-BD59-A6C34878D82A}">
                    <a16:rowId xmlns:a16="http://schemas.microsoft.com/office/drawing/2014/main" val="349427895"/>
                  </a:ext>
                </a:extLst>
              </a:tr>
              <a:tr h="370840">
                <a:tc>
                  <a:txBody>
                    <a:bodyPr/>
                    <a:lstStyle/>
                    <a:p>
                      <a:r>
                        <a:rPr lang="tr-TR" dirty="0"/>
                        <a:t>Büyük/küçük harf duyarlıdır</a:t>
                      </a:r>
                    </a:p>
                  </a:txBody>
                  <a:tcPr/>
                </a:tc>
                <a:tc>
                  <a:txBody>
                    <a:bodyPr/>
                    <a:lstStyle/>
                    <a:p>
                      <a:r>
                        <a:rPr lang="tr-TR" dirty="0"/>
                        <a:t>Büyük küçük harf duyarlı değil</a:t>
                      </a:r>
                    </a:p>
                  </a:txBody>
                  <a:tcPr/>
                </a:tc>
                <a:extLst>
                  <a:ext uri="{0D108BD9-81ED-4DB2-BD59-A6C34878D82A}">
                    <a16:rowId xmlns:a16="http://schemas.microsoft.com/office/drawing/2014/main" val="1231366998"/>
                  </a:ext>
                </a:extLst>
              </a:tr>
              <a:tr h="370840">
                <a:tc>
                  <a:txBody>
                    <a:bodyPr/>
                    <a:lstStyle/>
                    <a:p>
                      <a:r>
                        <a:rPr lang="tr-TR" dirty="0"/>
                        <a:t>Herhangi bir Coğrafi Konum </a:t>
                      </a:r>
                      <a:r>
                        <a:rPr lang="tr-TR" dirty="0" err="1"/>
                        <a:t>API'sini</a:t>
                      </a:r>
                      <a:r>
                        <a:rPr lang="tr-TR" dirty="0"/>
                        <a:t> desteklemez</a:t>
                      </a:r>
                    </a:p>
                  </a:txBody>
                  <a:tcPr/>
                </a:tc>
                <a:tc>
                  <a:txBody>
                    <a:bodyPr/>
                    <a:lstStyle/>
                    <a:p>
                      <a:r>
                        <a:rPr lang="tr-TR" dirty="0"/>
                        <a:t>Kullanıcıların konumlarını paylaşmalarını sağlayan bir API içerir</a:t>
                      </a:r>
                    </a:p>
                  </a:txBody>
                  <a:tcPr/>
                </a:tc>
                <a:extLst>
                  <a:ext uri="{0D108BD9-81ED-4DB2-BD59-A6C34878D82A}">
                    <a16:rowId xmlns:a16="http://schemas.microsoft.com/office/drawing/2014/main" val="2991915213"/>
                  </a:ext>
                </a:extLst>
              </a:tr>
              <a:tr h="370840">
                <a:tc>
                  <a:txBody>
                    <a:bodyPr/>
                    <a:lstStyle/>
                    <a:p>
                      <a:r>
                        <a:rPr lang="tr-TR" dirty="0"/>
                        <a:t>Internet Explorer 8 Tarayıcı bunu desteklemiyor</a:t>
                      </a:r>
                    </a:p>
                  </a:txBody>
                  <a:tcPr/>
                </a:tc>
                <a:tc>
                  <a:txBody>
                    <a:bodyPr/>
                    <a:lstStyle/>
                    <a:p>
                      <a:r>
                        <a:rPr lang="tr-TR" dirty="0"/>
                        <a:t>Tüm tarayıcılarla uyumludur</a:t>
                      </a:r>
                    </a:p>
                  </a:txBody>
                  <a:tcPr/>
                </a:tc>
                <a:extLst>
                  <a:ext uri="{0D108BD9-81ED-4DB2-BD59-A6C34878D82A}">
                    <a16:rowId xmlns:a16="http://schemas.microsoft.com/office/drawing/2014/main" val="4110938498"/>
                  </a:ext>
                </a:extLst>
              </a:tr>
              <a:tr h="370840">
                <a:tc>
                  <a:txBody>
                    <a:bodyPr/>
                    <a:lstStyle/>
                    <a:p>
                      <a:r>
                        <a:rPr lang="tr-TR" dirty="0"/>
                        <a:t>Masaüstü bilgisayarlar için daha uygun</a:t>
                      </a:r>
                    </a:p>
                  </a:txBody>
                  <a:tcPr/>
                </a:tc>
                <a:tc>
                  <a:txBody>
                    <a:bodyPr/>
                    <a:lstStyle/>
                    <a:p>
                      <a:r>
                        <a:rPr lang="tr-TR" dirty="0"/>
                        <a:t>Mobil cihazlarla daha uyumlu</a:t>
                      </a:r>
                    </a:p>
                  </a:txBody>
                  <a:tcPr/>
                </a:tc>
                <a:extLst>
                  <a:ext uri="{0D108BD9-81ED-4DB2-BD59-A6C34878D82A}">
                    <a16:rowId xmlns:a16="http://schemas.microsoft.com/office/drawing/2014/main" val="2043564423"/>
                  </a:ext>
                </a:extLst>
              </a:tr>
            </a:tbl>
          </a:graphicData>
        </a:graphic>
      </p:graphicFrame>
    </p:spTree>
    <p:extLst>
      <p:ext uri="{BB962C8B-B14F-4D97-AF65-F5344CB8AC3E}">
        <p14:creationId xmlns:p14="http://schemas.microsoft.com/office/powerpoint/2010/main" val="181480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HTML </a:t>
            </a:r>
            <a:r>
              <a:rPr lang="tr-TR" dirty="0" err="1"/>
              <a:t>öğeleri:Bu</a:t>
            </a:r>
            <a:r>
              <a:rPr lang="tr-TR" dirty="0"/>
              <a:t> unsurlar basitçe anlam ifade eder, anlamı olan unsurlardır. Bunun nedeni, koddaki tanım, tarayıcıya ve geliştiriciye ne yapmaları gerektiğini söyler. Daha basit kelimelerle çerçeveleyen bu öğeler, içermeleri gereken içerik türünü tanımlar.</a:t>
            </a:r>
          </a:p>
          <a:p>
            <a:r>
              <a:rPr lang="tr-TR" dirty="0"/>
              <a:t>Bazı semantik öğelerin listesi aşağıdadır:</a:t>
            </a:r>
          </a:p>
          <a:p>
            <a:pPr>
              <a:buFont typeface="Wingdings" panose="05000000000000000000" pitchFamily="2" charset="2"/>
              <a:buChar char="Ø"/>
            </a:pPr>
            <a:r>
              <a:rPr lang="tr-TR" dirty="0" err="1"/>
              <a:t>article</a:t>
            </a:r>
            <a:r>
              <a:rPr lang="tr-TR" dirty="0"/>
              <a:t>, aside, </a:t>
            </a:r>
            <a:r>
              <a:rPr lang="tr-TR" dirty="0" err="1"/>
              <a:t>details</a:t>
            </a:r>
            <a:r>
              <a:rPr lang="tr-TR" dirty="0"/>
              <a:t>, </a:t>
            </a:r>
            <a:r>
              <a:rPr lang="tr-TR" dirty="0" err="1"/>
              <a:t>figcaption</a:t>
            </a:r>
            <a:r>
              <a:rPr lang="tr-TR" dirty="0"/>
              <a:t>, </a:t>
            </a:r>
            <a:r>
              <a:rPr lang="tr-TR" dirty="0" err="1"/>
              <a:t>figure</a:t>
            </a:r>
            <a:r>
              <a:rPr lang="tr-TR" dirty="0"/>
              <a:t>, </a:t>
            </a:r>
            <a:r>
              <a:rPr lang="tr-TR" dirty="0" err="1"/>
              <a:t>footer</a:t>
            </a:r>
            <a:r>
              <a:rPr lang="tr-TR" dirty="0"/>
              <a:t>, form, </a:t>
            </a:r>
            <a:r>
              <a:rPr lang="tr-TR" dirty="0" err="1"/>
              <a:t>header</a:t>
            </a:r>
            <a:r>
              <a:rPr lang="tr-TR" dirty="0"/>
              <a:t>, main, mark, </a:t>
            </a:r>
            <a:r>
              <a:rPr lang="tr-TR" dirty="0" err="1"/>
              <a:t>nav</a:t>
            </a:r>
            <a:r>
              <a:rPr lang="tr-TR" dirty="0"/>
              <a:t>, </a:t>
            </a:r>
            <a:r>
              <a:rPr lang="tr-TR" dirty="0" err="1"/>
              <a:t>table</a:t>
            </a:r>
            <a:r>
              <a:rPr lang="tr-TR" dirty="0"/>
              <a:t>, </a:t>
            </a:r>
            <a:r>
              <a:rPr lang="tr-TR" dirty="0" err="1"/>
              <a:t>section</a:t>
            </a:r>
            <a:endParaRPr lang="tr-TR" dirty="0"/>
          </a:p>
        </p:txBody>
      </p:sp>
    </p:spTree>
    <p:extLst>
      <p:ext uri="{BB962C8B-B14F-4D97-AF65-F5344CB8AC3E}">
        <p14:creationId xmlns:p14="http://schemas.microsoft.com/office/powerpoint/2010/main" val="39152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347E66A-D6C8-4C2D-916D-8A2D28A3735A}"/>
              </a:ext>
            </a:extLst>
          </p:cNvPr>
          <p:cNvSpPr>
            <a:spLocks noGrp="1"/>
          </p:cNvSpPr>
          <p:nvPr>
            <p:ph type="title"/>
          </p:nvPr>
        </p:nvSpPr>
        <p:spPr>
          <a:xfrm>
            <a:off x="838200" y="2766218"/>
            <a:ext cx="10515600" cy="1325563"/>
          </a:xfrm>
        </p:spPr>
        <p:txBody>
          <a:bodyPr>
            <a:normAutofit fontScale="90000"/>
          </a:bodyPr>
          <a:lstStyle/>
          <a:p>
            <a:br>
              <a:rPr lang="tr-TR" sz="3200" dirty="0"/>
            </a:br>
            <a:r>
              <a:rPr lang="tr-TR" sz="3200" dirty="0"/>
              <a:t>{</a:t>
            </a:r>
            <a:r>
              <a:rPr lang="tr-TR" sz="3200" dirty="0" err="1"/>
              <a:t>atmosware</a:t>
            </a:r>
            <a:r>
              <a:rPr lang="tr-TR" sz="3200" dirty="0"/>
              <a:t>} </a:t>
            </a:r>
            <a:r>
              <a:rPr lang="tr-TR" sz="3200" dirty="0" err="1"/>
              <a:t>Turkcell</a:t>
            </a:r>
            <a:r>
              <a:rPr lang="tr-TR" sz="3200" dirty="0"/>
              <a:t> </a:t>
            </a:r>
            <a:r>
              <a:rPr lang="tr-TR" sz="3200" dirty="0" err="1"/>
              <a:t>Bootcamp</a:t>
            </a:r>
            <a:br>
              <a:rPr lang="tr-TR" sz="3200" dirty="0"/>
            </a:br>
            <a:r>
              <a:rPr lang="tr-TR" sz="3200" dirty="0"/>
              <a:t>Kubilay Alp AĞACAN</a:t>
            </a:r>
            <a:br>
              <a:rPr lang="tr-TR" sz="3200" dirty="0"/>
            </a:br>
            <a:r>
              <a:rPr lang="tr-TR" sz="3200" dirty="0"/>
              <a:t>Elektrik-Elektronik Mühendisi </a:t>
            </a:r>
            <a:br>
              <a:rPr lang="tr-TR" sz="3200" dirty="0"/>
            </a:br>
            <a:endParaRPr lang="tr-TR" sz="3200" dirty="0"/>
          </a:p>
        </p:txBody>
      </p:sp>
    </p:spTree>
    <p:extLst>
      <p:ext uri="{BB962C8B-B14F-4D97-AF65-F5344CB8AC3E}">
        <p14:creationId xmlns:p14="http://schemas.microsoft.com/office/powerpoint/2010/main" val="265969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Olmayan Öğeler(</a:t>
            </a:r>
            <a:r>
              <a:rPr lang="tr-TR" dirty="0" err="1"/>
              <a:t>non-semantic</a:t>
            </a:r>
            <a:r>
              <a:rPr lang="tr-TR" dirty="0"/>
              <a:t>): Anlamsal öğelerin aksine, hiçbir anlamları yoktur. İçerdikleri içerik hakkında hiçbir şey söylemezler. Bir grup için ortak olan semantiği işaretlemek için farklı niteliklerle kullanılabilirler.</a:t>
            </a:r>
          </a:p>
          <a:p>
            <a:r>
              <a:rPr lang="tr-TR" dirty="0"/>
              <a:t>Bazı semantik olmayan öğeler aşağıdadır:</a:t>
            </a:r>
          </a:p>
          <a:p>
            <a:pPr>
              <a:buFont typeface="Wingdings" panose="05000000000000000000" pitchFamily="2" charset="2"/>
              <a:buChar char="Ø"/>
            </a:pPr>
            <a:r>
              <a:rPr lang="tr-TR" dirty="0"/>
              <a:t>div, </a:t>
            </a:r>
            <a:r>
              <a:rPr lang="tr-TR" dirty="0" err="1"/>
              <a:t>span</a:t>
            </a:r>
            <a:endParaRPr lang="tr-TR" dirty="0"/>
          </a:p>
          <a:p>
            <a:endParaRPr lang="tr-TR" dirty="0"/>
          </a:p>
        </p:txBody>
      </p:sp>
    </p:spTree>
    <p:extLst>
      <p:ext uri="{BB962C8B-B14F-4D97-AF65-F5344CB8AC3E}">
        <p14:creationId xmlns:p14="http://schemas.microsoft.com/office/powerpoint/2010/main" val="22177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Table</a:t>
            </a:r>
            <a:r>
              <a:rPr lang="tr-TR" dirty="0"/>
              <a:t> </a:t>
            </a:r>
            <a:r>
              <a:rPr lang="tr-TR" dirty="0" err="1"/>
              <a:t>Colspan</a:t>
            </a:r>
            <a:r>
              <a:rPr lang="tr-TR" dirty="0"/>
              <a:t> </a:t>
            </a:r>
            <a:r>
              <a:rPr lang="tr-TR" dirty="0" err="1"/>
              <a:t>Rowspan</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err="1"/>
              <a:t>Rowspan</a:t>
            </a:r>
            <a:r>
              <a:rPr lang="tr-TR" dirty="0"/>
              <a:t> ve </a:t>
            </a:r>
            <a:r>
              <a:rPr lang="tr-TR" dirty="0" err="1"/>
              <a:t>colspan</a:t>
            </a:r>
            <a:r>
              <a:rPr lang="tr-TR" dirty="0"/>
              <a:t>, &lt;</a:t>
            </a:r>
            <a:r>
              <a:rPr lang="tr-TR" dirty="0" err="1"/>
              <a:t>td</a:t>
            </a:r>
            <a:r>
              <a:rPr lang="tr-TR" dirty="0"/>
              <a:t>&gt; etiketi öznitelikleridir. Bunlar, bir hücrenin kapsaması gereken satır veya sütun sayısını belirtmek için kullanılır. </a:t>
            </a:r>
            <a:r>
              <a:rPr lang="tr-TR" dirty="0" err="1"/>
              <a:t>Rowspan</a:t>
            </a:r>
            <a:r>
              <a:rPr lang="tr-TR" dirty="0"/>
              <a:t> niteliği satırlar içindir ve </a:t>
            </a:r>
            <a:r>
              <a:rPr lang="tr-TR" dirty="0" err="1"/>
              <a:t>colspan</a:t>
            </a:r>
            <a:r>
              <a:rPr lang="tr-TR" dirty="0"/>
              <a:t> niteliği sütunlar içindir.</a:t>
            </a:r>
          </a:p>
          <a:p>
            <a:r>
              <a:rPr lang="tr-TR" dirty="0" err="1"/>
              <a:t>Colspan-Rowspan</a:t>
            </a:r>
            <a:r>
              <a:rPr lang="tr-TR" dirty="0"/>
              <a:t> Örnek </a:t>
            </a:r>
            <a:r>
              <a:rPr lang="tr-TR" dirty="0" err="1"/>
              <a:t>Output</a:t>
            </a:r>
            <a:r>
              <a:rPr lang="tr-TR" dirty="0"/>
              <a:t>:</a:t>
            </a:r>
          </a:p>
        </p:txBody>
      </p:sp>
      <p:pic>
        <p:nvPicPr>
          <p:cNvPr id="5" name="Picture 4">
            <a:extLst>
              <a:ext uri="{FF2B5EF4-FFF2-40B4-BE49-F238E27FC236}">
                <a16:creationId xmlns:a16="http://schemas.microsoft.com/office/drawing/2014/main" id="{51D136C2-B551-449B-B8D4-E0812D7A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991" y="3578290"/>
            <a:ext cx="3928779" cy="2598673"/>
          </a:xfrm>
          <a:prstGeom prst="rect">
            <a:avLst/>
          </a:prstGeom>
        </p:spPr>
      </p:pic>
    </p:spTree>
    <p:extLst>
      <p:ext uri="{BB962C8B-B14F-4D97-AF65-F5344CB8AC3E}">
        <p14:creationId xmlns:p14="http://schemas.microsoft.com/office/powerpoint/2010/main" val="38652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Ödev1.png </a:t>
            </a:r>
            <a:r>
              <a:rPr lang="tr-TR" dirty="0" err="1"/>
              <a:t>output</a:t>
            </a:r>
            <a:endParaRPr lang="tr-TR" dirty="0"/>
          </a:p>
        </p:txBody>
      </p:sp>
      <p:pic>
        <p:nvPicPr>
          <p:cNvPr id="5" name="Content Placeholder 4">
            <a:extLst>
              <a:ext uri="{FF2B5EF4-FFF2-40B4-BE49-F238E27FC236}">
                <a16:creationId xmlns:a16="http://schemas.microsoft.com/office/drawing/2014/main" id="{EAA00B2F-7C1D-449E-9093-0EE576D62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930" y="1844647"/>
            <a:ext cx="8314140" cy="4313294"/>
          </a:xfrm>
        </p:spPr>
      </p:pic>
    </p:spTree>
    <p:extLst>
      <p:ext uri="{BB962C8B-B14F-4D97-AF65-F5344CB8AC3E}">
        <p14:creationId xmlns:p14="http://schemas.microsoft.com/office/powerpoint/2010/main" val="31116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Ödev2.png </a:t>
            </a:r>
            <a:r>
              <a:rPr lang="tr-TR" dirty="0" err="1"/>
              <a:t>output</a:t>
            </a:r>
            <a:r>
              <a:rPr lang="tr-TR" dirty="0"/>
              <a:t>	</a:t>
            </a:r>
          </a:p>
        </p:txBody>
      </p:sp>
      <p:pic>
        <p:nvPicPr>
          <p:cNvPr id="5" name="Content Placeholder 4">
            <a:extLst>
              <a:ext uri="{FF2B5EF4-FFF2-40B4-BE49-F238E27FC236}">
                <a16:creationId xmlns:a16="http://schemas.microsoft.com/office/drawing/2014/main" id="{58F24F56-D9F9-4858-8653-C52ABD285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4" y="1548881"/>
            <a:ext cx="6442962" cy="4628081"/>
          </a:xfrm>
        </p:spPr>
      </p:pic>
    </p:spTree>
    <p:extLst>
      <p:ext uri="{BB962C8B-B14F-4D97-AF65-F5344CB8AC3E}">
        <p14:creationId xmlns:p14="http://schemas.microsoft.com/office/powerpoint/2010/main" val="395246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Ödev3.png </a:t>
            </a:r>
            <a:r>
              <a:rPr lang="tr-TR" dirty="0" err="1"/>
              <a:t>output</a:t>
            </a:r>
            <a:endParaRPr lang="tr-TR" dirty="0"/>
          </a:p>
        </p:txBody>
      </p:sp>
      <p:pic>
        <p:nvPicPr>
          <p:cNvPr id="5" name="Content Placeholder 4">
            <a:extLst>
              <a:ext uri="{FF2B5EF4-FFF2-40B4-BE49-F238E27FC236}">
                <a16:creationId xmlns:a16="http://schemas.microsoft.com/office/drawing/2014/main" id="{9A9BCF20-1BE8-421A-BB66-AD2D889BB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539551"/>
            <a:ext cx="9097410" cy="4637412"/>
          </a:xfrm>
        </p:spPr>
      </p:pic>
    </p:spTree>
    <p:extLst>
      <p:ext uri="{BB962C8B-B14F-4D97-AF65-F5344CB8AC3E}">
        <p14:creationId xmlns:p14="http://schemas.microsoft.com/office/powerpoint/2010/main" val="402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Ödev4.png </a:t>
            </a:r>
            <a:r>
              <a:rPr lang="tr-TR" dirty="0" err="1"/>
              <a:t>output</a:t>
            </a:r>
            <a:endParaRPr lang="tr-TR" dirty="0"/>
          </a:p>
        </p:txBody>
      </p:sp>
      <p:pic>
        <p:nvPicPr>
          <p:cNvPr id="5" name="Content Placeholder 4">
            <a:extLst>
              <a:ext uri="{FF2B5EF4-FFF2-40B4-BE49-F238E27FC236}">
                <a16:creationId xmlns:a16="http://schemas.microsoft.com/office/drawing/2014/main" id="{EEC5BF95-C45D-4118-BF2A-CF824C5AF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6" y="2343636"/>
            <a:ext cx="8131245" cy="1691787"/>
          </a:xfrm>
        </p:spPr>
      </p:pic>
    </p:spTree>
    <p:extLst>
      <p:ext uri="{BB962C8B-B14F-4D97-AF65-F5344CB8AC3E}">
        <p14:creationId xmlns:p14="http://schemas.microsoft.com/office/powerpoint/2010/main" val="30301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Ödev5.png </a:t>
            </a:r>
            <a:r>
              <a:rPr lang="tr-TR" dirty="0" err="1"/>
              <a:t>output</a:t>
            </a:r>
            <a:endParaRPr lang="tr-TR" dirty="0"/>
          </a:p>
        </p:txBody>
      </p:sp>
      <p:pic>
        <p:nvPicPr>
          <p:cNvPr id="9" name="Content Placeholder 8">
            <a:extLst>
              <a:ext uri="{FF2B5EF4-FFF2-40B4-BE49-F238E27FC236}">
                <a16:creationId xmlns:a16="http://schemas.microsoft.com/office/drawing/2014/main" id="{5F5C3B51-B9F7-41FB-BEDF-0393C57F9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450" y="1966577"/>
            <a:ext cx="4903940" cy="4069433"/>
          </a:xfrm>
        </p:spPr>
      </p:pic>
    </p:spTree>
    <p:extLst>
      <p:ext uri="{BB962C8B-B14F-4D97-AF65-F5344CB8AC3E}">
        <p14:creationId xmlns:p14="http://schemas.microsoft.com/office/powerpoint/2010/main" val="300416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Ödev6.png </a:t>
            </a:r>
            <a:r>
              <a:rPr lang="tr-TR" dirty="0" err="1"/>
              <a:t>output</a:t>
            </a:r>
            <a:endParaRPr lang="tr-TR" dirty="0"/>
          </a:p>
        </p:txBody>
      </p:sp>
      <p:pic>
        <p:nvPicPr>
          <p:cNvPr id="5" name="Content Placeholder 4">
            <a:extLst>
              <a:ext uri="{FF2B5EF4-FFF2-40B4-BE49-F238E27FC236}">
                <a16:creationId xmlns:a16="http://schemas.microsoft.com/office/drawing/2014/main" id="{960D50E6-2A45-4121-AC0A-6DEC8AABB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1" y="1873042"/>
            <a:ext cx="4816990" cy="3512627"/>
          </a:xfrm>
        </p:spPr>
      </p:pic>
    </p:spTree>
    <p:extLst>
      <p:ext uri="{BB962C8B-B14F-4D97-AF65-F5344CB8AC3E}">
        <p14:creationId xmlns:p14="http://schemas.microsoft.com/office/powerpoint/2010/main" val="287843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61E4-4F69-4C5E-AFB5-E0A14CC03A02}"/>
              </a:ext>
            </a:extLst>
          </p:cNvPr>
          <p:cNvSpPr>
            <a:spLocks noGrp="1"/>
          </p:cNvSpPr>
          <p:nvPr>
            <p:ph type="title"/>
          </p:nvPr>
        </p:nvSpPr>
        <p:spPr/>
        <p:txBody>
          <a:bodyPr/>
          <a:lstStyle/>
          <a:p>
            <a:r>
              <a:rPr lang="tr-TR" dirty="0" err="1"/>
              <a:t>Display:none</a:t>
            </a:r>
            <a:r>
              <a:rPr lang="tr-TR" dirty="0"/>
              <a:t> ve </a:t>
            </a:r>
            <a:r>
              <a:rPr lang="tr-TR" dirty="0" err="1"/>
              <a:t>Visibility:hidden</a:t>
            </a:r>
            <a:r>
              <a:rPr lang="tr-TR" dirty="0"/>
              <a:t> arasındaki fark nedir?</a:t>
            </a:r>
          </a:p>
        </p:txBody>
      </p:sp>
      <p:sp>
        <p:nvSpPr>
          <p:cNvPr id="3" name="Content Placeholder 2">
            <a:extLst>
              <a:ext uri="{FF2B5EF4-FFF2-40B4-BE49-F238E27FC236}">
                <a16:creationId xmlns:a16="http://schemas.microsoft.com/office/drawing/2014/main" id="{B57D0AF3-15B3-4305-9130-3B88E1A9F148}"/>
              </a:ext>
            </a:extLst>
          </p:cNvPr>
          <p:cNvSpPr>
            <a:spLocks noGrp="1"/>
          </p:cNvSpPr>
          <p:nvPr>
            <p:ph idx="1"/>
          </p:nvPr>
        </p:nvSpPr>
        <p:spPr>
          <a:xfrm>
            <a:off x="838200" y="1825625"/>
            <a:ext cx="10515600" cy="3110269"/>
          </a:xfrm>
        </p:spPr>
        <p:txBody>
          <a:bodyPr/>
          <a:lstStyle/>
          <a:p>
            <a:r>
              <a:rPr lang="tr-TR" dirty="0" err="1"/>
              <a:t>Display:none</a:t>
            </a:r>
            <a:r>
              <a:rPr lang="tr-TR" dirty="0"/>
              <a:t>, söz konusu etiketin sayfada hiç görünmeyeceği anlamına gelir (yine de bununla </a:t>
            </a:r>
            <a:r>
              <a:rPr lang="tr-TR" dirty="0" err="1"/>
              <a:t>dom</a:t>
            </a:r>
            <a:r>
              <a:rPr lang="tr-TR" dirty="0"/>
              <a:t> üzerinden etkileşime girebilirsiniz). Diğer etiketler arasında bunun için herhangi bir boşluk bırakılmayacaktır.</a:t>
            </a:r>
          </a:p>
          <a:p>
            <a:r>
              <a:rPr lang="tr-TR" dirty="0" err="1"/>
              <a:t>Visibility:hidden</a:t>
            </a:r>
            <a:r>
              <a:rPr lang="tr-TR" dirty="0"/>
              <a:t>, </a:t>
            </a:r>
            <a:r>
              <a:rPr lang="tr-TR" dirty="0" err="1"/>
              <a:t>display:none'dan</a:t>
            </a:r>
            <a:r>
              <a:rPr lang="tr-TR" dirty="0"/>
              <a:t> farklı olarak etiketin görünür olmadığı, ancak sayfada bunun için yer ayrıldığı anlamına gelir. Etiket işlenir, sadece sayfada görünmez.</a:t>
            </a:r>
          </a:p>
        </p:txBody>
      </p:sp>
    </p:spTree>
    <p:extLst>
      <p:ext uri="{BB962C8B-B14F-4D97-AF65-F5344CB8AC3E}">
        <p14:creationId xmlns:p14="http://schemas.microsoft.com/office/powerpoint/2010/main" val="255852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Pseudo</a:t>
            </a:r>
            <a:r>
              <a:rPr lang="tr-TR" dirty="0"/>
              <a:t>-Class ve </a:t>
            </a:r>
            <a:r>
              <a:rPr lang="tr-TR" dirty="0" err="1"/>
              <a:t>Pseudo</a:t>
            </a:r>
            <a:r>
              <a:rPr lang="tr-TR" dirty="0"/>
              <a:t>-Element nedir?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b="1" dirty="0"/>
              <a:t>Bir CSS </a:t>
            </a:r>
            <a:r>
              <a:rPr lang="tr-TR" b="1" dirty="0" err="1"/>
              <a:t>Pseudo</a:t>
            </a:r>
            <a:r>
              <a:rPr lang="tr-TR" b="1" dirty="0"/>
              <a:t>-Class, seçili öğe(</a:t>
            </a:r>
            <a:r>
              <a:rPr lang="tr-TR" b="1" dirty="0" err="1"/>
              <a:t>ler</a:t>
            </a:r>
            <a:r>
              <a:rPr lang="tr-TR" b="1" dirty="0"/>
              <a:t>)in özel durumunu belirten bir seçiciye eklenen bir anahtar sözcüktür. Örneğin, :</a:t>
            </a:r>
            <a:r>
              <a:rPr lang="tr-TR" b="1" dirty="0" err="1"/>
              <a:t>hover</a:t>
            </a:r>
            <a:r>
              <a:rPr lang="tr-TR" b="1" dirty="0"/>
              <a:t>, kullanıcının işaretçisi üzerine geldiğinde bir düğmenin rengini değiştirmek için kullanılabilir.</a:t>
            </a:r>
          </a:p>
          <a:p>
            <a:r>
              <a:rPr lang="tr-TR" b="1" dirty="0" err="1"/>
              <a:t>Pseudo-Classlar</a:t>
            </a:r>
            <a:r>
              <a:rPr lang="tr-TR" b="1" dirty="0"/>
              <a:t>, bir öğeye yalnızca belge ağacının içeriğiyle ilgili olarak değil, aynı zamanda gezgin geçmişi, içeriğinin durumu veya farenin konumu gibi dış etkenlerle ilişkili olarak bir stil uygulamanıza izin verir.</a:t>
            </a:r>
          </a:p>
          <a:p>
            <a:r>
              <a:rPr lang="tr-TR" dirty="0"/>
              <a:t>CSS </a:t>
            </a:r>
            <a:r>
              <a:rPr lang="tr-TR" dirty="0" err="1"/>
              <a:t>Pseudo</a:t>
            </a:r>
            <a:r>
              <a:rPr lang="tr-TR" dirty="0"/>
              <a:t>-Element, seçili öğelerin belirli bir bölümünü stilize etmenize olanak tanıyan bir seçiciye eklenen bir anahtar sözcüktür.</a:t>
            </a:r>
          </a:p>
        </p:txBody>
      </p:sp>
    </p:spTree>
    <p:extLst>
      <p:ext uri="{BB962C8B-B14F-4D97-AF65-F5344CB8AC3E}">
        <p14:creationId xmlns:p14="http://schemas.microsoft.com/office/powerpoint/2010/main" val="384520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2766218"/>
            <a:ext cx="10515600" cy="1325563"/>
          </a:xfrm>
        </p:spPr>
        <p:txBody>
          <a:bodyPr/>
          <a:lstStyle/>
          <a:p>
            <a:pPr algn="ctr"/>
            <a:r>
              <a:rPr lang="tr-TR" dirty="0"/>
              <a:t>Front-</a:t>
            </a:r>
            <a:r>
              <a:rPr lang="tr-TR" dirty="0" err="1"/>
              <a:t>End</a:t>
            </a:r>
            <a:r>
              <a:rPr lang="tr-TR" dirty="0"/>
              <a:t> Ödevleri</a:t>
            </a:r>
          </a:p>
        </p:txBody>
      </p:sp>
    </p:spTree>
    <p:extLst>
      <p:ext uri="{BB962C8B-B14F-4D97-AF65-F5344CB8AC3E}">
        <p14:creationId xmlns:p14="http://schemas.microsoft.com/office/powerpoint/2010/main" val="90196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 (boşluk) birleştiricisi, ilk öğenin soyundan gelen düğümleri seçer. Sözdizimi: A B Örnek: div yayılma, bir &lt;div&gt; öğesi içindeki tüm &lt;</a:t>
            </a:r>
            <a:r>
              <a:rPr lang="tr-TR" dirty="0" err="1"/>
              <a:t>span</a:t>
            </a:r>
            <a:r>
              <a:rPr lang="tr-TR" dirty="0"/>
              <a:t>&gt; öğeleriyle eşleşir.</a:t>
            </a:r>
          </a:p>
          <a:p>
            <a:r>
              <a:rPr lang="tr-TR" dirty="0"/>
              <a:t>&gt; birleştirici, ilk öğenin doğrudan çocukları olan düğümleri seçer. Sözdizimi: A &gt; B Örnek: </a:t>
            </a:r>
            <a:r>
              <a:rPr lang="tr-TR" dirty="0" err="1"/>
              <a:t>ul</a:t>
            </a:r>
            <a:r>
              <a:rPr lang="tr-TR" dirty="0"/>
              <a:t> &gt; </a:t>
            </a:r>
            <a:r>
              <a:rPr lang="tr-TR" dirty="0" err="1"/>
              <a:t>li</a:t>
            </a:r>
            <a:r>
              <a:rPr lang="tr-TR" dirty="0"/>
              <a:t>, doğrudan bir &lt;</a:t>
            </a:r>
            <a:r>
              <a:rPr lang="tr-TR" dirty="0" err="1"/>
              <a:t>ul</a:t>
            </a:r>
            <a:r>
              <a:rPr lang="tr-TR" dirty="0"/>
              <a:t>&gt; öğesinin içine yerleştirilmiş tüm &lt;</a:t>
            </a:r>
            <a:r>
              <a:rPr lang="tr-TR" dirty="0" err="1"/>
              <a:t>li</a:t>
            </a:r>
            <a:r>
              <a:rPr lang="tr-TR" dirty="0"/>
              <a:t>&gt; öğeleriyle eşleşir.</a:t>
            </a:r>
          </a:p>
          <a:p>
            <a:r>
              <a:rPr lang="tr-TR" dirty="0"/>
              <a:t>~ birleştirici kardeşleri seçer. Bu, ikinci öğenin birinciyi takip ettiği (mutlaka hemen olmasa da) ve her ikisinin de aynı ebeveyni paylaştığı anlamına gelir. Sözdizimi: A ~ B Örnek: p ~ </a:t>
            </a:r>
            <a:r>
              <a:rPr lang="tr-TR" dirty="0" err="1"/>
              <a:t>span</a:t>
            </a:r>
            <a:r>
              <a:rPr lang="tr-TR" dirty="0"/>
              <a:t>, bir &lt;p&gt;'</a:t>
            </a:r>
            <a:r>
              <a:rPr lang="tr-TR" dirty="0" err="1"/>
              <a:t>yi</a:t>
            </a:r>
            <a:r>
              <a:rPr lang="tr-TR" dirty="0"/>
              <a:t> izleyen tüm &lt;</a:t>
            </a:r>
            <a:r>
              <a:rPr lang="tr-TR" dirty="0" err="1"/>
              <a:t>span</a:t>
            </a:r>
            <a:r>
              <a:rPr lang="tr-TR" dirty="0"/>
              <a:t>&gt; öğeleriyle eşleşir, hemen olsun ya da olmasın.</a:t>
            </a:r>
          </a:p>
        </p:txBody>
      </p:sp>
    </p:spTree>
    <p:extLst>
      <p:ext uri="{BB962C8B-B14F-4D97-AF65-F5344CB8AC3E}">
        <p14:creationId xmlns:p14="http://schemas.microsoft.com/office/powerpoint/2010/main" val="252172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birleştiricisi, yalnızca ilk öğeyi hemen takip ederse ikinci öğeyle eşleşir. Sözdizimi: A + B Örnek: h2 + p, bir &lt;h2&gt; öğesinin hemen ardından gelen tüm &lt;p&gt; öğeleriyle eşleşir.</a:t>
            </a:r>
          </a:p>
          <a:p>
            <a:r>
              <a:rPr lang="tr-TR" dirty="0"/>
              <a:t>, seçici, eşleşen tüm düğümleri seçen bir gruplama yöntemidir. Sözdizimi: A, B Örnek: div, </a:t>
            </a:r>
            <a:r>
              <a:rPr lang="tr-TR" dirty="0" err="1"/>
              <a:t>span</a:t>
            </a:r>
            <a:r>
              <a:rPr lang="tr-TR" dirty="0"/>
              <a:t> hem &lt;</a:t>
            </a:r>
            <a:r>
              <a:rPr lang="tr-TR" dirty="0" err="1"/>
              <a:t>span</a:t>
            </a:r>
            <a:r>
              <a:rPr lang="tr-TR" dirty="0"/>
              <a:t>&gt; hem de &lt;div&gt; öğeleriyle eşleşir.</a:t>
            </a:r>
          </a:p>
        </p:txBody>
      </p:sp>
    </p:spTree>
    <p:extLst>
      <p:ext uri="{BB962C8B-B14F-4D97-AF65-F5344CB8AC3E}">
        <p14:creationId xmlns:p14="http://schemas.microsoft.com/office/powerpoint/2010/main" val="102500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box-sizing</a:t>
            </a:r>
            <a:r>
              <a:rPr lang="tr-TR" dirty="0"/>
              <a:t> nedir? </a:t>
            </a:r>
            <a:r>
              <a:rPr lang="tr-TR" dirty="0" err="1"/>
              <a:t>border-box</a:t>
            </a:r>
            <a:r>
              <a:rPr lang="tr-TR" dirty="0"/>
              <a:t> ve </a:t>
            </a:r>
            <a:r>
              <a:rPr lang="tr-TR" dirty="0" err="1"/>
              <a:t>content-box</a:t>
            </a:r>
            <a:r>
              <a:rPr lang="tr-TR" dirty="0"/>
              <a:t> nelerdir?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normAutofit fontScale="92500"/>
          </a:bodyPr>
          <a:lstStyle/>
          <a:p>
            <a:pPr fontAlgn="base"/>
            <a:r>
              <a:rPr lang="tr-TR" dirty="0" err="1"/>
              <a:t>CSS’te</a:t>
            </a:r>
            <a:r>
              <a:rPr lang="tr-TR" dirty="0"/>
              <a:t> kutu modelinde her elementin bir </a:t>
            </a:r>
            <a:r>
              <a:rPr lang="tr-TR" b="1" dirty="0" err="1"/>
              <a:t>margin</a:t>
            </a:r>
            <a:r>
              <a:rPr lang="tr-TR" dirty="0"/>
              <a:t> değeri, bir </a:t>
            </a:r>
            <a:r>
              <a:rPr lang="tr-TR" b="1" dirty="0" err="1"/>
              <a:t>border</a:t>
            </a:r>
            <a:r>
              <a:rPr lang="tr-TR" dirty="0"/>
              <a:t> değeri, bir </a:t>
            </a:r>
            <a:r>
              <a:rPr lang="tr-TR" b="1" dirty="0" err="1"/>
              <a:t>padding</a:t>
            </a:r>
            <a:r>
              <a:rPr lang="tr-TR" dirty="0"/>
              <a:t> değeri ve de en sonunda </a:t>
            </a:r>
            <a:r>
              <a:rPr lang="tr-TR" b="1" dirty="0"/>
              <a:t>içeriği</a:t>
            </a:r>
            <a:r>
              <a:rPr lang="tr-TR" dirty="0"/>
              <a:t> bulunur.</a:t>
            </a:r>
          </a:p>
          <a:p>
            <a:pPr fontAlgn="base"/>
            <a:r>
              <a:rPr lang="tr-TR" b="1" dirty="0" err="1"/>
              <a:t>box-sizing</a:t>
            </a:r>
            <a:r>
              <a:rPr lang="tr-TR" b="1" dirty="0"/>
              <a:t> </a:t>
            </a:r>
            <a:r>
              <a:rPr lang="tr-TR" dirty="0"/>
              <a:t>ise elementin içeriğinin </a:t>
            </a:r>
            <a:r>
              <a:rPr lang="tr-TR" b="1" dirty="0"/>
              <a:t>genişlik</a:t>
            </a:r>
            <a:r>
              <a:rPr lang="tr-TR" dirty="0"/>
              <a:t> ve </a:t>
            </a:r>
            <a:r>
              <a:rPr lang="tr-TR" b="1" dirty="0"/>
              <a:t>yükseklik</a:t>
            </a:r>
            <a:r>
              <a:rPr lang="tr-TR" dirty="0"/>
              <a:t> değerlerinin neresi referans alınarak belirlenmesini sağlar. </a:t>
            </a:r>
          </a:p>
          <a:p>
            <a:pPr fontAlgn="base"/>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pPr fontAlgn="base"/>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pPr fontAlgn="base"/>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a:p>
            <a:endParaRPr lang="tr-TR" dirty="0"/>
          </a:p>
        </p:txBody>
      </p:sp>
    </p:spTree>
    <p:extLst>
      <p:ext uri="{BB962C8B-B14F-4D97-AF65-F5344CB8AC3E}">
        <p14:creationId xmlns:p14="http://schemas.microsoft.com/office/powerpoint/2010/main" val="375207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p:txBody>
          <a:bodyPr>
            <a:normAutofit fontScale="85000" lnSpcReduction="10000"/>
          </a:bodyPr>
          <a:lstStyle/>
          <a:p>
            <a:r>
              <a:rPr lang="tr-TR" dirty="0" err="1"/>
              <a:t>Integrity</a:t>
            </a:r>
            <a:r>
              <a:rPr lang="tr-TR" dirty="0"/>
              <a:t> </a:t>
            </a:r>
            <a:r>
              <a:rPr lang="tr-TR" dirty="0" err="1"/>
              <a:t>attribute’u</a:t>
            </a:r>
            <a:r>
              <a:rPr lang="tr-TR" dirty="0"/>
              <a:t> kullanmanın ana noktası, ağ güvenliğini artırmaktır. Kullanıcılar, CDN sunucularından birine dayalı bir web sitesine tarayıcı üzerinden ilk kez bağlanırken, yüklenen verilerin kaynağının kötü amaçlı olup olmadığını doğrulayamazlar. Teknik olarak, </a:t>
            </a:r>
            <a:r>
              <a:rPr lang="tr-TR" dirty="0" err="1"/>
              <a:t>Integrity</a:t>
            </a:r>
            <a:r>
              <a:rPr lang="tr-TR" dirty="0"/>
              <a:t> </a:t>
            </a:r>
            <a:r>
              <a:rPr lang="tr-TR" dirty="0" err="1"/>
              <a:t>attribute</a:t>
            </a:r>
            <a:r>
              <a:rPr lang="tr-TR" dirty="0"/>
              <a:t> tam da bu konuda yardımcı olur - veri kaynağının doğru şekilde doğrulanmasını sağlar. Yani sadece tarayıcının doğru kaynak dosyadaki sayıları CDN sunucusunda bulunan kaynak dosyanın talep ettiği miktarlarla doğrulamasını sağlar. </a:t>
            </a:r>
          </a:p>
          <a:p>
            <a:r>
              <a:rPr lang="tr-TR" dirty="0" err="1"/>
              <a:t>Crossorigin</a:t>
            </a:r>
            <a:r>
              <a:rPr lang="tr-TR" dirty="0"/>
              <a:t> </a:t>
            </a:r>
            <a:r>
              <a:rPr lang="tr-TR" dirty="0" err="1"/>
              <a:t>attribute</a:t>
            </a:r>
            <a:r>
              <a:rPr lang="tr-TR" dirty="0"/>
              <a:t> ise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10406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a:xfrm>
            <a:off x="838200" y="365125"/>
            <a:ext cx="10515600" cy="1325563"/>
          </a:xfrm>
        </p:spPr>
        <p:txBody>
          <a:bodyPr/>
          <a:lstStyle/>
          <a:p>
            <a:r>
              <a:rPr lang="tr-TR" dirty="0" err="1"/>
              <a:t>Spacing</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a:xfrm>
            <a:off x="838200" y="1825625"/>
            <a:ext cx="10515600" cy="4351338"/>
          </a:xfrm>
        </p:spPr>
        <p:txBody>
          <a:bodyPr>
            <a:normAutofit lnSpcReduction="10000"/>
          </a:bodyPr>
          <a:lstStyle/>
          <a:p>
            <a:r>
              <a:rPr lang="tr-TR" dirty="0"/>
              <a:t>Sınıflar, </a:t>
            </a:r>
            <a:r>
              <a:rPr lang="tr-TR" dirty="0" err="1"/>
              <a:t>xs</a:t>
            </a:r>
            <a:r>
              <a:rPr lang="tr-TR" dirty="0"/>
              <a:t> için {</a:t>
            </a:r>
            <a:r>
              <a:rPr lang="tr-TR" dirty="0" err="1"/>
              <a:t>property</a:t>
            </a:r>
            <a:r>
              <a:rPr lang="tr-TR" dirty="0"/>
              <a:t>}{</a:t>
            </a:r>
            <a:r>
              <a:rPr lang="tr-TR" dirty="0" err="1"/>
              <a:t>sides</a:t>
            </a:r>
            <a:r>
              <a:rPr lang="tr-TR" dirty="0"/>
              <a:t>}-{size} ve </a:t>
            </a:r>
            <a:r>
              <a:rPr lang="tr-TR" dirty="0" err="1"/>
              <a:t>sm</a:t>
            </a:r>
            <a:r>
              <a:rPr lang="tr-TR" dirty="0"/>
              <a:t>, md, </a:t>
            </a:r>
            <a:r>
              <a:rPr lang="tr-TR" dirty="0" err="1"/>
              <a:t>lg</a:t>
            </a:r>
            <a:r>
              <a:rPr lang="tr-TR" dirty="0"/>
              <a:t> ve xl için ise {</a:t>
            </a:r>
            <a:r>
              <a:rPr lang="tr-TR" dirty="0" err="1"/>
              <a:t>property</a:t>
            </a:r>
            <a:r>
              <a:rPr lang="tr-TR" dirty="0"/>
              <a:t>}{</a:t>
            </a:r>
            <a:r>
              <a:rPr lang="tr-TR" dirty="0" err="1"/>
              <a:t>sides</a:t>
            </a:r>
            <a:r>
              <a:rPr lang="tr-TR" dirty="0"/>
              <a:t>}-{</a:t>
            </a:r>
            <a:r>
              <a:rPr lang="tr-TR" dirty="0" err="1"/>
              <a:t>breakpoint</a:t>
            </a:r>
            <a:r>
              <a:rPr lang="tr-TR" dirty="0"/>
              <a:t>}-{size} biçimi kullanılarak adlandırılır.</a:t>
            </a:r>
          </a:p>
          <a:p>
            <a:r>
              <a:rPr lang="tr-TR" dirty="0"/>
              <a:t>m-</a:t>
            </a:r>
            <a:r>
              <a:rPr lang="tr-TR" dirty="0" err="1"/>
              <a:t>margin</a:t>
            </a:r>
            <a:r>
              <a:rPr lang="tr-TR" dirty="0"/>
              <a:t> için</a:t>
            </a:r>
          </a:p>
          <a:p>
            <a:r>
              <a:rPr lang="tr-TR" dirty="0"/>
              <a:t>p-</a:t>
            </a:r>
            <a:r>
              <a:rPr lang="tr-TR" dirty="0" err="1"/>
              <a:t>padding</a:t>
            </a:r>
            <a:r>
              <a:rPr lang="tr-TR" dirty="0"/>
              <a:t> için 	</a:t>
            </a:r>
          </a:p>
          <a:p>
            <a:r>
              <a:rPr lang="tr-TR" dirty="0"/>
              <a:t>Taraflar için ise:</a:t>
            </a:r>
          </a:p>
          <a:p>
            <a:r>
              <a:rPr lang="tr-TR" dirty="0"/>
              <a:t>t-top</a:t>
            </a:r>
          </a:p>
          <a:p>
            <a:r>
              <a:rPr lang="tr-TR" dirty="0"/>
              <a:t>b-</a:t>
            </a:r>
            <a:r>
              <a:rPr lang="tr-TR" dirty="0" err="1"/>
              <a:t>bottom</a:t>
            </a:r>
            <a:endParaRPr lang="tr-TR" dirty="0"/>
          </a:p>
          <a:p>
            <a:r>
              <a:rPr lang="tr-TR" dirty="0"/>
              <a:t>l-</a:t>
            </a:r>
            <a:r>
              <a:rPr lang="tr-TR" dirty="0" err="1"/>
              <a:t>left</a:t>
            </a:r>
            <a:endParaRPr lang="tr-TR" dirty="0"/>
          </a:p>
          <a:p>
            <a:r>
              <a:rPr lang="tr-TR" dirty="0"/>
              <a:t>r-</a:t>
            </a:r>
            <a:r>
              <a:rPr lang="tr-TR" dirty="0" err="1"/>
              <a:t>right</a:t>
            </a:r>
            <a:endParaRPr lang="tr-TR" dirty="0"/>
          </a:p>
          <a:p>
            <a:endParaRPr lang="tr-TR" dirty="0"/>
          </a:p>
        </p:txBody>
      </p:sp>
      <p:sp>
        <p:nvSpPr>
          <p:cNvPr id="4" name="Content Placeholder 2">
            <a:extLst>
              <a:ext uri="{FF2B5EF4-FFF2-40B4-BE49-F238E27FC236}">
                <a16:creationId xmlns:a16="http://schemas.microsoft.com/office/drawing/2014/main" id="{39A1F6AD-50FD-4A80-8C54-64E8BBBF3223}"/>
              </a:ext>
            </a:extLst>
          </p:cNvPr>
          <p:cNvSpPr txBox="1">
            <a:spLocks/>
          </p:cNvSpPr>
          <p:nvPr/>
        </p:nvSpPr>
        <p:spPr>
          <a:xfrm>
            <a:off x="3909527" y="2752530"/>
            <a:ext cx="2827175" cy="3044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5" name="Content Placeholder 2">
            <a:extLst>
              <a:ext uri="{FF2B5EF4-FFF2-40B4-BE49-F238E27FC236}">
                <a16:creationId xmlns:a16="http://schemas.microsoft.com/office/drawing/2014/main" id="{0A1E376E-BFEC-407C-BB44-62234F871835}"/>
              </a:ext>
            </a:extLst>
          </p:cNvPr>
          <p:cNvSpPr txBox="1">
            <a:spLocks/>
          </p:cNvSpPr>
          <p:nvPr/>
        </p:nvSpPr>
        <p:spPr>
          <a:xfrm>
            <a:off x="3741575" y="3601616"/>
            <a:ext cx="2696548"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6" name="Content Placeholder 2">
            <a:extLst>
              <a:ext uri="{FF2B5EF4-FFF2-40B4-BE49-F238E27FC236}">
                <a16:creationId xmlns:a16="http://schemas.microsoft.com/office/drawing/2014/main" id="{563DF5C7-D313-4EAD-8B57-2AE583F4EEC6}"/>
              </a:ext>
            </a:extLst>
          </p:cNvPr>
          <p:cNvSpPr txBox="1">
            <a:spLocks/>
          </p:cNvSpPr>
          <p:nvPr/>
        </p:nvSpPr>
        <p:spPr>
          <a:xfrm>
            <a:off x="6140320"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0-margin ve </a:t>
            </a:r>
            <a:r>
              <a:rPr lang="tr-TR" dirty="0" err="1"/>
              <a:t>padding</a:t>
            </a:r>
            <a:r>
              <a:rPr lang="tr-TR" dirty="0"/>
              <a:t> kalkar</a:t>
            </a:r>
          </a:p>
          <a:p>
            <a:pPr marL="0" indent="0">
              <a:buNone/>
            </a:pPr>
            <a:r>
              <a:rPr lang="tr-TR" dirty="0"/>
              <a:t>1-default*0.25</a:t>
            </a:r>
          </a:p>
          <a:p>
            <a:pPr marL="0" indent="0">
              <a:buNone/>
            </a:pPr>
            <a:r>
              <a:rPr lang="tr-TR" dirty="0"/>
              <a:t>2-default*0.5</a:t>
            </a:r>
          </a:p>
        </p:txBody>
      </p:sp>
      <p:sp>
        <p:nvSpPr>
          <p:cNvPr id="7" name="Content Placeholder 2">
            <a:extLst>
              <a:ext uri="{FF2B5EF4-FFF2-40B4-BE49-F238E27FC236}">
                <a16:creationId xmlns:a16="http://schemas.microsoft.com/office/drawing/2014/main" id="{EB4994FE-FAAA-432C-B632-C0ACDC9EF64D}"/>
              </a:ext>
            </a:extLst>
          </p:cNvPr>
          <p:cNvSpPr txBox="1">
            <a:spLocks/>
          </p:cNvSpPr>
          <p:nvPr/>
        </p:nvSpPr>
        <p:spPr>
          <a:xfrm>
            <a:off x="3651379"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x-</a:t>
            </a:r>
            <a:r>
              <a:rPr lang="tr-TR" dirty="0" err="1"/>
              <a:t>left</a:t>
            </a:r>
            <a:r>
              <a:rPr lang="tr-TR" dirty="0"/>
              <a:t> ve </a:t>
            </a:r>
            <a:r>
              <a:rPr lang="tr-TR" dirty="0" err="1"/>
              <a:t>right</a:t>
            </a:r>
            <a:r>
              <a:rPr lang="tr-TR" dirty="0"/>
              <a:t> (x-</a:t>
            </a:r>
            <a:r>
              <a:rPr lang="tr-TR" dirty="0" err="1"/>
              <a:t>axis</a:t>
            </a:r>
            <a:r>
              <a:rPr lang="tr-TR" dirty="0"/>
              <a:t>)</a:t>
            </a:r>
          </a:p>
          <a:p>
            <a:pPr marL="0" indent="0">
              <a:buNone/>
            </a:pPr>
            <a:r>
              <a:rPr lang="tr-TR" dirty="0"/>
              <a:t>y-top ve </a:t>
            </a:r>
            <a:r>
              <a:rPr lang="tr-TR" dirty="0" err="1"/>
              <a:t>bottom</a:t>
            </a:r>
            <a:r>
              <a:rPr lang="tr-TR" dirty="0"/>
              <a:t> (y-</a:t>
            </a:r>
            <a:r>
              <a:rPr lang="tr-TR" dirty="0" err="1"/>
              <a:t>axis</a:t>
            </a:r>
            <a:r>
              <a:rPr lang="tr-TR" dirty="0"/>
              <a:t>)</a:t>
            </a:r>
          </a:p>
        </p:txBody>
      </p:sp>
      <p:sp>
        <p:nvSpPr>
          <p:cNvPr id="8" name="Content Placeholder 2">
            <a:extLst>
              <a:ext uri="{FF2B5EF4-FFF2-40B4-BE49-F238E27FC236}">
                <a16:creationId xmlns:a16="http://schemas.microsoft.com/office/drawing/2014/main" id="{B1C8B31C-C4F2-46C9-B9DE-AC4B06DDE3B4}"/>
              </a:ext>
            </a:extLst>
          </p:cNvPr>
          <p:cNvSpPr txBox="1">
            <a:spLocks/>
          </p:cNvSpPr>
          <p:nvPr/>
        </p:nvSpPr>
        <p:spPr>
          <a:xfrm>
            <a:off x="8760278" y="3736553"/>
            <a:ext cx="2444621" cy="25753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3-default değer</a:t>
            </a:r>
          </a:p>
          <a:p>
            <a:pPr marL="0" indent="0">
              <a:buNone/>
            </a:pPr>
            <a:r>
              <a:rPr lang="tr-TR" dirty="0"/>
              <a:t>4-default*1.5</a:t>
            </a:r>
          </a:p>
          <a:p>
            <a:pPr marL="0" indent="0">
              <a:buNone/>
            </a:pPr>
            <a:r>
              <a:rPr lang="tr-TR" dirty="0"/>
              <a:t>5-default*3</a:t>
            </a:r>
          </a:p>
          <a:p>
            <a:pPr marL="0" indent="0">
              <a:buNone/>
            </a:pPr>
            <a:r>
              <a:rPr lang="tr-TR" dirty="0" err="1"/>
              <a:t>auto-margin’i</a:t>
            </a:r>
            <a:r>
              <a:rPr lang="tr-TR" dirty="0"/>
              <a:t> otomatik ayarlamak için</a:t>
            </a:r>
          </a:p>
        </p:txBody>
      </p:sp>
    </p:spTree>
    <p:extLst>
      <p:ext uri="{BB962C8B-B14F-4D97-AF65-F5344CB8AC3E}">
        <p14:creationId xmlns:p14="http://schemas.microsoft.com/office/powerpoint/2010/main" val="44457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BA22-ECE1-4834-AFF1-B0AE2DDC238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59F2B8E8-1F38-4E6A-8FBF-88C765A1249A}"/>
              </a:ext>
            </a:extLst>
          </p:cNvPr>
          <p:cNvSpPr>
            <a:spLocks noGrp="1"/>
          </p:cNvSpPr>
          <p:nvPr>
            <p:ph idx="1"/>
          </p:nvPr>
        </p:nvSpPr>
        <p:spPr/>
        <p:txBody>
          <a:bodyPr/>
          <a:lstStyle/>
          <a:p>
            <a:r>
              <a:rPr lang="tr-TR" dirty="0"/>
              <a:t>.</a:t>
            </a:r>
            <a:r>
              <a:rPr lang="tr-TR" dirty="0" err="1"/>
              <a:t>list-unstyled</a:t>
            </a:r>
            <a:r>
              <a:rPr lang="tr-TR" dirty="0"/>
              <a:t> sınıfı, liste öğelerindeki varsayılan liste stilini ve sol kenar boşluğunu kaldırır</a:t>
            </a:r>
          </a:p>
        </p:txBody>
      </p:sp>
    </p:spTree>
    <p:extLst>
      <p:ext uri="{BB962C8B-B14F-4D97-AF65-F5344CB8AC3E}">
        <p14:creationId xmlns:p14="http://schemas.microsoft.com/office/powerpoint/2010/main" val="3104872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F307-3C9B-47EF-8509-ECAFD0EED318}"/>
              </a:ext>
            </a:extLst>
          </p:cNvPr>
          <p:cNvSpPr>
            <a:spLocks noGrp="1"/>
          </p:cNvSpPr>
          <p:nvPr>
            <p:ph type="title"/>
          </p:nvPr>
        </p:nvSpPr>
        <p:spPr/>
        <p:txBody>
          <a:bodyPr/>
          <a:lstStyle/>
          <a:p>
            <a:r>
              <a:rPr lang="tr-TR" dirty="0"/>
              <a:t>SDK Nedir?</a:t>
            </a:r>
          </a:p>
        </p:txBody>
      </p:sp>
      <p:sp>
        <p:nvSpPr>
          <p:cNvPr id="3" name="Content Placeholder 2">
            <a:extLst>
              <a:ext uri="{FF2B5EF4-FFF2-40B4-BE49-F238E27FC236}">
                <a16:creationId xmlns:a16="http://schemas.microsoft.com/office/drawing/2014/main" id="{57CFE461-C66C-425A-BC81-960EC70927FB}"/>
              </a:ext>
            </a:extLst>
          </p:cNvPr>
          <p:cNvSpPr>
            <a:spLocks noGrp="1"/>
          </p:cNvSpPr>
          <p:nvPr>
            <p:ph idx="1"/>
          </p:nvPr>
        </p:nvSpPr>
        <p:spPr/>
        <p:txBody>
          <a:bodyPr/>
          <a:lstStyle/>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kullanılabilir.</a:t>
            </a:r>
          </a:p>
        </p:txBody>
      </p:sp>
    </p:spTree>
    <p:extLst>
      <p:ext uri="{BB962C8B-B14F-4D97-AF65-F5344CB8AC3E}">
        <p14:creationId xmlns:p14="http://schemas.microsoft.com/office/powerpoint/2010/main" val="4026814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63EE-4A1E-422A-B13F-16F19E2DE343}"/>
              </a:ext>
            </a:extLst>
          </p:cNvPr>
          <p:cNvSpPr>
            <a:spLocks noGrp="1"/>
          </p:cNvSpPr>
          <p:nvPr>
            <p:ph type="title"/>
          </p:nvPr>
        </p:nvSpPr>
        <p:spPr/>
        <p:txBody>
          <a:bodyPr/>
          <a:lstStyle/>
          <a:p>
            <a:r>
              <a:rPr lang="tr-TR" dirty="0"/>
              <a:t>JDK Nedir?</a:t>
            </a:r>
          </a:p>
        </p:txBody>
      </p:sp>
      <p:sp>
        <p:nvSpPr>
          <p:cNvPr id="3" name="Content Placeholder 2">
            <a:extLst>
              <a:ext uri="{FF2B5EF4-FFF2-40B4-BE49-F238E27FC236}">
                <a16:creationId xmlns:a16="http://schemas.microsoft.com/office/drawing/2014/main" id="{7D85C9BE-778B-47EA-B9D7-770ABA3ABD2C}"/>
              </a:ext>
            </a:extLst>
          </p:cNvPr>
          <p:cNvSpPr>
            <a:spLocks noGrp="1"/>
          </p:cNvSpPr>
          <p:nvPr>
            <p:ph idx="1"/>
          </p:nvPr>
        </p:nvSpPr>
        <p:spPr/>
        <p:txBody>
          <a:bodyPr/>
          <a:lstStyle/>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p:txBody>
      </p:sp>
    </p:spTree>
    <p:extLst>
      <p:ext uri="{BB962C8B-B14F-4D97-AF65-F5344CB8AC3E}">
        <p14:creationId xmlns:p14="http://schemas.microsoft.com/office/powerpoint/2010/main" val="34425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0293-23A1-4852-9247-D6C899D15284}"/>
              </a:ext>
            </a:extLst>
          </p:cNvPr>
          <p:cNvSpPr>
            <a:spLocks noGrp="1"/>
          </p:cNvSpPr>
          <p:nvPr>
            <p:ph type="title"/>
          </p:nvPr>
        </p:nvSpPr>
        <p:spPr/>
        <p:txBody>
          <a:bodyPr/>
          <a:lstStyle/>
          <a:p>
            <a:r>
              <a:rPr lang="tr-TR" dirty="0"/>
              <a:t>SDK ve JDK Farkı Nedir?</a:t>
            </a:r>
          </a:p>
        </p:txBody>
      </p:sp>
      <p:graphicFrame>
        <p:nvGraphicFramePr>
          <p:cNvPr id="4" name="Content Placeholder 3">
            <a:extLst>
              <a:ext uri="{FF2B5EF4-FFF2-40B4-BE49-F238E27FC236}">
                <a16:creationId xmlns:a16="http://schemas.microsoft.com/office/drawing/2014/main" id="{5971F06F-8256-4A67-AFE3-BCDEFD50889D}"/>
              </a:ext>
            </a:extLst>
          </p:cNvPr>
          <p:cNvGraphicFramePr>
            <a:graphicFrameLocks noGrp="1"/>
          </p:cNvGraphicFramePr>
          <p:nvPr>
            <p:ph idx="1"/>
            <p:extLst>
              <p:ext uri="{D42A27DB-BD31-4B8C-83A1-F6EECF244321}">
                <p14:modId xmlns:p14="http://schemas.microsoft.com/office/powerpoint/2010/main" val="525891477"/>
              </p:ext>
            </p:extLst>
          </p:nvPr>
        </p:nvGraphicFramePr>
        <p:xfrm>
          <a:off x="838200" y="1825625"/>
          <a:ext cx="10515600" cy="3312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2548204"/>
                    </a:ext>
                  </a:extLst>
                </a:gridCol>
                <a:gridCol w="3505200">
                  <a:extLst>
                    <a:ext uri="{9D8B030D-6E8A-4147-A177-3AD203B41FA5}">
                      <a16:colId xmlns:a16="http://schemas.microsoft.com/office/drawing/2014/main" val="1814038723"/>
                    </a:ext>
                  </a:extLst>
                </a:gridCol>
                <a:gridCol w="3505200">
                  <a:extLst>
                    <a:ext uri="{9D8B030D-6E8A-4147-A177-3AD203B41FA5}">
                      <a16:colId xmlns:a16="http://schemas.microsoft.com/office/drawing/2014/main" val="119143410"/>
                    </a:ext>
                  </a:extLst>
                </a:gridCol>
              </a:tblGrid>
              <a:tr h="370840">
                <a:tc>
                  <a:txBody>
                    <a:bodyPr/>
                    <a:lstStyle/>
                    <a:p>
                      <a:r>
                        <a:rPr lang="tr-TR" dirty="0"/>
                        <a:t>Karşılaştırma Parametreleri</a:t>
                      </a:r>
                    </a:p>
                  </a:txBody>
                  <a:tcPr/>
                </a:tc>
                <a:tc>
                  <a:txBody>
                    <a:bodyPr/>
                    <a:lstStyle/>
                    <a:p>
                      <a:r>
                        <a:rPr lang="tr-TR" dirty="0"/>
                        <a:t>SDK</a:t>
                      </a:r>
                    </a:p>
                  </a:txBody>
                  <a:tcPr/>
                </a:tc>
                <a:tc>
                  <a:txBody>
                    <a:bodyPr/>
                    <a:lstStyle/>
                    <a:p>
                      <a:r>
                        <a:rPr lang="tr-TR" dirty="0"/>
                        <a:t>JDK</a:t>
                      </a:r>
                    </a:p>
                  </a:txBody>
                  <a:tcPr/>
                </a:tc>
                <a:extLst>
                  <a:ext uri="{0D108BD9-81ED-4DB2-BD59-A6C34878D82A}">
                    <a16:rowId xmlns:a16="http://schemas.microsoft.com/office/drawing/2014/main" val="3797032510"/>
                  </a:ext>
                </a:extLst>
              </a:tr>
              <a:tr h="370840">
                <a:tc>
                  <a:txBody>
                    <a:bodyPr/>
                    <a:lstStyle/>
                    <a:p>
                      <a:r>
                        <a:rPr lang="tr-TR" dirty="0"/>
                        <a:t>Full Form</a:t>
                      </a:r>
                    </a:p>
                  </a:txBody>
                  <a:tcPr/>
                </a:tc>
                <a:tc>
                  <a:txBody>
                    <a:bodyPr/>
                    <a:lstStyle/>
                    <a:p>
                      <a:r>
                        <a:rPr lang="tr-TR" sz="1800" b="0" i="0" kern="1200" dirty="0">
                          <a:solidFill>
                            <a:schemeClr val="dk1"/>
                          </a:solidFill>
                          <a:effectLst/>
                          <a:latin typeface="+mn-lt"/>
                          <a:ea typeface="+mn-ea"/>
                          <a:cs typeface="+mn-cs"/>
                        </a:rPr>
                        <a:t>Software Development Kit</a:t>
                      </a:r>
                      <a:endParaRPr lang="tr-TR" dirty="0"/>
                    </a:p>
                  </a:txBody>
                  <a:tcPr/>
                </a:tc>
                <a:tc>
                  <a:txBody>
                    <a:bodyPr/>
                    <a:lstStyle/>
                    <a:p>
                      <a:r>
                        <a:rPr lang="tr-TR" sz="1800" b="0" i="0" kern="1200" dirty="0">
                          <a:solidFill>
                            <a:schemeClr val="dk1"/>
                          </a:solidFill>
                          <a:effectLst/>
                          <a:latin typeface="+mn-lt"/>
                          <a:ea typeface="+mn-ea"/>
                          <a:cs typeface="+mn-cs"/>
                        </a:rPr>
                        <a:t>Java Development Kit</a:t>
                      </a:r>
                      <a:endParaRPr lang="tr-TR" dirty="0"/>
                    </a:p>
                  </a:txBody>
                  <a:tcPr/>
                </a:tc>
                <a:extLst>
                  <a:ext uri="{0D108BD9-81ED-4DB2-BD59-A6C34878D82A}">
                    <a16:rowId xmlns:a16="http://schemas.microsoft.com/office/drawing/2014/main" val="1490388870"/>
                  </a:ext>
                </a:extLst>
              </a:tr>
              <a:tr h="370840">
                <a:tc>
                  <a:txBody>
                    <a:bodyPr/>
                    <a:lstStyle/>
                    <a:p>
                      <a:r>
                        <a:rPr lang="tr-TR" dirty="0"/>
                        <a:t>Kullanımları</a:t>
                      </a:r>
                    </a:p>
                  </a:txBody>
                  <a:tcPr/>
                </a:tc>
                <a:tc>
                  <a:txBody>
                    <a:bodyPr/>
                    <a:lstStyle/>
                    <a:p>
                      <a:r>
                        <a:rPr lang="tr-TR" dirty="0"/>
                        <a:t>Herhangi bir platformda bir uygulama veya program oluşturmak için kullanılan bir dizi yazılım veya geliştirme aracıdır.</a:t>
                      </a:r>
                    </a:p>
                  </a:txBody>
                  <a:tcPr/>
                </a:tc>
                <a:tc>
                  <a:txBody>
                    <a:bodyPr/>
                    <a:lstStyle/>
                    <a:p>
                      <a:r>
                        <a:rPr lang="tr-TR" dirty="0"/>
                        <a:t>Bir programcının Java dilini kullanarak bir program yazmasına izin veren bir dizi geliştirme aracıdır.</a:t>
                      </a:r>
                    </a:p>
                  </a:txBody>
                  <a:tcPr/>
                </a:tc>
                <a:extLst>
                  <a:ext uri="{0D108BD9-81ED-4DB2-BD59-A6C34878D82A}">
                    <a16:rowId xmlns:a16="http://schemas.microsoft.com/office/drawing/2014/main" val="2671748655"/>
                  </a:ext>
                </a:extLst>
              </a:tr>
              <a:tr h="370840">
                <a:tc>
                  <a:txBody>
                    <a:bodyPr/>
                    <a:lstStyle/>
                    <a:p>
                      <a:r>
                        <a:rPr lang="tr-TR" dirty="0"/>
                        <a:t>Araçlar</a:t>
                      </a:r>
                    </a:p>
                  </a:txBody>
                  <a:tcPr/>
                </a:tc>
                <a:tc>
                  <a:txBody>
                    <a:bodyPr/>
                    <a:lstStyle/>
                    <a:p>
                      <a:r>
                        <a:rPr lang="tr-TR" dirty="0"/>
                        <a:t>Kitaplıklar, örnek kod, destekleyici belgeler vb.</a:t>
                      </a:r>
                    </a:p>
                  </a:txBody>
                  <a:tcPr/>
                </a:tc>
                <a:tc>
                  <a:txBody>
                    <a:bodyPr/>
                    <a:lstStyle/>
                    <a:p>
                      <a:r>
                        <a:rPr lang="tr-TR" dirty="0"/>
                        <a:t>Programlama aracının seçim bileşenlerinden oluşur</a:t>
                      </a:r>
                    </a:p>
                  </a:txBody>
                  <a:tcPr/>
                </a:tc>
                <a:extLst>
                  <a:ext uri="{0D108BD9-81ED-4DB2-BD59-A6C34878D82A}">
                    <a16:rowId xmlns:a16="http://schemas.microsoft.com/office/drawing/2014/main" val="2978931730"/>
                  </a:ext>
                </a:extLst>
              </a:tr>
              <a:tr h="370840">
                <a:tc>
                  <a:txBody>
                    <a:bodyPr/>
                    <a:lstStyle/>
                    <a:p>
                      <a:r>
                        <a:rPr lang="tr-TR" dirty="0"/>
                        <a:t>Türler</a:t>
                      </a:r>
                    </a:p>
                  </a:txBody>
                  <a:tcPr/>
                </a:tc>
                <a:tc>
                  <a:txBody>
                    <a:bodyPr/>
                    <a:lstStyle/>
                    <a:p>
                      <a:r>
                        <a:rPr lang="tr-TR" sz="1800" b="0" i="0" kern="1200" dirty="0" err="1">
                          <a:solidFill>
                            <a:schemeClr val="dk1"/>
                          </a:solidFill>
                          <a:effectLst/>
                          <a:latin typeface="+mn-lt"/>
                          <a:ea typeface="+mn-ea"/>
                          <a:cs typeface="+mn-cs"/>
                        </a:rPr>
                        <a:t>Android</a:t>
                      </a:r>
                      <a:r>
                        <a:rPr lang="tr-TR" sz="1800" b="0" i="0" kern="1200" dirty="0">
                          <a:solidFill>
                            <a:schemeClr val="dk1"/>
                          </a:solidFill>
                          <a:effectLst/>
                          <a:latin typeface="+mn-lt"/>
                          <a:ea typeface="+mn-ea"/>
                          <a:cs typeface="+mn-cs"/>
                        </a:rPr>
                        <a:t> SDK, </a:t>
                      </a:r>
                      <a:r>
                        <a:rPr lang="tr-TR" sz="1800" b="0" i="0" kern="1200" dirty="0" err="1">
                          <a:solidFill>
                            <a:schemeClr val="dk1"/>
                          </a:solidFill>
                          <a:effectLst/>
                          <a:latin typeface="+mn-lt"/>
                          <a:ea typeface="+mn-ea"/>
                          <a:cs typeface="+mn-cs"/>
                        </a:rPr>
                        <a:t>iOS</a:t>
                      </a:r>
                      <a:r>
                        <a:rPr lang="tr-TR" sz="1800" b="0" i="0" kern="1200" dirty="0">
                          <a:solidFill>
                            <a:schemeClr val="dk1"/>
                          </a:solidFill>
                          <a:effectLst/>
                          <a:latin typeface="+mn-lt"/>
                          <a:ea typeface="+mn-ea"/>
                          <a:cs typeface="+mn-cs"/>
                        </a:rPr>
                        <a:t> SDK, Java SDK vb.</a:t>
                      </a:r>
                      <a:endParaRPr lang="tr-TR" dirty="0"/>
                    </a:p>
                  </a:txBody>
                  <a:tcPr/>
                </a:tc>
                <a:tc>
                  <a:txBody>
                    <a:bodyPr/>
                    <a:lstStyle/>
                    <a:p>
                      <a:r>
                        <a:rPr lang="tr-TR" sz="1800" b="0" i="0" kern="1200" dirty="0">
                          <a:solidFill>
                            <a:schemeClr val="dk1"/>
                          </a:solidFill>
                          <a:effectLst/>
                          <a:latin typeface="+mn-lt"/>
                          <a:ea typeface="+mn-ea"/>
                          <a:cs typeface="+mn-cs"/>
                        </a:rPr>
                        <a:t>Java 8, Java 11 vb.</a:t>
                      </a:r>
                      <a:endParaRPr lang="tr-TR" dirty="0"/>
                    </a:p>
                  </a:txBody>
                  <a:tcPr/>
                </a:tc>
                <a:extLst>
                  <a:ext uri="{0D108BD9-81ED-4DB2-BD59-A6C34878D82A}">
                    <a16:rowId xmlns:a16="http://schemas.microsoft.com/office/drawing/2014/main" val="209903653"/>
                  </a:ext>
                </a:extLst>
              </a:tr>
              <a:tr h="370840">
                <a:tc>
                  <a:txBody>
                    <a:bodyPr/>
                    <a:lstStyle/>
                    <a:p>
                      <a:r>
                        <a:rPr lang="tr-TR" dirty="0"/>
                        <a:t>Yapı</a:t>
                      </a:r>
                    </a:p>
                  </a:txBody>
                  <a:tcPr/>
                </a:tc>
                <a:tc>
                  <a:txBody>
                    <a:bodyPr/>
                    <a:lstStyle/>
                    <a:p>
                      <a:r>
                        <a:rPr lang="tr-TR" dirty="0"/>
                        <a:t>Bağımsız</a:t>
                      </a:r>
                    </a:p>
                  </a:txBody>
                  <a:tcPr/>
                </a:tc>
                <a:tc>
                  <a:txBody>
                    <a:bodyPr/>
                    <a:lstStyle/>
                    <a:p>
                      <a:r>
                        <a:rPr lang="tr-TR" dirty="0"/>
                        <a:t>Bağımsız</a:t>
                      </a:r>
                    </a:p>
                  </a:txBody>
                  <a:tcPr/>
                </a:tc>
                <a:extLst>
                  <a:ext uri="{0D108BD9-81ED-4DB2-BD59-A6C34878D82A}">
                    <a16:rowId xmlns:a16="http://schemas.microsoft.com/office/drawing/2014/main" val="2429882558"/>
                  </a:ext>
                </a:extLst>
              </a:tr>
            </a:tbl>
          </a:graphicData>
        </a:graphic>
      </p:graphicFrame>
    </p:spTree>
    <p:extLst>
      <p:ext uri="{BB962C8B-B14F-4D97-AF65-F5344CB8AC3E}">
        <p14:creationId xmlns:p14="http://schemas.microsoft.com/office/powerpoint/2010/main" val="3885231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715D-7E21-4F54-9005-F3B772F3B709}"/>
              </a:ext>
            </a:extLst>
          </p:cNvPr>
          <p:cNvSpPr>
            <a:spLocks noGrp="1"/>
          </p:cNvSpPr>
          <p:nvPr>
            <p:ph type="title"/>
          </p:nvPr>
        </p:nvSpPr>
        <p:spPr/>
        <p:txBody>
          <a:bodyPr/>
          <a:lstStyle/>
          <a:p>
            <a:r>
              <a:rPr lang="tr-TR" dirty="0" err="1"/>
              <a:t>Slice</a:t>
            </a:r>
            <a:r>
              <a:rPr lang="tr-TR" dirty="0"/>
              <a:t>() ve </a:t>
            </a:r>
            <a:r>
              <a:rPr lang="tr-TR" dirty="0" err="1"/>
              <a:t>Splice</a:t>
            </a:r>
            <a:r>
              <a:rPr lang="tr-TR" dirty="0"/>
              <a:t>() Fonksiyonları nelerdir?</a:t>
            </a:r>
          </a:p>
        </p:txBody>
      </p:sp>
      <p:sp>
        <p:nvSpPr>
          <p:cNvPr id="3" name="Content Placeholder 2">
            <a:extLst>
              <a:ext uri="{FF2B5EF4-FFF2-40B4-BE49-F238E27FC236}">
                <a16:creationId xmlns:a16="http://schemas.microsoft.com/office/drawing/2014/main" id="{281E9543-E62D-4A3A-9AE6-CBD4B4F24EF9}"/>
              </a:ext>
            </a:extLst>
          </p:cNvPr>
          <p:cNvSpPr>
            <a:spLocks noGrp="1"/>
          </p:cNvSpPr>
          <p:nvPr>
            <p:ph idx="1"/>
          </p:nvPr>
        </p:nvSpPr>
        <p:spPr/>
        <p:txBody>
          <a:bodyPr>
            <a:normAutofit/>
          </a:bodyPr>
          <a:lstStyle/>
          <a:p>
            <a:pPr marL="0" indent="0">
              <a:buNone/>
            </a:pPr>
            <a:r>
              <a:rPr lang="en-US" dirty="0" err="1"/>
              <a:t>Sl</a:t>
            </a:r>
            <a:r>
              <a:rPr lang="tr-TR" dirty="0" err="1"/>
              <a:t>ice</a:t>
            </a:r>
            <a:r>
              <a:rPr lang="tr-TR" dirty="0"/>
              <a:t>(): </a:t>
            </a:r>
          </a:p>
          <a:p>
            <a:r>
              <a:rPr lang="tr-TR" dirty="0" err="1"/>
              <a:t>Slice</a:t>
            </a:r>
            <a:r>
              <a:rPr lang="tr-TR" dirty="0"/>
              <a:t>() yöntemi, bir dizideki seçili öğeleri yeni bir dizi olarak döndürür.</a:t>
            </a:r>
          </a:p>
          <a:p>
            <a:r>
              <a:rPr lang="tr-TR" dirty="0" err="1"/>
              <a:t>Slice</a:t>
            </a:r>
            <a:r>
              <a:rPr lang="tr-TR" dirty="0"/>
              <a:t>() yöntemi, belirli bir başlangıçtan (dahil olmayan) belirli bir sona kadar seçim yapar.</a:t>
            </a:r>
          </a:p>
          <a:p>
            <a:r>
              <a:rPr lang="tr-TR" dirty="0" err="1"/>
              <a:t>Slice</a:t>
            </a:r>
            <a:r>
              <a:rPr lang="tr-TR" dirty="0"/>
              <a:t>() yöntemi orijinal diziyi değiştirmez.</a:t>
            </a:r>
          </a:p>
          <a:p>
            <a:pPr marL="0" indent="0">
              <a:buNone/>
            </a:pPr>
            <a:r>
              <a:rPr lang="tr-TR" dirty="0" err="1"/>
              <a:t>Splice</a:t>
            </a:r>
            <a:r>
              <a:rPr lang="tr-TR" dirty="0"/>
              <a:t>():</a:t>
            </a:r>
          </a:p>
          <a:p>
            <a:r>
              <a:rPr lang="tr-TR" dirty="0" err="1"/>
              <a:t>Splice</a:t>
            </a:r>
            <a:r>
              <a:rPr lang="tr-TR" dirty="0"/>
              <a:t>() yöntemi, dizi öğelerini ekler ve/veya kaldırır.</a:t>
            </a:r>
          </a:p>
          <a:p>
            <a:r>
              <a:rPr lang="tr-TR" dirty="0" err="1"/>
              <a:t>Splice</a:t>
            </a:r>
            <a:r>
              <a:rPr lang="tr-TR" dirty="0"/>
              <a:t>() yöntemi, orijinal dizinin üzerine yazar.</a:t>
            </a:r>
          </a:p>
        </p:txBody>
      </p:sp>
    </p:spTree>
    <p:extLst>
      <p:ext uri="{BB962C8B-B14F-4D97-AF65-F5344CB8AC3E}">
        <p14:creationId xmlns:p14="http://schemas.microsoft.com/office/powerpoint/2010/main" val="41868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1:</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a:t>URL ve URI arasındaki farklar nelerdir?</a:t>
            </a:r>
          </a:p>
          <a:p>
            <a:r>
              <a:rPr lang="tr-TR" dirty="0"/>
              <a:t>NPM nedir?</a:t>
            </a:r>
          </a:p>
          <a:p>
            <a:r>
              <a:rPr lang="tr-TR" dirty="0"/>
              <a:t>Node.js nedir?</a:t>
            </a:r>
          </a:p>
          <a:p>
            <a:r>
              <a:rPr lang="tr-TR" dirty="0"/>
              <a:t>HTTP yapısı nedir?</a:t>
            </a:r>
          </a:p>
          <a:p>
            <a:r>
              <a:rPr lang="tr-TR" dirty="0"/>
              <a:t>Neden Java8</a:t>
            </a:r>
          </a:p>
          <a:p>
            <a:endParaRPr lang="tr-TR" dirty="0"/>
          </a:p>
          <a:p>
            <a:endParaRPr lang="tr-TR" dirty="0"/>
          </a:p>
        </p:txBody>
      </p:sp>
    </p:spTree>
    <p:extLst>
      <p:ext uri="{BB962C8B-B14F-4D97-AF65-F5344CB8AC3E}">
        <p14:creationId xmlns:p14="http://schemas.microsoft.com/office/powerpoint/2010/main" val="2490451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813F-6861-4C67-911E-464CC7926F2E}"/>
              </a:ext>
            </a:extLst>
          </p:cNvPr>
          <p:cNvSpPr>
            <a:spLocks noGrp="1"/>
          </p:cNvSpPr>
          <p:nvPr>
            <p:ph type="title"/>
          </p:nvPr>
        </p:nvSpPr>
        <p:spPr/>
        <p:txBody>
          <a:bodyPr/>
          <a:lstStyle/>
          <a:p>
            <a:r>
              <a:rPr lang="tr-TR" dirty="0" err="1"/>
              <a:t>Slice</a:t>
            </a:r>
            <a:r>
              <a:rPr lang="tr-TR" dirty="0"/>
              <a:t>() </a:t>
            </a:r>
            <a:r>
              <a:rPr lang="tr-TR" dirty="0" err="1"/>
              <a:t>Syntax</a:t>
            </a:r>
            <a:r>
              <a:rPr lang="tr-TR" dirty="0"/>
              <a:t>:</a:t>
            </a:r>
          </a:p>
        </p:txBody>
      </p:sp>
      <p:sp>
        <p:nvSpPr>
          <p:cNvPr id="3" name="Content Placeholder 2">
            <a:extLst>
              <a:ext uri="{FF2B5EF4-FFF2-40B4-BE49-F238E27FC236}">
                <a16:creationId xmlns:a16="http://schemas.microsoft.com/office/drawing/2014/main" id="{318DC94C-BC20-4748-B5D1-7AEFD59F189E}"/>
              </a:ext>
            </a:extLst>
          </p:cNvPr>
          <p:cNvSpPr>
            <a:spLocks noGrp="1"/>
          </p:cNvSpPr>
          <p:nvPr>
            <p:ph idx="1"/>
          </p:nvPr>
        </p:nvSpPr>
        <p:spPr/>
        <p:txBody>
          <a:bodyPr/>
          <a:lstStyle/>
          <a:p>
            <a:r>
              <a:rPr lang="tr-TR" i="1" dirty="0" err="1"/>
              <a:t>array</a:t>
            </a:r>
            <a:r>
              <a:rPr lang="tr-TR" dirty="0" err="1"/>
              <a:t>.slice</a:t>
            </a:r>
            <a:r>
              <a:rPr lang="tr-TR" dirty="0"/>
              <a:t>(</a:t>
            </a:r>
            <a:r>
              <a:rPr lang="tr-TR" i="1" dirty="0"/>
              <a:t>start</a:t>
            </a:r>
            <a:r>
              <a:rPr lang="tr-TR" dirty="0"/>
              <a:t>,</a:t>
            </a:r>
            <a:r>
              <a:rPr lang="tr-TR" i="1" dirty="0"/>
              <a:t> </a:t>
            </a:r>
            <a:r>
              <a:rPr lang="tr-TR" i="1" dirty="0" err="1"/>
              <a:t>end</a:t>
            </a:r>
            <a:r>
              <a:rPr lang="tr-TR" dirty="0"/>
              <a:t>)</a:t>
            </a:r>
          </a:p>
          <a:p>
            <a:r>
              <a:rPr lang="tr-TR" dirty="0"/>
              <a:t>Start: İsteğe bağlı.</a:t>
            </a:r>
          </a:p>
          <a:p>
            <a:r>
              <a:rPr lang="tr-TR" dirty="0"/>
              <a:t>Başlangıç ​​konumu. Varsayılan 0'dır.</a:t>
            </a:r>
          </a:p>
          <a:p>
            <a:r>
              <a:rPr lang="tr-TR" dirty="0"/>
              <a:t>Negatif sayılar dizinin sonundan seçilir.</a:t>
            </a:r>
          </a:p>
          <a:p>
            <a:r>
              <a:rPr lang="tr-TR" dirty="0" err="1"/>
              <a:t>End</a:t>
            </a:r>
            <a:r>
              <a:rPr lang="tr-TR" dirty="0"/>
              <a:t>: İsteğe bağlı.</a:t>
            </a:r>
          </a:p>
          <a:p>
            <a:r>
              <a:rPr lang="tr-TR" dirty="0"/>
              <a:t>Bitiş pozisyonu. Varsayılan son öğedir.</a:t>
            </a:r>
          </a:p>
          <a:p>
            <a:r>
              <a:rPr lang="tr-TR" dirty="0"/>
              <a:t>Negatif sayılar dizinin sonundan seçilir.</a:t>
            </a:r>
          </a:p>
        </p:txBody>
      </p:sp>
    </p:spTree>
    <p:extLst>
      <p:ext uri="{BB962C8B-B14F-4D97-AF65-F5344CB8AC3E}">
        <p14:creationId xmlns:p14="http://schemas.microsoft.com/office/powerpoint/2010/main" val="13479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A326-9753-4FC7-A15F-D7E97A710229}"/>
              </a:ext>
            </a:extLst>
          </p:cNvPr>
          <p:cNvSpPr>
            <a:spLocks noGrp="1"/>
          </p:cNvSpPr>
          <p:nvPr>
            <p:ph type="title"/>
          </p:nvPr>
        </p:nvSpPr>
        <p:spPr/>
        <p:txBody>
          <a:bodyPr/>
          <a:lstStyle/>
          <a:p>
            <a:r>
              <a:rPr lang="tr-TR" dirty="0" err="1"/>
              <a:t>Splice</a:t>
            </a:r>
            <a:r>
              <a:rPr lang="tr-TR" dirty="0"/>
              <a:t> () </a:t>
            </a:r>
            <a:r>
              <a:rPr lang="tr-TR" dirty="0" err="1"/>
              <a:t>Syntax</a:t>
            </a:r>
            <a:r>
              <a:rPr lang="tr-TR" dirty="0"/>
              <a:t>:</a:t>
            </a:r>
          </a:p>
        </p:txBody>
      </p:sp>
      <p:sp>
        <p:nvSpPr>
          <p:cNvPr id="3" name="Content Placeholder 2">
            <a:extLst>
              <a:ext uri="{FF2B5EF4-FFF2-40B4-BE49-F238E27FC236}">
                <a16:creationId xmlns:a16="http://schemas.microsoft.com/office/drawing/2014/main" id="{94DFD6F1-D259-4302-A802-62B395AC0C8A}"/>
              </a:ext>
            </a:extLst>
          </p:cNvPr>
          <p:cNvSpPr>
            <a:spLocks noGrp="1"/>
          </p:cNvSpPr>
          <p:nvPr>
            <p:ph idx="1"/>
          </p:nvPr>
        </p:nvSpPr>
        <p:spPr/>
        <p:txBody>
          <a:bodyPr/>
          <a:lstStyle/>
          <a:p>
            <a:r>
              <a:rPr lang="en-US" i="1" dirty="0" err="1"/>
              <a:t>array</a:t>
            </a:r>
            <a:r>
              <a:rPr lang="en-US" dirty="0" err="1"/>
              <a:t>.splice</a:t>
            </a:r>
            <a:r>
              <a:rPr lang="en-US" dirty="0"/>
              <a:t>(</a:t>
            </a:r>
            <a:r>
              <a:rPr lang="en-US" i="1" dirty="0"/>
              <a:t>index</a:t>
            </a:r>
            <a:r>
              <a:rPr lang="en-US" dirty="0"/>
              <a:t>,</a:t>
            </a:r>
            <a:r>
              <a:rPr lang="en-US" i="1" dirty="0"/>
              <a:t> </a:t>
            </a:r>
            <a:r>
              <a:rPr lang="en-US" i="1" dirty="0" err="1"/>
              <a:t>howmany</a:t>
            </a:r>
            <a:r>
              <a:rPr lang="en-US" dirty="0"/>
              <a:t>,</a:t>
            </a:r>
            <a:r>
              <a:rPr lang="en-US" i="1" dirty="0"/>
              <a:t> item1</a:t>
            </a:r>
            <a:r>
              <a:rPr lang="en-US" dirty="0"/>
              <a:t>, .....,</a:t>
            </a:r>
            <a:r>
              <a:rPr lang="en-US" i="1" dirty="0"/>
              <a:t> </a:t>
            </a:r>
            <a:r>
              <a:rPr lang="en-US" i="1" dirty="0" err="1"/>
              <a:t>itemX</a:t>
            </a:r>
            <a:r>
              <a:rPr lang="en-US" dirty="0"/>
              <a:t>)</a:t>
            </a:r>
            <a:endParaRPr lang="tr-TR" dirty="0"/>
          </a:p>
          <a:p>
            <a:r>
              <a:rPr lang="tr-TR" i="1" dirty="0" err="1"/>
              <a:t>index</a:t>
            </a:r>
            <a:r>
              <a:rPr lang="tr-TR" i="1" dirty="0"/>
              <a:t>: Gerekli.</a:t>
            </a:r>
          </a:p>
          <a:p>
            <a:r>
              <a:rPr lang="tr-TR" i="1" dirty="0"/>
              <a:t>Öğe ekleme/kaldırma konumu.</a:t>
            </a:r>
          </a:p>
          <a:p>
            <a:r>
              <a:rPr lang="tr-TR" i="1" dirty="0"/>
              <a:t>Negatif değer, dizinin sonundan itibaren konumu tanımlar.</a:t>
            </a:r>
          </a:p>
          <a:p>
            <a:r>
              <a:rPr lang="tr-TR" i="1" dirty="0" err="1"/>
              <a:t>howmany</a:t>
            </a:r>
            <a:r>
              <a:rPr lang="tr-TR" i="1" dirty="0"/>
              <a:t>: İsteğe bağlı.</a:t>
            </a:r>
          </a:p>
          <a:p>
            <a:r>
              <a:rPr lang="tr-TR" i="1" dirty="0"/>
              <a:t>Kaldırılacak öğe sayısı</a:t>
            </a:r>
          </a:p>
          <a:p>
            <a:r>
              <a:rPr lang="tr-TR" i="1" dirty="0"/>
              <a:t>item1</a:t>
            </a:r>
            <a:r>
              <a:rPr lang="tr-TR" dirty="0"/>
              <a:t>, ..., </a:t>
            </a:r>
            <a:r>
              <a:rPr lang="tr-TR" i="1" dirty="0" err="1"/>
              <a:t>itemX</a:t>
            </a:r>
            <a:r>
              <a:rPr lang="tr-TR" i="1" dirty="0"/>
              <a:t>: İsteğe bağlı.</a:t>
            </a:r>
          </a:p>
          <a:p>
            <a:r>
              <a:rPr lang="tr-TR" i="1" dirty="0"/>
              <a:t>Yeni eleman(</a:t>
            </a:r>
            <a:r>
              <a:rPr lang="tr-TR" i="1" dirty="0" err="1"/>
              <a:t>lar</a:t>
            </a:r>
            <a:r>
              <a:rPr lang="tr-TR" i="1" dirty="0"/>
              <a:t>) eklenecek.</a:t>
            </a:r>
            <a:endParaRPr lang="tr-TR" dirty="0"/>
          </a:p>
        </p:txBody>
      </p:sp>
    </p:spTree>
    <p:extLst>
      <p:ext uri="{BB962C8B-B14F-4D97-AF65-F5344CB8AC3E}">
        <p14:creationId xmlns:p14="http://schemas.microsoft.com/office/powerpoint/2010/main" val="1362958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7BDA-BE86-4D0C-B2D1-912C90E7D939}"/>
              </a:ext>
            </a:extLst>
          </p:cNvPr>
          <p:cNvSpPr>
            <a:spLocks noGrp="1"/>
          </p:cNvSpPr>
          <p:nvPr>
            <p:ph type="title"/>
          </p:nvPr>
        </p:nvSpPr>
        <p:spPr/>
        <p:txBody>
          <a:bodyPr/>
          <a:lstStyle/>
          <a:p>
            <a:r>
              <a:rPr lang="tr-TR" dirty="0" err="1"/>
              <a:t>Join</a:t>
            </a:r>
            <a:r>
              <a:rPr lang="tr-TR" dirty="0"/>
              <a:t>() Fonksiyonu</a:t>
            </a:r>
          </a:p>
        </p:txBody>
      </p:sp>
      <p:sp>
        <p:nvSpPr>
          <p:cNvPr id="3" name="Content Placeholder 2">
            <a:extLst>
              <a:ext uri="{FF2B5EF4-FFF2-40B4-BE49-F238E27FC236}">
                <a16:creationId xmlns:a16="http://schemas.microsoft.com/office/drawing/2014/main" id="{C8793610-7948-4196-9E6A-67E0EB31E4CA}"/>
              </a:ext>
            </a:extLst>
          </p:cNvPr>
          <p:cNvSpPr>
            <a:spLocks noGrp="1"/>
          </p:cNvSpPr>
          <p:nvPr>
            <p:ph idx="1"/>
          </p:nvPr>
        </p:nvSpPr>
        <p:spPr/>
        <p:txBody>
          <a:bodyPr/>
          <a:lstStyle/>
          <a:p>
            <a:r>
              <a:rPr lang="tr-TR" dirty="0" err="1"/>
              <a:t>Join</a:t>
            </a:r>
            <a:r>
              <a:rPr lang="tr-TR" dirty="0"/>
              <a:t>() yöntemi, bir dizideki (veya dizi benzeri bir nesnedeki) tüm öğeleri virgülle veya belirtilen bir ayırıcı dizeyle ayırarak birleştirerek yeni bir dize oluşturur ve döndürür. </a:t>
            </a:r>
            <a:r>
              <a:rPr lang="tr-TR"/>
              <a:t>Dizide yalnızca bir öğe varsa, o öğe ayırıcı kullanılmadan döndürülür.</a:t>
            </a:r>
            <a:endParaRPr lang="tr-TR" dirty="0"/>
          </a:p>
        </p:txBody>
      </p:sp>
    </p:spTree>
    <p:extLst>
      <p:ext uri="{BB962C8B-B14F-4D97-AF65-F5344CB8AC3E}">
        <p14:creationId xmlns:p14="http://schemas.microsoft.com/office/powerpoint/2010/main" val="539917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6687-E67A-42EE-BAF0-321C5B55DC83}"/>
              </a:ext>
            </a:extLst>
          </p:cNvPr>
          <p:cNvSpPr>
            <a:spLocks noGrp="1"/>
          </p:cNvSpPr>
          <p:nvPr>
            <p:ph type="title"/>
          </p:nvPr>
        </p:nvSpPr>
        <p:spPr>
          <a:xfrm>
            <a:off x="838200" y="223935"/>
            <a:ext cx="10515600" cy="849085"/>
          </a:xfrm>
        </p:spPr>
        <p:txBody>
          <a:bodyPr/>
          <a:lstStyle/>
          <a:p>
            <a:pPr algn="ctr"/>
            <a:r>
              <a:rPr lang="tr-TR" b="1" dirty="0" err="1"/>
              <a:t>Compilers</a:t>
            </a:r>
            <a:r>
              <a:rPr lang="tr-TR" b="1" dirty="0"/>
              <a:t> ve </a:t>
            </a:r>
            <a:r>
              <a:rPr lang="tr-TR" b="1" dirty="0" err="1"/>
              <a:t>Interpreters</a:t>
            </a:r>
            <a:endParaRPr lang="tr-TR" b="1" dirty="0"/>
          </a:p>
        </p:txBody>
      </p:sp>
      <p:graphicFrame>
        <p:nvGraphicFramePr>
          <p:cNvPr id="4" name="Content Placeholder 3">
            <a:extLst>
              <a:ext uri="{FF2B5EF4-FFF2-40B4-BE49-F238E27FC236}">
                <a16:creationId xmlns:a16="http://schemas.microsoft.com/office/drawing/2014/main" id="{F1160A1C-A05C-43CA-8100-65F4ADE49BD7}"/>
              </a:ext>
            </a:extLst>
          </p:cNvPr>
          <p:cNvGraphicFramePr>
            <a:graphicFrameLocks noGrp="1"/>
          </p:cNvGraphicFramePr>
          <p:nvPr>
            <p:ph idx="1"/>
            <p:extLst>
              <p:ext uri="{D42A27DB-BD31-4B8C-83A1-F6EECF244321}">
                <p14:modId xmlns:p14="http://schemas.microsoft.com/office/powerpoint/2010/main" val="1301201980"/>
              </p:ext>
            </p:extLst>
          </p:nvPr>
        </p:nvGraphicFramePr>
        <p:xfrm>
          <a:off x="838200" y="1232475"/>
          <a:ext cx="10515600" cy="540159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80856252"/>
                    </a:ext>
                  </a:extLst>
                </a:gridCol>
                <a:gridCol w="5257800">
                  <a:extLst>
                    <a:ext uri="{9D8B030D-6E8A-4147-A177-3AD203B41FA5}">
                      <a16:colId xmlns:a16="http://schemas.microsoft.com/office/drawing/2014/main" val="854925633"/>
                    </a:ext>
                  </a:extLst>
                </a:gridCol>
              </a:tblGrid>
              <a:tr h="794690">
                <a:tc>
                  <a:txBody>
                    <a:bodyPr/>
                    <a:lstStyle/>
                    <a:p>
                      <a:pPr algn="ctr"/>
                      <a:r>
                        <a:rPr lang="tr-TR" sz="3600" b="0" i="0" kern="1200" dirty="0">
                          <a:solidFill>
                            <a:schemeClr val="lt1"/>
                          </a:solidFill>
                          <a:effectLst/>
                          <a:latin typeface="+mn-lt"/>
                          <a:ea typeface="+mn-ea"/>
                          <a:cs typeface="+mn-cs"/>
                        </a:rPr>
                        <a:t>Interpreter</a:t>
                      </a:r>
                      <a:endParaRPr lang="tr-TR" sz="3600" dirty="0"/>
                    </a:p>
                  </a:txBody>
                  <a:tcPr/>
                </a:tc>
                <a:tc>
                  <a:txBody>
                    <a:bodyPr/>
                    <a:lstStyle/>
                    <a:p>
                      <a:pPr algn="ctr"/>
                      <a:r>
                        <a:rPr lang="tr-TR" sz="3600" b="0" i="0" kern="1200" dirty="0">
                          <a:solidFill>
                            <a:schemeClr val="lt1"/>
                          </a:solidFill>
                          <a:effectLst/>
                          <a:latin typeface="+mn-lt"/>
                          <a:ea typeface="+mn-ea"/>
                          <a:cs typeface="+mn-cs"/>
                        </a:rPr>
                        <a:t>Compiler</a:t>
                      </a:r>
                      <a:endParaRPr lang="tr-TR" sz="3600" dirty="0"/>
                    </a:p>
                  </a:txBody>
                  <a:tcPr/>
                </a:tc>
                <a:extLst>
                  <a:ext uri="{0D108BD9-81ED-4DB2-BD59-A6C34878D82A}">
                    <a16:rowId xmlns:a16="http://schemas.microsoft.com/office/drawing/2014/main" val="1210449722"/>
                  </a:ext>
                </a:extLst>
              </a:tr>
              <a:tr h="794690">
                <a:tc>
                  <a:txBody>
                    <a:bodyPr/>
                    <a:lstStyle/>
                    <a:p>
                      <a:r>
                        <a:rPr lang="tr-TR" dirty="0"/>
                        <a:t>Yorumlayıcı, bir seferde programın yalnızca bir ifadesini makine koduna çevirir.</a:t>
                      </a:r>
                    </a:p>
                  </a:txBody>
                  <a:tcPr/>
                </a:tc>
                <a:tc>
                  <a:txBody>
                    <a:bodyPr/>
                    <a:lstStyle/>
                    <a:p>
                      <a:r>
                        <a:rPr lang="tr-TR" dirty="0"/>
                        <a:t>Derleyici tüm programı tarar ve tamamını bir kerede makine koduna çevirir.</a:t>
                      </a:r>
                    </a:p>
                  </a:txBody>
                  <a:tcPr/>
                </a:tc>
                <a:extLst>
                  <a:ext uri="{0D108BD9-81ED-4DB2-BD59-A6C34878D82A}">
                    <a16:rowId xmlns:a16="http://schemas.microsoft.com/office/drawing/2014/main" val="1144908564"/>
                  </a:ext>
                </a:extLst>
              </a:tr>
              <a:tr h="794690">
                <a:tc>
                  <a:txBody>
                    <a:bodyPr/>
                    <a:lstStyle/>
                    <a:p>
                      <a:r>
                        <a:rPr lang="tr-TR" dirty="0"/>
                        <a:t>Bir yorumlayıcının kaynak kodunu analiz etmesi çok daha az zaman alır. Ancak, süreci yürütmek için toplam süre çok daha yavaştır.</a:t>
                      </a:r>
                    </a:p>
                  </a:txBody>
                  <a:tcPr/>
                </a:tc>
                <a:tc>
                  <a:txBody>
                    <a:bodyPr/>
                    <a:lstStyle/>
                    <a:p>
                      <a:r>
                        <a:rPr lang="tr-TR" dirty="0"/>
                        <a:t>Bir derleyicinin kaynak kodunu analiz etmesi çok zaman alır. Ancak, süreci yürütmek için geçen toplam süre çok daha hızlıdır.</a:t>
                      </a:r>
                    </a:p>
                  </a:txBody>
                  <a:tcPr/>
                </a:tc>
                <a:extLst>
                  <a:ext uri="{0D108BD9-81ED-4DB2-BD59-A6C34878D82A}">
                    <a16:rowId xmlns:a16="http://schemas.microsoft.com/office/drawing/2014/main" val="4054835986"/>
                  </a:ext>
                </a:extLst>
              </a:tr>
              <a:tr h="794690">
                <a:tc>
                  <a:txBody>
                    <a:bodyPr/>
                    <a:lstStyle/>
                    <a:p>
                      <a:r>
                        <a:rPr lang="tr-TR" dirty="0"/>
                        <a:t>Bir yorumlayıcı bir aracı kod oluşturmaz. Bu nedenle, bir tercüman hafızası açısından oldukça verimlidir.</a:t>
                      </a:r>
                    </a:p>
                  </a:txBody>
                  <a:tcPr/>
                </a:tc>
                <a:tc>
                  <a:txBody>
                    <a:bodyPr/>
                    <a:lstStyle/>
                    <a:p>
                      <a:r>
                        <a:rPr lang="tr-TR" dirty="0"/>
                        <a:t>Bir derleyici her zaman bir aracı nesne kodu üretir. Daha fazla bağlantıya ihtiyaç duyacaktır. Bu nedenle daha fazla belleğe ihtiyaç vardır.</a:t>
                      </a:r>
                    </a:p>
                  </a:txBody>
                  <a:tcPr/>
                </a:tc>
                <a:extLst>
                  <a:ext uri="{0D108BD9-81ED-4DB2-BD59-A6C34878D82A}">
                    <a16:rowId xmlns:a16="http://schemas.microsoft.com/office/drawing/2014/main" val="3176832434"/>
                  </a:ext>
                </a:extLst>
              </a:tr>
              <a:tr h="794690">
                <a:tc>
                  <a:txBody>
                    <a:bodyPr/>
                    <a:lstStyle/>
                    <a:p>
                      <a:r>
                        <a:rPr lang="tr-TR" dirty="0"/>
                        <a:t>İlk hata ile karşılaşılıncaya kadar programı sürekli çevirmeye devam eder. Herhangi bir hata tespit edilirse çalışmayı durdurur ve dolayısıyla hata ayıklama kolaylaşır.</a:t>
                      </a:r>
                    </a:p>
                  </a:txBody>
                  <a:tcPr/>
                </a:tc>
                <a:tc>
                  <a:txBody>
                    <a:bodyPr/>
                    <a:lstStyle/>
                    <a:p>
                      <a:r>
                        <a:rPr lang="tr-TR" dirty="0"/>
                        <a:t>Bir derleyici, yalnızca programın tamamını taradıktan sonra hata mesajını oluşturur ve bu nedenle, bir derleyiciyle çalışırken hata ayıklama nispeten daha zordur.</a:t>
                      </a:r>
                    </a:p>
                  </a:txBody>
                  <a:tcPr/>
                </a:tc>
                <a:extLst>
                  <a:ext uri="{0D108BD9-81ED-4DB2-BD59-A6C34878D82A}">
                    <a16:rowId xmlns:a16="http://schemas.microsoft.com/office/drawing/2014/main" val="3254643369"/>
                  </a:ext>
                </a:extLst>
              </a:tr>
              <a:tr h="794690">
                <a:tc>
                  <a:txBody>
                    <a:bodyPr/>
                    <a:lstStyle/>
                    <a:p>
                      <a:r>
                        <a:rPr lang="tr-TR" dirty="0"/>
                        <a:t>Tercümanlar örneğin </a:t>
                      </a:r>
                      <a:r>
                        <a:rPr lang="tr-TR" dirty="0" err="1"/>
                        <a:t>JavaScript</a:t>
                      </a:r>
                      <a:r>
                        <a:rPr lang="tr-TR" dirty="0"/>
                        <a:t>, </a:t>
                      </a:r>
                      <a:r>
                        <a:rPr lang="tr-TR" dirty="0" err="1"/>
                        <a:t>Ruby</a:t>
                      </a:r>
                      <a:r>
                        <a:rPr lang="tr-TR" dirty="0"/>
                        <a:t> ve </a:t>
                      </a:r>
                      <a:r>
                        <a:rPr lang="tr-TR" dirty="0" err="1"/>
                        <a:t>Python</a:t>
                      </a:r>
                      <a:r>
                        <a:rPr lang="tr-TR" dirty="0"/>
                        <a:t> gibi programlama dilleri tarafından kullanılır.</a:t>
                      </a:r>
                    </a:p>
                  </a:txBody>
                  <a:tcPr/>
                </a:tc>
                <a:tc>
                  <a:txBody>
                    <a:bodyPr/>
                    <a:lstStyle/>
                    <a:p>
                      <a:r>
                        <a:rPr lang="tr-TR" dirty="0"/>
                        <a:t>Derleyiciler, örneğin Java, C ve C++ gibi programlama dilleri tarafından kullanılır.</a:t>
                      </a:r>
                    </a:p>
                  </a:txBody>
                  <a:tcPr/>
                </a:tc>
                <a:extLst>
                  <a:ext uri="{0D108BD9-81ED-4DB2-BD59-A6C34878D82A}">
                    <a16:rowId xmlns:a16="http://schemas.microsoft.com/office/drawing/2014/main" val="3669035437"/>
                  </a:ext>
                </a:extLst>
              </a:tr>
            </a:tbl>
          </a:graphicData>
        </a:graphic>
      </p:graphicFrame>
    </p:spTree>
    <p:extLst>
      <p:ext uri="{BB962C8B-B14F-4D97-AF65-F5344CB8AC3E}">
        <p14:creationId xmlns:p14="http://schemas.microsoft.com/office/powerpoint/2010/main" val="1765647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8B1-4F5A-46E9-B6D9-B21BB73F6808}"/>
              </a:ext>
            </a:extLst>
          </p:cNvPr>
          <p:cNvSpPr>
            <a:spLocks noGrp="1"/>
          </p:cNvSpPr>
          <p:nvPr>
            <p:ph type="title"/>
          </p:nvPr>
        </p:nvSpPr>
        <p:spPr/>
        <p:txBody>
          <a:bodyPr/>
          <a:lstStyle/>
          <a:p>
            <a:r>
              <a:rPr lang="tr-TR" dirty="0"/>
              <a:t>Open Source Nedir?</a:t>
            </a:r>
          </a:p>
        </p:txBody>
      </p:sp>
      <p:sp>
        <p:nvSpPr>
          <p:cNvPr id="3" name="Content Placeholder 2">
            <a:extLst>
              <a:ext uri="{FF2B5EF4-FFF2-40B4-BE49-F238E27FC236}">
                <a16:creationId xmlns:a16="http://schemas.microsoft.com/office/drawing/2014/main" id="{BE4890C6-9E94-4637-AFDA-9A19EB8B579F}"/>
              </a:ext>
            </a:extLst>
          </p:cNvPr>
          <p:cNvSpPr>
            <a:spLocks noGrp="1"/>
          </p:cNvSpPr>
          <p:nvPr>
            <p:ph idx="1"/>
          </p:nvPr>
        </p:nvSpPr>
        <p:spPr/>
        <p:txBody>
          <a:bodyPr>
            <a:normAutofit fontScale="92500" lnSpcReduction="10000"/>
          </a:bodyPr>
          <a:lstStyle/>
          <a:p>
            <a:r>
              <a:rPr lang="tr-TR" dirty="0"/>
              <a:t>Açık kaynak (Open Source), kolayca erişilebilen ve herkes tarafından değiştirilebilen veya geliştirilebilen kaynak koduna sahip bir yazılım programı veya platformu anlamına gelir. Açık kaynak erişimi, bir uygulamanın kullanıcılarına bozuk bağlantıları düzeltme, tasarımı geliştirme veya orijinal kodu iyileştirme izni verir.</a:t>
            </a:r>
          </a:p>
          <a:p>
            <a:endParaRPr lang="tr-TR" dirty="0"/>
          </a:p>
          <a:p>
            <a:r>
              <a:rPr lang="tr-TR" dirty="0" err="1"/>
              <a:t>GitHub</a:t>
            </a:r>
            <a:r>
              <a:rPr lang="tr-TR" dirty="0"/>
              <a:t> gibi açık kaynaklı yazılım (Open </a:t>
            </a:r>
            <a:r>
              <a:rPr lang="tr-TR"/>
              <a:t>Source Software</a:t>
            </a:r>
            <a:r>
              <a:rPr lang="tr-TR" dirty="0"/>
              <a:t>) merkezleri, tasarım perspektiflerini tek bir şirketten veya tasarım çalışma grubundan çok daha fazla genişletebilen bir tür açık işbirliği örneğidir. Açık kaynak uygulamaları, tüketicilere ücretsiz olarak sunulan ve bunun yerine bir </a:t>
            </a:r>
            <a:r>
              <a:rPr lang="tr-TR" dirty="0" err="1"/>
              <a:t>shareware</a:t>
            </a:r>
            <a:r>
              <a:rPr lang="tr-TR" dirty="0"/>
              <a:t> veya bağış modeline dayanan birçok açık kaynak teklifiyle önemli tasarruflar sağlayabilir.</a:t>
            </a:r>
          </a:p>
        </p:txBody>
      </p:sp>
    </p:spTree>
    <p:extLst>
      <p:ext uri="{BB962C8B-B14F-4D97-AF65-F5344CB8AC3E}">
        <p14:creationId xmlns:p14="http://schemas.microsoft.com/office/powerpoint/2010/main" val="324226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9A8D-6FFE-408C-8D5F-7CCCC43139C1}"/>
              </a:ext>
            </a:extLst>
          </p:cNvPr>
          <p:cNvSpPr>
            <a:spLocks noGrp="1"/>
          </p:cNvSpPr>
          <p:nvPr>
            <p:ph type="title"/>
          </p:nvPr>
        </p:nvSpPr>
        <p:spPr>
          <a:xfrm>
            <a:off x="838200" y="176211"/>
            <a:ext cx="10515600" cy="1009651"/>
          </a:xfrm>
        </p:spPr>
        <p:txBody>
          <a:bodyPr/>
          <a:lstStyle/>
          <a:p>
            <a:r>
              <a:rPr lang="tr-TR" dirty="0"/>
              <a:t>JVM, JDK ve JRE nedir?</a:t>
            </a:r>
          </a:p>
        </p:txBody>
      </p:sp>
      <p:sp>
        <p:nvSpPr>
          <p:cNvPr id="3" name="Content Placeholder 2">
            <a:extLst>
              <a:ext uri="{FF2B5EF4-FFF2-40B4-BE49-F238E27FC236}">
                <a16:creationId xmlns:a16="http://schemas.microsoft.com/office/drawing/2014/main" id="{1913841A-34CC-4899-ACA3-A5F0C255DA62}"/>
              </a:ext>
            </a:extLst>
          </p:cNvPr>
          <p:cNvSpPr>
            <a:spLocks noGrp="1"/>
          </p:cNvSpPr>
          <p:nvPr>
            <p:ph idx="1"/>
          </p:nvPr>
        </p:nvSpPr>
        <p:spPr>
          <a:xfrm>
            <a:off x="838200" y="1268963"/>
            <a:ext cx="10515600" cy="4908000"/>
          </a:xfrm>
        </p:spPr>
        <p:txBody>
          <a:bodyPr>
            <a:normAutofit fontScale="70000" lnSpcReduction="20000"/>
          </a:bodyPr>
          <a:lstStyle/>
          <a:p>
            <a:r>
              <a:rPr lang="tr-TR" dirty="0"/>
              <a:t>JVM, Java Kodunu veya uygulamalarını çalıştırmak için bir çalışma zamanı ortamı sağlayan bir motordur. Java bayt kodunu makine diline dönüştürür. JVM, Java Run </a:t>
            </a:r>
            <a:r>
              <a:rPr lang="tr-TR" dirty="0" err="1"/>
              <a:t>Environment'ın</a:t>
            </a:r>
            <a:r>
              <a:rPr lang="tr-TR" dirty="0"/>
              <a:t> (JRE) bir parçasıdır. Ayrı olarak indirilemez ve kurulamaz. </a:t>
            </a:r>
            <a:r>
              <a:rPr lang="tr-TR" dirty="0" err="1"/>
              <a:t>JVM'yi</a:t>
            </a:r>
            <a:r>
              <a:rPr lang="tr-TR" dirty="0"/>
              <a:t> kurmak için </a:t>
            </a:r>
            <a:r>
              <a:rPr lang="tr-TR" dirty="0" err="1"/>
              <a:t>JRE'yi</a:t>
            </a:r>
            <a:r>
              <a:rPr lang="tr-TR" dirty="0"/>
              <a:t> kurmanız gerekir. </a:t>
            </a:r>
            <a:r>
              <a:rPr lang="tr-TR" dirty="0" err="1"/>
              <a:t>JVM'nin</a:t>
            </a:r>
            <a:r>
              <a:rPr lang="tr-TR" dirty="0"/>
              <a:t> tam biçimi Java Virtual </a:t>
            </a:r>
            <a:r>
              <a:rPr lang="tr-TR" dirty="0" err="1"/>
              <a:t>Machine'dir</a:t>
            </a:r>
            <a:r>
              <a:rPr lang="tr-TR" dirty="0"/>
              <a:t>. Diğer birçok programlama dilinde, derleyici belirli bir sistem için makine kodu üretir. Ancak Java derleyicisi, JVM olarak adlandırılan bir sanal makine için kod üretir.</a:t>
            </a:r>
          </a:p>
          <a:p>
            <a:endParaRPr lang="tr-TR" dirty="0"/>
          </a:p>
          <a:p>
            <a:r>
              <a:rPr lang="tr-TR" dirty="0"/>
              <a:t>JDK (Java Development Kit), Java uygulamaları yapmak için kullanılan bir yazılım geliştirme ortamıdır. </a:t>
            </a:r>
            <a:r>
              <a:rPr lang="tr-TR" dirty="0" err="1"/>
              <a:t>JDK'nın</a:t>
            </a:r>
            <a:r>
              <a:rPr lang="tr-TR" dirty="0"/>
              <a:t> tam biçimi Java Geliştirme Kitidir. Java geliştiricileri bunu Windows, </a:t>
            </a:r>
            <a:r>
              <a:rPr lang="tr-TR" dirty="0" err="1"/>
              <a:t>macOS</a:t>
            </a:r>
            <a:r>
              <a:rPr lang="tr-TR" dirty="0"/>
              <a:t>, </a:t>
            </a:r>
            <a:r>
              <a:rPr lang="tr-TR" dirty="0" err="1"/>
              <a:t>Solaris</a:t>
            </a:r>
            <a:r>
              <a:rPr lang="tr-TR" dirty="0"/>
              <a:t> ve Linux'ta kullanabilir. JDK, Java programlarını kodlamalarına ve çalıştırmalarına yardımcı olur. Aynı bilgisayara birden fazla JDK sürümü kurmak mümkündür.</a:t>
            </a:r>
          </a:p>
          <a:p>
            <a:endParaRPr lang="tr-TR" dirty="0"/>
          </a:p>
          <a:p>
            <a:r>
              <a:rPr lang="tr-TR" dirty="0"/>
              <a:t>JRE (Java Runtime Environment), diğer yazılımları çalıştırmak için tasarlanmış bir yazılımın parçasıdır. Sınıf kitaplıklarını, yükleyici sınıfını ve </a:t>
            </a:r>
            <a:r>
              <a:rPr lang="tr-TR" dirty="0" err="1"/>
              <a:t>JVM'yi</a:t>
            </a:r>
            <a:r>
              <a:rPr lang="tr-TR" dirty="0"/>
              <a:t> içerir. Basit bir ifadeyle, Java programını çalıştırmak istiyorsanız </a:t>
            </a:r>
            <a:r>
              <a:rPr lang="tr-TR" dirty="0" err="1"/>
              <a:t>JRE'ye</a:t>
            </a:r>
            <a:r>
              <a:rPr lang="tr-TR" dirty="0"/>
              <a:t> ihtiyacınız var. Bir programcı değilseniz, </a:t>
            </a:r>
            <a:r>
              <a:rPr lang="tr-TR" dirty="0" err="1"/>
              <a:t>JDK'yı</a:t>
            </a:r>
            <a:r>
              <a:rPr lang="tr-TR" dirty="0"/>
              <a:t> yüklemeniz gerekmez, Java programlarını çalıştırmak için yalnızca </a:t>
            </a:r>
            <a:r>
              <a:rPr lang="tr-TR" dirty="0" err="1"/>
              <a:t>JRE'yi</a:t>
            </a:r>
            <a:r>
              <a:rPr lang="tr-TR" dirty="0"/>
              <a:t> yüklemeniz gerekir. Bununla birlikte, tüm JDK sürümleri Java Runtime Environment ile birlikte gelir, bu nedenle </a:t>
            </a:r>
            <a:r>
              <a:rPr lang="tr-TR" dirty="0" err="1"/>
              <a:t>JRE'yi</a:t>
            </a:r>
            <a:r>
              <a:rPr lang="tr-TR" dirty="0"/>
              <a:t> PC'nize ayrıca indirip yüklemeniz gerekmez.</a:t>
            </a:r>
          </a:p>
        </p:txBody>
      </p:sp>
    </p:spTree>
    <p:extLst>
      <p:ext uri="{BB962C8B-B14F-4D97-AF65-F5344CB8AC3E}">
        <p14:creationId xmlns:p14="http://schemas.microsoft.com/office/powerpoint/2010/main" val="3706280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01EE-9B20-47A7-AE89-C8058BC93AAB}"/>
              </a:ext>
            </a:extLst>
          </p:cNvPr>
          <p:cNvSpPr>
            <a:spLocks noGrp="1"/>
          </p:cNvSpPr>
          <p:nvPr>
            <p:ph type="title"/>
          </p:nvPr>
        </p:nvSpPr>
        <p:spPr/>
        <p:txBody>
          <a:bodyPr/>
          <a:lstStyle/>
          <a:p>
            <a:r>
              <a:rPr lang="tr-TR" dirty="0"/>
              <a:t>JIT Nedir?</a:t>
            </a:r>
          </a:p>
        </p:txBody>
      </p:sp>
      <p:sp>
        <p:nvSpPr>
          <p:cNvPr id="3" name="Content Placeholder 2">
            <a:extLst>
              <a:ext uri="{FF2B5EF4-FFF2-40B4-BE49-F238E27FC236}">
                <a16:creationId xmlns:a16="http://schemas.microsoft.com/office/drawing/2014/main" id="{90096151-DC07-4744-88D8-6D487A64D6B4}"/>
              </a:ext>
            </a:extLst>
          </p:cNvPr>
          <p:cNvSpPr>
            <a:spLocks noGrp="1"/>
          </p:cNvSpPr>
          <p:nvPr>
            <p:ph idx="1"/>
          </p:nvPr>
        </p:nvSpPr>
        <p:spPr/>
        <p:txBody>
          <a:bodyPr/>
          <a:lstStyle/>
          <a:p>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74469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DC7-24E5-46EE-959D-439CCB1D2DF4}"/>
              </a:ext>
            </a:extLst>
          </p:cNvPr>
          <p:cNvSpPr>
            <a:spLocks noGrp="1"/>
          </p:cNvSpPr>
          <p:nvPr>
            <p:ph type="title"/>
          </p:nvPr>
        </p:nvSpPr>
        <p:spPr>
          <a:xfrm>
            <a:off x="838200" y="365126"/>
            <a:ext cx="10515600" cy="1211748"/>
          </a:xfrm>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C13FD72B-913B-4A16-8598-1397AC88BDCA}"/>
              </a:ext>
            </a:extLst>
          </p:cNvPr>
          <p:cNvSpPr>
            <a:spLocks noGrp="1"/>
          </p:cNvSpPr>
          <p:nvPr>
            <p:ph idx="1"/>
          </p:nvPr>
        </p:nvSpPr>
        <p:spPr/>
        <p:txBody>
          <a:bodyPr/>
          <a:lstStyle/>
          <a:p>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a:p>
            <a:endParaRPr lang="tr-TR" dirty="0"/>
          </a:p>
        </p:txBody>
      </p:sp>
    </p:spTree>
    <p:extLst>
      <p:ext uri="{BB962C8B-B14F-4D97-AF65-F5344CB8AC3E}">
        <p14:creationId xmlns:p14="http://schemas.microsoft.com/office/powerpoint/2010/main" val="1447571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44DF-E74F-45DB-B9C7-5FA4DB4676D6}"/>
              </a:ext>
            </a:extLst>
          </p:cNvPr>
          <p:cNvSpPr>
            <a:spLocks noGrp="1"/>
          </p:cNvSpPr>
          <p:nvPr>
            <p:ph type="title"/>
          </p:nvPr>
        </p:nvSpPr>
        <p:spPr/>
        <p:txBody>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AFA04903-7999-4186-A269-7F0F9CCD26A4}"/>
              </a:ext>
            </a:extLst>
          </p:cNvPr>
          <p:cNvSpPr>
            <a:spLocks noGrp="1"/>
          </p:cNvSpPr>
          <p:nvPr>
            <p:ph idx="1"/>
          </p:nvPr>
        </p:nvSpPr>
        <p:spPr>
          <a:xfrm>
            <a:off x="838200" y="1825625"/>
            <a:ext cx="10515600" cy="3156922"/>
          </a:xfrm>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a:p>
            <a:endParaRPr lang="tr-TR" dirty="0"/>
          </a:p>
        </p:txBody>
      </p:sp>
    </p:spTree>
    <p:extLst>
      <p:ext uri="{BB962C8B-B14F-4D97-AF65-F5344CB8AC3E}">
        <p14:creationId xmlns:p14="http://schemas.microsoft.com/office/powerpoint/2010/main" val="1171298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2138-6D8B-4CE4-945E-952FD0D05569}"/>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DCFD957B-0C4C-4B2E-A594-C30CD70481A3}"/>
              </a:ext>
            </a:extLst>
          </p:cNvPr>
          <p:cNvSpPr>
            <a:spLocks noGrp="1"/>
          </p:cNvSpPr>
          <p:nvPr>
            <p:ph idx="1"/>
          </p:nvPr>
        </p:nvSpPr>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endParaRPr lang="tr-TR" dirty="0"/>
          </a:p>
        </p:txBody>
      </p:sp>
    </p:spTree>
    <p:extLst>
      <p:ext uri="{BB962C8B-B14F-4D97-AF65-F5344CB8AC3E}">
        <p14:creationId xmlns:p14="http://schemas.microsoft.com/office/powerpoint/2010/main" val="157855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a:xfrm>
            <a:off x="838200" y="1825625"/>
            <a:ext cx="10515600" cy="3726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9169392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B8BA-5091-4999-8111-E014468E583D}"/>
              </a:ext>
            </a:extLst>
          </p:cNvPr>
          <p:cNvSpPr>
            <a:spLocks noGrp="1"/>
          </p:cNvSpPr>
          <p:nvPr>
            <p:ph type="title"/>
          </p:nvPr>
        </p:nvSpPr>
        <p:spPr/>
        <p:txBody>
          <a:bodyPr/>
          <a:lstStyle/>
          <a:p>
            <a:r>
              <a:rPr lang="tr-TR" dirty="0"/>
              <a:t>Java 8 ile gelen özellikler</a:t>
            </a:r>
          </a:p>
        </p:txBody>
      </p:sp>
      <p:pic>
        <p:nvPicPr>
          <p:cNvPr id="4" name="Content Placeholder 3">
            <a:extLst>
              <a:ext uri="{FF2B5EF4-FFF2-40B4-BE49-F238E27FC236}">
                <a16:creationId xmlns:a16="http://schemas.microsoft.com/office/drawing/2014/main" id="{FEFBDC7E-3C21-409C-A7CB-86F5B40F287D}"/>
              </a:ext>
            </a:extLst>
          </p:cNvPr>
          <p:cNvPicPr>
            <a:picLocks noGrp="1" noChangeAspect="1"/>
          </p:cNvPicPr>
          <p:nvPr>
            <p:ph idx="1"/>
          </p:nvPr>
        </p:nvPicPr>
        <p:blipFill>
          <a:blip r:embed="rId2"/>
          <a:stretch>
            <a:fillRect/>
          </a:stretch>
        </p:blipFill>
        <p:spPr>
          <a:xfrm>
            <a:off x="2823725" y="2183363"/>
            <a:ext cx="6230982" cy="3461657"/>
          </a:xfrm>
          <a:prstGeom prst="rect">
            <a:avLst/>
          </a:prstGeom>
        </p:spPr>
      </p:pic>
    </p:spTree>
    <p:extLst>
      <p:ext uri="{BB962C8B-B14F-4D97-AF65-F5344CB8AC3E}">
        <p14:creationId xmlns:p14="http://schemas.microsoft.com/office/powerpoint/2010/main" val="385397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999E-F86A-4D9C-91F2-7AF36C06C902}"/>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7EB94D3D-2092-42B1-8602-3767A159DCAE}"/>
              </a:ext>
            </a:extLst>
          </p:cNvPr>
          <p:cNvSpPr>
            <a:spLocks noGrp="1"/>
          </p:cNvSpPr>
          <p:nvPr>
            <p:ph idx="1"/>
          </p:nvPr>
        </p:nvSpPr>
        <p:spPr/>
        <p:txBody>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a:p>
            <a:endParaRPr lang="tr-TR" dirty="0"/>
          </a:p>
        </p:txBody>
      </p:sp>
    </p:spTree>
    <p:extLst>
      <p:ext uri="{BB962C8B-B14F-4D97-AF65-F5344CB8AC3E}">
        <p14:creationId xmlns:p14="http://schemas.microsoft.com/office/powerpoint/2010/main" val="1695995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DEF8-5F45-49E8-A0D0-0705B3BD4B73}"/>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894C44C7-8DE0-427C-A36D-8FEC0E49C021}"/>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a:p>
            <a:endParaRPr lang="tr-TR" dirty="0"/>
          </a:p>
        </p:txBody>
      </p:sp>
    </p:spTree>
    <p:extLst>
      <p:ext uri="{BB962C8B-B14F-4D97-AF65-F5344CB8AC3E}">
        <p14:creationId xmlns:p14="http://schemas.microsoft.com/office/powerpoint/2010/main" val="2964111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0F8D-3AF7-4074-AE44-AA9E5AF4F5DA}"/>
              </a:ext>
            </a:extLst>
          </p:cNvPr>
          <p:cNvSpPr>
            <a:spLocks noGrp="1"/>
          </p:cNvSpPr>
          <p:nvPr>
            <p:ph type="title"/>
          </p:nvPr>
        </p:nvSpPr>
        <p:spPr/>
        <p:txBody>
          <a:bodyPr/>
          <a:lstStyle/>
          <a:p>
            <a:r>
              <a:rPr lang="tr-TR" dirty="0" err="1"/>
              <a:t>Primitive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7E4BF3D4-6928-432D-9F1D-CC36C35F50F9}"/>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a:p>
            <a:endParaRPr lang="tr-TR" dirty="0"/>
          </a:p>
        </p:txBody>
      </p:sp>
    </p:spTree>
    <p:extLst>
      <p:ext uri="{BB962C8B-B14F-4D97-AF65-F5344CB8AC3E}">
        <p14:creationId xmlns:p14="http://schemas.microsoft.com/office/powerpoint/2010/main" val="4281271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A0DB-28A7-4184-BAD6-B63B2F1A38B2}"/>
              </a:ext>
            </a:extLst>
          </p:cNvPr>
          <p:cNvSpPr>
            <a:spLocks noGrp="1"/>
          </p:cNvSpPr>
          <p:nvPr>
            <p:ph type="title"/>
          </p:nvPr>
        </p:nvSpPr>
        <p:spPr/>
        <p:txBody>
          <a:bodyPr/>
          <a:lstStyle/>
          <a:p>
            <a:pPr algn="ctr"/>
            <a:r>
              <a:rPr lang="tr-TR" dirty="0" err="1"/>
              <a:t>Heap</a:t>
            </a:r>
            <a:r>
              <a:rPr lang="tr-TR" dirty="0"/>
              <a:t> – </a:t>
            </a:r>
            <a:r>
              <a:rPr lang="tr-TR" dirty="0" err="1"/>
              <a:t>Stack</a:t>
            </a:r>
            <a:r>
              <a:rPr lang="tr-TR" dirty="0"/>
              <a:t> Memory</a:t>
            </a:r>
          </a:p>
        </p:txBody>
      </p:sp>
      <p:sp>
        <p:nvSpPr>
          <p:cNvPr id="3" name="Content Placeholder 2">
            <a:extLst>
              <a:ext uri="{FF2B5EF4-FFF2-40B4-BE49-F238E27FC236}">
                <a16:creationId xmlns:a16="http://schemas.microsoft.com/office/drawing/2014/main" id="{D397A42D-D008-42D3-9C69-3048AE1FF9D7}"/>
              </a:ext>
            </a:extLst>
          </p:cNvPr>
          <p:cNvSpPr>
            <a:spLocks noGrp="1"/>
          </p:cNvSpPr>
          <p:nvPr>
            <p:ph idx="1"/>
          </p:nvPr>
        </p:nvSpPr>
        <p:spPr/>
        <p:txBody>
          <a:bodyPr>
            <a:normAutofit fontScale="92500" lnSpcReduction="20000"/>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a:p>
            <a:endParaRPr lang="tr-TR" dirty="0"/>
          </a:p>
        </p:txBody>
      </p:sp>
    </p:spTree>
    <p:extLst>
      <p:ext uri="{BB962C8B-B14F-4D97-AF65-F5344CB8AC3E}">
        <p14:creationId xmlns:p14="http://schemas.microsoft.com/office/powerpoint/2010/main" val="1890749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380C-CE22-4225-ABDE-0B48585DF29E}"/>
              </a:ext>
            </a:extLst>
          </p:cNvPr>
          <p:cNvSpPr>
            <a:spLocks noGrp="1"/>
          </p:cNvSpPr>
          <p:nvPr>
            <p:ph type="title"/>
          </p:nvPr>
        </p:nvSpPr>
        <p:spPr/>
        <p:txBody>
          <a:bodyPr/>
          <a:lstStyle/>
          <a:p>
            <a:pPr algn="ctr"/>
            <a:r>
              <a:rPr lang="tr-TR" dirty="0"/>
              <a:t>ASCII</a:t>
            </a:r>
          </a:p>
        </p:txBody>
      </p:sp>
      <p:sp>
        <p:nvSpPr>
          <p:cNvPr id="3" name="Content Placeholder 2">
            <a:extLst>
              <a:ext uri="{FF2B5EF4-FFF2-40B4-BE49-F238E27FC236}">
                <a16:creationId xmlns:a16="http://schemas.microsoft.com/office/drawing/2014/main" id="{5E36FF2E-8FD1-418F-A54D-0F3C9DF92872}"/>
              </a:ext>
            </a:extLst>
          </p:cNvPr>
          <p:cNvSpPr>
            <a:spLocks noGrp="1"/>
          </p:cNvSpPr>
          <p:nvPr>
            <p:ph idx="1"/>
          </p:nvPr>
        </p:nvSpPr>
        <p:spPr/>
        <p:txBody>
          <a:bodyPr/>
          <a:lstStyle/>
          <a:p>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a:p>
            <a:endParaRPr lang="tr-TR" dirty="0"/>
          </a:p>
        </p:txBody>
      </p:sp>
    </p:spTree>
    <p:extLst>
      <p:ext uri="{BB962C8B-B14F-4D97-AF65-F5344CB8AC3E}">
        <p14:creationId xmlns:p14="http://schemas.microsoft.com/office/powerpoint/2010/main" val="2365160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99A0-90CA-4A07-8FFF-09D6EF8C578E}"/>
              </a:ext>
            </a:extLst>
          </p:cNvPr>
          <p:cNvSpPr>
            <a:spLocks noGrp="1"/>
          </p:cNvSpPr>
          <p:nvPr>
            <p:ph type="title"/>
          </p:nvPr>
        </p:nvSpPr>
        <p:spPr/>
        <p:txBody>
          <a:bodyPr/>
          <a:lstStyle/>
          <a:p>
            <a:pPr algn="ctr"/>
            <a:r>
              <a:rPr lang="tr-TR" dirty="0"/>
              <a:t>UNICODE</a:t>
            </a:r>
          </a:p>
        </p:txBody>
      </p:sp>
      <p:sp>
        <p:nvSpPr>
          <p:cNvPr id="3" name="Content Placeholder 2">
            <a:extLst>
              <a:ext uri="{FF2B5EF4-FFF2-40B4-BE49-F238E27FC236}">
                <a16:creationId xmlns:a16="http://schemas.microsoft.com/office/drawing/2014/main" id="{320A3FA8-1CD3-4408-AA98-F8FCCE0BFE71}"/>
              </a:ext>
            </a:extLst>
          </p:cNvPr>
          <p:cNvSpPr>
            <a:spLocks noGrp="1"/>
          </p:cNvSpPr>
          <p:nvPr>
            <p:ph idx="1"/>
          </p:nvPr>
        </p:nvSpPr>
        <p:spPr>
          <a:xfrm>
            <a:off x="838200" y="1825625"/>
            <a:ext cx="10515600" cy="2774367"/>
          </a:xfrm>
        </p:spPr>
        <p:txBody>
          <a:bodyPr>
            <a:normAutofit lnSpcReduction="10000"/>
          </a:bodyPr>
          <a:lstStyle/>
          <a:p>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a:p>
            <a:endParaRPr lang="tr-TR" dirty="0"/>
          </a:p>
        </p:txBody>
      </p:sp>
    </p:spTree>
    <p:extLst>
      <p:ext uri="{BB962C8B-B14F-4D97-AF65-F5344CB8AC3E}">
        <p14:creationId xmlns:p14="http://schemas.microsoft.com/office/powerpoint/2010/main" val="14622481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C878-0C88-4EC7-A25E-A1B6AE9C730E}"/>
              </a:ext>
            </a:extLst>
          </p:cNvPr>
          <p:cNvSpPr>
            <a:spLocks noGrp="1"/>
          </p:cNvSpPr>
          <p:nvPr>
            <p:ph type="title"/>
          </p:nvPr>
        </p:nvSpPr>
        <p:spPr>
          <a:xfrm>
            <a:off x="838199" y="289249"/>
            <a:ext cx="10515600" cy="906917"/>
          </a:xfrm>
        </p:spPr>
        <p:txBody>
          <a:bodyPr/>
          <a:lstStyle/>
          <a:p>
            <a:pPr algn="ctr"/>
            <a:r>
              <a:rPr lang="tr-TR" dirty="0"/>
              <a:t>Access </a:t>
            </a:r>
            <a:r>
              <a:rPr lang="tr-TR" dirty="0" err="1"/>
              <a:t>Modifier</a:t>
            </a:r>
            <a:endParaRPr lang="tr-TR" dirty="0"/>
          </a:p>
        </p:txBody>
      </p:sp>
      <p:pic>
        <p:nvPicPr>
          <p:cNvPr id="4" name="Picture 2" descr="Lightbox">
            <a:extLst>
              <a:ext uri="{FF2B5EF4-FFF2-40B4-BE49-F238E27FC236}">
                <a16:creationId xmlns:a16="http://schemas.microsoft.com/office/drawing/2014/main" id="{7156E7EF-EED8-44EE-B2EF-0B02B69EF3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219" y="1107506"/>
            <a:ext cx="7821714" cy="22515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D8520D0-3FCF-4CB8-8B90-FD269CE46609}"/>
              </a:ext>
            </a:extLst>
          </p:cNvPr>
          <p:cNvSpPr/>
          <p:nvPr/>
        </p:nvSpPr>
        <p:spPr>
          <a:xfrm>
            <a:off x="2339218" y="3619906"/>
            <a:ext cx="7821714" cy="1754326"/>
          </a:xfrm>
          <a:prstGeom prst="rect">
            <a:avLst/>
          </a:prstGeom>
        </p:spPr>
        <p:txBody>
          <a:bodyPr wrap="square">
            <a:spAutoFit/>
          </a:bodyPr>
          <a:lstStyle/>
          <a:p>
            <a:r>
              <a:rPr lang="tr-TR" dirty="0" err="1"/>
              <a:t>Public</a:t>
            </a:r>
            <a:r>
              <a:rPr lang="tr-TR" dirty="0"/>
              <a:t> metotlar proje içerisinde her yerden ulaşılabilen metotlardır.</a:t>
            </a:r>
          </a:p>
          <a:p>
            <a:r>
              <a:rPr lang="tr-TR" dirty="0" err="1"/>
              <a:t>Protected</a:t>
            </a:r>
            <a:r>
              <a:rPr lang="tr-TR" dirty="0"/>
              <a:t> metotlar tanımlandığı sınıf ile aynı paket içerisinde bulunan sınıflar tarafından ulaşılabilir. </a:t>
            </a:r>
            <a:r>
              <a:rPr lang="tr-TR" dirty="0" err="1"/>
              <a:t>İmplement</a:t>
            </a:r>
            <a:r>
              <a:rPr lang="tr-TR" dirty="0"/>
              <a:t> edilen sınıftan ulaşılabilir.</a:t>
            </a:r>
          </a:p>
          <a:p>
            <a:r>
              <a:rPr lang="tr-TR" dirty="0" err="1"/>
              <a:t>Private</a:t>
            </a:r>
            <a:r>
              <a:rPr lang="tr-TR" dirty="0"/>
              <a:t> metotlar sadece tanımlandığı sınıfta kullanılabilir.</a:t>
            </a:r>
          </a:p>
          <a:p>
            <a:r>
              <a:rPr lang="tr-TR" dirty="0" err="1"/>
              <a:t>Default</a:t>
            </a:r>
            <a:r>
              <a:rPr lang="tr-TR" dirty="0"/>
              <a:t> metotlar ise </a:t>
            </a:r>
            <a:r>
              <a:rPr lang="tr-TR" dirty="0" err="1"/>
              <a:t>interface</a:t>
            </a:r>
            <a:r>
              <a:rPr lang="tr-TR" dirty="0"/>
              <a:t> içerisinde metot içeriğini doldurmak amacıyla kullanılır. </a:t>
            </a:r>
            <a:r>
              <a:rPr lang="tr-TR" dirty="0" err="1"/>
              <a:t>İmplement</a:t>
            </a:r>
            <a:r>
              <a:rPr lang="tr-TR" dirty="0"/>
              <a:t> edilen sınıftan ulaşılabilir.</a:t>
            </a:r>
          </a:p>
        </p:txBody>
      </p:sp>
    </p:spTree>
    <p:extLst>
      <p:ext uri="{BB962C8B-B14F-4D97-AF65-F5344CB8AC3E}">
        <p14:creationId xmlns:p14="http://schemas.microsoft.com/office/powerpoint/2010/main" val="1239961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92F0-BFE2-418B-A151-19A40F167268}"/>
              </a:ext>
            </a:extLst>
          </p:cNvPr>
          <p:cNvSpPr>
            <a:spLocks noGrp="1"/>
          </p:cNvSpPr>
          <p:nvPr>
            <p:ph type="title"/>
          </p:nvPr>
        </p:nvSpPr>
        <p:spPr/>
        <p:txBody>
          <a:bodyPr/>
          <a:lstStyle/>
          <a:p>
            <a:pPr algn="ctr"/>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DC7FE8FE-1D99-4CA8-AD01-F8A9417A08C2}"/>
              </a:ext>
            </a:extLst>
          </p:cNvPr>
          <p:cNvSpPr>
            <a:spLocks noGrp="1"/>
          </p:cNvSpPr>
          <p:nvPr>
            <p:ph idx="1"/>
          </p:nvPr>
        </p:nvSpPr>
        <p:spPr/>
        <p:txBody>
          <a:bodyPr/>
          <a:lstStyle/>
          <a:p>
            <a:r>
              <a:rPr lang="tr-TR" dirty="0" err="1"/>
              <a:t>Syntax</a:t>
            </a:r>
            <a:r>
              <a:rPr lang="tr-TR" dirty="0"/>
              <a:t> </a:t>
            </a:r>
            <a:r>
              <a:rPr lang="tr-TR" dirty="0" err="1"/>
              <a:t>error</a:t>
            </a:r>
            <a:r>
              <a:rPr lang="tr-TR" dirty="0"/>
              <a:t>: Kodun içerisinde bulunan yazım hatalarından kaynaklı hatalardır. Bu durumda IDE hatalı yeri işaretleyerek uyaracaktır.</a:t>
            </a:r>
          </a:p>
          <a:p>
            <a:r>
              <a:rPr lang="tr-TR" dirty="0" err="1"/>
              <a:t>Logic</a:t>
            </a:r>
            <a:r>
              <a:rPr lang="tr-TR" dirty="0"/>
              <a:t> </a:t>
            </a:r>
            <a:r>
              <a:rPr lang="tr-TR" dirty="0" err="1"/>
              <a:t>error</a:t>
            </a:r>
            <a:r>
              <a:rPr lang="tr-TR" dirty="0"/>
              <a:t>: Kod içerisinde bulunan mantık hatalarından dolayı ortaya çıkar. IDE bu hataları derlemeden önce </a:t>
            </a:r>
            <a:r>
              <a:rPr lang="tr-TR" dirty="0" err="1"/>
              <a:t>farkedemeyebilir</a:t>
            </a:r>
            <a:r>
              <a:rPr lang="tr-TR" dirty="0"/>
              <a:t>.</a:t>
            </a:r>
          </a:p>
          <a:p>
            <a:r>
              <a:rPr lang="tr-TR" dirty="0"/>
              <a:t>Run time </a:t>
            </a:r>
            <a:r>
              <a:rPr lang="tr-TR" dirty="0" err="1"/>
              <a:t>error</a:t>
            </a:r>
            <a:r>
              <a:rPr lang="tr-TR" dirty="0"/>
              <a:t>: Programın çalışmasına engel olacak yazılım veya donanım sorunudur.</a:t>
            </a:r>
          </a:p>
          <a:p>
            <a:r>
              <a:rPr lang="tr-TR" dirty="0" err="1"/>
              <a:t>Compile</a:t>
            </a:r>
            <a:r>
              <a:rPr lang="tr-TR" dirty="0"/>
              <a:t> time </a:t>
            </a:r>
            <a:r>
              <a:rPr lang="tr-TR"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a:p>
            <a:endParaRPr lang="tr-TR" dirty="0"/>
          </a:p>
        </p:txBody>
      </p:sp>
    </p:spTree>
    <p:extLst>
      <p:ext uri="{BB962C8B-B14F-4D97-AF65-F5344CB8AC3E}">
        <p14:creationId xmlns:p14="http://schemas.microsoft.com/office/powerpoint/2010/main" val="639071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BB1D-BBA6-4313-9BA0-F04310DDA6D4}"/>
              </a:ext>
            </a:extLst>
          </p:cNvPr>
          <p:cNvSpPr>
            <a:spLocks noGrp="1"/>
          </p:cNvSpPr>
          <p:nvPr>
            <p:ph type="title"/>
          </p:nvPr>
        </p:nvSpPr>
        <p:spPr/>
        <p:txBody>
          <a:bodyPr/>
          <a:lstStyle/>
          <a:p>
            <a:r>
              <a:rPr lang="tr-TR" dirty="0" err="1"/>
              <a:t>Error</a:t>
            </a:r>
            <a:r>
              <a:rPr lang="tr-TR" dirty="0"/>
              <a:t> </a:t>
            </a:r>
            <a:r>
              <a:rPr lang="tr-TR" dirty="0" err="1"/>
              <a:t>Excepion</a:t>
            </a:r>
            <a:r>
              <a:rPr lang="tr-TR" dirty="0"/>
              <a:t> Farkı</a:t>
            </a:r>
          </a:p>
        </p:txBody>
      </p:sp>
      <p:sp>
        <p:nvSpPr>
          <p:cNvPr id="3" name="Content Placeholder 2">
            <a:extLst>
              <a:ext uri="{FF2B5EF4-FFF2-40B4-BE49-F238E27FC236}">
                <a16:creationId xmlns:a16="http://schemas.microsoft.com/office/drawing/2014/main" id="{76A0DAA5-8815-493E-9C38-CBD7C4DCA9DD}"/>
              </a:ext>
            </a:extLst>
          </p:cNvPr>
          <p:cNvSpPr>
            <a:spLocks noGrp="1"/>
          </p:cNvSpPr>
          <p:nvPr>
            <p:ph idx="1"/>
          </p:nvPr>
        </p:nvSpPr>
        <p:spPr>
          <a:xfrm>
            <a:off x="838200" y="1586203"/>
            <a:ext cx="10515600" cy="4590759"/>
          </a:xfrm>
        </p:spPr>
        <p:txBody>
          <a:bodyPr>
            <a:normAutofit lnSpcReduction="10000"/>
          </a:bodyPr>
          <a:lstStyle/>
          <a:p>
            <a:r>
              <a:rPr lang="tr-TR" dirty="0"/>
              <a:t>Bir </a:t>
            </a:r>
            <a:r>
              <a:rPr lang="tr-TR" dirty="0" err="1"/>
              <a:t>error</a:t>
            </a:r>
            <a:r>
              <a:rPr lang="tr-TR" dirty="0"/>
              <a:t> asla kurtarılamazken, </a:t>
            </a:r>
            <a:r>
              <a:rPr lang="tr-TR" dirty="0" err="1"/>
              <a:t>exception</a:t>
            </a:r>
            <a:r>
              <a:rPr lang="tr-TR" dirty="0"/>
              <a:t> fırlatıldığında yakalanarak programın çalışmasına devam edilebilir.</a:t>
            </a:r>
          </a:p>
          <a:p>
            <a:r>
              <a:rPr lang="tr-TR" dirty="0"/>
              <a:t>Bir </a:t>
            </a:r>
            <a:r>
              <a:rPr lang="tr-TR" dirty="0" err="1"/>
              <a:t>error</a:t>
            </a:r>
            <a:r>
              <a:rPr lang="tr-TR" dirty="0"/>
              <a:t> ortaya çıktığında kod çalışması durdurulur, ancak bir </a:t>
            </a:r>
            <a:r>
              <a:rPr lang="tr-TR"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dirty="0" err="1"/>
              <a:t>exception</a:t>
            </a:r>
            <a:r>
              <a:rPr lang="tr-TR" dirty="0"/>
              <a:t> yakalanır.</a:t>
            </a:r>
          </a:p>
          <a:p>
            <a:r>
              <a:rPr lang="tr-TR" dirty="0" err="1"/>
              <a:t>Errorlar</a:t>
            </a:r>
            <a:r>
              <a:rPr lang="tr-TR" dirty="0"/>
              <a:t> kontrolsüz tiptedir, yani </a:t>
            </a:r>
            <a:r>
              <a:rPr lang="tr-TR" dirty="0" err="1"/>
              <a:t>exception</a:t>
            </a:r>
            <a:r>
              <a:rPr lang="tr-TR" dirty="0"/>
              <a:t> derleyicilerin bilgisinde değildir, oysa bir </a:t>
            </a:r>
            <a:r>
              <a:rPr lang="tr-TR" dirty="0" err="1"/>
              <a:t>exception</a:t>
            </a:r>
            <a:r>
              <a:rPr lang="tr-TR" dirty="0"/>
              <a:t> </a:t>
            </a:r>
            <a:r>
              <a:rPr lang="tr-TR" dirty="0" err="1"/>
              <a:t>checked</a:t>
            </a:r>
            <a:r>
              <a:rPr lang="tr-TR" dirty="0"/>
              <a:t> ve </a:t>
            </a:r>
            <a:r>
              <a:rPr lang="tr-TR" dirty="0" err="1"/>
              <a:t>unchecked</a:t>
            </a:r>
            <a:r>
              <a:rPr lang="tr-TR" dirty="0"/>
              <a:t> olarak sınıflandırılır.</a:t>
            </a:r>
          </a:p>
          <a:p>
            <a:r>
              <a:rPr lang="tr-TR" dirty="0"/>
              <a:t>Hatalar </a:t>
            </a:r>
            <a:r>
              <a:rPr lang="tr-TR" dirty="0" err="1"/>
              <a:t>Java.lang.Error</a:t>
            </a:r>
            <a:r>
              <a:rPr lang="tr-TR" dirty="0"/>
              <a:t> paketinde tanımlanırken, bir istisna olarak </a:t>
            </a:r>
            <a:r>
              <a:rPr lang="tr-TR" dirty="0" err="1"/>
              <a:t>java.lang.Exception</a:t>
            </a:r>
            <a:r>
              <a:rPr lang="tr-TR" dirty="0"/>
              <a:t> tanımlanmıştır.</a:t>
            </a:r>
          </a:p>
          <a:p>
            <a:r>
              <a:rPr lang="tr-TR" dirty="0" err="1"/>
              <a:t>Exceptionlar</a:t>
            </a:r>
            <a:r>
              <a:rPr lang="tr-TR" dirty="0"/>
              <a:t>, programın kodlanmasında yapılan hataların sonuçlarıdır. </a:t>
            </a:r>
            <a:r>
              <a:rPr lang="tr-TR" dirty="0" err="1"/>
              <a:t>Error</a:t>
            </a:r>
            <a:r>
              <a:rPr lang="tr-TR" dirty="0"/>
              <a:t> ise sistemin yanlış işleyişinin sonucudur.</a:t>
            </a:r>
          </a:p>
          <a:p>
            <a:endParaRPr lang="tr-TR" dirty="0"/>
          </a:p>
        </p:txBody>
      </p:sp>
    </p:spTree>
    <p:extLst>
      <p:ext uri="{BB962C8B-B14F-4D97-AF65-F5344CB8AC3E}">
        <p14:creationId xmlns:p14="http://schemas.microsoft.com/office/powerpoint/2010/main" val="424053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a:t>NPM Nedir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77500" lnSpcReduction="20000"/>
          </a:bodyPr>
          <a:lstStyle/>
          <a:p>
            <a:r>
              <a:rPr lang="tr-TR" dirty="0" err="1"/>
              <a:t>Npm</a:t>
            </a:r>
            <a:r>
              <a:rPr lang="tr-TR" dirty="0"/>
              <a:t>; </a:t>
            </a:r>
            <a:r>
              <a:rPr lang="tr-TR" b="1" dirty="0" err="1"/>
              <a:t>N</a:t>
            </a:r>
            <a:r>
              <a:rPr lang="tr-TR" dirty="0" err="1"/>
              <a:t>ode</a:t>
            </a:r>
            <a:r>
              <a:rPr lang="tr-TR" dirty="0"/>
              <a:t> </a:t>
            </a:r>
            <a:r>
              <a:rPr lang="tr-TR" b="1" dirty="0" err="1"/>
              <a:t>P</a:t>
            </a:r>
            <a:r>
              <a:rPr lang="tr-TR" dirty="0" err="1"/>
              <a:t>ackage</a:t>
            </a:r>
            <a:r>
              <a:rPr lang="tr-TR" dirty="0"/>
              <a:t> </a:t>
            </a:r>
            <a:r>
              <a:rPr lang="tr-TR" b="1" dirty="0"/>
              <a:t>M</a:t>
            </a:r>
            <a:r>
              <a:rPr lang="tr-TR" dirty="0"/>
              <a:t>anager ya da </a:t>
            </a:r>
            <a:r>
              <a:rPr lang="tr-TR" dirty="0" err="1"/>
              <a:t>Node</a:t>
            </a:r>
            <a:r>
              <a:rPr lang="tr-TR" dirty="0"/>
              <a:t> </a:t>
            </a:r>
            <a:r>
              <a:rPr lang="tr-TR" dirty="0" err="1"/>
              <a:t>Packaged</a:t>
            </a:r>
            <a:r>
              <a:rPr lang="tr-TR" dirty="0"/>
              <a:t> </a:t>
            </a:r>
            <a:r>
              <a:rPr lang="tr-TR" dirty="0" err="1"/>
              <a:t>Modules</a:t>
            </a:r>
            <a:r>
              <a:rPr lang="tr-TR" dirty="0"/>
              <a:t> olarak da denmektedir. </a:t>
            </a:r>
            <a:r>
              <a:rPr lang="tr-TR" u="sng" dirty="0">
                <a:hlinkClick r:id="rId2"/>
              </a:rPr>
              <a:t>Isaac Z. </a:t>
            </a:r>
            <a:r>
              <a:rPr lang="tr-TR" u="sng" dirty="0" err="1">
                <a:hlinkClick r:id="rId2"/>
              </a:rPr>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en-US" dirty="0"/>
              <a:t>“</a:t>
            </a:r>
            <a:r>
              <a:rPr lang="tr-TR" dirty="0"/>
              <a:t>NPM</a:t>
            </a:r>
            <a:r>
              <a:rPr lang="en-US" dirty="0"/>
              <a:t>, JavaScript </a:t>
            </a:r>
            <a:r>
              <a:rPr lang="en-US" dirty="0" err="1"/>
              <a:t>geliştiricilerinin</a:t>
            </a:r>
            <a:r>
              <a:rPr lang="en-US" dirty="0"/>
              <a:t> </a:t>
            </a:r>
            <a:r>
              <a:rPr lang="en-US" dirty="0" err="1"/>
              <a:t>kodu</a:t>
            </a:r>
            <a:r>
              <a:rPr lang="en-US" dirty="0"/>
              <a:t> </a:t>
            </a:r>
            <a:r>
              <a:rPr lang="en-US" dirty="0" err="1"/>
              <a:t>paylaşmasını</a:t>
            </a:r>
            <a:r>
              <a:rPr lang="en-US" dirty="0"/>
              <a:t> </a:t>
            </a:r>
            <a:r>
              <a:rPr lang="en-US" dirty="0" err="1"/>
              <a:t>ve</a:t>
            </a:r>
            <a:r>
              <a:rPr lang="en-US" dirty="0"/>
              <a:t> </a:t>
            </a:r>
            <a:r>
              <a:rPr lang="en-US" dirty="0" err="1"/>
              <a:t>yeniden</a:t>
            </a:r>
            <a:r>
              <a:rPr lang="en-US" dirty="0"/>
              <a:t> </a:t>
            </a:r>
            <a:r>
              <a:rPr lang="en-US" dirty="0" err="1"/>
              <a:t>kullanmasını</a:t>
            </a:r>
            <a:r>
              <a:rPr lang="en-US" dirty="0"/>
              <a:t> </a:t>
            </a:r>
            <a:r>
              <a:rPr lang="en-US" dirty="0" err="1"/>
              <a:t>kolaylaştırır</a:t>
            </a:r>
            <a:r>
              <a:rPr lang="en-US" dirty="0"/>
              <a:t> </a:t>
            </a:r>
            <a:r>
              <a:rPr lang="en-US" dirty="0" err="1"/>
              <a:t>ve</a:t>
            </a:r>
            <a:r>
              <a:rPr lang="en-US" dirty="0"/>
              <a:t> </a:t>
            </a:r>
            <a:r>
              <a:rPr lang="en-US" dirty="0" err="1"/>
              <a:t>paylaştığınız</a:t>
            </a:r>
            <a:r>
              <a:rPr lang="en-US" dirty="0"/>
              <a:t> </a:t>
            </a:r>
            <a:r>
              <a:rPr lang="en-US" dirty="0" err="1"/>
              <a:t>kodu</a:t>
            </a:r>
            <a:r>
              <a:rPr lang="en-US" dirty="0"/>
              <a:t> </a:t>
            </a:r>
            <a:r>
              <a:rPr lang="en-US" dirty="0" err="1"/>
              <a:t>güncellemeyi</a:t>
            </a:r>
            <a:r>
              <a:rPr lang="en-US" dirty="0"/>
              <a:t> </a:t>
            </a:r>
            <a:r>
              <a:rPr lang="en-US" dirty="0" err="1"/>
              <a:t>kolaylaştırır</a:t>
            </a:r>
            <a:r>
              <a:rPr lang="en-US" dirty="0"/>
              <a:t>” — npmjs.org</a:t>
            </a:r>
            <a:endParaRPr lang="tr-TR" dirty="0"/>
          </a:p>
          <a:p>
            <a:r>
              <a:rPr lang="tr-TR" dirty="0" err="1"/>
              <a:t>Npm</a:t>
            </a:r>
            <a:r>
              <a:rPr lang="tr-TR" dirty="0"/>
              <a:t> ile temel olarak yapabileceğimiz şeyler:</a:t>
            </a:r>
          </a:p>
          <a:p>
            <a:pPr>
              <a:buFont typeface="Wingdings" panose="05000000000000000000" pitchFamily="2" charset="2"/>
              <a:buChar char="Ø"/>
            </a:pPr>
            <a:r>
              <a:rPr lang="tr-TR" dirty="0"/>
              <a:t>Otomatik ya da manuel olarak paketleri yükleme</a:t>
            </a:r>
          </a:p>
          <a:p>
            <a:pPr>
              <a:buFont typeface="Wingdings" panose="05000000000000000000" pitchFamily="2" charset="2"/>
              <a:buChar char="Ø"/>
            </a:pPr>
            <a:r>
              <a:rPr lang="tr-TR" dirty="0"/>
              <a:t>Sistemdeki paketleri silmek</a:t>
            </a:r>
          </a:p>
          <a:p>
            <a:pPr>
              <a:buFont typeface="Wingdings" panose="05000000000000000000" pitchFamily="2" charset="2"/>
              <a:buChar char="Ø"/>
            </a:pPr>
            <a:r>
              <a:rPr lang="tr-TR" dirty="0"/>
              <a:t>Sistemdeki paketleri listeleme</a:t>
            </a:r>
          </a:p>
          <a:p>
            <a:pPr>
              <a:buFont typeface="Wingdings" panose="05000000000000000000" pitchFamily="2" charset="2"/>
              <a:buChar char="Ø"/>
            </a:pPr>
            <a:r>
              <a:rPr lang="tr-TR" dirty="0"/>
              <a:t>Sistemdeki paketleri </a:t>
            </a:r>
            <a:r>
              <a:rPr lang="tr-TR" dirty="0" err="1"/>
              <a:t>update</a:t>
            </a:r>
            <a:r>
              <a:rPr lang="tr-TR" dirty="0"/>
              <a:t> etmek</a:t>
            </a:r>
          </a:p>
          <a:p>
            <a:r>
              <a:rPr lang="tr-TR" dirty="0" err="1"/>
              <a:t>Npm</a:t>
            </a:r>
            <a:r>
              <a:rPr lang="tr-TR" dirty="0"/>
              <a:t> komut satırı üzerinden çalışan bir uygulamadır.</a:t>
            </a:r>
          </a:p>
          <a:p>
            <a:endParaRPr lang="tr-TR" dirty="0"/>
          </a:p>
        </p:txBody>
      </p:sp>
    </p:spTree>
    <p:extLst>
      <p:ext uri="{BB962C8B-B14F-4D97-AF65-F5344CB8AC3E}">
        <p14:creationId xmlns:p14="http://schemas.microsoft.com/office/powerpoint/2010/main" val="12441263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7F1C-3033-408D-905B-04D492FD66E4}"/>
              </a:ext>
            </a:extLst>
          </p:cNvPr>
          <p:cNvSpPr>
            <a:spLocks noGrp="1"/>
          </p:cNvSpPr>
          <p:nvPr>
            <p:ph type="title"/>
          </p:nvPr>
        </p:nvSpPr>
        <p:spPr/>
        <p:txBody>
          <a:bodyPr/>
          <a:lstStyle/>
          <a:p>
            <a:r>
              <a:rPr lang="tr-TR" dirty="0"/>
              <a:t>Encoder ve </a:t>
            </a:r>
            <a:r>
              <a:rPr lang="tr-TR" dirty="0" err="1"/>
              <a:t>Decoder</a:t>
            </a:r>
            <a:r>
              <a:rPr lang="tr-TR" dirty="0"/>
              <a:t>	</a:t>
            </a:r>
          </a:p>
        </p:txBody>
      </p:sp>
      <p:sp>
        <p:nvSpPr>
          <p:cNvPr id="3" name="Content Placeholder 2">
            <a:extLst>
              <a:ext uri="{FF2B5EF4-FFF2-40B4-BE49-F238E27FC236}">
                <a16:creationId xmlns:a16="http://schemas.microsoft.com/office/drawing/2014/main" id="{00AEB32C-B809-4446-9290-3CB9F2785C4E}"/>
              </a:ext>
            </a:extLst>
          </p:cNvPr>
          <p:cNvSpPr>
            <a:spLocks noGrp="1"/>
          </p:cNvSpPr>
          <p:nvPr>
            <p:ph idx="1"/>
          </p:nvPr>
        </p:nvSpPr>
        <p:spPr/>
        <p:txBody>
          <a:bodyPr>
            <a:normAutofit fontScale="92500" lnSpcReduction="10000"/>
          </a:bodyPr>
          <a:lstStyle/>
          <a:p>
            <a:r>
              <a:rPr lang="tr-TR" dirty="0"/>
              <a:t>Kodlayıcı (Encoder), aktif veri sinyalini kodlanmış mesaj formatına çeviren veya analog sinyali dijital sinyale çeviren cihazdır. 2N giriş hattı şeklindeki ikili bilgiyi giriş için N bit kodunu temsil eden N çıkış hattına dönüştüren bir </a:t>
            </a:r>
            <a:r>
              <a:rPr lang="tr-TR" dirty="0" err="1"/>
              <a:t>kombinasyonel</a:t>
            </a:r>
            <a:r>
              <a:rPr lang="tr-TR" dirty="0"/>
              <a:t> devredir. Bir kodlayıcıya bir giriş sinyali uygulandığında, içindeki mantık devresi o belirli girişi kodlanmış ikili çıkışa dönüştürür.</a:t>
            </a:r>
          </a:p>
          <a:p>
            <a:r>
              <a:rPr lang="tr-TR" dirty="0"/>
              <a:t>Kod çözme (</a:t>
            </a:r>
            <a:r>
              <a:rPr lang="tr-TR" dirty="0" err="1"/>
              <a:t>Decoder</a:t>
            </a:r>
            <a:r>
              <a:rPr lang="tr-TR"/>
              <a:t>), </a:t>
            </a:r>
            <a:r>
              <a:rPr lang="tr-TR" dirty="0"/>
              <a:t>ters işlemi gerçekleştirmektir: bir kodu tekrar belirsiz bir form koduna dönüştürmek ve bu işlemi gerçekleştiren cihaza Dekoder adı verilir.</a:t>
            </a:r>
          </a:p>
          <a:p>
            <a:r>
              <a:rPr lang="tr-TR" dirty="0"/>
              <a:t>Bir kod çözücü de kodlayıcı olarak bir </a:t>
            </a:r>
            <a:r>
              <a:rPr lang="tr-TR" dirty="0" err="1"/>
              <a:t>kombinasyonel</a:t>
            </a:r>
            <a:r>
              <a:rPr lang="tr-TR" dirty="0"/>
              <a:t> devredir, ancak çalışması </a:t>
            </a:r>
            <a:r>
              <a:rPr lang="tr-TR" dirty="0" err="1"/>
              <a:t>kodlayıcınınkinin</a:t>
            </a:r>
            <a:r>
              <a:rPr lang="tr-TR" dirty="0"/>
              <a:t> tam tersidir. Bir kod çözücü, kodlanmış giriş sinyalinden çıkış olarak orijinal sinyali üreten ve n giriş satırını 2n satır çıkışa dönüştüren bir cihazdır.</a:t>
            </a:r>
          </a:p>
        </p:txBody>
      </p:sp>
    </p:spTree>
    <p:extLst>
      <p:ext uri="{BB962C8B-B14F-4D97-AF65-F5344CB8AC3E}">
        <p14:creationId xmlns:p14="http://schemas.microsoft.com/office/powerpoint/2010/main" val="159461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Node.Js</a:t>
            </a:r>
            <a:r>
              <a:rPr lang="tr-TR"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20000"/>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a:p>
            <a:endParaRPr lang="tr-TR" dirty="0"/>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HTTP Yapısı Nedir?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a:p>
            <a:endParaRPr lang="tr-TR" dirty="0"/>
          </a:p>
        </p:txBody>
      </p:sp>
    </p:spTree>
    <p:extLst>
      <p:ext uri="{BB962C8B-B14F-4D97-AF65-F5344CB8AC3E}">
        <p14:creationId xmlns:p14="http://schemas.microsoft.com/office/powerpoint/2010/main" val="364785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Teknik Genel Bakış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62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267206457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TotalTime>
  <Words>4714</Words>
  <Application>Microsoft Office PowerPoint</Application>
  <PresentationFormat>Widescreen</PresentationFormat>
  <Paragraphs>309</Paragraphs>
  <Slides>60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Wingdings</vt:lpstr>
      <vt:lpstr>Office Theme</vt:lpstr>
      <vt:lpstr>Kubilay Alp Ağacan Bootcamp Ödevleri</vt:lpstr>
      <vt:lpstr> {atmosware} Turkcell Bootcamp Kubilay Alp AĞACAN Elektrik-Elektronik Mühendisi  </vt:lpstr>
      <vt:lpstr>Front-End Ödevleri</vt:lpstr>
      <vt:lpstr>Ödev 1:</vt:lpstr>
      <vt:lpstr>URI ve URL Arasındaki Farklar </vt:lpstr>
      <vt:lpstr>NPM Nedir ? </vt:lpstr>
      <vt:lpstr>Node.Js Nedir? </vt:lpstr>
      <vt:lpstr>HTTP Yapısı Nedir? </vt:lpstr>
      <vt:lpstr>Teknik Genel Bakış </vt:lpstr>
      <vt:lpstr>İstek yöntemleri-I </vt:lpstr>
      <vt:lpstr>İstek Yöntemleri-II</vt:lpstr>
      <vt:lpstr>İstek Yöntemleri-III</vt:lpstr>
      <vt:lpstr>İstek Yöntemleri-IV</vt:lpstr>
      <vt:lpstr>Neden Java 8?</vt:lpstr>
      <vt:lpstr>Java 8 ile Gelen Yenilikler</vt:lpstr>
      <vt:lpstr>Ödev 2:</vt:lpstr>
      <vt:lpstr>Xhtml ve Html5? </vt:lpstr>
      <vt:lpstr>Xhtml ve Html5 arasındaki farklar nelerdir? </vt:lpstr>
      <vt:lpstr>Semantic ve non-semantic nedir? </vt:lpstr>
      <vt:lpstr>Semantic ve non-semantic nedir? </vt:lpstr>
      <vt:lpstr>Table Colspan Rowspan nedir? </vt:lpstr>
      <vt:lpstr>Ödev1.png output</vt:lpstr>
      <vt:lpstr>Ödev2.png output </vt:lpstr>
      <vt:lpstr>Ödev3.png output</vt:lpstr>
      <vt:lpstr>Ödev4.png output</vt:lpstr>
      <vt:lpstr>Ödev5.png output</vt:lpstr>
      <vt:lpstr>Ödev6.png output</vt:lpstr>
      <vt:lpstr>Display:none ve Visibility:hidden arasındaki fark nedir?</vt:lpstr>
      <vt:lpstr>Pseudo-Class ve Pseudo-Element nedir?</vt:lpstr>
      <vt:lpstr>CSS Selectors-I</vt:lpstr>
      <vt:lpstr>CSS Selectors-II</vt:lpstr>
      <vt:lpstr>box-sizing nedir? border-box ve content-box nelerdir?</vt:lpstr>
      <vt:lpstr>Integrity ve Crossorigin nedir?</vt:lpstr>
      <vt:lpstr>Spacing nedir?</vt:lpstr>
      <vt:lpstr>List-unstyled nedir?</vt:lpstr>
      <vt:lpstr>SDK Nedir?</vt:lpstr>
      <vt:lpstr>JDK Nedir?</vt:lpstr>
      <vt:lpstr>SDK ve JDK Farkı Nedir?</vt:lpstr>
      <vt:lpstr>Slice() ve Splice() Fonksiyonları nelerdir?</vt:lpstr>
      <vt:lpstr>Slice() Syntax:</vt:lpstr>
      <vt:lpstr>Splice () Syntax:</vt:lpstr>
      <vt:lpstr>Join() Fonksiyonu</vt:lpstr>
      <vt:lpstr>Compilers ve Interpreters</vt:lpstr>
      <vt:lpstr>Open Source Nedir?</vt:lpstr>
      <vt:lpstr>JVM, JDK ve JRE nedir?</vt:lpstr>
      <vt:lpstr>JIT Nedir?</vt:lpstr>
      <vt:lpstr>Java 100% nesne yönelimli bir dil midir ?</vt:lpstr>
      <vt:lpstr>Java By pass value mu ? By pass referances mı ?</vt:lpstr>
      <vt:lpstr>Java 8 ile gelen özellikler</vt:lpstr>
      <vt:lpstr>Java 8 ile gelen özellikler</vt:lpstr>
      <vt:lpstr>Java 8 ile gelen özellikler</vt:lpstr>
      <vt:lpstr>Java 8 ile gelen özellikler</vt:lpstr>
      <vt:lpstr>Primitive types – Wrapper class</vt:lpstr>
      <vt:lpstr>Heap – Stack Memory</vt:lpstr>
      <vt:lpstr>ASCII</vt:lpstr>
      <vt:lpstr>UNICODE</vt:lpstr>
      <vt:lpstr>Access Modifier</vt:lpstr>
      <vt:lpstr>Error Types</vt:lpstr>
      <vt:lpstr>Error Excepion Farkı</vt:lpstr>
      <vt:lpstr>Encoder ve Decoder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KUBILAY ALP AGACAN</cp:lastModifiedBy>
  <cp:revision>49</cp:revision>
  <dcterms:created xsi:type="dcterms:W3CDTF">2022-05-24T09:08:24Z</dcterms:created>
  <dcterms:modified xsi:type="dcterms:W3CDTF">2022-06-27T18:05:31Z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48564c31-30c6-4b48-9710-7350253c7c96</vt:lpwstr>
  </property>
  <property fmtid="{D5CDD505-2E9C-101B-9397-08002B2CF9AE}" pid="3" name="TURKCELLCLASSIFICATION">
    <vt:lpwstr>TURKCELL DAHİLİ</vt:lpwstr>
  </property>
</Properties>
</file>