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8"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2" r:id="rId26"/>
    <p:sldId id="280" r:id="rId27"/>
    <p:sldId id="281"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300" r:id="rId45"/>
    <p:sldId id="299" r:id="rId4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3.05.2022" id="{C6939274-576E-634B-83C7-8CA9322D3BD3}">
          <p14:sldIdLst>
            <p14:sldId id="256"/>
            <p14:sldId id="257"/>
            <p14:sldId id="258"/>
            <p14:sldId id="259"/>
            <p14:sldId id="260"/>
          </p14:sldIdLst>
        </p14:section>
        <p14:section name="25.05.2022" id="{42190527-CCB1-754E-8B40-EA6A51940100}">
          <p14:sldIdLst>
            <p14:sldId id="261"/>
            <p14:sldId id="262"/>
            <p14:sldId id="263"/>
            <p14:sldId id="264"/>
            <p14:sldId id="265"/>
          </p14:sldIdLst>
        </p14:section>
        <p14:section name="26.05.2022" id="{ECDAA013-3942-334E-B5D0-4071FE12654F}">
          <p14:sldIdLst>
            <p14:sldId id="266"/>
          </p14:sldIdLst>
        </p14:section>
        <p14:section name="30.05.2022" id="{CB432F6C-3545-D849-8BC5-636E860954E2}">
          <p14:sldIdLst>
            <p14:sldId id="267"/>
            <p14:sldId id="268"/>
            <p14:sldId id="269"/>
            <p14:sldId id="270"/>
          </p14:sldIdLst>
        </p14:section>
        <p14:section name="31.05.2022" id="{70ABA4F0-D52B-724D-8C39-178E5AAA4206}">
          <p14:sldIdLst>
            <p14:sldId id="271"/>
            <p14:sldId id="272"/>
            <p14:sldId id="273"/>
          </p14:sldIdLst>
        </p14:section>
        <p14:section name="01.06.2022" id="{8E837BD6-88F9-CF45-8C84-5D9311E1B906}">
          <p14:sldIdLst>
            <p14:sldId id="274"/>
            <p14:sldId id="275"/>
          </p14:sldIdLst>
        </p14:section>
        <p14:section name="02.06.2022" id="{F49AAF7C-BDA0-8949-ABF0-094503D9624E}">
          <p14:sldIdLst>
            <p14:sldId id="276"/>
            <p14:sldId id="277"/>
          </p14:sldIdLst>
        </p14:section>
        <p14:section name="02.06.2022" id="{712ADFE3-ED67-FE47-985F-60A574EEBA57}">
          <p14:sldIdLst>
            <p14:sldId id="278"/>
            <p14:sldId id="279"/>
            <p14:sldId id="282"/>
            <p14:sldId id="280"/>
            <p14:sldId id="281"/>
          </p14:sldIdLst>
        </p14:section>
        <p14:section name="20.06.2022" id="{EA1E7AEE-F560-431B-BFE4-AF0E0521EF2D}">
          <p14:sldIdLst>
            <p14:sldId id="283"/>
            <p14:sldId id="284"/>
            <p14:sldId id="285"/>
            <p14:sldId id="286"/>
            <p14:sldId id="287"/>
            <p14:sldId id="288"/>
            <p14:sldId id="289"/>
            <p14:sldId id="290"/>
            <p14:sldId id="291"/>
            <p14:sldId id="292"/>
            <p14:sldId id="293"/>
            <p14:sldId id="294"/>
            <p14:sldId id="295"/>
            <p14:sldId id="296"/>
            <p14:sldId id="297"/>
            <p14:sldId id="298"/>
            <p14:sldId id="300"/>
            <p14:sldId id="29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YDA OZDEMIR" initials="SO" lastIdx="1" clrIdx="0">
    <p:extLst>
      <p:ext uri="{19B8F6BF-5375-455C-9EA6-DF929625EA0E}">
        <p15:presenceInfo xmlns:p15="http://schemas.microsoft.com/office/powerpoint/2012/main" userId="SEYDA OZDEMI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856"/>
    <p:restoredTop sz="94663"/>
  </p:normalViewPr>
  <p:slideViewPr>
    <p:cSldViewPr snapToGrid="0" snapToObjects="1">
      <p:cViewPr varScale="1">
        <p:scale>
          <a:sx n="49" d="100"/>
          <a:sy n="49" d="100"/>
        </p:scale>
        <p:origin x="58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B984B7-4E67-4EF9-8641-513B95762750}"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9F95B62D-31AF-433B-BF9A-5AA574F4A8B9}">
      <dgm:prSet/>
      <dgm:spPr/>
      <dgm:t>
        <a:bodyPr/>
        <a:lstStyle/>
        <a:p>
          <a:pPr>
            <a:lnSpc>
              <a:spcPct val="100000"/>
            </a:lnSpc>
          </a:pPr>
          <a:r>
            <a:rPr lang="tr-TR" dirty="0" err="1"/>
            <a:t>CSS'te</a:t>
          </a:r>
          <a:r>
            <a:rPr lang="tr-TR" dirty="0"/>
            <a:t> </a:t>
          </a:r>
          <a:r>
            <a:rPr lang="tr-TR" dirty="0" err="1"/>
            <a:t>box-sizing</a:t>
          </a:r>
          <a:r>
            <a:rPr lang="tr-TR" dirty="0"/>
            <a:t> özelliği bir HTML öğesinin </a:t>
          </a:r>
          <a:r>
            <a:rPr lang="tr-TR" dirty="0" err="1"/>
            <a:t>width</a:t>
          </a:r>
          <a:r>
            <a:rPr lang="tr-TR" dirty="0"/>
            <a:t> ve </a:t>
          </a:r>
          <a:r>
            <a:rPr lang="tr-TR" dirty="0" err="1"/>
            <a:t>height</a:t>
          </a:r>
          <a:r>
            <a:rPr lang="tr-TR" dirty="0"/>
            <a:t> değerini etkilemeden </a:t>
          </a:r>
          <a:r>
            <a:rPr lang="tr-TR" dirty="0" err="1"/>
            <a:t>padding</a:t>
          </a:r>
          <a:r>
            <a:rPr lang="tr-TR" dirty="0"/>
            <a:t> ve </a:t>
          </a:r>
          <a:r>
            <a:rPr lang="tr-TR" dirty="0" err="1"/>
            <a:t>border</a:t>
          </a:r>
          <a:r>
            <a:rPr lang="tr-TR" dirty="0"/>
            <a:t> </a:t>
          </a:r>
          <a:r>
            <a:rPr lang="tr-TR" dirty="0" err="1"/>
            <a:t>css</a:t>
          </a:r>
          <a:r>
            <a:rPr lang="tr-TR" dirty="0"/>
            <a:t> değerleri tanımlanmasına izin verir.</a:t>
          </a:r>
          <a:endParaRPr lang="en-US" dirty="0"/>
        </a:p>
      </dgm:t>
    </dgm:pt>
    <dgm:pt modelId="{87DF04C3-37DF-4956-8F56-E0C77A006AE4}" type="parTrans" cxnId="{5CFC4ADF-C865-4D64-AE3C-9448E676773D}">
      <dgm:prSet/>
      <dgm:spPr/>
      <dgm:t>
        <a:bodyPr/>
        <a:lstStyle/>
        <a:p>
          <a:endParaRPr lang="en-US"/>
        </a:p>
      </dgm:t>
    </dgm:pt>
    <dgm:pt modelId="{40C05FD5-3BE2-47A8-B7D2-F617BFA8636C}" type="sibTrans" cxnId="{5CFC4ADF-C865-4D64-AE3C-9448E676773D}">
      <dgm:prSet/>
      <dgm:spPr/>
      <dgm:t>
        <a:bodyPr/>
        <a:lstStyle/>
        <a:p>
          <a:endParaRPr lang="en-US"/>
        </a:p>
      </dgm:t>
    </dgm:pt>
    <dgm:pt modelId="{73E4BEC7-99F3-49EA-A82F-EEC57D020BAB}">
      <dgm:prSet/>
      <dgm:spPr/>
      <dgm:t>
        <a:bodyPr/>
        <a:lstStyle/>
        <a:p>
          <a:pPr>
            <a:lnSpc>
              <a:spcPct val="100000"/>
            </a:lnSpc>
          </a:pPr>
          <a:r>
            <a:rPr lang="tr-TR" dirty="0"/>
            <a:t>Bir elemana </a:t>
          </a:r>
          <a:r>
            <a:rPr lang="tr-TR" dirty="0" err="1"/>
            <a:t>box-sizing:border-box</a:t>
          </a:r>
          <a:r>
            <a:rPr lang="tr-TR" dirty="0"/>
            <a:t>; tanımladığınızda </a:t>
          </a:r>
          <a:r>
            <a:rPr lang="tr-TR" dirty="0" err="1"/>
            <a:t>padding</a:t>
          </a:r>
          <a:r>
            <a:rPr lang="tr-TR" dirty="0"/>
            <a:t> ve </a:t>
          </a:r>
          <a:r>
            <a:rPr lang="tr-TR" dirty="0" err="1"/>
            <a:t>border</a:t>
          </a:r>
          <a:r>
            <a:rPr lang="tr-TR" dirty="0"/>
            <a:t> değerleri </a:t>
          </a:r>
          <a:r>
            <a:rPr lang="tr-TR" dirty="0" err="1"/>
            <a:t>width</a:t>
          </a:r>
          <a:r>
            <a:rPr lang="tr-TR" dirty="0"/>
            <a:t> - </a:t>
          </a:r>
          <a:r>
            <a:rPr lang="tr-TR" dirty="0" err="1"/>
            <a:t>height</a:t>
          </a:r>
          <a:r>
            <a:rPr lang="tr-TR" dirty="0"/>
            <a:t> değerini değiştirmeyecektir.</a:t>
          </a:r>
          <a:endParaRPr lang="en-US" dirty="0"/>
        </a:p>
      </dgm:t>
    </dgm:pt>
    <dgm:pt modelId="{C70DC3E6-DB08-43C6-8395-412BFD4A82FB}" type="parTrans" cxnId="{219502CD-B780-4124-821E-D77B86408238}">
      <dgm:prSet/>
      <dgm:spPr/>
      <dgm:t>
        <a:bodyPr/>
        <a:lstStyle/>
        <a:p>
          <a:endParaRPr lang="en-US"/>
        </a:p>
      </dgm:t>
    </dgm:pt>
    <dgm:pt modelId="{73842A15-D53E-433B-8A5F-1FDFF5519688}" type="sibTrans" cxnId="{219502CD-B780-4124-821E-D77B86408238}">
      <dgm:prSet/>
      <dgm:spPr/>
      <dgm:t>
        <a:bodyPr/>
        <a:lstStyle/>
        <a:p>
          <a:endParaRPr lang="en-US"/>
        </a:p>
      </dgm:t>
    </dgm:pt>
    <dgm:pt modelId="{268C853E-9379-4076-B129-F998A39E243B}">
      <dgm:prSet/>
      <dgm:spPr/>
      <dgm:t>
        <a:bodyPr/>
        <a:lstStyle/>
        <a:p>
          <a:pPr>
            <a:lnSpc>
              <a:spcPct val="100000"/>
            </a:lnSpc>
          </a:pPr>
          <a:r>
            <a:rPr lang="tr-TR" dirty="0"/>
            <a:t>Bir elemana </a:t>
          </a:r>
          <a:r>
            <a:rPr lang="tr-TR" dirty="0" err="1"/>
            <a:t>box-sizing:content-box</a:t>
          </a:r>
          <a:r>
            <a:rPr lang="tr-TR" dirty="0"/>
            <a:t>; tanımladığınızda </a:t>
          </a:r>
          <a:r>
            <a:rPr lang="tr-TR" dirty="0" err="1"/>
            <a:t>padding</a:t>
          </a:r>
          <a:r>
            <a:rPr lang="tr-TR" dirty="0"/>
            <a:t> ve </a:t>
          </a:r>
          <a:r>
            <a:rPr lang="tr-TR" dirty="0" err="1"/>
            <a:t>border</a:t>
          </a:r>
          <a:r>
            <a:rPr lang="tr-TR" dirty="0"/>
            <a:t> değerleri </a:t>
          </a:r>
          <a:r>
            <a:rPr lang="tr-TR" dirty="0" err="1"/>
            <a:t>width</a:t>
          </a:r>
          <a:r>
            <a:rPr lang="tr-TR" dirty="0"/>
            <a:t> - </a:t>
          </a:r>
          <a:r>
            <a:rPr lang="tr-TR" dirty="0" err="1"/>
            <a:t>height</a:t>
          </a:r>
          <a:r>
            <a:rPr lang="tr-TR" dirty="0"/>
            <a:t> değerini etkileyecektir.</a:t>
          </a:r>
          <a:endParaRPr lang="en-US" dirty="0"/>
        </a:p>
      </dgm:t>
    </dgm:pt>
    <dgm:pt modelId="{DB7F79A3-BD35-4399-9982-E047174C254C}" type="parTrans" cxnId="{2569A638-8A17-4DB0-802E-46D8F2F8F0F8}">
      <dgm:prSet/>
      <dgm:spPr/>
      <dgm:t>
        <a:bodyPr/>
        <a:lstStyle/>
        <a:p>
          <a:endParaRPr lang="en-US"/>
        </a:p>
      </dgm:t>
    </dgm:pt>
    <dgm:pt modelId="{BCE57D07-8238-4E69-9B1B-3DE13EF60342}" type="sibTrans" cxnId="{2569A638-8A17-4DB0-802E-46D8F2F8F0F8}">
      <dgm:prSet/>
      <dgm:spPr/>
      <dgm:t>
        <a:bodyPr/>
        <a:lstStyle/>
        <a:p>
          <a:endParaRPr lang="en-US"/>
        </a:p>
      </dgm:t>
    </dgm:pt>
    <dgm:pt modelId="{1BBA2F5D-A751-4396-9DFF-F49C9F46333D}" type="pres">
      <dgm:prSet presAssocID="{F5B984B7-4E67-4EF9-8641-513B95762750}" presName="root" presStyleCnt="0">
        <dgm:presLayoutVars>
          <dgm:dir/>
          <dgm:resizeHandles val="exact"/>
        </dgm:presLayoutVars>
      </dgm:prSet>
      <dgm:spPr/>
    </dgm:pt>
    <dgm:pt modelId="{984A96F9-F63F-4BD6-A003-EDDD171FF7A0}" type="pres">
      <dgm:prSet presAssocID="{9F95B62D-31AF-433B-BF9A-5AA574F4A8B9}" presName="compNode" presStyleCnt="0"/>
      <dgm:spPr/>
    </dgm:pt>
    <dgm:pt modelId="{4B306425-D072-4EE5-B2BA-1AA20C5884C2}" type="pres">
      <dgm:prSet presAssocID="{9F95B62D-31AF-433B-BF9A-5AA574F4A8B9}" presName="bgRect" presStyleLbl="bgShp" presStyleIdx="0" presStyleCnt="3" custLinFactNeighborX="78261" custLinFactNeighborY="76941"/>
      <dgm:spPr>
        <a:noFill/>
      </dgm:spPr>
    </dgm:pt>
    <dgm:pt modelId="{E52D3167-1491-4FB2-93C4-4364670B14DD}" type="pres">
      <dgm:prSet presAssocID="{9F95B62D-31AF-433B-BF9A-5AA574F4A8B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82ED561F-AC05-48BA-9526-36F27DB645C8}" type="pres">
      <dgm:prSet presAssocID="{9F95B62D-31AF-433B-BF9A-5AA574F4A8B9}" presName="spaceRect" presStyleCnt="0"/>
      <dgm:spPr/>
    </dgm:pt>
    <dgm:pt modelId="{3AB4F95D-F940-4787-9898-253F89019F89}" type="pres">
      <dgm:prSet presAssocID="{9F95B62D-31AF-433B-BF9A-5AA574F4A8B9}" presName="parTx" presStyleLbl="revTx" presStyleIdx="0" presStyleCnt="3">
        <dgm:presLayoutVars>
          <dgm:chMax val="0"/>
          <dgm:chPref val="0"/>
        </dgm:presLayoutVars>
      </dgm:prSet>
      <dgm:spPr/>
    </dgm:pt>
    <dgm:pt modelId="{190A6D07-037A-48D2-BB69-B891BC59DD94}" type="pres">
      <dgm:prSet presAssocID="{40C05FD5-3BE2-47A8-B7D2-F617BFA8636C}" presName="sibTrans" presStyleCnt="0"/>
      <dgm:spPr/>
    </dgm:pt>
    <dgm:pt modelId="{7314D3C4-2542-4088-8403-550708B1069E}" type="pres">
      <dgm:prSet presAssocID="{73E4BEC7-99F3-49EA-A82F-EEC57D020BAB}" presName="compNode" presStyleCnt="0"/>
      <dgm:spPr/>
    </dgm:pt>
    <dgm:pt modelId="{0FA9CD6A-AEAB-49E4-8291-F836F33822B1}" type="pres">
      <dgm:prSet presAssocID="{73E4BEC7-99F3-49EA-A82F-EEC57D020BAB}" presName="bgRect" presStyleLbl="bgShp" presStyleIdx="1" presStyleCnt="3"/>
      <dgm:spPr>
        <a:noFill/>
      </dgm:spPr>
    </dgm:pt>
    <dgm:pt modelId="{E8E6743E-AD3F-4BF5-A0C4-01CB28BC1E00}" type="pres">
      <dgm:prSet presAssocID="{73E4BEC7-99F3-49EA-A82F-EEC57D020BA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kod"/>
        </a:ext>
      </dgm:extLst>
    </dgm:pt>
    <dgm:pt modelId="{B56AF903-ABDB-4E61-BCE7-974D1438C896}" type="pres">
      <dgm:prSet presAssocID="{73E4BEC7-99F3-49EA-A82F-EEC57D020BAB}" presName="spaceRect" presStyleCnt="0"/>
      <dgm:spPr/>
    </dgm:pt>
    <dgm:pt modelId="{4C95549E-C32D-44B5-9812-973C3F851B6A}" type="pres">
      <dgm:prSet presAssocID="{73E4BEC7-99F3-49EA-A82F-EEC57D020BAB}" presName="parTx" presStyleLbl="revTx" presStyleIdx="1" presStyleCnt="3">
        <dgm:presLayoutVars>
          <dgm:chMax val="0"/>
          <dgm:chPref val="0"/>
        </dgm:presLayoutVars>
      </dgm:prSet>
      <dgm:spPr/>
    </dgm:pt>
    <dgm:pt modelId="{30ABABDE-E717-4AB3-843E-CF3432869186}" type="pres">
      <dgm:prSet presAssocID="{73842A15-D53E-433B-8A5F-1FDFF5519688}" presName="sibTrans" presStyleCnt="0"/>
      <dgm:spPr/>
    </dgm:pt>
    <dgm:pt modelId="{F3B200F1-3A8F-4D3B-AE98-5638B7C7C906}" type="pres">
      <dgm:prSet presAssocID="{268C853E-9379-4076-B129-F998A39E243B}" presName="compNode" presStyleCnt="0"/>
      <dgm:spPr/>
    </dgm:pt>
    <dgm:pt modelId="{ABEC4561-2C09-46F4-B80A-7A5CB2F79ECA}" type="pres">
      <dgm:prSet presAssocID="{268C853E-9379-4076-B129-F998A39E243B}" presName="bgRect" presStyleLbl="bgShp" presStyleIdx="2" presStyleCnt="3"/>
      <dgm:spPr>
        <a:noFill/>
      </dgm:spPr>
    </dgm:pt>
    <dgm:pt modelId="{76E81790-7A61-4C1F-B8EB-F6ECE36F4D49}" type="pres">
      <dgm:prSet presAssocID="{268C853E-9379-4076-B129-F998A39E243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Kutu"/>
        </a:ext>
      </dgm:extLst>
    </dgm:pt>
    <dgm:pt modelId="{E252568E-8D86-4B0B-BDEA-8466372778F1}" type="pres">
      <dgm:prSet presAssocID="{268C853E-9379-4076-B129-F998A39E243B}" presName="spaceRect" presStyleCnt="0"/>
      <dgm:spPr/>
    </dgm:pt>
    <dgm:pt modelId="{1AB790E9-C392-4D8E-913E-7E7EF9FF5BD6}" type="pres">
      <dgm:prSet presAssocID="{268C853E-9379-4076-B129-F998A39E243B}" presName="parTx" presStyleLbl="revTx" presStyleIdx="2" presStyleCnt="3">
        <dgm:presLayoutVars>
          <dgm:chMax val="0"/>
          <dgm:chPref val="0"/>
        </dgm:presLayoutVars>
      </dgm:prSet>
      <dgm:spPr/>
    </dgm:pt>
  </dgm:ptLst>
  <dgm:cxnLst>
    <dgm:cxn modelId="{E7615518-760D-4122-AC55-D7FE4E86C796}" type="presOf" srcId="{268C853E-9379-4076-B129-F998A39E243B}" destId="{1AB790E9-C392-4D8E-913E-7E7EF9FF5BD6}" srcOrd="0" destOrd="0" presId="urn:microsoft.com/office/officeart/2018/2/layout/IconVerticalSolidList"/>
    <dgm:cxn modelId="{2569A638-8A17-4DB0-802E-46D8F2F8F0F8}" srcId="{F5B984B7-4E67-4EF9-8641-513B95762750}" destId="{268C853E-9379-4076-B129-F998A39E243B}" srcOrd="2" destOrd="0" parTransId="{DB7F79A3-BD35-4399-9982-E047174C254C}" sibTransId="{BCE57D07-8238-4E69-9B1B-3DE13EF60342}"/>
    <dgm:cxn modelId="{C565DBB2-1DA3-4577-9FA9-E580B3E0BB2C}" type="presOf" srcId="{F5B984B7-4E67-4EF9-8641-513B95762750}" destId="{1BBA2F5D-A751-4396-9DFF-F49C9F46333D}" srcOrd="0" destOrd="0" presId="urn:microsoft.com/office/officeart/2018/2/layout/IconVerticalSolidList"/>
    <dgm:cxn modelId="{219502CD-B780-4124-821E-D77B86408238}" srcId="{F5B984B7-4E67-4EF9-8641-513B95762750}" destId="{73E4BEC7-99F3-49EA-A82F-EEC57D020BAB}" srcOrd="1" destOrd="0" parTransId="{C70DC3E6-DB08-43C6-8395-412BFD4A82FB}" sibTransId="{73842A15-D53E-433B-8A5F-1FDFF5519688}"/>
    <dgm:cxn modelId="{5CFC4ADF-C865-4D64-AE3C-9448E676773D}" srcId="{F5B984B7-4E67-4EF9-8641-513B95762750}" destId="{9F95B62D-31AF-433B-BF9A-5AA574F4A8B9}" srcOrd="0" destOrd="0" parTransId="{87DF04C3-37DF-4956-8F56-E0C77A006AE4}" sibTransId="{40C05FD5-3BE2-47A8-B7D2-F617BFA8636C}"/>
    <dgm:cxn modelId="{A6A278E3-5B69-4EC3-AFA8-B789ACDE775A}" type="presOf" srcId="{73E4BEC7-99F3-49EA-A82F-EEC57D020BAB}" destId="{4C95549E-C32D-44B5-9812-973C3F851B6A}" srcOrd="0" destOrd="0" presId="urn:microsoft.com/office/officeart/2018/2/layout/IconVerticalSolidList"/>
    <dgm:cxn modelId="{B3BBDFE9-44F6-4248-9C20-5EC55A12BBA8}" type="presOf" srcId="{9F95B62D-31AF-433B-BF9A-5AA574F4A8B9}" destId="{3AB4F95D-F940-4787-9898-253F89019F89}" srcOrd="0" destOrd="0" presId="urn:microsoft.com/office/officeart/2018/2/layout/IconVerticalSolidList"/>
    <dgm:cxn modelId="{CBBDC1F8-49ED-4BB5-A52A-CE7277997CBD}" type="presParOf" srcId="{1BBA2F5D-A751-4396-9DFF-F49C9F46333D}" destId="{984A96F9-F63F-4BD6-A003-EDDD171FF7A0}" srcOrd="0" destOrd="0" presId="urn:microsoft.com/office/officeart/2018/2/layout/IconVerticalSolidList"/>
    <dgm:cxn modelId="{74E3EEFC-BEF0-4040-A1C8-F6C21F80749D}" type="presParOf" srcId="{984A96F9-F63F-4BD6-A003-EDDD171FF7A0}" destId="{4B306425-D072-4EE5-B2BA-1AA20C5884C2}" srcOrd="0" destOrd="0" presId="urn:microsoft.com/office/officeart/2018/2/layout/IconVerticalSolidList"/>
    <dgm:cxn modelId="{D080DC30-979B-453E-A451-2A93020860E7}" type="presParOf" srcId="{984A96F9-F63F-4BD6-A003-EDDD171FF7A0}" destId="{E52D3167-1491-4FB2-93C4-4364670B14DD}" srcOrd="1" destOrd="0" presId="urn:microsoft.com/office/officeart/2018/2/layout/IconVerticalSolidList"/>
    <dgm:cxn modelId="{7277529B-48DB-45E0-B3AB-7514FCDD8064}" type="presParOf" srcId="{984A96F9-F63F-4BD6-A003-EDDD171FF7A0}" destId="{82ED561F-AC05-48BA-9526-36F27DB645C8}" srcOrd="2" destOrd="0" presId="urn:microsoft.com/office/officeart/2018/2/layout/IconVerticalSolidList"/>
    <dgm:cxn modelId="{30DBCAD8-E9AA-4264-9576-7887E5F385FA}" type="presParOf" srcId="{984A96F9-F63F-4BD6-A003-EDDD171FF7A0}" destId="{3AB4F95D-F940-4787-9898-253F89019F89}" srcOrd="3" destOrd="0" presId="urn:microsoft.com/office/officeart/2018/2/layout/IconVerticalSolidList"/>
    <dgm:cxn modelId="{00B5D9D3-CB58-4245-B89A-2A5CDF03EDA1}" type="presParOf" srcId="{1BBA2F5D-A751-4396-9DFF-F49C9F46333D}" destId="{190A6D07-037A-48D2-BB69-B891BC59DD94}" srcOrd="1" destOrd="0" presId="urn:microsoft.com/office/officeart/2018/2/layout/IconVerticalSolidList"/>
    <dgm:cxn modelId="{37CB63ED-60B8-40BC-AAA8-EA2CB0659EBE}" type="presParOf" srcId="{1BBA2F5D-A751-4396-9DFF-F49C9F46333D}" destId="{7314D3C4-2542-4088-8403-550708B1069E}" srcOrd="2" destOrd="0" presId="urn:microsoft.com/office/officeart/2018/2/layout/IconVerticalSolidList"/>
    <dgm:cxn modelId="{07CB6C7B-CFCE-45A5-A6F7-141768382886}" type="presParOf" srcId="{7314D3C4-2542-4088-8403-550708B1069E}" destId="{0FA9CD6A-AEAB-49E4-8291-F836F33822B1}" srcOrd="0" destOrd="0" presId="urn:microsoft.com/office/officeart/2018/2/layout/IconVerticalSolidList"/>
    <dgm:cxn modelId="{60490C28-1039-4416-A481-B965742F64D0}" type="presParOf" srcId="{7314D3C4-2542-4088-8403-550708B1069E}" destId="{E8E6743E-AD3F-4BF5-A0C4-01CB28BC1E00}" srcOrd="1" destOrd="0" presId="urn:microsoft.com/office/officeart/2018/2/layout/IconVerticalSolidList"/>
    <dgm:cxn modelId="{7EECAA89-1351-40CC-9E37-9E904882D8BE}" type="presParOf" srcId="{7314D3C4-2542-4088-8403-550708B1069E}" destId="{B56AF903-ABDB-4E61-BCE7-974D1438C896}" srcOrd="2" destOrd="0" presId="urn:microsoft.com/office/officeart/2018/2/layout/IconVerticalSolidList"/>
    <dgm:cxn modelId="{2F227FF7-F095-4C89-B3A6-99CA7695AABF}" type="presParOf" srcId="{7314D3C4-2542-4088-8403-550708B1069E}" destId="{4C95549E-C32D-44B5-9812-973C3F851B6A}" srcOrd="3" destOrd="0" presId="urn:microsoft.com/office/officeart/2018/2/layout/IconVerticalSolidList"/>
    <dgm:cxn modelId="{6A707A55-A613-4A4F-8250-49CAB0D35B3F}" type="presParOf" srcId="{1BBA2F5D-A751-4396-9DFF-F49C9F46333D}" destId="{30ABABDE-E717-4AB3-843E-CF3432869186}" srcOrd="3" destOrd="0" presId="urn:microsoft.com/office/officeart/2018/2/layout/IconVerticalSolidList"/>
    <dgm:cxn modelId="{CDE76DA6-CCEE-4882-A710-1A63CF8BCD87}" type="presParOf" srcId="{1BBA2F5D-A751-4396-9DFF-F49C9F46333D}" destId="{F3B200F1-3A8F-4D3B-AE98-5638B7C7C906}" srcOrd="4" destOrd="0" presId="urn:microsoft.com/office/officeart/2018/2/layout/IconVerticalSolidList"/>
    <dgm:cxn modelId="{1837A812-9616-4A7D-B870-27BF5539C065}" type="presParOf" srcId="{F3B200F1-3A8F-4D3B-AE98-5638B7C7C906}" destId="{ABEC4561-2C09-46F4-B80A-7A5CB2F79ECA}" srcOrd="0" destOrd="0" presId="urn:microsoft.com/office/officeart/2018/2/layout/IconVerticalSolidList"/>
    <dgm:cxn modelId="{9267B79F-CBB6-4D42-A063-64D3FF066983}" type="presParOf" srcId="{F3B200F1-3A8F-4D3B-AE98-5638B7C7C906}" destId="{76E81790-7A61-4C1F-B8EB-F6ECE36F4D49}" srcOrd="1" destOrd="0" presId="urn:microsoft.com/office/officeart/2018/2/layout/IconVerticalSolidList"/>
    <dgm:cxn modelId="{25EDAEF1-90F0-4429-978F-F473103AAF85}" type="presParOf" srcId="{F3B200F1-3A8F-4D3B-AE98-5638B7C7C906}" destId="{E252568E-8D86-4B0B-BDEA-8466372778F1}" srcOrd="2" destOrd="0" presId="urn:microsoft.com/office/officeart/2018/2/layout/IconVerticalSolidList"/>
    <dgm:cxn modelId="{C5607795-E1E8-4768-AED5-92AA47ABB44E}" type="presParOf" srcId="{F3B200F1-3A8F-4D3B-AE98-5638B7C7C906}" destId="{1AB790E9-C392-4D8E-913E-7E7EF9FF5BD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BEF2FD-985F-4241-BDCC-C52C97C9F7E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2342B9FF-BE96-49E6-B1D1-F3A11285CFC4}">
      <dgm:prSet/>
      <dgm:spPr/>
      <dgm:t>
        <a:bodyPr/>
        <a:lstStyle/>
        <a:p>
          <a:r>
            <a:rPr lang="tr-TR"/>
            <a:t>Bootstrap, çok çeşitli duyarlı kenar boşluğu ve dolgu yardımcı program sınıflarına sahiptir. Tüm kesme noktaları için çalışırlar:</a:t>
          </a:r>
          <a:endParaRPr lang="en-US"/>
        </a:p>
      </dgm:t>
    </dgm:pt>
    <dgm:pt modelId="{5F325CEE-5DB9-4257-96FC-332472027330}" type="parTrans" cxnId="{3D2F773F-AE14-439E-A205-69316BA8B436}">
      <dgm:prSet/>
      <dgm:spPr/>
      <dgm:t>
        <a:bodyPr/>
        <a:lstStyle/>
        <a:p>
          <a:endParaRPr lang="en-US"/>
        </a:p>
      </dgm:t>
    </dgm:pt>
    <dgm:pt modelId="{92CE6C2F-72B2-4D78-97B6-70ABE0092488}" type="sibTrans" cxnId="{3D2F773F-AE14-439E-A205-69316BA8B436}">
      <dgm:prSet/>
      <dgm:spPr/>
      <dgm:t>
        <a:bodyPr/>
        <a:lstStyle/>
        <a:p>
          <a:endParaRPr lang="en-US"/>
        </a:p>
      </dgm:t>
    </dgm:pt>
    <dgm:pt modelId="{116BD68B-F63E-4681-8300-33276A0ADAC8}">
      <dgm:prSet/>
      <dgm:spPr/>
      <dgm:t>
        <a:bodyPr/>
        <a:lstStyle/>
        <a:p>
          <a:r>
            <a:rPr lang="tr-TR"/>
            <a:t>xs (&lt;=576px), sm (&gt;=576px), md (&gt;=768px), lg (&gt;=992px) veya xl (&gt;=1200px))</a:t>
          </a:r>
          <a:endParaRPr lang="en-US"/>
        </a:p>
      </dgm:t>
    </dgm:pt>
    <dgm:pt modelId="{1211219F-8DC0-4BB3-A188-D1C447C0F979}" type="parTrans" cxnId="{53D03858-828F-42E3-8615-C05A8E12DB7F}">
      <dgm:prSet/>
      <dgm:spPr/>
      <dgm:t>
        <a:bodyPr/>
        <a:lstStyle/>
        <a:p>
          <a:endParaRPr lang="en-US"/>
        </a:p>
      </dgm:t>
    </dgm:pt>
    <dgm:pt modelId="{F1EB4588-A784-41A2-82D0-476CE115408E}" type="sibTrans" cxnId="{53D03858-828F-42E3-8615-C05A8E12DB7F}">
      <dgm:prSet/>
      <dgm:spPr/>
      <dgm:t>
        <a:bodyPr/>
        <a:lstStyle/>
        <a:p>
          <a:endParaRPr lang="en-US"/>
        </a:p>
      </dgm:t>
    </dgm:pt>
    <dgm:pt modelId="{ED588CB8-FF5F-4A2C-9381-670AB6D305A5}">
      <dgm:prSet/>
      <dgm:spPr/>
      <dgm:t>
        <a:bodyPr/>
        <a:lstStyle/>
        <a:p>
          <a:r>
            <a:rPr lang="tr-TR"/>
            <a:t>Sınıflar şu biçimde kullanılır:</a:t>
          </a:r>
          <a:endParaRPr lang="en-US"/>
        </a:p>
      </dgm:t>
    </dgm:pt>
    <dgm:pt modelId="{8E43651A-797F-401B-9063-812DADEA297D}" type="parTrans" cxnId="{2AF99A00-A86A-476E-976C-30B654C89DB3}">
      <dgm:prSet/>
      <dgm:spPr/>
      <dgm:t>
        <a:bodyPr/>
        <a:lstStyle/>
        <a:p>
          <a:endParaRPr lang="en-US"/>
        </a:p>
      </dgm:t>
    </dgm:pt>
    <dgm:pt modelId="{4B81181E-F4A3-438E-A6C9-869B76D23932}" type="sibTrans" cxnId="{2AF99A00-A86A-476E-976C-30B654C89DB3}">
      <dgm:prSet/>
      <dgm:spPr/>
      <dgm:t>
        <a:bodyPr/>
        <a:lstStyle/>
        <a:p>
          <a:endParaRPr lang="en-US"/>
        </a:p>
      </dgm:t>
    </dgm:pt>
    <dgm:pt modelId="{984192C0-8C24-479D-B0AE-3E6CC3EC7934}">
      <dgm:prSet/>
      <dgm:spPr/>
      <dgm:t>
        <a:bodyPr/>
        <a:lstStyle/>
        <a:p>
          <a:r>
            <a:rPr lang="tr-TR"/>
            <a:t>xs için {özellik}{yan}-{boyut} ve sm, md, lg ve xl için {özellik}{yan}-{kesme noktası}-{boyut}.</a:t>
          </a:r>
          <a:endParaRPr lang="en-US"/>
        </a:p>
      </dgm:t>
    </dgm:pt>
    <dgm:pt modelId="{C234E705-E573-4C5A-9002-11BEF56C3FE3}" type="parTrans" cxnId="{A16A2E10-C159-48FD-BDDA-FEFFAA7B15C1}">
      <dgm:prSet/>
      <dgm:spPr/>
      <dgm:t>
        <a:bodyPr/>
        <a:lstStyle/>
        <a:p>
          <a:endParaRPr lang="en-US"/>
        </a:p>
      </dgm:t>
    </dgm:pt>
    <dgm:pt modelId="{31C5C80F-9C66-4392-82DB-B5B71105E228}" type="sibTrans" cxnId="{A16A2E10-C159-48FD-BDDA-FEFFAA7B15C1}">
      <dgm:prSet/>
      <dgm:spPr/>
      <dgm:t>
        <a:bodyPr/>
        <a:lstStyle/>
        <a:p>
          <a:endParaRPr lang="en-US"/>
        </a:p>
      </dgm:t>
    </dgm:pt>
    <dgm:pt modelId="{22390D34-94BA-4C64-894B-82A7C2FC7CDD}">
      <dgm:prSet/>
      <dgm:spPr/>
      <dgm:t>
        <a:bodyPr/>
        <a:lstStyle/>
        <a:p>
          <a:r>
            <a:rPr lang="tr-TR"/>
            <a:t>m - marjı ayarlar</a:t>
          </a:r>
          <a:endParaRPr lang="en-US"/>
        </a:p>
      </dgm:t>
    </dgm:pt>
    <dgm:pt modelId="{B075F355-0001-4E4C-B9A0-84E1EE6E4370}" type="parTrans" cxnId="{AA508A05-7BC1-40EA-97FD-2057AEC66C97}">
      <dgm:prSet/>
      <dgm:spPr/>
      <dgm:t>
        <a:bodyPr/>
        <a:lstStyle/>
        <a:p>
          <a:endParaRPr lang="en-US"/>
        </a:p>
      </dgm:t>
    </dgm:pt>
    <dgm:pt modelId="{177512CF-986E-4468-8356-BB5E42443BD2}" type="sibTrans" cxnId="{AA508A05-7BC1-40EA-97FD-2057AEC66C97}">
      <dgm:prSet/>
      <dgm:spPr/>
      <dgm:t>
        <a:bodyPr/>
        <a:lstStyle/>
        <a:p>
          <a:endParaRPr lang="en-US"/>
        </a:p>
      </dgm:t>
    </dgm:pt>
    <dgm:pt modelId="{1BA2C44A-8671-47ED-932B-81400E16C88B}">
      <dgm:prSet/>
      <dgm:spPr/>
      <dgm:t>
        <a:bodyPr/>
        <a:lstStyle/>
        <a:p>
          <a:r>
            <a:rPr lang="tr-TR"/>
            <a:t>p - dolguyu ayarlar</a:t>
          </a:r>
          <a:endParaRPr lang="en-US"/>
        </a:p>
      </dgm:t>
    </dgm:pt>
    <dgm:pt modelId="{89F62F1B-A27C-4C44-A37D-3FE488E3781F}" type="parTrans" cxnId="{888FC732-D978-4090-8D86-0A58484F153F}">
      <dgm:prSet/>
      <dgm:spPr/>
      <dgm:t>
        <a:bodyPr/>
        <a:lstStyle/>
        <a:p>
          <a:endParaRPr lang="en-US"/>
        </a:p>
      </dgm:t>
    </dgm:pt>
    <dgm:pt modelId="{75F389BF-377B-4DA8-A544-7FB74197EF92}" type="sibTrans" cxnId="{888FC732-D978-4090-8D86-0A58484F153F}">
      <dgm:prSet/>
      <dgm:spPr/>
      <dgm:t>
        <a:bodyPr/>
        <a:lstStyle/>
        <a:p>
          <a:endParaRPr lang="en-US"/>
        </a:p>
      </dgm:t>
    </dgm:pt>
    <dgm:pt modelId="{0AE3794E-F2EA-4576-ADF0-930E477B2380}">
      <dgm:prSet/>
      <dgm:spPr/>
      <dgm:t>
        <a:bodyPr/>
        <a:lstStyle/>
        <a:p>
          <a:r>
            <a:rPr lang="tr-TR"/>
            <a:t>t - kenar boşluğunu veya dolgu üstünü ayarlar</a:t>
          </a:r>
          <a:endParaRPr lang="en-US"/>
        </a:p>
      </dgm:t>
    </dgm:pt>
    <dgm:pt modelId="{94E0CADE-AD4C-49DF-A79E-82D0B7D3BF96}" type="parTrans" cxnId="{AC74D023-DF7C-43C1-B992-825C1209BAD3}">
      <dgm:prSet/>
      <dgm:spPr/>
      <dgm:t>
        <a:bodyPr/>
        <a:lstStyle/>
        <a:p>
          <a:endParaRPr lang="en-US"/>
        </a:p>
      </dgm:t>
    </dgm:pt>
    <dgm:pt modelId="{C599B8B9-B7B6-4696-B0CE-B8CF66BCE56E}" type="sibTrans" cxnId="{AC74D023-DF7C-43C1-B992-825C1209BAD3}">
      <dgm:prSet/>
      <dgm:spPr/>
      <dgm:t>
        <a:bodyPr/>
        <a:lstStyle/>
        <a:p>
          <a:endParaRPr lang="en-US"/>
        </a:p>
      </dgm:t>
    </dgm:pt>
    <dgm:pt modelId="{C4CA86DF-283B-439B-B619-9D84745FAE0F}">
      <dgm:prSet/>
      <dgm:spPr/>
      <dgm:t>
        <a:bodyPr/>
        <a:lstStyle/>
        <a:p>
          <a:r>
            <a:rPr lang="tr-TR"/>
            <a:t>b - kenar boşluğunu veya alt boşluğu ayarlar</a:t>
          </a:r>
          <a:endParaRPr lang="en-US"/>
        </a:p>
      </dgm:t>
    </dgm:pt>
    <dgm:pt modelId="{853AF6FD-9DD4-4342-A624-3E6862C09480}" type="parTrans" cxnId="{90CB1D6A-40AD-48C4-AA43-4E31999DF04B}">
      <dgm:prSet/>
      <dgm:spPr/>
      <dgm:t>
        <a:bodyPr/>
        <a:lstStyle/>
        <a:p>
          <a:endParaRPr lang="en-US"/>
        </a:p>
      </dgm:t>
    </dgm:pt>
    <dgm:pt modelId="{F0EE480D-4DD1-4398-8172-5189D3D3B4C3}" type="sibTrans" cxnId="{90CB1D6A-40AD-48C4-AA43-4E31999DF04B}">
      <dgm:prSet/>
      <dgm:spPr/>
      <dgm:t>
        <a:bodyPr/>
        <a:lstStyle/>
        <a:p>
          <a:endParaRPr lang="en-US"/>
        </a:p>
      </dgm:t>
    </dgm:pt>
    <dgm:pt modelId="{151FC0D8-EE73-48FA-A6AD-19A9E56DB9AF}">
      <dgm:prSet/>
      <dgm:spPr/>
      <dgm:t>
        <a:bodyPr/>
        <a:lstStyle/>
        <a:p>
          <a:r>
            <a:rPr lang="tr-TR"/>
            <a:t>l - sol kenar boşluğunu veya sol doldurmayı ayarlar</a:t>
          </a:r>
          <a:endParaRPr lang="en-US"/>
        </a:p>
      </dgm:t>
    </dgm:pt>
    <dgm:pt modelId="{81256AA6-C33B-4A3D-8616-3B56286905BD}" type="parTrans" cxnId="{6213B03D-074C-462D-85E5-BF93746687E5}">
      <dgm:prSet/>
      <dgm:spPr/>
      <dgm:t>
        <a:bodyPr/>
        <a:lstStyle/>
        <a:p>
          <a:endParaRPr lang="en-US"/>
        </a:p>
      </dgm:t>
    </dgm:pt>
    <dgm:pt modelId="{D8E98074-FDE4-4A95-9D2D-6774C3593CDF}" type="sibTrans" cxnId="{6213B03D-074C-462D-85E5-BF93746687E5}">
      <dgm:prSet/>
      <dgm:spPr/>
      <dgm:t>
        <a:bodyPr/>
        <a:lstStyle/>
        <a:p>
          <a:endParaRPr lang="en-US"/>
        </a:p>
      </dgm:t>
    </dgm:pt>
    <dgm:pt modelId="{1C18846E-841B-4D9B-A548-48E563C50A06}">
      <dgm:prSet/>
      <dgm:spPr/>
      <dgm:t>
        <a:bodyPr/>
        <a:lstStyle/>
        <a:p>
          <a:r>
            <a:rPr lang="tr-TR"/>
            <a:t>r - sağ kenar boşluğunu veya sağ dolguyu ayarlar</a:t>
          </a:r>
          <a:endParaRPr lang="en-US"/>
        </a:p>
      </dgm:t>
    </dgm:pt>
    <dgm:pt modelId="{66483CD7-B1DA-4189-B81C-B5666C459B29}" type="parTrans" cxnId="{0595A73D-3A44-4A29-9FDA-6C779F12348D}">
      <dgm:prSet/>
      <dgm:spPr/>
      <dgm:t>
        <a:bodyPr/>
        <a:lstStyle/>
        <a:p>
          <a:endParaRPr lang="en-US"/>
        </a:p>
      </dgm:t>
    </dgm:pt>
    <dgm:pt modelId="{5CCF8328-5E13-4CC0-95D5-A6BA8860A3DF}" type="sibTrans" cxnId="{0595A73D-3A44-4A29-9FDA-6C779F12348D}">
      <dgm:prSet/>
      <dgm:spPr/>
      <dgm:t>
        <a:bodyPr/>
        <a:lstStyle/>
        <a:p>
          <a:endParaRPr lang="en-US"/>
        </a:p>
      </dgm:t>
    </dgm:pt>
    <dgm:pt modelId="{103A8218-CADE-42E0-9DF2-F9FEEDF62901}">
      <dgm:prSet/>
      <dgm:spPr/>
      <dgm:t>
        <a:bodyPr/>
        <a:lstStyle/>
        <a:p>
          <a:r>
            <a:rPr lang="tr-TR"/>
            <a:t>x - hem sol dolguyu hem de sağ dolguyu veya sol kenar boşluğu ve sağ kenar boşluğunu ayarlar</a:t>
          </a:r>
          <a:endParaRPr lang="en-US"/>
        </a:p>
      </dgm:t>
    </dgm:pt>
    <dgm:pt modelId="{8C152F7D-79C0-4158-ADFC-D91B60AFE316}" type="parTrans" cxnId="{5A7FEAD4-43B1-45BD-B6BF-BB8FEEC34994}">
      <dgm:prSet/>
      <dgm:spPr/>
      <dgm:t>
        <a:bodyPr/>
        <a:lstStyle/>
        <a:p>
          <a:endParaRPr lang="en-US"/>
        </a:p>
      </dgm:t>
    </dgm:pt>
    <dgm:pt modelId="{61F81194-F257-4D7B-985E-E9A9D9E2133E}" type="sibTrans" cxnId="{5A7FEAD4-43B1-45BD-B6BF-BB8FEEC34994}">
      <dgm:prSet/>
      <dgm:spPr/>
      <dgm:t>
        <a:bodyPr/>
        <a:lstStyle/>
        <a:p>
          <a:endParaRPr lang="en-US"/>
        </a:p>
      </dgm:t>
    </dgm:pt>
    <dgm:pt modelId="{B3A68295-69EA-470D-9E20-ED70F1DD73D8}">
      <dgm:prSet/>
      <dgm:spPr/>
      <dgm:t>
        <a:bodyPr/>
        <a:lstStyle/>
        <a:p>
          <a:r>
            <a:rPr lang="tr-TR"/>
            <a:t>y - hem üst hem de alt dolgu veya kenar boşluğu üst ve kenar boşluğu alt öğelerini ayarlar</a:t>
          </a:r>
          <a:endParaRPr lang="en-US"/>
        </a:p>
      </dgm:t>
    </dgm:pt>
    <dgm:pt modelId="{D4C3BFEB-BED7-42C5-84CD-54917DF213A9}" type="parTrans" cxnId="{0EB39998-87DB-4216-A7A3-B5F62D09C3DB}">
      <dgm:prSet/>
      <dgm:spPr/>
      <dgm:t>
        <a:bodyPr/>
        <a:lstStyle/>
        <a:p>
          <a:endParaRPr lang="en-US"/>
        </a:p>
      </dgm:t>
    </dgm:pt>
    <dgm:pt modelId="{AC0C7372-8749-4BBB-8051-D5C662AC2D13}" type="sibTrans" cxnId="{0EB39998-87DB-4216-A7A3-B5F62D09C3DB}">
      <dgm:prSet/>
      <dgm:spPr/>
      <dgm:t>
        <a:bodyPr/>
        <a:lstStyle/>
        <a:p>
          <a:endParaRPr lang="en-US"/>
        </a:p>
      </dgm:t>
    </dgm:pt>
    <dgm:pt modelId="{93C6AF19-243D-4C92-8886-1D3EFF95ED52}">
      <dgm:prSet/>
      <dgm:spPr/>
      <dgm:t>
        <a:bodyPr/>
        <a:lstStyle/>
        <a:p>
          <a:r>
            <a:rPr lang="tr-TR"/>
            <a:t>boş - öğenin tüm 4 tarafında bir kenar boşluğu veya dolgu ayarlar</a:t>
          </a:r>
          <a:endParaRPr lang="en-US"/>
        </a:p>
      </dgm:t>
    </dgm:pt>
    <dgm:pt modelId="{70F9BF80-67FA-4ED3-B1C9-0F5B3641A91B}" type="parTrans" cxnId="{4B50A89B-B91A-4090-8D88-C78B1A6A2CDA}">
      <dgm:prSet/>
      <dgm:spPr/>
      <dgm:t>
        <a:bodyPr/>
        <a:lstStyle/>
        <a:p>
          <a:endParaRPr lang="en-US"/>
        </a:p>
      </dgm:t>
    </dgm:pt>
    <dgm:pt modelId="{48F4BC61-A6BE-4733-89B3-C172376B5892}" type="sibTrans" cxnId="{4B50A89B-B91A-4090-8D88-C78B1A6A2CDA}">
      <dgm:prSet/>
      <dgm:spPr/>
      <dgm:t>
        <a:bodyPr/>
        <a:lstStyle/>
        <a:p>
          <a:endParaRPr lang="en-US"/>
        </a:p>
      </dgm:t>
    </dgm:pt>
    <dgm:pt modelId="{DE830FC2-5AA4-4B8B-88CC-9EC19B734A5C}">
      <dgm:prSet/>
      <dgm:spPr/>
      <dgm:t>
        <a:bodyPr/>
        <a:lstStyle/>
        <a:p>
          <a:r>
            <a:rPr lang="tr-TR"/>
            <a:t>0 - kenar boşluğunu veya dolguyu 0'a ayarlar</a:t>
          </a:r>
          <a:endParaRPr lang="en-US"/>
        </a:p>
      </dgm:t>
    </dgm:pt>
    <dgm:pt modelId="{5E184B00-81D6-41A1-93F9-4ED11049E235}" type="parTrans" cxnId="{8B227C81-26C0-4F1A-B672-A8DEB484E912}">
      <dgm:prSet/>
      <dgm:spPr/>
      <dgm:t>
        <a:bodyPr/>
        <a:lstStyle/>
        <a:p>
          <a:endParaRPr lang="en-US"/>
        </a:p>
      </dgm:t>
    </dgm:pt>
    <dgm:pt modelId="{DB75A467-71B4-4D85-81D9-8AE61019F55B}" type="sibTrans" cxnId="{8B227C81-26C0-4F1A-B672-A8DEB484E912}">
      <dgm:prSet/>
      <dgm:spPr/>
      <dgm:t>
        <a:bodyPr/>
        <a:lstStyle/>
        <a:p>
          <a:endParaRPr lang="en-US"/>
        </a:p>
      </dgm:t>
    </dgm:pt>
    <dgm:pt modelId="{8D0C360A-9B0D-45E6-9DCE-97F2499AF4B7}">
      <dgm:prSet/>
      <dgm:spPr/>
      <dgm:t>
        <a:bodyPr/>
        <a:lstStyle/>
        <a:p>
          <a:r>
            <a:rPr lang="tr-TR"/>
            <a:t>1 - kenar boşluğunu veya dolguyu .25rem olarak ayarlar (yazı tipi boyutu 16 piksel ise 4 piksel)</a:t>
          </a:r>
          <a:endParaRPr lang="en-US"/>
        </a:p>
      </dgm:t>
    </dgm:pt>
    <dgm:pt modelId="{D9B38277-A50B-4BC0-BF31-3A788CCF5E80}" type="parTrans" cxnId="{43283389-4F35-4C18-9244-6E818A08E7A0}">
      <dgm:prSet/>
      <dgm:spPr/>
      <dgm:t>
        <a:bodyPr/>
        <a:lstStyle/>
        <a:p>
          <a:endParaRPr lang="en-US"/>
        </a:p>
      </dgm:t>
    </dgm:pt>
    <dgm:pt modelId="{269DBF72-055C-49B4-A793-A1026D8BFF04}" type="sibTrans" cxnId="{43283389-4F35-4C18-9244-6E818A08E7A0}">
      <dgm:prSet/>
      <dgm:spPr/>
      <dgm:t>
        <a:bodyPr/>
        <a:lstStyle/>
        <a:p>
          <a:endParaRPr lang="en-US"/>
        </a:p>
      </dgm:t>
    </dgm:pt>
    <dgm:pt modelId="{BEDD3A77-C151-4029-8EFD-8B7ADE1062BA}">
      <dgm:prSet/>
      <dgm:spPr/>
      <dgm:t>
        <a:bodyPr/>
        <a:lstStyle/>
        <a:p>
          <a:r>
            <a:rPr lang="tr-TR"/>
            <a:t>2 - kenar boşluğunu veya dolguyu .5rem olarak ayarlar (yazı tipi boyutu 16 piksel ise 8 piksel)</a:t>
          </a:r>
          <a:endParaRPr lang="en-US"/>
        </a:p>
      </dgm:t>
    </dgm:pt>
    <dgm:pt modelId="{5D9D0E41-1971-4E1B-8CEA-9F67F41F16EE}" type="parTrans" cxnId="{5D337336-914E-44A5-B5FF-81B8386F04C0}">
      <dgm:prSet/>
      <dgm:spPr/>
      <dgm:t>
        <a:bodyPr/>
        <a:lstStyle/>
        <a:p>
          <a:endParaRPr lang="en-US"/>
        </a:p>
      </dgm:t>
    </dgm:pt>
    <dgm:pt modelId="{F2F193EA-339D-4B84-B054-D6D8F258F674}" type="sibTrans" cxnId="{5D337336-914E-44A5-B5FF-81B8386F04C0}">
      <dgm:prSet/>
      <dgm:spPr/>
      <dgm:t>
        <a:bodyPr/>
        <a:lstStyle/>
        <a:p>
          <a:endParaRPr lang="en-US"/>
        </a:p>
      </dgm:t>
    </dgm:pt>
    <dgm:pt modelId="{F6F4F1B8-D158-42EF-8917-A308CF3C837D}">
      <dgm:prSet/>
      <dgm:spPr/>
      <dgm:t>
        <a:bodyPr/>
        <a:lstStyle/>
        <a:p>
          <a:r>
            <a:rPr lang="tr-TR"/>
            <a:t>3 - kenar boşluğunu veya dolguyu 1rem olarak ayarlar (yazı tipi boyutu 16 piksel ise 16 piksel)</a:t>
          </a:r>
          <a:endParaRPr lang="en-US"/>
        </a:p>
      </dgm:t>
    </dgm:pt>
    <dgm:pt modelId="{82F0803D-F48A-4368-AD53-8EB807BD11BC}" type="parTrans" cxnId="{A96F9BEE-E0D4-4B9C-81DA-E0E9B25C70F1}">
      <dgm:prSet/>
      <dgm:spPr/>
      <dgm:t>
        <a:bodyPr/>
        <a:lstStyle/>
        <a:p>
          <a:endParaRPr lang="en-US"/>
        </a:p>
      </dgm:t>
    </dgm:pt>
    <dgm:pt modelId="{AF9BA79D-10EC-450A-9314-3D379FED2B24}" type="sibTrans" cxnId="{A96F9BEE-E0D4-4B9C-81DA-E0E9B25C70F1}">
      <dgm:prSet/>
      <dgm:spPr/>
      <dgm:t>
        <a:bodyPr/>
        <a:lstStyle/>
        <a:p>
          <a:endParaRPr lang="en-US"/>
        </a:p>
      </dgm:t>
    </dgm:pt>
    <dgm:pt modelId="{840DE489-5191-4417-A8DA-3664128BAF71}">
      <dgm:prSet/>
      <dgm:spPr/>
      <dgm:t>
        <a:bodyPr/>
        <a:lstStyle/>
        <a:p>
          <a:r>
            <a:rPr lang="tr-TR"/>
            <a:t>4 - kenar boşluğunu veya dolguyu 1.5rem olarak ayarlar (yazı tipi boyutu 16 piksel ise 24 piksel)</a:t>
          </a:r>
          <a:endParaRPr lang="en-US"/>
        </a:p>
      </dgm:t>
    </dgm:pt>
    <dgm:pt modelId="{D23D7FC4-7BFF-4972-88BE-D35DDE0FD3A3}" type="parTrans" cxnId="{3CE16604-DA3F-440F-9893-C350F55AEBBE}">
      <dgm:prSet/>
      <dgm:spPr/>
      <dgm:t>
        <a:bodyPr/>
        <a:lstStyle/>
        <a:p>
          <a:endParaRPr lang="en-US"/>
        </a:p>
      </dgm:t>
    </dgm:pt>
    <dgm:pt modelId="{B3C260DB-6F8C-4AA1-990F-2749F405DFB3}" type="sibTrans" cxnId="{3CE16604-DA3F-440F-9893-C350F55AEBBE}">
      <dgm:prSet/>
      <dgm:spPr/>
      <dgm:t>
        <a:bodyPr/>
        <a:lstStyle/>
        <a:p>
          <a:endParaRPr lang="en-US"/>
        </a:p>
      </dgm:t>
    </dgm:pt>
    <dgm:pt modelId="{14B710D7-D8E0-43BE-98B8-075D15438E8B}">
      <dgm:prSet/>
      <dgm:spPr/>
      <dgm:t>
        <a:bodyPr/>
        <a:lstStyle/>
        <a:p>
          <a:r>
            <a:rPr lang="tr-TR"/>
            <a:t>5 - kenar boşluğunu veya dolguyu 3rem olarak ayarlar (yazı tipi boyutu 16 piksel ise 48 piksel)</a:t>
          </a:r>
          <a:endParaRPr lang="en-US"/>
        </a:p>
      </dgm:t>
    </dgm:pt>
    <dgm:pt modelId="{DF1DBE2F-F885-4270-82DF-07D1C92757A3}" type="parTrans" cxnId="{7FB5D816-2014-4F5A-964E-0E53CF9D1525}">
      <dgm:prSet/>
      <dgm:spPr/>
      <dgm:t>
        <a:bodyPr/>
        <a:lstStyle/>
        <a:p>
          <a:endParaRPr lang="en-US"/>
        </a:p>
      </dgm:t>
    </dgm:pt>
    <dgm:pt modelId="{2D867B1D-AA95-48D3-A73E-227431BAA30C}" type="sibTrans" cxnId="{7FB5D816-2014-4F5A-964E-0E53CF9D1525}">
      <dgm:prSet/>
      <dgm:spPr/>
      <dgm:t>
        <a:bodyPr/>
        <a:lstStyle/>
        <a:p>
          <a:endParaRPr lang="en-US"/>
        </a:p>
      </dgm:t>
    </dgm:pt>
    <dgm:pt modelId="{07FACBC1-5532-40CC-A0E0-7D9D5D057086}">
      <dgm:prSet/>
      <dgm:spPr/>
      <dgm:t>
        <a:bodyPr/>
        <a:lstStyle/>
        <a:p>
          <a:r>
            <a:rPr lang="tr-TR"/>
            <a:t>auto - kenar boşluğunu otomatik olarak ayarlar</a:t>
          </a:r>
          <a:endParaRPr lang="en-US"/>
        </a:p>
      </dgm:t>
    </dgm:pt>
    <dgm:pt modelId="{E6B4C809-BE36-4077-915A-4C8097517581}" type="parTrans" cxnId="{7DFA8F3E-795F-4CD6-A57E-2B42E5CFC462}">
      <dgm:prSet/>
      <dgm:spPr/>
      <dgm:t>
        <a:bodyPr/>
        <a:lstStyle/>
        <a:p>
          <a:endParaRPr lang="en-US"/>
        </a:p>
      </dgm:t>
    </dgm:pt>
    <dgm:pt modelId="{7131E4BE-2EB5-4AEA-A5A3-23D77CFDFDFA}" type="sibTrans" cxnId="{7DFA8F3E-795F-4CD6-A57E-2B42E5CFC462}">
      <dgm:prSet/>
      <dgm:spPr/>
      <dgm:t>
        <a:bodyPr/>
        <a:lstStyle/>
        <a:p>
          <a:endParaRPr lang="en-US"/>
        </a:p>
      </dgm:t>
    </dgm:pt>
    <dgm:pt modelId="{4BE591C1-CC3A-9D48-BEE9-8832DA411F1D}" type="pres">
      <dgm:prSet presAssocID="{72BEF2FD-985F-4241-BDCC-C52C97C9F7E5}" presName="vert0" presStyleCnt="0">
        <dgm:presLayoutVars>
          <dgm:dir/>
          <dgm:animOne val="branch"/>
          <dgm:animLvl val="lvl"/>
        </dgm:presLayoutVars>
      </dgm:prSet>
      <dgm:spPr/>
    </dgm:pt>
    <dgm:pt modelId="{6A651315-7FA3-B046-AD12-5F0BF7950175}" type="pres">
      <dgm:prSet presAssocID="{2342B9FF-BE96-49E6-B1D1-F3A11285CFC4}" presName="thickLine" presStyleLbl="alignNode1" presStyleIdx="0" presStyleCnt="20"/>
      <dgm:spPr/>
    </dgm:pt>
    <dgm:pt modelId="{37DC36C9-2D23-314B-83BF-E7F6D35E8168}" type="pres">
      <dgm:prSet presAssocID="{2342B9FF-BE96-49E6-B1D1-F3A11285CFC4}" presName="horz1" presStyleCnt="0"/>
      <dgm:spPr/>
    </dgm:pt>
    <dgm:pt modelId="{EE29B13D-F2BF-784B-9B92-C8C05073DD51}" type="pres">
      <dgm:prSet presAssocID="{2342B9FF-BE96-49E6-B1D1-F3A11285CFC4}" presName="tx1" presStyleLbl="revTx" presStyleIdx="0" presStyleCnt="20"/>
      <dgm:spPr/>
    </dgm:pt>
    <dgm:pt modelId="{1FFA5A5B-DF0C-874C-B6A8-F904A3B83013}" type="pres">
      <dgm:prSet presAssocID="{2342B9FF-BE96-49E6-B1D1-F3A11285CFC4}" presName="vert1" presStyleCnt="0"/>
      <dgm:spPr/>
    </dgm:pt>
    <dgm:pt modelId="{638E5BD9-90A5-4842-A850-1F06FF7DE5A0}" type="pres">
      <dgm:prSet presAssocID="{116BD68B-F63E-4681-8300-33276A0ADAC8}" presName="thickLine" presStyleLbl="alignNode1" presStyleIdx="1" presStyleCnt="20"/>
      <dgm:spPr/>
    </dgm:pt>
    <dgm:pt modelId="{69355D48-B0DF-2B41-BF69-4B89C3D1C8F6}" type="pres">
      <dgm:prSet presAssocID="{116BD68B-F63E-4681-8300-33276A0ADAC8}" presName="horz1" presStyleCnt="0"/>
      <dgm:spPr/>
    </dgm:pt>
    <dgm:pt modelId="{30C00DE8-112A-8A44-8A20-73351C532309}" type="pres">
      <dgm:prSet presAssocID="{116BD68B-F63E-4681-8300-33276A0ADAC8}" presName="tx1" presStyleLbl="revTx" presStyleIdx="1" presStyleCnt="20"/>
      <dgm:spPr/>
    </dgm:pt>
    <dgm:pt modelId="{FCBD7A88-C69C-4942-BE99-1B39CB0AC531}" type="pres">
      <dgm:prSet presAssocID="{116BD68B-F63E-4681-8300-33276A0ADAC8}" presName="vert1" presStyleCnt="0"/>
      <dgm:spPr/>
    </dgm:pt>
    <dgm:pt modelId="{597D91AA-4658-AD42-9576-E93B0992A56D}" type="pres">
      <dgm:prSet presAssocID="{ED588CB8-FF5F-4A2C-9381-670AB6D305A5}" presName="thickLine" presStyleLbl="alignNode1" presStyleIdx="2" presStyleCnt="20"/>
      <dgm:spPr/>
    </dgm:pt>
    <dgm:pt modelId="{56DFC9D6-D792-444C-9099-8804FE197F6D}" type="pres">
      <dgm:prSet presAssocID="{ED588CB8-FF5F-4A2C-9381-670AB6D305A5}" presName="horz1" presStyleCnt="0"/>
      <dgm:spPr/>
    </dgm:pt>
    <dgm:pt modelId="{D7555C78-8732-3146-A30A-E128B96E7BE4}" type="pres">
      <dgm:prSet presAssocID="{ED588CB8-FF5F-4A2C-9381-670AB6D305A5}" presName="tx1" presStyleLbl="revTx" presStyleIdx="2" presStyleCnt="20"/>
      <dgm:spPr/>
    </dgm:pt>
    <dgm:pt modelId="{88BB0F21-350A-DD48-8657-EE459E1C84F2}" type="pres">
      <dgm:prSet presAssocID="{ED588CB8-FF5F-4A2C-9381-670AB6D305A5}" presName="vert1" presStyleCnt="0"/>
      <dgm:spPr/>
    </dgm:pt>
    <dgm:pt modelId="{3D02DF18-FE45-1D4D-AD90-43911762702E}" type="pres">
      <dgm:prSet presAssocID="{984192C0-8C24-479D-B0AE-3E6CC3EC7934}" presName="thickLine" presStyleLbl="alignNode1" presStyleIdx="3" presStyleCnt="20"/>
      <dgm:spPr/>
    </dgm:pt>
    <dgm:pt modelId="{F5115B9C-FF87-6B46-8FB5-08E58E3F2309}" type="pres">
      <dgm:prSet presAssocID="{984192C0-8C24-479D-B0AE-3E6CC3EC7934}" presName="horz1" presStyleCnt="0"/>
      <dgm:spPr/>
    </dgm:pt>
    <dgm:pt modelId="{434E9DC8-34E5-A64D-9C6D-9A900D6A714B}" type="pres">
      <dgm:prSet presAssocID="{984192C0-8C24-479D-B0AE-3E6CC3EC7934}" presName="tx1" presStyleLbl="revTx" presStyleIdx="3" presStyleCnt="20"/>
      <dgm:spPr/>
    </dgm:pt>
    <dgm:pt modelId="{85FF5128-CF0F-8D4F-8AD3-B5EBCFF02804}" type="pres">
      <dgm:prSet presAssocID="{984192C0-8C24-479D-B0AE-3E6CC3EC7934}" presName="vert1" presStyleCnt="0"/>
      <dgm:spPr/>
    </dgm:pt>
    <dgm:pt modelId="{109C377C-23D1-6E45-96DF-522CEAA5F780}" type="pres">
      <dgm:prSet presAssocID="{22390D34-94BA-4C64-894B-82A7C2FC7CDD}" presName="thickLine" presStyleLbl="alignNode1" presStyleIdx="4" presStyleCnt="20"/>
      <dgm:spPr/>
    </dgm:pt>
    <dgm:pt modelId="{6EBF37A0-E66B-8A47-A6EB-84697C2C970E}" type="pres">
      <dgm:prSet presAssocID="{22390D34-94BA-4C64-894B-82A7C2FC7CDD}" presName="horz1" presStyleCnt="0"/>
      <dgm:spPr/>
    </dgm:pt>
    <dgm:pt modelId="{83A220DB-4C99-3746-8383-DAFB40CE618A}" type="pres">
      <dgm:prSet presAssocID="{22390D34-94BA-4C64-894B-82A7C2FC7CDD}" presName="tx1" presStyleLbl="revTx" presStyleIdx="4" presStyleCnt="20"/>
      <dgm:spPr/>
    </dgm:pt>
    <dgm:pt modelId="{8442AF60-AF15-744E-82CE-414D19924E1E}" type="pres">
      <dgm:prSet presAssocID="{22390D34-94BA-4C64-894B-82A7C2FC7CDD}" presName="vert1" presStyleCnt="0"/>
      <dgm:spPr/>
    </dgm:pt>
    <dgm:pt modelId="{DFE3DF01-B21B-BF42-934E-E015F57FE5FA}" type="pres">
      <dgm:prSet presAssocID="{1BA2C44A-8671-47ED-932B-81400E16C88B}" presName="thickLine" presStyleLbl="alignNode1" presStyleIdx="5" presStyleCnt="20"/>
      <dgm:spPr/>
    </dgm:pt>
    <dgm:pt modelId="{DFF6AC36-81A8-714C-A775-0E4E8577A8ED}" type="pres">
      <dgm:prSet presAssocID="{1BA2C44A-8671-47ED-932B-81400E16C88B}" presName="horz1" presStyleCnt="0"/>
      <dgm:spPr/>
    </dgm:pt>
    <dgm:pt modelId="{112D7E54-F2FC-114F-B985-81BC2D0A4C63}" type="pres">
      <dgm:prSet presAssocID="{1BA2C44A-8671-47ED-932B-81400E16C88B}" presName="tx1" presStyleLbl="revTx" presStyleIdx="5" presStyleCnt="20"/>
      <dgm:spPr/>
    </dgm:pt>
    <dgm:pt modelId="{9603EF8A-997B-114F-84E9-C05E6485BD57}" type="pres">
      <dgm:prSet presAssocID="{1BA2C44A-8671-47ED-932B-81400E16C88B}" presName="vert1" presStyleCnt="0"/>
      <dgm:spPr/>
    </dgm:pt>
    <dgm:pt modelId="{BE006062-1106-6446-8654-D004B0588138}" type="pres">
      <dgm:prSet presAssocID="{0AE3794E-F2EA-4576-ADF0-930E477B2380}" presName="thickLine" presStyleLbl="alignNode1" presStyleIdx="6" presStyleCnt="20"/>
      <dgm:spPr/>
    </dgm:pt>
    <dgm:pt modelId="{15ECB9D0-0FF6-6449-A47F-1A44ACE78E71}" type="pres">
      <dgm:prSet presAssocID="{0AE3794E-F2EA-4576-ADF0-930E477B2380}" presName="horz1" presStyleCnt="0"/>
      <dgm:spPr/>
    </dgm:pt>
    <dgm:pt modelId="{900DF33D-31C1-EA42-A567-A0AEF916FE53}" type="pres">
      <dgm:prSet presAssocID="{0AE3794E-F2EA-4576-ADF0-930E477B2380}" presName="tx1" presStyleLbl="revTx" presStyleIdx="6" presStyleCnt="20"/>
      <dgm:spPr/>
    </dgm:pt>
    <dgm:pt modelId="{FCC1411E-F06B-2341-97BA-D49E7FA2AA08}" type="pres">
      <dgm:prSet presAssocID="{0AE3794E-F2EA-4576-ADF0-930E477B2380}" presName="vert1" presStyleCnt="0"/>
      <dgm:spPr/>
    </dgm:pt>
    <dgm:pt modelId="{03D570F3-CE3D-7F47-B2DA-4ECE7786D1B5}" type="pres">
      <dgm:prSet presAssocID="{C4CA86DF-283B-439B-B619-9D84745FAE0F}" presName="thickLine" presStyleLbl="alignNode1" presStyleIdx="7" presStyleCnt="20"/>
      <dgm:spPr/>
    </dgm:pt>
    <dgm:pt modelId="{91C3ECB0-2C53-A642-AF54-EB6618B394E4}" type="pres">
      <dgm:prSet presAssocID="{C4CA86DF-283B-439B-B619-9D84745FAE0F}" presName="horz1" presStyleCnt="0"/>
      <dgm:spPr/>
    </dgm:pt>
    <dgm:pt modelId="{C5F45F5E-76F9-5846-BEF9-90AFCAC2102C}" type="pres">
      <dgm:prSet presAssocID="{C4CA86DF-283B-439B-B619-9D84745FAE0F}" presName="tx1" presStyleLbl="revTx" presStyleIdx="7" presStyleCnt="20"/>
      <dgm:spPr/>
    </dgm:pt>
    <dgm:pt modelId="{20196A46-12CA-BA41-9C7B-98C2D1FED591}" type="pres">
      <dgm:prSet presAssocID="{C4CA86DF-283B-439B-B619-9D84745FAE0F}" presName="vert1" presStyleCnt="0"/>
      <dgm:spPr/>
    </dgm:pt>
    <dgm:pt modelId="{D15AD77F-F272-9648-B0EA-878190A2259C}" type="pres">
      <dgm:prSet presAssocID="{151FC0D8-EE73-48FA-A6AD-19A9E56DB9AF}" presName="thickLine" presStyleLbl="alignNode1" presStyleIdx="8" presStyleCnt="20"/>
      <dgm:spPr/>
    </dgm:pt>
    <dgm:pt modelId="{257E29B6-1799-BB47-BB6C-C5515361EF15}" type="pres">
      <dgm:prSet presAssocID="{151FC0D8-EE73-48FA-A6AD-19A9E56DB9AF}" presName="horz1" presStyleCnt="0"/>
      <dgm:spPr/>
    </dgm:pt>
    <dgm:pt modelId="{7669DACF-2B7D-7A48-9CE5-16389490BDA8}" type="pres">
      <dgm:prSet presAssocID="{151FC0D8-EE73-48FA-A6AD-19A9E56DB9AF}" presName="tx1" presStyleLbl="revTx" presStyleIdx="8" presStyleCnt="20"/>
      <dgm:spPr/>
    </dgm:pt>
    <dgm:pt modelId="{78E4EBEB-35E4-2C45-8A62-847A9961808B}" type="pres">
      <dgm:prSet presAssocID="{151FC0D8-EE73-48FA-A6AD-19A9E56DB9AF}" presName="vert1" presStyleCnt="0"/>
      <dgm:spPr/>
    </dgm:pt>
    <dgm:pt modelId="{552CF46C-A2D6-A741-BDA1-2C49B944E22F}" type="pres">
      <dgm:prSet presAssocID="{1C18846E-841B-4D9B-A548-48E563C50A06}" presName="thickLine" presStyleLbl="alignNode1" presStyleIdx="9" presStyleCnt="20"/>
      <dgm:spPr/>
    </dgm:pt>
    <dgm:pt modelId="{BE753722-D4A9-3E4C-85AA-F017A222E052}" type="pres">
      <dgm:prSet presAssocID="{1C18846E-841B-4D9B-A548-48E563C50A06}" presName="horz1" presStyleCnt="0"/>
      <dgm:spPr/>
    </dgm:pt>
    <dgm:pt modelId="{F747DD9F-880B-404C-BFEB-D70894E4CA08}" type="pres">
      <dgm:prSet presAssocID="{1C18846E-841B-4D9B-A548-48E563C50A06}" presName="tx1" presStyleLbl="revTx" presStyleIdx="9" presStyleCnt="20"/>
      <dgm:spPr/>
    </dgm:pt>
    <dgm:pt modelId="{8F8806EF-C950-774F-9E48-3361A1825019}" type="pres">
      <dgm:prSet presAssocID="{1C18846E-841B-4D9B-A548-48E563C50A06}" presName="vert1" presStyleCnt="0"/>
      <dgm:spPr/>
    </dgm:pt>
    <dgm:pt modelId="{B083559A-8F09-234B-855E-B1FAA4083C96}" type="pres">
      <dgm:prSet presAssocID="{103A8218-CADE-42E0-9DF2-F9FEEDF62901}" presName="thickLine" presStyleLbl="alignNode1" presStyleIdx="10" presStyleCnt="20"/>
      <dgm:spPr/>
    </dgm:pt>
    <dgm:pt modelId="{AA94DE7D-AE7C-084B-A23A-1322C63C9DC0}" type="pres">
      <dgm:prSet presAssocID="{103A8218-CADE-42E0-9DF2-F9FEEDF62901}" presName="horz1" presStyleCnt="0"/>
      <dgm:spPr/>
    </dgm:pt>
    <dgm:pt modelId="{371587EC-36F2-CE42-86FF-D3663A45FD73}" type="pres">
      <dgm:prSet presAssocID="{103A8218-CADE-42E0-9DF2-F9FEEDF62901}" presName="tx1" presStyleLbl="revTx" presStyleIdx="10" presStyleCnt="20"/>
      <dgm:spPr/>
    </dgm:pt>
    <dgm:pt modelId="{B46E9D23-7B7B-7944-A158-05DD1EB49656}" type="pres">
      <dgm:prSet presAssocID="{103A8218-CADE-42E0-9DF2-F9FEEDF62901}" presName="vert1" presStyleCnt="0"/>
      <dgm:spPr/>
    </dgm:pt>
    <dgm:pt modelId="{983EF89E-5E2D-C449-A377-20FE560D2B86}" type="pres">
      <dgm:prSet presAssocID="{B3A68295-69EA-470D-9E20-ED70F1DD73D8}" presName="thickLine" presStyleLbl="alignNode1" presStyleIdx="11" presStyleCnt="20"/>
      <dgm:spPr/>
    </dgm:pt>
    <dgm:pt modelId="{A8F7B158-C001-2C47-8071-F9D24D1D3A64}" type="pres">
      <dgm:prSet presAssocID="{B3A68295-69EA-470D-9E20-ED70F1DD73D8}" presName="horz1" presStyleCnt="0"/>
      <dgm:spPr/>
    </dgm:pt>
    <dgm:pt modelId="{B7D4F246-19E8-3F47-9843-C1E8AB76B31A}" type="pres">
      <dgm:prSet presAssocID="{B3A68295-69EA-470D-9E20-ED70F1DD73D8}" presName="tx1" presStyleLbl="revTx" presStyleIdx="11" presStyleCnt="20"/>
      <dgm:spPr/>
    </dgm:pt>
    <dgm:pt modelId="{1206001A-D9C6-EE46-B0FF-4E21AE1479E3}" type="pres">
      <dgm:prSet presAssocID="{B3A68295-69EA-470D-9E20-ED70F1DD73D8}" presName="vert1" presStyleCnt="0"/>
      <dgm:spPr/>
    </dgm:pt>
    <dgm:pt modelId="{30C482CA-B603-7A47-8FC6-38120BEC2131}" type="pres">
      <dgm:prSet presAssocID="{93C6AF19-243D-4C92-8886-1D3EFF95ED52}" presName="thickLine" presStyleLbl="alignNode1" presStyleIdx="12" presStyleCnt="20"/>
      <dgm:spPr/>
    </dgm:pt>
    <dgm:pt modelId="{8F072E33-DC76-1549-93CF-009F9C458D30}" type="pres">
      <dgm:prSet presAssocID="{93C6AF19-243D-4C92-8886-1D3EFF95ED52}" presName="horz1" presStyleCnt="0"/>
      <dgm:spPr/>
    </dgm:pt>
    <dgm:pt modelId="{4EA7CE13-5AB2-8D47-9B20-6F47B3B5A785}" type="pres">
      <dgm:prSet presAssocID="{93C6AF19-243D-4C92-8886-1D3EFF95ED52}" presName="tx1" presStyleLbl="revTx" presStyleIdx="12" presStyleCnt="20"/>
      <dgm:spPr/>
    </dgm:pt>
    <dgm:pt modelId="{CCF3253C-E0E0-8644-99AE-B5F8A49BF1BD}" type="pres">
      <dgm:prSet presAssocID="{93C6AF19-243D-4C92-8886-1D3EFF95ED52}" presName="vert1" presStyleCnt="0"/>
      <dgm:spPr/>
    </dgm:pt>
    <dgm:pt modelId="{52A61C2A-E64F-FE49-8B64-B67896E457AB}" type="pres">
      <dgm:prSet presAssocID="{DE830FC2-5AA4-4B8B-88CC-9EC19B734A5C}" presName="thickLine" presStyleLbl="alignNode1" presStyleIdx="13" presStyleCnt="20"/>
      <dgm:spPr/>
    </dgm:pt>
    <dgm:pt modelId="{8D04E135-6C3F-3649-9B60-875AA15C1ACB}" type="pres">
      <dgm:prSet presAssocID="{DE830FC2-5AA4-4B8B-88CC-9EC19B734A5C}" presName="horz1" presStyleCnt="0"/>
      <dgm:spPr/>
    </dgm:pt>
    <dgm:pt modelId="{8A42E685-552F-B941-874E-05E00D926D67}" type="pres">
      <dgm:prSet presAssocID="{DE830FC2-5AA4-4B8B-88CC-9EC19B734A5C}" presName="tx1" presStyleLbl="revTx" presStyleIdx="13" presStyleCnt="20"/>
      <dgm:spPr/>
    </dgm:pt>
    <dgm:pt modelId="{E47AF211-EC33-264E-BFBB-0DB1A358CC47}" type="pres">
      <dgm:prSet presAssocID="{DE830FC2-5AA4-4B8B-88CC-9EC19B734A5C}" presName="vert1" presStyleCnt="0"/>
      <dgm:spPr/>
    </dgm:pt>
    <dgm:pt modelId="{7AC143E4-3151-1949-A364-C8C16F0526A8}" type="pres">
      <dgm:prSet presAssocID="{8D0C360A-9B0D-45E6-9DCE-97F2499AF4B7}" presName="thickLine" presStyleLbl="alignNode1" presStyleIdx="14" presStyleCnt="20"/>
      <dgm:spPr/>
    </dgm:pt>
    <dgm:pt modelId="{0EF75E69-77FF-5A41-9E45-2FD58EC5BE54}" type="pres">
      <dgm:prSet presAssocID="{8D0C360A-9B0D-45E6-9DCE-97F2499AF4B7}" presName="horz1" presStyleCnt="0"/>
      <dgm:spPr/>
    </dgm:pt>
    <dgm:pt modelId="{A1EFE9D5-27EC-EE4A-A466-ADE125F53270}" type="pres">
      <dgm:prSet presAssocID="{8D0C360A-9B0D-45E6-9DCE-97F2499AF4B7}" presName="tx1" presStyleLbl="revTx" presStyleIdx="14" presStyleCnt="20"/>
      <dgm:spPr/>
    </dgm:pt>
    <dgm:pt modelId="{75BFACF0-8E00-1A45-91E7-CADDF01CE068}" type="pres">
      <dgm:prSet presAssocID="{8D0C360A-9B0D-45E6-9DCE-97F2499AF4B7}" presName="vert1" presStyleCnt="0"/>
      <dgm:spPr/>
    </dgm:pt>
    <dgm:pt modelId="{016775B7-5E47-A04C-B6B7-2E335E947230}" type="pres">
      <dgm:prSet presAssocID="{BEDD3A77-C151-4029-8EFD-8B7ADE1062BA}" presName="thickLine" presStyleLbl="alignNode1" presStyleIdx="15" presStyleCnt="20"/>
      <dgm:spPr/>
    </dgm:pt>
    <dgm:pt modelId="{34433396-3C29-B84A-AFD9-9E9D7EA9E13B}" type="pres">
      <dgm:prSet presAssocID="{BEDD3A77-C151-4029-8EFD-8B7ADE1062BA}" presName="horz1" presStyleCnt="0"/>
      <dgm:spPr/>
    </dgm:pt>
    <dgm:pt modelId="{2FF1D61E-FA3C-CD41-AAB2-8DACFEEF393B}" type="pres">
      <dgm:prSet presAssocID="{BEDD3A77-C151-4029-8EFD-8B7ADE1062BA}" presName="tx1" presStyleLbl="revTx" presStyleIdx="15" presStyleCnt="20"/>
      <dgm:spPr/>
    </dgm:pt>
    <dgm:pt modelId="{3A819C74-F561-0248-9489-66FA86317192}" type="pres">
      <dgm:prSet presAssocID="{BEDD3A77-C151-4029-8EFD-8B7ADE1062BA}" presName="vert1" presStyleCnt="0"/>
      <dgm:spPr/>
    </dgm:pt>
    <dgm:pt modelId="{72D0971E-3E70-A14C-AF50-82BBBE13DE1C}" type="pres">
      <dgm:prSet presAssocID="{F6F4F1B8-D158-42EF-8917-A308CF3C837D}" presName="thickLine" presStyleLbl="alignNode1" presStyleIdx="16" presStyleCnt="20"/>
      <dgm:spPr/>
    </dgm:pt>
    <dgm:pt modelId="{5429296E-9228-DE49-9ECC-B0B5EA42E108}" type="pres">
      <dgm:prSet presAssocID="{F6F4F1B8-D158-42EF-8917-A308CF3C837D}" presName="horz1" presStyleCnt="0"/>
      <dgm:spPr/>
    </dgm:pt>
    <dgm:pt modelId="{0E757A30-699F-FA4C-9987-5B0D49782FBD}" type="pres">
      <dgm:prSet presAssocID="{F6F4F1B8-D158-42EF-8917-A308CF3C837D}" presName="tx1" presStyleLbl="revTx" presStyleIdx="16" presStyleCnt="20"/>
      <dgm:spPr/>
    </dgm:pt>
    <dgm:pt modelId="{E9FC1D74-E27F-CD4B-9142-20566ECB934F}" type="pres">
      <dgm:prSet presAssocID="{F6F4F1B8-D158-42EF-8917-A308CF3C837D}" presName="vert1" presStyleCnt="0"/>
      <dgm:spPr/>
    </dgm:pt>
    <dgm:pt modelId="{B3E2C294-39DA-B34E-A05C-ADE22B99687F}" type="pres">
      <dgm:prSet presAssocID="{840DE489-5191-4417-A8DA-3664128BAF71}" presName="thickLine" presStyleLbl="alignNode1" presStyleIdx="17" presStyleCnt="20"/>
      <dgm:spPr/>
    </dgm:pt>
    <dgm:pt modelId="{2D515B9A-ECC5-7743-B7D8-FF8DDA90E997}" type="pres">
      <dgm:prSet presAssocID="{840DE489-5191-4417-A8DA-3664128BAF71}" presName="horz1" presStyleCnt="0"/>
      <dgm:spPr/>
    </dgm:pt>
    <dgm:pt modelId="{845A80AB-BEF5-D448-907F-F5FEC56BABF4}" type="pres">
      <dgm:prSet presAssocID="{840DE489-5191-4417-A8DA-3664128BAF71}" presName="tx1" presStyleLbl="revTx" presStyleIdx="17" presStyleCnt="20"/>
      <dgm:spPr/>
    </dgm:pt>
    <dgm:pt modelId="{D5915445-CDE2-EE45-BA71-D6AD59ACCE50}" type="pres">
      <dgm:prSet presAssocID="{840DE489-5191-4417-A8DA-3664128BAF71}" presName="vert1" presStyleCnt="0"/>
      <dgm:spPr/>
    </dgm:pt>
    <dgm:pt modelId="{4BD103EF-F8EF-CB4D-9DD3-065A423C8F6D}" type="pres">
      <dgm:prSet presAssocID="{14B710D7-D8E0-43BE-98B8-075D15438E8B}" presName="thickLine" presStyleLbl="alignNode1" presStyleIdx="18" presStyleCnt="20"/>
      <dgm:spPr/>
    </dgm:pt>
    <dgm:pt modelId="{2780894F-ACEA-AF42-9B93-EAA46365C7C7}" type="pres">
      <dgm:prSet presAssocID="{14B710D7-D8E0-43BE-98B8-075D15438E8B}" presName="horz1" presStyleCnt="0"/>
      <dgm:spPr/>
    </dgm:pt>
    <dgm:pt modelId="{DF7C660D-38EA-0943-8F77-17091648E543}" type="pres">
      <dgm:prSet presAssocID="{14B710D7-D8E0-43BE-98B8-075D15438E8B}" presName="tx1" presStyleLbl="revTx" presStyleIdx="18" presStyleCnt="20"/>
      <dgm:spPr/>
    </dgm:pt>
    <dgm:pt modelId="{9EDD63EF-43B9-434A-8D29-66474456D4EC}" type="pres">
      <dgm:prSet presAssocID="{14B710D7-D8E0-43BE-98B8-075D15438E8B}" presName="vert1" presStyleCnt="0"/>
      <dgm:spPr/>
    </dgm:pt>
    <dgm:pt modelId="{EA659EB6-9677-C440-AA2F-BEF2322B4FA0}" type="pres">
      <dgm:prSet presAssocID="{07FACBC1-5532-40CC-A0E0-7D9D5D057086}" presName="thickLine" presStyleLbl="alignNode1" presStyleIdx="19" presStyleCnt="20"/>
      <dgm:spPr/>
    </dgm:pt>
    <dgm:pt modelId="{42E848D9-6A27-5A4F-B459-2CC30B6CF262}" type="pres">
      <dgm:prSet presAssocID="{07FACBC1-5532-40CC-A0E0-7D9D5D057086}" presName="horz1" presStyleCnt="0"/>
      <dgm:spPr/>
    </dgm:pt>
    <dgm:pt modelId="{61403F0A-BF01-E940-9750-232DE07D158B}" type="pres">
      <dgm:prSet presAssocID="{07FACBC1-5532-40CC-A0E0-7D9D5D057086}" presName="tx1" presStyleLbl="revTx" presStyleIdx="19" presStyleCnt="20"/>
      <dgm:spPr/>
    </dgm:pt>
    <dgm:pt modelId="{532DDA37-39E9-6E46-93C7-0FAC7A88AC76}" type="pres">
      <dgm:prSet presAssocID="{07FACBC1-5532-40CC-A0E0-7D9D5D057086}" presName="vert1" presStyleCnt="0"/>
      <dgm:spPr/>
    </dgm:pt>
  </dgm:ptLst>
  <dgm:cxnLst>
    <dgm:cxn modelId="{2AF99A00-A86A-476E-976C-30B654C89DB3}" srcId="{72BEF2FD-985F-4241-BDCC-C52C97C9F7E5}" destId="{ED588CB8-FF5F-4A2C-9381-670AB6D305A5}" srcOrd="2" destOrd="0" parTransId="{8E43651A-797F-401B-9063-812DADEA297D}" sibTransId="{4B81181E-F4A3-438E-A6C9-869B76D23932}"/>
    <dgm:cxn modelId="{3CE16604-DA3F-440F-9893-C350F55AEBBE}" srcId="{72BEF2FD-985F-4241-BDCC-C52C97C9F7E5}" destId="{840DE489-5191-4417-A8DA-3664128BAF71}" srcOrd="17" destOrd="0" parTransId="{D23D7FC4-7BFF-4972-88BE-D35DDE0FD3A3}" sibTransId="{B3C260DB-6F8C-4AA1-990F-2749F405DFB3}"/>
    <dgm:cxn modelId="{AA508A05-7BC1-40EA-97FD-2057AEC66C97}" srcId="{72BEF2FD-985F-4241-BDCC-C52C97C9F7E5}" destId="{22390D34-94BA-4C64-894B-82A7C2FC7CDD}" srcOrd="4" destOrd="0" parTransId="{B075F355-0001-4E4C-B9A0-84E1EE6E4370}" sibTransId="{177512CF-986E-4468-8356-BB5E42443BD2}"/>
    <dgm:cxn modelId="{E00BAF0C-301E-0941-B865-72BB39ED656E}" type="presOf" srcId="{ED588CB8-FF5F-4A2C-9381-670AB6D305A5}" destId="{D7555C78-8732-3146-A30A-E128B96E7BE4}" srcOrd="0" destOrd="0" presId="urn:microsoft.com/office/officeart/2008/layout/LinedList"/>
    <dgm:cxn modelId="{6D2B600E-9B6E-7F42-87D0-149477170A8A}" type="presOf" srcId="{1BA2C44A-8671-47ED-932B-81400E16C88B}" destId="{112D7E54-F2FC-114F-B985-81BC2D0A4C63}" srcOrd="0" destOrd="0" presId="urn:microsoft.com/office/officeart/2008/layout/LinedList"/>
    <dgm:cxn modelId="{E67DC10F-D30B-444C-8E9F-8E05DDA33AE4}" type="presOf" srcId="{840DE489-5191-4417-A8DA-3664128BAF71}" destId="{845A80AB-BEF5-D448-907F-F5FEC56BABF4}" srcOrd="0" destOrd="0" presId="urn:microsoft.com/office/officeart/2008/layout/LinedList"/>
    <dgm:cxn modelId="{A16A2E10-C159-48FD-BDDA-FEFFAA7B15C1}" srcId="{72BEF2FD-985F-4241-BDCC-C52C97C9F7E5}" destId="{984192C0-8C24-479D-B0AE-3E6CC3EC7934}" srcOrd="3" destOrd="0" parTransId="{C234E705-E573-4C5A-9002-11BEF56C3FE3}" sibTransId="{31C5C80F-9C66-4392-82DB-B5B71105E228}"/>
    <dgm:cxn modelId="{7FB5D816-2014-4F5A-964E-0E53CF9D1525}" srcId="{72BEF2FD-985F-4241-BDCC-C52C97C9F7E5}" destId="{14B710D7-D8E0-43BE-98B8-075D15438E8B}" srcOrd="18" destOrd="0" parTransId="{DF1DBE2F-F885-4270-82DF-07D1C92757A3}" sibTransId="{2D867B1D-AA95-48D3-A73E-227431BAA30C}"/>
    <dgm:cxn modelId="{225A1A20-DEBC-6149-AA31-AB7021A4DB83}" type="presOf" srcId="{1C18846E-841B-4D9B-A548-48E563C50A06}" destId="{F747DD9F-880B-404C-BFEB-D70894E4CA08}" srcOrd="0" destOrd="0" presId="urn:microsoft.com/office/officeart/2008/layout/LinedList"/>
    <dgm:cxn modelId="{6DB75323-52A1-364A-88A0-4B1885C87C5E}" type="presOf" srcId="{151FC0D8-EE73-48FA-A6AD-19A9E56DB9AF}" destId="{7669DACF-2B7D-7A48-9CE5-16389490BDA8}" srcOrd="0" destOrd="0" presId="urn:microsoft.com/office/officeart/2008/layout/LinedList"/>
    <dgm:cxn modelId="{AC74D023-DF7C-43C1-B992-825C1209BAD3}" srcId="{72BEF2FD-985F-4241-BDCC-C52C97C9F7E5}" destId="{0AE3794E-F2EA-4576-ADF0-930E477B2380}" srcOrd="6" destOrd="0" parTransId="{94E0CADE-AD4C-49DF-A79E-82D0B7D3BF96}" sibTransId="{C599B8B9-B7B6-4696-B0CE-B8CF66BCE56E}"/>
    <dgm:cxn modelId="{888FC732-D978-4090-8D86-0A58484F153F}" srcId="{72BEF2FD-985F-4241-BDCC-C52C97C9F7E5}" destId="{1BA2C44A-8671-47ED-932B-81400E16C88B}" srcOrd="5" destOrd="0" parTransId="{89F62F1B-A27C-4C44-A37D-3FE488E3781F}" sibTransId="{75F389BF-377B-4DA8-A544-7FB74197EF92}"/>
    <dgm:cxn modelId="{5D337336-914E-44A5-B5FF-81B8386F04C0}" srcId="{72BEF2FD-985F-4241-BDCC-C52C97C9F7E5}" destId="{BEDD3A77-C151-4029-8EFD-8B7ADE1062BA}" srcOrd="15" destOrd="0" parTransId="{5D9D0E41-1971-4E1B-8CEA-9F67F41F16EE}" sibTransId="{F2F193EA-339D-4B84-B054-D6D8F258F674}"/>
    <dgm:cxn modelId="{0595A73D-3A44-4A29-9FDA-6C779F12348D}" srcId="{72BEF2FD-985F-4241-BDCC-C52C97C9F7E5}" destId="{1C18846E-841B-4D9B-A548-48E563C50A06}" srcOrd="9" destOrd="0" parTransId="{66483CD7-B1DA-4189-B81C-B5666C459B29}" sibTransId="{5CCF8328-5E13-4CC0-95D5-A6BA8860A3DF}"/>
    <dgm:cxn modelId="{6213B03D-074C-462D-85E5-BF93746687E5}" srcId="{72BEF2FD-985F-4241-BDCC-C52C97C9F7E5}" destId="{151FC0D8-EE73-48FA-A6AD-19A9E56DB9AF}" srcOrd="8" destOrd="0" parTransId="{81256AA6-C33B-4A3D-8616-3B56286905BD}" sibTransId="{D8E98074-FDE4-4A95-9D2D-6774C3593CDF}"/>
    <dgm:cxn modelId="{7DFA8F3E-795F-4CD6-A57E-2B42E5CFC462}" srcId="{72BEF2FD-985F-4241-BDCC-C52C97C9F7E5}" destId="{07FACBC1-5532-40CC-A0E0-7D9D5D057086}" srcOrd="19" destOrd="0" parTransId="{E6B4C809-BE36-4077-915A-4C8097517581}" sibTransId="{7131E4BE-2EB5-4AEA-A5A3-23D77CFDFDFA}"/>
    <dgm:cxn modelId="{3D2F773F-AE14-439E-A205-69316BA8B436}" srcId="{72BEF2FD-985F-4241-BDCC-C52C97C9F7E5}" destId="{2342B9FF-BE96-49E6-B1D1-F3A11285CFC4}" srcOrd="0" destOrd="0" parTransId="{5F325CEE-5DB9-4257-96FC-332472027330}" sibTransId="{92CE6C2F-72B2-4D78-97B6-70ABE0092488}"/>
    <dgm:cxn modelId="{2688235B-3251-3240-96E2-C2D8656B801C}" type="presOf" srcId="{8D0C360A-9B0D-45E6-9DCE-97F2499AF4B7}" destId="{A1EFE9D5-27EC-EE4A-A466-ADE125F53270}" srcOrd="0" destOrd="0" presId="urn:microsoft.com/office/officeart/2008/layout/LinedList"/>
    <dgm:cxn modelId="{25D15D42-69A4-C04A-93EF-C82AF60AC1A6}" type="presOf" srcId="{F6F4F1B8-D158-42EF-8917-A308CF3C837D}" destId="{0E757A30-699F-FA4C-9987-5B0D49782FBD}" srcOrd="0" destOrd="0" presId="urn:microsoft.com/office/officeart/2008/layout/LinedList"/>
    <dgm:cxn modelId="{379D5864-9E28-B64E-97C2-450F3743271D}" type="presOf" srcId="{116BD68B-F63E-4681-8300-33276A0ADAC8}" destId="{30C00DE8-112A-8A44-8A20-73351C532309}" srcOrd="0" destOrd="0" presId="urn:microsoft.com/office/officeart/2008/layout/LinedList"/>
    <dgm:cxn modelId="{90CB1D6A-40AD-48C4-AA43-4E31999DF04B}" srcId="{72BEF2FD-985F-4241-BDCC-C52C97C9F7E5}" destId="{C4CA86DF-283B-439B-B619-9D84745FAE0F}" srcOrd="7" destOrd="0" parTransId="{853AF6FD-9DD4-4342-A624-3E6862C09480}" sibTransId="{F0EE480D-4DD1-4398-8172-5189D3D3B4C3}"/>
    <dgm:cxn modelId="{53D03858-828F-42E3-8615-C05A8E12DB7F}" srcId="{72BEF2FD-985F-4241-BDCC-C52C97C9F7E5}" destId="{116BD68B-F63E-4681-8300-33276A0ADAC8}" srcOrd="1" destOrd="0" parTransId="{1211219F-8DC0-4BB3-A188-D1C447C0F979}" sibTransId="{F1EB4588-A784-41A2-82D0-476CE115408E}"/>
    <dgm:cxn modelId="{DC482479-F5CE-A74E-A12D-3E588B787449}" type="presOf" srcId="{07FACBC1-5532-40CC-A0E0-7D9D5D057086}" destId="{61403F0A-BF01-E940-9750-232DE07D158B}" srcOrd="0" destOrd="0" presId="urn:microsoft.com/office/officeart/2008/layout/LinedList"/>
    <dgm:cxn modelId="{8B227C81-26C0-4F1A-B672-A8DEB484E912}" srcId="{72BEF2FD-985F-4241-BDCC-C52C97C9F7E5}" destId="{DE830FC2-5AA4-4B8B-88CC-9EC19B734A5C}" srcOrd="13" destOrd="0" parTransId="{5E184B00-81D6-41A1-93F9-4ED11049E235}" sibTransId="{DB75A467-71B4-4D85-81D9-8AE61019F55B}"/>
    <dgm:cxn modelId="{A0214A83-90F9-5245-9B54-442AFFAE9855}" type="presOf" srcId="{22390D34-94BA-4C64-894B-82A7C2FC7CDD}" destId="{83A220DB-4C99-3746-8383-DAFB40CE618A}" srcOrd="0" destOrd="0" presId="urn:microsoft.com/office/officeart/2008/layout/LinedList"/>
    <dgm:cxn modelId="{43283389-4F35-4C18-9244-6E818A08E7A0}" srcId="{72BEF2FD-985F-4241-BDCC-C52C97C9F7E5}" destId="{8D0C360A-9B0D-45E6-9DCE-97F2499AF4B7}" srcOrd="14" destOrd="0" parTransId="{D9B38277-A50B-4BC0-BF31-3A788CCF5E80}" sibTransId="{269DBF72-055C-49B4-A793-A1026D8BFF04}"/>
    <dgm:cxn modelId="{6731CF8C-FAA5-FF42-802A-14499127EDBC}" type="presOf" srcId="{DE830FC2-5AA4-4B8B-88CC-9EC19B734A5C}" destId="{8A42E685-552F-B941-874E-05E00D926D67}" srcOrd="0" destOrd="0" presId="urn:microsoft.com/office/officeart/2008/layout/LinedList"/>
    <dgm:cxn modelId="{0EB39998-87DB-4216-A7A3-B5F62D09C3DB}" srcId="{72BEF2FD-985F-4241-BDCC-C52C97C9F7E5}" destId="{B3A68295-69EA-470D-9E20-ED70F1DD73D8}" srcOrd="11" destOrd="0" parTransId="{D4C3BFEB-BED7-42C5-84CD-54917DF213A9}" sibTransId="{AC0C7372-8749-4BBB-8051-D5C662AC2D13}"/>
    <dgm:cxn modelId="{4B50A89B-B91A-4090-8D88-C78B1A6A2CDA}" srcId="{72BEF2FD-985F-4241-BDCC-C52C97C9F7E5}" destId="{93C6AF19-243D-4C92-8886-1D3EFF95ED52}" srcOrd="12" destOrd="0" parTransId="{70F9BF80-67FA-4ED3-B1C9-0F5B3641A91B}" sibTransId="{48F4BC61-A6BE-4733-89B3-C172376B5892}"/>
    <dgm:cxn modelId="{D40A52AB-EEC5-394C-AF2C-2E09A04C324B}" type="presOf" srcId="{984192C0-8C24-479D-B0AE-3E6CC3EC7934}" destId="{434E9DC8-34E5-A64D-9C6D-9A900D6A714B}" srcOrd="0" destOrd="0" presId="urn:microsoft.com/office/officeart/2008/layout/LinedList"/>
    <dgm:cxn modelId="{82B8FEB2-CACA-DD4C-BF1E-9B6FED459A94}" type="presOf" srcId="{B3A68295-69EA-470D-9E20-ED70F1DD73D8}" destId="{B7D4F246-19E8-3F47-9843-C1E8AB76B31A}" srcOrd="0" destOrd="0" presId="urn:microsoft.com/office/officeart/2008/layout/LinedList"/>
    <dgm:cxn modelId="{C51C6FB6-18FA-704D-8D25-9D8A2D7C8543}" type="presOf" srcId="{93C6AF19-243D-4C92-8886-1D3EFF95ED52}" destId="{4EA7CE13-5AB2-8D47-9B20-6F47B3B5A785}" srcOrd="0" destOrd="0" presId="urn:microsoft.com/office/officeart/2008/layout/LinedList"/>
    <dgm:cxn modelId="{A9649DB7-074C-8E4B-859E-1E437125F797}" type="presOf" srcId="{BEDD3A77-C151-4029-8EFD-8B7ADE1062BA}" destId="{2FF1D61E-FA3C-CD41-AAB2-8DACFEEF393B}" srcOrd="0" destOrd="0" presId="urn:microsoft.com/office/officeart/2008/layout/LinedList"/>
    <dgm:cxn modelId="{139CEBB7-DB7E-1248-B0A7-30EA247F68D7}" type="presOf" srcId="{0AE3794E-F2EA-4576-ADF0-930E477B2380}" destId="{900DF33D-31C1-EA42-A567-A0AEF916FE53}" srcOrd="0" destOrd="0" presId="urn:microsoft.com/office/officeart/2008/layout/LinedList"/>
    <dgm:cxn modelId="{474EE7BC-0917-5E4E-9EFA-F6E59206E7C4}" type="presOf" srcId="{2342B9FF-BE96-49E6-B1D1-F3A11285CFC4}" destId="{EE29B13D-F2BF-784B-9B92-C8C05073DD51}" srcOrd="0" destOrd="0" presId="urn:microsoft.com/office/officeart/2008/layout/LinedList"/>
    <dgm:cxn modelId="{2943EDBF-DC00-EB48-85B7-4DE594B11D28}" type="presOf" srcId="{C4CA86DF-283B-439B-B619-9D84745FAE0F}" destId="{C5F45F5E-76F9-5846-BEF9-90AFCAC2102C}" srcOrd="0" destOrd="0" presId="urn:microsoft.com/office/officeart/2008/layout/LinedList"/>
    <dgm:cxn modelId="{E18660C7-B93C-6C41-94E8-6CA0CC0CF923}" type="presOf" srcId="{72BEF2FD-985F-4241-BDCC-C52C97C9F7E5}" destId="{4BE591C1-CC3A-9D48-BEE9-8832DA411F1D}" srcOrd="0" destOrd="0" presId="urn:microsoft.com/office/officeart/2008/layout/LinedList"/>
    <dgm:cxn modelId="{2C49EFCE-85BF-D649-860F-9068CFB77F00}" type="presOf" srcId="{14B710D7-D8E0-43BE-98B8-075D15438E8B}" destId="{DF7C660D-38EA-0943-8F77-17091648E543}" srcOrd="0" destOrd="0" presId="urn:microsoft.com/office/officeart/2008/layout/LinedList"/>
    <dgm:cxn modelId="{5A7FEAD4-43B1-45BD-B6BF-BB8FEEC34994}" srcId="{72BEF2FD-985F-4241-BDCC-C52C97C9F7E5}" destId="{103A8218-CADE-42E0-9DF2-F9FEEDF62901}" srcOrd="10" destOrd="0" parTransId="{8C152F7D-79C0-4158-ADFC-D91B60AFE316}" sibTransId="{61F81194-F257-4D7B-985E-E9A9D9E2133E}"/>
    <dgm:cxn modelId="{A96F9BEE-E0D4-4B9C-81DA-E0E9B25C70F1}" srcId="{72BEF2FD-985F-4241-BDCC-C52C97C9F7E5}" destId="{F6F4F1B8-D158-42EF-8917-A308CF3C837D}" srcOrd="16" destOrd="0" parTransId="{82F0803D-F48A-4368-AD53-8EB807BD11BC}" sibTransId="{AF9BA79D-10EC-450A-9314-3D379FED2B24}"/>
    <dgm:cxn modelId="{DA6DDBF4-524E-3E48-B1A6-821308CE031C}" type="presOf" srcId="{103A8218-CADE-42E0-9DF2-F9FEEDF62901}" destId="{371587EC-36F2-CE42-86FF-D3663A45FD73}" srcOrd="0" destOrd="0" presId="urn:microsoft.com/office/officeart/2008/layout/LinedList"/>
    <dgm:cxn modelId="{652EF573-9464-5940-A111-BA656ACC38A5}" type="presParOf" srcId="{4BE591C1-CC3A-9D48-BEE9-8832DA411F1D}" destId="{6A651315-7FA3-B046-AD12-5F0BF7950175}" srcOrd="0" destOrd="0" presId="urn:microsoft.com/office/officeart/2008/layout/LinedList"/>
    <dgm:cxn modelId="{CD7CA747-698C-BF4B-AB1F-5F0A0A5DDA5C}" type="presParOf" srcId="{4BE591C1-CC3A-9D48-BEE9-8832DA411F1D}" destId="{37DC36C9-2D23-314B-83BF-E7F6D35E8168}" srcOrd="1" destOrd="0" presId="urn:microsoft.com/office/officeart/2008/layout/LinedList"/>
    <dgm:cxn modelId="{B9389827-09B8-9140-B98D-444EB8049060}" type="presParOf" srcId="{37DC36C9-2D23-314B-83BF-E7F6D35E8168}" destId="{EE29B13D-F2BF-784B-9B92-C8C05073DD51}" srcOrd="0" destOrd="0" presId="urn:microsoft.com/office/officeart/2008/layout/LinedList"/>
    <dgm:cxn modelId="{503BE40C-E11D-3248-BCC4-CA309E2F5BB2}" type="presParOf" srcId="{37DC36C9-2D23-314B-83BF-E7F6D35E8168}" destId="{1FFA5A5B-DF0C-874C-B6A8-F904A3B83013}" srcOrd="1" destOrd="0" presId="urn:microsoft.com/office/officeart/2008/layout/LinedList"/>
    <dgm:cxn modelId="{D2D89E62-20F2-0F48-8BB7-6481D300A6AA}" type="presParOf" srcId="{4BE591C1-CC3A-9D48-BEE9-8832DA411F1D}" destId="{638E5BD9-90A5-4842-A850-1F06FF7DE5A0}" srcOrd="2" destOrd="0" presId="urn:microsoft.com/office/officeart/2008/layout/LinedList"/>
    <dgm:cxn modelId="{CB9358C9-2227-5240-8F03-362AC76669ED}" type="presParOf" srcId="{4BE591C1-CC3A-9D48-BEE9-8832DA411F1D}" destId="{69355D48-B0DF-2B41-BF69-4B89C3D1C8F6}" srcOrd="3" destOrd="0" presId="urn:microsoft.com/office/officeart/2008/layout/LinedList"/>
    <dgm:cxn modelId="{BFDECA87-5256-F749-83A6-AE37405CD743}" type="presParOf" srcId="{69355D48-B0DF-2B41-BF69-4B89C3D1C8F6}" destId="{30C00DE8-112A-8A44-8A20-73351C532309}" srcOrd="0" destOrd="0" presId="urn:microsoft.com/office/officeart/2008/layout/LinedList"/>
    <dgm:cxn modelId="{F699B3A8-D1F3-B34B-BC0F-8A3DADA6D2B0}" type="presParOf" srcId="{69355D48-B0DF-2B41-BF69-4B89C3D1C8F6}" destId="{FCBD7A88-C69C-4942-BE99-1B39CB0AC531}" srcOrd="1" destOrd="0" presId="urn:microsoft.com/office/officeart/2008/layout/LinedList"/>
    <dgm:cxn modelId="{B296710D-3E7B-B24E-BF4A-819B448E2053}" type="presParOf" srcId="{4BE591C1-CC3A-9D48-BEE9-8832DA411F1D}" destId="{597D91AA-4658-AD42-9576-E93B0992A56D}" srcOrd="4" destOrd="0" presId="urn:microsoft.com/office/officeart/2008/layout/LinedList"/>
    <dgm:cxn modelId="{5779AB45-7D26-1045-8815-8FFF1B64DAE0}" type="presParOf" srcId="{4BE591C1-CC3A-9D48-BEE9-8832DA411F1D}" destId="{56DFC9D6-D792-444C-9099-8804FE197F6D}" srcOrd="5" destOrd="0" presId="urn:microsoft.com/office/officeart/2008/layout/LinedList"/>
    <dgm:cxn modelId="{CDB3A184-94A2-904E-9A2C-D853AA388F88}" type="presParOf" srcId="{56DFC9D6-D792-444C-9099-8804FE197F6D}" destId="{D7555C78-8732-3146-A30A-E128B96E7BE4}" srcOrd="0" destOrd="0" presId="urn:microsoft.com/office/officeart/2008/layout/LinedList"/>
    <dgm:cxn modelId="{D7519BD5-B993-C34E-AB65-ADCC5C343661}" type="presParOf" srcId="{56DFC9D6-D792-444C-9099-8804FE197F6D}" destId="{88BB0F21-350A-DD48-8657-EE459E1C84F2}" srcOrd="1" destOrd="0" presId="urn:microsoft.com/office/officeart/2008/layout/LinedList"/>
    <dgm:cxn modelId="{AE88AB98-2930-9146-86C4-1685BF8C977F}" type="presParOf" srcId="{4BE591C1-CC3A-9D48-BEE9-8832DA411F1D}" destId="{3D02DF18-FE45-1D4D-AD90-43911762702E}" srcOrd="6" destOrd="0" presId="urn:microsoft.com/office/officeart/2008/layout/LinedList"/>
    <dgm:cxn modelId="{DBDE58C5-A7EE-7D47-B67F-68CE44166A48}" type="presParOf" srcId="{4BE591C1-CC3A-9D48-BEE9-8832DA411F1D}" destId="{F5115B9C-FF87-6B46-8FB5-08E58E3F2309}" srcOrd="7" destOrd="0" presId="urn:microsoft.com/office/officeart/2008/layout/LinedList"/>
    <dgm:cxn modelId="{7DB9492F-191B-134D-A478-1AFDAE55DE55}" type="presParOf" srcId="{F5115B9C-FF87-6B46-8FB5-08E58E3F2309}" destId="{434E9DC8-34E5-A64D-9C6D-9A900D6A714B}" srcOrd="0" destOrd="0" presId="urn:microsoft.com/office/officeart/2008/layout/LinedList"/>
    <dgm:cxn modelId="{4AC497B4-6987-0A47-B0D4-42E1EF0B00C2}" type="presParOf" srcId="{F5115B9C-FF87-6B46-8FB5-08E58E3F2309}" destId="{85FF5128-CF0F-8D4F-8AD3-B5EBCFF02804}" srcOrd="1" destOrd="0" presId="urn:microsoft.com/office/officeart/2008/layout/LinedList"/>
    <dgm:cxn modelId="{DF428C6D-3411-854D-9E3F-AF5D8D881DE4}" type="presParOf" srcId="{4BE591C1-CC3A-9D48-BEE9-8832DA411F1D}" destId="{109C377C-23D1-6E45-96DF-522CEAA5F780}" srcOrd="8" destOrd="0" presId="urn:microsoft.com/office/officeart/2008/layout/LinedList"/>
    <dgm:cxn modelId="{8DA0F818-228B-1147-941F-E7BACDB2835F}" type="presParOf" srcId="{4BE591C1-CC3A-9D48-BEE9-8832DA411F1D}" destId="{6EBF37A0-E66B-8A47-A6EB-84697C2C970E}" srcOrd="9" destOrd="0" presId="urn:microsoft.com/office/officeart/2008/layout/LinedList"/>
    <dgm:cxn modelId="{714A6CE7-00CB-7046-953C-5D1B69289532}" type="presParOf" srcId="{6EBF37A0-E66B-8A47-A6EB-84697C2C970E}" destId="{83A220DB-4C99-3746-8383-DAFB40CE618A}" srcOrd="0" destOrd="0" presId="urn:microsoft.com/office/officeart/2008/layout/LinedList"/>
    <dgm:cxn modelId="{6E25ED63-2671-DA4F-821C-7265F57BE887}" type="presParOf" srcId="{6EBF37A0-E66B-8A47-A6EB-84697C2C970E}" destId="{8442AF60-AF15-744E-82CE-414D19924E1E}" srcOrd="1" destOrd="0" presId="urn:microsoft.com/office/officeart/2008/layout/LinedList"/>
    <dgm:cxn modelId="{E08D15BE-1088-3E49-83BA-AB3B4AA65AAB}" type="presParOf" srcId="{4BE591C1-CC3A-9D48-BEE9-8832DA411F1D}" destId="{DFE3DF01-B21B-BF42-934E-E015F57FE5FA}" srcOrd="10" destOrd="0" presId="urn:microsoft.com/office/officeart/2008/layout/LinedList"/>
    <dgm:cxn modelId="{FF20FB01-E45E-3847-98FD-1B429988F752}" type="presParOf" srcId="{4BE591C1-CC3A-9D48-BEE9-8832DA411F1D}" destId="{DFF6AC36-81A8-714C-A775-0E4E8577A8ED}" srcOrd="11" destOrd="0" presId="urn:microsoft.com/office/officeart/2008/layout/LinedList"/>
    <dgm:cxn modelId="{7E0AABBC-232A-484A-8B04-0A814656174E}" type="presParOf" srcId="{DFF6AC36-81A8-714C-A775-0E4E8577A8ED}" destId="{112D7E54-F2FC-114F-B985-81BC2D0A4C63}" srcOrd="0" destOrd="0" presId="urn:microsoft.com/office/officeart/2008/layout/LinedList"/>
    <dgm:cxn modelId="{7912FE66-73EA-6A4F-B29C-1E122C873484}" type="presParOf" srcId="{DFF6AC36-81A8-714C-A775-0E4E8577A8ED}" destId="{9603EF8A-997B-114F-84E9-C05E6485BD57}" srcOrd="1" destOrd="0" presId="urn:microsoft.com/office/officeart/2008/layout/LinedList"/>
    <dgm:cxn modelId="{4DE2A727-B9D9-3145-AF6C-986F39E92832}" type="presParOf" srcId="{4BE591C1-CC3A-9D48-BEE9-8832DA411F1D}" destId="{BE006062-1106-6446-8654-D004B0588138}" srcOrd="12" destOrd="0" presId="urn:microsoft.com/office/officeart/2008/layout/LinedList"/>
    <dgm:cxn modelId="{7ECBECD4-1824-9842-BA57-5B51D1659868}" type="presParOf" srcId="{4BE591C1-CC3A-9D48-BEE9-8832DA411F1D}" destId="{15ECB9D0-0FF6-6449-A47F-1A44ACE78E71}" srcOrd="13" destOrd="0" presId="urn:microsoft.com/office/officeart/2008/layout/LinedList"/>
    <dgm:cxn modelId="{DB8C2A21-518E-D245-9159-1C49BC583D18}" type="presParOf" srcId="{15ECB9D0-0FF6-6449-A47F-1A44ACE78E71}" destId="{900DF33D-31C1-EA42-A567-A0AEF916FE53}" srcOrd="0" destOrd="0" presId="urn:microsoft.com/office/officeart/2008/layout/LinedList"/>
    <dgm:cxn modelId="{02503A27-E2D1-3E49-B98F-555C12DAD032}" type="presParOf" srcId="{15ECB9D0-0FF6-6449-A47F-1A44ACE78E71}" destId="{FCC1411E-F06B-2341-97BA-D49E7FA2AA08}" srcOrd="1" destOrd="0" presId="urn:microsoft.com/office/officeart/2008/layout/LinedList"/>
    <dgm:cxn modelId="{7A8EDEC8-DDC9-C344-83A2-EEC1B8A081B3}" type="presParOf" srcId="{4BE591C1-CC3A-9D48-BEE9-8832DA411F1D}" destId="{03D570F3-CE3D-7F47-B2DA-4ECE7786D1B5}" srcOrd="14" destOrd="0" presId="urn:microsoft.com/office/officeart/2008/layout/LinedList"/>
    <dgm:cxn modelId="{D1CC4888-6D63-7B44-A485-5C3F6AA54615}" type="presParOf" srcId="{4BE591C1-CC3A-9D48-BEE9-8832DA411F1D}" destId="{91C3ECB0-2C53-A642-AF54-EB6618B394E4}" srcOrd="15" destOrd="0" presId="urn:microsoft.com/office/officeart/2008/layout/LinedList"/>
    <dgm:cxn modelId="{84D38544-D8F7-1343-8EB6-BF6728459E3A}" type="presParOf" srcId="{91C3ECB0-2C53-A642-AF54-EB6618B394E4}" destId="{C5F45F5E-76F9-5846-BEF9-90AFCAC2102C}" srcOrd="0" destOrd="0" presId="urn:microsoft.com/office/officeart/2008/layout/LinedList"/>
    <dgm:cxn modelId="{94BC7ABA-8896-4B41-9F52-FE91C31E8050}" type="presParOf" srcId="{91C3ECB0-2C53-A642-AF54-EB6618B394E4}" destId="{20196A46-12CA-BA41-9C7B-98C2D1FED591}" srcOrd="1" destOrd="0" presId="urn:microsoft.com/office/officeart/2008/layout/LinedList"/>
    <dgm:cxn modelId="{3E9DD5EC-C8D0-1B41-B328-C0FF98A213FB}" type="presParOf" srcId="{4BE591C1-CC3A-9D48-BEE9-8832DA411F1D}" destId="{D15AD77F-F272-9648-B0EA-878190A2259C}" srcOrd="16" destOrd="0" presId="urn:microsoft.com/office/officeart/2008/layout/LinedList"/>
    <dgm:cxn modelId="{06015C6C-EB2B-D443-B919-197B49757AD0}" type="presParOf" srcId="{4BE591C1-CC3A-9D48-BEE9-8832DA411F1D}" destId="{257E29B6-1799-BB47-BB6C-C5515361EF15}" srcOrd="17" destOrd="0" presId="urn:microsoft.com/office/officeart/2008/layout/LinedList"/>
    <dgm:cxn modelId="{EA1BF32C-8723-9844-9DAA-2567107F0F41}" type="presParOf" srcId="{257E29B6-1799-BB47-BB6C-C5515361EF15}" destId="{7669DACF-2B7D-7A48-9CE5-16389490BDA8}" srcOrd="0" destOrd="0" presId="urn:microsoft.com/office/officeart/2008/layout/LinedList"/>
    <dgm:cxn modelId="{971424F5-84A0-5641-97B2-5A6568815697}" type="presParOf" srcId="{257E29B6-1799-BB47-BB6C-C5515361EF15}" destId="{78E4EBEB-35E4-2C45-8A62-847A9961808B}" srcOrd="1" destOrd="0" presId="urn:microsoft.com/office/officeart/2008/layout/LinedList"/>
    <dgm:cxn modelId="{FAA02F71-510F-2E4A-9F1E-A4301C445797}" type="presParOf" srcId="{4BE591C1-CC3A-9D48-BEE9-8832DA411F1D}" destId="{552CF46C-A2D6-A741-BDA1-2C49B944E22F}" srcOrd="18" destOrd="0" presId="urn:microsoft.com/office/officeart/2008/layout/LinedList"/>
    <dgm:cxn modelId="{13F132E5-879B-B94A-A377-9BECF107BFE1}" type="presParOf" srcId="{4BE591C1-CC3A-9D48-BEE9-8832DA411F1D}" destId="{BE753722-D4A9-3E4C-85AA-F017A222E052}" srcOrd="19" destOrd="0" presId="urn:microsoft.com/office/officeart/2008/layout/LinedList"/>
    <dgm:cxn modelId="{DD8E03F8-9489-5349-8A15-851D0CBA749E}" type="presParOf" srcId="{BE753722-D4A9-3E4C-85AA-F017A222E052}" destId="{F747DD9F-880B-404C-BFEB-D70894E4CA08}" srcOrd="0" destOrd="0" presId="urn:microsoft.com/office/officeart/2008/layout/LinedList"/>
    <dgm:cxn modelId="{5074435B-5443-AC42-A9E5-DAC1BD5A86DE}" type="presParOf" srcId="{BE753722-D4A9-3E4C-85AA-F017A222E052}" destId="{8F8806EF-C950-774F-9E48-3361A1825019}" srcOrd="1" destOrd="0" presId="urn:microsoft.com/office/officeart/2008/layout/LinedList"/>
    <dgm:cxn modelId="{E94ECB17-A883-0C4A-86CF-A0CE0A89D3B9}" type="presParOf" srcId="{4BE591C1-CC3A-9D48-BEE9-8832DA411F1D}" destId="{B083559A-8F09-234B-855E-B1FAA4083C96}" srcOrd="20" destOrd="0" presId="urn:microsoft.com/office/officeart/2008/layout/LinedList"/>
    <dgm:cxn modelId="{ED94CA1F-7A6E-234D-BE37-45A4C8B89D34}" type="presParOf" srcId="{4BE591C1-CC3A-9D48-BEE9-8832DA411F1D}" destId="{AA94DE7D-AE7C-084B-A23A-1322C63C9DC0}" srcOrd="21" destOrd="0" presId="urn:microsoft.com/office/officeart/2008/layout/LinedList"/>
    <dgm:cxn modelId="{F12BE1D1-663C-6345-945A-B1EDEF14E402}" type="presParOf" srcId="{AA94DE7D-AE7C-084B-A23A-1322C63C9DC0}" destId="{371587EC-36F2-CE42-86FF-D3663A45FD73}" srcOrd="0" destOrd="0" presId="urn:microsoft.com/office/officeart/2008/layout/LinedList"/>
    <dgm:cxn modelId="{98B34373-0CFC-944B-820F-F7736DAC94A8}" type="presParOf" srcId="{AA94DE7D-AE7C-084B-A23A-1322C63C9DC0}" destId="{B46E9D23-7B7B-7944-A158-05DD1EB49656}" srcOrd="1" destOrd="0" presId="urn:microsoft.com/office/officeart/2008/layout/LinedList"/>
    <dgm:cxn modelId="{CFD17D26-DFF9-BA44-9A87-3CAE221B49C8}" type="presParOf" srcId="{4BE591C1-CC3A-9D48-BEE9-8832DA411F1D}" destId="{983EF89E-5E2D-C449-A377-20FE560D2B86}" srcOrd="22" destOrd="0" presId="urn:microsoft.com/office/officeart/2008/layout/LinedList"/>
    <dgm:cxn modelId="{0CD6D24D-ACE8-974F-AA64-1B6C44AD9E21}" type="presParOf" srcId="{4BE591C1-CC3A-9D48-BEE9-8832DA411F1D}" destId="{A8F7B158-C001-2C47-8071-F9D24D1D3A64}" srcOrd="23" destOrd="0" presId="urn:microsoft.com/office/officeart/2008/layout/LinedList"/>
    <dgm:cxn modelId="{56FABA8B-FABD-DA4E-BD2E-9E6A40005AF2}" type="presParOf" srcId="{A8F7B158-C001-2C47-8071-F9D24D1D3A64}" destId="{B7D4F246-19E8-3F47-9843-C1E8AB76B31A}" srcOrd="0" destOrd="0" presId="urn:microsoft.com/office/officeart/2008/layout/LinedList"/>
    <dgm:cxn modelId="{F2C67BEE-9B05-4B41-A17C-F5854562B428}" type="presParOf" srcId="{A8F7B158-C001-2C47-8071-F9D24D1D3A64}" destId="{1206001A-D9C6-EE46-B0FF-4E21AE1479E3}" srcOrd="1" destOrd="0" presId="urn:microsoft.com/office/officeart/2008/layout/LinedList"/>
    <dgm:cxn modelId="{638A3300-C32A-3748-AD81-D27D7B69D428}" type="presParOf" srcId="{4BE591C1-CC3A-9D48-BEE9-8832DA411F1D}" destId="{30C482CA-B603-7A47-8FC6-38120BEC2131}" srcOrd="24" destOrd="0" presId="urn:microsoft.com/office/officeart/2008/layout/LinedList"/>
    <dgm:cxn modelId="{48060910-96C9-1849-8F88-AB67F5A59776}" type="presParOf" srcId="{4BE591C1-CC3A-9D48-BEE9-8832DA411F1D}" destId="{8F072E33-DC76-1549-93CF-009F9C458D30}" srcOrd="25" destOrd="0" presId="urn:microsoft.com/office/officeart/2008/layout/LinedList"/>
    <dgm:cxn modelId="{6F044426-AE2D-3843-879B-CF98DC4E488E}" type="presParOf" srcId="{8F072E33-DC76-1549-93CF-009F9C458D30}" destId="{4EA7CE13-5AB2-8D47-9B20-6F47B3B5A785}" srcOrd="0" destOrd="0" presId="urn:microsoft.com/office/officeart/2008/layout/LinedList"/>
    <dgm:cxn modelId="{B801C006-0E3A-7E4B-B363-277635E4FAC2}" type="presParOf" srcId="{8F072E33-DC76-1549-93CF-009F9C458D30}" destId="{CCF3253C-E0E0-8644-99AE-B5F8A49BF1BD}" srcOrd="1" destOrd="0" presId="urn:microsoft.com/office/officeart/2008/layout/LinedList"/>
    <dgm:cxn modelId="{8DF4C6C4-BF81-1747-BCC9-FAEB328B4099}" type="presParOf" srcId="{4BE591C1-CC3A-9D48-BEE9-8832DA411F1D}" destId="{52A61C2A-E64F-FE49-8B64-B67896E457AB}" srcOrd="26" destOrd="0" presId="urn:microsoft.com/office/officeart/2008/layout/LinedList"/>
    <dgm:cxn modelId="{EF34408A-7161-DD4C-A475-F31EF90E086A}" type="presParOf" srcId="{4BE591C1-CC3A-9D48-BEE9-8832DA411F1D}" destId="{8D04E135-6C3F-3649-9B60-875AA15C1ACB}" srcOrd="27" destOrd="0" presId="urn:microsoft.com/office/officeart/2008/layout/LinedList"/>
    <dgm:cxn modelId="{F47311A3-B74A-4B49-8F7D-CA255DC4889F}" type="presParOf" srcId="{8D04E135-6C3F-3649-9B60-875AA15C1ACB}" destId="{8A42E685-552F-B941-874E-05E00D926D67}" srcOrd="0" destOrd="0" presId="urn:microsoft.com/office/officeart/2008/layout/LinedList"/>
    <dgm:cxn modelId="{3F8DAB6F-FC0D-C54A-AEBA-6F11ED178A24}" type="presParOf" srcId="{8D04E135-6C3F-3649-9B60-875AA15C1ACB}" destId="{E47AF211-EC33-264E-BFBB-0DB1A358CC47}" srcOrd="1" destOrd="0" presId="urn:microsoft.com/office/officeart/2008/layout/LinedList"/>
    <dgm:cxn modelId="{336FDE79-D194-3B4A-B675-772EF7512A7D}" type="presParOf" srcId="{4BE591C1-CC3A-9D48-BEE9-8832DA411F1D}" destId="{7AC143E4-3151-1949-A364-C8C16F0526A8}" srcOrd="28" destOrd="0" presId="urn:microsoft.com/office/officeart/2008/layout/LinedList"/>
    <dgm:cxn modelId="{0FC3C63A-FFF7-E64B-989E-D731632F7C75}" type="presParOf" srcId="{4BE591C1-CC3A-9D48-BEE9-8832DA411F1D}" destId="{0EF75E69-77FF-5A41-9E45-2FD58EC5BE54}" srcOrd="29" destOrd="0" presId="urn:microsoft.com/office/officeart/2008/layout/LinedList"/>
    <dgm:cxn modelId="{804C072C-EB07-3944-80D2-B9BD1C87F2B7}" type="presParOf" srcId="{0EF75E69-77FF-5A41-9E45-2FD58EC5BE54}" destId="{A1EFE9D5-27EC-EE4A-A466-ADE125F53270}" srcOrd="0" destOrd="0" presId="urn:microsoft.com/office/officeart/2008/layout/LinedList"/>
    <dgm:cxn modelId="{BB564EDF-8A7F-0D45-9462-9E1CD8BD0E78}" type="presParOf" srcId="{0EF75E69-77FF-5A41-9E45-2FD58EC5BE54}" destId="{75BFACF0-8E00-1A45-91E7-CADDF01CE068}" srcOrd="1" destOrd="0" presId="urn:microsoft.com/office/officeart/2008/layout/LinedList"/>
    <dgm:cxn modelId="{1D650F8E-A972-5343-9ACF-8E0311609465}" type="presParOf" srcId="{4BE591C1-CC3A-9D48-BEE9-8832DA411F1D}" destId="{016775B7-5E47-A04C-B6B7-2E335E947230}" srcOrd="30" destOrd="0" presId="urn:microsoft.com/office/officeart/2008/layout/LinedList"/>
    <dgm:cxn modelId="{2C85FFA6-E2A5-A549-882B-68616DE8CB2C}" type="presParOf" srcId="{4BE591C1-CC3A-9D48-BEE9-8832DA411F1D}" destId="{34433396-3C29-B84A-AFD9-9E9D7EA9E13B}" srcOrd="31" destOrd="0" presId="urn:microsoft.com/office/officeart/2008/layout/LinedList"/>
    <dgm:cxn modelId="{70218413-75AF-994A-AA47-700F6FB01FE3}" type="presParOf" srcId="{34433396-3C29-B84A-AFD9-9E9D7EA9E13B}" destId="{2FF1D61E-FA3C-CD41-AAB2-8DACFEEF393B}" srcOrd="0" destOrd="0" presId="urn:microsoft.com/office/officeart/2008/layout/LinedList"/>
    <dgm:cxn modelId="{4A5D9B5F-8FB4-4940-8284-AF50288B0F69}" type="presParOf" srcId="{34433396-3C29-B84A-AFD9-9E9D7EA9E13B}" destId="{3A819C74-F561-0248-9489-66FA86317192}" srcOrd="1" destOrd="0" presId="urn:microsoft.com/office/officeart/2008/layout/LinedList"/>
    <dgm:cxn modelId="{E5D4D362-CE69-9349-B4C2-94C95CF1F2B2}" type="presParOf" srcId="{4BE591C1-CC3A-9D48-BEE9-8832DA411F1D}" destId="{72D0971E-3E70-A14C-AF50-82BBBE13DE1C}" srcOrd="32" destOrd="0" presId="urn:microsoft.com/office/officeart/2008/layout/LinedList"/>
    <dgm:cxn modelId="{76A11C62-1FB1-C640-B01F-3E7F21752CD9}" type="presParOf" srcId="{4BE591C1-CC3A-9D48-BEE9-8832DA411F1D}" destId="{5429296E-9228-DE49-9ECC-B0B5EA42E108}" srcOrd="33" destOrd="0" presId="urn:microsoft.com/office/officeart/2008/layout/LinedList"/>
    <dgm:cxn modelId="{E02824AA-BA50-3A4D-9C4A-EC744FC5D16F}" type="presParOf" srcId="{5429296E-9228-DE49-9ECC-B0B5EA42E108}" destId="{0E757A30-699F-FA4C-9987-5B0D49782FBD}" srcOrd="0" destOrd="0" presId="urn:microsoft.com/office/officeart/2008/layout/LinedList"/>
    <dgm:cxn modelId="{984D5589-87F9-6B48-B9C4-6C3146039FB4}" type="presParOf" srcId="{5429296E-9228-DE49-9ECC-B0B5EA42E108}" destId="{E9FC1D74-E27F-CD4B-9142-20566ECB934F}" srcOrd="1" destOrd="0" presId="urn:microsoft.com/office/officeart/2008/layout/LinedList"/>
    <dgm:cxn modelId="{483B72BA-7B6B-1F47-A9FE-19109CBCFB61}" type="presParOf" srcId="{4BE591C1-CC3A-9D48-BEE9-8832DA411F1D}" destId="{B3E2C294-39DA-B34E-A05C-ADE22B99687F}" srcOrd="34" destOrd="0" presId="urn:microsoft.com/office/officeart/2008/layout/LinedList"/>
    <dgm:cxn modelId="{956C2D63-2A3D-E448-8636-52FAE8FA213A}" type="presParOf" srcId="{4BE591C1-CC3A-9D48-BEE9-8832DA411F1D}" destId="{2D515B9A-ECC5-7743-B7D8-FF8DDA90E997}" srcOrd="35" destOrd="0" presId="urn:microsoft.com/office/officeart/2008/layout/LinedList"/>
    <dgm:cxn modelId="{4811886A-4C17-5C4C-AE3D-2571F0E2F7DD}" type="presParOf" srcId="{2D515B9A-ECC5-7743-B7D8-FF8DDA90E997}" destId="{845A80AB-BEF5-D448-907F-F5FEC56BABF4}" srcOrd="0" destOrd="0" presId="urn:microsoft.com/office/officeart/2008/layout/LinedList"/>
    <dgm:cxn modelId="{3D727170-B268-F243-B17F-2A797A223256}" type="presParOf" srcId="{2D515B9A-ECC5-7743-B7D8-FF8DDA90E997}" destId="{D5915445-CDE2-EE45-BA71-D6AD59ACCE50}" srcOrd="1" destOrd="0" presId="urn:microsoft.com/office/officeart/2008/layout/LinedList"/>
    <dgm:cxn modelId="{A7D186BE-913E-BC4D-82A0-7D42572BBD62}" type="presParOf" srcId="{4BE591C1-CC3A-9D48-BEE9-8832DA411F1D}" destId="{4BD103EF-F8EF-CB4D-9DD3-065A423C8F6D}" srcOrd="36" destOrd="0" presId="urn:microsoft.com/office/officeart/2008/layout/LinedList"/>
    <dgm:cxn modelId="{F4ACBBAB-A074-3A49-994B-01BA2601B932}" type="presParOf" srcId="{4BE591C1-CC3A-9D48-BEE9-8832DA411F1D}" destId="{2780894F-ACEA-AF42-9B93-EAA46365C7C7}" srcOrd="37" destOrd="0" presId="urn:microsoft.com/office/officeart/2008/layout/LinedList"/>
    <dgm:cxn modelId="{238B7ECD-3D25-6C48-99BC-E93BF41A5B85}" type="presParOf" srcId="{2780894F-ACEA-AF42-9B93-EAA46365C7C7}" destId="{DF7C660D-38EA-0943-8F77-17091648E543}" srcOrd="0" destOrd="0" presId="urn:microsoft.com/office/officeart/2008/layout/LinedList"/>
    <dgm:cxn modelId="{D20CB361-FB35-FA44-970A-79313F4395B8}" type="presParOf" srcId="{2780894F-ACEA-AF42-9B93-EAA46365C7C7}" destId="{9EDD63EF-43B9-434A-8D29-66474456D4EC}" srcOrd="1" destOrd="0" presId="urn:microsoft.com/office/officeart/2008/layout/LinedList"/>
    <dgm:cxn modelId="{81C29D61-0D8B-D94B-A47B-A0EF7C5250F1}" type="presParOf" srcId="{4BE591C1-CC3A-9D48-BEE9-8832DA411F1D}" destId="{EA659EB6-9677-C440-AA2F-BEF2322B4FA0}" srcOrd="38" destOrd="0" presId="urn:microsoft.com/office/officeart/2008/layout/LinedList"/>
    <dgm:cxn modelId="{951010D6-771E-F744-B401-3630783F904C}" type="presParOf" srcId="{4BE591C1-CC3A-9D48-BEE9-8832DA411F1D}" destId="{42E848D9-6A27-5A4F-B459-2CC30B6CF262}" srcOrd="39" destOrd="0" presId="urn:microsoft.com/office/officeart/2008/layout/LinedList"/>
    <dgm:cxn modelId="{FF8A2E7E-D6D9-0F48-ABF4-36C097175576}" type="presParOf" srcId="{42E848D9-6A27-5A4F-B459-2CC30B6CF262}" destId="{61403F0A-BF01-E940-9750-232DE07D158B}" srcOrd="0" destOrd="0" presId="urn:microsoft.com/office/officeart/2008/layout/LinedList"/>
    <dgm:cxn modelId="{5617A198-18C8-F04C-8438-05C7A2D1335C}" type="presParOf" srcId="{42E848D9-6A27-5A4F-B459-2CC30B6CF262}" destId="{532DDA37-39E9-6E46-93C7-0FAC7A88AC7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06425-D072-4EE5-B2BA-1AA20C5884C2}">
      <dsp:nvSpPr>
        <dsp:cNvPr id="0" name=""/>
        <dsp:cNvSpPr/>
      </dsp:nvSpPr>
      <dsp:spPr>
        <a:xfrm>
          <a:off x="0" y="919924"/>
          <a:ext cx="9989820" cy="1194959"/>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E52D3167-1491-4FB2-93C4-4364670B14DD}">
      <dsp:nvSpPr>
        <dsp:cNvPr id="0" name=""/>
        <dsp:cNvSpPr/>
      </dsp:nvSpPr>
      <dsp:spPr>
        <a:xfrm>
          <a:off x="361475" y="269376"/>
          <a:ext cx="657227" cy="6572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B4F95D-F940-4787-9898-253F89019F89}">
      <dsp:nvSpPr>
        <dsp:cNvPr id="0" name=""/>
        <dsp:cNvSpPr/>
      </dsp:nvSpPr>
      <dsp:spPr>
        <a:xfrm>
          <a:off x="1380178" y="510"/>
          <a:ext cx="8609641" cy="1194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67" tIns="126467" rIns="126467" bIns="126467" numCol="1" spcCol="1270" anchor="ctr" anchorCtr="0">
          <a:noAutofit/>
        </a:bodyPr>
        <a:lstStyle/>
        <a:p>
          <a:pPr marL="0" lvl="0" indent="0" algn="l" defTabSz="889000">
            <a:lnSpc>
              <a:spcPct val="100000"/>
            </a:lnSpc>
            <a:spcBef>
              <a:spcPct val="0"/>
            </a:spcBef>
            <a:spcAft>
              <a:spcPct val="35000"/>
            </a:spcAft>
            <a:buNone/>
          </a:pPr>
          <a:r>
            <a:rPr lang="tr-TR" sz="2000" kern="1200" dirty="0" err="1"/>
            <a:t>CSS'te</a:t>
          </a:r>
          <a:r>
            <a:rPr lang="tr-TR" sz="2000" kern="1200" dirty="0"/>
            <a:t> </a:t>
          </a:r>
          <a:r>
            <a:rPr lang="tr-TR" sz="2000" kern="1200" dirty="0" err="1"/>
            <a:t>box-sizing</a:t>
          </a:r>
          <a:r>
            <a:rPr lang="tr-TR" sz="2000" kern="1200" dirty="0"/>
            <a:t> özelliği bir HTML öğesinin </a:t>
          </a:r>
          <a:r>
            <a:rPr lang="tr-TR" sz="2000" kern="1200" dirty="0" err="1"/>
            <a:t>width</a:t>
          </a:r>
          <a:r>
            <a:rPr lang="tr-TR" sz="2000" kern="1200" dirty="0"/>
            <a:t> ve </a:t>
          </a:r>
          <a:r>
            <a:rPr lang="tr-TR" sz="2000" kern="1200" dirty="0" err="1"/>
            <a:t>height</a:t>
          </a:r>
          <a:r>
            <a:rPr lang="tr-TR" sz="2000" kern="1200" dirty="0"/>
            <a:t> değerini etkilemeden </a:t>
          </a:r>
          <a:r>
            <a:rPr lang="tr-TR" sz="2000" kern="1200" dirty="0" err="1"/>
            <a:t>padding</a:t>
          </a:r>
          <a:r>
            <a:rPr lang="tr-TR" sz="2000" kern="1200" dirty="0"/>
            <a:t> ve </a:t>
          </a:r>
          <a:r>
            <a:rPr lang="tr-TR" sz="2000" kern="1200" dirty="0" err="1"/>
            <a:t>border</a:t>
          </a:r>
          <a:r>
            <a:rPr lang="tr-TR" sz="2000" kern="1200" dirty="0"/>
            <a:t> </a:t>
          </a:r>
          <a:r>
            <a:rPr lang="tr-TR" sz="2000" kern="1200" dirty="0" err="1"/>
            <a:t>css</a:t>
          </a:r>
          <a:r>
            <a:rPr lang="tr-TR" sz="2000" kern="1200" dirty="0"/>
            <a:t> değerleri tanımlanmasına izin verir.</a:t>
          </a:r>
          <a:endParaRPr lang="en-US" sz="2000" kern="1200" dirty="0"/>
        </a:p>
      </dsp:txBody>
      <dsp:txXfrm>
        <a:off x="1380178" y="510"/>
        <a:ext cx="8609641" cy="1194959"/>
      </dsp:txXfrm>
    </dsp:sp>
    <dsp:sp modelId="{0FA9CD6A-AEAB-49E4-8291-F836F33822B1}">
      <dsp:nvSpPr>
        <dsp:cNvPr id="0" name=""/>
        <dsp:cNvSpPr/>
      </dsp:nvSpPr>
      <dsp:spPr>
        <a:xfrm>
          <a:off x="0" y="1494210"/>
          <a:ext cx="9989820" cy="1194959"/>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E8E6743E-AD3F-4BF5-A0C4-01CB28BC1E00}">
      <dsp:nvSpPr>
        <dsp:cNvPr id="0" name=""/>
        <dsp:cNvSpPr/>
      </dsp:nvSpPr>
      <dsp:spPr>
        <a:xfrm>
          <a:off x="361475" y="1763076"/>
          <a:ext cx="657227" cy="6572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95549E-C32D-44B5-9812-973C3F851B6A}">
      <dsp:nvSpPr>
        <dsp:cNvPr id="0" name=""/>
        <dsp:cNvSpPr/>
      </dsp:nvSpPr>
      <dsp:spPr>
        <a:xfrm>
          <a:off x="1380178" y="1494210"/>
          <a:ext cx="8609641" cy="1194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67" tIns="126467" rIns="126467" bIns="126467" numCol="1" spcCol="1270" anchor="ctr" anchorCtr="0">
          <a:noAutofit/>
        </a:bodyPr>
        <a:lstStyle/>
        <a:p>
          <a:pPr marL="0" lvl="0" indent="0" algn="l" defTabSz="889000">
            <a:lnSpc>
              <a:spcPct val="100000"/>
            </a:lnSpc>
            <a:spcBef>
              <a:spcPct val="0"/>
            </a:spcBef>
            <a:spcAft>
              <a:spcPct val="35000"/>
            </a:spcAft>
            <a:buNone/>
          </a:pPr>
          <a:r>
            <a:rPr lang="tr-TR" sz="2000" kern="1200" dirty="0"/>
            <a:t>Bir elemana </a:t>
          </a:r>
          <a:r>
            <a:rPr lang="tr-TR" sz="2000" kern="1200" dirty="0" err="1"/>
            <a:t>box-sizing:border-box</a:t>
          </a:r>
          <a:r>
            <a:rPr lang="tr-TR" sz="2000" kern="1200" dirty="0"/>
            <a:t>; tanımladığınızda </a:t>
          </a:r>
          <a:r>
            <a:rPr lang="tr-TR" sz="2000" kern="1200" dirty="0" err="1"/>
            <a:t>padding</a:t>
          </a:r>
          <a:r>
            <a:rPr lang="tr-TR" sz="2000" kern="1200" dirty="0"/>
            <a:t> ve </a:t>
          </a:r>
          <a:r>
            <a:rPr lang="tr-TR" sz="2000" kern="1200" dirty="0" err="1"/>
            <a:t>border</a:t>
          </a:r>
          <a:r>
            <a:rPr lang="tr-TR" sz="2000" kern="1200" dirty="0"/>
            <a:t> değerleri </a:t>
          </a:r>
          <a:r>
            <a:rPr lang="tr-TR" sz="2000" kern="1200" dirty="0" err="1"/>
            <a:t>width</a:t>
          </a:r>
          <a:r>
            <a:rPr lang="tr-TR" sz="2000" kern="1200" dirty="0"/>
            <a:t> - </a:t>
          </a:r>
          <a:r>
            <a:rPr lang="tr-TR" sz="2000" kern="1200" dirty="0" err="1"/>
            <a:t>height</a:t>
          </a:r>
          <a:r>
            <a:rPr lang="tr-TR" sz="2000" kern="1200" dirty="0"/>
            <a:t> değerini değiştirmeyecektir.</a:t>
          </a:r>
          <a:endParaRPr lang="en-US" sz="2000" kern="1200" dirty="0"/>
        </a:p>
      </dsp:txBody>
      <dsp:txXfrm>
        <a:off x="1380178" y="1494210"/>
        <a:ext cx="8609641" cy="1194959"/>
      </dsp:txXfrm>
    </dsp:sp>
    <dsp:sp modelId="{ABEC4561-2C09-46F4-B80A-7A5CB2F79ECA}">
      <dsp:nvSpPr>
        <dsp:cNvPr id="0" name=""/>
        <dsp:cNvSpPr/>
      </dsp:nvSpPr>
      <dsp:spPr>
        <a:xfrm>
          <a:off x="0" y="2987909"/>
          <a:ext cx="9989820" cy="1194959"/>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76E81790-7A61-4C1F-B8EB-F6ECE36F4D49}">
      <dsp:nvSpPr>
        <dsp:cNvPr id="0" name=""/>
        <dsp:cNvSpPr/>
      </dsp:nvSpPr>
      <dsp:spPr>
        <a:xfrm>
          <a:off x="361475" y="3256775"/>
          <a:ext cx="657227" cy="6572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B790E9-C392-4D8E-913E-7E7EF9FF5BD6}">
      <dsp:nvSpPr>
        <dsp:cNvPr id="0" name=""/>
        <dsp:cNvSpPr/>
      </dsp:nvSpPr>
      <dsp:spPr>
        <a:xfrm>
          <a:off x="1380178" y="2987909"/>
          <a:ext cx="8609641" cy="1194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67" tIns="126467" rIns="126467" bIns="126467" numCol="1" spcCol="1270" anchor="ctr" anchorCtr="0">
          <a:noAutofit/>
        </a:bodyPr>
        <a:lstStyle/>
        <a:p>
          <a:pPr marL="0" lvl="0" indent="0" algn="l" defTabSz="889000">
            <a:lnSpc>
              <a:spcPct val="100000"/>
            </a:lnSpc>
            <a:spcBef>
              <a:spcPct val="0"/>
            </a:spcBef>
            <a:spcAft>
              <a:spcPct val="35000"/>
            </a:spcAft>
            <a:buNone/>
          </a:pPr>
          <a:r>
            <a:rPr lang="tr-TR" sz="2000" kern="1200" dirty="0"/>
            <a:t>Bir elemana </a:t>
          </a:r>
          <a:r>
            <a:rPr lang="tr-TR" sz="2000" kern="1200" dirty="0" err="1"/>
            <a:t>box-sizing:content-box</a:t>
          </a:r>
          <a:r>
            <a:rPr lang="tr-TR" sz="2000" kern="1200" dirty="0"/>
            <a:t>; tanımladığınızda </a:t>
          </a:r>
          <a:r>
            <a:rPr lang="tr-TR" sz="2000" kern="1200" dirty="0" err="1"/>
            <a:t>padding</a:t>
          </a:r>
          <a:r>
            <a:rPr lang="tr-TR" sz="2000" kern="1200" dirty="0"/>
            <a:t> ve </a:t>
          </a:r>
          <a:r>
            <a:rPr lang="tr-TR" sz="2000" kern="1200" dirty="0" err="1"/>
            <a:t>border</a:t>
          </a:r>
          <a:r>
            <a:rPr lang="tr-TR" sz="2000" kern="1200" dirty="0"/>
            <a:t> değerleri </a:t>
          </a:r>
          <a:r>
            <a:rPr lang="tr-TR" sz="2000" kern="1200" dirty="0" err="1"/>
            <a:t>width</a:t>
          </a:r>
          <a:r>
            <a:rPr lang="tr-TR" sz="2000" kern="1200" dirty="0"/>
            <a:t> - </a:t>
          </a:r>
          <a:r>
            <a:rPr lang="tr-TR" sz="2000" kern="1200" dirty="0" err="1"/>
            <a:t>height</a:t>
          </a:r>
          <a:r>
            <a:rPr lang="tr-TR" sz="2000" kern="1200" dirty="0"/>
            <a:t> değerini etkileyecektir.</a:t>
          </a:r>
          <a:endParaRPr lang="en-US" sz="2000" kern="1200" dirty="0"/>
        </a:p>
      </dsp:txBody>
      <dsp:txXfrm>
        <a:off x="1380178" y="2987909"/>
        <a:ext cx="8609641" cy="11949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651315-7FA3-B046-AD12-5F0BF7950175}">
      <dsp:nvSpPr>
        <dsp:cNvPr id="0" name=""/>
        <dsp:cNvSpPr/>
      </dsp:nvSpPr>
      <dsp:spPr>
        <a:xfrm>
          <a:off x="0" y="655"/>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29B13D-F2BF-784B-9B92-C8C05073DD51}">
      <dsp:nvSpPr>
        <dsp:cNvPr id="0" name=""/>
        <dsp:cNvSpPr/>
      </dsp:nvSpPr>
      <dsp:spPr>
        <a:xfrm>
          <a:off x="0" y="655"/>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Bootstrap, çok çeşitli duyarlı kenar boşluğu ve dolgu yardımcı program sınıflarına sahiptir. Tüm kesme noktaları için çalışırlar:</a:t>
          </a:r>
          <a:endParaRPr lang="en-US" sz="1200" kern="1200"/>
        </a:p>
      </dsp:txBody>
      <dsp:txXfrm>
        <a:off x="0" y="655"/>
        <a:ext cx="11194270" cy="268539"/>
      </dsp:txXfrm>
    </dsp:sp>
    <dsp:sp modelId="{638E5BD9-90A5-4842-A850-1F06FF7DE5A0}">
      <dsp:nvSpPr>
        <dsp:cNvPr id="0" name=""/>
        <dsp:cNvSpPr/>
      </dsp:nvSpPr>
      <dsp:spPr>
        <a:xfrm>
          <a:off x="0" y="269195"/>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C00DE8-112A-8A44-8A20-73351C532309}">
      <dsp:nvSpPr>
        <dsp:cNvPr id="0" name=""/>
        <dsp:cNvSpPr/>
      </dsp:nvSpPr>
      <dsp:spPr>
        <a:xfrm>
          <a:off x="0" y="269195"/>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xs (&lt;=576px), sm (&gt;=576px), md (&gt;=768px), lg (&gt;=992px) veya xl (&gt;=1200px))</a:t>
          </a:r>
          <a:endParaRPr lang="en-US" sz="1200" kern="1200"/>
        </a:p>
      </dsp:txBody>
      <dsp:txXfrm>
        <a:off x="0" y="269195"/>
        <a:ext cx="11194270" cy="268539"/>
      </dsp:txXfrm>
    </dsp:sp>
    <dsp:sp modelId="{597D91AA-4658-AD42-9576-E93B0992A56D}">
      <dsp:nvSpPr>
        <dsp:cNvPr id="0" name=""/>
        <dsp:cNvSpPr/>
      </dsp:nvSpPr>
      <dsp:spPr>
        <a:xfrm>
          <a:off x="0" y="537734"/>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555C78-8732-3146-A30A-E128B96E7BE4}">
      <dsp:nvSpPr>
        <dsp:cNvPr id="0" name=""/>
        <dsp:cNvSpPr/>
      </dsp:nvSpPr>
      <dsp:spPr>
        <a:xfrm>
          <a:off x="0" y="537734"/>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Sınıflar şu biçimde kullanılır:</a:t>
          </a:r>
          <a:endParaRPr lang="en-US" sz="1200" kern="1200"/>
        </a:p>
      </dsp:txBody>
      <dsp:txXfrm>
        <a:off x="0" y="537734"/>
        <a:ext cx="11194270" cy="268539"/>
      </dsp:txXfrm>
    </dsp:sp>
    <dsp:sp modelId="{3D02DF18-FE45-1D4D-AD90-43911762702E}">
      <dsp:nvSpPr>
        <dsp:cNvPr id="0" name=""/>
        <dsp:cNvSpPr/>
      </dsp:nvSpPr>
      <dsp:spPr>
        <a:xfrm>
          <a:off x="0" y="806273"/>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4E9DC8-34E5-A64D-9C6D-9A900D6A714B}">
      <dsp:nvSpPr>
        <dsp:cNvPr id="0" name=""/>
        <dsp:cNvSpPr/>
      </dsp:nvSpPr>
      <dsp:spPr>
        <a:xfrm>
          <a:off x="0" y="806273"/>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xs için {özellik}{yan}-{boyut} ve sm, md, lg ve xl için {özellik}{yan}-{kesme noktası}-{boyut}.</a:t>
          </a:r>
          <a:endParaRPr lang="en-US" sz="1200" kern="1200"/>
        </a:p>
      </dsp:txBody>
      <dsp:txXfrm>
        <a:off x="0" y="806273"/>
        <a:ext cx="11194270" cy="268539"/>
      </dsp:txXfrm>
    </dsp:sp>
    <dsp:sp modelId="{109C377C-23D1-6E45-96DF-522CEAA5F780}">
      <dsp:nvSpPr>
        <dsp:cNvPr id="0" name=""/>
        <dsp:cNvSpPr/>
      </dsp:nvSpPr>
      <dsp:spPr>
        <a:xfrm>
          <a:off x="0" y="1074813"/>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A220DB-4C99-3746-8383-DAFB40CE618A}">
      <dsp:nvSpPr>
        <dsp:cNvPr id="0" name=""/>
        <dsp:cNvSpPr/>
      </dsp:nvSpPr>
      <dsp:spPr>
        <a:xfrm>
          <a:off x="0" y="1074813"/>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m - marjı ayarlar</a:t>
          </a:r>
          <a:endParaRPr lang="en-US" sz="1200" kern="1200"/>
        </a:p>
      </dsp:txBody>
      <dsp:txXfrm>
        <a:off x="0" y="1074813"/>
        <a:ext cx="11194270" cy="268539"/>
      </dsp:txXfrm>
    </dsp:sp>
    <dsp:sp modelId="{DFE3DF01-B21B-BF42-934E-E015F57FE5FA}">
      <dsp:nvSpPr>
        <dsp:cNvPr id="0" name=""/>
        <dsp:cNvSpPr/>
      </dsp:nvSpPr>
      <dsp:spPr>
        <a:xfrm>
          <a:off x="0" y="1343352"/>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2D7E54-F2FC-114F-B985-81BC2D0A4C63}">
      <dsp:nvSpPr>
        <dsp:cNvPr id="0" name=""/>
        <dsp:cNvSpPr/>
      </dsp:nvSpPr>
      <dsp:spPr>
        <a:xfrm>
          <a:off x="0" y="1343352"/>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p - dolguyu ayarlar</a:t>
          </a:r>
          <a:endParaRPr lang="en-US" sz="1200" kern="1200"/>
        </a:p>
      </dsp:txBody>
      <dsp:txXfrm>
        <a:off x="0" y="1343352"/>
        <a:ext cx="11194270" cy="268539"/>
      </dsp:txXfrm>
    </dsp:sp>
    <dsp:sp modelId="{BE006062-1106-6446-8654-D004B0588138}">
      <dsp:nvSpPr>
        <dsp:cNvPr id="0" name=""/>
        <dsp:cNvSpPr/>
      </dsp:nvSpPr>
      <dsp:spPr>
        <a:xfrm>
          <a:off x="0" y="1611892"/>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0DF33D-31C1-EA42-A567-A0AEF916FE53}">
      <dsp:nvSpPr>
        <dsp:cNvPr id="0" name=""/>
        <dsp:cNvSpPr/>
      </dsp:nvSpPr>
      <dsp:spPr>
        <a:xfrm>
          <a:off x="0" y="1611892"/>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t - kenar boşluğunu veya dolgu üstünü ayarlar</a:t>
          </a:r>
          <a:endParaRPr lang="en-US" sz="1200" kern="1200"/>
        </a:p>
      </dsp:txBody>
      <dsp:txXfrm>
        <a:off x="0" y="1611892"/>
        <a:ext cx="11194270" cy="268539"/>
      </dsp:txXfrm>
    </dsp:sp>
    <dsp:sp modelId="{03D570F3-CE3D-7F47-B2DA-4ECE7786D1B5}">
      <dsp:nvSpPr>
        <dsp:cNvPr id="0" name=""/>
        <dsp:cNvSpPr/>
      </dsp:nvSpPr>
      <dsp:spPr>
        <a:xfrm>
          <a:off x="0" y="1880431"/>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F45F5E-76F9-5846-BEF9-90AFCAC2102C}">
      <dsp:nvSpPr>
        <dsp:cNvPr id="0" name=""/>
        <dsp:cNvSpPr/>
      </dsp:nvSpPr>
      <dsp:spPr>
        <a:xfrm>
          <a:off x="0" y="1880431"/>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b - kenar boşluğunu veya alt boşluğu ayarlar</a:t>
          </a:r>
          <a:endParaRPr lang="en-US" sz="1200" kern="1200"/>
        </a:p>
      </dsp:txBody>
      <dsp:txXfrm>
        <a:off x="0" y="1880431"/>
        <a:ext cx="11194270" cy="268539"/>
      </dsp:txXfrm>
    </dsp:sp>
    <dsp:sp modelId="{D15AD77F-F272-9648-B0EA-878190A2259C}">
      <dsp:nvSpPr>
        <dsp:cNvPr id="0" name=""/>
        <dsp:cNvSpPr/>
      </dsp:nvSpPr>
      <dsp:spPr>
        <a:xfrm>
          <a:off x="0" y="2148970"/>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69DACF-2B7D-7A48-9CE5-16389490BDA8}">
      <dsp:nvSpPr>
        <dsp:cNvPr id="0" name=""/>
        <dsp:cNvSpPr/>
      </dsp:nvSpPr>
      <dsp:spPr>
        <a:xfrm>
          <a:off x="0" y="2148970"/>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l - sol kenar boşluğunu veya sol doldurmayı ayarlar</a:t>
          </a:r>
          <a:endParaRPr lang="en-US" sz="1200" kern="1200"/>
        </a:p>
      </dsp:txBody>
      <dsp:txXfrm>
        <a:off x="0" y="2148970"/>
        <a:ext cx="11194270" cy="268539"/>
      </dsp:txXfrm>
    </dsp:sp>
    <dsp:sp modelId="{552CF46C-A2D6-A741-BDA1-2C49B944E22F}">
      <dsp:nvSpPr>
        <dsp:cNvPr id="0" name=""/>
        <dsp:cNvSpPr/>
      </dsp:nvSpPr>
      <dsp:spPr>
        <a:xfrm>
          <a:off x="0" y="2417510"/>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47DD9F-880B-404C-BFEB-D70894E4CA08}">
      <dsp:nvSpPr>
        <dsp:cNvPr id="0" name=""/>
        <dsp:cNvSpPr/>
      </dsp:nvSpPr>
      <dsp:spPr>
        <a:xfrm>
          <a:off x="0" y="2417510"/>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r - sağ kenar boşluğunu veya sağ dolguyu ayarlar</a:t>
          </a:r>
          <a:endParaRPr lang="en-US" sz="1200" kern="1200"/>
        </a:p>
      </dsp:txBody>
      <dsp:txXfrm>
        <a:off x="0" y="2417510"/>
        <a:ext cx="11194270" cy="268539"/>
      </dsp:txXfrm>
    </dsp:sp>
    <dsp:sp modelId="{B083559A-8F09-234B-855E-B1FAA4083C96}">
      <dsp:nvSpPr>
        <dsp:cNvPr id="0" name=""/>
        <dsp:cNvSpPr/>
      </dsp:nvSpPr>
      <dsp:spPr>
        <a:xfrm>
          <a:off x="0" y="2686049"/>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1587EC-36F2-CE42-86FF-D3663A45FD73}">
      <dsp:nvSpPr>
        <dsp:cNvPr id="0" name=""/>
        <dsp:cNvSpPr/>
      </dsp:nvSpPr>
      <dsp:spPr>
        <a:xfrm>
          <a:off x="0" y="2686049"/>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x - hem sol dolguyu hem de sağ dolguyu veya sol kenar boşluğu ve sağ kenar boşluğunu ayarlar</a:t>
          </a:r>
          <a:endParaRPr lang="en-US" sz="1200" kern="1200"/>
        </a:p>
      </dsp:txBody>
      <dsp:txXfrm>
        <a:off x="0" y="2686049"/>
        <a:ext cx="11194270" cy="268539"/>
      </dsp:txXfrm>
    </dsp:sp>
    <dsp:sp modelId="{983EF89E-5E2D-C449-A377-20FE560D2B86}">
      <dsp:nvSpPr>
        <dsp:cNvPr id="0" name=""/>
        <dsp:cNvSpPr/>
      </dsp:nvSpPr>
      <dsp:spPr>
        <a:xfrm>
          <a:off x="0" y="2954588"/>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D4F246-19E8-3F47-9843-C1E8AB76B31A}">
      <dsp:nvSpPr>
        <dsp:cNvPr id="0" name=""/>
        <dsp:cNvSpPr/>
      </dsp:nvSpPr>
      <dsp:spPr>
        <a:xfrm>
          <a:off x="0" y="2954588"/>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y - hem üst hem de alt dolgu veya kenar boşluğu üst ve kenar boşluğu alt öğelerini ayarlar</a:t>
          </a:r>
          <a:endParaRPr lang="en-US" sz="1200" kern="1200"/>
        </a:p>
      </dsp:txBody>
      <dsp:txXfrm>
        <a:off x="0" y="2954588"/>
        <a:ext cx="11194270" cy="268539"/>
      </dsp:txXfrm>
    </dsp:sp>
    <dsp:sp modelId="{30C482CA-B603-7A47-8FC6-38120BEC2131}">
      <dsp:nvSpPr>
        <dsp:cNvPr id="0" name=""/>
        <dsp:cNvSpPr/>
      </dsp:nvSpPr>
      <dsp:spPr>
        <a:xfrm>
          <a:off x="0" y="3223128"/>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A7CE13-5AB2-8D47-9B20-6F47B3B5A785}">
      <dsp:nvSpPr>
        <dsp:cNvPr id="0" name=""/>
        <dsp:cNvSpPr/>
      </dsp:nvSpPr>
      <dsp:spPr>
        <a:xfrm>
          <a:off x="0" y="3223128"/>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boş - öğenin tüm 4 tarafında bir kenar boşluğu veya dolgu ayarlar</a:t>
          </a:r>
          <a:endParaRPr lang="en-US" sz="1200" kern="1200"/>
        </a:p>
      </dsp:txBody>
      <dsp:txXfrm>
        <a:off x="0" y="3223128"/>
        <a:ext cx="11194270" cy="268539"/>
      </dsp:txXfrm>
    </dsp:sp>
    <dsp:sp modelId="{52A61C2A-E64F-FE49-8B64-B67896E457AB}">
      <dsp:nvSpPr>
        <dsp:cNvPr id="0" name=""/>
        <dsp:cNvSpPr/>
      </dsp:nvSpPr>
      <dsp:spPr>
        <a:xfrm>
          <a:off x="0" y="3491667"/>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42E685-552F-B941-874E-05E00D926D67}">
      <dsp:nvSpPr>
        <dsp:cNvPr id="0" name=""/>
        <dsp:cNvSpPr/>
      </dsp:nvSpPr>
      <dsp:spPr>
        <a:xfrm>
          <a:off x="0" y="3491667"/>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0 - kenar boşluğunu veya dolguyu 0'a ayarlar</a:t>
          </a:r>
          <a:endParaRPr lang="en-US" sz="1200" kern="1200"/>
        </a:p>
      </dsp:txBody>
      <dsp:txXfrm>
        <a:off x="0" y="3491667"/>
        <a:ext cx="11194270" cy="268539"/>
      </dsp:txXfrm>
    </dsp:sp>
    <dsp:sp modelId="{7AC143E4-3151-1949-A364-C8C16F0526A8}">
      <dsp:nvSpPr>
        <dsp:cNvPr id="0" name=""/>
        <dsp:cNvSpPr/>
      </dsp:nvSpPr>
      <dsp:spPr>
        <a:xfrm>
          <a:off x="0" y="3760206"/>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EFE9D5-27EC-EE4A-A466-ADE125F53270}">
      <dsp:nvSpPr>
        <dsp:cNvPr id="0" name=""/>
        <dsp:cNvSpPr/>
      </dsp:nvSpPr>
      <dsp:spPr>
        <a:xfrm>
          <a:off x="0" y="3760206"/>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1 - kenar boşluğunu veya dolguyu .25rem olarak ayarlar (yazı tipi boyutu 16 piksel ise 4 piksel)</a:t>
          </a:r>
          <a:endParaRPr lang="en-US" sz="1200" kern="1200"/>
        </a:p>
      </dsp:txBody>
      <dsp:txXfrm>
        <a:off x="0" y="3760206"/>
        <a:ext cx="11194270" cy="268539"/>
      </dsp:txXfrm>
    </dsp:sp>
    <dsp:sp modelId="{016775B7-5E47-A04C-B6B7-2E335E947230}">
      <dsp:nvSpPr>
        <dsp:cNvPr id="0" name=""/>
        <dsp:cNvSpPr/>
      </dsp:nvSpPr>
      <dsp:spPr>
        <a:xfrm>
          <a:off x="0" y="4028746"/>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F1D61E-FA3C-CD41-AAB2-8DACFEEF393B}">
      <dsp:nvSpPr>
        <dsp:cNvPr id="0" name=""/>
        <dsp:cNvSpPr/>
      </dsp:nvSpPr>
      <dsp:spPr>
        <a:xfrm>
          <a:off x="0" y="4028746"/>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2 - kenar boşluğunu veya dolguyu .5rem olarak ayarlar (yazı tipi boyutu 16 piksel ise 8 piksel)</a:t>
          </a:r>
          <a:endParaRPr lang="en-US" sz="1200" kern="1200"/>
        </a:p>
      </dsp:txBody>
      <dsp:txXfrm>
        <a:off x="0" y="4028746"/>
        <a:ext cx="11194270" cy="268539"/>
      </dsp:txXfrm>
    </dsp:sp>
    <dsp:sp modelId="{72D0971E-3E70-A14C-AF50-82BBBE13DE1C}">
      <dsp:nvSpPr>
        <dsp:cNvPr id="0" name=""/>
        <dsp:cNvSpPr/>
      </dsp:nvSpPr>
      <dsp:spPr>
        <a:xfrm>
          <a:off x="0" y="4297285"/>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757A30-699F-FA4C-9987-5B0D49782FBD}">
      <dsp:nvSpPr>
        <dsp:cNvPr id="0" name=""/>
        <dsp:cNvSpPr/>
      </dsp:nvSpPr>
      <dsp:spPr>
        <a:xfrm>
          <a:off x="0" y="4297285"/>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3 - kenar boşluğunu veya dolguyu 1rem olarak ayarlar (yazı tipi boyutu 16 piksel ise 16 piksel)</a:t>
          </a:r>
          <a:endParaRPr lang="en-US" sz="1200" kern="1200"/>
        </a:p>
      </dsp:txBody>
      <dsp:txXfrm>
        <a:off x="0" y="4297285"/>
        <a:ext cx="11194270" cy="268539"/>
      </dsp:txXfrm>
    </dsp:sp>
    <dsp:sp modelId="{B3E2C294-39DA-B34E-A05C-ADE22B99687F}">
      <dsp:nvSpPr>
        <dsp:cNvPr id="0" name=""/>
        <dsp:cNvSpPr/>
      </dsp:nvSpPr>
      <dsp:spPr>
        <a:xfrm>
          <a:off x="0" y="4565825"/>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5A80AB-BEF5-D448-907F-F5FEC56BABF4}">
      <dsp:nvSpPr>
        <dsp:cNvPr id="0" name=""/>
        <dsp:cNvSpPr/>
      </dsp:nvSpPr>
      <dsp:spPr>
        <a:xfrm>
          <a:off x="0" y="4565825"/>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4 - kenar boşluğunu veya dolguyu 1.5rem olarak ayarlar (yazı tipi boyutu 16 piksel ise 24 piksel)</a:t>
          </a:r>
          <a:endParaRPr lang="en-US" sz="1200" kern="1200"/>
        </a:p>
      </dsp:txBody>
      <dsp:txXfrm>
        <a:off x="0" y="4565825"/>
        <a:ext cx="11194270" cy="268539"/>
      </dsp:txXfrm>
    </dsp:sp>
    <dsp:sp modelId="{4BD103EF-F8EF-CB4D-9DD3-065A423C8F6D}">
      <dsp:nvSpPr>
        <dsp:cNvPr id="0" name=""/>
        <dsp:cNvSpPr/>
      </dsp:nvSpPr>
      <dsp:spPr>
        <a:xfrm>
          <a:off x="0" y="4834364"/>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7C660D-38EA-0943-8F77-17091648E543}">
      <dsp:nvSpPr>
        <dsp:cNvPr id="0" name=""/>
        <dsp:cNvSpPr/>
      </dsp:nvSpPr>
      <dsp:spPr>
        <a:xfrm>
          <a:off x="0" y="4834364"/>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5 - kenar boşluğunu veya dolguyu 3rem olarak ayarlar (yazı tipi boyutu 16 piksel ise 48 piksel)</a:t>
          </a:r>
          <a:endParaRPr lang="en-US" sz="1200" kern="1200"/>
        </a:p>
      </dsp:txBody>
      <dsp:txXfrm>
        <a:off x="0" y="4834364"/>
        <a:ext cx="11194270" cy="268539"/>
      </dsp:txXfrm>
    </dsp:sp>
    <dsp:sp modelId="{EA659EB6-9677-C440-AA2F-BEF2322B4FA0}">
      <dsp:nvSpPr>
        <dsp:cNvPr id="0" name=""/>
        <dsp:cNvSpPr/>
      </dsp:nvSpPr>
      <dsp:spPr>
        <a:xfrm>
          <a:off x="0" y="5102903"/>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403F0A-BF01-E940-9750-232DE07D158B}">
      <dsp:nvSpPr>
        <dsp:cNvPr id="0" name=""/>
        <dsp:cNvSpPr/>
      </dsp:nvSpPr>
      <dsp:spPr>
        <a:xfrm>
          <a:off x="0" y="5102903"/>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auto - kenar boşluğunu otomatik olarak ayarlar</a:t>
          </a:r>
          <a:endParaRPr lang="en-US" sz="1200" kern="1200"/>
        </a:p>
      </dsp:txBody>
      <dsp:txXfrm>
        <a:off x="0" y="5102903"/>
        <a:ext cx="11194270" cy="26853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87C674-A2B9-4027-9D66-09C8EFA4D3D4}" type="datetimeFigureOut">
              <a:rPr lang="tr-TR" smtClean="0"/>
              <a:t>21.06.2022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3FCBF7-2E95-42E2-B57F-833C9ECFEC93}" type="slidenum">
              <a:rPr lang="tr-TR" smtClean="0"/>
              <a:t>‹#›</a:t>
            </a:fld>
            <a:endParaRPr lang="tr-TR"/>
          </a:p>
        </p:txBody>
      </p:sp>
    </p:spTree>
    <p:extLst>
      <p:ext uri="{BB962C8B-B14F-4D97-AF65-F5344CB8AC3E}">
        <p14:creationId xmlns:p14="http://schemas.microsoft.com/office/powerpoint/2010/main" val="4104171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083FCBF7-2E95-42E2-B57F-833C9ECFEC93}" type="slidenum">
              <a:rPr lang="tr-TR" smtClean="0"/>
              <a:t>42</a:t>
            </a:fld>
            <a:endParaRPr lang="tr-TR"/>
          </a:p>
        </p:txBody>
      </p:sp>
    </p:spTree>
    <p:extLst>
      <p:ext uri="{BB962C8B-B14F-4D97-AF65-F5344CB8AC3E}">
        <p14:creationId xmlns:p14="http://schemas.microsoft.com/office/powerpoint/2010/main" val="3721554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6/21/2022</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
        <p:nvSpPr>
          <p:cNvPr id="7" name="hrSlideMaster.Title SlideHeader">
            <a:extLst>
              <a:ext uri="{FF2B5EF4-FFF2-40B4-BE49-F238E27FC236}">
                <a16:creationId xmlns:a16="http://schemas.microsoft.com/office/drawing/2014/main" id="{A0744B11-E096-40B4-8DAF-32C539E6A257}"/>
              </a:ext>
            </a:extLst>
          </p:cNvPr>
          <p:cNvSpPr txBox="1"/>
          <p:nvPr userDrawn="1"/>
        </p:nvSpPr>
        <p:spPr>
          <a:xfrm>
            <a:off x="0" y="0"/>
            <a:ext cx="12192000" cy="369332"/>
          </a:xfrm>
          <a:prstGeom prst="rect">
            <a:avLst/>
          </a:prstGeom>
          <a:noFill/>
        </p:spPr>
        <p:txBody>
          <a:bodyPr vert="horz" rtlCol="0">
            <a:spAutoFit/>
          </a:bodyPr>
          <a:lstStyle/>
          <a:p>
            <a:endParaRPr lang="tr-TR"/>
          </a:p>
        </p:txBody>
      </p:sp>
    </p:spTree>
    <p:extLst>
      <p:ext uri="{BB962C8B-B14F-4D97-AF65-F5344CB8AC3E}">
        <p14:creationId xmlns:p14="http://schemas.microsoft.com/office/powerpoint/2010/main" val="688228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6/21/2022</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
        <p:nvSpPr>
          <p:cNvPr id="16" name="hrSlideMaster.Title and Vertical TextHeader">
            <a:extLst>
              <a:ext uri="{FF2B5EF4-FFF2-40B4-BE49-F238E27FC236}">
                <a16:creationId xmlns:a16="http://schemas.microsoft.com/office/drawing/2014/main" id="{F8C38971-FD2F-4AC1-89CC-9FE84F236007}"/>
              </a:ext>
            </a:extLst>
          </p:cNvPr>
          <p:cNvSpPr txBox="1"/>
          <p:nvPr userDrawn="1"/>
        </p:nvSpPr>
        <p:spPr>
          <a:xfrm>
            <a:off x="0" y="0"/>
            <a:ext cx="12192000" cy="369332"/>
          </a:xfrm>
          <a:prstGeom prst="rect">
            <a:avLst/>
          </a:prstGeom>
          <a:noFill/>
        </p:spPr>
        <p:txBody>
          <a:bodyPr vert="horz" rtlCol="0">
            <a:spAutoFit/>
          </a:bodyPr>
          <a:lstStyle/>
          <a:p>
            <a:endParaRPr lang="tr-TR"/>
          </a:p>
        </p:txBody>
      </p:sp>
    </p:spTree>
    <p:extLst>
      <p:ext uri="{BB962C8B-B14F-4D97-AF65-F5344CB8AC3E}">
        <p14:creationId xmlns:p14="http://schemas.microsoft.com/office/powerpoint/2010/main" val="1332445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6/21/2022</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436165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6/21/2022</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
        <p:nvSpPr>
          <p:cNvPr id="7" name="hrSlideMaster.Title and ContentHeader">
            <a:extLst>
              <a:ext uri="{FF2B5EF4-FFF2-40B4-BE49-F238E27FC236}">
                <a16:creationId xmlns:a16="http://schemas.microsoft.com/office/drawing/2014/main" id="{8F986397-9DF1-4F2E-98E0-FA8639FCADD9}"/>
              </a:ext>
            </a:extLst>
          </p:cNvPr>
          <p:cNvSpPr txBox="1"/>
          <p:nvPr userDrawn="1"/>
        </p:nvSpPr>
        <p:spPr>
          <a:xfrm>
            <a:off x="0" y="0"/>
            <a:ext cx="12192000" cy="369332"/>
          </a:xfrm>
          <a:prstGeom prst="rect">
            <a:avLst/>
          </a:prstGeom>
          <a:noFill/>
        </p:spPr>
        <p:txBody>
          <a:bodyPr vert="horz" rtlCol="0">
            <a:spAutoFit/>
          </a:bodyPr>
          <a:lstStyle/>
          <a:p>
            <a:endParaRPr lang="tr-TR"/>
          </a:p>
        </p:txBody>
      </p:sp>
    </p:spTree>
    <p:extLst>
      <p:ext uri="{BB962C8B-B14F-4D97-AF65-F5344CB8AC3E}">
        <p14:creationId xmlns:p14="http://schemas.microsoft.com/office/powerpoint/2010/main" val="640448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6/21/2022</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
        <p:nvSpPr>
          <p:cNvPr id="15" name="hrSlideMaster.Section HeaderHeader">
            <a:extLst>
              <a:ext uri="{FF2B5EF4-FFF2-40B4-BE49-F238E27FC236}">
                <a16:creationId xmlns:a16="http://schemas.microsoft.com/office/drawing/2014/main" id="{E715F195-6EB3-4072-85D6-90AFBAD526D4}"/>
              </a:ext>
            </a:extLst>
          </p:cNvPr>
          <p:cNvSpPr txBox="1"/>
          <p:nvPr userDrawn="1"/>
        </p:nvSpPr>
        <p:spPr>
          <a:xfrm>
            <a:off x="0" y="0"/>
            <a:ext cx="12192000" cy="369332"/>
          </a:xfrm>
          <a:prstGeom prst="rect">
            <a:avLst/>
          </a:prstGeom>
          <a:noFill/>
        </p:spPr>
        <p:txBody>
          <a:bodyPr vert="horz" rtlCol="0">
            <a:spAutoFit/>
          </a:bodyPr>
          <a:lstStyle/>
          <a:p>
            <a:endParaRPr lang="tr-TR"/>
          </a:p>
        </p:txBody>
      </p:sp>
    </p:spTree>
    <p:extLst>
      <p:ext uri="{BB962C8B-B14F-4D97-AF65-F5344CB8AC3E}">
        <p14:creationId xmlns:p14="http://schemas.microsoft.com/office/powerpoint/2010/main" val="3094424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6/21/2022</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
        <p:nvSpPr>
          <p:cNvPr id="20" name="hrSlideMaster.Two ContentHeader">
            <a:extLst>
              <a:ext uri="{FF2B5EF4-FFF2-40B4-BE49-F238E27FC236}">
                <a16:creationId xmlns:a16="http://schemas.microsoft.com/office/drawing/2014/main" id="{4D08DD03-502E-48C6-8CD1-5791C469713D}"/>
              </a:ext>
            </a:extLst>
          </p:cNvPr>
          <p:cNvSpPr txBox="1"/>
          <p:nvPr userDrawn="1"/>
        </p:nvSpPr>
        <p:spPr>
          <a:xfrm>
            <a:off x="0" y="0"/>
            <a:ext cx="12192000" cy="369332"/>
          </a:xfrm>
          <a:prstGeom prst="rect">
            <a:avLst/>
          </a:prstGeom>
          <a:noFill/>
        </p:spPr>
        <p:txBody>
          <a:bodyPr vert="horz" rtlCol="0">
            <a:spAutoFit/>
          </a:bodyPr>
          <a:lstStyle/>
          <a:p>
            <a:endParaRPr lang="tr-TR"/>
          </a:p>
        </p:txBody>
      </p:sp>
    </p:spTree>
    <p:extLst>
      <p:ext uri="{BB962C8B-B14F-4D97-AF65-F5344CB8AC3E}">
        <p14:creationId xmlns:p14="http://schemas.microsoft.com/office/powerpoint/2010/main" val="198932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6/21/2022</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
        <p:nvSpPr>
          <p:cNvPr id="10" name="hrSlideMaster.ComparisonHeader">
            <a:extLst>
              <a:ext uri="{FF2B5EF4-FFF2-40B4-BE49-F238E27FC236}">
                <a16:creationId xmlns:a16="http://schemas.microsoft.com/office/drawing/2014/main" id="{1EF3FA99-0D19-4604-9914-A4587A8C3360}"/>
              </a:ext>
            </a:extLst>
          </p:cNvPr>
          <p:cNvSpPr txBox="1"/>
          <p:nvPr userDrawn="1"/>
        </p:nvSpPr>
        <p:spPr>
          <a:xfrm>
            <a:off x="0" y="0"/>
            <a:ext cx="12192000" cy="369332"/>
          </a:xfrm>
          <a:prstGeom prst="rect">
            <a:avLst/>
          </a:prstGeom>
          <a:noFill/>
        </p:spPr>
        <p:txBody>
          <a:bodyPr vert="horz" rtlCol="0">
            <a:spAutoFit/>
          </a:bodyPr>
          <a:lstStyle/>
          <a:p>
            <a:endParaRPr lang="tr-TR"/>
          </a:p>
        </p:txBody>
      </p:sp>
    </p:spTree>
    <p:extLst>
      <p:ext uri="{BB962C8B-B14F-4D97-AF65-F5344CB8AC3E}">
        <p14:creationId xmlns:p14="http://schemas.microsoft.com/office/powerpoint/2010/main" val="4112689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6/21/2022</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
        <p:nvSpPr>
          <p:cNvPr id="6" name="hrSlideMaster.Title OnlyHeader">
            <a:extLst>
              <a:ext uri="{FF2B5EF4-FFF2-40B4-BE49-F238E27FC236}">
                <a16:creationId xmlns:a16="http://schemas.microsoft.com/office/drawing/2014/main" id="{DC69525E-FA06-4DA7-A070-4589198F5D6C}"/>
              </a:ext>
            </a:extLst>
          </p:cNvPr>
          <p:cNvSpPr txBox="1"/>
          <p:nvPr userDrawn="1"/>
        </p:nvSpPr>
        <p:spPr>
          <a:xfrm>
            <a:off x="0" y="0"/>
            <a:ext cx="12192000" cy="369332"/>
          </a:xfrm>
          <a:prstGeom prst="rect">
            <a:avLst/>
          </a:prstGeom>
          <a:noFill/>
        </p:spPr>
        <p:txBody>
          <a:bodyPr vert="horz" rtlCol="0">
            <a:spAutoFit/>
          </a:bodyPr>
          <a:lstStyle/>
          <a:p>
            <a:endParaRPr lang="tr-TR"/>
          </a:p>
        </p:txBody>
      </p:sp>
    </p:spTree>
    <p:extLst>
      <p:ext uri="{BB962C8B-B14F-4D97-AF65-F5344CB8AC3E}">
        <p14:creationId xmlns:p14="http://schemas.microsoft.com/office/powerpoint/2010/main" val="1139554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6/21/2022</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
        <p:nvSpPr>
          <p:cNvPr id="17" name="hrSlideMaster.BlankHeader">
            <a:extLst>
              <a:ext uri="{FF2B5EF4-FFF2-40B4-BE49-F238E27FC236}">
                <a16:creationId xmlns:a16="http://schemas.microsoft.com/office/drawing/2014/main" id="{5D1B4787-73B5-4C5D-B5F1-EBB80DB65388}"/>
              </a:ext>
            </a:extLst>
          </p:cNvPr>
          <p:cNvSpPr txBox="1"/>
          <p:nvPr userDrawn="1"/>
        </p:nvSpPr>
        <p:spPr>
          <a:xfrm>
            <a:off x="0" y="0"/>
            <a:ext cx="12192000" cy="369332"/>
          </a:xfrm>
          <a:prstGeom prst="rect">
            <a:avLst/>
          </a:prstGeom>
          <a:noFill/>
        </p:spPr>
        <p:txBody>
          <a:bodyPr vert="horz" rtlCol="0">
            <a:spAutoFit/>
          </a:bodyPr>
          <a:lstStyle/>
          <a:p>
            <a:endParaRPr lang="tr-TR"/>
          </a:p>
        </p:txBody>
      </p:sp>
    </p:spTree>
    <p:extLst>
      <p:ext uri="{BB962C8B-B14F-4D97-AF65-F5344CB8AC3E}">
        <p14:creationId xmlns:p14="http://schemas.microsoft.com/office/powerpoint/2010/main" val="465559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6/21/2022</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
        <p:nvSpPr>
          <p:cNvPr id="23" name="hrSlideMaster.Content with CaptionHeader">
            <a:extLst>
              <a:ext uri="{FF2B5EF4-FFF2-40B4-BE49-F238E27FC236}">
                <a16:creationId xmlns:a16="http://schemas.microsoft.com/office/drawing/2014/main" id="{D6506F33-55E4-4B71-B62E-FC6882EDC949}"/>
              </a:ext>
            </a:extLst>
          </p:cNvPr>
          <p:cNvSpPr txBox="1"/>
          <p:nvPr userDrawn="1"/>
        </p:nvSpPr>
        <p:spPr>
          <a:xfrm>
            <a:off x="0" y="0"/>
            <a:ext cx="12192000" cy="369332"/>
          </a:xfrm>
          <a:prstGeom prst="rect">
            <a:avLst/>
          </a:prstGeom>
          <a:noFill/>
        </p:spPr>
        <p:txBody>
          <a:bodyPr vert="horz" rtlCol="0">
            <a:spAutoFit/>
          </a:bodyPr>
          <a:lstStyle/>
          <a:p>
            <a:endParaRPr lang="tr-TR"/>
          </a:p>
        </p:txBody>
      </p:sp>
    </p:spTree>
    <p:extLst>
      <p:ext uri="{BB962C8B-B14F-4D97-AF65-F5344CB8AC3E}">
        <p14:creationId xmlns:p14="http://schemas.microsoft.com/office/powerpoint/2010/main" val="1974847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6/21/2022</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
        <p:nvSpPr>
          <p:cNvPr id="17" name="hrSlideMaster.Picture with CaptionHeader">
            <a:extLst>
              <a:ext uri="{FF2B5EF4-FFF2-40B4-BE49-F238E27FC236}">
                <a16:creationId xmlns:a16="http://schemas.microsoft.com/office/drawing/2014/main" id="{4491E73B-0FCB-42AF-8628-7DC4B1E16ACE}"/>
              </a:ext>
            </a:extLst>
          </p:cNvPr>
          <p:cNvSpPr txBox="1"/>
          <p:nvPr userDrawn="1"/>
        </p:nvSpPr>
        <p:spPr>
          <a:xfrm>
            <a:off x="0" y="0"/>
            <a:ext cx="12192000" cy="369332"/>
          </a:xfrm>
          <a:prstGeom prst="rect">
            <a:avLst/>
          </a:prstGeom>
          <a:noFill/>
        </p:spPr>
        <p:txBody>
          <a:bodyPr vert="horz" rtlCol="0">
            <a:spAutoFit/>
          </a:bodyPr>
          <a:lstStyle/>
          <a:p>
            <a:endParaRPr lang="tr-TR"/>
          </a:p>
        </p:txBody>
      </p:sp>
    </p:spTree>
    <p:extLst>
      <p:ext uri="{BB962C8B-B14F-4D97-AF65-F5344CB8AC3E}">
        <p14:creationId xmlns:p14="http://schemas.microsoft.com/office/powerpoint/2010/main" val="3089955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6/21/2022</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4095855753"/>
      </p:ext>
    </p:extLst>
  </p:cSld>
  <p:clrMap bg1="dk1" tx1="lt1" bg2="dk2"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7" r:id="rId6"/>
    <p:sldLayoutId id="2147483782" r:id="rId7"/>
    <p:sldLayoutId id="2147483783" r:id="rId8"/>
    <p:sldLayoutId id="2147483784" r:id="rId9"/>
    <p:sldLayoutId id="2147483786" r:id="rId10"/>
    <p:sldLayoutId id="2147483785"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scm.com/docs/git-rebase" TargetMode="External"/><Relationship Id="rId2" Type="http://schemas.openxmlformats.org/officeDocument/2006/relationships/hyperlink" Target="https://git-scm.com/docs/git-merge#_fast_forward_merg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pmjs.co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hyperlink" Target="https://docs.oracle.com/javase/tutorial/essential/exceptions/tryResourceClose.html" TargetMode="External"/><Relationship Id="rId3" Type="http://schemas.openxmlformats.org/officeDocument/2006/relationships/hyperlink" Target="https://www.javatpoint.com/java-lambda-expressions" TargetMode="External"/><Relationship Id="rId7" Type="http://schemas.openxmlformats.org/officeDocument/2006/relationships/hyperlink" Target="https://docs.oracle.com/en/java/javase/16/language/java-language-changes.html#GUID-A920DB06-0FD1-4F9C-8A9A-15FC979D5DA3" TargetMode="External"/><Relationship Id="rId2" Type="http://schemas.openxmlformats.org/officeDocument/2006/relationships/hyperlink" Target="https://www.javatpoint.com/java-8-functional-interfaces" TargetMode="External"/><Relationship Id="rId1" Type="http://schemas.openxmlformats.org/officeDocument/2006/relationships/slideLayout" Target="../slideLayouts/slideLayout2.xml"/><Relationship Id="rId6" Type="http://schemas.openxmlformats.org/officeDocument/2006/relationships/hyperlink" Target="https://www.javatpoint.com/java-9-try-with-resources" TargetMode="External"/><Relationship Id="rId11" Type="http://schemas.openxmlformats.org/officeDocument/2006/relationships/hyperlink" Target="https://docs.oracle.com/javase/8/docs/technotes/guides/concurrency/changes8.html" TargetMode="External"/><Relationship Id="rId5" Type="http://schemas.openxmlformats.org/officeDocument/2006/relationships/hyperlink" Target="https://www.javatpoint.com/java-8-stream" TargetMode="External"/><Relationship Id="rId10" Type="http://schemas.openxmlformats.org/officeDocument/2006/relationships/hyperlink" Target="https://www.javatpoint.com/java-date" TargetMode="External"/><Relationship Id="rId4" Type="http://schemas.openxmlformats.org/officeDocument/2006/relationships/hyperlink" Target="https://www.javatpoint.com/java-8-method-reference" TargetMode="External"/><Relationship Id="rId9" Type="http://schemas.openxmlformats.org/officeDocument/2006/relationships/hyperlink" Target="https://www.javatpoint.com/java-8-optional"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maraci.com/nedir/ascii" TargetMode="External"/><Relationship Id="rId2" Type="http://schemas.openxmlformats.org/officeDocument/2006/relationships/hyperlink" Target="https://wmaraci.com/nedir/dijital" TargetMode="External"/><Relationship Id="rId1" Type="http://schemas.openxmlformats.org/officeDocument/2006/relationships/slideLayout" Target="../slideLayouts/slideLayout2.xml"/><Relationship Id="rId4" Type="http://schemas.openxmlformats.org/officeDocument/2006/relationships/hyperlink" Target="https://wmaraci.com/nedir/code"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597004-958D-66EC-D852-E02C95230F1D}"/>
              </a:ext>
            </a:extLst>
          </p:cNvPr>
          <p:cNvSpPr>
            <a:spLocks noGrp="1"/>
          </p:cNvSpPr>
          <p:nvPr>
            <p:ph type="ctrTitle"/>
          </p:nvPr>
        </p:nvSpPr>
        <p:spPr>
          <a:xfrm>
            <a:off x="540000" y="540000"/>
            <a:ext cx="4500561" cy="4259814"/>
          </a:xfrm>
        </p:spPr>
        <p:txBody>
          <a:bodyPr>
            <a:normAutofit/>
          </a:bodyPr>
          <a:lstStyle/>
          <a:p>
            <a:r>
              <a:rPr lang="tr-TR" sz="6800"/>
              <a:t>Atmosware Bootcamp Araştırma Ödevleri</a:t>
            </a:r>
          </a:p>
        </p:txBody>
      </p:sp>
      <p:sp>
        <p:nvSpPr>
          <p:cNvPr id="3" name="Alt Başlık 2">
            <a:extLst>
              <a:ext uri="{FF2B5EF4-FFF2-40B4-BE49-F238E27FC236}">
                <a16:creationId xmlns:a16="http://schemas.microsoft.com/office/drawing/2014/main" id="{B8CADB63-F6A7-D228-0DC2-50972CE49290}"/>
              </a:ext>
            </a:extLst>
          </p:cNvPr>
          <p:cNvSpPr>
            <a:spLocks noGrp="1"/>
          </p:cNvSpPr>
          <p:nvPr>
            <p:ph type="subTitle" idx="1"/>
          </p:nvPr>
        </p:nvSpPr>
        <p:spPr>
          <a:xfrm>
            <a:off x="540000" y="4988476"/>
            <a:ext cx="4500561" cy="1320249"/>
          </a:xfrm>
        </p:spPr>
        <p:txBody>
          <a:bodyPr>
            <a:normAutofit/>
          </a:bodyPr>
          <a:lstStyle/>
          <a:p>
            <a:r>
              <a:rPr lang="tr-TR"/>
              <a:t>Şeyda Özdemir</a:t>
            </a:r>
          </a:p>
        </p:txBody>
      </p:sp>
      <p:pic>
        <p:nvPicPr>
          <p:cNvPr id="4" name="Picture 3">
            <a:extLst>
              <a:ext uri="{FF2B5EF4-FFF2-40B4-BE49-F238E27FC236}">
                <a16:creationId xmlns:a16="http://schemas.microsoft.com/office/drawing/2014/main" id="{0A1F5181-EEF7-FE2D-A6E5-2B488F87D8D9}"/>
              </a:ext>
            </a:extLst>
          </p:cNvPr>
          <p:cNvPicPr>
            <a:picLocks noChangeAspect="1"/>
          </p:cNvPicPr>
          <p:nvPr/>
        </p:nvPicPr>
        <p:blipFill rotWithShape="1">
          <a:blip r:embed="rId2"/>
          <a:srcRect l="14999" r="15001" b="1"/>
          <a:stretch/>
        </p:blipFill>
        <p:spPr>
          <a:xfrm>
            <a:off x="4896763"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3306555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6D3861B0-4045-4722-C081-3FD6360140D1}"/>
              </a:ext>
            </a:extLst>
          </p:cNvPr>
          <p:cNvPicPr>
            <a:picLocks noChangeAspect="1"/>
          </p:cNvPicPr>
          <p:nvPr/>
        </p:nvPicPr>
        <p:blipFill rotWithShape="1">
          <a:blip r:embed="rId2"/>
          <a:srcRect l="10542" t="4219" r="12194" b="10212"/>
          <a:stretch/>
        </p:blipFill>
        <p:spPr>
          <a:xfrm>
            <a:off x="2258664" y="0"/>
            <a:ext cx="7116830" cy="6807989"/>
          </a:xfrm>
          <a:prstGeom prst="rect">
            <a:avLst/>
          </a:prstGeom>
        </p:spPr>
      </p:pic>
    </p:spTree>
    <p:extLst>
      <p:ext uri="{BB962C8B-B14F-4D97-AF65-F5344CB8AC3E}">
        <p14:creationId xmlns:p14="http://schemas.microsoft.com/office/powerpoint/2010/main" val="2731070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7D7FCF-B97C-83C5-DF9D-461F1BD05A2F}"/>
              </a:ext>
            </a:extLst>
          </p:cNvPr>
          <p:cNvSpPr>
            <a:spLocks noGrp="1"/>
          </p:cNvSpPr>
          <p:nvPr>
            <p:ph type="title"/>
          </p:nvPr>
        </p:nvSpPr>
        <p:spPr>
          <a:xfrm>
            <a:off x="540000" y="540000"/>
            <a:ext cx="11101135" cy="1677420"/>
          </a:xfrm>
        </p:spPr>
        <p:txBody>
          <a:bodyPr>
            <a:normAutofit fontScale="90000"/>
          </a:bodyPr>
          <a:lstStyle/>
          <a:p>
            <a:r>
              <a:rPr lang="tr-TR" dirty="0" err="1"/>
              <a:t>Bootstrap</a:t>
            </a:r>
            <a:r>
              <a:rPr lang="tr-TR" dirty="0"/>
              <a:t> </a:t>
            </a:r>
            <a:r>
              <a:rPr lang="tr-TR" dirty="0" err="1"/>
              <a:t>integrity</a:t>
            </a:r>
            <a:r>
              <a:rPr lang="tr-TR" dirty="0"/>
              <a:t> ve </a:t>
            </a:r>
            <a:r>
              <a:rPr lang="tr-TR" dirty="0" err="1"/>
              <a:t>crossorigin</a:t>
            </a:r>
            <a:r>
              <a:rPr lang="tr-TR" dirty="0"/>
              <a:t> niteliklerinin anlamı nedir?</a:t>
            </a:r>
          </a:p>
        </p:txBody>
      </p:sp>
      <p:sp>
        <p:nvSpPr>
          <p:cNvPr id="3" name="İçerik Yer Tutucusu 2">
            <a:extLst>
              <a:ext uri="{FF2B5EF4-FFF2-40B4-BE49-F238E27FC236}">
                <a16:creationId xmlns:a16="http://schemas.microsoft.com/office/drawing/2014/main" id="{9BDF4FCD-CA23-BF65-8884-18F84782A05E}"/>
              </a:ext>
            </a:extLst>
          </p:cNvPr>
          <p:cNvSpPr>
            <a:spLocks noGrp="1"/>
          </p:cNvSpPr>
          <p:nvPr>
            <p:ph idx="1"/>
          </p:nvPr>
        </p:nvSpPr>
        <p:spPr>
          <a:xfrm>
            <a:off x="540000" y="2880360"/>
            <a:ext cx="11101136" cy="3428364"/>
          </a:xfrm>
        </p:spPr>
        <p:txBody>
          <a:bodyPr>
            <a:normAutofit lnSpcReduction="10000"/>
          </a:bodyPr>
          <a:lstStyle/>
          <a:p>
            <a:r>
              <a:rPr lang="tr-TR" dirty="0"/>
              <a:t>Teknik olarak, </a:t>
            </a:r>
            <a:r>
              <a:rPr lang="tr-TR" dirty="0" err="1"/>
              <a:t>Integrity</a:t>
            </a:r>
            <a:r>
              <a:rPr lang="tr-TR" dirty="0"/>
              <a:t> özelliği bu konuda yardımcı olur - veri kaynağının doğru şekilde doğrulanmasını sağlar. Yani sadece tarayıcının doğru kaynak dosyadaki sayıları CDN sunucusunda bulunan kaynak dosyanın talep ettiği miktarlarla doğrulamasını sağlar. Biraz daha derine inersek, bu kaynağın belirlenmiş şifreli karma değeri ve tarayıcıda önceden tanımlanmış bir değere uygunluğunun kontrol edilmesi durumunda - kod yürütülür ve kullanıcı isteği başarıyla işlenir. </a:t>
            </a:r>
            <a:r>
              <a:rPr lang="tr-TR" dirty="0" err="1"/>
              <a:t>Crossorigin</a:t>
            </a:r>
            <a:r>
              <a:rPr lang="tr-TR" dirty="0"/>
              <a:t> özelliği, geliştiricilerin CDN performans oranlarını optimize etmesine yardımcı olurken aynı zamanda web sitesi kodunu kötü amaçlı komut dosyalarından korur. Özellikle, </a:t>
            </a:r>
            <a:r>
              <a:rPr lang="tr-TR" dirty="0" err="1"/>
              <a:t>Crossorigin</a:t>
            </a:r>
            <a:r>
              <a:rPr lang="tr-TR" dirty="0"/>
              <a:t>, çerezleri indirmeden veya kimlik doğrulama prosedürünü gerçekleştirmeden sitenin program kodunu anonim </a:t>
            </a:r>
            <a:r>
              <a:rPr lang="tr-TR" dirty="0" err="1"/>
              <a:t>modda</a:t>
            </a:r>
            <a:r>
              <a:rPr lang="tr-TR" dirty="0"/>
              <a:t> indirir. Bu şekilde, ağ dolandırıcılarının adresleri kolayca değiştirebileceği belirli bir CDN sunucusuna siteyi ilk yüklediğinizde kullanıcı verilerinin sızmasını önler.</a:t>
            </a:r>
          </a:p>
          <a:p>
            <a:endParaRPr lang="tr-TR" dirty="0"/>
          </a:p>
        </p:txBody>
      </p:sp>
    </p:spTree>
    <p:extLst>
      <p:ext uri="{BB962C8B-B14F-4D97-AF65-F5344CB8AC3E}">
        <p14:creationId xmlns:p14="http://schemas.microsoft.com/office/powerpoint/2010/main" val="3571869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A291C2-148E-F3AF-D39C-628271C6AEC2}"/>
              </a:ext>
            </a:extLst>
          </p:cNvPr>
          <p:cNvSpPr>
            <a:spLocks noGrp="1"/>
          </p:cNvSpPr>
          <p:nvPr>
            <p:ph type="title"/>
          </p:nvPr>
        </p:nvSpPr>
        <p:spPr>
          <a:xfrm>
            <a:off x="540000" y="160021"/>
            <a:ext cx="11101135" cy="914399"/>
          </a:xfrm>
        </p:spPr>
        <p:txBody>
          <a:bodyPr>
            <a:normAutofit fontScale="90000"/>
          </a:bodyPr>
          <a:lstStyle/>
          <a:p>
            <a:r>
              <a:rPr lang="tr-TR" dirty="0"/>
              <a:t>mb-md-0 Nedir? </a:t>
            </a:r>
          </a:p>
        </p:txBody>
      </p:sp>
      <p:graphicFrame>
        <p:nvGraphicFramePr>
          <p:cNvPr id="4" name="İçerik Yer Tutucusu 2">
            <a:extLst>
              <a:ext uri="{FF2B5EF4-FFF2-40B4-BE49-F238E27FC236}">
                <a16:creationId xmlns:a16="http://schemas.microsoft.com/office/drawing/2014/main" id="{48F43C88-6A3B-8C9C-B47D-D98C058AE0D1}"/>
              </a:ext>
            </a:extLst>
          </p:cNvPr>
          <p:cNvGraphicFramePr>
            <a:graphicFrameLocks noGrp="1"/>
          </p:cNvGraphicFramePr>
          <p:nvPr>
            <p:ph idx="1"/>
            <p:extLst>
              <p:ext uri="{D42A27DB-BD31-4B8C-83A1-F6EECF244321}">
                <p14:modId xmlns:p14="http://schemas.microsoft.com/office/powerpoint/2010/main" val="1911469164"/>
              </p:ext>
            </p:extLst>
          </p:nvPr>
        </p:nvGraphicFramePr>
        <p:xfrm>
          <a:off x="182235" y="1325880"/>
          <a:ext cx="11194270" cy="53720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5441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4E84D6-23F8-0B2D-E19B-582A14AB98B7}"/>
              </a:ext>
            </a:extLst>
          </p:cNvPr>
          <p:cNvSpPr>
            <a:spLocks noGrp="1"/>
          </p:cNvSpPr>
          <p:nvPr>
            <p:ph type="title"/>
          </p:nvPr>
        </p:nvSpPr>
        <p:spPr>
          <a:xfrm>
            <a:off x="540000" y="540000"/>
            <a:ext cx="11101135" cy="1380240"/>
          </a:xfrm>
        </p:spPr>
        <p:txBody>
          <a:bodyPr/>
          <a:lstStyle/>
          <a:p>
            <a:r>
              <a:rPr lang="tr-TR" dirty="0"/>
              <a:t>.</a:t>
            </a:r>
            <a:r>
              <a:rPr lang="tr-TR" dirty="0" err="1"/>
              <a:t>list-unstyled</a:t>
            </a:r>
            <a:r>
              <a:rPr lang="tr-TR" dirty="0"/>
              <a:t> nedir?</a:t>
            </a:r>
          </a:p>
        </p:txBody>
      </p:sp>
      <p:sp>
        <p:nvSpPr>
          <p:cNvPr id="3" name="İçerik Yer Tutucusu 2">
            <a:extLst>
              <a:ext uri="{FF2B5EF4-FFF2-40B4-BE49-F238E27FC236}">
                <a16:creationId xmlns:a16="http://schemas.microsoft.com/office/drawing/2014/main" id="{56D16D98-D65B-95AA-7842-A4DAD3C3398D}"/>
              </a:ext>
            </a:extLst>
          </p:cNvPr>
          <p:cNvSpPr>
            <a:spLocks noGrp="1"/>
          </p:cNvSpPr>
          <p:nvPr>
            <p:ph idx="1"/>
          </p:nvPr>
        </p:nvSpPr>
        <p:spPr>
          <a:xfrm>
            <a:off x="540000" y="1691641"/>
            <a:ext cx="11101136" cy="4617084"/>
          </a:xfrm>
        </p:spPr>
        <p:txBody>
          <a:bodyPr>
            <a:normAutofit/>
          </a:bodyPr>
          <a:lstStyle/>
          <a:p>
            <a:r>
              <a:rPr lang="tr-TR" dirty="0">
                <a:latin typeface="+mj-lt"/>
              </a:rPr>
              <a:t>.</a:t>
            </a:r>
            <a:r>
              <a:rPr lang="tr-TR" dirty="0" err="1">
                <a:latin typeface="+mj-lt"/>
              </a:rPr>
              <a:t>list-unstyled</a:t>
            </a:r>
            <a:r>
              <a:rPr lang="tr-TR" dirty="0">
                <a:latin typeface="+mj-lt"/>
              </a:rPr>
              <a:t> sınıfı, liste öğelerindeki varsayılan liste stilini ve sol kenar boşluğunu kaldırır (</a:t>
            </a:r>
            <a:r>
              <a:rPr lang="tr-TR" dirty="0" err="1">
                <a:latin typeface="+mj-lt"/>
              </a:rPr>
              <a:t>immediate</a:t>
            </a:r>
            <a:r>
              <a:rPr lang="tr-TR" dirty="0">
                <a:latin typeface="+mj-lt"/>
              </a:rPr>
              <a:t> </a:t>
            </a:r>
            <a:r>
              <a:rPr lang="tr-TR" dirty="0" err="1">
                <a:latin typeface="+mj-lt"/>
              </a:rPr>
              <a:t>children</a:t>
            </a:r>
            <a:r>
              <a:rPr lang="tr-TR" dirty="0">
                <a:latin typeface="+mj-lt"/>
              </a:rPr>
              <a:t> </a:t>
            </a:r>
            <a:r>
              <a:rPr lang="tr-TR" dirty="0" err="1">
                <a:latin typeface="+mj-lt"/>
              </a:rPr>
              <a:t>only</a:t>
            </a:r>
            <a:r>
              <a:rPr lang="tr-TR" dirty="0">
                <a:latin typeface="+mj-lt"/>
              </a:rPr>
              <a:t>):</a:t>
            </a:r>
          </a:p>
          <a:p>
            <a:endParaRPr lang="tr-TR" dirty="0">
              <a:latin typeface="+mj-lt"/>
            </a:endParaRPr>
          </a:p>
          <a:p>
            <a:endParaRPr lang="tr-TR" dirty="0">
              <a:latin typeface="+mj-lt"/>
            </a:endParaRPr>
          </a:p>
          <a:p>
            <a:r>
              <a:rPr lang="tr-TR" dirty="0" err="1">
                <a:latin typeface="+mj-lt"/>
              </a:rPr>
              <a:t>Coffee</a:t>
            </a:r>
            <a:endParaRPr lang="tr-TR" dirty="0">
              <a:latin typeface="+mj-lt"/>
            </a:endParaRPr>
          </a:p>
          <a:p>
            <a:r>
              <a:rPr lang="tr-TR" dirty="0" err="1">
                <a:latin typeface="+mj-lt"/>
              </a:rPr>
              <a:t>Tea</a:t>
            </a:r>
            <a:endParaRPr lang="tr-TR" dirty="0">
              <a:latin typeface="+mj-lt"/>
            </a:endParaRPr>
          </a:p>
          <a:p>
            <a:pPr lvl="1"/>
            <a:r>
              <a:rPr lang="tr-TR" dirty="0">
                <a:latin typeface="+mj-lt"/>
              </a:rPr>
              <a:t>Black </a:t>
            </a:r>
            <a:r>
              <a:rPr lang="tr-TR" dirty="0" err="1">
                <a:latin typeface="+mj-lt"/>
              </a:rPr>
              <a:t>tea</a:t>
            </a:r>
            <a:endParaRPr lang="tr-TR" dirty="0">
              <a:latin typeface="+mj-lt"/>
            </a:endParaRPr>
          </a:p>
          <a:p>
            <a:pPr lvl="1"/>
            <a:r>
              <a:rPr lang="tr-TR" dirty="0" err="1">
                <a:latin typeface="+mj-lt"/>
              </a:rPr>
              <a:t>Green</a:t>
            </a:r>
            <a:r>
              <a:rPr lang="tr-TR" dirty="0">
                <a:latin typeface="+mj-lt"/>
              </a:rPr>
              <a:t> </a:t>
            </a:r>
            <a:r>
              <a:rPr lang="tr-TR" dirty="0" err="1">
                <a:latin typeface="+mj-lt"/>
              </a:rPr>
              <a:t>tea</a:t>
            </a:r>
            <a:endParaRPr lang="tr-TR" dirty="0">
              <a:latin typeface="+mj-lt"/>
            </a:endParaRPr>
          </a:p>
          <a:p>
            <a:r>
              <a:rPr lang="tr-TR" dirty="0" err="1">
                <a:latin typeface="+mj-lt"/>
              </a:rPr>
              <a:t>Milk</a:t>
            </a:r>
            <a:endParaRPr lang="tr-TR" dirty="0">
              <a:latin typeface="+mj-lt"/>
            </a:endParaRPr>
          </a:p>
          <a:p>
            <a:endParaRPr lang="tr-TR" dirty="0"/>
          </a:p>
        </p:txBody>
      </p:sp>
    </p:spTree>
    <p:extLst>
      <p:ext uri="{BB962C8B-B14F-4D97-AF65-F5344CB8AC3E}">
        <p14:creationId xmlns:p14="http://schemas.microsoft.com/office/powerpoint/2010/main" val="122191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96E418-38BF-C3A4-9EE4-52DFA2510A29}"/>
              </a:ext>
            </a:extLst>
          </p:cNvPr>
          <p:cNvSpPr>
            <a:spLocks noGrp="1"/>
          </p:cNvSpPr>
          <p:nvPr>
            <p:ph type="title"/>
          </p:nvPr>
        </p:nvSpPr>
        <p:spPr/>
        <p:txBody>
          <a:bodyPr/>
          <a:lstStyle/>
          <a:p>
            <a:r>
              <a:rPr lang="tr-TR" dirty="0"/>
              <a:t>Git, </a:t>
            </a:r>
            <a:r>
              <a:rPr lang="tr-TR" dirty="0" err="1"/>
              <a:t>rebase</a:t>
            </a:r>
            <a:r>
              <a:rPr lang="tr-TR" dirty="0"/>
              <a:t> ve </a:t>
            </a:r>
            <a:r>
              <a:rPr lang="tr-TR" dirty="0" err="1"/>
              <a:t>fast</a:t>
            </a:r>
            <a:r>
              <a:rPr lang="tr-TR" dirty="0"/>
              <a:t> </a:t>
            </a:r>
            <a:r>
              <a:rPr lang="tr-TR" dirty="0" err="1"/>
              <a:t>forward</a:t>
            </a:r>
            <a:r>
              <a:rPr lang="tr-TR" dirty="0"/>
              <a:t> </a:t>
            </a:r>
            <a:r>
              <a:rPr lang="tr-TR" dirty="0" err="1"/>
              <a:t>merge</a:t>
            </a:r>
            <a:r>
              <a:rPr lang="tr-TR" dirty="0"/>
              <a:t> nedir?</a:t>
            </a:r>
          </a:p>
        </p:txBody>
      </p:sp>
      <p:sp>
        <p:nvSpPr>
          <p:cNvPr id="3" name="İçerik Yer Tutucusu 2">
            <a:extLst>
              <a:ext uri="{FF2B5EF4-FFF2-40B4-BE49-F238E27FC236}">
                <a16:creationId xmlns:a16="http://schemas.microsoft.com/office/drawing/2014/main" id="{5FFD30EA-917F-9180-606B-9833F6834190}"/>
              </a:ext>
            </a:extLst>
          </p:cNvPr>
          <p:cNvSpPr>
            <a:spLocks noGrp="1"/>
          </p:cNvSpPr>
          <p:nvPr>
            <p:ph idx="1"/>
          </p:nvPr>
        </p:nvSpPr>
        <p:spPr/>
        <p:txBody>
          <a:bodyPr>
            <a:normAutofit fontScale="92500" lnSpcReduction="10000"/>
          </a:bodyPr>
          <a:lstStyle/>
          <a:p>
            <a:r>
              <a:rPr lang="tr-TR" dirty="0">
                <a:latin typeface="+mj-lt"/>
                <a:hlinkClick r:id="rId2"/>
              </a:rPr>
              <a:t>Fast-Forward Merge</a:t>
            </a:r>
            <a:r>
              <a:rPr lang="tr-TR" dirty="0">
                <a:latin typeface="+mj-lt"/>
              </a:rPr>
              <a:t>: </a:t>
            </a:r>
            <a:r>
              <a:rPr lang="tr-TR" dirty="0" err="1">
                <a:latin typeface="+mj-lt"/>
              </a:rPr>
              <a:t>Feature</a:t>
            </a:r>
            <a:r>
              <a:rPr lang="tr-TR" dirty="0">
                <a:latin typeface="+mj-lt"/>
              </a:rPr>
              <a:t> </a:t>
            </a:r>
            <a:r>
              <a:rPr lang="tr-TR" dirty="0" err="1">
                <a:latin typeface="+mj-lt"/>
              </a:rPr>
              <a:t>branch’iniz</a:t>
            </a:r>
            <a:r>
              <a:rPr lang="tr-TR" dirty="0">
                <a:latin typeface="+mj-lt"/>
              </a:rPr>
              <a:t> </a:t>
            </a:r>
            <a:r>
              <a:rPr lang="tr-TR" dirty="0" err="1">
                <a:latin typeface="+mj-lt"/>
              </a:rPr>
              <a:t>master’a</a:t>
            </a:r>
            <a:r>
              <a:rPr lang="tr-TR" dirty="0">
                <a:latin typeface="+mj-lt"/>
              </a:rPr>
              <a:t> </a:t>
            </a:r>
            <a:r>
              <a:rPr lang="tr-TR" dirty="0" err="1">
                <a:latin typeface="+mj-lt"/>
              </a:rPr>
              <a:t>merge</a:t>
            </a:r>
            <a:r>
              <a:rPr lang="tr-TR" dirty="0">
                <a:latin typeface="+mj-lt"/>
              </a:rPr>
              <a:t> olacağı anda eğer </a:t>
            </a:r>
            <a:r>
              <a:rPr lang="tr-TR" dirty="0" err="1">
                <a:latin typeface="+mj-lt"/>
              </a:rPr>
              <a:t>master</a:t>
            </a:r>
            <a:r>
              <a:rPr lang="tr-TR" dirty="0">
                <a:latin typeface="+mj-lt"/>
              </a:rPr>
              <a:t> üzerinde bir değişiklik (</a:t>
            </a:r>
            <a:r>
              <a:rPr lang="tr-TR" dirty="0" err="1">
                <a:latin typeface="+mj-lt"/>
              </a:rPr>
              <a:t>commit</a:t>
            </a:r>
            <a:r>
              <a:rPr lang="tr-TR" dirty="0">
                <a:latin typeface="+mj-lt"/>
              </a:rPr>
              <a:t>) olmamışsa, git varsayılan olarak </a:t>
            </a:r>
            <a:r>
              <a:rPr lang="tr-TR" dirty="0" err="1">
                <a:latin typeface="+mj-lt"/>
              </a:rPr>
              <a:t>master</a:t>
            </a:r>
            <a:r>
              <a:rPr lang="tr-TR" dirty="0">
                <a:latin typeface="+mj-lt"/>
              </a:rPr>
              <a:t> hattının son </a:t>
            </a:r>
            <a:r>
              <a:rPr lang="tr-TR" dirty="0" err="1">
                <a:latin typeface="+mj-lt"/>
              </a:rPr>
              <a:t>commit</a:t>
            </a:r>
            <a:r>
              <a:rPr lang="tr-TR" dirty="0">
                <a:latin typeface="+mj-lt"/>
              </a:rPr>
              <a:t> </a:t>
            </a:r>
            <a:r>
              <a:rPr lang="tr-TR" dirty="0" err="1">
                <a:latin typeface="+mj-lt"/>
              </a:rPr>
              <a:t>hash’i</a:t>
            </a:r>
            <a:r>
              <a:rPr lang="tr-TR" dirty="0">
                <a:latin typeface="+mj-lt"/>
              </a:rPr>
              <a:t> olarak, </a:t>
            </a:r>
            <a:r>
              <a:rPr lang="tr-TR" dirty="0" err="1">
                <a:latin typeface="+mj-lt"/>
              </a:rPr>
              <a:t>feature</a:t>
            </a:r>
            <a:r>
              <a:rPr lang="tr-TR" dirty="0">
                <a:latin typeface="+mj-lt"/>
              </a:rPr>
              <a:t> </a:t>
            </a:r>
            <a:r>
              <a:rPr lang="tr-TR" dirty="0" err="1">
                <a:latin typeface="+mj-lt"/>
              </a:rPr>
              <a:t>branch’in</a:t>
            </a:r>
            <a:r>
              <a:rPr lang="tr-TR" dirty="0">
                <a:latin typeface="+mj-lt"/>
              </a:rPr>
              <a:t> </a:t>
            </a:r>
            <a:r>
              <a:rPr lang="tr-TR" dirty="0" err="1">
                <a:latin typeface="+mj-lt"/>
              </a:rPr>
              <a:t>hash’ini</a:t>
            </a:r>
            <a:r>
              <a:rPr lang="tr-TR" dirty="0">
                <a:latin typeface="+mj-lt"/>
              </a:rPr>
              <a:t> alır. Bu duruma </a:t>
            </a:r>
            <a:r>
              <a:rPr lang="tr-TR" dirty="0">
                <a:latin typeface="+mj-lt"/>
                <a:hlinkClick r:id="rId2"/>
              </a:rPr>
              <a:t>Fast-Forward Merging</a:t>
            </a:r>
            <a:r>
              <a:rPr lang="tr-TR" dirty="0">
                <a:latin typeface="+mj-lt"/>
              </a:rPr>
              <a:t> denir.</a:t>
            </a:r>
            <a:endParaRPr lang="tr-TR" i="1" dirty="0">
              <a:latin typeface="+mj-lt"/>
            </a:endParaRPr>
          </a:p>
          <a:p>
            <a:r>
              <a:rPr lang="tr-TR" dirty="0">
                <a:latin typeface="+mj-lt"/>
              </a:rPr>
              <a:t>Bu işlem sonrasında sanki değişiklikler </a:t>
            </a:r>
            <a:r>
              <a:rPr lang="tr-TR" dirty="0" err="1">
                <a:latin typeface="+mj-lt"/>
              </a:rPr>
              <a:t>master</a:t>
            </a:r>
            <a:r>
              <a:rPr lang="tr-TR" dirty="0">
                <a:latin typeface="+mj-lt"/>
              </a:rPr>
              <a:t> </a:t>
            </a:r>
            <a:r>
              <a:rPr lang="tr-TR" dirty="0" err="1">
                <a:latin typeface="+mj-lt"/>
              </a:rPr>
              <a:t>branch’inde</a:t>
            </a:r>
            <a:r>
              <a:rPr lang="tr-TR" dirty="0">
                <a:latin typeface="+mj-lt"/>
              </a:rPr>
              <a:t> yapılmış gibi bir </a:t>
            </a:r>
            <a:r>
              <a:rPr lang="tr-TR" dirty="0" err="1">
                <a:latin typeface="+mj-lt"/>
              </a:rPr>
              <a:t>history</a:t>
            </a:r>
            <a:r>
              <a:rPr lang="tr-TR" dirty="0">
                <a:latin typeface="+mj-lt"/>
              </a:rPr>
              <a:t> oluşur. Geçmiş </a:t>
            </a:r>
            <a:r>
              <a:rPr lang="tr-TR" dirty="0" err="1">
                <a:latin typeface="+mj-lt"/>
              </a:rPr>
              <a:t>history’i</a:t>
            </a:r>
            <a:r>
              <a:rPr lang="tr-TR" dirty="0">
                <a:latin typeface="+mj-lt"/>
              </a:rPr>
              <a:t> daha anlaşılabilir tutmak için </a:t>
            </a:r>
            <a:r>
              <a:rPr lang="tr-TR" dirty="0" err="1">
                <a:latin typeface="+mj-lt"/>
              </a:rPr>
              <a:t>merge</a:t>
            </a:r>
            <a:r>
              <a:rPr lang="tr-TR" dirty="0">
                <a:latin typeface="+mj-lt"/>
              </a:rPr>
              <a:t> işlemi sırasında </a:t>
            </a:r>
            <a:r>
              <a:rPr lang="tr-TR" dirty="0" err="1">
                <a:latin typeface="+mj-lt"/>
              </a:rPr>
              <a:t>git’e</a:t>
            </a:r>
            <a:r>
              <a:rPr lang="tr-TR" dirty="0">
                <a:latin typeface="+mj-lt"/>
              </a:rPr>
              <a:t> “ — </a:t>
            </a:r>
            <a:r>
              <a:rPr lang="tr-TR" dirty="0" err="1">
                <a:latin typeface="+mj-lt"/>
              </a:rPr>
              <a:t>no-ff</a:t>
            </a:r>
            <a:r>
              <a:rPr lang="tr-TR" dirty="0">
                <a:latin typeface="+mj-lt"/>
              </a:rPr>
              <a:t>” opsiyonu ile gidilir; bu </a:t>
            </a:r>
            <a:r>
              <a:rPr lang="tr-TR" dirty="0" err="1">
                <a:latin typeface="+mj-lt"/>
              </a:rPr>
              <a:t>git’in</a:t>
            </a:r>
            <a:r>
              <a:rPr lang="tr-TR" dirty="0">
                <a:latin typeface="+mj-lt"/>
              </a:rPr>
              <a:t> </a:t>
            </a:r>
            <a:r>
              <a:rPr lang="tr-TR" dirty="0" err="1">
                <a:latin typeface="+mj-lt"/>
              </a:rPr>
              <a:t>fast-forward</a:t>
            </a:r>
            <a:r>
              <a:rPr lang="tr-TR" dirty="0">
                <a:latin typeface="+mj-lt"/>
              </a:rPr>
              <a:t> yapmamasını ve yeni bir </a:t>
            </a:r>
            <a:r>
              <a:rPr lang="tr-TR" dirty="0" err="1">
                <a:latin typeface="+mj-lt"/>
              </a:rPr>
              <a:t>merge</a:t>
            </a:r>
            <a:r>
              <a:rPr lang="tr-TR" dirty="0">
                <a:latin typeface="+mj-lt"/>
              </a:rPr>
              <a:t> </a:t>
            </a:r>
            <a:r>
              <a:rPr lang="tr-TR" dirty="0" err="1">
                <a:latin typeface="+mj-lt"/>
              </a:rPr>
              <a:t>commit</a:t>
            </a:r>
            <a:r>
              <a:rPr lang="tr-TR" dirty="0">
                <a:latin typeface="+mj-lt"/>
              </a:rPr>
              <a:t> ile ilerlemesini sağlar.</a:t>
            </a:r>
            <a:endParaRPr lang="tr-TR" i="1" dirty="0">
              <a:latin typeface="+mj-lt"/>
            </a:endParaRPr>
          </a:p>
          <a:p>
            <a:pPr marL="0" indent="0">
              <a:buNone/>
            </a:pPr>
            <a:r>
              <a:rPr lang="tr-TR" dirty="0">
                <a:latin typeface="+mj-lt"/>
              </a:rPr>
              <a:t> </a:t>
            </a:r>
            <a:br>
              <a:rPr lang="tr-TR" dirty="0">
                <a:latin typeface="+mj-lt"/>
              </a:rPr>
            </a:br>
            <a:r>
              <a:rPr lang="tr-TR" dirty="0">
                <a:latin typeface="+mj-lt"/>
              </a:rPr>
              <a:t>   </a:t>
            </a:r>
            <a:r>
              <a:rPr lang="tr-TR" dirty="0">
                <a:latin typeface="+mj-lt"/>
                <a:hlinkClick r:id="rId3"/>
              </a:rPr>
              <a:t>Git rebase</a:t>
            </a:r>
            <a:r>
              <a:rPr lang="tr-TR" dirty="0">
                <a:latin typeface="+mj-lt"/>
              </a:rPr>
              <a:t>:</a:t>
            </a:r>
          </a:p>
          <a:p>
            <a:r>
              <a:rPr lang="tr-TR" dirty="0" err="1">
                <a:latin typeface="+mj-lt"/>
              </a:rPr>
              <a:t>Merge</a:t>
            </a:r>
            <a:r>
              <a:rPr lang="tr-TR" dirty="0">
                <a:latin typeface="+mj-lt"/>
              </a:rPr>
              <a:t> gibi farklı </a:t>
            </a:r>
            <a:r>
              <a:rPr lang="tr-TR" dirty="0" err="1">
                <a:latin typeface="+mj-lt"/>
              </a:rPr>
              <a:t>commitleri</a:t>
            </a:r>
            <a:r>
              <a:rPr lang="tr-TR" dirty="0">
                <a:latin typeface="+mj-lt"/>
              </a:rPr>
              <a:t> bir araya getirir. </a:t>
            </a:r>
            <a:r>
              <a:rPr lang="tr-TR" dirty="0" err="1">
                <a:latin typeface="+mj-lt"/>
              </a:rPr>
              <a:t>Merge’den</a:t>
            </a:r>
            <a:r>
              <a:rPr lang="tr-TR" dirty="0">
                <a:latin typeface="+mj-lt"/>
              </a:rPr>
              <a:t> farkı </a:t>
            </a:r>
            <a:r>
              <a:rPr lang="tr-TR" dirty="0" err="1">
                <a:latin typeface="+mj-lt"/>
              </a:rPr>
              <a:t>rebase</a:t>
            </a:r>
            <a:r>
              <a:rPr lang="tr-TR" dirty="0">
                <a:latin typeface="+mj-lt"/>
              </a:rPr>
              <a:t> uygulandığı </a:t>
            </a:r>
            <a:r>
              <a:rPr lang="tr-TR" dirty="0" err="1">
                <a:latin typeface="+mj-lt"/>
              </a:rPr>
              <a:t>branch’in</a:t>
            </a:r>
            <a:r>
              <a:rPr lang="tr-TR" dirty="0">
                <a:latin typeface="+mj-lt"/>
              </a:rPr>
              <a:t> üzerinde yeni bir </a:t>
            </a:r>
            <a:r>
              <a:rPr lang="tr-TR" dirty="0" err="1">
                <a:latin typeface="+mj-lt"/>
              </a:rPr>
              <a:t>merge</a:t>
            </a:r>
            <a:r>
              <a:rPr lang="tr-TR" dirty="0">
                <a:latin typeface="+mj-lt"/>
              </a:rPr>
              <a:t> </a:t>
            </a:r>
            <a:r>
              <a:rPr lang="tr-TR" dirty="0" err="1">
                <a:latin typeface="+mj-lt"/>
              </a:rPr>
              <a:t>commit</a:t>
            </a:r>
            <a:r>
              <a:rPr lang="tr-TR" dirty="0">
                <a:latin typeface="+mj-lt"/>
              </a:rPr>
              <a:t> oluşturmaz.</a:t>
            </a:r>
            <a:br>
              <a:rPr lang="tr-TR" u="sng" dirty="0"/>
            </a:br>
            <a:endParaRPr lang="tr-TR" u="sng" dirty="0"/>
          </a:p>
          <a:p>
            <a:endParaRPr lang="tr-TR" dirty="0"/>
          </a:p>
        </p:txBody>
      </p:sp>
    </p:spTree>
    <p:extLst>
      <p:ext uri="{BB962C8B-B14F-4D97-AF65-F5344CB8AC3E}">
        <p14:creationId xmlns:p14="http://schemas.microsoft.com/office/powerpoint/2010/main" val="3682689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296B86-D2AE-BA49-5F08-6EC7DED26174}"/>
              </a:ext>
            </a:extLst>
          </p:cNvPr>
          <p:cNvSpPr>
            <a:spLocks noGrp="1"/>
          </p:cNvSpPr>
          <p:nvPr>
            <p:ph type="title"/>
          </p:nvPr>
        </p:nvSpPr>
        <p:spPr>
          <a:xfrm>
            <a:off x="540000" y="540000"/>
            <a:ext cx="11101135" cy="1083060"/>
          </a:xfrm>
        </p:spPr>
        <p:txBody>
          <a:bodyPr/>
          <a:lstStyle/>
          <a:p>
            <a:r>
              <a:rPr lang="tr-TR" dirty="0"/>
              <a:t>ASCII / UNICODE </a:t>
            </a:r>
          </a:p>
        </p:txBody>
      </p:sp>
      <p:sp>
        <p:nvSpPr>
          <p:cNvPr id="3" name="İçerik Yer Tutucusu 2">
            <a:extLst>
              <a:ext uri="{FF2B5EF4-FFF2-40B4-BE49-F238E27FC236}">
                <a16:creationId xmlns:a16="http://schemas.microsoft.com/office/drawing/2014/main" id="{A893AD44-E0BD-CFF2-6B44-9DB2B8BE1440}"/>
              </a:ext>
            </a:extLst>
          </p:cNvPr>
          <p:cNvSpPr>
            <a:spLocks noGrp="1"/>
          </p:cNvSpPr>
          <p:nvPr>
            <p:ph idx="1"/>
          </p:nvPr>
        </p:nvSpPr>
        <p:spPr>
          <a:xfrm>
            <a:off x="540000" y="1623060"/>
            <a:ext cx="11101136" cy="4694940"/>
          </a:xfrm>
        </p:spPr>
        <p:txBody>
          <a:bodyPr>
            <a:noAutofit/>
          </a:bodyPr>
          <a:lstStyle/>
          <a:p>
            <a:r>
              <a:rPr lang="tr-TR" sz="1200" dirty="0">
                <a:latin typeface="+mj-lt"/>
              </a:rPr>
              <a:t>ASCII (</a:t>
            </a:r>
            <a:r>
              <a:rPr lang="tr-TR" sz="1200" dirty="0" err="1">
                <a:latin typeface="+mj-lt"/>
              </a:rPr>
              <a:t>American</a:t>
            </a:r>
            <a:r>
              <a:rPr lang="tr-TR" sz="1200" dirty="0">
                <a:latin typeface="+mj-lt"/>
              </a:rPr>
              <a:t> </a:t>
            </a:r>
            <a:r>
              <a:rPr lang="tr-TR" sz="1200" dirty="0" err="1">
                <a:latin typeface="+mj-lt"/>
              </a:rPr>
              <a:t>Standard</a:t>
            </a:r>
            <a:r>
              <a:rPr lang="tr-TR" sz="1200" dirty="0">
                <a:latin typeface="+mj-lt"/>
              </a:rPr>
              <a:t> </a:t>
            </a:r>
            <a:r>
              <a:rPr lang="tr-TR" sz="1200" dirty="0" err="1">
                <a:latin typeface="+mj-lt"/>
              </a:rPr>
              <a:t>Code</a:t>
            </a:r>
            <a:r>
              <a:rPr lang="tr-TR" sz="1200" dirty="0">
                <a:latin typeface="+mj-lt"/>
              </a:rPr>
              <a:t> </a:t>
            </a:r>
            <a:r>
              <a:rPr lang="tr-TR" sz="1200" dirty="0" err="1">
                <a:latin typeface="+mj-lt"/>
              </a:rPr>
              <a:t>for</a:t>
            </a:r>
            <a:r>
              <a:rPr lang="tr-TR" sz="1200" dirty="0">
                <a:latin typeface="+mj-lt"/>
              </a:rPr>
              <a:t> Information </a:t>
            </a:r>
            <a:r>
              <a:rPr lang="tr-TR" sz="1200" dirty="0" err="1">
                <a:latin typeface="+mj-lt"/>
              </a:rPr>
              <a:t>Interchange</a:t>
            </a:r>
            <a:r>
              <a:rPr lang="tr-TR" sz="1200" dirty="0">
                <a:latin typeface="+mj-lt"/>
              </a:rPr>
              <a:t>), bizim bilgisayarda görsel olarak girdiğimiz </a:t>
            </a:r>
            <a:r>
              <a:rPr lang="tr-TR" sz="1200" dirty="0" err="1">
                <a:latin typeface="+mj-lt"/>
              </a:rPr>
              <a:t>karakter,harf</a:t>
            </a:r>
            <a:r>
              <a:rPr lang="tr-TR" sz="1200" dirty="0">
                <a:latin typeface="+mj-lt"/>
              </a:rPr>
              <a:t> ve rakamların bilgisayar dilindeki temsil edilme şeklidir </a:t>
            </a:r>
            <a:r>
              <a:rPr lang="tr-TR" sz="1200" dirty="0" err="1">
                <a:latin typeface="+mj-lt"/>
              </a:rPr>
              <a:t>diyebiliriz.Yani</a:t>
            </a:r>
            <a:r>
              <a:rPr lang="tr-TR" sz="1200" dirty="0">
                <a:latin typeface="+mj-lt"/>
              </a:rPr>
              <a:t> bilgisayarımızın o </a:t>
            </a:r>
            <a:r>
              <a:rPr lang="tr-TR" sz="1200" dirty="0" err="1">
                <a:latin typeface="+mj-lt"/>
              </a:rPr>
              <a:t>karakteri,harfi</a:t>
            </a:r>
            <a:r>
              <a:rPr lang="tr-TR" sz="1200" dirty="0">
                <a:latin typeface="+mj-lt"/>
              </a:rPr>
              <a:t> veya rakamı belleğinde saklama biçimidir.</a:t>
            </a:r>
          </a:p>
          <a:p>
            <a:r>
              <a:rPr lang="tr-TR" sz="1200" dirty="0" err="1">
                <a:latin typeface="+mj-lt"/>
              </a:rPr>
              <a:t>Ascii</a:t>
            </a:r>
            <a:r>
              <a:rPr lang="tr-TR" sz="1200" dirty="0">
                <a:latin typeface="+mj-lt"/>
              </a:rPr>
              <a:t> </a:t>
            </a:r>
            <a:r>
              <a:rPr lang="tr-TR" sz="1200" dirty="0" err="1">
                <a:latin typeface="+mj-lt"/>
              </a:rPr>
              <a:t>İngilizce’de</a:t>
            </a:r>
            <a:r>
              <a:rPr lang="tr-TR" sz="1200" dirty="0">
                <a:latin typeface="+mj-lt"/>
              </a:rPr>
              <a:t> kullanılan Latin alfabesi üzerine ANSI tarafından 1963 yılında kurulmuş bir karakter kodlamasıdır</a:t>
            </a:r>
          </a:p>
          <a:p>
            <a:r>
              <a:rPr lang="tr-TR" sz="1200" dirty="0">
                <a:latin typeface="+mj-lt"/>
              </a:rPr>
              <a:t>Unicode Nedir?</a:t>
            </a:r>
          </a:p>
          <a:p>
            <a:r>
              <a:rPr lang="tr-TR" sz="1200" dirty="0">
                <a:latin typeface="+mj-lt"/>
              </a:rPr>
              <a:t>ASCII karakterler sadece İngilizce üzerinde etkili olurken, Unicode tamamen evrenseldir. Adı “Universal” ve “</a:t>
            </a:r>
            <a:r>
              <a:rPr lang="tr-TR" sz="1200" dirty="0" err="1">
                <a:latin typeface="+mj-lt"/>
              </a:rPr>
              <a:t>Code</a:t>
            </a:r>
            <a:r>
              <a:rPr lang="tr-TR" sz="1200" dirty="0">
                <a:latin typeface="+mj-lt"/>
              </a:rPr>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a:t>
            </a:r>
          </a:p>
          <a:p>
            <a:r>
              <a:rPr lang="tr-TR" sz="1200" dirty="0">
                <a:latin typeface="+mj-lt"/>
              </a:rPr>
              <a:t>Her karakter için benzersiz bir numara kullanılarak platformlar arası karmaşalara çözüm getirildi. Unicode kullanıldığı sürece hangi platformu kullandığınızı hangi cihaz, yazılım veya dili kullandığınız fark etmiyor.</a:t>
            </a:r>
          </a:p>
          <a:p>
            <a:r>
              <a:rPr lang="tr-TR" sz="1200" dirty="0">
                <a:latin typeface="+mj-lt"/>
              </a:rPr>
              <a:t> Bugün Unicode kodlaması artık her yerde kullanılıyor. Tüm işletim sistemleri, arama motorları, internet tarayıcıları, bilgisayarlar ve hatta akıllı telefonlar bile Unicode karakter kodlaması üzerinden çalışıyor</a:t>
            </a:r>
          </a:p>
          <a:p>
            <a:r>
              <a:rPr lang="tr-TR" sz="1200" dirty="0">
                <a:latin typeface="+mj-lt"/>
              </a:rPr>
              <a:t>UTF, Unicode Dönüşüm Birimi anlamına gelir.</a:t>
            </a:r>
          </a:p>
          <a:p>
            <a:r>
              <a:rPr lang="tr-TR" sz="1200" dirty="0">
                <a:latin typeface="+mj-lt"/>
              </a:rPr>
              <a:t>•	UTF-8: İngilizce karakterleri kodlamak için (8bit)</a:t>
            </a:r>
          </a:p>
          <a:p>
            <a:r>
              <a:rPr lang="tr-TR" sz="1200" dirty="0">
                <a:latin typeface="+mj-lt"/>
              </a:rPr>
              <a:t>•	UTF-16: En çok kullanılan karakterleri kodlamak için iki bayt (16 bit) kullanır</a:t>
            </a:r>
          </a:p>
          <a:p>
            <a:r>
              <a:rPr lang="tr-TR" sz="1200" dirty="0">
                <a:latin typeface="+mj-lt"/>
              </a:rPr>
              <a:t>•	UTF-32: 16 bitlik bir sayının tüm karakterleri temsil etmek için yetmediği karakterleri kodlamak için dört bayt (32 bit) kullanır</a:t>
            </a:r>
            <a:r>
              <a:rPr lang="tr-TR" sz="1200" dirty="0"/>
              <a:t>.</a:t>
            </a:r>
          </a:p>
        </p:txBody>
      </p:sp>
    </p:spTree>
    <p:extLst>
      <p:ext uri="{BB962C8B-B14F-4D97-AF65-F5344CB8AC3E}">
        <p14:creationId xmlns:p14="http://schemas.microsoft.com/office/powerpoint/2010/main" val="4077761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88F354-B9C8-3BF9-714F-F795090C1788}"/>
              </a:ext>
            </a:extLst>
          </p:cNvPr>
          <p:cNvSpPr>
            <a:spLocks noGrp="1"/>
          </p:cNvSpPr>
          <p:nvPr>
            <p:ph type="title"/>
          </p:nvPr>
        </p:nvSpPr>
        <p:spPr>
          <a:xfrm>
            <a:off x="540000" y="540000"/>
            <a:ext cx="11101135" cy="1020786"/>
          </a:xfrm>
        </p:spPr>
        <p:txBody>
          <a:bodyPr/>
          <a:lstStyle/>
          <a:p>
            <a:r>
              <a:rPr lang="tr-TR" dirty="0"/>
              <a:t>Library / Framework</a:t>
            </a:r>
          </a:p>
        </p:txBody>
      </p:sp>
      <p:sp>
        <p:nvSpPr>
          <p:cNvPr id="3" name="İçerik Yer Tutucusu 2">
            <a:extLst>
              <a:ext uri="{FF2B5EF4-FFF2-40B4-BE49-F238E27FC236}">
                <a16:creationId xmlns:a16="http://schemas.microsoft.com/office/drawing/2014/main" id="{26132EC3-1ADE-938C-BD5D-D179135107B4}"/>
              </a:ext>
            </a:extLst>
          </p:cNvPr>
          <p:cNvSpPr>
            <a:spLocks noGrp="1"/>
          </p:cNvSpPr>
          <p:nvPr>
            <p:ph idx="1"/>
          </p:nvPr>
        </p:nvSpPr>
        <p:spPr>
          <a:xfrm>
            <a:off x="540000" y="1560787"/>
            <a:ext cx="11101136" cy="4747938"/>
          </a:xfrm>
        </p:spPr>
        <p:txBody>
          <a:bodyPr/>
          <a:lstStyle/>
          <a:p>
            <a:r>
              <a:rPr lang="tr-TR" dirty="0"/>
              <a:t>Framework ve Library 'in ortak noktası, birileri tarafından yazılan ve başkaları tarafından kullanılabilen ortak kod yapılarıdır. İkisinde de başkaları tarafından oluşturulmuş kodların kullanımı söz konusudur. Bu noktada ikisi arasında işlevsel anlamda bir fark mevcut değildir. Bu iki farklı yazılım inşası, temel olarak bir kolaylaştırıcı kod yapısının derlemeleridir. İki farklı yapıda, ortaya çıkaracağınız ürün için bir takım kolaylıklar sağlarlar. Bir önceki cümlelerden anlayacağınız üzere, ikisi arasındaki kesinlikle amaç anlamında bir fark yok.</a:t>
            </a:r>
          </a:p>
          <a:p>
            <a:br>
              <a:rPr lang="tr-TR" dirty="0"/>
            </a:br>
            <a:r>
              <a:rPr lang="tr-TR" dirty="0"/>
              <a:t>Library ile Framework ‘ün ayrıştığı nokta teknik kısımdır. İki arasındaki temel teknik fark, kodun nasıl çağrıldığıdır. Library kullanırken, </a:t>
            </a:r>
            <a:r>
              <a:rPr lang="tr-TR" dirty="0" err="1"/>
              <a:t>library</a:t>
            </a:r>
            <a:r>
              <a:rPr lang="tr-TR" dirty="0"/>
              <a:t> size bazı özellikler vererek kullanmanızı sağlar, bu şekilde almış olduğunuzu kodu kendi sisteminize uygularken size kodu nerede ve ne zaman kullanacağınıza karışmaz veya bir diğer deyişle dikte etmez. Framework ise </a:t>
            </a:r>
            <a:r>
              <a:rPr lang="tr-TR" dirty="0" err="1"/>
              <a:t>Library'in</a:t>
            </a:r>
            <a:r>
              <a:rPr lang="tr-TR" dirty="0"/>
              <a:t> tersine kullanacağız özelliğe göre kodu nerede ve ne zaman kullanacağınız söyler, kullanacağız bu işlev, eğer Framework dokümanın belirtildiği gibi kullanılmaz ise kullanım dışı kalır.</a:t>
            </a:r>
          </a:p>
        </p:txBody>
      </p:sp>
    </p:spTree>
    <p:extLst>
      <p:ext uri="{BB962C8B-B14F-4D97-AF65-F5344CB8AC3E}">
        <p14:creationId xmlns:p14="http://schemas.microsoft.com/office/powerpoint/2010/main" val="338543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32979FA-39E1-673F-44EC-4D8F4327DE2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29000" y="2667261"/>
            <a:ext cx="3600000" cy="1523478"/>
          </a:xfrm>
          <a:prstGeom prst="rect">
            <a:avLst/>
          </a:prstGeom>
          <a:noFill/>
          <a:extLst>
            <a:ext uri="{909E8E84-426E-40DD-AFC4-6F175D3DCCD1}">
              <a14:hiddenFill xmlns:a14="http://schemas.microsoft.com/office/drawing/2010/main">
                <a:solidFill>
                  <a:srgbClr val="FFFFFF"/>
                </a:solidFill>
              </a14:hiddenFill>
            </a:ext>
          </a:extLst>
        </p:spPr>
      </p:pic>
      <p:sp>
        <p:nvSpPr>
          <p:cNvPr id="3" name="İçerik Yer Tutucusu 2">
            <a:extLst>
              <a:ext uri="{FF2B5EF4-FFF2-40B4-BE49-F238E27FC236}">
                <a16:creationId xmlns:a16="http://schemas.microsoft.com/office/drawing/2014/main" id="{C7E3686C-37D9-4994-84CF-DAE953393069}"/>
              </a:ext>
            </a:extLst>
          </p:cNvPr>
          <p:cNvSpPr>
            <a:spLocks noGrp="1"/>
          </p:cNvSpPr>
          <p:nvPr>
            <p:ph idx="1"/>
          </p:nvPr>
        </p:nvSpPr>
        <p:spPr>
          <a:xfrm>
            <a:off x="7104063" y="540000"/>
            <a:ext cx="4537073" cy="5671614"/>
          </a:xfrm>
        </p:spPr>
        <p:txBody>
          <a:bodyPr anchor="t">
            <a:normAutofit fontScale="92500" lnSpcReduction="10000"/>
          </a:bodyPr>
          <a:lstStyle/>
          <a:p>
            <a:pPr>
              <a:lnSpc>
                <a:spcPct val="115000"/>
              </a:lnSpc>
            </a:pPr>
            <a:r>
              <a:rPr lang="tr-TR" sz="1400" dirty="0" err="1"/>
              <a:t>Library'lerin</a:t>
            </a:r>
            <a:r>
              <a:rPr lang="tr-TR" sz="1400" dirty="0"/>
              <a:t> ürünlerde ve programlarda kullanımı sırasında uygulamaya oluşturan kişi, </a:t>
            </a:r>
            <a:r>
              <a:rPr lang="tr-TR" sz="1400" dirty="0" err="1"/>
              <a:t>Library'in</a:t>
            </a:r>
            <a:r>
              <a:rPr lang="tr-TR" sz="1400" dirty="0"/>
              <a:t> özelliklerini kullanımında tamamen bağımsız hareket eder. Kodun herhangi bir yerinde ve istediği zaman Library 'in vermiş olduğu kodları kullanabilir. </a:t>
            </a:r>
            <a:r>
              <a:rPr lang="tr-TR" sz="1400" dirty="0" err="1"/>
              <a:t>Frameworkte</a:t>
            </a:r>
            <a:r>
              <a:rPr lang="tr-TR" sz="1400" dirty="0"/>
              <a:t> ise verilen araçların kullanımı her zaman </a:t>
            </a:r>
            <a:r>
              <a:rPr lang="tr-TR" sz="1400" dirty="0" err="1"/>
              <a:t>olmasada</a:t>
            </a:r>
            <a:r>
              <a:rPr lang="tr-TR" sz="1400" dirty="0"/>
              <a:t> genellikle belli kurallara haizdir. Mesela ben bu site içerisinde bir JS </a:t>
            </a:r>
            <a:r>
              <a:rPr lang="tr-TR" sz="1400" dirty="0" err="1"/>
              <a:t>Framework'ü</a:t>
            </a:r>
            <a:r>
              <a:rPr lang="tr-TR" sz="1400" dirty="0"/>
              <a:t> olan </a:t>
            </a:r>
            <a:r>
              <a:rPr lang="tr-TR" sz="1400" dirty="0" err="1"/>
              <a:t>React'ı</a:t>
            </a:r>
            <a:r>
              <a:rPr lang="tr-TR" sz="1400" dirty="0"/>
              <a:t> kullanıyorum. Bu kullanım sırasında </a:t>
            </a:r>
            <a:r>
              <a:rPr lang="tr-TR" sz="1400" dirty="0" err="1"/>
              <a:t>React</a:t>
            </a:r>
            <a:r>
              <a:rPr lang="tr-TR" sz="1400" dirty="0"/>
              <a:t> bana vermiş olduğu özellikler için belirli sınırlamalar belirlemiş, eğer bu sınırların dışına çıkarsam kodum çalışmaz. Buradan da anlayacağınız üzere, yazmış olduğum kod </a:t>
            </a:r>
            <a:r>
              <a:rPr lang="tr-TR" sz="1400" dirty="0" err="1"/>
              <a:t>React</a:t>
            </a:r>
            <a:r>
              <a:rPr lang="tr-TR" sz="1400" dirty="0"/>
              <a:t> tarafından kontrol edilmekte, çağrılmakta ve buna göre işlem yapılmakta.</a:t>
            </a:r>
          </a:p>
          <a:p>
            <a:pPr>
              <a:lnSpc>
                <a:spcPct val="115000"/>
              </a:lnSpc>
            </a:pPr>
            <a:r>
              <a:rPr lang="tr-TR" sz="1400" dirty="0"/>
              <a:t>Library ‘</a:t>
            </a:r>
            <a:r>
              <a:rPr lang="tr-TR" sz="1400" dirty="0" err="1"/>
              <a:t>ler</a:t>
            </a:r>
            <a:r>
              <a:rPr lang="tr-TR" sz="1400" dirty="0"/>
              <a:t> de ise böyle bir zorunluluk mevcut değildir. Örneğin, bir JS kütüphanesi olan </a:t>
            </a:r>
            <a:r>
              <a:rPr lang="tr-TR" sz="1400" dirty="0" err="1"/>
              <a:t>JQuery</a:t>
            </a:r>
            <a:r>
              <a:rPr lang="tr-TR" sz="1400" dirty="0"/>
              <a:t>, size şurada kodu yazın ve şundan sonra bu işlemi yapın gibi bir direktif söylemez sadece elindeki araçları gösterir şunu, bunu veya onu bu verdiğim özelliklerle gerçekleştirebilirsiniz der. Siz, </a:t>
            </a:r>
            <a:r>
              <a:rPr lang="tr-TR" sz="1400" dirty="0" err="1"/>
              <a:t>JQuery</a:t>
            </a:r>
            <a:r>
              <a:rPr lang="tr-TR" sz="1400" dirty="0"/>
              <a:t> ile bir çalışma yaptığınız zaman, kütüphaneden işinize yarar özellikleri alır ve kullanmaya başlarsınız, </a:t>
            </a:r>
            <a:r>
              <a:rPr lang="tr-TR" sz="1400" dirty="0" err="1"/>
              <a:t>JQuery</a:t>
            </a:r>
            <a:r>
              <a:rPr lang="tr-TR" sz="1400" dirty="0"/>
              <a:t> burada herhangi bir kontrol yapmaz. Konunun özeti, siz yazmış olduğunuz kod ile </a:t>
            </a:r>
            <a:r>
              <a:rPr lang="tr-TR" sz="1400" dirty="0" err="1"/>
              <a:t>library</a:t>
            </a:r>
            <a:r>
              <a:rPr lang="tr-TR" sz="1400" dirty="0"/>
              <a:t> ' i çağırırsınız, </a:t>
            </a:r>
            <a:r>
              <a:rPr lang="tr-TR" sz="1400" dirty="0" err="1"/>
              <a:t>framework</a:t>
            </a:r>
            <a:r>
              <a:rPr lang="tr-TR" sz="1400" dirty="0"/>
              <a:t> ise sizi çağırır. </a:t>
            </a:r>
          </a:p>
          <a:p>
            <a:pPr>
              <a:lnSpc>
                <a:spcPct val="115000"/>
              </a:lnSpc>
            </a:pPr>
            <a:endParaRPr lang="tr-TR" sz="700" dirty="0"/>
          </a:p>
        </p:txBody>
      </p:sp>
    </p:spTree>
    <p:extLst>
      <p:ext uri="{BB962C8B-B14F-4D97-AF65-F5344CB8AC3E}">
        <p14:creationId xmlns:p14="http://schemas.microsoft.com/office/powerpoint/2010/main" val="2670303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842EA2-C1E7-2B56-8A63-5693176BB170}"/>
              </a:ext>
            </a:extLst>
          </p:cNvPr>
          <p:cNvSpPr>
            <a:spLocks noGrp="1"/>
          </p:cNvSpPr>
          <p:nvPr>
            <p:ph type="title"/>
          </p:nvPr>
        </p:nvSpPr>
        <p:spPr/>
        <p:txBody>
          <a:bodyPr/>
          <a:lstStyle/>
          <a:p>
            <a:r>
              <a:rPr lang="tr-TR" dirty="0"/>
              <a:t>JDK / SDK</a:t>
            </a:r>
          </a:p>
        </p:txBody>
      </p:sp>
      <p:sp>
        <p:nvSpPr>
          <p:cNvPr id="3" name="İçerik Yer Tutucusu 2">
            <a:extLst>
              <a:ext uri="{FF2B5EF4-FFF2-40B4-BE49-F238E27FC236}">
                <a16:creationId xmlns:a16="http://schemas.microsoft.com/office/drawing/2014/main" id="{8AA946C6-CBD5-A78C-0545-7B516C265D9C}"/>
              </a:ext>
            </a:extLst>
          </p:cNvPr>
          <p:cNvSpPr>
            <a:spLocks noGrp="1"/>
          </p:cNvSpPr>
          <p:nvPr>
            <p:ph idx="1"/>
          </p:nvPr>
        </p:nvSpPr>
        <p:spPr/>
        <p:txBody>
          <a:bodyPr/>
          <a:lstStyle/>
          <a:p>
            <a:r>
              <a:rPr lang="tr-TR" dirty="0"/>
              <a:t>1. SDK, belirli yazılım paketleri veya platformları için uygulamalar oluşturulmasına izin veren bir dizi geliştirme aracıdır; JDK en çok kullanılan </a:t>
            </a:r>
            <a:r>
              <a:rPr lang="tr-TR" dirty="0" err="1"/>
              <a:t>SDK'dır</a:t>
            </a:r>
            <a:r>
              <a:rPr lang="tr-TR" dirty="0"/>
              <a:t> ve Java programlarının yazılması ve çalıştırılmasından sorumlu olan </a:t>
            </a:r>
            <a:r>
              <a:rPr lang="tr-TR" dirty="0" err="1"/>
              <a:t>SDK'nın</a:t>
            </a:r>
            <a:r>
              <a:rPr lang="tr-TR" dirty="0"/>
              <a:t> bir uzantısıdır.</a:t>
            </a:r>
          </a:p>
          <a:p>
            <a:r>
              <a:rPr lang="tr-TR" dirty="0"/>
              <a:t>2. Bir SDK, örnek kod ve teknik notlar veya diğer destekleyici belgeler içerir; JDK, bir dizi programlama aracı olan bileşenleri içerir.</a:t>
            </a:r>
          </a:p>
          <a:p>
            <a:endParaRPr lang="tr-TR" dirty="0"/>
          </a:p>
        </p:txBody>
      </p:sp>
    </p:spTree>
    <p:extLst>
      <p:ext uri="{BB962C8B-B14F-4D97-AF65-F5344CB8AC3E}">
        <p14:creationId xmlns:p14="http://schemas.microsoft.com/office/powerpoint/2010/main" val="3630542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61328A-373C-6405-59CF-63E81C0B828A}"/>
              </a:ext>
            </a:extLst>
          </p:cNvPr>
          <p:cNvSpPr>
            <a:spLocks noGrp="1"/>
          </p:cNvSpPr>
          <p:nvPr>
            <p:ph type="title"/>
          </p:nvPr>
        </p:nvSpPr>
        <p:spPr/>
        <p:txBody>
          <a:bodyPr/>
          <a:lstStyle/>
          <a:p>
            <a:r>
              <a:rPr lang="tr-TR" dirty="0" err="1"/>
              <a:t>fast-forward</a:t>
            </a:r>
            <a:r>
              <a:rPr lang="tr-TR" dirty="0"/>
              <a:t> / </a:t>
            </a:r>
            <a:r>
              <a:rPr lang="tr-TR" dirty="0" err="1"/>
              <a:t>no</a:t>
            </a:r>
            <a:r>
              <a:rPr lang="tr-TR" dirty="0"/>
              <a:t> </a:t>
            </a:r>
            <a:r>
              <a:rPr lang="tr-TR" dirty="0" err="1"/>
              <a:t>fast-forward</a:t>
            </a:r>
            <a:endParaRPr lang="tr-TR" dirty="0"/>
          </a:p>
        </p:txBody>
      </p:sp>
      <p:sp>
        <p:nvSpPr>
          <p:cNvPr id="3" name="İçerik Yer Tutucusu 2">
            <a:extLst>
              <a:ext uri="{FF2B5EF4-FFF2-40B4-BE49-F238E27FC236}">
                <a16:creationId xmlns:a16="http://schemas.microsoft.com/office/drawing/2014/main" id="{68486C44-5766-2F27-E4C9-519C2E268A50}"/>
              </a:ext>
            </a:extLst>
          </p:cNvPr>
          <p:cNvSpPr>
            <a:spLocks noGrp="1"/>
          </p:cNvSpPr>
          <p:nvPr>
            <p:ph idx="1"/>
          </p:nvPr>
        </p:nvSpPr>
        <p:spPr>
          <a:xfrm>
            <a:off x="540000" y="1797269"/>
            <a:ext cx="11101136" cy="4511455"/>
          </a:xfrm>
        </p:spPr>
        <p:txBody>
          <a:bodyPr/>
          <a:lstStyle/>
          <a:p>
            <a:r>
              <a:rPr lang="tr-TR" dirty="0" err="1">
                <a:latin typeface="+mj-lt"/>
              </a:rPr>
              <a:t>Default</a:t>
            </a:r>
            <a:r>
              <a:rPr lang="tr-TR" dirty="0">
                <a:latin typeface="+mj-lt"/>
              </a:rPr>
              <a:t> olarak </a:t>
            </a:r>
            <a:r>
              <a:rPr lang="tr-TR" dirty="0" err="1">
                <a:latin typeface="+mj-lt"/>
              </a:rPr>
              <a:t>merge</a:t>
            </a:r>
            <a:r>
              <a:rPr lang="tr-TR" dirty="0">
                <a:latin typeface="+mj-lt"/>
              </a:rPr>
              <a:t> işlemi </a:t>
            </a:r>
            <a:r>
              <a:rPr lang="tr-TR" dirty="0" err="1">
                <a:latin typeface="+mj-lt"/>
              </a:rPr>
              <a:t>fast</a:t>
            </a:r>
            <a:r>
              <a:rPr lang="tr-TR" dirty="0">
                <a:latin typeface="+mj-lt"/>
              </a:rPr>
              <a:t> </a:t>
            </a:r>
            <a:r>
              <a:rPr lang="tr-TR" dirty="0" err="1">
                <a:latin typeface="+mj-lt"/>
              </a:rPr>
              <a:t>forward</a:t>
            </a:r>
            <a:r>
              <a:rPr lang="tr-TR" dirty="0">
                <a:latin typeface="+mj-lt"/>
              </a:rPr>
              <a:t> olarak çalışır. Main </a:t>
            </a:r>
            <a:r>
              <a:rPr lang="tr-TR" dirty="0" err="1">
                <a:latin typeface="+mj-lt"/>
              </a:rPr>
              <a:t>branch'inde</a:t>
            </a:r>
            <a:r>
              <a:rPr lang="tr-TR" dirty="0">
                <a:latin typeface="+mj-lt"/>
              </a:rPr>
              <a:t> herhangi bir değişiklik </a:t>
            </a:r>
          </a:p>
          <a:p>
            <a:r>
              <a:rPr lang="tr-TR" dirty="0">
                <a:latin typeface="+mj-lt"/>
              </a:rPr>
              <a:t>olmadıysa </a:t>
            </a:r>
            <a:r>
              <a:rPr lang="tr-TR" dirty="0" err="1">
                <a:latin typeface="+mj-lt"/>
              </a:rPr>
              <a:t>merge</a:t>
            </a:r>
            <a:r>
              <a:rPr lang="tr-TR" dirty="0">
                <a:latin typeface="+mj-lt"/>
              </a:rPr>
              <a:t> edilecek </a:t>
            </a:r>
            <a:r>
              <a:rPr lang="tr-TR" dirty="0" err="1">
                <a:latin typeface="+mj-lt"/>
              </a:rPr>
              <a:t>branch</a:t>
            </a:r>
            <a:r>
              <a:rPr lang="tr-TR" dirty="0">
                <a:latin typeface="+mj-lt"/>
              </a:rPr>
              <a:t> </a:t>
            </a:r>
            <a:r>
              <a:rPr lang="tr-TR" dirty="0" err="1">
                <a:latin typeface="+mj-lt"/>
              </a:rPr>
              <a:t>fast</a:t>
            </a:r>
            <a:r>
              <a:rPr lang="tr-TR" dirty="0">
                <a:latin typeface="+mj-lt"/>
              </a:rPr>
              <a:t> </a:t>
            </a:r>
            <a:r>
              <a:rPr lang="tr-TR" dirty="0" err="1">
                <a:latin typeface="+mj-lt"/>
              </a:rPr>
              <a:t>forward</a:t>
            </a:r>
            <a:r>
              <a:rPr lang="tr-TR" dirty="0">
                <a:latin typeface="+mj-lt"/>
              </a:rPr>
              <a:t> olarak </a:t>
            </a:r>
            <a:r>
              <a:rPr lang="tr-TR" dirty="0" err="1">
                <a:latin typeface="+mj-lt"/>
              </a:rPr>
              <a:t>merge</a:t>
            </a:r>
            <a:r>
              <a:rPr lang="tr-TR" dirty="0">
                <a:latin typeface="+mj-lt"/>
              </a:rPr>
              <a:t> edilir. Main hattının son </a:t>
            </a:r>
            <a:r>
              <a:rPr lang="tr-TR" dirty="0" err="1">
                <a:latin typeface="+mj-lt"/>
              </a:rPr>
              <a:t>commit</a:t>
            </a:r>
            <a:r>
              <a:rPr lang="tr-TR" dirty="0">
                <a:latin typeface="+mj-lt"/>
              </a:rPr>
              <a:t> </a:t>
            </a:r>
            <a:r>
              <a:rPr lang="tr-TR" dirty="0" err="1">
                <a:latin typeface="+mj-lt"/>
              </a:rPr>
              <a:t>hash'i</a:t>
            </a:r>
            <a:r>
              <a:rPr lang="tr-TR" dirty="0">
                <a:latin typeface="+mj-lt"/>
              </a:rPr>
              <a:t> olarak, </a:t>
            </a:r>
          </a:p>
          <a:p>
            <a:r>
              <a:rPr lang="tr-TR" dirty="0" err="1">
                <a:latin typeface="+mj-lt"/>
              </a:rPr>
              <a:t>merge</a:t>
            </a:r>
            <a:r>
              <a:rPr lang="tr-TR" dirty="0">
                <a:latin typeface="+mj-lt"/>
              </a:rPr>
              <a:t> edilen </a:t>
            </a:r>
            <a:r>
              <a:rPr lang="tr-TR" dirty="0" err="1">
                <a:latin typeface="+mj-lt"/>
              </a:rPr>
              <a:t>branch'in</a:t>
            </a:r>
            <a:r>
              <a:rPr lang="tr-TR" dirty="0">
                <a:latin typeface="+mj-lt"/>
              </a:rPr>
              <a:t> </a:t>
            </a:r>
            <a:r>
              <a:rPr lang="tr-TR" dirty="0" err="1">
                <a:latin typeface="+mj-lt"/>
              </a:rPr>
              <a:t>hash'ini</a:t>
            </a:r>
            <a:r>
              <a:rPr lang="tr-TR" dirty="0">
                <a:latin typeface="+mj-lt"/>
              </a:rPr>
              <a:t> alır. Eğer main </a:t>
            </a:r>
            <a:r>
              <a:rPr lang="tr-TR" dirty="0" err="1">
                <a:latin typeface="+mj-lt"/>
              </a:rPr>
              <a:t>branch'inde</a:t>
            </a:r>
            <a:r>
              <a:rPr lang="tr-TR" dirty="0">
                <a:latin typeface="+mj-lt"/>
              </a:rPr>
              <a:t> bir değişiklik var ise </a:t>
            </a:r>
            <a:r>
              <a:rPr lang="tr-TR" dirty="0" err="1">
                <a:latin typeface="+mj-lt"/>
              </a:rPr>
              <a:t>merge</a:t>
            </a:r>
            <a:r>
              <a:rPr lang="tr-TR" dirty="0">
                <a:latin typeface="+mj-lt"/>
              </a:rPr>
              <a:t> işlemi </a:t>
            </a:r>
            <a:r>
              <a:rPr lang="tr-TR" dirty="0" err="1">
                <a:latin typeface="+mj-lt"/>
              </a:rPr>
              <a:t>fast</a:t>
            </a:r>
            <a:r>
              <a:rPr lang="tr-TR" dirty="0">
                <a:latin typeface="+mj-lt"/>
              </a:rPr>
              <a:t> </a:t>
            </a:r>
            <a:r>
              <a:rPr lang="tr-TR" dirty="0" err="1">
                <a:latin typeface="+mj-lt"/>
              </a:rPr>
              <a:t>forward</a:t>
            </a:r>
            <a:endParaRPr lang="tr-TR" dirty="0">
              <a:latin typeface="+mj-lt"/>
            </a:endParaRPr>
          </a:p>
          <a:p>
            <a:r>
              <a:rPr lang="tr-TR" dirty="0">
                <a:latin typeface="+mj-lt"/>
              </a:rPr>
              <a:t>olmaz ve bizden hangi değişikleri kaydedeceğimize dair taahhüt bekler.</a:t>
            </a:r>
          </a:p>
          <a:p>
            <a:endParaRPr lang="tr-TR" dirty="0">
              <a:latin typeface="+mj-lt"/>
            </a:endParaRPr>
          </a:p>
          <a:p>
            <a:r>
              <a:rPr lang="tr-TR" dirty="0" err="1">
                <a:latin typeface="+mj-lt"/>
              </a:rPr>
              <a:t>Fast</a:t>
            </a:r>
            <a:r>
              <a:rPr lang="tr-TR" dirty="0">
                <a:latin typeface="+mj-lt"/>
              </a:rPr>
              <a:t> </a:t>
            </a:r>
            <a:r>
              <a:rPr lang="tr-TR" dirty="0" err="1">
                <a:latin typeface="+mj-lt"/>
              </a:rPr>
              <a:t>Forward</a:t>
            </a:r>
            <a:r>
              <a:rPr lang="tr-TR" dirty="0">
                <a:latin typeface="+mj-lt"/>
              </a:rPr>
              <a:t> sonrasında değişiklikler sanki </a:t>
            </a:r>
            <a:r>
              <a:rPr lang="tr-TR" dirty="0" err="1">
                <a:latin typeface="+mj-lt"/>
              </a:rPr>
              <a:t>master</a:t>
            </a:r>
            <a:r>
              <a:rPr lang="tr-TR" dirty="0">
                <a:latin typeface="+mj-lt"/>
              </a:rPr>
              <a:t> </a:t>
            </a:r>
            <a:r>
              <a:rPr lang="tr-TR" dirty="0" err="1">
                <a:latin typeface="+mj-lt"/>
              </a:rPr>
              <a:t>branch'inde</a:t>
            </a:r>
            <a:r>
              <a:rPr lang="tr-TR" dirty="0">
                <a:latin typeface="+mj-lt"/>
              </a:rPr>
              <a:t> yapılmış gibi bir </a:t>
            </a:r>
            <a:r>
              <a:rPr lang="tr-TR" dirty="0" err="1">
                <a:latin typeface="+mj-lt"/>
              </a:rPr>
              <a:t>history</a:t>
            </a:r>
            <a:r>
              <a:rPr lang="tr-TR" dirty="0">
                <a:latin typeface="+mj-lt"/>
              </a:rPr>
              <a:t> oluşur.</a:t>
            </a:r>
          </a:p>
          <a:p>
            <a:r>
              <a:rPr lang="tr-TR" dirty="0">
                <a:latin typeface="+mj-lt"/>
              </a:rPr>
              <a:t>Bu </a:t>
            </a:r>
            <a:r>
              <a:rPr lang="tr-TR" dirty="0" err="1">
                <a:latin typeface="+mj-lt"/>
              </a:rPr>
              <a:t>history'i</a:t>
            </a:r>
            <a:r>
              <a:rPr lang="tr-TR" dirty="0">
                <a:latin typeface="+mj-lt"/>
              </a:rPr>
              <a:t> daha anlaşılır tutmak için </a:t>
            </a:r>
            <a:r>
              <a:rPr lang="tr-TR" dirty="0" err="1">
                <a:latin typeface="+mj-lt"/>
              </a:rPr>
              <a:t>merge</a:t>
            </a:r>
            <a:r>
              <a:rPr lang="tr-TR" dirty="0">
                <a:latin typeface="+mj-lt"/>
              </a:rPr>
              <a:t> işlemi sırasında </a:t>
            </a:r>
            <a:r>
              <a:rPr lang="tr-TR" dirty="0" err="1">
                <a:latin typeface="+mj-lt"/>
              </a:rPr>
              <a:t>git'e</a:t>
            </a:r>
            <a:r>
              <a:rPr lang="tr-TR" dirty="0">
                <a:latin typeface="+mj-lt"/>
              </a:rPr>
              <a:t> "--</a:t>
            </a:r>
            <a:r>
              <a:rPr lang="tr-TR" dirty="0" err="1">
                <a:latin typeface="+mj-lt"/>
              </a:rPr>
              <a:t>no-ff</a:t>
            </a:r>
            <a:r>
              <a:rPr lang="tr-TR" dirty="0">
                <a:latin typeface="+mj-lt"/>
              </a:rPr>
              <a:t>" opsiyonu ile gidilir.</a:t>
            </a:r>
          </a:p>
          <a:p>
            <a:r>
              <a:rPr lang="tr-TR" dirty="0">
                <a:latin typeface="+mj-lt"/>
              </a:rPr>
              <a:t>Bu </a:t>
            </a:r>
            <a:r>
              <a:rPr lang="tr-TR" dirty="0" err="1">
                <a:latin typeface="+mj-lt"/>
              </a:rPr>
              <a:t>git'in</a:t>
            </a:r>
            <a:r>
              <a:rPr lang="tr-TR" dirty="0">
                <a:latin typeface="+mj-lt"/>
              </a:rPr>
              <a:t> </a:t>
            </a:r>
            <a:r>
              <a:rPr lang="tr-TR" dirty="0" err="1">
                <a:latin typeface="+mj-lt"/>
              </a:rPr>
              <a:t>fast-forward</a:t>
            </a:r>
            <a:r>
              <a:rPr lang="tr-TR" dirty="0">
                <a:latin typeface="+mj-lt"/>
              </a:rPr>
              <a:t> yapmamasını ve yeni bir </a:t>
            </a:r>
            <a:r>
              <a:rPr lang="tr-TR" dirty="0" err="1">
                <a:latin typeface="+mj-lt"/>
              </a:rPr>
              <a:t>merge</a:t>
            </a:r>
            <a:r>
              <a:rPr lang="tr-TR" dirty="0">
                <a:latin typeface="+mj-lt"/>
              </a:rPr>
              <a:t> </a:t>
            </a:r>
            <a:r>
              <a:rPr lang="tr-TR" dirty="0" err="1">
                <a:latin typeface="+mj-lt"/>
              </a:rPr>
              <a:t>commit</a:t>
            </a:r>
            <a:r>
              <a:rPr lang="tr-TR" dirty="0">
                <a:latin typeface="+mj-lt"/>
              </a:rPr>
              <a:t> ile ilerlemesini sağlar.</a:t>
            </a:r>
          </a:p>
          <a:p>
            <a:endParaRPr lang="tr-TR" dirty="0"/>
          </a:p>
          <a:p>
            <a:endParaRPr lang="tr-TR" dirty="0"/>
          </a:p>
          <a:p>
            <a:endParaRPr lang="tr-TR" dirty="0"/>
          </a:p>
        </p:txBody>
      </p:sp>
    </p:spTree>
    <p:extLst>
      <p:ext uri="{BB962C8B-B14F-4D97-AF65-F5344CB8AC3E}">
        <p14:creationId xmlns:p14="http://schemas.microsoft.com/office/powerpoint/2010/main" val="4056523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BB917E-207B-C5AE-72B4-8676113B9C82}"/>
              </a:ext>
            </a:extLst>
          </p:cNvPr>
          <p:cNvSpPr>
            <a:spLocks noGrp="1"/>
          </p:cNvSpPr>
          <p:nvPr>
            <p:ph type="title"/>
          </p:nvPr>
        </p:nvSpPr>
        <p:spPr/>
        <p:txBody>
          <a:bodyPr/>
          <a:lstStyle/>
          <a:p>
            <a:r>
              <a:rPr lang="tr-TR" dirty="0"/>
              <a:t>URL ve URI arasındaki farklar nelerdir? </a:t>
            </a:r>
          </a:p>
        </p:txBody>
      </p:sp>
      <p:sp>
        <p:nvSpPr>
          <p:cNvPr id="3" name="İçerik Yer Tutucusu 2">
            <a:extLst>
              <a:ext uri="{FF2B5EF4-FFF2-40B4-BE49-F238E27FC236}">
                <a16:creationId xmlns:a16="http://schemas.microsoft.com/office/drawing/2014/main" id="{EEB7C0DE-5C87-7922-B856-7CD8959C67D4}"/>
              </a:ext>
            </a:extLst>
          </p:cNvPr>
          <p:cNvSpPr>
            <a:spLocks noGrp="1"/>
          </p:cNvSpPr>
          <p:nvPr>
            <p:ph idx="1"/>
          </p:nvPr>
        </p:nvSpPr>
        <p:spPr/>
        <p:txBody>
          <a:bodyPr/>
          <a:lstStyle/>
          <a:p>
            <a:r>
              <a:rPr lang="tr-TR" dirty="0"/>
              <a:t>URI : URI, internette bir kaynak üzerine işaret edilmiş resim veya belge gibi klasik formata uygun bir karakter dizisidir.</a:t>
            </a:r>
          </a:p>
          <a:p>
            <a:r>
              <a:rPr lang="tr-TR" dirty="0"/>
              <a:t>URL : URL, bir kaynağın örnek </a:t>
            </a:r>
            <a:r>
              <a:rPr lang="tr-TR" dirty="0" err="1"/>
              <a:t>konumlayıcı</a:t>
            </a:r>
            <a:r>
              <a:rPr lang="tr-TR" dirty="0"/>
              <a:t> veya tek halde kaynak bulucu olarak tanımlanabilir. Daha özet bir şekilde internet üzerindeki herhangi bir kaynağa işaret edilen bir karakter dizisidir. URL web sitelerinde bulunan belli başlı klasörleri depolayabilen tüm parametreleri içerir.</a:t>
            </a:r>
          </a:p>
          <a:p>
            <a:endParaRPr lang="tr-TR" dirty="0"/>
          </a:p>
        </p:txBody>
      </p:sp>
    </p:spTree>
    <p:extLst>
      <p:ext uri="{BB962C8B-B14F-4D97-AF65-F5344CB8AC3E}">
        <p14:creationId xmlns:p14="http://schemas.microsoft.com/office/powerpoint/2010/main" val="569163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FA9F40F-0FB9-1555-104C-72F729BC6A7F}"/>
              </a:ext>
            </a:extLst>
          </p:cNvPr>
          <p:cNvSpPr>
            <a:spLocks noGrp="1"/>
          </p:cNvSpPr>
          <p:nvPr>
            <p:ph type="title"/>
          </p:nvPr>
        </p:nvSpPr>
        <p:spPr/>
        <p:txBody>
          <a:bodyPr/>
          <a:lstStyle/>
          <a:p>
            <a:r>
              <a:rPr lang="tr-TR" dirty="0"/>
              <a:t>JSON nedir?</a:t>
            </a:r>
          </a:p>
        </p:txBody>
      </p:sp>
      <p:sp>
        <p:nvSpPr>
          <p:cNvPr id="3" name="İçerik Yer Tutucusu 2">
            <a:extLst>
              <a:ext uri="{FF2B5EF4-FFF2-40B4-BE49-F238E27FC236}">
                <a16:creationId xmlns:a16="http://schemas.microsoft.com/office/drawing/2014/main" id="{AD62B2F3-7A0D-2BDA-0F4E-C11181187357}"/>
              </a:ext>
            </a:extLst>
          </p:cNvPr>
          <p:cNvSpPr>
            <a:spLocks noGrp="1"/>
          </p:cNvSpPr>
          <p:nvPr>
            <p:ph idx="1"/>
          </p:nvPr>
        </p:nvSpPr>
        <p:spPr>
          <a:xfrm>
            <a:off x="539999" y="1444750"/>
            <a:ext cx="11101136" cy="4950979"/>
          </a:xfrm>
        </p:spPr>
        <p:txBody>
          <a:bodyPr>
            <a:normAutofit/>
          </a:bodyPr>
          <a:lstStyle/>
          <a:p>
            <a:r>
              <a:rPr lang="tr-TR" dirty="0" err="1">
                <a:latin typeface="+mj-lt"/>
              </a:rPr>
              <a:t>Json</a:t>
            </a:r>
            <a:r>
              <a:rPr lang="tr-TR" dirty="0">
                <a:latin typeface="+mj-lt"/>
              </a:rPr>
              <a:t> açılımı </a:t>
            </a:r>
            <a:r>
              <a:rPr lang="tr-TR" b="1" dirty="0" err="1">
                <a:latin typeface="+mj-lt"/>
              </a:rPr>
              <a:t>JavaScript</a:t>
            </a:r>
            <a:r>
              <a:rPr lang="tr-TR" b="1" dirty="0">
                <a:latin typeface="+mj-lt"/>
              </a:rPr>
              <a:t> Object </a:t>
            </a:r>
            <a:r>
              <a:rPr lang="tr-TR" b="1" dirty="0" err="1">
                <a:latin typeface="+mj-lt"/>
              </a:rPr>
              <a:t>Notation</a:t>
            </a:r>
            <a:r>
              <a:rPr lang="tr-TR" dirty="0" err="1">
                <a:latin typeface="+mj-lt"/>
              </a:rPr>
              <a:t>’dır</a:t>
            </a:r>
            <a:r>
              <a:rPr lang="tr-TR" dirty="0">
                <a:latin typeface="+mj-lt"/>
              </a:rPr>
              <a:t> ve </a:t>
            </a:r>
            <a:r>
              <a:rPr lang="tr-TR" b="1" dirty="0" err="1">
                <a:latin typeface="+mj-lt"/>
              </a:rPr>
              <a:t>json</a:t>
            </a:r>
            <a:r>
              <a:rPr lang="tr-TR" b="1" dirty="0">
                <a:latin typeface="+mj-lt"/>
              </a:rPr>
              <a:t> nedir</a:t>
            </a:r>
            <a:r>
              <a:rPr lang="tr-TR" dirty="0">
                <a:latin typeface="+mj-lt"/>
              </a:rPr>
              <a:t> dediğimizde verileri yapılandırmak için kullanılan minimal, okunabilir bir formattır. </a:t>
            </a:r>
            <a:r>
              <a:rPr lang="tr-TR" b="1" dirty="0" err="1">
                <a:latin typeface="+mj-lt"/>
              </a:rPr>
              <a:t>JavaScript</a:t>
            </a:r>
            <a:r>
              <a:rPr lang="tr-TR" dirty="0">
                <a:latin typeface="+mj-lt"/>
              </a:rPr>
              <a:t>; nesne gösterimi, anahtar/değer çiftlerine ve sıralı listelere dayanan yapılandırılmış verilerin şemasız, metin tabanlı bir temsilidir. Günümüzde JSON, web ve mobil istemciler ile arka uç hizmetler arasında veri alışverişi için fiili standarttır.</a:t>
            </a:r>
          </a:p>
          <a:p>
            <a:r>
              <a:rPr lang="tr-TR" dirty="0">
                <a:latin typeface="+mj-lt"/>
              </a:rPr>
              <a:t> Birkaç başlıkta </a:t>
            </a:r>
            <a:r>
              <a:rPr lang="tr-TR" b="1" dirty="0" err="1">
                <a:latin typeface="+mj-lt"/>
              </a:rPr>
              <a:t>json</a:t>
            </a:r>
            <a:r>
              <a:rPr lang="tr-TR" b="1" dirty="0">
                <a:latin typeface="+mj-lt"/>
              </a:rPr>
              <a:t> nedir</a:t>
            </a:r>
            <a:r>
              <a:rPr lang="tr-TR" dirty="0">
                <a:latin typeface="+mj-lt"/>
              </a:rPr>
              <a:t>;</a:t>
            </a:r>
          </a:p>
          <a:p>
            <a:r>
              <a:rPr lang="tr-TR" dirty="0">
                <a:latin typeface="+mj-lt"/>
              </a:rPr>
              <a:t> JSON, </a:t>
            </a:r>
            <a:r>
              <a:rPr lang="tr-TR" dirty="0" err="1">
                <a:latin typeface="+mj-lt"/>
              </a:rPr>
              <a:t>JavaScript’ten</a:t>
            </a:r>
            <a:r>
              <a:rPr lang="tr-TR" dirty="0">
                <a:latin typeface="+mj-lt"/>
              </a:rPr>
              <a:t> türetilmiş olsa da çoğu büyük programlama dilinde kütüphaneler aracılığıyla desteklenir.</a:t>
            </a:r>
          </a:p>
          <a:p>
            <a:r>
              <a:rPr lang="tr-TR" dirty="0">
                <a:latin typeface="+mj-lt"/>
              </a:rPr>
              <a:t>JSON, web istemcileri ve web sunucuları arasında bilgi alışverişinde bulunmak için yaygın olarak kullanılır.</a:t>
            </a:r>
          </a:p>
          <a:p>
            <a:r>
              <a:rPr lang="tr-TR" dirty="0">
                <a:latin typeface="+mj-lt"/>
              </a:rPr>
              <a:t>Son 15 yılda JSON, </a:t>
            </a:r>
            <a:r>
              <a:rPr lang="tr-TR" dirty="0" err="1">
                <a:latin typeface="+mj-lt"/>
              </a:rPr>
              <a:t>web'de</a:t>
            </a:r>
            <a:r>
              <a:rPr lang="tr-TR" dirty="0">
                <a:latin typeface="+mj-lt"/>
              </a:rPr>
              <a:t> her yerde bulunur hale gelmiştir.</a:t>
            </a:r>
          </a:p>
          <a:p>
            <a:r>
              <a:rPr lang="tr-TR" dirty="0">
                <a:latin typeface="+mj-lt"/>
              </a:rPr>
              <a:t>Bugün, hemen hemen her kamuya açık web sitelerin tercih edilen formattır ve özel web hizmetleri için de sıklıkla kullanılmaktadır.</a:t>
            </a:r>
          </a:p>
          <a:p>
            <a:endParaRPr lang="tr-TR" dirty="0"/>
          </a:p>
        </p:txBody>
      </p:sp>
    </p:spTree>
    <p:extLst>
      <p:ext uri="{BB962C8B-B14F-4D97-AF65-F5344CB8AC3E}">
        <p14:creationId xmlns:p14="http://schemas.microsoft.com/office/powerpoint/2010/main" val="3560174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EADBFE-6FF2-F38C-27DC-5D18E24D3E18}"/>
              </a:ext>
            </a:extLst>
          </p:cNvPr>
          <p:cNvSpPr>
            <a:spLocks noGrp="1"/>
          </p:cNvSpPr>
          <p:nvPr>
            <p:ph type="title"/>
          </p:nvPr>
        </p:nvSpPr>
        <p:spPr>
          <a:xfrm>
            <a:off x="540000" y="540000"/>
            <a:ext cx="11101135" cy="1158171"/>
          </a:xfrm>
        </p:spPr>
        <p:txBody>
          <a:bodyPr/>
          <a:lstStyle/>
          <a:p>
            <a:r>
              <a:rPr lang="tr-TR" dirty="0" err="1"/>
              <a:t>Syntax</a:t>
            </a:r>
            <a:r>
              <a:rPr lang="tr-TR" dirty="0"/>
              <a:t>/Runtime/</a:t>
            </a:r>
            <a:r>
              <a:rPr lang="tr-TR" dirty="0" err="1"/>
              <a:t>Compile</a:t>
            </a:r>
            <a:r>
              <a:rPr lang="tr-TR" dirty="0"/>
              <a:t> </a:t>
            </a:r>
            <a:r>
              <a:rPr lang="tr-TR" dirty="0" err="1"/>
              <a:t>Error</a:t>
            </a:r>
            <a:endParaRPr lang="tr-TR" dirty="0"/>
          </a:p>
        </p:txBody>
      </p:sp>
      <p:sp>
        <p:nvSpPr>
          <p:cNvPr id="3" name="İçerik Yer Tutucusu 2">
            <a:extLst>
              <a:ext uri="{FF2B5EF4-FFF2-40B4-BE49-F238E27FC236}">
                <a16:creationId xmlns:a16="http://schemas.microsoft.com/office/drawing/2014/main" id="{19C3F3C3-61E3-592D-307F-F65238E9CFCD}"/>
              </a:ext>
            </a:extLst>
          </p:cNvPr>
          <p:cNvSpPr>
            <a:spLocks noGrp="1"/>
          </p:cNvSpPr>
          <p:nvPr>
            <p:ph idx="1"/>
          </p:nvPr>
        </p:nvSpPr>
        <p:spPr>
          <a:xfrm>
            <a:off x="540000" y="1698171"/>
            <a:ext cx="11101136" cy="4610553"/>
          </a:xfrm>
        </p:spPr>
        <p:txBody>
          <a:bodyPr>
            <a:normAutofit lnSpcReduction="10000"/>
          </a:bodyPr>
          <a:lstStyle/>
          <a:p>
            <a:r>
              <a:rPr lang="tr-TR" dirty="0">
                <a:latin typeface="+mj-lt"/>
              </a:rPr>
              <a:t>Runtime </a:t>
            </a:r>
            <a:r>
              <a:rPr lang="tr-TR" dirty="0" err="1">
                <a:latin typeface="+mj-lt"/>
              </a:rPr>
              <a:t>error</a:t>
            </a:r>
            <a:r>
              <a:rPr lang="tr-TR" dirty="0">
                <a:latin typeface="+mj-lt"/>
              </a:rPr>
              <a:t> : 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 </a:t>
            </a:r>
          </a:p>
          <a:p>
            <a:r>
              <a:rPr lang="tr-TR" dirty="0" err="1">
                <a:latin typeface="+mj-lt"/>
              </a:rPr>
              <a:t>Syntax</a:t>
            </a:r>
            <a:r>
              <a:rPr lang="tr-TR" dirty="0">
                <a:latin typeface="+mj-lt"/>
              </a:rPr>
              <a:t> </a:t>
            </a:r>
            <a:r>
              <a:rPr lang="tr-TR" dirty="0" err="1">
                <a:latin typeface="+mj-lt"/>
              </a:rPr>
              <a:t>error</a:t>
            </a:r>
            <a:r>
              <a:rPr lang="tr-TR" dirty="0">
                <a:latin typeface="+mj-lt"/>
              </a:rPr>
              <a:t> : </a:t>
            </a:r>
            <a:r>
              <a:rPr lang="tr-TR" dirty="0" err="1">
                <a:latin typeface="+mj-lt"/>
              </a:rPr>
              <a:t>Syntax</a:t>
            </a:r>
            <a:r>
              <a:rPr lang="tr-TR" dirty="0">
                <a:latin typeface="+mj-lt"/>
              </a:rPr>
              <a:t> hatası, bizim kod yazarken uymamız gereken kurallara uymadığımız zaman karşımıza çıkar. Buna örnek vermek gerekirse, </a:t>
            </a:r>
            <a:r>
              <a:rPr lang="tr-TR" dirty="0" err="1">
                <a:latin typeface="+mj-lt"/>
              </a:rPr>
              <a:t>string</a:t>
            </a:r>
            <a:r>
              <a:rPr lang="tr-TR" dirty="0">
                <a:latin typeface="+mj-lt"/>
              </a:rPr>
              <a:t> veri tiplerinin tırnak içinde yazılması gerekir. İşte bu noktada eğer, biz bu tırnaklardan birini koymayı unutursak burada bir yazım hatası yani </a:t>
            </a:r>
            <a:r>
              <a:rPr lang="tr-TR" dirty="0" err="1">
                <a:latin typeface="+mj-lt"/>
              </a:rPr>
              <a:t>syntax</a:t>
            </a:r>
            <a:r>
              <a:rPr lang="tr-TR" dirty="0">
                <a:latin typeface="+mj-lt"/>
              </a:rPr>
              <a:t> hatası yapmış oluruz.  </a:t>
            </a:r>
            <a:r>
              <a:rPr lang="tr-TR" dirty="0" err="1">
                <a:latin typeface="+mj-lt"/>
              </a:rPr>
              <a:t>Syntax</a:t>
            </a:r>
            <a:r>
              <a:rPr lang="tr-TR" dirty="0">
                <a:latin typeface="+mj-lt"/>
              </a:rPr>
              <a:t> hatasında Editor, biz hatalı kod satırından çıkar çıkmaz, kodu çalıştırmadan bir hata penceresi açar ve bize hatalı olduğumuzu gösterir. </a:t>
            </a:r>
          </a:p>
          <a:p>
            <a:r>
              <a:rPr lang="tr-TR" dirty="0" err="1">
                <a:latin typeface="+mj-lt"/>
              </a:rPr>
              <a:t>Compile</a:t>
            </a:r>
            <a:r>
              <a:rPr lang="tr-TR" dirty="0">
                <a:latin typeface="+mj-lt"/>
              </a:rPr>
              <a:t> </a:t>
            </a:r>
            <a:r>
              <a:rPr lang="tr-TR" dirty="0" err="1">
                <a:latin typeface="+mj-lt"/>
              </a:rPr>
              <a:t>error</a:t>
            </a:r>
            <a:r>
              <a:rPr lang="tr-TR" dirty="0">
                <a:latin typeface="+mj-lt"/>
              </a:rPr>
              <a:t> : </a:t>
            </a:r>
            <a:r>
              <a:rPr lang="tr-TR" dirty="0" err="1">
                <a:latin typeface="+mj-lt"/>
              </a:rPr>
              <a:t>Compile</a:t>
            </a:r>
            <a:r>
              <a:rPr lang="tr-TR" dirty="0">
                <a:latin typeface="+mj-lt"/>
              </a:rPr>
              <a:t> hatası, </a:t>
            </a:r>
            <a:r>
              <a:rPr lang="tr-TR" dirty="0" err="1">
                <a:latin typeface="+mj-lt"/>
              </a:rPr>
              <a:t>syntax</a:t>
            </a:r>
            <a:r>
              <a:rPr lang="tr-TR" dirty="0">
                <a:latin typeface="+mj-lt"/>
              </a:rPr>
              <a:t> hatasından farklı olarak, kodu çalıştırdıktan sonra farkına varabileceğiniz bir hatadır. Genellikle yanlış veya eksik yazılmış bir kelime sebep verir. </a:t>
            </a:r>
            <a:r>
              <a:rPr lang="tr-TR" dirty="0" err="1">
                <a:latin typeface="+mj-lt"/>
              </a:rPr>
              <a:t>Range</a:t>
            </a:r>
            <a:r>
              <a:rPr lang="tr-TR" dirty="0">
                <a:latin typeface="+mj-lt"/>
              </a:rPr>
              <a:t> yerine </a:t>
            </a:r>
            <a:r>
              <a:rPr lang="tr-TR" dirty="0" err="1">
                <a:latin typeface="+mj-lt"/>
              </a:rPr>
              <a:t>Rang</a:t>
            </a:r>
            <a:r>
              <a:rPr lang="tr-TR" dirty="0">
                <a:latin typeface="+mj-lt"/>
              </a:rPr>
              <a:t> gibi yada farklı harfe basma gibi küçük yanlışlıklar bu hatayı tetikler. </a:t>
            </a:r>
          </a:p>
          <a:p>
            <a:endParaRPr lang="tr-TR" dirty="0"/>
          </a:p>
        </p:txBody>
      </p:sp>
    </p:spTree>
    <p:extLst>
      <p:ext uri="{BB962C8B-B14F-4D97-AF65-F5344CB8AC3E}">
        <p14:creationId xmlns:p14="http://schemas.microsoft.com/office/powerpoint/2010/main" val="3572746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1CCEB4-7E30-955E-5A9A-50F4B6C0B77D}"/>
              </a:ext>
            </a:extLst>
          </p:cNvPr>
          <p:cNvSpPr>
            <a:spLocks noGrp="1"/>
          </p:cNvSpPr>
          <p:nvPr>
            <p:ph type="title"/>
          </p:nvPr>
        </p:nvSpPr>
        <p:spPr>
          <a:xfrm>
            <a:off x="540000" y="540000"/>
            <a:ext cx="11101135" cy="1238000"/>
          </a:xfrm>
        </p:spPr>
        <p:txBody>
          <a:bodyPr/>
          <a:lstStyle/>
          <a:p>
            <a:r>
              <a:rPr lang="tr-TR" dirty="0"/>
              <a:t>Senkron / Asenkron nedir?</a:t>
            </a:r>
          </a:p>
        </p:txBody>
      </p:sp>
      <p:sp>
        <p:nvSpPr>
          <p:cNvPr id="6" name="Metin kutusu 5">
            <a:extLst>
              <a:ext uri="{FF2B5EF4-FFF2-40B4-BE49-F238E27FC236}">
                <a16:creationId xmlns:a16="http://schemas.microsoft.com/office/drawing/2014/main" id="{4ED08A10-9AD0-FBF2-F925-8A333EEF9252}"/>
              </a:ext>
            </a:extLst>
          </p:cNvPr>
          <p:cNvSpPr txBox="1"/>
          <p:nvPr/>
        </p:nvSpPr>
        <p:spPr>
          <a:xfrm>
            <a:off x="745589" y="1617782"/>
            <a:ext cx="9537894" cy="923330"/>
          </a:xfrm>
          <a:prstGeom prst="rect">
            <a:avLst/>
          </a:prstGeom>
          <a:noFill/>
        </p:spPr>
        <p:txBody>
          <a:bodyPr wrap="square" rtlCol="0">
            <a:spAutoFit/>
          </a:bodyPr>
          <a:lstStyle/>
          <a:p>
            <a:r>
              <a:rPr lang="tr-TR" dirty="0">
                <a:latin typeface="+mj-lt"/>
              </a:rPr>
              <a:t>Tanım 1: Senkron dediğimiz kavram şudur: Kodlar yukarıdan aşağıya doğru sırayla işlenir ve bir satırdaki işlem bitmeden diğer satıra geçilmez. Asenkron yapıda ise uzun zaman alan veya farklı görevdeki işlemler aynı anda gerçekleştirilir.</a:t>
            </a:r>
          </a:p>
        </p:txBody>
      </p:sp>
      <p:sp>
        <p:nvSpPr>
          <p:cNvPr id="7" name="Metin kutusu 6">
            <a:extLst>
              <a:ext uri="{FF2B5EF4-FFF2-40B4-BE49-F238E27FC236}">
                <a16:creationId xmlns:a16="http://schemas.microsoft.com/office/drawing/2014/main" id="{1967FBBF-9BF8-B6D0-E3C4-70F41E59C258}"/>
              </a:ext>
            </a:extLst>
          </p:cNvPr>
          <p:cNvSpPr txBox="1"/>
          <p:nvPr/>
        </p:nvSpPr>
        <p:spPr>
          <a:xfrm>
            <a:off x="745588" y="2700998"/>
            <a:ext cx="9425354" cy="3693319"/>
          </a:xfrm>
          <a:prstGeom prst="rect">
            <a:avLst/>
          </a:prstGeom>
          <a:noFill/>
        </p:spPr>
        <p:txBody>
          <a:bodyPr wrap="square" rtlCol="0">
            <a:spAutoFit/>
          </a:bodyPr>
          <a:lstStyle/>
          <a:p>
            <a:r>
              <a:rPr lang="tr-TR" dirty="0">
                <a:latin typeface="+mj-lt"/>
              </a:rPr>
              <a:t>Tanım 2: Programlama dilleri komutları yukarıdan aşağıya doğru satır satır işleme alır.</a:t>
            </a:r>
          </a:p>
          <a:p>
            <a:r>
              <a:rPr lang="tr-TR" dirty="0">
                <a:latin typeface="+mj-lt"/>
              </a:rPr>
              <a:t>Bu işleme senkron programlama veya eşzamanlı programlama denir.</a:t>
            </a:r>
          </a:p>
          <a:p>
            <a:r>
              <a:rPr lang="tr-TR" dirty="0">
                <a:latin typeface="+mj-lt"/>
              </a:rPr>
              <a:t>Senkron programlamada komutlar belirli bir süre sonunda bir sonuç üretir.</a:t>
            </a:r>
          </a:p>
          <a:p>
            <a:r>
              <a:rPr lang="tr-TR" dirty="0">
                <a:latin typeface="+mj-lt"/>
              </a:rPr>
              <a:t>Ancak her bir komut satırının çalışma süresi aynı değildir.</a:t>
            </a:r>
          </a:p>
          <a:p>
            <a:r>
              <a:rPr lang="tr-TR" dirty="0">
                <a:latin typeface="+mj-lt"/>
              </a:rPr>
              <a:t>Bazı komutlar daha uzun çalışma süresine ihtiyaç duyar.</a:t>
            </a:r>
          </a:p>
          <a:p>
            <a:r>
              <a:rPr lang="tr-TR" dirty="0">
                <a:latin typeface="+mj-lt"/>
              </a:rPr>
              <a:t>Uzun çalışma süresine ihtiyaç duyan komutlar sıradaki komutları beklemeye alarak kodun çalışma süresini uzatır.</a:t>
            </a:r>
          </a:p>
          <a:p>
            <a:r>
              <a:rPr lang="tr-TR" dirty="0">
                <a:latin typeface="+mj-lt"/>
              </a:rPr>
              <a:t>Asenkron programlama veya eş zamansız programlamada komutlar parçalara ayrılarak işlem yapılır.</a:t>
            </a:r>
          </a:p>
          <a:p>
            <a:r>
              <a:rPr lang="tr-TR" dirty="0">
                <a:latin typeface="+mj-lt"/>
              </a:rPr>
              <a:t>Yazılan komutlar işlem süresine göre sıraya alınır ve kısa sürede biten komut çalışır.</a:t>
            </a:r>
          </a:p>
          <a:p>
            <a:r>
              <a:rPr lang="tr-TR" dirty="0">
                <a:latin typeface="+mj-lt"/>
              </a:rPr>
              <a:t>Daha sonra diğer komutlar çalıştırılır.</a:t>
            </a:r>
          </a:p>
          <a:p>
            <a:br>
              <a:rPr lang="tr-TR" dirty="0"/>
            </a:br>
            <a:endParaRPr lang="tr-TR" dirty="0"/>
          </a:p>
        </p:txBody>
      </p:sp>
    </p:spTree>
    <p:extLst>
      <p:ext uri="{BB962C8B-B14F-4D97-AF65-F5344CB8AC3E}">
        <p14:creationId xmlns:p14="http://schemas.microsoft.com/office/powerpoint/2010/main" val="2847155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0DEEE0-B0C4-9A65-5CA5-84BEF6708E87}"/>
              </a:ext>
            </a:extLst>
          </p:cNvPr>
          <p:cNvSpPr>
            <a:spLocks noGrp="1"/>
          </p:cNvSpPr>
          <p:nvPr>
            <p:ph type="title"/>
          </p:nvPr>
        </p:nvSpPr>
        <p:spPr>
          <a:xfrm>
            <a:off x="539999" y="439988"/>
            <a:ext cx="11101135" cy="1517400"/>
          </a:xfrm>
        </p:spPr>
        <p:txBody>
          <a:bodyPr>
            <a:normAutofit fontScale="90000"/>
          </a:bodyPr>
          <a:lstStyle/>
          <a:p>
            <a:r>
              <a:rPr lang="tr-TR" dirty="0" err="1"/>
              <a:t>Stack</a:t>
            </a:r>
            <a:r>
              <a:rPr lang="tr-TR" dirty="0"/>
              <a:t> Memory - </a:t>
            </a:r>
            <a:r>
              <a:rPr lang="tr-TR" dirty="0" err="1"/>
              <a:t>Heap</a:t>
            </a:r>
            <a:r>
              <a:rPr lang="tr-TR" dirty="0"/>
              <a:t> Memory nedir?</a:t>
            </a:r>
          </a:p>
        </p:txBody>
      </p:sp>
      <p:sp>
        <p:nvSpPr>
          <p:cNvPr id="3" name="İçerik Yer Tutucusu 2">
            <a:extLst>
              <a:ext uri="{FF2B5EF4-FFF2-40B4-BE49-F238E27FC236}">
                <a16:creationId xmlns:a16="http://schemas.microsoft.com/office/drawing/2014/main" id="{B3122A2F-24B1-74BA-8C9A-2E4DAF93DF0F}"/>
              </a:ext>
            </a:extLst>
          </p:cNvPr>
          <p:cNvSpPr>
            <a:spLocks noGrp="1"/>
          </p:cNvSpPr>
          <p:nvPr>
            <p:ph idx="1"/>
          </p:nvPr>
        </p:nvSpPr>
        <p:spPr>
          <a:xfrm>
            <a:off x="540000" y="1443038"/>
            <a:ext cx="11101136" cy="4865687"/>
          </a:xfrm>
        </p:spPr>
        <p:txBody>
          <a:bodyPr>
            <a:normAutofit fontScale="92500" lnSpcReduction="10000"/>
          </a:bodyPr>
          <a:lstStyle/>
          <a:p>
            <a:r>
              <a:rPr lang="tr-TR" dirty="0" err="1">
                <a:latin typeface="+mj-lt"/>
              </a:rPr>
              <a:t>Stack</a:t>
            </a:r>
            <a:r>
              <a:rPr lang="tr-TR" dirty="0">
                <a:latin typeface="+mj-lt"/>
              </a:rPr>
              <a:t> = </a:t>
            </a:r>
            <a:r>
              <a:rPr lang="tr-TR" dirty="0" err="1">
                <a:latin typeface="+mj-lt"/>
              </a:rPr>
              <a:t>Primitive</a:t>
            </a:r>
            <a:r>
              <a:rPr lang="tr-TR" dirty="0">
                <a:latin typeface="+mj-lt"/>
              </a:rPr>
              <a:t> (</a:t>
            </a:r>
            <a:r>
              <a:rPr lang="tr-TR" dirty="0" err="1">
                <a:latin typeface="+mj-lt"/>
              </a:rPr>
              <a:t>int</a:t>
            </a:r>
            <a:r>
              <a:rPr lang="tr-TR" dirty="0">
                <a:latin typeface="+mj-lt"/>
              </a:rPr>
              <a:t>)     , Hafıza uzayı belli</a:t>
            </a:r>
          </a:p>
          <a:p>
            <a:r>
              <a:rPr lang="tr-TR" dirty="0" err="1">
                <a:latin typeface="+mj-lt"/>
              </a:rPr>
              <a:t>Heap</a:t>
            </a:r>
            <a:r>
              <a:rPr lang="tr-TR" dirty="0">
                <a:latin typeface="+mj-lt"/>
              </a:rPr>
              <a:t>  = </a:t>
            </a:r>
            <a:r>
              <a:rPr lang="tr-TR" dirty="0" err="1">
                <a:latin typeface="+mj-lt"/>
              </a:rPr>
              <a:t>Wrapper</a:t>
            </a:r>
            <a:r>
              <a:rPr lang="tr-TR" dirty="0">
                <a:latin typeface="+mj-lt"/>
              </a:rPr>
              <a:t>   (</a:t>
            </a:r>
            <a:r>
              <a:rPr lang="tr-TR" dirty="0" err="1">
                <a:latin typeface="+mj-lt"/>
              </a:rPr>
              <a:t>Integer</a:t>
            </a:r>
            <a:r>
              <a:rPr lang="tr-TR" dirty="0">
                <a:latin typeface="+mj-lt"/>
              </a:rPr>
              <a:t>) , Hafıza uzayı belli değilse (</a:t>
            </a:r>
            <a:r>
              <a:rPr lang="tr-TR" dirty="0" err="1">
                <a:latin typeface="+mj-lt"/>
              </a:rPr>
              <a:t>collection</a:t>
            </a:r>
            <a:r>
              <a:rPr lang="tr-TR" dirty="0">
                <a:latin typeface="+mj-lt"/>
              </a:rPr>
              <a:t>)</a:t>
            </a:r>
          </a:p>
          <a:p>
            <a:endParaRPr lang="tr-TR" dirty="0">
              <a:latin typeface="+mj-lt"/>
            </a:endParaRPr>
          </a:p>
          <a:p>
            <a:r>
              <a:rPr lang="tr-TR" dirty="0" err="1">
                <a:latin typeface="+mj-lt"/>
              </a:rPr>
              <a:t>Stack</a:t>
            </a:r>
            <a:r>
              <a:rPr lang="tr-TR" dirty="0">
                <a:latin typeface="+mj-lt"/>
              </a:rPr>
              <a:t> ve </a:t>
            </a:r>
            <a:r>
              <a:rPr lang="tr-TR" dirty="0" err="1">
                <a:latin typeface="+mj-lt"/>
              </a:rPr>
              <a:t>Heap</a:t>
            </a:r>
            <a:r>
              <a:rPr lang="tr-TR" dirty="0">
                <a:latin typeface="+mj-lt"/>
              </a:rPr>
              <a:t> bellekte (</a:t>
            </a:r>
            <a:r>
              <a:rPr lang="tr-TR" dirty="0" err="1">
                <a:latin typeface="+mj-lt"/>
              </a:rPr>
              <a:t>RAM’de</a:t>
            </a:r>
            <a:r>
              <a:rPr lang="tr-TR" dirty="0">
                <a:latin typeface="+mj-lt"/>
              </a:rPr>
              <a:t>) bulunan mantıksal yapılardır . Değer tip (</a:t>
            </a:r>
            <a:r>
              <a:rPr lang="tr-TR" dirty="0" err="1">
                <a:latin typeface="+mj-lt"/>
              </a:rPr>
              <a:t>value</a:t>
            </a:r>
            <a:r>
              <a:rPr lang="tr-TR" dirty="0">
                <a:latin typeface="+mj-lt"/>
              </a:rPr>
              <a:t> </a:t>
            </a:r>
            <a:r>
              <a:rPr lang="tr-TR" dirty="0" err="1">
                <a:latin typeface="+mj-lt"/>
              </a:rPr>
              <a:t>type</a:t>
            </a:r>
            <a:r>
              <a:rPr lang="tr-TR" dirty="0">
                <a:latin typeface="+mj-lt"/>
              </a:rPr>
              <a:t>) dediğimiz </a:t>
            </a:r>
            <a:r>
              <a:rPr lang="tr-TR" dirty="0" err="1">
                <a:latin typeface="+mj-lt"/>
              </a:rPr>
              <a:t>int</a:t>
            </a:r>
            <a:r>
              <a:rPr lang="tr-TR" dirty="0">
                <a:latin typeface="+mj-lt"/>
              </a:rPr>
              <a:t>, </a:t>
            </a:r>
            <a:r>
              <a:rPr lang="tr-TR" dirty="0" err="1">
                <a:latin typeface="+mj-lt"/>
              </a:rPr>
              <a:t>short</a:t>
            </a:r>
            <a:r>
              <a:rPr lang="tr-TR" dirty="0">
                <a:latin typeface="+mj-lt"/>
              </a:rPr>
              <a:t>, </a:t>
            </a:r>
            <a:r>
              <a:rPr lang="tr-TR" dirty="0" err="1">
                <a:latin typeface="+mj-lt"/>
              </a:rPr>
              <a:t>byte</a:t>
            </a:r>
            <a:r>
              <a:rPr lang="tr-TR" dirty="0">
                <a:latin typeface="+mj-lt"/>
              </a:rPr>
              <a:t>, </a:t>
            </a:r>
            <a:r>
              <a:rPr lang="tr-TR" dirty="0" err="1">
                <a:latin typeface="+mj-lt"/>
              </a:rPr>
              <a:t>long</a:t>
            </a:r>
            <a:r>
              <a:rPr lang="tr-TR" dirty="0">
                <a:latin typeface="+mj-lt"/>
              </a:rPr>
              <a:t>, </a:t>
            </a:r>
            <a:r>
              <a:rPr lang="tr-TR" dirty="0" err="1">
                <a:latin typeface="+mj-lt"/>
              </a:rPr>
              <a:t>decimal</a:t>
            </a:r>
            <a:r>
              <a:rPr lang="tr-TR" dirty="0">
                <a:latin typeface="+mj-lt"/>
              </a:rPr>
              <a:t>, </a:t>
            </a:r>
            <a:r>
              <a:rPr lang="tr-TR" dirty="0" err="1">
                <a:latin typeface="+mj-lt"/>
              </a:rPr>
              <a:t>double</a:t>
            </a:r>
            <a:r>
              <a:rPr lang="tr-TR" dirty="0">
                <a:latin typeface="+mj-lt"/>
              </a:rPr>
              <a:t>, </a:t>
            </a:r>
            <a:r>
              <a:rPr lang="tr-TR" dirty="0" err="1">
                <a:latin typeface="+mj-lt"/>
              </a:rPr>
              <a:t>float</a:t>
            </a:r>
            <a:r>
              <a:rPr lang="tr-TR" dirty="0">
                <a:latin typeface="+mj-lt"/>
              </a:rPr>
              <a:t> gibi tipler </a:t>
            </a:r>
            <a:r>
              <a:rPr lang="tr-TR" dirty="0" err="1">
                <a:latin typeface="+mj-lt"/>
              </a:rPr>
              <a:t>stackte</a:t>
            </a:r>
            <a:r>
              <a:rPr lang="tr-TR" dirty="0">
                <a:latin typeface="+mj-lt"/>
              </a:rPr>
              <a:t> tutulur. </a:t>
            </a:r>
            <a:r>
              <a:rPr lang="tr-TR" dirty="0" err="1">
                <a:latin typeface="+mj-lt"/>
              </a:rPr>
              <a:t>Stackte</a:t>
            </a:r>
            <a:r>
              <a:rPr lang="tr-TR" dirty="0">
                <a:latin typeface="+mj-lt"/>
              </a:rPr>
              <a:t> veriler üst üste (LIFO– </a:t>
            </a:r>
            <a:r>
              <a:rPr lang="tr-TR" dirty="0" err="1">
                <a:latin typeface="+mj-lt"/>
              </a:rPr>
              <a:t>Last</a:t>
            </a:r>
            <a:r>
              <a:rPr lang="tr-TR" dirty="0">
                <a:latin typeface="+mj-lt"/>
              </a:rPr>
              <a:t> in First </a:t>
            </a:r>
            <a:r>
              <a:rPr lang="tr-TR" dirty="0" err="1">
                <a:latin typeface="+mj-lt"/>
              </a:rPr>
              <a:t>out</a:t>
            </a:r>
            <a:r>
              <a:rPr lang="tr-TR" dirty="0">
                <a:latin typeface="+mj-lt"/>
              </a:rPr>
              <a:t>) mantığında dizilir ve sırası gelmeden aradaki bir değer ile işlem yapılamaz. Class </a:t>
            </a:r>
            <a:r>
              <a:rPr lang="tr-TR" dirty="0" err="1">
                <a:latin typeface="+mj-lt"/>
              </a:rPr>
              <a:t>type</a:t>
            </a:r>
            <a:r>
              <a:rPr lang="tr-TR" dirty="0">
                <a:latin typeface="+mj-lt"/>
              </a:rPr>
              <a:t> (Sınıf tipi) değişkenler referans tiplerdir referans ettikleri model (referans) </a:t>
            </a:r>
            <a:r>
              <a:rPr lang="tr-TR" dirty="0" err="1">
                <a:latin typeface="+mj-lt"/>
              </a:rPr>
              <a:t>stackte</a:t>
            </a:r>
            <a:r>
              <a:rPr lang="tr-TR" dirty="0">
                <a:latin typeface="+mj-lt"/>
              </a:rPr>
              <a:t> değerleri ise </a:t>
            </a:r>
            <a:r>
              <a:rPr lang="tr-TR" dirty="0" err="1">
                <a:latin typeface="+mj-lt"/>
              </a:rPr>
              <a:t>heapde</a:t>
            </a:r>
            <a:r>
              <a:rPr lang="tr-TR" dirty="0">
                <a:latin typeface="+mj-lt"/>
              </a:rPr>
              <a:t> saklanır.</a:t>
            </a:r>
          </a:p>
          <a:p>
            <a:r>
              <a:rPr lang="tr-TR" dirty="0" err="1">
                <a:latin typeface="+mj-lt"/>
              </a:rPr>
              <a:t>int</a:t>
            </a:r>
            <a:r>
              <a:rPr lang="tr-TR" dirty="0">
                <a:latin typeface="+mj-lt"/>
              </a:rPr>
              <a:t> a=5</a:t>
            </a:r>
          </a:p>
          <a:p>
            <a:r>
              <a:rPr lang="tr-TR" dirty="0" err="1">
                <a:latin typeface="+mj-lt"/>
              </a:rPr>
              <a:t>int</a:t>
            </a:r>
            <a:r>
              <a:rPr lang="tr-TR" dirty="0">
                <a:latin typeface="+mj-lt"/>
              </a:rPr>
              <a:t> b=a</a:t>
            </a:r>
          </a:p>
          <a:p>
            <a:r>
              <a:rPr lang="tr-TR" dirty="0">
                <a:latin typeface="+mj-lt"/>
              </a:rPr>
              <a:t>// a ve b 5'e </a:t>
            </a:r>
            <a:r>
              <a:rPr lang="tr-TR" dirty="0" err="1">
                <a:latin typeface="+mj-lt"/>
              </a:rPr>
              <a:t>esit</a:t>
            </a:r>
            <a:endParaRPr lang="tr-TR" dirty="0">
              <a:latin typeface="+mj-lt"/>
            </a:endParaRPr>
          </a:p>
          <a:p>
            <a:r>
              <a:rPr lang="tr-TR" dirty="0" err="1">
                <a:latin typeface="+mj-lt"/>
              </a:rPr>
              <a:t>int</a:t>
            </a:r>
            <a:r>
              <a:rPr lang="tr-TR" dirty="0">
                <a:latin typeface="+mj-lt"/>
              </a:rPr>
              <a:t> a=2</a:t>
            </a:r>
          </a:p>
          <a:p>
            <a:r>
              <a:rPr lang="tr-TR" dirty="0">
                <a:latin typeface="+mj-lt"/>
              </a:rPr>
              <a:t>// a=2 b=5</a:t>
            </a:r>
          </a:p>
        </p:txBody>
      </p:sp>
    </p:spTree>
    <p:extLst>
      <p:ext uri="{BB962C8B-B14F-4D97-AF65-F5344CB8AC3E}">
        <p14:creationId xmlns:p14="http://schemas.microsoft.com/office/powerpoint/2010/main" val="2274632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55364E-9CBF-1D92-700F-B52793DEFED2}"/>
              </a:ext>
            </a:extLst>
          </p:cNvPr>
          <p:cNvSpPr>
            <a:spLocks noGrp="1"/>
          </p:cNvSpPr>
          <p:nvPr>
            <p:ph type="title"/>
          </p:nvPr>
        </p:nvSpPr>
        <p:spPr>
          <a:xfrm>
            <a:off x="540000" y="540000"/>
            <a:ext cx="11101135" cy="1560263"/>
          </a:xfrm>
        </p:spPr>
        <p:txBody>
          <a:bodyPr>
            <a:normAutofit fontScale="90000"/>
          </a:bodyPr>
          <a:lstStyle/>
          <a:p>
            <a:r>
              <a:rPr lang="tr-TR" dirty="0"/>
              <a:t>Git CVCS -DVCS nedir aralarındaki farklar nelerdir? </a:t>
            </a:r>
          </a:p>
        </p:txBody>
      </p:sp>
      <p:sp>
        <p:nvSpPr>
          <p:cNvPr id="3" name="İçerik Yer Tutucusu 2">
            <a:extLst>
              <a:ext uri="{FF2B5EF4-FFF2-40B4-BE49-F238E27FC236}">
                <a16:creationId xmlns:a16="http://schemas.microsoft.com/office/drawing/2014/main" id="{65EAC159-57DD-130A-F7F7-8ABFA1884CE8}"/>
              </a:ext>
            </a:extLst>
          </p:cNvPr>
          <p:cNvSpPr>
            <a:spLocks noGrp="1"/>
          </p:cNvSpPr>
          <p:nvPr>
            <p:ph idx="1"/>
          </p:nvPr>
        </p:nvSpPr>
        <p:spPr>
          <a:xfrm>
            <a:off x="540000" y="2228851"/>
            <a:ext cx="11101136" cy="4079874"/>
          </a:xfrm>
        </p:spPr>
        <p:txBody>
          <a:bodyPr>
            <a:normAutofit fontScale="92500"/>
          </a:bodyPr>
          <a:lstStyle/>
          <a:p>
            <a:r>
              <a:rPr lang="tr-TR" dirty="0"/>
              <a:t>Versiyon Kontrol Sistemi (VCS): revizyon kontrol veya kaynak kontrol</a:t>
            </a:r>
          </a:p>
          <a:p>
            <a:r>
              <a:rPr lang="tr-TR" dirty="0"/>
              <a:t>diye de geçip, değişiklik yönetim sistemi anlamına gelmektedir.  </a:t>
            </a:r>
          </a:p>
          <a:p>
            <a:r>
              <a:rPr lang="tr-TR" dirty="0"/>
              <a:t>Bir ya da daha fazla dosya üzerinde yapılan değişiklikleri</a:t>
            </a:r>
          </a:p>
          <a:p>
            <a:r>
              <a:rPr lang="tr-TR" dirty="0"/>
              <a:t>kaydeden ve daha sonra belirli bir sürüme geri dönebilmenizi sağlayan bir sistemdir.</a:t>
            </a:r>
          </a:p>
          <a:p>
            <a:r>
              <a:rPr lang="tr-TR" dirty="0"/>
              <a:t>versiyon kontrol sistemi, dosyaların ya da bütün projenin geçmişteki belirli bir sürümüne erişmenizi, </a:t>
            </a:r>
          </a:p>
          <a:p>
            <a:r>
              <a:rPr lang="tr-TR" dirty="0"/>
              <a:t>zaman içinde yapılan değişiklikleri karşılaştırmanızı, soruna neden olan şeyde en son kimin değişiklik yaptığını, </a:t>
            </a:r>
          </a:p>
          <a:p>
            <a:r>
              <a:rPr lang="tr-TR" dirty="0"/>
              <a:t>belirli bir hatayı kimin, ne zaman sisteme dahil ettiğini ve</a:t>
            </a:r>
          </a:p>
          <a:p>
            <a:r>
              <a:rPr lang="tr-TR" dirty="0"/>
              <a:t>başka pek çok şeyi görebilmenizi sağlar. Öte yandan, bir hata yaptığınızda ya da bazı dosyaları yanlışlıkla</a:t>
            </a:r>
          </a:p>
          <a:p>
            <a:r>
              <a:rPr lang="tr-TR" dirty="0"/>
              <a:t>sildiğinizde durumu kolayca telâfi etmenize yardımcı olur. </a:t>
            </a:r>
          </a:p>
          <a:p>
            <a:endParaRPr lang="tr-TR" dirty="0"/>
          </a:p>
        </p:txBody>
      </p:sp>
    </p:spTree>
    <p:extLst>
      <p:ext uri="{BB962C8B-B14F-4D97-AF65-F5344CB8AC3E}">
        <p14:creationId xmlns:p14="http://schemas.microsoft.com/office/powerpoint/2010/main" val="1191708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Başlık 1">
            <a:extLst>
              <a:ext uri="{FF2B5EF4-FFF2-40B4-BE49-F238E27FC236}">
                <a16:creationId xmlns:a16="http://schemas.microsoft.com/office/drawing/2014/main" id="{38BC13E5-39D9-FCFB-05CD-ECA5101E8291}"/>
              </a:ext>
            </a:extLst>
          </p:cNvPr>
          <p:cNvSpPr>
            <a:spLocks noGrp="1"/>
          </p:cNvSpPr>
          <p:nvPr>
            <p:ph idx="1"/>
          </p:nvPr>
        </p:nvSpPr>
        <p:spPr>
          <a:xfrm>
            <a:off x="114300" y="259271"/>
            <a:ext cx="5818150" cy="6412992"/>
          </a:xfrm>
        </p:spPr>
        <p:txBody>
          <a:bodyPr anchor="t">
            <a:normAutofit fontScale="92500" lnSpcReduction="20000"/>
          </a:bodyPr>
          <a:lstStyle/>
          <a:p>
            <a:pPr>
              <a:lnSpc>
                <a:spcPct val="115000"/>
              </a:lnSpc>
            </a:pPr>
            <a:r>
              <a:rPr lang="tr-TR" sz="1600" dirty="0">
                <a:latin typeface="+mj-lt"/>
              </a:rPr>
              <a:t>1)Geliştiricilerin, kod değişikliklerini takip etmelerini sağlar.</a:t>
            </a:r>
          </a:p>
          <a:p>
            <a:pPr>
              <a:lnSpc>
                <a:spcPct val="115000"/>
              </a:lnSpc>
            </a:pPr>
            <a:r>
              <a:rPr lang="tr-TR" sz="1600" dirty="0">
                <a:latin typeface="+mj-lt"/>
              </a:rPr>
              <a:t>2)Geliştiricilerin, kod değişiklik geçmişini görmelerini sağlar.</a:t>
            </a:r>
          </a:p>
          <a:p>
            <a:pPr>
              <a:lnSpc>
                <a:spcPct val="115000"/>
              </a:lnSpc>
            </a:pPr>
            <a:r>
              <a:rPr lang="tr-TR" sz="1600" dirty="0">
                <a:latin typeface="+mj-lt"/>
              </a:rPr>
              <a:t>3)Geliştiricilerin, aynı kod dosyalarında aynı anda çalışmasına izin verir.</a:t>
            </a:r>
          </a:p>
          <a:p>
            <a:pPr>
              <a:lnSpc>
                <a:spcPct val="115000"/>
              </a:lnSpc>
            </a:pPr>
            <a:r>
              <a:rPr lang="tr-TR" sz="1600" dirty="0">
                <a:latin typeface="+mj-lt"/>
              </a:rPr>
              <a:t>4)Geliştiricilerin, kodlarını dallanma yoluyla ayırmalarına izin verir.</a:t>
            </a:r>
          </a:p>
          <a:p>
            <a:pPr>
              <a:lnSpc>
                <a:spcPct val="115000"/>
              </a:lnSpc>
            </a:pPr>
            <a:r>
              <a:rPr lang="tr-TR" sz="1600" dirty="0">
                <a:latin typeface="+mj-lt"/>
              </a:rPr>
              <a:t>5)Farklı dallardan yani </a:t>
            </a:r>
            <a:r>
              <a:rPr lang="tr-TR" sz="1600" dirty="0" err="1">
                <a:latin typeface="+mj-lt"/>
              </a:rPr>
              <a:t>branch'lerden</a:t>
            </a:r>
            <a:r>
              <a:rPr lang="tr-TR" sz="1600" dirty="0">
                <a:latin typeface="+mj-lt"/>
              </a:rPr>
              <a:t> kodları birleştirir.</a:t>
            </a:r>
          </a:p>
          <a:p>
            <a:pPr>
              <a:lnSpc>
                <a:spcPct val="115000"/>
              </a:lnSpc>
            </a:pPr>
            <a:r>
              <a:rPr lang="tr-TR" sz="1600" dirty="0">
                <a:latin typeface="+mj-lt"/>
              </a:rPr>
              <a:t>6)Geliştiricilerin, çakışmalarını gösterir ve bunları çözmelerine izin verir.</a:t>
            </a:r>
          </a:p>
          <a:p>
            <a:pPr>
              <a:lnSpc>
                <a:spcPct val="115000"/>
              </a:lnSpc>
            </a:pPr>
            <a:r>
              <a:rPr lang="tr-TR" sz="1600" dirty="0">
                <a:latin typeface="+mj-lt"/>
              </a:rPr>
              <a:t>7)Geliştiricilerin, değişikliklerini önceki bir duruma döndürmelerine izin verir.</a:t>
            </a:r>
          </a:p>
          <a:p>
            <a:pPr marL="0" indent="0">
              <a:lnSpc>
                <a:spcPct val="115000"/>
              </a:lnSpc>
              <a:buNone/>
            </a:pPr>
            <a:r>
              <a:rPr lang="tr-TR" sz="1600" dirty="0">
                <a:latin typeface="+mj-lt"/>
              </a:rPr>
              <a:t>Dağıtık Sürüm Kontrol </a:t>
            </a:r>
            <a:r>
              <a:rPr lang="tr-TR" sz="1600" dirty="0" err="1">
                <a:latin typeface="+mj-lt"/>
              </a:rPr>
              <a:t>Sistemleri:kullanıcılar</a:t>
            </a:r>
            <a:r>
              <a:rPr lang="tr-TR" sz="1600" dirty="0">
                <a:latin typeface="+mj-lt"/>
              </a:rPr>
              <a:t> dosyaların yalnızca en son bellek kopyalarını almakla kalmaz, </a:t>
            </a:r>
          </a:p>
          <a:p>
            <a:pPr marL="0" indent="0">
              <a:lnSpc>
                <a:spcPct val="115000"/>
              </a:lnSpc>
              <a:buNone/>
            </a:pPr>
            <a:r>
              <a:rPr lang="tr-TR" sz="1600" dirty="0">
                <a:latin typeface="+mj-lt"/>
              </a:rPr>
              <a:t>yazılım havuzunu (</a:t>
            </a:r>
            <a:r>
              <a:rPr lang="tr-TR" sz="1600" dirty="0" err="1">
                <a:latin typeface="+mj-lt"/>
              </a:rPr>
              <a:t>repository</a:t>
            </a:r>
            <a:r>
              <a:rPr lang="tr-TR" sz="1600" dirty="0">
                <a:latin typeface="+mj-lt"/>
              </a:rPr>
              <a:t>) bütünüyle kopyalarlar. Git, </a:t>
            </a:r>
            <a:r>
              <a:rPr lang="tr-TR" sz="1600" dirty="0" err="1">
                <a:latin typeface="+mj-lt"/>
              </a:rPr>
              <a:t>Mercurial</a:t>
            </a:r>
            <a:r>
              <a:rPr lang="tr-TR" sz="1600" dirty="0">
                <a:latin typeface="+mj-lt"/>
              </a:rPr>
              <a:t>, </a:t>
            </a:r>
            <a:r>
              <a:rPr lang="tr-TR" sz="1600" dirty="0" err="1">
                <a:latin typeface="+mj-lt"/>
              </a:rPr>
              <a:t>Bazaar</a:t>
            </a:r>
            <a:r>
              <a:rPr lang="tr-TR" sz="1600" dirty="0">
                <a:latin typeface="+mj-lt"/>
              </a:rPr>
              <a:t> ve </a:t>
            </a:r>
            <a:r>
              <a:rPr lang="tr-TR" sz="1600" dirty="0" err="1">
                <a:latin typeface="+mj-lt"/>
              </a:rPr>
              <a:t>Darcs</a:t>
            </a:r>
            <a:r>
              <a:rPr lang="tr-TR" sz="1600" dirty="0">
                <a:latin typeface="+mj-lt"/>
              </a:rPr>
              <a:t> gibi örnekleri dağıtık sistemlere örnektir.</a:t>
            </a:r>
          </a:p>
          <a:p>
            <a:pPr marL="0" indent="0">
              <a:lnSpc>
                <a:spcPct val="115000"/>
              </a:lnSpc>
              <a:buNone/>
            </a:pPr>
            <a:r>
              <a:rPr lang="tr-TR" sz="1600" dirty="0">
                <a:latin typeface="+mj-lt"/>
              </a:rPr>
              <a:t>Dağıtık sistemlerde üzerinde ortak çalışma </a:t>
            </a:r>
            <a:r>
              <a:rPr lang="tr-TR" sz="1600" dirty="0" err="1">
                <a:latin typeface="+mj-lt"/>
              </a:rPr>
              <a:t>yütürülen</a:t>
            </a:r>
            <a:r>
              <a:rPr lang="tr-TR" sz="1600" dirty="0">
                <a:latin typeface="+mj-lt"/>
              </a:rPr>
              <a:t> sunuculardan biri çökerse istemcilerden birinin yazılım havuzu </a:t>
            </a:r>
          </a:p>
          <a:p>
            <a:pPr marL="0" indent="0">
              <a:lnSpc>
                <a:spcPct val="115000"/>
              </a:lnSpc>
              <a:buNone/>
            </a:pPr>
            <a:r>
              <a:rPr lang="tr-TR" sz="1600" dirty="0">
                <a:latin typeface="+mj-lt"/>
              </a:rPr>
              <a:t>sunucuya geri yüklenerek sistem kurtarılabilmektedir. Her seçip alma (</a:t>
            </a:r>
            <a:r>
              <a:rPr lang="tr-TR" sz="1600" dirty="0" err="1">
                <a:latin typeface="+mj-lt"/>
              </a:rPr>
              <a:t>check</a:t>
            </a:r>
            <a:r>
              <a:rPr lang="tr-TR" sz="1600" dirty="0">
                <a:latin typeface="+mj-lt"/>
              </a:rPr>
              <a:t> </a:t>
            </a:r>
            <a:r>
              <a:rPr lang="tr-TR" sz="1600" dirty="0" err="1">
                <a:latin typeface="+mj-lt"/>
              </a:rPr>
              <a:t>out</a:t>
            </a:r>
            <a:r>
              <a:rPr lang="tr-TR" sz="1600" dirty="0">
                <a:latin typeface="+mj-lt"/>
              </a:rPr>
              <a:t>) işlemi esasında bütün verinin yedeklenmesiyle sonuçlanır.</a:t>
            </a:r>
          </a:p>
          <a:p>
            <a:pPr marL="0" indent="0">
              <a:lnSpc>
                <a:spcPct val="115000"/>
              </a:lnSpc>
              <a:buNone/>
            </a:pPr>
            <a:r>
              <a:rPr lang="tr-TR" sz="1600" dirty="0">
                <a:latin typeface="+mj-lt"/>
              </a:rPr>
              <a:t>Dağıtık sistemlerin (DVCS) merkezi sistemlere (CVCS) kıyasla sundukları avantajları ve dezavantajları şu şekilde listeleyebiliriz11.</a:t>
            </a:r>
          </a:p>
          <a:p>
            <a:pPr marL="0" indent="0">
              <a:lnSpc>
                <a:spcPct val="115000"/>
              </a:lnSpc>
              <a:buNone/>
            </a:pPr>
            <a:endParaRPr lang="tr-TR" sz="1400" dirty="0">
              <a:latin typeface="+mj-lt"/>
            </a:endParaRPr>
          </a:p>
          <a:p>
            <a:pPr>
              <a:lnSpc>
                <a:spcPct val="115000"/>
              </a:lnSpc>
            </a:pPr>
            <a:endParaRPr lang="tr-TR" sz="1400" dirty="0">
              <a:latin typeface="+mj-lt"/>
            </a:endParaRPr>
          </a:p>
          <a:p>
            <a:pPr>
              <a:lnSpc>
                <a:spcPct val="115000"/>
              </a:lnSpc>
            </a:pPr>
            <a:endParaRPr lang="tr-TR" sz="500" dirty="0"/>
          </a:p>
        </p:txBody>
      </p:sp>
      <p:sp>
        <p:nvSpPr>
          <p:cNvPr id="6" name="Metin kutusu 5">
            <a:extLst>
              <a:ext uri="{FF2B5EF4-FFF2-40B4-BE49-F238E27FC236}">
                <a16:creationId xmlns:a16="http://schemas.microsoft.com/office/drawing/2014/main" id="{F7636C3C-B4A7-BDCD-D8FA-9E98CBE6EB85}"/>
              </a:ext>
            </a:extLst>
          </p:cNvPr>
          <p:cNvSpPr txBox="1"/>
          <p:nvPr/>
        </p:nvSpPr>
        <p:spPr>
          <a:xfrm>
            <a:off x="6096000" y="259271"/>
            <a:ext cx="5835805" cy="6598730"/>
          </a:xfrm>
          <a:prstGeom prst="rect">
            <a:avLst/>
          </a:prstGeom>
          <a:noFill/>
        </p:spPr>
        <p:txBody>
          <a:bodyPr wrap="square" rtlCol="0">
            <a:spAutoFit/>
          </a:bodyPr>
          <a:lstStyle/>
          <a:p>
            <a:pPr>
              <a:lnSpc>
                <a:spcPct val="115000"/>
              </a:lnSpc>
            </a:pPr>
            <a:r>
              <a:rPr lang="tr-TR" sz="1600" dirty="0">
                <a:latin typeface="+mj-lt"/>
              </a:rPr>
              <a:t>Network bağlantısı </a:t>
            </a:r>
            <a:r>
              <a:rPr lang="tr-TR" sz="1600" dirty="0" err="1">
                <a:latin typeface="+mj-lt"/>
              </a:rPr>
              <a:t>olmasada</a:t>
            </a:r>
            <a:r>
              <a:rPr lang="tr-TR" sz="1600" dirty="0">
                <a:latin typeface="+mj-lt"/>
              </a:rPr>
              <a:t> kullanıcılar ilgili repo üzerinde çalışabilirler,</a:t>
            </a:r>
          </a:p>
          <a:p>
            <a:pPr>
              <a:lnSpc>
                <a:spcPct val="115000"/>
              </a:lnSpc>
            </a:pPr>
            <a:r>
              <a:rPr lang="tr-TR" sz="1600" dirty="0">
                <a:latin typeface="+mj-lt"/>
              </a:rPr>
              <a:t>dağıtık sistemler ortak işlemleri daha hızlı işler, çünkü merkezi bir sunucuyla iletişim kurmaya gerek yoktur. </a:t>
            </a:r>
          </a:p>
          <a:p>
            <a:pPr>
              <a:lnSpc>
                <a:spcPct val="115000"/>
              </a:lnSpc>
            </a:pPr>
            <a:r>
              <a:rPr lang="tr-TR" sz="1600" dirty="0">
                <a:latin typeface="+mj-lt"/>
              </a:rPr>
              <a:t> dağıtık sistemler bu iletişime değişikliklerin diğer ortaklarla paylaşılacağı zaman ihtiyaç duyar.</a:t>
            </a:r>
          </a:p>
          <a:p>
            <a:pPr>
              <a:lnSpc>
                <a:spcPct val="115000"/>
              </a:lnSpc>
            </a:pPr>
            <a:r>
              <a:rPr lang="tr-TR" sz="1600" dirty="0">
                <a:latin typeface="+mj-lt"/>
              </a:rPr>
              <a:t>Özel çalışma alanları oluşturmak mümkündür.</a:t>
            </a:r>
          </a:p>
          <a:p>
            <a:pPr>
              <a:lnSpc>
                <a:spcPct val="115000"/>
              </a:lnSpc>
            </a:pPr>
            <a:r>
              <a:rPr lang="tr-TR" sz="1600" dirty="0" err="1">
                <a:latin typeface="+mj-lt"/>
              </a:rPr>
              <a:t>mustafa</a:t>
            </a:r>
            <a:r>
              <a:rPr lang="tr-TR" sz="1600" dirty="0">
                <a:latin typeface="+mj-lt"/>
              </a:rPr>
              <a:t> çelik09:15</a:t>
            </a:r>
          </a:p>
          <a:p>
            <a:pPr>
              <a:lnSpc>
                <a:spcPct val="115000"/>
              </a:lnSpc>
            </a:pPr>
            <a:r>
              <a:rPr lang="tr-TR" sz="1600" dirty="0">
                <a:latin typeface="+mj-lt"/>
              </a:rPr>
              <a:t> Böylece, kullanıcılar paylaşmak istemedikleri taslaklardaki değişiklikleri de kullanabilirler.</a:t>
            </a:r>
          </a:p>
          <a:p>
            <a:pPr>
              <a:lnSpc>
                <a:spcPct val="115000"/>
              </a:lnSpc>
            </a:pPr>
            <a:r>
              <a:rPr lang="tr-TR" sz="1600" dirty="0">
                <a:latin typeface="+mj-lt"/>
              </a:rPr>
              <a:t>Üzerinde çalışılan kopyalar aynı zamanda uzak yedek (</a:t>
            </a:r>
            <a:r>
              <a:rPr lang="tr-TR" sz="1600" dirty="0" err="1">
                <a:latin typeface="+mj-lt"/>
              </a:rPr>
              <a:t>remote</a:t>
            </a:r>
            <a:r>
              <a:rPr lang="tr-TR" sz="1600" dirty="0">
                <a:latin typeface="+mj-lt"/>
              </a:rPr>
              <a:t> </a:t>
            </a:r>
            <a:r>
              <a:rPr lang="tr-TR" sz="1600" dirty="0" err="1">
                <a:latin typeface="+mj-lt"/>
              </a:rPr>
              <a:t>backup</a:t>
            </a:r>
            <a:r>
              <a:rPr lang="tr-TR" sz="1600" dirty="0">
                <a:latin typeface="+mj-lt"/>
              </a:rPr>
              <a:t>) görevi görürler. </a:t>
            </a:r>
          </a:p>
          <a:p>
            <a:pPr>
              <a:lnSpc>
                <a:spcPct val="115000"/>
              </a:lnSpc>
            </a:pPr>
            <a:r>
              <a:rPr lang="tr-TR" sz="1600" dirty="0">
                <a:latin typeface="+mj-lt"/>
              </a:rPr>
              <a:t>Bu sayede herhangi bir donanım hatasından (kırılma noktası gibi) etkilenmezler.</a:t>
            </a:r>
          </a:p>
          <a:p>
            <a:pPr>
              <a:lnSpc>
                <a:spcPct val="115000"/>
              </a:lnSpc>
            </a:pPr>
            <a:r>
              <a:rPr lang="tr-TR" sz="1600" dirty="0">
                <a:latin typeface="+mj-lt"/>
              </a:rPr>
              <a:t>Farklı geliştirme modelleri (</a:t>
            </a:r>
            <a:r>
              <a:rPr lang="tr-TR" sz="1600" dirty="0" err="1">
                <a:latin typeface="+mj-lt"/>
              </a:rPr>
              <a:t>development</a:t>
            </a:r>
            <a:r>
              <a:rPr lang="tr-TR" sz="1600" dirty="0">
                <a:latin typeface="+mj-lt"/>
              </a:rPr>
              <a:t> </a:t>
            </a:r>
            <a:r>
              <a:rPr lang="tr-TR" sz="1600" dirty="0" err="1">
                <a:latin typeface="+mj-lt"/>
              </a:rPr>
              <a:t>branches</a:t>
            </a:r>
            <a:r>
              <a:rPr lang="tr-TR" sz="1600" dirty="0">
                <a:latin typeface="+mj-lt"/>
              </a:rPr>
              <a:t>, </a:t>
            </a:r>
            <a:r>
              <a:rPr lang="tr-TR" sz="1600" dirty="0" err="1">
                <a:latin typeface="+mj-lt"/>
              </a:rPr>
              <a:t>commander</a:t>
            </a:r>
            <a:r>
              <a:rPr lang="tr-TR" sz="1600" dirty="0">
                <a:latin typeface="+mj-lt"/>
              </a:rPr>
              <a:t>/</a:t>
            </a:r>
            <a:r>
              <a:rPr lang="tr-TR" sz="1600" dirty="0" err="1">
                <a:latin typeface="+mj-lt"/>
              </a:rPr>
              <a:t>kieutenant</a:t>
            </a:r>
            <a:r>
              <a:rPr lang="tr-TR" sz="1600" dirty="0">
                <a:latin typeface="+mj-lt"/>
              </a:rPr>
              <a:t> model gibi) </a:t>
            </a:r>
            <a:r>
              <a:rPr lang="tr-TR" sz="1600" dirty="0" err="1">
                <a:latin typeface="+mj-lt"/>
              </a:rPr>
              <a:t>kullanılanibilir</a:t>
            </a:r>
            <a:r>
              <a:rPr lang="tr-TR" sz="1600" dirty="0">
                <a:latin typeface="+mj-lt"/>
              </a:rPr>
              <a:t>.</a:t>
            </a:r>
          </a:p>
          <a:p>
            <a:pPr>
              <a:lnSpc>
                <a:spcPct val="115000"/>
              </a:lnSpc>
            </a:pPr>
            <a:r>
              <a:rPr lang="tr-TR" sz="1600" dirty="0">
                <a:latin typeface="+mj-lt"/>
              </a:rPr>
              <a:t>Projenin </a:t>
            </a:r>
            <a:r>
              <a:rPr lang="tr-TR" sz="1600" dirty="0" err="1">
                <a:latin typeface="+mj-lt"/>
              </a:rPr>
              <a:t>release</a:t>
            </a:r>
            <a:r>
              <a:rPr lang="tr-TR" sz="1600" dirty="0">
                <a:latin typeface="+mj-lt"/>
              </a:rPr>
              <a:t> </a:t>
            </a:r>
            <a:r>
              <a:rPr lang="tr-TR" sz="1600" dirty="0" err="1">
                <a:latin typeface="+mj-lt"/>
              </a:rPr>
              <a:t>version’unun</a:t>
            </a:r>
            <a:r>
              <a:rPr lang="tr-TR" sz="1600" dirty="0">
                <a:latin typeface="+mj-lt"/>
              </a:rPr>
              <a:t> kontrolü merkezi olarak gerçekleştirilebilir.</a:t>
            </a:r>
          </a:p>
          <a:p>
            <a:pPr>
              <a:lnSpc>
                <a:spcPct val="115000"/>
              </a:lnSpc>
            </a:pPr>
            <a:r>
              <a:rPr lang="tr-TR" sz="1600" dirty="0">
                <a:latin typeface="+mj-lt"/>
              </a:rPr>
              <a:t>FOSS (</a:t>
            </a:r>
            <a:r>
              <a:rPr lang="tr-TR" sz="1600" dirty="0" err="1">
                <a:latin typeface="+mj-lt"/>
              </a:rPr>
              <a:t>Free</a:t>
            </a:r>
            <a:r>
              <a:rPr lang="tr-TR" sz="1600" dirty="0">
                <a:latin typeface="+mj-lt"/>
              </a:rPr>
              <a:t> </a:t>
            </a:r>
            <a:r>
              <a:rPr lang="tr-TR" sz="1600" dirty="0" err="1">
                <a:latin typeface="+mj-lt"/>
              </a:rPr>
              <a:t>and</a:t>
            </a:r>
            <a:r>
              <a:rPr lang="tr-TR" sz="1600" dirty="0">
                <a:latin typeface="+mj-lt"/>
              </a:rPr>
              <a:t> Open-</a:t>
            </a:r>
            <a:r>
              <a:rPr lang="tr-TR" sz="1600" dirty="0" err="1">
                <a:latin typeface="+mj-lt"/>
              </a:rPr>
              <a:t>source</a:t>
            </a:r>
            <a:r>
              <a:rPr lang="tr-TR" sz="1600" dirty="0">
                <a:latin typeface="+mj-lt"/>
              </a:rPr>
              <a:t> Software / Özgür ve Açık Kaynaklı Yazılım) yazılım projelerinde, </a:t>
            </a:r>
          </a:p>
          <a:p>
            <a:pPr>
              <a:lnSpc>
                <a:spcPct val="115000"/>
              </a:lnSpc>
            </a:pPr>
            <a:r>
              <a:rPr lang="tr-TR" sz="1600" dirty="0">
                <a:latin typeface="+mj-lt"/>
              </a:rPr>
              <a:t>liderlik çatışmaları veya tasarımdaki anlaşmazlıklar nedeniyle durdurulmuş bir proje kolaylıkla çatallanarak (</a:t>
            </a:r>
            <a:r>
              <a:rPr lang="tr-TR" sz="1600" dirty="0" err="1">
                <a:latin typeface="+mj-lt"/>
              </a:rPr>
              <a:t>fork</a:t>
            </a:r>
            <a:r>
              <a:rPr lang="tr-TR" sz="1600" dirty="0">
                <a:latin typeface="+mj-lt"/>
              </a:rPr>
              <a:t>) sürdürülebilir.</a:t>
            </a:r>
          </a:p>
          <a:p>
            <a:endParaRPr lang="tr-TR" dirty="0"/>
          </a:p>
        </p:txBody>
      </p:sp>
    </p:spTree>
    <p:extLst>
      <p:ext uri="{BB962C8B-B14F-4D97-AF65-F5344CB8AC3E}">
        <p14:creationId xmlns:p14="http://schemas.microsoft.com/office/powerpoint/2010/main" val="3976593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918E27-92B3-B69A-F33F-A2D2BF7872B6}"/>
              </a:ext>
            </a:extLst>
          </p:cNvPr>
          <p:cNvSpPr>
            <a:spLocks noGrp="1"/>
          </p:cNvSpPr>
          <p:nvPr>
            <p:ph type="title"/>
          </p:nvPr>
        </p:nvSpPr>
        <p:spPr>
          <a:xfrm>
            <a:off x="125664" y="120651"/>
            <a:ext cx="11101135" cy="1265237"/>
          </a:xfrm>
        </p:spPr>
        <p:txBody>
          <a:bodyPr>
            <a:normAutofit fontScale="90000"/>
          </a:bodyPr>
          <a:lstStyle/>
          <a:p>
            <a:r>
              <a:rPr lang="tr-TR" sz="4800" dirty="0"/>
              <a:t>Compiler- </a:t>
            </a:r>
            <a:r>
              <a:rPr lang="tr-TR" sz="4800" dirty="0" err="1"/>
              <a:t>interpreter</a:t>
            </a:r>
            <a:r>
              <a:rPr lang="tr-TR" sz="4800" dirty="0"/>
              <a:t>?</a:t>
            </a:r>
            <a:br>
              <a:rPr lang="tr-TR" sz="4800" dirty="0"/>
            </a:br>
            <a:r>
              <a:rPr lang="tr-TR" sz="4800" dirty="0" err="1"/>
              <a:t>JavaScript</a:t>
            </a:r>
            <a:r>
              <a:rPr lang="tr-TR" sz="4800" dirty="0"/>
              <a:t> Compiler mi? </a:t>
            </a:r>
            <a:r>
              <a:rPr lang="tr-TR" sz="4800" dirty="0" err="1"/>
              <a:t>interpreter</a:t>
            </a:r>
            <a:r>
              <a:rPr lang="tr-TR" sz="4800" dirty="0"/>
              <a:t> mi?</a:t>
            </a:r>
          </a:p>
        </p:txBody>
      </p:sp>
      <p:sp>
        <p:nvSpPr>
          <p:cNvPr id="3" name="İçerik Yer Tutucusu 2">
            <a:extLst>
              <a:ext uri="{FF2B5EF4-FFF2-40B4-BE49-F238E27FC236}">
                <a16:creationId xmlns:a16="http://schemas.microsoft.com/office/drawing/2014/main" id="{7710C028-519A-7BEC-17B2-EA0EA5023ED7}"/>
              </a:ext>
            </a:extLst>
          </p:cNvPr>
          <p:cNvSpPr>
            <a:spLocks noGrp="1"/>
          </p:cNvSpPr>
          <p:nvPr>
            <p:ph idx="1"/>
          </p:nvPr>
        </p:nvSpPr>
        <p:spPr>
          <a:xfrm>
            <a:off x="-412955" y="1485901"/>
            <a:ext cx="12604955" cy="5106628"/>
          </a:xfrm>
        </p:spPr>
        <p:txBody>
          <a:bodyPr>
            <a:normAutofit fontScale="62500" lnSpcReduction="20000"/>
          </a:bodyPr>
          <a:lstStyle/>
          <a:p>
            <a:pPr marL="450000" lvl="1" indent="0">
              <a:lnSpc>
                <a:spcPct val="120000"/>
              </a:lnSpc>
              <a:buNone/>
            </a:pPr>
            <a:r>
              <a:rPr lang="tr-TR" sz="2200" dirty="0">
                <a:latin typeface="+mj-lt"/>
              </a:rPr>
              <a:t>•	Compiler(Derleyici): Geliştiricilerin herhangi bir programlama dilini kullanarak yazdığı kaynak kodu bilgisayarın anlayabileceği makine diline yani 0 ve 1’lere çeviren aracı yazılımdır.</a:t>
            </a:r>
          </a:p>
          <a:p>
            <a:pPr marL="450000" lvl="1" indent="0">
              <a:lnSpc>
                <a:spcPct val="170000"/>
              </a:lnSpc>
              <a:buNone/>
            </a:pPr>
            <a:r>
              <a:rPr lang="tr-TR" sz="2200" dirty="0">
                <a:latin typeface="+mj-lt"/>
              </a:rPr>
              <a:t>•	 Derleyici sayesinde geliştiriciler farklı programlama dillerini kullanarak aynı işlevi yerine getiren yazılımlar üretebilirler. Üstelik </a:t>
            </a:r>
            <a:r>
              <a:rPr lang="tr-TR" sz="2200" dirty="0" err="1">
                <a:latin typeface="+mj-lt"/>
              </a:rPr>
              <a:t>Compiler’ların</a:t>
            </a:r>
            <a:r>
              <a:rPr lang="tr-TR" sz="2200" dirty="0">
                <a:latin typeface="+mj-lt"/>
              </a:rPr>
              <a:t> varlığı, çok fazla programlama dilinin olmasına ve geliştiricilerin alternatif dillerle çalışmasına yardımcı olmaktadır.</a:t>
            </a:r>
          </a:p>
          <a:p>
            <a:pPr marL="450000" lvl="1" indent="0">
              <a:lnSpc>
                <a:spcPct val="170000"/>
              </a:lnSpc>
              <a:buNone/>
            </a:pPr>
            <a:r>
              <a:rPr lang="tr-TR" sz="2200" dirty="0">
                <a:latin typeface="+mj-lt"/>
              </a:rPr>
              <a:t>•	Interpreter(Yorumlayıcı): Yüksek se</a:t>
            </a:r>
          </a:p>
          <a:p>
            <a:pPr marL="450000" lvl="1" indent="0">
              <a:lnSpc>
                <a:spcPct val="170000"/>
              </a:lnSpc>
              <a:buNone/>
            </a:pPr>
            <a:r>
              <a:rPr lang="tr-TR" sz="2200" dirty="0">
                <a:latin typeface="+mj-lt"/>
              </a:rPr>
              <a:t>•	Interpreter(Yorumlayıcı): Yüksek seviyeli programlama dili ile yazılmış bir </a:t>
            </a:r>
            <a:r>
              <a:rPr lang="tr-TR" sz="2200" dirty="0" err="1">
                <a:latin typeface="+mj-lt"/>
              </a:rPr>
              <a:t>progamı</a:t>
            </a:r>
            <a:r>
              <a:rPr lang="tr-TR" sz="2200" dirty="0">
                <a:latin typeface="+mj-lt"/>
              </a:rPr>
              <a:t> adım adım makine diline çeviren ve makine dilindeki talimatları çalıştıran programdır.</a:t>
            </a:r>
          </a:p>
          <a:p>
            <a:pPr marL="450000" lvl="1" indent="0">
              <a:lnSpc>
                <a:spcPct val="170000"/>
              </a:lnSpc>
              <a:buNone/>
            </a:pPr>
            <a:r>
              <a:rPr lang="tr-TR" sz="2200" dirty="0">
                <a:latin typeface="+mj-lt"/>
              </a:rPr>
              <a:t>•	Interpreter bütün programın çalıştırılabilir bir kodunu üretmek yerine, programın adımlarını tek tek makine diline çevirir ve hemen çalıştırır. Program tekrar çalıştırılmak istenirse </a:t>
            </a:r>
            <a:r>
              <a:rPr lang="tr-TR" sz="2200" dirty="0" err="1">
                <a:latin typeface="+mj-lt"/>
              </a:rPr>
              <a:t>interpreter</a:t>
            </a:r>
            <a:r>
              <a:rPr lang="tr-TR" sz="2200" dirty="0">
                <a:latin typeface="+mj-lt"/>
              </a:rPr>
              <a:t> kaynak kod üzerinde yine aynı yolu izler.</a:t>
            </a:r>
          </a:p>
          <a:p>
            <a:pPr marL="450000" lvl="1" indent="0">
              <a:lnSpc>
                <a:spcPct val="170000"/>
              </a:lnSpc>
              <a:buNone/>
            </a:pPr>
            <a:r>
              <a:rPr lang="tr-TR" sz="2200" dirty="0">
                <a:latin typeface="+mj-lt"/>
              </a:rPr>
              <a:t>•	</a:t>
            </a:r>
            <a:r>
              <a:rPr lang="tr-TR" sz="2200" dirty="0" err="1">
                <a:latin typeface="+mj-lt"/>
              </a:rPr>
              <a:t>JavaScript</a:t>
            </a:r>
            <a:r>
              <a:rPr lang="tr-TR" sz="2200" dirty="0">
                <a:latin typeface="+mj-lt"/>
              </a:rPr>
              <a:t> Interpreter(Yorumlayıcı) bir dildir.  </a:t>
            </a:r>
            <a:r>
              <a:rPr lang="tr-TR" sz="2200" dirty="0" err="1">
                <a:latin typeface="+mj-lt"/>
              </a:rPr>
              <a:t>JavaScript’in</a:t>
            </a:r>
            <a:r>
              <a:rPr lang="tr-TR" sz="2200" dirty="0">
                <a:latin typeface="+mj-lt"/>
              </a:rPr>
              <a:t> </a:t>
            </a:r>
            <a:r>
              <a:rPr lang="tr-TR" sz="2200" dirty="0" err="1">
                <a:latin typeface="+mj-lt"/>
              </a:rPr>
              <a:t>compiler</a:t>
            </a:r>
            <a:r>
              <a:rPr lang="tr-TR" sz="2200" dirty="0">
                <a:latin typeface="+mj-lt"/>
              </a:rPr>
              <a:t> adımı yoktur. Bunun yerine, tarayıcıdaki bir </a:t>
            </a:r>
            <a:r>
              <a:rPr lang="tr-TR" sz="2200" dirty="0" err="1">
                <a:latin typeface="+mj-lt"/>
              </a:rPr>
              <a:t>interpreter</a:t>
            </a:r>
            <a:r>
              <a:rPr lang="tr-TR" sz="2200" dirty="0">
                <a:latin typeface="+mj-lt"/>
              </a:rPr>
              <a:t>(yorumlayıcı) </a:t>
            </a:r>
            <a:r>
              <a:rPr lang="tr-TR" sz="2200" dirty="0" err="1">
                <a:latin typeface="+mj-lt"/>
              </a:rPr>
              <a:t>JavaScript</a:t>
            </a:r>
            <a:r>
              <a:rPr lang="tr-TR" sz="2200" dirty="0">
                <a:latin typeface="+mj-lt"/>
              </a:rPr>
              <a:t> kodunu okur, her satırı yorumlar ve çalıştırır. Daha modern tarayıcılar, </a:t>
            </a:r>
            <a:r>
              <a:rPr lang="tr-TR" sz="2200" dirty="0" err="1">
                <a:latin typeface="+mj-lt"/>
              </a:rPr>
              <a:t>JavaScript’i</a:t>
            </a:r>
            <a:r>
              <a:rPr lang="tr-TR" sz="2200" dirty="0">
                <a:latin typeface="+mj-lt"/>
              </a:rPr>
              <a:t> tam çalışmak üzereyken yürütülebilir bayt koduna derleyen </a:t>
            </a:r>
            <a:r>
              <a:rPr lang="tr-TR" sz="2200" dirty="0" err="1">
                <a:latin typeface="+mj-lt"/>
              </a:rPr>
              <a:t>Just</a:t>
            </a:r>
            <a:r>
              <a:rPr lang="tr-TR" sz="2200" dirty="0">
                <a:latin typeface="+mj-lt"/>
              </a:rPr>
              <a:t>-</a:t>
            </a:r>
            <a:r>
              <a:rPr lang="tr-TR" sz="2200" dirty="0" err="1">
                <a:latin typeface="+mj-lt"/>
              </a:rPr>
              <a:t>In</a:t>
            </a:r>
            <a:r>
              <a:rPr lang="tr-TR" sz="2200" dirty="0">
                <a:latin typeface="+mj-lt"/>
              </a:rPr>
              <a:t>-Time(JIT) derlemesi olarak bilinen teknoloji kullanır.</a:t>
            </a:r>
          </a:p>
          <a:p>
            <a:pPr marL="450000" lvl="1" indent="0">
              <a:lnSpc>
                <a:spcPct val="170000"/>
              </a:lnSpc>
              <a:buNone/>
            </a:pPr>
            <a:r>
              <a:rPr lang="tr-TR" sz="2200" dirty="0">
                <a:latin typeface="+mj-lt"/>
              </a:rPr>
              <a:t>•	</a:t>
            </a:r>
            <a:r>
              <a:rPr lang="tr-TR" sz="2200" dirty="0" err="1">
                <a:latin typeface="+mj-lt"/>
              </a:rPr>
              <a:t>Just</a:t>
            </a:r>
            <a:r>
              <a:rPr lang="tr-TR" sz="2200" dirty="0">
                <a:latin typeface="+mj-lt"/>
              </a:rPr>
              <a:t>-</a:t>
            </a:r>
            <a:r>
              <a:rPr lang="tr-TR" sz="2200" dirty="0" err="1">
                <a:latin typeface="+mj-lt"/>
              </a:rPr>
              <a:t>In</a:t>
            </a:r>
            <a:r>
              <a:rPr lang="tr-TR" sz="2200" dirty="0">
                <a:latin typeface="+mj-lt"/>
              </a:rPr>
              <a:t>-time(JIT):</a:t>
            </a:r>
            <a:r>
              <a:rPr lang="tr-TR" sz="2200" dirty="0" err="1">
                <a:latin typeface="+mj-lt"/>
              </a:rPr>
              <a:t>Just</a:t>
            </a:r>
            <a:r>
              <a:rPr lang="tr-TR" sz="2200" dirty="0">
                <a:latin typeface="+mj-lt"/>
              </a:rPr>
              <a:t>-</a:t>
            </a:r>
            <a:r>
              <a:rPr lang="tr-TR" sz="2200" dirty="0" err="1">
                <a:latin typeface="+mj-lt"/>
              </a:rPr>
              <a:t>In</a:t>
            </a:r>
            <a:r>
              <a:rPr lang="tr-TR" sz="2200" dirty="0">
                <a:latin typeface="+mj-lt"/>
              </a:rPr>
              <a:t>-Time veya JIT, derleme, </a:t>
            </a:r>
            <a:r>
              <a:rPr lang="tr-TR" sz="2200" dirty="0" err="1">
                <a:latin typeface="+mj-lt"/>
              </a:rPr>
              <a:t>JavaScript</a:t>
            </a:r>
            <a:r>
              <a:rPr lang="tr-TR" sz="2200" dirty="0">
                <a:latin typeface="+mj-lt"/>
              </a:rPr>
              <a:t>, C# ve Java gibi diller için çalışma zamanı yorumlayıcıları tarafından, C++</a:t>
            </a:r>
          </a:p>
          <a:p>
            <a:pPr marL="450000" lvl="1" indent="0">
              <a:lnSpc>
                <a:spcPct val="170000"/>
              </a:lnSpc>
              <a:buNone/>
            </a:pPr>
            <a:r>
              <a:rPr lang="tr-TR" sz="2200" dirty="0">
                <a:latin typeface="+mj-lt"/>
              </a:rPr>
              <a:t>gibi önceden derlenmiş ikili diller tarafından sunulan yerel performansa yaklaşık yürütme hızları sağlamak için kullanılan bir tekniktir.</a:t>
            </a:r>
          </a:p>
          <a:p>
            <a:endParaRPr lang="tr-TR" dirty="0"/>
          </a:p>
        </p:txBody>
      </p:sp>
    </p:spTree>
    <p:extLst>
      <p:ext uri="{BB962C8B-B14F-4D97-AF65-F5344CB8AC3E}">
        <p14:creationId xmlns:p14="http://schemas.microsoft.com/office/powerpoint/2010/main" val="4015005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A81BEB-1626-2590-987B-29260CA9F0F1}"/>
              </a:ext>
            </a:extLst>
          </p:cNvPr>
          <p:cNvSpPr>
            <a:spLocks noGrp="1"/>
          </p:cNvSpPr>
          <p:nvPr>
            <p:ph type="title"/>
          </p:nvPr>
        </p:nvSpPr>
        <p:spPr>
          <a:xfrm>
            <a:off x="540000" y="540000"/>
            <a:ext cx="11101135" cy="817313"/>
          </a:xfrm>
        </p:spPr>
        <p:txBody>
          <a:bodyPr>
            <a:normAutofit fontScale="90000"/>
          </a:bodyPr>
          <a:lstStyle/>
          <a:p>
            <a:r>
              <a:rPr lang="tr-TR" dirty="0" err="1"/>
              <a:t>for</a:t>
            </a:r>
            <a:r>
              <a:rPr lang="tr-TR" dirty="0"/>
              <a:t> ile </a:t>
            </a:r>
            <a:r>
              <a:rPr lang="tr-TR" dirty="0" err="1"/>
              <a:t>while</a:t>
            </a:r>
            <a:r>
              <a:rPr lang="tr-TR" dirty="0"/>
              <a:t> arasındaki fark?</a:t>
            </a:r>
          </a:p>
        </p:txBody>
      </p:sp>
      <p:sp>
        <p:nvSpPr>
          <p:cNvPr id="3" name="İçerik Yer Tutucusu 2">
            <a:extLst>
              <a:ext uri="{FF2B5EF4-FFF2-40B4-BE49-F238E27FC236}">
                <a16:creationId xmlns:a16="http://schemas.microsoft.com/office/drawing/2014/main" id="{246A05B0-E060-DB90-668D-4E8EAF20DAB4}"/>
              </a:ext>
            </a:extLst>
          </p:cNvPr>
          <p:cNvSpPr>
            <a:spLocks noGrp="1"/>
          </p:cNvSpPr>
          <p:nvPr>
            <p:ph idx="1"/>
          </p:nvPr>
        </p:nvSpPr>
        <p:spPr>
          <a:xfrm>
            <a:off x="540000" y="2100263"/>
            <a:ext cx="11101136" cy="4208461"/>
          </a:xfrm>
        </p:spPr>
        <p:txBody>
          <a:bodyPr>
            <a:normAutofit/>
          </a:bodyPr>
          <a:lstStyle/>
          <a:p>
            <a:r>
              <a:rPr lang="tr-TR" sz="2000" dirty="0" err="1">
                <a:latin typeface="+mj-lt"/>
              </a:rPr>
              <a:t>For</a:t>
            </a:r>
            <a:r>
              <a:rPr lang="tr-TR" sz="2000" dirty="0">
                <a:latin typeface="+mj-lt"/>
              </a:rPr>
              <a:t>: Önceden ayarlanmış sayıda yinelenir.</a:t>
            </a:r>
          </a:p>
          <a:p>
            <a:r>
              <a:rPr lang="tr-TR" sz="2000" dirty="0">
                <a:latin typeface="+mj-lt"/>
              </a:rPr>
              <a:t>Yalnızca yineleme sayısı bilindiğinde sonucu elde etmek için kullanılır.</a:t>
            </a:r>
          </a:p>
          <a:p>
            <a:r>
              <a:rPr lang="tr-TR" sz="2000" dirty="0">
                <a:latin typeface="+mj-lt"/>
              </a:rPr>
              <a:t>Koşul '</a:t>
            </a:r>
            <a:r>
              <a:rPr lang="tr-TR" sz="2000" dirty="0" err="1">
                <a:latin typeface="+mj-lt"/>
              </a:rPr>
              <a:t>for</a:t>
            </a:r>
            <a:r>
              <a:rPr lang="tr-TR" sz="2000" dirty="0">
                <a:latin typeface="+mj-lt"/>
              </a:rPr>
              <a:t>' döngüsüne yerleştirilmezse, döngü sonsuz kez yinelenir.</a:t>
            </a:r>
          </a:p>
          <a:p>
            <a:r>
              <a:rPr lang="tr-TR" sz="2000" dirty="0" err="1">
                <a:latin typeface="+mj-lt"/>
              </a:rPr>
              <a:t>While</a:t>
            </a:r>
            <a:r>
              <a:rPr lang="tr-TR" sz="2000" dirty="0">
                <a:latin typeface="+mj-lt"/>
              </a:rPr>
              <a:t>: Bir koşul sağlanana kadar yinelenir.</a:t>
            </a:r>
          </a:p>
          <a:p>
            <a:r>
              <a:rPr lang="tr-TR" sz="2000" dirty="0">
                <a:latin typeface="+mj-lt"/>
              </a:rPr>
              <a:t>Yineleme sayısı bilinmediğinde koşulu sağlamak için kullanılır. Koşulu True veya </a:t>
            </a:r>
            <a:r>
              <a:rPr lang="tr-TR" sz="2000" dirty="0" err="1">
                <a:latin typeface="+mj-lt"/>
              </a:rPr>
              <a:t>False</a:t>
            </a:r>
            <a:r>
              <a:rPr lang="tr-TR" sz="2000" dirty="0">
                <a:latin typeface="+mj-lt"/>
              </a:rPr>
              <a:t> değerine göre değerlendirmek için ifade belirtilir. </a:t>
            </a:r>
          </a:p>
          <a:p>
            <a:r>
              <a:rPr lang="tr-TR" sz="2000" dirty="0">
                <a:latin typeface="+mj-lt"/>
              </a:rPr>
              <a:t>Koşul '</a:t>
            </a:r>
            <a:r>
              <a:rPr lang="tr-TR" sz="2000" dirty="0" err="1">
                <a:latin typeface="+mj-lt"/>
              </a:rPr>
              <a:t>while</a:t>
            </a:r>
            <a:r>
              <a:rPr lang="tr-TR" sz="2000" dirty="0">
                <a:latin typeface="+mj-lt"/>
              </a:rPr>
              <a:t>' döngüsüne yerleştirilmezse derleme hatası verir</a:t>
            </a:r>
            <a:r>
              <a:rPr lang="tr-TR" sz="2000" dirty="0"/>
              <a:t>.</a:t>
            </a:r>
          </a:p>
        </p:txBody>
      </p:sp>
    </p:spTree>
    <p:extLst>
      <p:ext uri="{BB962C8B-B14F-4D97-AF65-F5344CB8AC3E}">
        <p14:creationId xmlns:p14="http://schemas.microsoft.com/office/powerpoint/2010/main" val="4179621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57177-79AB-4085-8F06-97A67374EBAD}"/>
              </a:ext>
            </a:extLst>
          </p:cNvPr>
          <p:cNvSpPr>
            <a:spLocks noGrp="1"/>
          </p:cNvSpPr>
          <p:nvPr>
            <p:ph type="title"/>
          </p:nvPr>
        </p:nvSpPr>
        <p:spPr>
          <a:xfrm>
            <a:off x="540000" y="540000"/>
            <a:ext cx="11101135" cy="635657"/>
          </a:xfrm>
        </p:spPr>
        <p:txBody>
          <a:bodyPr>
            <a:noAutofit/>
          </a:bodyPr>
          <a:lstStyle/>
          <a:p>
            <a:pPr rtl="0">
              <a:spcBef>
                <a:spcPts val="1200"/>
              </a:spcBef>
              <a:spcAft>
                <a:spcPts val="0"/>
              </a:spcAft>
            </a:pPr>
            <a:r>
              <a:rPr lang="tr-TR" b="0" i="0" u="none" strike="noStrike" dirty="0">
                <a:effectLst/>
              </a:rPr>
              <a:t>Compiler(Derleyici) nedir?</a:t>
            </a:r>
            <a:br>
              <a:rPr lang="tr-TR" b="1" dirty="0">
                <a:effectLst/>
              </a:rPr>
            </a:br>
            <a:br>
              <a:rPr lang="tr-TR" b="0" dirty="0">
                <a:effectLst/>
              </a:rPr>
            </a:br>
            <a:endParaRPr lang="tr-TR" dirty="0"/>
          </a:p>
        </p:txBody>
      </p:sp>
      <p:sp>
        <p:nvSpPr>
          <p:cNvPr id="3" name="Content Placeholder 2">
            <a:extLst>
              <a:ext uri="{FF2B5EF4-FFF2-40B4-BE49-F238E27FC236}">
                <a16:creationId xmlns:a16="http://schemas.microsoft.com/office/drawing/2014/main" id="{C01D2845-FC19-46AF-A1D1-4870A638DC51}"/>
              </a:ext>
            </a:extLst>
          </p:cNvPr>
          <p:cNvSpPr>
            <a:spLocks noGrp="1"/>
          </p:cNvSpPr>
          <p:nvPr>
            <p:ph idx="1"/>
          </p:nvPr>
        </p:nvSpPr>
        <p:spPr>
          <a:xfrm>
            <a:off x="540000" y="1959429"/>
            <a:ext cx="11101136" cy="4349296"/>
          </a:xfrm>
        </p:spPr>
        <p:txBody>
          <a:bodyPr>
            <a:normAutofit/>
          </a:bodyPr>
          <a:lstStyle/>
          <a:p>
            <a:pPr rtl="0">
              <a:spcBef>
                <a:spcPts val="0"/>
              </a:spcBef>
              <a:spcAft>
                <a:spcPts val="800"/>
              </a:spcAft>
            </a:pPr>
            <a:r>
              <a:rPr lang="tr-TR" sz="2400" b="0" i="0" u="none" strike="noStrike" dirty="0">
                <a:effectLst/>
                <a:latin typeface="+mj-lt"/>
              </a:rPr>
              <a:t>Yüksek seviyeli bir dili makinanın anlayabileceği şekle dönüştürmedir. Çıktı olarak üretilen makine kodu sonradan herhangi bir zamanda farklı girdilerle tekrar tekrar çalıştırılabilir.</a:t>
            </a:r>
            <a:endParaRPr lang="tr-TR" sz="2400" b="0" dirty="0">
              <a:effectLst/>
              <a:latin typeface="+mj-lt"/>
            </a:endParaRPr>
          </a:p>
          <a:p>
            <a:pPr rtl="0">
              <a:spcBef>
                <a:spcPts val="0"/>
              </a:spcBef>
              <a:spcAft>
                <a:spcPts val="800"/>
              </a:spcAft>
            </a:pPr>
            <a:r>
              <a:rPr lang="tr-TR" sz="2400" b="0" i="0" u="none" strike="noStrike" dirty="0">
                <a:effectLst/>
                <a:latin typeface="+mj-lt"/>
              </a:rPr>
              <a:t>Örnek olarak; Java derleyicisi </a:t>
            </a:r>
            <a:r>
              <a:rPr lang="tr-TR" sz="2400" b="0" i="0" u="none" strike="noStrike" dirty="0" err="1">
                <a:effectLst/>
                <a:latin typeface="+mj-lt"/>
              </a:rPr>
              <a:t>javac</a:t>
            </a:r>
            <a:r>
              <a:rPr lang="tr-TR" sz="2400" b="0" i="0" u="none" strike="noStrike" dirty="0">
                <a:effectLst/>
                <a:latin typeface="+mj-lt"/>
              </a:rPr>
              <a:t> verilebilir. </a:t>
            </a:r>
            <a:r>
              <a:rPr lang="tr-TR" sz="2400" b="0" i="0" u="none" strike="noStrike" dirty="0" err="1">
                <a:effectLst/>
                <a:latin typeface="+mj-lt"/>
              </a:rPr>
              <a:t>Javac</a:t>
            </a:r>
            <a:r>
              <a:rPr lang="tr-TR" sz="2400" b="0" i="0" u="none" strike="noStrike" dirty="0">
                <a:effectLst/>
                <a:latin typeface="+mj-lt"/>
              </a:rPr>
              <a:t>, .</a:t>
            </a:r>
            <a:r>
              <a:rPr lang="tr-TR" sz="2400" b="0" i="0" u="none" strike="noStrike" dirty="0" err="1">
                <a:effectLst/>
                <a:latin typeface="+mj-lt"/>
              </a:rPr>
              <a:t>java</a:t>
            </a:r>
            <a:r>
              <a:rPr lang="tr-TR" sz="2400" b="0" i="0" u="none" strike="noStrike" dirty="0">
                <a:effectLst/>
                <a:latin typeface="+mj-lt"/>
              </a:rPr>
              <a:t> uzantılı kaynak dosyasını Java Sanal Makinesi (Java Virtual Machine)  olarak bilinen bir hayali makine için  makine dili olan Java </a:t>
            </a:r>
            <a:r>
              <a:rPr lang="tr-TR" sz="2400" b="0" i="0" u="none" strike="noStrike" dirty="0" err="1">
                <a:effectLst/>
                <a:latin typeface="+mj-lt"/>
              </a:rPr>
              <a:t>bytecode</a:t>
            </a:r>
            <a:r>
              <a:rPr lang="tr-TR" sz="2400" b="0" i="0" u="none" strike="noStrike" dirty="0">
                <a:effectLst/>
                <a:latin typeface="+mj-lt"/>
              </a:rPr>
              <a:t> ile yazılmış .</a:t>
            </a:r>
            <a:r>
              <a:rPr lang="tr-TR" sz="2400" b="0" i="0" u="none" strike="noStrike" dirty="0" err="1">
                <a:effectLst/>
                <a:latin typeface="+mj-lt"/>
              </a:rPr>
              <a:t>class</a:t>
            </a:r>
            <a:r>
              <a:rPr lang="tr-TR" sz="2400" b="0" i="0" u="none" strike="noStrike" dirty="0">
                <a:effectLst/>
                <a:latin typeface="+mj-lt"/>
              </a:rPr>
              <a:t> dosyasına dönüştürür.</a:t>
            </a:r>
            <a:endParaRPr lang="tr-TR" sz="2400" b="0" dirty="0">
              <a:effectLst/>
              <a:latin typeface="+mj-lt"/>
            </a:endParaRPr>
          </a:p>
          <a:p>
            <a:pPr marL="0" indent="0">
              <a:buNone/>
            </a:pPr>
            <a:endParaRPr lang="tr-TR" sz="2400" dirty="0">
              <a:latin typeface="+mj-lt"/>
            </a:endParaRPr>
          </a:p>
        </p:txBody>
      </p:sp>
    </p:spTree>
    <p:extLst>
      <p:ext uri="{BB962C8B-B14F-4D97-AF65-F5344CB8AC3E}">
        <p14:creationId xmlns:p14="http://schemas.microsoft.com/office/powerpoint/2010/main" val="52557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19153-384A-464F-8532-7641D0A433FD}"/>
              </a:ext>
            </a:extLst>
          </p:cNvPr>
          <p:cNvSpPr>
            <a:spLocks noGrp="1"/>
          </p:cNvSpPr>
          <p:nvPr>
            <p:ph type="title"/>
          </p:nvPr>
        </p:nvSpPr>
        <p:spPr>
          <a:xfrm>
            <a:off x="540000" y="540000"/>
            <a:ext cx="11101135" cy="990220"/>
          </a:xfrm>
        </p:spPr>
        <p:txBody>
          <a:bodyPr>
            <a:normAutofit fontScale="90000"/>
          </a:bodyPr>
          <a:lstStyle/>
          <a:p>
            <a:r>
              <a:rPr lang="tr-TR" sz="5400" b="0" i="0" u="none" strike="noStrike" dirty="0">
                <a:effectLst/>
              </a:rPr>
              <a:t>Interpreter (Yorumlayıcı) nedir?</a:t>
            </a:r>
            <a:br>
              <a:rPr lang="tr-TR" sz="5400" b="1" dirty="0">
                <a:effectLst/>
              </a:rPr>
            </a:br>
            <a:endParaRPr lang="tr-TR" sz="5400" dirty="0"/>
          </a:p>
        </p:txBody>
      </p:sp>
      <p:sp>
        <p:nvSpPr>
          <p:cNvPr id="3" name="Content Placeholder 2">
            <a:extLst>
              <a:ext uri="{FF2B5EF4-FFF2-40B4-BE49-F238E27FC236}">
                <a16:creationId xmlns:a16="http://schemas.microsoft.com/office/drawing/2014/main" id="{B0C479CC-0080-47D4-8980-0A94D1DA2156}"/>
              </a:ext>
            </a:extLst>
          </p:cNvPr>
          <p:cNvSpPr>
            <a:spLocks noGrp="1"/>
          </p:cNvSpPr>
          <p:nvPr>
            <p:ph idx="1"/>
          </p:nvPr>
        </p:nvSpPr>
        <p:spPr>
          <a:xfrm>
            <a:off x="540000" y="1530221"/>
            <a:ext cx="11101136" cy="4778504"/>
          </a:xfrm>
        </p:spPr>
        <p:txBody>
          <a:bodyPr>
            <a:noAutofit/>
          </a:bodyPr>
          <a:lstStyle/>
          <a:p>
            <a:pPr rtl="0">
              <a:spcBef>
                <a:spcPts val="0"/>
              </a:spcBef>
              <a:spcAft>
                <a:spcPts val="800"/>
              </a:spcAft>
            </a:pPr>
            <a:r>
              <a:rPr lang="tr-TR" sz="2000" b="1" i="0" u="none" strike="noStrike" dirty="0">
                <a:effectLst/>
                <a:latin typeface="+mj-lt"/>
              </a:rPr>
              <a:t>Yorumlayıcı (Interpreter),</a:t>
            </a:r>
            <a:r>
              <a:rPr lang="tr-TR" sz="2000" b="0" i="0" u="none" strike="noStrike" dirty="0">
                <a:effectLst/>
                <a:latin typeface="+mj-lt"/>
              </a:rPr>
              <a:t> girdi olarak program için olan verilerle birlikte kaynak kodu alan, ve kaynak programı satır </a:t>
            </a:r>
            <a:r>
              <a:rPr lang="tr-TR" sz="2000" b="0" i="0" u="none" strike="noStrike" dirty="0" err="1">
                <a:effectLst/>
                <a:latin typeface="+mj-lt"/>
              </a:rPr>
              <a:t>satır</a:t>
            </a:r>
            <a:r>
              <a:rPr lang="tr-TR" sz="2000" b="0" i="0" u="none" strike="noStrike" dirty="0">
                <a:effectLst/>
                <a:latin typeface="+mj-lt"/>
              </a:rPr>
              <a:t> yürüten bir programdır.</a:t>
            </a:r>
            <a:endParaRPr lang="tr-TR" sz="2000" b="0" dirty="0">
              <a:effectLst/>
              <a:latin typeface="+mj-lt"/>
            </a:endParaRPr>
          </a:p>
          <a:p>
            <a:pPr rtl="0">
              <a:spcBef>
                <a:spcPts val="0"/>
              </a:spcBef>
              <a:spcAft>
                <a:spcPts val="800"/>
              </a:spcAft>
            </a:pPr>
            <a:r>
              <a:rPr lang="tr-TR" sz="2000" b="0" i="0" u="none" strike="noStrike" dirty="0">
                <a:effectLst/>
                <a:latin typeface="+mj-lt"/>
              </a:rPr>
              <a:t>Java’da derleyici ve yorumlayıcı beraber çalışır. Yani, önce oluşturulan kaynak koddan bir ara kod (</a:t>
            </a:r>
            <a:r>
              <a:rPr lang="tr-TR" sz="2000" b="0" i="0" u="none" strike="noStrike" dirty="0" err="1">
                <a:effectLst/>
                <a:latin typeface="+mj-lt"/>
              </a:rPr>
              <a:t>bytecode</a:t>
            </a:r>
            <a:r>
              <a:rPr lang="tr-TR" sz="2000" b="0" i="0" u="none" strike="noStrike" dirty="0">
                <a:effectLst/>
                <a:latin typeface="+mj-lt"/>
              </a:rPr>
              <a:t>) üretilmek için derlenir. Daha sonra bu derlenen </a:t>
            </a:r>
            <a:r>
              <a:rPr lang="tr-TR" sz="2000" b="0" i="0" u="none" strike="noStrike" dirty="0" err="1">
                <a:effectLst/>
                <a:latin typeface="+mj-lt"/>
              </a:rPr>
              <a:t>bytecode</a:t>
            </a:r>
            <a:r>
              <a:rPr lang="tr-TR" sz="2000" b="0" i="0" u="none" strike="noStrike" dirty="0">
                <a:effectLst/>
                <a:latin typeface="+mj-lt"/>
              </a:rPr>
              <a:t> Java Sanal Makinesi (JVM) üzerinde yorumlanarak yürütülür. Bu bazı avantajları da beraberinde getirir. En önemlisi platform bağımsızlığıdır. JVM çalışan her makinede </a:t>
            </a:r>
            <a:r>
              <a:rPr lang="tr-TR" sz="2000" b="0" i="0" u="none" strike="noStrike" dirty="0" err="1">
                <a:effectLst/>
                <a:latin typeface="+mj-lt"/>
              </a:rPr>
              <a:t>bytecode’larımız</a:t>
            </a:r>
            <a:r>
              <a:rPr lang="tr-TR" sz="2000" b="0" i="0" u="none" strike="noStrike" dirty="0">
                <a:effectLst/>
                <a:latin typeface="+mj-lt"/>
              </a:rPr>
              <a:t> sorunsuz çalışacaktır. İkinci avantajı ise Java </a:t>
            </a:r>
            <a:r>
              <a:rPr lang="tr-TR" sz="2000" b="0" i="0" u="none" strike="noStrike" dirty="0" err="1">
                <a:effectLst/>
                <a:latin typeface="+mj-lt"/>
              </a:rPr>
              <a:t>bytecode’umuz</a:t>
            </a:r>
            <a:r>
              <a:rPr lang="tr-TR" sz="2000" b="0" i="0" u="none" strike="noStrike" dirty="0">
                <a:effectLst/>
                <a:latin typeface="+mj-lt"/>
              </a:rPr>
              <a:t> bir sanal makine üzerinde çalıştığı için kötü amaçlı programlara karşı koruma sağlayan bir güvenlik katmanı ile korunmuş oluruz.</a:t>
            </a:r>
            <a:endParaRPr lang="tr-TR" sz="2000" b="0" dirty="0">
              <a:effectLst/>
              <a:latin typeface="+mj-lt"/>
            </a:endParaRPr>
          </a:p>
          <a:p>
            <a:pPr rtl="0">
              <a:spcBef>
                <a:spcPts val="0"/>
              </a:spcBef>
              <a:spcAft>
                <a:spcPts val="800"/>
              </a:spcAft>
            </a:pPr>
            <a:r>
              <a:rPr lang="tr-TR" sz="2000" b="0" i="0" u="none" strike="noStrike" dirty="0">
                <a:effectLst/>
                <a:latin typeface="+mj-lt"/>
              </a:rPr>
              <a:t>Java </a:t>
            </a:r>
            <a:r>
              <a:rPr lang="tr-TR" sz="2000" b="0" i="0" u="none" strike="noStrike" dirty="0" err="1">
                <a:effectLst/>
                <a:latin typeface="+mj-lt"/>
              </a:rPr>
              <a:t>bytecode</a:t>
            </a:r>
            <a:r>
              <a:rPr lang="tr-TR" sz="2000" b="0" i="0" u="none" strike="noStrike" dirty="0">
                <a:effectLst/>
                <a:latin typeface="+mj-lt"/>
              </a:rPr>
              <a:t> ve </a:t>
            </a:r>
            <a:r>
              <a:rPr lang="tr-TR" sz="2000" b="0" i="0" u="none" strike="noStrike" dirty="0" err="1">
                <a:effectLst/>
                <a:latin typeface="+mj-lt"/>
              </a:rPr>
              <a:t>java</a:t>
            </a:r>
            <a:r>
              <a:rPr lang="tr-TR" sz="2000" b="0" i="0" u="none" strike="noStrike" dirty="0">
                <a:effectLst/>
                <a:latin typeface="+mj-lt"/>
              </a:rPr>
              <a:t> yorumlayıcısı sadece Java dilinde kullanılmaz. Örnek olarak, </a:t>
            </a:r>
            <a:r>
              <a:rPr lang="tr-TR" sz="2000" b="0" i="0" u="none" strike="noStrike" dirty="0" err="1">
                <a:effectLst/>
                <a:latin typeface="+mj-lt"/>
              </a:rPr>
              <a:t>Jython’u</a:t>
            </a:r>
            <a:r>
              <a:rPr lang="tr-TR" sz="2000" b="0" i="0" u="none" strike="noStrike" dirty="0">
                <a:effectLst/>
                <a:latin typeface="+mj-lt"/>
              </a:rPr>
              <a:t> </a:t>
            </a:r>
            <a:r>
              <a:rPr lang="tr-TR" sz="2000" b="0" i="0" u="none" strike="noStrike" dirty="0" err="1">
                <a:effectLst/>
                <a:latin typeface="+mj-lt"/>
              </a:rPr>
              <a:t>Python</a:t>
            </a:r>
            <a:r>
              <a:rPr lang="tr-TR" sz="2000" b="0" i="0" u="none" strike="noStrike" dirty="0">
                <a:effectLst/>
                <a:latin typeface="+mj-lt"/>
              </a:rPr>
              <a:t> dilinden Java </a:t>
            </a:r>
            <a:r>
              <a:rPr lang="tr-TR" sz="2000" b="0" i="0" u="none" strike="noStrike" dirty="0" err="1">
                <a:effectLst/>
                <a:latin typeface="+mj-lt"/>
              </a:rPr>
              <a:t>bytecode’una</a:t>
            </a:r>
            <a:r>
              <a:rPr lang="tr-TR" sz="2000" b="0" i="0" u="none" strike="noStrike" dirty="0">
                <a:effectLst/>
                <a:latin typeface="+mj-lt"/>
              </a:rPr>
              <a:t> derlemek için kullanabiliriz ve daha sonra da yorumlamak için </a:t>
            </a:r>
            <a:r>
              <a:rPr lang="tr-TR" sz="2000" b="0" i="0" u="none" strike="noStrike" dirty="0" err="1">
                <a:effectLst/>
                <a:latin typeface="+mj-lt"/>
              </a:rPr>
              <a:t>java‘yı</a:t>
            </a:r>
            <a:r>
              <a:rPr lang="tr-TR" sz="2000" b="0" i="0" u="none" strike="noStrike" dirty="0">
                <a:effectLst/>
                <a:latin typeface="+mj-lt"/>
              </a:rPr>
              <a:t> kullanabiliriz. Ayrıca ML, </a:t>
            </a:r>
            <a:r>
              <a:rPr lang="tr-TR" sz="2000" b="0" i="0" u="none" strike="noStrike" dirty="0" err="1">
                <a:effectLst/>
                <a:latin typeface="+mj-lt"/>
              </a:rPr>
              <a:t>Lisp</a:t>
            </a:r>
            <a:r>
              <a:rPr lang="tr-TR" sz="2000" b="0" i="0" u="none" strike="noStrike" dirty="0">
                <a:effectLst/>
                <a:latin typeface="+mj-lt"/>
              </a:rPr>
              <a:t> ve Fortran derleyicileri de </a:t>
            </a:r>
            <a:r>
              <a:rPr lang="tr-TR" sz="2000" b="0" i="0" u="none" strike="noStrike" dirty="0" err="1">
                <a:effectLst/>
                <a:latin typeface="+mj-lt"/>
              </a:rPr>
              <a:t>java</a:t>
            </a:r>
            <a:r>
              <a:rPr lang="tr-TR" sz="2000" b="0" i="0" u="none" strike="noStrike" dirty="0">
                <a:effectLst/>
                <a:latin typeface="+mj-lt"/>
              </a:rPr>
              <a:t> </a:t>
            </a:r>
            <a:r>
              <a:rPr lang="tr-TR" sz="2000" b="0" i="0" u="none" strike="noStrike" dirty="0" err="1">
                <a:effectLst/>
                <a:latin typeface="+mj-lt"/>
              </a:rPr>
              <a:t>bytecode’una</a:t>
            </a:r>
            <a:r>
              <a:rPr lang="tr-TR" sz="2000" b="0" i="0" u="none" strike="noStrike" dirty="0">
                <a:effectLst/>
                <a:latin typeface="+mj-lt"/>
              </a:rPr>
              <a:t> derlerler.</a:t>
            </a:r>
            <a:endParaRPr lang="tr-TR" sz="2000" b="0" dirty="0">
              <a:effectLst/>
              <a:latin typeface="+mj-lt"/>
            </a:endParaRPr>
          </a:p>
          <a:p>
            <a:br>
              <a:rPr lang="tr-TR" sz="2000" dirty="0">
                <a:latin typeface="+mj-lt"/>
              </a:rPr>
            </a:br>
            <a:endParaRPr lang="tr-TR" sz="2000" dirty="0">
              <a:latin typeface="+mj-lt"/>
            </a:endParaRPr>
          </a:p>
        </p:txBody>
      </p:sp>
    </p:spTree>
    <p:extLst>
      <p:ext uri="{BB962C8B-B14F-4D97-AF65-F5344CB8AC3E}">
        <p14:creationId xmlns:p14="http://schemas.microsoft.com/office/powerpoint/2010/main" val="3047686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51BCE8-99CA-D666-B403-117F722A3CB8}"/>
              </a:ext>
            </a:extLst>
          </p:cNvPr>
          <p:cNvSpPr>
            <a:spLocks noGrp="1"/>
          </p:cNvSpPr>
          <p:nvPr>
            <p:ph type="title"/>
          </p:nvPr>
        </p:nvSpPr>
        <p:spPr/>
        <p:txBody>
          <a:bodyPr/>
          <a:lstStyle/>
          <a:p>
            <a:r>
              <a:rPr lang="tr-TR" dirty="0"/>
              <a:t>HTTP yapısı nedir ne için kullanılır? </a:t>
            </a:r>
          </a:p>
        </p:txBody>
      </p:sp>
      <p:sp>
        <p:nvSpPr>
          <p:cNvPr id="3" name="İçerik Yer Tutucusu 2">
            <a:extLst>
              <a:ext uri="{FF2B5EF4-FFF2-40B4-BE49-F238E27FC236}">
                <a16:creationId xmlns:a16="http://schemas.microsoft.com/office/drawing/2014/main" id="{B95426A8-BBCA-AD00-9ECE-83D6B2F58481}"/>
              </a:ext>
            </a:extLst>
          </p:cNvPr>
          <p:cNvSpPr>
            <a:spLocks noGrp="1"/>
          </p:cNvSpPr>
          <p:nvPr>
            <p:ph idx="1"/>
          </p:nvPr>
        </p:nvSpPr>
        <p:spPr/>
        <p:txBody>
          <a:bodyPr/>
          <a:lstStyle/>
          <a:p>
            <a:r>
              <a:rPr lang="tr-TR" dirty="0"/>
              <a:t>HTTP protokolü erişim sağlanan cihaz ve server arasındaki bilgi alışverişinin sağlanmasına ile ilgili kurallar ve yöntemleri düzenleyen bir protokoldür. Bir başka deyişle, HTTP, kullanıcının bilgisayarı ve sunucu(server) arasındaki veri alışverişinin kurallarını belirler. Bu protokolü kullanmak için tarayıcı kullanılır. Google </a:t>
            </a:r>
            <a:r>
              <a:rPr lang="tr-TR" dirty="0" err="1"/>
              <a:t>Chrome</a:t>
            </a:r>
            <a:r>
              <a:rPr lang="tr-TR" dirty="0"/>
              <a:t>, </a:t>
            </a:r>
            <a:r>
              <a:rPr lang="tr-TR" dirty="0" err="1"/>
              <a:t>Mozilla</a:t>
            </a:r>
            <a:r>
              <a:rPr lang="tr-TR" dirty="0"/>
              <a:t> </a:t>
            </a:r>
            <a:r>
              <a:rPr lang="tr-TR" dirty="0" err="1"/>
              <a:t>Firefox</a:t>
            </a:r>
            <a:r>
              <a:rPr lang="tr-TR" dirty="0"/>
              <a:t>, Internet Explorer bu web tarayıcılarından bazılarıdır. Bu tarayıcılar yardımı ile herhangi bir internet sitesine girmek için adres çubuğuna sitenin adresini yazdığınız vakit HTTP ile sunucuya bir istek gönderilir ve sunucu bu isteğe cevap verdiği vakit internet sitesinin verileri size gelir. Yani internet sitesine girmiş olursunuz.</a:t>
            </a:r>
          </a:p>
          <a:p>
            <a:endParaRPr lang="tr-TR" dirty="0"/>
          </a:p>
        </p:txBody>
      </p:sp>
    </p:spTree>
    <p:extLst>
      <p:ext uri="{BB962C8B-B14F-4D97-AF65-F5344CB8AC3E}">
        <p14:creationId xmlns:p14="http://schemas.microsoft.com/office/powerpoint/2010/main" val="748396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2AEFA-2262-4912-8E43-77D0F0BE1C09}"/>
              </a:ext>
            </a:extLst>
          </p:cNvPr>
          <p:cNvSpPr>
            <a:spLocks noGrp="1"/>
          </p:cNvSpPr>
          <p:nvPr>
            <p:ph type="title"/>
          </p:nvPr>
        </p:nvSpPr>
        <p:spPr/>
        <p:txBody>
          <a:bodyPr>
            <a:noAutofit/>
          </a:bodyPr>
          <a:lstStyle/>
          <a:p>
            <a:r>
              <a:rPr lang="tr-TR" sz="4400" b="0" i="0" u="none" strike="noStrike" dirty="0">
                <a:effectLst/>
                <a:latin typeface="Calibri" panose="020F0502020204030204" pitchFamily="34" charset="0"/>
              </a:rPr>
              <a:t>Compiler(Derleyici) ile Interpreter (Yorumlayıcı) farkları?</a:t>
            </a:r>
            <a:br>
              <a:rPr lang="tr-TR" sz="4400" b="1" dirty="0">
                <a:effectLst/>
              </a:rPr>
            </a:br>
            <a:endParaRPr lang="tr-TR" sz="4400" dirty="0"/>
          </a:p>
        </p:txBody>
      </p:sp>
      <p:pic>
        <p:nvPicPr>
          <p:cNvPr id="1026" name="Picture 2">
            <a:extLst>
              <a:ext uri="{FF2B5EF4-FFF2-40B4-BE49-F238E27FC236}">
                <a16:creationId xmlns:a16="http://schemas.microsoft.com/office/drawing/2014/main" id="{26A9C810-13F9-4532-BBF1-C92D41DF37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575" y="1959430"/>
            <a:ext cx="11101135" cy="4503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4922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94518-A248-472E-A6AB-E37F9633FF44}"/>
              </a:ext>
            </a:extLst>
          </p:cNvPr>
          <p:cNvSpPr>
            <a:spLocks noGrp="1"/>
          </p:cNvSpPr>
          <p:nvPr>
            <p:ph type="title"/>
          </p:nvPr>
        </p:nvSpPr>
        <p:spPr/>
        <p:txBody>
          <a:bodyPr/>
          <a:lstStyle/>
          <a:p>
            <a:r>
              <a:rPr lang="tr-TR" dirty="0"/>
              <a:t>Java derleyici mi yoksa yorumlayıcı mıdır?</a:t>
            </a:r>
          </a:p>
        </p:txBody>
      </p:sp>
      <p:sp>
        <p:nvSpPr>
          <p:cNvPr id="3" name="Content Placeholder 2">
            <a:extLst>
              <a:ext uri="{FF2B5EF4-FFF2-40B4-BE49-F238E27FC236}">
                <a16:creationId xmlns:a16="http://schemas.microsoft.com/office/drawing/2014/main" id="{CB2DF865-6FF4-4EFC-A66A-63A601E32D46}"/>
              </a:ext>
            </a:extLst>
          </p:cNvPr>
          <p:cNvSpPr>
            <a:spLocks noGrp="1"/>
          </p:cNvSpPr>
          <p:nvPr>
            <p:ph idx="1"/>
          </p:nvPr>
        </p:nvSpPr>
        <p:spPr/>
        <p:txBody>
          <a:bodyPr/>
          <a:lstStyle/>
          <a:p>
            <a:r>
              <a:rPr lang="tr-TR" sz="2800" b="0" i="0" dirty="0">
                <a:effectLst/>
                <a:latin typeface="+mj-lt"/>
              </a:rPr>
              <a:t>Hem Derleyicileri </a:t>
            </a:r>
            <a:r>
              <a:rPr lang="tr-TR" sz="2800" b="0" i="0" dirty="0" err="1">
                <a:effectLst/>
                <a:latin typeface="+mj-lt"/>
              </a:rPr>
              <a:t>hemde</a:t>
            </a:r>
            <a:r>
              <a:rPr lang="tr-TR" sz="2800" b="0" i="0" dirty="0">
                <a:effectLst/>
                <a:latin typeface="+mj-lt"/>
              </a:rPr>
              <a:t> Yorumlayıcıları kullanan program dillerinden biri de </a:t>
            </a:r>
            <a:r>
              <a:rPr lang="tr-TR" sz="2800" b="0" i="0" dirty="0" err="1">
                <a:effectLst/>
                <a:latin typeface="+mj-lt"/>
              </a:rPr>
              <a:t>JAVA’dır</a:t>
            </a:r>
            <a:r>
              <a:rPr lang="tr-TR" sz="2800" b="0" i="0" dirty="0">
                <a:effectLst/>
                <a:latin typeface="+mj-lt"/>
              </a:rPr>
              <a:t>. JAVA dilinde kod önce derlenerek </a:t>
            </a:r>
            <a:r>
              <a:rPr lang="tr-TR" sz="2800" b="0" i="0" dirty="0" err="1">
                <a:effectLst/>
                <a:latin typeface="+mj-lt"/>
              </a:rPr>
              <a:t>byte</a:t>
            </a:r>
            <a:r>
              <a:rPr lang="tr-TR" sz="2800" b="0" i="0" dirty="0">
                <a:effectLst/>
                <a:latin typeface="+mj-lt"/>
              </a:rPr>
              <a:t> </a:t>
            </a:r>
            <a:r>
              <a:rPr lang="tr-TR" sz="2800" b="0" i="0" dirty="0" err="1">
                <a:effectLst/>
                <a:latin typeface="+mj-lt"/>
              </a:rPr>
              <a:t>code</a:t>
            </a:r>
            <a:r>
              <a:rPr lang="tr-TR" sz="2800" b="0" i="0" dirty="0">
                <a:effectLst/>
                <a:latin typeface="+mj-lt"/>
              </a:rPr>
              <a:t> adı verilen ve sadece </a:t>
            </a:r>
            <a:r>
              <a:rPr lang="tr-TR" sz="2800" b="0" i="0" dirty="0" err="1">
                <a:effectLst/>
                <a:latin typeface="+mj-lt"/>
              </a:rPr>
              <a:t>java</a:t>
            </a:r>
            <a:r>
              <a:rPr lang="tr-TR" sz="2800" b="0" i="0" dirty="0">
                <a:effectLst/>
                <a:latin typeface="+mj-lt"/>
              </a:rPr>
              <a:t> sanal </a:t>
            </a:r>
            <a:r>
              <a:rPr lang="tr-TR" sz="2800" b="0" i="0" dirty="0" err="1">
                <a:effectLst/>
                <a:latin typeface="+mj-lt"/>
              </a:rPr>
              <a:t>makinelarında</a:t>
            </a:r>
            <a:r>
              <a:rPr lang="tr-TR" sz="2800" b="0" i="0" dirty="0">
                <a:effectLst/>
                <a:latin typeface="+mj-lt"/>
              </a:rPr>
              <a:t> (</a:t>
            </a:r>
            <a:r>
              <a:rPr lang="tr-TR" sz="2800" b="0" i="0" dirty="0" err="1">
                <a:effectLst/>
                <a:latin typeface="+mj-lt"/>
              </a:rPr>
              <a:t>java</a:t>
            </a:r>
            <a:r>
              <a:rPr lang="tr-TR" sz="2800" b="0" i="0" dirty="0">
                <a:effectLst/>
                <a:latin typeface="+mj-lt"/>
              </a:rPr>
              <a:t> </a:t>
            </a:r>
            <a:r>
              <a:rPr lang="tr-TR" sz="2800" b="0" i="0" dirty="0" err="1">
                <a:effectLst/>
                <a:latin typeface="+mj-lt"/>
              </a:rPr>
              <a:t>virtual</a:t>
            </a:r>
            <a:r>
              <a:rPr lang="tr-TR" sz="2800" b="0" i="0" dirty="0">
                <a:effectLst/>
                <a:latin typeface="+mj-lt"/>
              </a:rPr>
              <a:t> </a:t>
            </a:r>
            <a:r>
              <a:rPr lang="tr-TR" sz="2800" b="0" i="0" dirty="0" err="1">
                <a:effectLst/>
                <a:latin typeface="+mj-lt"/>
              </a:rPr>
              <a:t>machine</a:t>
            </a:r>
            <a:r>
              <a:rPr lang="tr-TR" sz="2800" b="0" i="0" dirty="0">
                <a:effectLst/>
                <a:latin typeface="+mj-lt"/>
              </a:rPr>
              <a:t>) çalıştırılabilen bir kod üretilmektedir. Bu üretilen ara kod daha sonra </a:t>
            </a:r>
            <a:r>
              <a:rPr lang="tr-TR" sz="2800" b="0" i="0" dirty="0" err="1">
                <a:effectLst/>
                <a:latin typeface="+mj-lt"/>
              </a:rPr>
              <a:t>java</a:t>
            </a:r>
            <a:r>
              <a:rPr lang="tr-TR" sz="2800" b="0" i="0" dirty="0">
                <a:effectLst/>
                <a:latin typeface="+mj-lt"/>
              </a:rPr>
              <a:t> sanal makinasında bir yorumlayıcı yapısına uygun olarak çalıştırılmaktadır</a:t>
            </a:r>
            <a:r>
              <a:rPr lang="tr-TR" b="0" i="0" dirty="0">
                <a:solidFill>
                  <a:srgbClr val="000000"/>
                </a:solidFill>
                <a:effectLst/>
                <a:latin typeface="Ruda"/>
              </a:rPr>
              <a:t>.</a:t>
            </a:r>
            <a:endParaRPr lang="tr-TR" dirty="0"/>
          </a:p>
        </p:txBody>
      </p:sp>
    </p:spTree>
    <p:extLst>
      <p:ext uri="{BB962C8B-B14F-4D97-AF65-F5344CB8AC3E}">
        <p14:creationId xmlns:p14="http://schemas.microsoft.com/office/powerpoint/2010/main" val="41641547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64A8-9A25-4AAF-B9C1-97E1F8F1DDF0}"/>
              </a:ext>
            </a:extLst>
          </p:cNvPr>
          <p:cNvSpPr>
            <a:spLocks noGrp="1"/>
          </p:cNvSpPr>
          <p:nvPr>
            <p:ph type="title"/>
          </p:nvPr>
        </p:nvSpPr>
        <p:spPr>
          <a:xfrm>
            <a:off x="540000" y="540000"/>
            <a:ext cx="11101135" cy="1232816"/>
          </a:xfrm>
        </p:spPr>
        <p:txBody>
          <a:bodyPr/>
          <a:lstStyle/>
          <a:p>
            <a:r>
              <a:rPr lang="tr-TR" dirty="0"/>
              <a:t>Peki </a:t>
            </a:r>
            <a:r>
              <a:rPr lang="tr-TR" dirty="0" err="1"/>
              <a:t>JavaScript</a:t>
            </a:r>
            <a:r>
              <a:rPr lang="tr-TR" dirty="0"/>
              <a:t>?</a:t>
            </a:r>
          </a:p>
        </p:txBody>
      </p:sp>
      <p:sp>
        <p:nvSpPr>
          <p:cNvPr id="3" name="Content Placeholder 2">
            <a:extLst>
              <a:ext uri="{FF2B5EF4-FFF2-40B4-BE49-F238E27FC236}">
                <a16:creationId xmlns:a16="http://schemas.microsoft.com/office/drawing/2014/main" id="{E253761F-DD61-44D5-AD48-78BA89E8BB55}"/>
              </a:ext>
            </a:extLst>
          </p:cNvPr>
          <p:cNvSpPr>
            <a:spLocks noGrp="1"/>
          </p:cNvSpPr>
          <p:nvPr>
            <p:ph idx="1"/>
          </p:nvPr>
        </p:nvSpPr>
        <p:spPr/>
        <p:txBody>
          <a:bodyPr/>
          <a:lstStyle/>
          <a:p>
            <a:r>
              <a:rPr lang="tr-TR" sz="2800" dirty="0" err="1">
                <a:latin typeface="+mj-lt"/>
              </a:rPr>
              <a:t>JavaScript</a:t>
            </a:r>
            <a:r>
              <a:rPr lang="tr-TR" sz="2800" dirty="0">
                <a:latin typeface="+mj-lt"/>
              </a:rPr>
              <a:t> Interpreter(Yorumlayıcı) bir dildir.  </a:t>
            </a:r>
            <a:r>
              <a:rPr lang="tr-TR" sz="2800" dirty="0" err="1">
                <a:latin typeface="+mj-lt"/>
              </a:rPr>
              <a:t>JavaScript’in</a:t>
            </a:r>
            <a:r>
              <a:rPr lang="tr-TR" sz="2800" dirty="0">
                <a:latin typeface="+mj-lt"/>
              </a:rPr>
              <a:t> </a:t>
            </a:r>
            <a:r>
              <a:rPr lang="tr-TR" sz="2800" dirty="0" err="1">
                <a:latin typeface="+mj-lt"/>
              </a:rPr>
              <a:t>compiler</a:t>
            </a:r>
            <a:r>
              <a:rPr lang="tr-TR" sz="2800" dirty="0">
                <a:latin typeface="+mj-lt"/>
              </a:rPr>
              <a:t> adımı yoktur. Bunun yerine, tarayıcıdaki bir </a:t>
            </a:r>
            <a:r>
              <a:rPr lang="tr-TR" sz="2800" dirty="0" err="1">
                <a:latin typeface="+mj-lt"/>
              </a:rPr>
              <a:t>interpreter</a:t>
            </a:r>
            <a:r>
              <a:rPr lang="tr-TR" sz="2800" dirty="0">
                <a:latin typeface="+mj-lt"/>
              </a:rPr>
              <a:t>(yorumlayıcı) </a:t>
            </a:r>
            <a:r>
              <a:rPr lang="tr-TR" sz="2800" dirty="0" err="1">
                <a:latin typeface="+mj-lt"/>
              </a:rPr>
              <a:t>JavaScript</a:t>
            </a:r>
            <a:r>
              <a:rPr lang="tr-TR" sz="2800" dirty="0">
                <a:latin typeface="+mj-lt"/>
              </a:rPr>
              <a:t> kodunu okur, her satırı yorumlar ve çalıştırır. Daha modern tarayıcılar, </a:t>
            </a:r>
            <a:r>
              <a:rPr lang="tr-TR" sz="2800" dirty="0" err="1">
                <a:latin typeface="+mj-lt"/>
              </a:rPr>
              <a:t>JavaScript’i</a:t>
            </a:r>
            <a:r>
              <a:rPr lang="tr-TR" sz="2800" dirty="0">
                <a:latin typeface="+mj-lt"/>
              </a:rPr>
              <a:t> tam çalışmak üzereyken yürütülebilir bayt koduna derleyen </a:t>
            </a:r>
            <a:r>
              <a:rPr lang="tr-TR" sz="2800" dirty="0" err="1">
                <a:latin typeface="+mj-lt"/>
              </a:rPr>
              <a:t>Just</a:t>
            </a:r>
            <a:r>
              <a:rPr lang="tr-TR" sz="2800" dirty="0">
                <a:latin typeface="+mj-lt"/>
              </a:rPr>
              <a:t>-</a:t>
            </a:r>
            <a:r>
              <a:rPr lang="tr-TR" sz="2800" dirty="0" err="1">
                <a:latin typeface="+mj-lt"/>
              </a:rPr>
              <a:t>In</a:t>
            </a:r>
            <a:r>
              <a:rPr lang="tr-TR" sz="2800" dirty="0">
                <a:latin typeface="+mj-lt"/>
              </a:rPr>
              <a:t>-Time(JIT) derlemesi olarak bilinen teknoloji kullanır.</a:t>
            </a:r>
          </a:p>
          <a:p>
            <a:endParaRPr lang="tr-TR" dirty="0"/>
          </a:p>
        </p:txBody>
      </p:sp>
    </p:spTree>
    <p:extLst>
      <p:ext uri="{BB962C8B-B14F-4D97-AF65-F5344CB8AC3E}">
        <p14:creationId xmlns:p14="http://schemas.microsoft.com/office/powerpoint/2010/main" val="2538729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F9CB-2A44-44CA-843A-1C46767777A1}"/>
              </a:ext>
            </a:extLst>
          </p:cNvPr>
          <p:cNvSpPr>
            <a:spLocks noGrp="1"/>
          </p:cNvSpPr>
          <p:nvPr>
            <p:ph type="title"/>
          </p:nvPr>
        </p:nvSpPr>
        <p:spPr/>
        <p:txBody>
          <a:bodyPr/>
          <a:lstStyle/>
          <a:p>
            <a:r>
              <a:rPr lang="tr-TR" dirty="0"/>
              <a:t>Open-Source Nedir?</a:t>
            </a:r>
          </a:p>
        </p:txBody>
      </p:sp>
      <p:sp>
        <p:nvSpPr>
          <p:cNvPr id="3" name="Content Placeholder 2">
            <a:extLst>
              <a:ext uri="{FF2B5EF4-FFF2-40B4-BE49-F238E27FC236}">
                <a16:creationId xmlns:a16="http://schemas.microsoft.com/office/drawing/2014/main" id="{28F3BD67-DF5A-441F-B404-4A56D3BBBD1E}"/>
              </a:ext>
            </a:extLst>
          </p:cNvPr>
          <p:cNvSpPr>
            <a:spLocks noGrp="1"/>
          </p:cNvSpPr>
          <p:nvPr>
            <p:ph idx="1"/>
          </p:nvPr>
        </p:nvSpPr>
        <p:spPr/>
        <p:txBody>
          <a:bodyPr>
            <a:normAutofit/>
          </a:bodyPr>
          <a:lstStyle/>
          <a:p>
            <a:r>
              <a:rPr lang="tr-TR" sz="2800" b="0" i="0" dirty="0">
                <a:effectLst/>
                <a:latin typeface="+mj-lt"/>
              </a:rPr>
              <a:t>Açık kaynaklı yazılımlar, en küçüğünden cep telefonu, saat gibi gömülü sistemlerden, en büyüğünden süper bilgisayarlara, ev kullanıcılarından KOBİ'lere, kamu kurumlarından her türden okullara, tüm kurum ve bireylerin rahatça kullanabileceği, gereksinimlere göre </a:t>
            </a:r>
            <a:r>
              <a:rPr lang="tr-TR" sz="2800" b="0" i="0" dirty="0" err="1">
                <a:effectLst/>
                <a:latin typeface="+mj-lt"/>
              </a:rPr>
              <a:t>basitleştirilebilen,sağlamlaştırılabilen</a:t>
            </a:r>
            <a:r>
              <a:rPr lang="tr-TR" sz="2800" b="0" i="0" dirty="0">
                <a:effectLst/>
                <a:latin typeface="+mj-lt"/>
              </a:rPr>
              <a:t>, güçlendirilebilen yazılımlardır.</a:t>
            </a:r>
            <a:endParaRPr lang="tr-TR" sz="2800" dirty="0">
              <a:latin typeface="+mj-lt"/>
            </a:endParaRPr>
          </a:p>
        </p:txBody>
      </p:sp>
    </p:spTree>
    <p:extLst>
      <p:ext uri="{BB962C8B-B14F-4D97-AF65-F5344CB8AC3E}">
        <p14:creationId xmlns:p14="http://schemas.microsoft.com/office/powerpoint/2010/main" val="42491030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E9F4D-8F80-41B4-AD86-C5FBEE2D182A}"/>
              </a:ext>
            </a:extLst>
          </p:cNvPr>
          <p:cNvSpPr>
            <a:spLocks noGrp="1"/>
          </p:cNvSpPr>
          <p:nvPr>
            <p:ph type="title"/>
          </p:nvPr>
        </p:nvSpPr>
        <p:spPr/>
        <p:txBody>
          <a:bodyPr/>
          <a:lstStyle/>
          <a:p>
            <a:r>
              <a:rPr lang="tr-TR" dirty="0"/>
              <a:t>JVM JDK ve JRE Nedir?</a:t>
            </a:r>
          </a:p>
        </p:txBody>
      </p:sp>
      <p:sp>
        <p:nvSpPr>
          <p:cNvPr id="3" name="Content Placeholder 2">
            <a:extLst>
              <a:ext uri="{FF2B5EF4-FFF2-40B4-BE49-F238E27FC236}">
                <a16:creationId xmlns:a16="http://schemas.microsoft.com/office/drawing/2014/main" id="{A3320070-D202-423E-8175-F4EC14FCDADD}"/>
              </a:ext>
            </a:extLst>
          </p:cNvPr>
          <p:cNvSpPr>
            <a:spLocks noGrp="1"/>
          </p:cNvSpPr>
          <p:nvPr>
            <p:ph idx="1"/>
          </p:nvPr>
        </p:nvSpPr>
        <p:spPr/>
        <p:txBody>
          <a:bodyPr>
            <a:normAutofit/>
          </a:bodyPr>
          <a:lstStyle/>
          <a:p>
            <a:r>
              <a:rPr lang="tr-TR" sz="2000" b="0" i="0" dirty="0">
                <a:effectLst/>
                <a:latin typeface="+mj-lt"/>
              </a:rPr>
              <a:t>JVM(Java Virtual Machine) için </a:t>
            </a:r>
            <a:r>
              <a:rPr lang="tr-TR" sz="2000" b="0" i="0" dirty="0" err="1">
                <a:effectLst/>
                <a:latin typeface="+mj-lt"/>
              </a:rPr>
              <a:t>java</a:t>
            </a:r>
            <a:r>
              <a:rPr lang="tr-TR" sz="2000" b="0" i="0" dirty="0">
                <a:effectLst/>
                <a:latin typeface="+mj-lt"/>
              </a:rPr>
              <a:t> programının çalıştığı platform ile </a:t>
            </a:r>
            <a:r>
              <a:rPr lang="tr-TR" sz="2000" b="0" i="0" dirty="0" err="1">
                <a:effectLst/>
                <a:latin typeface="+mj-lt"/>
              </a:rPr>
              <a:t>java</a:t>
            </a:r>
            <a:r>
              <a:rPr lang="tr-TR" sz="2000" b="0" i="0" dirty="0">
                <a:effectLst/>
                <a:latin typeface="+mj-lt"/>
              </a:rPr>
              <a:t> programı arasında soyut bir ara katman diyebiliriz. JVM; platforma bağımlı olarak çalışır. Yani geliştirme yapacağınız platforma(</a:t>
            </a:r>
            <a:r>
              <a:rPr lang="tr-TR" sz="2000" b="0" i="0" dirty="0" err="1">
                <a:effectLst/>
                <a:latin typeface="+mj-lt"/>
              </a:rPr>
              <a:t>Windows,Linux,Mac</a:t>
            </a:r>
            <a:r>
              <a:rPr lang="tr-TR" sz="2000" b="0" i="0" dirty="0">
                <a:effectLst/>
                <a:latin typeface="+mj-lt"/>
              </a:rPr>
              <a:t>) göre farklı </a:t>
            </a:r>
            <a:r>
              <a:rPr lang="tr-TR" sz="2000" b="0" i="0" dirty="0" err="1">
                <a:effectLst/>
                <a:latin typeface="+mj-lt"/>
              </a:rPr>
              <a:t>implementasyonları</a:t>
            </a:r>
            <a:r>
              <a:rPr lang="tr-TR" sz="2000" b="0" i="0" dirty="0">
                <a:effectLst/>
                <a:latin typeface="+mj-lt"/>
              </a:rPr>
              <a:t> mevcuttur. JVM; bizim yazdığımız .</a:t>
            </a:r>
            <a:r>
              <a:rPr lang="tr-TR" sz="2000" b="0" i="0" dirty="0" err="1">
                <a:effectLst/>
                <a:latin typeface="+mj-lt"/>
              </a:rPr>
              <a:t>java</a:t>
            </a:r>
            <a:r>
              <a:rPr lang="tr-TR" sz="2000" b="0" i="0" dirty="0">
                <a:effectLst/>
                <a:latin typeface="+mj-lt"/>
              </a:rPr>
              <a:t> uzantılı dosyaları anlamaz onun yerine derlenmiş .</a:t>
            </a:r>
            <a:r>
              <a:rPr lang="tr-TR" sz="2000" b="0" i="0" dirty="0" err="1">
                <a:effectLst/>
                <a:latin typeface="+mj-lt"/>
              </a:rPr>
              <a:t>class</a:t>
            </a:r>
            <a:r>
              <a:rPr lang="tr-TR" sz="2000" b="0" i="0" dirty="0">
                <a:effectLst/>
                <a:latin typeface="+mj-lt"/>
              </a:rPr>
              <a:t> uzantılı dosyaları anlar. Çünkü .</a:t>
            </a:r>
            <a:r>
              <a:rPr lang="tr-TR" sz="2000" b="0" i="0" dirty="0" err="1">
                <a:effectLst/>
                <a:latin typeface="+mj-lt"/>
              </a:rPr>
              <a:t>class</a:t>
            </a:r>
            <a:r>
              <a:rPr lang="tr-TR" sz="2000" b="0" i="0" dirty="0">
                <a:effectLst/>
                <a:latin typeface="+mj-lt"/>
              </a:rPr>
              <a:t> uzantılı dosyalar içlerinde </a:t>
            </a:r>
            <a:r>
              <a:rPr lang="tr-TR" sz="2000" b="0" i="0" dirty="0" err="1">
                <a:effectLst/>
                <a:latin typeface="+mj-lt"/>
              </a:rPr>
              <a:t>bytecode</a:t>
            </a:r>
            <a:r>
              <a:rPr lang="tr-TR" sz="2000" b="0" i="0" dirty="0">
                <a:effectLst/>
                <a:latin typeface="+mj-lt"/>
              </a:rPr>
              <a:t> </a:t>
            </a:r>
            <a:r>
              <a:rPr lang="tr-TR" sz="2000" b="0" i="0" dirty="0" err="1">
                <a:effectLst/>
                <a:latin typeface="+mj-lt"/>
              </a:rPr>
              <a:t>lar</a:t>
            </a:r>
            <a:r>
              <a:rPr lang="tr-TR" sz="2000" b="0" i="0" dirty="0">
                <a:effectLst/>
                <a:latin typeface="+mj-lt"/>
              </a:rPr>
              <a:t> içerirler. Bu özelik sayesinde Java da “Write </a:t>
            </a:r>
            <a:r>
              <a:rPr lang="tr-TR" sz="2000" b="0" i="0" dirty="0" err="1">
                <a:effectLst/>
                <a:latin typeface="+mj-lt"/>
              </a:rPr>
              <a:t>once,Run</a:t>
            </a:r>
            <a:r>
              <a:rPr lang="tr-TR" sz="2000" b="0" i="0" dirty="0">
                <a:effectLst/>
                <a:latin typeface="+mj-lt"/>
              </a:rPr>
              <a:t> </a:t>
            </a:r>
            <a:r>
              <a:rPr lang="tr-TR" sz="2000" b="0" i="0" dirty="0" err="1">
                <a:effectLst/>
                <a:latin typeface="+mj-lt"/>
              </a:rPr>
              <a:t>everywhere</a:t>
            </a:r>
            <a:r>
              <a:rPr lang="tr-TR" sz="2000" b="0" i="0" dirty="0">
                <a:effectLst/>
                <a:latin typeface="+mj-lt"/>
              </a:rPr>
              <a:t>” özeliğini kullanabiliyoruz. Yani bu şu demek oluyor; bizim </a:t>
            </a:r>
            <a:r>
              <a:rPr lang="tr-TR" sz="2000" b="0" i="0" dirty="0" err="1">
                <a:effectLst/>
                <a:latin typeface="+mj-lt"/>
              </a:rPr>
              <a:t>windows</a:t>
            </a:r>
            <a:r>
              <a:rPr lang="tr-TR" sz="2000" b="0" i="0" dirty="0">
                <a:effectLst/>
                <a:latin typeface="+mj-lt"/>
              </a:rPr>
              <a:t> bir makinede yazmış olduğumuz uygulama önce Compiler tarafından </a:t>
            </a:r>
            <a:r>
              <a:rPr lang="tr-TR" sz="2000" b="0" i="0" dirty="0" err="1">
                <a:effectLst/>
                <a:latin typeface="+mj-lt"/>
              </a:rPr>
              <a:t>bytecode</a:t>
            </a:r>
            <a:r>
              <a:rPr lang="tr-TR" sz="2000" b="0" i="0" dirty="0">
                <a:effectLst/>
                <a:latin typeface="+mj-lt"/>
              </a:rPr>
              <a:t> </a:t>
            </a:r>
            <a:r>
              <a:rPr lang="tr-TR" sz="2000" b="0" i="0" dirty="0" err="1">
                <a:effectLst/>
                <a:latin typeface="+mj-lt"/>
              </a:rPr>
              <a:t>lara</a:t>
            </a:r>
            <a:r>
              <a:rPr lang="tr-TR" sz="2000" b="0" i="0" dirty="0">
                <a:effectLst/>
                <a:latin typeface="+mj-lt"/>
              </a:rPr>
              <a:t> çevriliyor daha sonra bu </a:t>
            </a:r>
            <a:r>
              <a:rPr lang="tr-TR" sz="2000" b="0" i="0" dirty="0" err="1">
                <a:effectLst/>
                <a:latin typeface="+mj-lt"/>
              </a:rPr>
              <a:t>bytecode</a:t>
            </a:r>
            <a:r>
              <a:rPr lang="tr-TR" sz="2000" b="0" i="0" dirty="0">
                <a:effectLst/>
                <a:latin typeface="+mj-lt"/>
              </a:rPr>
              <a:t> </a:t>
            </a:r>
            <a:r>
              <a:rPr lang="tr-TR" sz="2000" b="0" i="0" dirty="0" err="1">
                <a:effectLst/>
                <a:latin typeface="+mj-lt"/>
              </a:rPr>
              <a:t>lar</a:t>
            </a:r>
            <a:r>
              <a:rPr lang="tr-TR" sz="2000" b="0" i="0" dirty="0">
                <a:effectLst/>
                <a:latin typeface="+mj-lt"/>
              </a:rPr>
              <a:t> diğer platformlarda kurulu olan JVM </a:t>
            </a:r>
            <a:r>
              <a:rPr lang="tr-TR" sz="2000" b="0" i="0" dirty="0" err="1">
                <a:effectLst/>
                <a:latin typeface="+mj-lt"/>
              </a:rPr>
              <a:t>ler</a:t>
            </a:r>
            <a:r>
              <a:rPr lang="tr-TR" sz="2000" b="0" i="0" dirty="0">
                <a:effectLst/>
                <a:latin typeface="+mj-lt"/>
              </a:rPr>
              <a:t> aracılığıyla tüm platformlarda çalışıyor.</a:t>
            </a:r>
            <a:endParaRPr lang="tr-TR" sz="2000" dirty="0">
              <a:latin typeface="+mj-lt"/>
            </a:endParaRPr>
          </a:p>
        </p:txBody>
      </p:sp>
    </p:spTree>
    <p:extLst>
      <p:ext uri="{BB962C8B-B14F-4D97-AF65-F5344CB8AC3E}">
        <p14:creationId xmlns:p14="http://schemas.microsoft.com/office/powerpoint/2010/main" val="14451121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D67582-A39F-416A-9F27-94708EC29105}"/>
              </a:ext>
            </a:extLst>
          </p:cNvPr>
          <p:cNvSpPr>
            <a:spLocks noGrp="1"/>
          </p:cNvSpPr>
          <p:nvPr>
            <p:ph idx="1"/>
          </p:nvPr>
        </p:nvSpPr>
        <p:spPr>
          <a:xfrm>
            <a:off x="540000" y="186612"/>
            <a:ext cx="11101136" cy="6671387"/>
          </a:xfrm>
        </p:spPr>
        <p:txBody>
          <a:bodyPr>
            <a:normAutofit/>
          </a:bodyPr>
          <a:lstStyle/>
          <a:p>
            <a:r>
              <a:rPr lang="tr-TR" sz="2000" b="0" i="0" dirty="0">
                <a:effectLst/>
                <a:latin typeface="+mj-lt"/>
              </a:rPr>
              <a:t>JRE(Java Runtime </a:t>
            </a:r>
            <a:r>
              <a:rPr lang="tr-TR" sz="2000" b="0" i="0" dirty="0" err="1">
                <a:effectLst/>
                <a:latin typeface="+mj-lt"/>
              </a:rPr>
              <a:t>Enviroment</a:t>
            </a:r>
            <a:r>
              <a:rPr lang="tr-TR" sz="2000" b="0" i="0" dirty="0">
                <a:effectLst/>
                <a:latin typeface="+mj-lt"/>
              </a:rPr>
              <a:t>) ise </a:t>
            </a:r>
            <a:r>
              <a:rPr lang="tr-TR" sz="2000" b="0" i="0" dirty="0" err="1">
                <a:effectLst/>
                <a:latin typeface="+mj-lt"/>
              </a:rPr>
              <a:t>java</a:t>
            </a:r>
            <a:r>
              <a:rPr lang="tr-TR" sz="2000" b="0" i="0" dirty="0">
                <a:effectLst/>
                <a:latin typeface="+mj-lt"/>
              </a:rPr>
              <a:t> programlama dili ile yazılmış olan uygulama ve </a:t>
            </a:r>
            <a:r>
              <a:rPr lang="tr-TR" sz="2000" b="0" i="0" dirty="0" err="1">
                <a:effectLst/>
                <a:latin typeface="+mj-lt"/>
              </a:rPr>
              <a:t>appletlerin</a:t>
            </a:r>
            <a:r>
              <a:rPr lang="tr-TR" sz="2000" b="0" i="0" dirty="0">
                <a:effectLst/>
                <a:latin typeface="+mj-lt"/>
              </a:rPr>
              <a:t> çalışmasını sağlayan bileşenler ile JVM e kütüphaneler </a:t>
            </a:r>
            <a:r>
              <a:rPr lang="tr-TR" sz="2000" b="0" i="0" dirty="0" err="1">
                <a:effectLst/>
                <a:latin typeface="+mj-lt"/>
              </a:rPr>
              <a:t>sağlar.Derlenmiş</a:t>
            </a:r>
            <a:r>
              <a:rPr lang="tr-TR" sz="2000" b="0" i="0" dirty="0">
                <a:effectLst/>
                <a:latin typeface="+mj-lt"/>
              </a:rPr>
              <a:t> </a:t>
            </a:r>
            <a:r>
              <a:rPr lang="tr-TR" sz="2000" b="0" i="0" dirty="0" err="1">
                <a:effectLst/>
                <a:latin typeface="+mj-lt"/>
              </a:rPr>
              <a:t>byte</a:t>
            </a:r>
            <a:r>
              <a:rPr lang="tr-TR" sz="2000" b="0" i="0" dirty="0">
                <a:effectLst/>
                <a:latin typeface="+mj-lt"/>
              </a:rPr>
              <a:t> </a:t>
            </a:r>
            <a:r>
              <a:rPr lang="tr-TR" sz="2000" b="0" i="0" dirty="0" err="1">
                <a:effectLst/>
                <a:latin typeface="+mj-lt"/>
              </a:rPr>
              <a:t>codelar</a:t>
            </a:r>
            <a:r>
              <a:rPr lang="tr-TR" sz="2000" b="0" i="0" dirty="0">
                <a:effectLst/>
                <a:latin typeface="+mj-lt"/>
              </a:rPr>
              <a:t> direk olarak CPU üzerinde çalışmazlar. CPU tarafından anlaşılması için aradaki JVM </a:t>
            </a:r>
            <a:r>
              <a:rPr lang="tr-TR" sz="2000" b="0" i="0" dirty="0" err="1">
                <a:effectLst/>
                <a:latin typeface="+mj-lt"/>
              </a:rPr>
              <a:t>bytecode</a:t>
            </a:r>
            <a:r>
              <a:rPr lang="tr-TR" sz="2000" b="0" i="0" dirty="0">
                <a:effectLst/>
                <a:latin typeface="+mj-lt"/>
              </a:rPr>
              <a:t> </a:t>
            </a:r>
            <a:r>
              <a:rPr lang="tr-TR" sz="2000" b="0" i="0" dirty="0" err="1">
                <a:effectLst/>
                <a:latin typeface="+mj-lt"/>
              </a:rPr>
              <a:t>ları</a:t>
            </a:r>
            <a:r>
              <a:rPr lang="tr-TR" sz="2000" b="0" i="0" dirty="0">
                <a:effectLst/>
                <a:latin typeface="+mj-lt"/>
              </a:rPr>
              <a:t> okunabilir makine kodları olarak yorumlar. Aslında; </a:t>
            </a:r>
            <a:r>
              <a:rPr lang="tr-TR" sz="2000" b="0" i="0" dirty="0" err="1">
                <a:effectLst/>
                <a:latin typeface="+mj-lt"/>
              </a:rPr>
              <a:t>java</a:t>
            </a:r>
            <a:r>
              <a:rPr lang="tr-TR" sz="2000" b="0" i="0" dirty="0">
                <a:effectLst/>
                <a:latin typeface="+mj-lt"/>
              </a:rPr>
              <a:t> </a:t>
            </a:r>
            <a:r>
              <a:rPr lang="tr-TR" sz="2000" b="0" i="0" dirty="0" err="1">
                <a:effectLst/>
                <a:latin typeface="+mj-lt"/>
              </a:rPr>
              <a:t>bytecode</a:t>
            </a:r>
            <a:r>
              <a:rPr lang="tr-TR" sz="2000" b="0" i="0" dirty="0">
                <a:effectLst/>
                <a:latin typeface="+mj-lt"/>
              </a:rPr>
              <a:t> </a:t>
            </a:r>
            <a:r>
              <a:rPr lang="tr-TR" sz="2000" b="0" i="0" dirty="0" err="1">
                <a:effectLst/>
                <a:latin typeface="+mj-lt"/>
              </a:rPr>
              <a:t>ların</a:t>
            </a:r>
            <a:r>
              <a:rPr lang="tr-TR" sz="2000" b="0" i="0" dirty="0">
                <a:effectLst/>
                <a:latin typeface="+mj-lt"/>
              </a:rPr>
              <a:t> bütün </a:t>
            </a:r>
            <a:r>
              <a:rPr lang="tr-TR" sz="2000" b="0" i="0" dirty="0" err="1">
                <a:effectLst/>
                <a:latin typeface="+mj-lt"/>
              </a:rPr>
              <a:t>platformalarda</a:t>
            </a:r>
            <a:r>
              <a:rPr lang="tr-TR" sz="2000" b="0" i="0" dirty="0">
                <a:effectLst/>
                <a:latin typeface="+mj-lt"/>
              </a:rPr>
              <a:t> çalışması JRE sayesindedir. İçerisinde; JVM, </a:t>
            </a:r>
            <a:r>
              <a:rPr lang="tr-TR" sz="2000" b="0" i="0" dirty="0" err="1">
                <a:effectLst/>
                <a:latin typeface="+mj-lt"/>
              </a:rPr>
              <a:t>Core</a:t>
            </a:r>
            <a:r>
              <a:rPr lang="tr-TR" sz="2000" b="0" i="0" dirty="0">
                <a:effectLst/>
                <a:latin typeface="+mj-lt"/>
              </a:rPr>
              <a:t> kitaplıkları ve Java yazılımında yazılan uygulamaları ve küçük uygulamaları çalıştırmak için diğer ek bileşenleri içerir. </a:t>
            </a:r>
            <a:r>
              <a:rPr lang="tr-TR" sz="2000" b="0" i="0" dirty="0" err="1">
                <a:effectLst/>
                <a:latin typeface="+mj-lt"/>
              </a:rPr>
              <a:t>JRE’nin</a:t>
            </a:r>
            <a:r>
              <a:rPr lang="tr-TR" sz="2000" b="0" i="0" dirty="0">
                <a:effectLst/>
                <a:latin typeface="+mj-lt"/>
              </a:rPr>
              <a:t> görevi Java kodları derlendikten sonra bir ara dil olarak kabul edilen Java bayt kodlarını oluşturmaktır. Bu bayt kodlar bütün işletim sistemleri için aynıdır.</a:t>
            </a:r>
          </a:p>
          <a:p>
            <a:endParaRPr lang="tr-TR" sz="2000" dirty="0">
              <a:latin typeface="+mj-lt"/>
            </a:endParaRPr>
          </a:p>
          <a:p>
            <a:pPr algn="l"/>
            <a:r>
              <a:rPr lang="tr-TR" sz="2000" b="0" i="0" dirty="0">
                <a:effectLst/>
                <a:latin typeface="+mj-lt"/>
              </a:rPr>
              <a:t>JDK(Java Development Kit) ise </a:t>
            </a:r>
            <a:r>
              <a:rPr lang="tr-TR" sz="2000" b="0" i="0" dirty="0" err="1">
                <a:effectLst/>
                <a:latin typeface="+mj-lt"/>
              </a:rPr>
              <a:t>java</a:t>
            </a:r>
            <a:r>
              <a:rPr lang="tr-TR" sz="2000" b="0" i="0" dirty="0">
                <a:effectLst/>
                <a:latin typeface="+mj-lt"/>
              </a:rPr>
              <a:t> da geliştirme yapmak isteyen her </a:t>
            </a:r>
            <a:r>
              <a:rPr lang="tr-TR" sz="2000" b="0" i="0" dirty="0" err="1">
                <a:effectLst/>
                <a:latin typeface="+mj-lt"/>
              </a:rPr>
              <a:t>developer</a:t>
            </a:r>
            <a:r>
              <a:rPr lang="tr-TR" sz="2000" b="0" i="0" dirty="0">
                <a:effectLst/>
                <a:latin typeface="+mj-lt"/>
              </a:rPr>
              <a:t> </a:t>
            </a:r>
            <a:r>
              <a:rPr lang="tr-TR" sz="2000" b="0" i="0" dirty="0" err="1">
                <a:effectLst/>
                <a:latin typeface="+mj-lt"/>
              </a:rPr>
              <a:t>ın</a:t>
            </a:r>
            <a:r>
              <a:rPr lang="tr-TR" sz="2000" b="0" i="0" dirty="0">
                <a:effectLst/>
                <a:latin typeface="+mj-lt"/>
              </a:rPr>
              <a:t> mutlaka indirmesi gereken bir bileşendir. Kısaca </a:t>
            </a:r>
            <a:r>
              <a:rPr lang="tr-TR" sz="2000" b="0" i="0" dirty="0" err="1">
                <a:effectLst/>
                <a:latin typeface="+mj-lt"/>
              </a:rPr>
              <a:t>java</a:t>
            </a:r>
            <a:r>
              <a:rPr lang="tr-TR" sz="2000" b="0" i="0" dirty="0">
                <a:effectLst/>
                <a:latin typeface="+mj-lt"/>
              </a:rPr>
              <a:t> için SDK(Software Development Kit) diyebiliriz. Hem yorumlayıcı hem de derleyici görevini </a:t>
            </a:r>
            <a:r>
              <a:rPr lang="tr-TR" sz="2000" b="0" i="0" dirty="0" err="1">
                <a:effectLst/>
                <a:latin typeface="+mj-lt"/>
              </a:rPr>
              <a:t>üstlenmektedir.JRE</a:t>
            </a:r>
            <a:r>
              <a:rPr lang="tr-TR" sz="2000" b="0" i="0" dirty="0">
                <a:effectLst/>
                <a:latin typeface="+mj-lt"/>
              </a:rPr>
              <a:t> ile birlikte </a:t>
            </a:r>
            <a:r>
              <a:rPr lang="tr-TR" sz="2000" b="0" i="0" dirty="0" err="1">
                <a:effectLst/>
                <a:latin typeface="+mj-lt"/>
              </a:rPr>
              <a:t>appletleri</a:t>
            </a:r>
            <a:r>
              <a:rPr lang="tr-TR" sz="2000" b="0" i="0" dirty="0">
                <a:effectLst/>
                <a:latin typeface="+mj-lt"/>
              </a:rPr>
              <a:t> ve uygulamaları geliştirirken zorunlu olan </a:t>
            </a:r>
            <a:r>
              <a:rPr lang="tr-TR" sz="2000" b="0" i="0" dirty="0" err="1">
                <a:effectLst/>
                <a:latin typeface="+mj-lt"/>
              </a:rPr>
              <a:t>debuggers</a:t>
            </a:r>
            <a:r>
              <a:rPr lang="tr-TR" sz="2000" b="0" i="0" dirty="0">
                <a:effectLst/>
                <a:latin typeface="+mj-lt"/>
              </a:rPr>
              <a:t> ve </a:t>
            </a:r>
            <a:r>
              <a:rPr lang="tr-TR" sz="2000" b="0" i="0" dirty="0" err="1">
                <a:effectLst/>
                <a:latin typeface="+mj-lt"/>
              </a:rPr>
              <a:t>compilers</a:t>
            </a:r>
            <a:r>
              <a:rPr lang="tr-TR" sz="2000" b="0" i="0" dirty="0">
                <a:effectLst/>
                <a:latin typeface="+mj-lt"/>
              </a:rPr>
              <a:t> gibi geliştirme araçlarını da bünyesinde bulundurur.</a:t>
            </a:r>
          </a:p>
          <a:p>
            <a:pPr marL="0" indent="0">
              <a:buNone/>
            </a:pPr>
            <a:br>
              <a:rPr lang="tr-TR" sz="2000" dirty="0"/>
            </a:br>
            <a:endParaRPr lang="tr-TR" sz="2000" dirty="0">
              <a:latin typeface="+mj-lt"/>
            </a:endParaRPr>
          </a:p>
        </p:txBody>
      </p:sp>
    </p:spTree>
    <p:extLst>
      <p:ext uri="{BB962C8B-B14F-4D97-AF65-F5344CB8AC3E}">
        <p14:creationId xmlns:p14="http://schemas.microsoft.com/office/powerpoint/2010/main" val="1101124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51C5CD8-61E5-45DD-92C0-4D5FB088FF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714" y="476250"/>
            <a:ext cx="4683299" cy="534605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92E2CC2-25D8-4E81-8E72-780EDF07CC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8621" y="476249"/>
            <a:ext cx="5785833" cy="36478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65E9BCC-E5D2-48D6-BFB7-EFE211754BC2}"/>
              </a:ext>
            </a:extLst>
          </p:cNvPr>
          <p:cNvSpPr txBox="1"/>
          <p:nvPr/>
        </p:nvSpPr>
        <p:spPr>
          <a:xfrm>
            <a:off x="5918621" y="4385388"/>
            <a:ext cx="5763306" cy="1815882"/>
          </a:xfrm>
          <a:prstGeom prst="rect">
            <a:avLst/>
          </a:prstGeom>
          <a:noFill/>
        </p:spPr>
        <p:txBody>
          <a:bodyPr wrap="square" rtlCol="0">
            <a:spAutoFit/>
          </a:bodyPr>
          <a:lstStyle/>
          <a:p>
            <a:pPr algn="l"/>
            <a:r>
              <a:rPr lang="tr-TR" sz="2800" b="0" i="0" dirty="0">
                <a:solidFill>
                  <a:schemeClr val="accent3"/>
                </a:solidFill>
                <a:effectLst/>
                <a:latin typeface="charter"/>
              </a:rPr>
              <a:t>O zaman Özetle şu şekilde düşünebiliriz:</a:t>
            </a:r>
          </a:p>
          <a:p>
            <a:pPr algn="l"/>
            <a:r>
              <a:rPr lang="tr-TR" sz="2800" b="0" i="0" dirty="0">
                <a:solidFill>
                  <a:schemeClr val="accent3"/>
                </a:solidFill>
                <a:effectLst/>
                <a:latin typeface="charter"/>
              </a:rPr>
              <a:t>	JRE=JVM + Java Kütüphaneleri</a:t>
            </a:r>
          </a:p>
          <a:p>
            <a:pPr algn="l"/>
            <a:r>
              <a:rPr lang="tr-TR" sz="2800" b="0" i="0" dirty="0">
                <a:solidFill>
                  <a:schemeClr val="accent3"/>
                </a:solidFill>
                <a:effectLst/>
                <a:latin typeface="charter"/>
              </a:rPr>
              <a:t>	JDK=JRE + Compiler + </a:t>
            </a:r>
            <a:r>
              <a:rPr lang="tr-TR" sz="2800" b="0" i="0" dirty="0" err="1">
                <a:solidFill>
                  <a:schemeClr val="accent3"/>
                </a:solidFill>
                <a:effectLst/>
                <a:latin typeface="charter"/>
              </a:rPr>
              <a:t>debugger</a:t>
            </a:r>
            <a:endParaRPr lang="tr-TR" sz="2800" b="0" i="0" dirty="0">
              <a:solidFill>
                <a:schemeClr val="accent3"/>
              </a:solidFill>
              <a:effectLst/>
              <a:latin typeface="charter"/>
            </a:endParaRPr>
          </a:p>
        </p:txBody>
      </p:sp>
    </p:spTree>
    <p:extLst>
      <p:ext uri="{BB962C8B-B14F-4D97-AF65-F5344CB8AC3E}">
        <p14:creationId xmlns:p14="http://schemas.microsoft.com/office/powerpoint/2010/main" val="37154181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EAE35-0ECD-4313-A43B-987D7B1F8C93}"/>
              </a:ext>
            </a:extLst>
          </p:cNvPr>
          <p:cNvSpPr>
            <a:spLocks noGrp="1"/>
          </p:cNvSpPr>
          <p:nvPr>
            <p:ph type="title"/>
          </p:nvPr>
        </p:nvSpPr>
        <p:spPr>
          <a:xfrm>
            <a:off x="539999" y="54220"/>
            <a:ext cx="11101135" cy="971559"/>
          </a:xfrm>
        </p:spPr>
        <p:txBody>
          <a:bodyPr/>
          <a:lstStyle/>
          <a:p>
            <a:r>
              <a:rPr lang="tr-TR" dirty="0"/>
              <a:t>JIT Nedir?</a:t>
            </a:r>
          </a:p>
        </p:txBody>
      </p:sp>
      <p:sp>
        <p:nvSpPr>
          <p:cNvPr id="3" name="Content Placeholder 2">
            <a:extLst>
              <a:ext uri="{FF2B5EF4-FFF2-40B4-BE49-F238E27FC236}">
                <a16:creationId xmlns:a16="http://schemas.microsoft.com/office/drawing/2014/main" id="{98216AB1-8F8A-47F8-B06A-3F2347D3D7AA}"/>
              </a:ext>
            </a:extLst>
          </p:cNvPr>
          <p:cNvSpPr>
            <a:spLocks noGrp="1"/>
          </p:cNvSpPr>
          <p:nvPr>
            <p:ph idx="1"/>
          </p:nvPr>
        </p:nvSpPr>
        <p:spPr>
          <a:xfrm>
            <a:off x="539999" y="1025779"/>
            <a:ext cx="11101136" cy="5487872"/>
          </a:xfrm>
        </p:spPr>
        <p:txBody>
          <a:bodyPr>
            <a:noAutofit/>
          </a:bodyPr>
          <a:lstStyle/>
          <a:p>
            <a:r>
              <a:rPr lang="tr-TR" sz="2000" b="0" i="0" dirty="0">
                <a:effectLst/>
                <a:latin typeface="Montserrat"/>
              </a:rPr>
              <a:t>JIT Compiler yani </a:t>
            </a:r>
            <a:r>
              <a:rPr lang="tr-TR" sz="2000" b="0" i="0" dirty="0" err="1">
                <a:effectLst/>
                <a:latin typeface="Montserrat"/>
              </a:rPr>
              <a:t>Just</a:t>
            </a:r>
            <a:r>
              <a:rPr lang="tr-TR" sz="2000" b="0" i="0" dirty="0">
                <a:effectLst/>
                <a:latin typeface="Montserrat"/>
              </a:rPr>
              <a:t> </a:t>
            </a:r>
            <a:r>
              <a:rPr lang="tr-TR" sz="2000" b="0" i="0" dirty="0" err="1">
                <a:effectLst/>
                <a:latin typeface="Montserrat"/>
              </a:rPr>
              <a:t>In</a:t>
            </a:r>
            <a:r>
              <a:rPr lang="tr-TR" sz="2000" b="0" i="0" dirty="0">
                <a:effectLst/>
                <a:latin typeface="Montserrat"/>
              </a:rPr>
              <a:t> Time Compiler için amiyane tabir ile “Son dakika derleyicisi” diyebiliriz.</a:t>
            </a:r>
            <a:br>
              <a:rPr lang="tr-TR" sz="2000" dirty="0"/>
            </a:br>
            <a:r>
              <a:rPr lang="tr-TR" sz="2000" b="0" i="0" dirty="0">
                <a:effectLst/>
                <a:latin typeface="Montserrat"/>
              </a:rPr>
              <a:t>Bizim yazdığımız “</a:t>
            </a:r>
            <a:r>
              <a:rPr lang="tr-TR" sz="2000" b="0" i="0" dirty="0" err="1">
                <a:effectLst/>
                <a:latin typeface="Montserrat"/>
              </a:rPr>
              <a:t>high</a:t>
            </a:r>
            <a:r>
              <a:rPr lang="tr-TR" sz="2000" b="0" i="0" dirty="0">
                <a:effectLst/>
                <a:latin typeface="Montserrat"/>
              </a:rPr>
              <a:t> </a:t>
            </a:r>
            <a:r>
              <a:rPr lang="tr-TR" sz="2000" b="0" i="0" dirty="0" err="1">
                <a:effectLst/>
                <a:latin typeface="Montserrat"/>
              </a:rPr>
              <a:t>level</a:t>
            </a:r>
            <a:r>
              <a:rPr lang="tr-TR" sz="2000" b="0" i="0" dirty="0">
                <a:effectLst/>
                <a:latin typeface="Montserrat"/>
              </a:rPr>
              <a:t>” kod (Java, C# vb.) direk makine koduna çevirmeden önce “</a:t>
            </a:r>
            <a:r>
              <a:rPr lang="tr-TR" sz="2000" b="0" i="0" dirty="0" err="1">
                <a:effectLst/>
                <a:latin typeface="Montserrat"/>
              </a:rPr>
              <a:t>middle</a:t>
            </a:r>
            <a:r>
              <a:rPr lang="tr-TR" sz="2000" b="0" i="0" dirty="0">
                <a:effectLst/>
                <a:latin typeface="Montserrat"/>
              </a:rPr>
              <a:t> </a:t>
            </a:r>
            <a:r>
              <a:rPr lang="tr-TR" sz="2000" b="0" i="0" dirty="0" err="1">
                <a:effectLst/>
                <a:latin typeface="Montserrat"/>
              </a:rPr>
              <a:t>level</a:t>
            </a:r>
            <a:r>
              <a:rPr lang="tr-TR" sz="2000" b="0" i="0" dirty="0">
                <a:effectLst/>
                <a:latin typeface="Montserrat"/>
              </a:rPr>
              <a:t>” diye tabir edebileceğimiz orta bir dile çevriliyor. Ama tabi makine diline çevrilmemiş bu kod bilgisayar için </a:t>
            </a:r>
            <a:r>
              <a:rPr lang="tr-TR" sz="2000" b="0" i="0" dirty="0" err="1">
                <a:effectLst/>
                <a:latin typeface="Montserrat"/>
              </a:rPr>
              <a:t>bişey</a:t>
            </a:r>
            <a:r>
              <a:rPr lang="tr-TR" sz="2000" b="0" i="0" dirty="0">
                <a:effectLst/>
                <a:latin typeface="Montserrat"/>
              </a:rPr>
              <a:t> ifade etmiyor.. Ve </a:t>
            </a:r>
            <a:r>
              <a:rPr lang="tr-TR" sz="2000" b="0" i="0" dirty="0" err="1">
                <a:effectLst/>
                <a:latin typeface="Montserrat"/>
              </a:rPr>
              <a:t>run</a:t>
            </a:r>
            <a:r>
              <a:rPr lang="tr-TR" sz="2000" b="0" i="0" dirty="0">
                <a:effectLst/>
                <a:latin typeface="Montserrat"/>
              </a:rPr>
              <a:t> ettiğimiz sırada biz JIT devreye giriyor ve bir son dakika derlemesi yapıyor, böylece bizim orta seviye kodumuz tam kıvamında makine koduna dönüşüyor. Tabi tamamen derleme yerine sadece kullanılacak olan kısmı derliyor ve diğer kısımları yorumluyor. Yani Java dan örnek vermek gerekirsek; Java kodları direk olarak çalıştırılabilir derlemiyor. Bunun yerine bir ara derlemeden geçiriyor ve bu işlem sonucu </a:t>
            </a:r>
            <a:r>
              <a:rPr lang="tr-TR" sz="2000" b="0" i="0" dirty="0" err="1">
                <a:effectLst/>
                <a:latin typeface="Montserrat"/>
              </a:rPr>
              <a:t>bytecode</a:t>
            </a:r>
            <a:r>
              <a:rPr lang="tr-TR" sz="2000" b="0" i="0" dirty="0">
                <a:effectLst/>
                <a:latin typeface="Montserrat"/>
              </a:rPr>
              <a:t> elde ediyoruz yani </a:t>
            </a:r>
            <a:r>
              <a:rPr lang="tr-TR" sz="2000" b="0" i="0" dirty="0" err="1">
                <a:effectLst/>
                <a:latin typeface="Montserrat"/>
              </a:rPr>
              <a:t>class</a:t>
            </a:r>
            <a:r>
              <a:rPr lang="tr-TR" sz="2000" b="0" i="0" dirty="0">
                <a:effectLst/>
                <a:latin typeface="Montserrat"/>
              </a:rPr>
              <a:t> dosyaları. Önceden bu </a:t>
            </a:r>
            <a:r>
              <a:rPr lang="tr-TR" sz="2000" b="0" i="0" dirty="0" err="1">
                <a:effectLst/>
                <a:latin typeface="Montserrat"/>
              </a:rPr>
              <a:t>class</a:t>
            </a:r>
            <a:r>
              <a:rPr lang="tr-TR" sz="2000" b="0" i="0" dirty="0">
                <a:effectLst/>
                <a:latin typeface="Montserrat"/>
              </a:rPr>
              <a:t> dosyaları </a:t>
            </a:r>
            <a:r>
              <a:rPr lang="tr-TR" sz="2000" b="0" i="0" dirty="0" err="1">
                <a:effectLst/>
                <a:latin typeface="Montserrat"/>
              </a:rPr>
              <a:t>java</a:t>
            </a:r>
            <a:r>
              <a:rPr lang="tr-TR" sz="2000" b="0" i="0" dirty="0">
                <a:effectLst/>
                <a:latin typeface="Montserrat"/>
              </a:rPr>
              <a:t> sanal makinesi (JVM) altında derlenerek çalıştırılırdı. Program iki kez derlendiği için hız kaybı oluyordu.</a:t>
            </a:r>
            <a:br>
              <a:rPr lang="tr-TR" sz="2000" dirty="0"/>
            </a:br>
            <a:r>
              <a:rPr lang="tr-TR" sz="2000" b="0" i="0" dirty="0">
                <a:effectLst/>
                <a:latin typeface="Montserrat"/>
              </a:rPr>
              <a:t>JIT derleyici (JVM) altında çalışan bir derleyicidir. Bu derleyicinin özelliği ise çalıştırılacak </a:t>
            </a:r>
            <a:r>
              <a:rPr lang="tr-TR" sz="2000" b="0" i="0" dirty="0" err="1">
                <a:effectLst/>
                <a:latin typeface="Montserrat"/>
              </a:rPr>
              <a:t>bytecode</a:t>
            </a:r>
            <a:r>
              <a:rPr lang="tr-TR" sz="2000" b="0" i="0" dirty="0">
                <a:effectLst/>
                <a:latin typeface="Montserrat"/>
              </a:rPr>
              <a:t> un sadece kullanılacak kısmının derlenerek çalıştırılmasını sağlıyor. Diğer kısımlar basitçe yorumlanıyor. Böylece tekrar tam derleme gerekmediği ve tekrar tekrar aynı işlemlere gerek kalmadığı için hız artışı sağlamış oluyoruz..</a:t>
            </a:r>
            <a:endParaRPr lang="tr-TR" sz="2000" dirty="0"/>
          </a:p>
        </p:txBody>
      </p:sp>
    </p:spTree>
    <p:extLst>
      <p:ext uri="{BB962C8B-B14F-4D97-AF65-F5344CB8AC3E}">
        <p14:creationId xmlns:p14="http://schemas.microsoft.com/office/powerpoint/2010/main" val="30655916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E5C82-26AC-4FA4-A3EA-326544F1E70D}"/>
              </a:ext>
            </a:extLst>
          </p:cNvPr>
          <p:cNvSpPr>
            <a:spLocks noGrp="1"/>
          </p:cNvSpPr>
          <p:nvPr>
            <p:ph type="title"/>
          </p:nvPr>
        </p:nvSpPr>
        <p:spPr>
          <a:xfrm>
            <a:off x="540000" y="92131"/>
            <a:ext cx="11101135" cy="784947"/>
          </a:xfrm>
        </p:spPr>
        <p:txBody>
          <a:bodyPr>
            <a:normAutofit fontScale="90000"/>
          </a:bodyPr>
          <a:lstStyle/>
          <a:p>
            <a:r>
              <a:rPr lang="tr-TR" dirty="0"/>
              <a:t>Java %100 OOP midir?</a:t>
            </a:r>
          </a:p>
        </p:txBody>
      </p:sp>
      <p:sp>
        <p:nvSpPr>
          <p:cNvPr id="3" name="Content Placeholder 2">
            <a:extLst>
              <a:ext uri="{FF2B5EF4-FFF2-40B4-BE49-F238E27FC236}">
                <a16:creationId xmlns:a16="http://schemas.microsoft.com/office/drawing/2014/main" id="{9BDA8F4F-1A9A-4184-89A6-AB2BE52A5052}"/>
              </a:ext>
            </a:extLst>
          </p:cNvPr>
          <p:cNvSpPr>
            <a:spLocks noGrp="1"/>
          </p:cNvSpPr>
          <p:nvPr>
            <p:ph idx="1"/>
          </p:nvPr>
        </p:nvSpPr>
        <p:spPr>
          <a:xfrm>
            <a:off x="540000" y="1119674"/>
            <a:ext cx="11305234" cy="5431647"/>
          </a:xfrm>
        </p:spPr>
        <p:txBody>
          <a:bodyPr>
            <a:noAutofit/>
          </a:bodyPr>
          <a:lstStyle/>
          <a:p>
            <a:pPr marL="0" indent="0">
              <a:lnSpc>
                <a:spcPct val="100000"/>
              </a:lnSpc>
              <a:buNone/>
            </a:pPr>
            <a:r>
              <a:rPr lang="tr-TR" dirty="0">
                <a:solidFill>
                  <a:schemeClr val="accent4"/>
                </a:solidFill>
                <a:latin typeface="+mj-lt"/>
              </a:rPr>
              <a:t>Hayır değildir. Çünkü içerisinde </a:t>
            </a:r>
            <a:r>
              <a:rPr lang="tr-TR" dirty="0" err="1">
                <a:solidFill>
                  <a:schemeClr val="accent4"/>
                </a:solidFill>
                <a:latin typeface="+mj-lt"/>
              </a:rPr>
              <a:t>primitive</a:t>
            </a:r>
            <a:r>
              <a:rPr lang="tr-TR" dirty="0">
                <a:solidFill>
                  <a:schemeClr val="accent4"/>
                </a:solidFill>
                <a:latin typeface="+mj-lt"/>
              </a:rPr>
              <a:t> tipler bulunmaktadır. Bu sebeple değildir. Ayrıca bir</a:t>
            </a:r>
          </a:p>
          <a:p>
            <a:pPr marL="0" indent="0">
              <a:lnSpc>
                <a:spcPct val="100000"/>
              </a:lnSpc>
              <a:buNone/>
            </a:pPr>
            <a:r>
              <a:rPr lang="tr-TR" dirty="0">
                <a:solidFill>
                  <a:schemeClr val="accent4"/>
                </a:solidFill>
                <a:latin typeface="+mj-lt"/>
              </a:rPr>
              <a:t>programlama dilinin %100 nesne yönelimli olması için sağlaması gereken bir kurallar kümesi vardır.</a:t>
            </a:r>
          </a:p>
          <a:p>
            <a:pPr marL="0" indent="0">
              <a:buNone/>
            </a:pPr>
            <a:r>
              <a:rPr lang="tr-TR" b="1" dirty="0">
                <a:latin typeface="+mj-lt"/>
              </a:rPr>
              <a:t>Bunları şu şekilde listeleyebiliriz:</a:t>
            </a:r>
          </a:p>
          <a:p>
            <a:r>
              <a:rPr lang="tr-TR" dirty="0">
                <a:latin typeface="+mj-lt"/>
              </a:rPr>
              <a:t> </a:t>
            </a:r>
            <a:r>
              <a:rPr lang="tr-TR" dirty="0" err="1">
                <a:latin typeface="+mj-lt"/>
              </a:rPr>
              <a:t>Encapsulation</a:t>
            </a:r>
            <a:r>
              <a:rPr lang="tr-TR" dirty="0">
                <a:latin typeface="+mj-lt"/>
              </a:rPr>
              <a:t> / Data </a:t>
            </a:r>
            <a:r>
              <a:rPr lang="tr-TR" dirty="0" err="1">
                <a:latin typeface="+mj-lt"/>
              </a:rPr>
              <a:t>hiding</a:t>
            </a:r>
            <a:r>
              <a:rPr lang="tr-TR" dirty="0">
                <a:latin typeface="+mj-lt"/>
              </a:rPr>
              <a:t>; </a:t>
            </a:r>
            <a:r>
              <a:rPr lang="tr-TR" dirty="0" err="1">
                <a:latin typeface="+mj-lt"/>
              </a:rPr>
              <a:t>Kapsülleme</a:t>
            </a:r>
            <a:r>
              <a:rPr lang="tr-TR" dirty="0">
                <a:latin typeface="+mj-lt"/>
              </a:rPr>
              <a:t>, sarmalama, paketleme / Veri gizleme</a:t>
            </a:r>
          </a:p>
          <a:p>
            <a:r>
              <a:rPr lang="tr-TR" dirty="0">
                <a:latin typeface="+mj-lt"/>
              </a:rPr>
              <a:t> </a:t>
            </a:r>
            <a:r>
              <a:rPr lang="tr-TR" dirty="0" err="1">
                <a:latin typeface="+mj-lt"/>
              </a:rPr>
              <a:t>Inheritance</a:t>
            </a:r>
            <a:r>
              <a:rPr lang="tr-TR" dirty="0">
                <a:latin typeface="+mj-lt"/>
              </a:rPr>
              <a:t>; Kalıtım, miras</a:t>
            </a:r>
          </a:p>
          <a:p>
            <a:r>
              <a:rPr lang="tr-TR" dirty="0">
                <a:latin typeface="+mj-lt"/>
              </a:rPr>
              <a:t> </a:t>
            </a:r>
            <a:r>
              <a:rPr lang="tr-TR" dirty="0" err="1">
                <a:latin typeface="+mj-lt"/>
              </a:rPr>
              <a:t>Polymorphism</a:t>
            </a:r>
            <a:r>
              <a:rPr lang="tr-TR" dirty="0">
                <a:latin typeface="+mj-lt"/>
              </a:rPr>
              <a:t>; Çok çeşitlilik</a:t>
            </a:r>
          </a:p>
          <a:p>
            <a:r>
              <a:rPr lang="tr-TR" dirty="0">
                <a:latin typeface="+mj-lt"/>
              </a:rPr>
              <a:t> </a:t>
            </a:r>
            <a:r>
              <a:rPr lang="tr-TR" dirty="0" err="1">
                <a:latin typeface="+mj-lt"/>
              </a:rPr>
              <a:t>Abstraction</a:t>
            </a:r>
            <a:r>
              <a:rPr lang="tr-TR" dirty="0">
                <a:latin typeface="+mj-lt"/>
              </a:rPr>
              <a:t>; Soyutlama</a:t>
            </a:r>
          </a:p>
          <a:p>
            <a:r>
              <a:rPr lang="tr-TR" dirty="0">
                <a:latin typeface="+mj-lt"/>
              </a:rPr>
              <a:t> Tüm </a:t>
            </a:r>
            <a:r>
              <a:rPr lang="tr-TR" dirty="0" err="1">
                <a:latin typeface="+mj-lt"/>
              </a:rPr>
              <a:t>öntanımlı</a:t>
            </a:r>
            <a:r>
              <a:rPr lang="tr-TR" dirty="0">
                <a:latin typeface="+mj-lt"/>
              </a:rPr>
              <a:t> tiplerin nesne olması</a:t>
            </a:r>
          </a:p>
          <a:p>
            <a:r>
              <a:rPr lang="tr-TR" dirty="0">
                <a:latin typeface="+mj-lt"/>
              </a:rPr>
              <a:t> Tüm kullanıcı tanımlı tiplerin nesne olması</a:t>
            </a:r>
          </a:p>
          <a:p>
            <a:r>
              <a:rPr lang="tr-TR" dirty="0">
                <a:latin typeface="+mj-lt"/>
              </a:rPr>
              <a:t> Tüm işlemlerin nesnelere mesaj gönderilerek gerçekleştirilmesi</a:t>
            </a:r>
          </a:p>
          <a:p>
            <a:r>
              <a:rPr lang="tr-TR" dirty="0">
                <a:latin typeface="+mj-lt"/>
              </a:rPr>
              <a:t>%100 nesne yönelimli olan dillere Eiffel, </a:t>
            </a:r>
            <a:r>
              <a:rPr lang="tr-TR" dirty="0" err="1">
                <a:latin typeface="+mj-lt"/>
              </a:rPr>
              <a:t>Smalltalk</a:t>
            </a:r>
            <a:r>
              <a:rPr lang="tr-TR" dirty="0">
                <a:latin typeface="+mj-lt"/>
              </a:rPr>
              <a:t> ve </a:t>
            </a:r>
            <a:r>
              <a:rPr lang="tr-TR" dirty="0" err="1">
                <a:latin typeface="+mj-lt"/>
              </a:rPr>
              <a:t>Ruby</a:t>
            </a:r>
            <a:r>
              <a:rPr lang="tr-TR" dirty="0">
                <a:latin typeface="+mj-lt"/>
              </a:rPr>
              <a:t> örnek olarak verilebilir.</a:t>
            </a:r>
          </a:p>
          <a:p>
            <a:r>
              <a:rPr lang="tr-TR" dirty="0">
                <a:latin typeface="+mj-lt"/>
              </a:rPr>
              <a:t>NOT= Java </a:t>
            </a:r>
            <a:r>
              <a:rPr lang="tr-TR" dirty="0" err="1">
                <a:latin typeface="+mj-lt"/>
              </a:rPr>
              <a:t>String</a:t>
            </a:r>
            <a:r>
              <a:rPr lang="tr-TR" dirty="0">
                <a:latin typeface="+mj-lt"/>
              </a:rPr>
              <a:t> türü </a:t>
            </a:r>
            <a:r>
              <a:rPr lang="tr-TR" dirty="0" err="1">
                <a:latin typeface="+mj-lt"/>
              </a:rPr>
              <a:t>primitive</a:t>
            </a:r>
            <a:r>
              <a:rPr lang="tr-TR" dirty="0">
                <a:latin typeface="+mj-lt"/>
              </a:rPr>
              <a:t> tip DEĞİLDİR.</a:t>
            </a:r>
          </a:p>
        </p:txBody>
      </p:sp>
    </p:spTree>
    <p:extLst>
      <p:ext uri="{BB962C8B-B14F-4D97-AF65-F5344CB8AC3E}">
        <p14:creationId xmlns:p14="http://schemas.microsoft.com/office/powerpoint/2010/main" val="7944775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F12E-333D-4989-AC7C-47DA33808F45}"/>
              </a:ext>
            </a:extLst>
          </p:cNvPr>
          <p:cNvSpPr>
            <a:spLocks noGrp="1"/>
          </p:cNvSpPr>
          <p:nvPr>
            <p:ph type="title"/>
          </p:nvPr>
        </p:nvSpPr>
        <p:spPr>
          <a:xfrm>
            <a:off x="540000" y="540000"/>
            <a:ext cx="11101135" cy="1251478"/>
          </a:xfrm>
        </p:spPr>
        <p:txBody>
          <a:bodyPr/>
          <a:lstStyle/>
          <a:p>
            <a:r>
              <a:rPr lang="tr-TR" dirty="0" err="1"/>
              <a:t>Pass</a:t>
            </a:r>
            <a:r>
              <a:rPr lang="tr-TR" dirty="0"/>
              <a:t> </a:t>
            </a:r>
            <a:r>
              <a:rPr lang="tr-TR" dirty="0" err="1"/>
              <a:t>By</a:t>
            </a:r>
            <a:r>
              <a:rPr lang="tr-TR" dirty="0"/>
              <a:t> Value &amp; </a:t>
            </a:r>
            <a:r>
              <a:rPr lang="tr-TR" dirty="0" err="1"/>
              <a:t>Pass</a:t>
            </a:r>
            <a:r>
              <a:rPr lang="tr-TR" dirty="0"/>
              <a:t> </a:t>
            </a:r>
            <a:r>
              <a:rPr lang="tr-TR" dirty="0" err="1"/>
              <a:t>By</a:t>
            </a:r>
            <a:r>
              <a:rPr lang="tr-TR" dirty="0"/>
              <a:t> Reference</a:t>
            </a:r>
          </a:p>
        </p:txBody>
      </p:sp>
      <p:sp>
        <p:nvSpPr>
          <p:cNvPr id="3" name="Content Placeholder 2">
            <a:extLst>
              <a:ext uri="{FF2B5EF4-FFF2-40B4-BE49-F238E27FC236}">
                <a16:creationId xmlns:a16="http://schemas.microsoft.com/office/drawing/2014/main" id="{B9E26C8F-64D7-41CB-91C0-A425FD559CDC}"/>
              </a:ext>
            </a:extLst>
          </p:cNvPr>
          <p:cNvSpPr>
            <a:spLocks noGrp="1"/>
          </p:cNvSpPr>
          <p:nvPr>
            <p:ph idx="1"/>
          </p:nvPr>
        </p:nvSpPr>
        <p:spPr/>
        <p:txBody>
          <a:bodyPr/>
          <a:lstStyle/>
          <a:p>
            <a:r>
              <a:rPr lang="tr-TR" sz="2400" b="0" i="0" dirty="0">
                <a:effectLst/>
                <a:latin typeface="+mj-lt"/>
              </a:rPr>
              <a:t>Programlama dilleri metotlara parametre aktarılırken 2 farklı yaklaşım kullanır. </a:t>
            </a:r>
            <a:r>
              <a:rPr lang="tr-TR" sz="2400" b="1" i="0" dirty="0" err="1">
                <a:effectLst/>
                <a:latin typeface="+mj-lt"/>
              </a:rPr>
              <a:t>Pass</a:t>
            </a:r>
            <a:r>
              <a:rPr lang="tr-TR" sz="2400" b="1" i="0" dirty="0">
                <a:effectLst/>
                <a:latin typeface="+mj-lt"/>
              </a:rPr>
              <a:t> </a:t>
            </a:r>
            <a:r>
              <a:rPr lang="tr-TR" sz="2400" b="1" i="0" dirty="0" err="1">
                <a:effectLst/>
                <a:latin typeface="+mj-lt"/>
              </a:rPr>
              <a:t>by</a:t>
            </a:r>
            <a:r>
              <a:rPr lang="tr-TR" sz="2400" b="1" i="0" dirty="0">
                <a:effectLst/>
                <a:latin typeface="+mj-lt"/>
              </a:rPr>
              <a:t> </a:t>
            </a:r>
            <a:r>
              <a:rPr lang="tr-TR" sz="2400" b="1" i="0" dirty="0" err="1">
                <a:effectLst/>
                <a:latin typeface="+mj-lt"/>
              </a:rPr>
              <a:t>value</a:t>
            </a:r>
            <a:r>
              <a:rPr lang="tr-TR" sz="2400" b="1" i="0" dirty="0">
                <a:effectLst/>
                <a:latin typeface="+mj-lt"/>
              </a:rPr>
              <a:t>(değere göre geçirme)</a:t>
            </a:r>
            <a:r>
              <a:rPr lang="tr-TR" sz="2400" b="0" i="0" dirty="0">
                <a:effectLst/>
                <a:latin typeface="+mj-lt"/>
              </a:rPr>
              <a:t> ve </a:t>
            </a:r>
            <a:r>
              <a:rPr lang="tr-TR" sz="2400" b="1" i="0" dirty="0" err="1">
                <a:effectLst/>
                <a:latin typeface="+mj-lt"/>
              </a:rPr>
              <a:t>pass</a:t>
            </a:r>
            <a:r>
              <a:rPr lang="tr-TR" sz="2400" b="1" i="0" dirty="0">
                <a:effectLst/>
                <a:latin typeface="+mj-lt"/>
              </a:rPr>
              <a:t> </a:t>
            </a:r>
            <a:r>
              <a:rPr lang="tr-TR" sz="2400" b="1" i="0" dirty="0" err="1">
                <a:effectLst/>
                <a:latin typeface="+mj-lt"/>
              </a:rPr>
              <a:t>by</a:t>
            </a:r>
            <a:r>
              <a:rPr lang="tr-TR" sz="2400" b="1" i="0" dirty="0">
                <a:effectLst/>
                <a:latin typeface="+mj-lt"/>
              </a:rPr>
              <a:t> </a:t>
            </a:r>
            <a:r>
              <a:rPr lang="tr-TR" sz="2400" b="1" i="0" dirty="0" err="1">
                <a:effectLst/>
                <a:latin typeface="+mj-lt"/>
              </a:rPr>
              <a:t>reference</a:t>
            </a:r>
            <a:r>
              <a:rPr lang="tr-TR" sz="2400" b="1" i="0" dirty="0">
                <a:effectLst/>
                <a:latin typeface="+mj-lt"/>
              </a:rPr>
              <a:t>(referansa göre geçirme)</a:t>
            </a:r>
            <a:r>
              <a:rPr lang="tr-TR" sz="2400" b="0" i="0" dirty="0">
                <a:effectLst/>
                <a:latin typeface="+mj-lt"/>
              </a:rPr>
              <a:t> yaklaşımları değişkenlerin metotlara nasıl aktarıldığını tanımlamak için kullanılan 2 farklı tekniktir. Kısaca izah edecek olursak, </a:t>
            </a:r>
            <a:r>
              <a:rPr lang="tr-TR" sz="2400" b="1" i="0" dirty="0">
                <a:effectLst/>
                <a:latin typeface="+mj-lt"/>
              </a:rPr>
              <a:t>değere göre geçişte</a:t>
            </a:r>
            <a:r>
              <a:rPr lang="tr-TR" sz="2400" b="0" i="0" dirty="0">
                <a:effectLst/>
                <a:latin typeface="+mj-lt"/>
              </a:rPr>
              <a:t>, metoda gerçek değerin geçirildiği anlamına gelir. Referansla geçişte, değerin nerede saklandığını tanımlayan bir işaretçinin (bu, geçirilen </a:t>
            </a:r>
            <a:r>
              <a:rPr lang="tr-TR" b="0" i="0" dirty="0">
                <a:effectLst/>
                <a:latin typeface="+mj-lt"/>
              </a:rPr>
              <a:t>değişkenin hafızadaki adresi olarak düşünülebilir) geçirildiği anlamına gelir.</a:t>
            </a:r>
            <a:endParaRPr lang="tr-TR" dirty="0">
              <a:latin typeface="+mj-lt"/>
            </a:endParaRPr>
          </a:p>
        </p:txBody>
      </p:sp>
    </p:spTree>
    <p:extLst>
      <p:ext uri="{BB962C8B-B14F-4D97-AF65-F5344CB8AC3E}">
        <p14:creationId xmlns:p14="http://schemas.microsoft.com/office/powerpoint/2010/main" val="3691276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796925-D632-ABC5-3C6E-0421A243B0B5}"/>
              </a:ext>
            </a:extLst>
          </p:cNvPr>
          <p:cNvSpPr>
            <a:spLocks noGrp="1"/>
          </p:cNvSpPr>
          <p:nvPr>
            <p:ph type="title"/>
          </p:nvPr>
        </p:nvSpPr>
        <p:spPr/>
        <p:txBody>
          <a:bodyPr/>
          <a:lstStyle/>
          <a:p>
            <a:r>
              <a:rPr lang="tr-TR" dirty="0" err="1"/>
              <a:t>Npm</a:t>
            </a:r>
            <a:r>
              <a:rPr lang="tr-TR" dirty="0"/>
              <a:t> / </a:t>
            </a:r>
            <a:r>
              <a:rPr lang="tr-TR" dirty="0" err="1"/>
              <a:t>Node.js</a:t>
            </a:r>
            <a:r>
              <a:rPr lang="tr-TR" dirty="0"/>
              <a:t> Nedir?</a:t>
            </a:r>
          </a:p>
        </p:txBody>
      </p:sp>
      <p:sp>
        <p:nvSpPr>
          <p:cNvPr id="3" name="İçerik Yer Tutucusu 2">
            <a:extLst>
              <a:ext uri="{FF2B5EF4-FFF2-40B4-BE49-F238E27FC236}">
                <a16:creationId xmlns:a16="http://schemas.microsoft.com/office/drawing/2014/main" id="{7A561A93-39A1-66D7-DCB4-4B42CCB4ECA3}"/>
              </a:ext>
            </a:extLst>
          </p:cNvPr>
          <p:cNvSpPr>
            <a:spLocks noGrp="1"/>
          </p:cNvSpPr>
          <p:nvPr>
            <p:ph idx="1"/>
          </p:nvPr>
        </p:nvSpPr>
        <p:spPr/>
        <p:txBody>
          <a:bodyPr/>
          <a:lstStyle/>
          <a:p>
            <a:r>
              <a:rPr lang="tr-TR" dirty="0" err="1"/>
              <a:t>Node.js</a:t>
            </a:r>
            <a:r>
              <a:rPr lang="tr-TR" dirty="0"/>
              <a:t>, </a:t>
            </a:r>
            <a:r>
              <a:rPr lang="tr-TR" dirty="0" err="1"/>
              <a:t>Javascript</a:t>
            </a:r>
            <a:r>
              <a:rPr lang="tr-TR" dirty="0"/>
              <a:t> ile server </a:t>
            </a:r>
            <a:r>
              <a:rPr lang="tr-TR" dirty="0" err="1"/>
              <a:t>side</a:t>
            </a:r>
            <a:r>
              <a:rPr lang="tr-TR" dirty="0"/>
              <a:t> uygulamalar yazabileceğimiz, </a:t>
            </a:r>
            <a:r>
              <a:rPr lang="tr-TR" dirty="0" err="1"/>
              <a:t>Joyent</a:t>
            </a:r>
            <a:r>
              <a:rPr lang="tr-TR" dirty="0"/>
              <a:t> tarafından 2009 yılında geliştirilmeye başlanmış bir </a:t>
            </a:r>
            <a:r>
              <a:rPr lang="tr-TR" dirty="0" err="1"/>
              <a:t>Javascript</a:t>
            </a:r>
            <a:r>
              <a:rPr lang="tr-TR" dirty="0"/>
              <a:t> Runtime platformudur. V8 denilen </a:t>
            </a:r>
            <a:r>
              <a:rPr lang="tr-TR" dirty="0" err="1"/>
              <a:t>javascript</a:t>
            </a:r>
            <a:r>
              <a:rPr lang="tr-TR" dirty="0"/>
              <a:t> motoru üzerinde çalışır. V8 Google tarafından geliştirilen, </a:t>
            </a:r>
            <a:r>
              <a:rPr lang="tr-TR" dirty="0" err="1"/>
              <a:t>Chrome</a:t>
            </a:r>
            <a:r>
              <a:rPr lang="tr-TR" dirty="0"/>
              <a:t> web browserlarının da üzerinde çalıştığı C, C++ ve </a:t>
            </a:r>
            <a:r>
              <a:rPr lang="tr-TR" dirty="0" err="1"/>
              <a:t>javascript</a:t>
            </a:r>
            <a:r>
              <a:rPr lang="tr-TR" dirty="0"/>
              <a:t> dilleri ile kodlanan bir enginedir. Tek amacı </a:t>
            </a:r>
            <a:r>
              <a:rPr lang="tr-TR" dirty="0" err="1"/>
              <a:t>javascript</a:t>
            </a:r>
            <a:r>
              <a:rPr lang="tr-TR" dirty="0"/>
              <a:t> kodunu makine koduna çevirmektir.</a:t>
            </a:r>
          </a:p>
          <a:p>
            <a:r>
              <a:rPr lang="tr-TR" dirty="0" err="1"/>
              <a:t>Npm</a:t>
            </a:r>
            <a:r>
              <a:rPr lang="tr-TR" dirty="0"/>
              <a:t>, </a:t>
            </a:r>
            <a:r>
              <a:rPr lang="tr-TR" dirty="0" err="1"/>
              <a:t>Node.js</a:t>
            </a:r>
            <a:r>
              <a:rPr lang="tr-TR" dirty="0"/>
              <a:t> projelerinde kullanılmak üzere içerisinde bir çok modül barındıran bir depo gibi düşünebiliriz. Bu modüller </a:t>
            </a:r>
            <a:r>
              <a:rPr lang="tr-TR" dirty="0" err="1"/>
              <a:t>open-source</a:t>
            </a:r>
            <a:r>
              <a:rPr lang="tr-TR" dirty="0"/>
              <a:t> geliştiricileri tarafından yazılarak </a:t>
            </a:r>
            <a:r>
              <a:rPr lang="tr-TR" dirty="0">
                <a:hlinkClick r:id="rId2"/>
              </a:rPr>
              <a:t>npmjs.com</a:t>
            </a:r>
            <a:r>
              <a:rPr lang="tr-TR" dirty="0"/>
              <a:t> üzerine yüklenmektedir. </a:t>
            </a:r>
            <a:r>
              <a:rPr lang="tr-TR" dirty="0" err="1"/>
              <a:t>Npm</a:t>
            </a:r>
            <a:r>
              <a:rPr lang="tr-TR" dirty="0"/>
              <a:t> aynı zamanda </a:t>
            </a:r>
            <a:r>
              <a:rPr lang="tr-TR" dirty="0" err="1"/>
              <a:t>Node.js</a:t>
            </a:r>
            <a:r>
              <a:rPr lang="tr-TR" dirty="0"/>
              <a:t> ile beraber gelen bir konsol uygulamasıdır. Uygulama geliştirme süreçlerinizi hızlandırmak, ek </a:t>
            </a:r>
            <a:r>
              <a:rPr lang="tr-TR" dirty="0" err="1"/>
              <a:t>fonksiyonaliteler</a:t>
            </a:r>
            <a:r>
              <a:rPr lang="tr-TR" dirty="0"/>
              <a:t> eklemek için ihtiyaç duyduğunuz paketleri </a:t>
            </a:r>
            <a:r>
              <a:rPr lang="tr-TR" dirty="0" err="1"/>
              <a:t>npm</a:t>
            </a:r>
            <a:r>
              <a:rPr lang="tr-TR" dirty="0"/>
              <a:t> aracılığı ile projelerinize ekleyebilirsiniz.</a:t>
            </a:r>
          </a:p>
          <a:p>
            <a:endParaRPr lang="tr-TR" dirty="0"/>
          </a:p>
        </p:txBody>
      </p:sp>
    </p:spTree>
    <p:extLst>
      <p:ext uri="{BB962C8B-B14F-4D97-AF65-F5344CB8AC3E}">
        <p14:creationId xmlns:p14="http://schemas.microsoft.com/office/powerpoint/2010/main" val="34783483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D13FF-7DCC-49FC-8097-A8EF03474848}"/>
              </a:ext>
            </a:extLst>
          </p:cNvPr>
          <p:cNvSpPr>
            <a:spLocks noGrp="1"/>
          </p:cNvSpPr>
          <p:nvPr>
            <p:ph type="title"/>
          </p:nvPr>
        </p:nvSpPr>
        <p:spPr>
          <a:xfrm>
            <a:off x="540000" y="540000"/>
            <a:ext cx="11101135" cy="1027543"/>
          </a:xfrm>
        </p:spPr>
        <p:txBody>
          <a:bodyPr/>
          <a:lstStyle/>
          <a:p>
            <a:r>
              <a:rPr lang="tr-TR" dirty="0"/>
              <a:t>…Java’da?</a:t>
            </a:r>
          </a:p>
        </p:txBody>
      </p:sp>
      <p:sp>
        <p:nvSpPr>
          <p:cNvPr id="3" name="Content Placeholder 2">
            <a:extLst>
              <a:ext uri="{FF2B5EF4-FFF2-40B4-BE49-F238E27FC236}">
                <a16:creationId xmlns:a16="http://schemas.microsoft.com/office/drawing/2014/main" id="{8068B1F6-9F57-4544-B58B-8CE24C078C11}"/>
              </a:ext>
            </a:extLst>
          </p:cNvPr>
          <p:cNvSpPr>
            <a:spLocks noGrp="1"/>
          </p:cNvSpPr>
          <p:nvPr>
            <p:ph idx="1"/>
          </p:nvPr>
        </p:nvSpPr>
        <p:spPr>
          <a:xfrm>
            <a:off x="540000" y="1567543"/>
            <a:ext cx="11101136" cy="4741181"/>
          </a:xfrm>
        </p:spPr>
        <p:txBody>
          <a:bodyPr>
            <a:normAutofit lnSpcReduction="10000"/>
          </a:bodyPr>
          <a:lstStyle/>
          <a:p>
            <a:pPr algn="l"/>
            <a:r>
              <a:rPr lang="tr-TR" sz="2400" b="0" i="0" dirty="0">
                <a:effectLst/>
                <a:latin typeface="+mj-lt"/>
              </a:rPr>
              <a:t>Java üst düzey bir programlama dilidir. Bu, normal şartlar altında, bellekte ne olduğu konusunda endişelenmeniz gerekmediği anlamına gelir. Çünkü </a:t>
            </a:r>
            <a:r>
              <a:rPr lang="tr-TR" sz="2400" b="0" i="0" dirty="0" err="1">
                <a:effectLst/>
                <a:latin typeface="+mj-lt"/>
              </a:rPr>
              <a:t>java</a:t>
            </a:r>
            <a:r>
              <a:rPr lang="tr-TR" sz="2400" b="0" i="0" dirty="0">
                <a:effectLst/>
                <a:latin typeface="+mj-lt"/>
              </a:rPr>
              <a:t> hafıza yönetimini arka planda kendi halleder.</a:t>
            </a:r>
          </a:p>
          <a:p>
            <a:pPr algn="l"/>
            <a:r>
              <a:rPr lang="tr-TR" sz="2400" b="0" i="0" dirty="0">
                <a:effectLst/>
                <a:latin typeface="+mj-lt"/>
              </a:rPr>
              <a:t>Java’da da ilkel veri tipleri (</a:t>
            </a:r>
            <a:r>
              <a:rPr lang="tr-TR" sz="2400" b="0" i="0" dirty="0" err="1">
                <a:effectLst/>
                <a:latin typeface="+mj-lt"/>
              </a:rPr>
              <a:t>int</a:t>
            </a:r>
            <a:r>
              <a:rPr lang="tr-TR" sz="2400" b="0" i="0" dirty="0">
                <a:effectLst/>
                <a:latin typeface="+mj-lt"/>
              </a:rPr>
              <a:t>, </a:t>
            </a:r>
            <a:r>
              <a:rPr lang="tr-TR" sz="2400" b="0" i="0" dirty="0" err="1">
                <a:effectLst/>
                <a:latin typeface="+mj-lt"/>
              </a:rPr>
              <a:t>double</a:t>
            </a:r>
            <a:r>
              <a:rPr lang="tr-TR" sz="2400" b="0" i="0" dirty="0">
                <a:effectLst/>
                <a:latin typeface="+mj-lt"/>
              </a:rPr>
              <a:t> vb.) her zaman </a:t>
            </a:r>
            <a:r>
              <a:rPr lang="tr-TR" sz="2400" b="1" i="0" dirty="0">
                <a:effectLst/>
                <a:latin typeface="+mj-lt"/>
              </a:rPr>
              <a:t>değere göre iletilir</a:t>
            </a:r>
            <a:r>
              <a:rPr lang="tr-TR" sz="2400" b="0" i="0" dirty="0">
                <a:effectLst/>
                <a:latin typeface="+mj-lt"/>
              </a:rPr>
              <a:t>, yani bütün işlem aslında metoda geçirilen değişkenin değerin bir kopyası üzerinden gerçekleşir.</a:t>
            </a:r>
          </a:p>
          <a:p>
            <a:pPr algn="l"/>
            <a:r>
              <a:rPr lang="tr-TR" sz="2400" b="0" i="0" dirty="0">
                <a:effectLst/>
                <a:latin typeface="+mj-lt"/>
              </a:rPr>
              <a:t>Peki ilkel olmayanlar türler için(yani objeler için) bu durum sizce nasıl gerçekleşir? Java’da </a:t>
            </a:r>
            <a:r>
              <a:rPr lang="tr-TR" sz="2400" b="0" i="0" dirty="0" err="1">
                <a:effectLst/>
                <a:latin typeface="+mj-lt"/>
              </a:rPr>
              <a:t>primitive</a:t>
            </a:r>
            <a:r>
              <a:rPr lang="tr-TR" sz="2400" b="0" i="0" dirty="0">
                <a:effectLst/>
                <a:latin typeface="+mj-lt"/>
              </a:rPr>
              <a:t> türler için </a:t>
            </a:r>
            <a:r>
              <a:rPr lang="tr-TR" sz="2400" b="1" i="0" dirty="0" err="1">
                <a:effectLst/>
                <a:latin typeface="+mj-lt"/>
              </a:rPr>
              <a:t>pass</a:t>
            </a:r>
            <a:r>
              <a:rPr lang="tr-TR" sz="2400" b="1" i="0" dirty="0">
                <a:effectLst/>
                <a:latin typeface="+mj-lt"/>
              </a:rPr>
              <a:t> </a:t>
            </a:r>
            <a:r>
              <a:rPr lang="tr-TR" sz="2400" b="1" i="0" dirty="0" err="1">
                <a:effectLst/>
                <a:latin typeface="+mj-lt"/>
              </a:rPr>
              <a:t>by</a:t>
            </a:r>
            <a:r>
              <a:rPr lang="tr-TR" sz="2400" b="1" i="0" dirty="0">
                <a:effectLst/>
                <a:latin typeface="+mj-lt"/>
              </a:rPr>
              <a:t> </a:t>
            </a:r>
            <a:r>
              <a:rPr lang="tr-TR" sz="2400" b="1" i="0" dirty="0" err="1">
                <a:effectLst/>
                <a:latin typeface="+mj-lt"/>
              </a:rPr>
              <a:t>value</a:t>
            </a:r>
            <a:r>
              <a:rPr lang="tr-TR" sz="2400" b="0" i="0" dirty="0">
                <a:effectLst/>
                <a:latin typeface="+mj-lt"/>
              </a:rPr>
              <a:t> yaklaşımı olsa da, </a:t>
            </a:r>
            <a:r>
              <a:rPr lang="tr-TR" sz="2400" b="1" i="0" dirty="0">
                <a:effectLst/>
                <a:latin typeface="+mj-lt"/>
              </a:rPr>
              <a:t>sezgisel olarak</a:t>
            </a:r>
            <a:r>
              <a:rPr lang="tr-TR" sz="2400" b="0" i="0" dirty="0">
                <a:effectLst/>
                <a:latin typeface="+mj-lt"/>
              </a:rPr>
              <a:t> tüm nesneler için </a:t>
            </a:r>
            <a:r>
              <a:rPr lang="tr-TR" sz="2400" b="1" i="0" dirty="0" err="1">
                <a:effectLst/>
                <a:latin typeface="+mj-lt"/>
              </a:rPr>
              <a:t>pass-by-reference</a:t>
            </a:r>
            <a:r>
              <a:rPr lang="tr-TR" sz="2400" b="0" i="0" dirty="0">
                <a:effectLst/>
                <a:latin typeface="+mj-lt"/>
              </a:rPr>
              <a:t> yaklaşımı birçok farklı kaynağa göre daha doğrudur. </a:t>
            </a:r>
          </a:p>
          <a:p>
            <a:pPr algn="l"/>
            <a:endParaRPr lang="tr-TR" sz="2000" b="0" i="0" dirty="0">
              <a:effectLst/>
              <a:latin typeface="+mj-lt"/>
            </a:endParaRPr>
          </a:p>
          <a:p>
            <a:endParaRPr lang="tr-TR" dirty="0"/>
          </a:p>
        </p:txBody>
      </p:sp>
      <p:pic>
        <p:nvPicPr>
          <p:cNvPr id="3073" name="Picture 1" descr="Hasan Çelik">
            <a:extLst>
              <a:ext uri="{FF2B5EF4-FFF2-40B4-BE49-F238E27FC236}">
                <a16:creationId xmlns:a16="http://schemas.microsoft.com/office/drawing/2014/main" id="{2B99FA17-D4DB-48CE-8D1F-A26EC6623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3108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74B27-9705-4B87-8B3C-27BDEDDD6FAE}"/>
              </a:ext>
            </a:extLst>
          </p:cNvPr>
          <p:cNvSpPr>
            <a:spLocks noGrp="1"/>
          </p:cNvSpPr>
          <p:nvPr>
            <p:ph type="title"/>
          </p:nvPr>
        </p:nvSpPr>
        <p:spPr>
          <a:xfrm>
            <a:off x="540000" y="231502"/>
            <a:ext cx="11101135" cy="616996"/>
          </a:xfrm>
        </p:spPr>
        <p:txBody>
          <a:bodyPr>
            <a:normAutofit fontScale="90000"/>
          </a:bodyPr>
          <a:lstStyle/>
          <a:p>
            <a:r>
              <a:rPr lang="tr-TR" dirty="0"/>
              <a:t>Java 8 ile gelen özellikler nelerdir?</a:t>
            </a:r>
          </a:p>
        </p:txBody>
      </p:sp>
      <p:sp>
        <p:nvSpPr>
          <p:cNvPr id="11" name="Rectangle 2">
            <a:extLst>
              <a:ext uri="{FF2B5EF4-FFF2-40B4-BE49-F238E27FC236}">
                <a16:creationId xmlns:a16="http://schemas.microsoft.com/office/drawing/2014/main" id="{23D24955-F8EA-4031-9D14-DD0053F9DE46}"/>
              </a:ext>
            </a:extLst>
          </p:cNvPr>
          <p:cNvSpPr>
            <a:spLocks noChangeArrowheads="1"/>
          </p:cNvSpPr>
          <p:nvPr/>
        </p:nvSpPr>
        <p:spPr bwMode="auto">
          <a:xfrm>
            <a:off x="261257" y="1313938"/>
            <a:ext cx="11390743" cy="541686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sng" strike="noStrike" cap="none" normalizeH="0" baseline="0" dirty="0" err="1">
                <a:ln>
                  <a:noFill/>
                </a:ln>
                <a:solidFill>
                  <a:schemeClr val="bg1"/>
                </a:solidFill>
                <a:effectLst/>
                <a:latin typeface="charter"/>
                <a:hlinkClick r:id="rId2">
                  <a:extLst>
                    <a:ext uri="{A12FA001-AC4F-418D-AE19-62706E023703}">
                      <ahyp:hlinkClr xmlns:ahyp="http://schemas.microsoft.com/office/drawing/2018/hyperlinkcolor" val="tx"/>
                    </a:ext>
                  </a:extLst>
                </a:hlinkClick>
              </a:rPr>
              <a:t>Functional</a:t>
            </a:r>
            <a:r>
              <a:rPr kumimoji="0" lang="tr-TR" altLang="tr-TR" sz="1600" b="1" i="0" u="sng" strike="noStrike" cap="none" normalizeH="0" baseline="0" dirty="0">
                <a:ln>
                  <a:noFill/>
                </a:ln>
                <a:solidFill>
                  <a:schemeClr val="bg1"/>
                </a:solidFill>
                <a:effectLst/>
                <a:latin typeface="charter"/>
                <a:hlinkClick r:id="rId2">
                  <a:extLst>
                    <a:ext uri="{A12FA001-AC4F-418D-AE19-62706E023703}">
                      <ahyp:hlinkClr xmlns:ahyp="http://schemas.microsoft.com/office/drawing/2018/hyperlinkcolor" val="tx"/>
                    </a:ext>
                  </a:extLst>
                </a:hlinkClick>
              </a:rPr>
              <a:t> </a:t>
            </a:r>
            <a:r>
              <a:rPr kumimoji="0" lang="tr-TR" altLang="tr-TR" sz="1600" b="1" i="0" u="sng" strike="noStrike" cap="none" normalizeH="0" baseline="0" dirty="0" err="1">
                <a:ln>
                  <a:noFill/>
                </a:ln>
                <a:solidFill>
                  <a:schemeClr val="bg1"/>
                </a:solidFill>
                <a:effectLst/>
                <a:latin typeface="charter"/>
                <a:hlinkClick r:id="rId2">
                  <a:extLst>
                    <a:ext uri="{A12FA001-AC4F-418D-AE19-62706E023703}">
                      <ahyp:hlinkClr xmlns:ahyp="http://schemas.microsoft.com/office/drawing/2018/hyperlinkcolor" val="tx"/>
                    </a:ext>
                  </a:extLst>
                </a:hlinkClick>
              </a:rPr>
              <a:t>Interfaces</a:t>
            </a:r>
            <a:endParaRPr kumimoji="0" lang="tr-TR" altLang="tr-TR" sz="1600" b="0" i="0" u="none" strike="noStrike" cap="none" normalizeH="0" baseline="0" dirty="0">
              <a:ln>
                <a:noFill/>
              </a:ln>
              <a:solidFill>
                <a:schemeClr val="bg1"/>
              </a:solidFill>
              <a:effectLst/>
              <a:latin typeface="medium-content-sans-serif-fon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err="1">
                <a:ln>
                  <a:noFill/>
                </a:ln>
                <a:solidFill>
                  <a:schemeClr val="bg1"/>
                </a:solidFill>
                <a:effectLst/>
                <a:latin typeface="charter"/>
              </a:rPr>
              <a:t>Lambda</a:t>
            </a:r>
            <a:r>
              <a:rPr kumimoji="0" lang="tr-TR" altLang="tr-TR" sz="1600" b="0" i="0" u="none" strike="noStrike" cap="none" normalizeH="0" baseline="0" dirty="0">
                <a:ln>
                  <a:noFill/>
                </a:ln>
                <a:solidFill>
                  <a:schemeClr val="bg1"/>
                </a:solidFill>
                <a:effectLst/>
                <a:latin typeface="charter"/>
              </a:rPr>
              <a:t> ifadelerini uygulayabilmek için getirilen </a:t>
            </a:r>
            <a:r>
              <a:rPr kumimoji="0" lang="tr-TR" altLang="tr-TR" sz="1600" b="0" i="0" u="none" strike="noStrike" cap="none" normalizeH="0" baseline="0" dirty="0" err="1">
                <a:ln>
                  <a:noFill/>
                </a:ln>
                <a:solidFill>
                  <a:schemeClr val="bg1"/>
                </a:solidFill>
                <a:effectLst/>
                <a:latin typeface="charter"/>
              </a:rPr>
              <a:t>arayüzler</a:t>
            </a:r>
            <a:r>
              <a:rPr kumimoji="0" lang="tr-TR" altLang="tr-TR" sz="1600" b="0" i="0" u="none" strike="noStrike" cap="none" normalizeH="0" baseline="0" dirty="0">
                <a:ln>
                  <a:noFill/>
                </a:ln>
                <a:solidFill>
                  <a:schemeClr val="bg1"/>
                </a:solidFill>
                <a:effectLst/>
                <a:latin typeface="charter"/>
              </a:rPr>
              <a:t> ile </a:t>
            </a:r>
            <a:r>
              <a:rPr kumimoji="0" lang="tr-TR" altLang="tr-TR" sz="1600" b="0" i="0" u="none" strike="noStrike" cap="none" normalizeH="0" baseline="0" dirty="0" err="1">
                <a:ln>
                  <a:noFill/>
                </a:ln>
                <a:solidFill>
                  <a:schemeClr val="bg1"/>
                </a:solidFill>
                <a:effectLst/>
                <a:latin typeface="charter"/>
              </a:rPr>
              <a:t>javanın</a:t>
            </a:r>
            <a:r>
              <a:rPr kumimoji="0" lang="tr-TR" altLang="tr-TR" sz="1600" b="0" i="0" u="none" strike="noStrike" cap="none" normalizeH="0" baseline="0" dirty="0">
                <a:ln>
                  <a:noFill/>
                </a:ln>
                <a:solidFill>
                  <a:schemeClr val="bg1"/>
                </a:solidFill>
                <a:effectLst/>
                <a:latin typeface="charter"/>
              </a:rPr>
              <a:t> </a:t>
            </a:r>
            <a:r>
              <a:rPr kumimoji="0" lang="tr-TR" altLang="tr-TR" sz="1600" b="0" i="0" u="none" strike="noStrike" cap="none" normalizeH="0" baseline="0" dirty="0" err="1">
                <a:ln>
                  <a:noFill/>
                </a:ln>
                <a:solidFill>
                  <a:schemeClr val="bg1"/>
                </a:solidFill>
                <a:effectLst/>
                <a:latin typeface="charter"/>
              </a:rPr>
              <a:t>functional</a:t>
            </a:r>
            <a:r>
              <a:rPr kumimoji="0" lang="tr-TR" altLang="tr-TR" sz="1600" b="0" i="0" u="none" strike="noStrike" cap="none" normalizeH="0" baseline="0" dirty="0">
                <a:ln>
                  <a:noFill/>
                </a:ln>
                <a:solidFill>
                  <a:schemeClr val="bg1"/>
                </a:solidFill>
                <a:effectLst/>
                <a:latin typeface="charter"/>
              </a:rPr>
              <a:t> </a:t>
            </a:r>
            <a:r>
              <a:rPr kumimoji="0" lang="tr-TR" altLang="tr-TR" sz="1600" b="0" i="0" u="none" strike="noStrike" cap="none" normalizeH="0" baseline="0" dirty="0" err="1">
                <a:ln>
                  <a:noFill/>
                </a:ln>
                <a:solidFill>
                  <a:schemeClr val="bg1"/>
                </a:solidFill>
                <a:effectLst/>
                <a:latin typeface="charter"/>
              </a:rPr>
              <a:t>programming</a:t>
            </a:r>
            <a:r>
              <a:rPr kumimoji="0" lang="tr-TR" altLang="tr-TR" sz="1600" b="0" i="0" u="none" strike="noStrike" cap="none" normalizeH="0" baseline="0" dirty="0">
                <a:ln>
                  <a:noFill/>
                </a:ln>
                <a:solidFill>
                  <a:schemeClr val="bg1"/>
                </a:solidFill>
                <a:effectLst/>
                <a:latin typeface="charter"/>
              </a:rPr>
              <a:t> yetenekleri geliştirilmeye başlandı.</a:t>
            </a:r>
            <a:endParaRPr kumimoji="0" lang="tr-TR" altLang="tr-TR" sz="1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b="1" i="0" u="sng" strike="noStrike" cap="none" normalizeH="0" baseline="0" dirty="0" err="1">
                <a:ln>
                  <a:noFill/>
                </a:ln>
                <a:solidFill>
                  <a:schemeClr val="bg1"/>
                </a:solidFill>
                <a:effectLst/>
                <a:latin typeface="charter"/>
                <a:hlinkClick r:id="rId3">
                  <a:extLst>
                    <a:ext uri="{A12FA001-AC4F-418D-AE19-62706E023703}">
                      <ahyp:hlinkClr xmlns:ahyp="http://schemas.microsoft.com/office/drawing/2018/hyperlinkcolor" val="tx"/>
                    </a:ext>
                  </a:extLst>
                </a:hlinkClick>
              </a:rPr>
              <a:t>Lambda</a:t>
            </a:r>
            <a:r>
              <a:rPr kumimoji="0" lang="tr-TR" altLang="tr-TR" sz="1600" b="1" i="0" u="sng" strike="noStrike" cap="none" normalizeH="0" baseline="0" dirty="0">
                <a:ln>
                  <a:noFill/>
                </a:ln>
                <a:solidFill>
                  <a:schemeClr val="bg1"/>
                </a:solidFill>
                <a:effectLst/>
                <a:latin typeface="charter"/>
                <a:hlinkClick r:id="rId3">
                  <a:extLst>
                    <a:ext uri="{A12FA001-AC4F-418D-AE19-62706E023703}">
                      <ahyp:hlinkClr xmlns:ahyp="http://schemas.microsoft.com/office/drawing/2018/hyperlinkcolor" val="tx"/>
                    </a:ext>
                  </a:extLst>
                </a:hlinkClick>
              </a:rPr>
              <a:t> </a:t>
            </a:r>
            <a:r>
              <a:rPr kumimoji="0" lang="tr-TR" altLang="tr-TR" sz="1600" b="1" i="0" u="sng" strike="noStrike" cap="none" normalizeH="0" baseline="0" dirty="0" err="1">
                <a:ln>
                  <a:noFill/>
                </a:ln>
                <a:solidFill>
                  <a:schemeClr val="bg1"/>
                </a:solidFill>
                <a:effectLst/>
                <a:latin typeface="charter"/>
                <a:hlinkClick r:id="rId3">
                  <a:extLst>
                    <a:ext uri="{A12FA001-AC4F-418D-AE19-62706E023703}">
                      <ahyp:hlinkClr xmlns:ahyp="http://schemas.microsoft.com/office/drawing/2018/hyperlinkcolor" val="tx"/>
                    </a:ext>
                  </a:extLst>
                </a:hlinkClick>
              </a:rPr>
              <a:t>expressions</a:t>
            </a:r>
            <a:r>
              <a:rPr kumimoji="0" lang="tr-TR" altLang="tr-TR" sz="1600" b="1" i="0" u="none" strike="noStrike" cap="none" normalizeH="0" baseline="0" dirty="0">
                <a:ln>
                  <a:noFill/>
                </a:ln>
                <a:solidFill>
                  <a:schemeClr val="bg1"/>
                </a:solidFill>
                <a:effectLst/>
                <a:latin typeface="charter"/>
              </a:rPr>
              <a:t> </a:t>
            </a:r>
            <a:r>
              <a:rPr kumimoji="0" lang="tr-TR" altLang="tr-TR" sz="1600" b="0" i="0" u="none" strike="noStrike" cap="none" normalizeH="0" baseline="0" dirty="0">
                <a:ln>
                  <a:noFill/>
                </a:ln>
                <a:solidFill>
                  <a:schemeClr val="bg1"/>
                </a:solidFill>
                <a:effectLst/>
                <a:latin typeface="charter"/>
              </a:rPr>
              <a:t>🤩</a:t>
            </a:r>
            <a:endParaRPr kumimoji="0" lang="tr-TR" altLang="tr-TR" sz="1600" b="0" i="0" u="none" strike="noStrike" cap="none" normalizeH="0" baseline="0" dirty="0">
              <a:ln>
                <a:noFill/>
              </a:ln>
              <a:solidFill>
                <a:schemeClr val="bg1"/>
              </a:solidFill>
              <a:effectLst/>
              <a:latin typeface="medium-content-sans-serif-fon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a:ln>
                  <a:noFill/>
                </a:ln>
                <a:solidFill>
                  <a:schemeClr val="bg1"/>
                </a:solidFill>
                <a:effectLst/>
                <a:latin typeface="charter"/>
              </a:rPr>
              <a:t>Herhangi bir sınıfa ait olmadan iş yapabilen pratik fonksiyonlar olan </a:t>
            </a:r>
            <a:r>
              <a:rPr kumimoji="0" lang="tr-TR" altLang="tr-TR" sz="1600" b="0" i="0" u="none" strike="noStrike" cap="none" normalizeH="0" baseline="0" dirty="0" err="1">
                <a:ln>
                  <a:noFill/>
                </a:ln>
                <a:solidFill>
                  <a:schemeClr val="bg1"/>
                </a:solidFill>
                <a:effectLst/>
                <a:latin typeface="charter"/>
              </a:rPr>
              <a:t>Lambda</a:t>
            </a:r>
            <a:r>
              <a:rPr kumimoji="0" lang="tr-TR" altLang="tr-TR" sz="1600" b="0" i="0" u="none" strike="noStrike" cap="none" normalizeH="0" baseline="0" dirty="0">
                <a:ln>
                  <a:noFill/>
                </a:ln>
                <a:solidFill>
                  <a:schemeClr val="bg1"/>
                </a:solidFill>
                <a:effectLst/>
                <a:latin typeface="charter"/>
              </a:rPr>
              <a:t> ifadeler ile birlikte Java, </a:t>
            </a:r>
            <a:r>
              <a:rPr kumimoji="0" lang="tr-TR" altLang="tr-TR" sz="1600" b="0" i="0" u="none" strike="noStrike" cap="none" normalizeH="0" baseline="0" dirty="0" err="1">
                <a:ln>
                  <a:noFill/>
                </a:ln>
                <a:solidFill>
                  <a:schemeClr val="bg1"/>
                </a:solidFill>
                <a:effectLst/>
                <a:latin typeface="charter"/>
              </a:rPr>
              <a:t>funtional</a:t>
            </a:r>
            <a:r>
              <a:rPr kumimoji="0" lang="tr-TR" altLang="tr-TR" sz="1600" b="0" i="0" u="none" strike="noStrike" cap="none" normalizeH="0" baseline="0" dirty="0">
                <a:ln>
                  <a:noFill/>
                </a:ln>
                <a:solidFill>
                  <a:schemeClr val="bg1"/>
                </a:solidFill>
                <a:effectLst/>
                <a:latin typeface="charter"/>
              </a:rPr>
              <a:t> </a:t>
            </a:r>
            <a:r>
              <a:rPr kumimoji="0" lang="tr-TR" altLang="tr-TR" sz="1600" b="0" i="0" u="none" strike="noStrike" cap="none" normalizeH="0" baseline="0" dirty="0" err="1">
                <a:ln>
                  <a:noFill/>
                </a:ln>
                <a:solidFill>
                  <a:schemeClr val="bg1"/>
                </a:solidFill>
                <a:effectLst/>
                <a:latin typeface="charter"/>
              </a:rPr>
              <a:t>programming</a:t>
            </a:r>
            <a:r>
              <a:rPr kumimoji="0" lang="tr-TR" altLang="tr-TR" sz="1600" b="0" i="0" u="none" strike="noStrike" cap="none" normalizeH="0" baseline="0" dirty="0">
                <a:ln>
                  <a:noFill/>
                </a:ln>
                <a:solidFill>
                  <a:schemeClr val="bg1"/>
                </a:solidFill>
                <a:effectLst/>
                <a:latin typeface="charter"/>
              </a:rPr>
              <a:t> dünyasına da girmiş oldu.</a:t>
            </a:r>
            <a:endParaRPr kumimoji="0" lang="tr-TR" altLang="tr-TR" sz="1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b="1" i="0" u="sng" strike="noStrike" cap="none" normalizeH="0" baseline="0" dirty="0" err="1">
                <a:ln>
                  <a:noFill/>
                </a:ln>
                <a:solidFill>
                  <a:schemeClr val="bg1"/>
                </a:solidFill>
                <a:effectLst/>
                <a:latin typeface="charter"/>
                <a:hlinkClick r:id="rId4">
                  <a:extLst>
                    <a:ext uri="{A12FA001-AC4F-418D-AE19-62706E023703}">
                      <ahyp:hlinkClr xmlns:ahyp="http://schemas.microsoft.com/office/drawing/2018/hyperlinkcolor" val="tx"/>
                    </a:ext>
                  </a:extLst>
                </a:hlinkClick>
              </a:rPr>
              <a:t>Method</a:t>
            </a:r>
            <a:r>
              <a:rPr kumimoji="0" lang="tr-TR" altLang="tr-TR" sz="1600" b="1" i="0" u="sng" strike="noStrike" cap="none" normalizeH="0" baseline="0" dirty="0">
                <a:ln>
                  <a:noFill/>
                </a:ln>
                <a:solidFill>
                  <a:schemeClr val="bg1"/>
                </a:solidFill>
                <a:effectLst/>
                <a:latin typeface="charter"/>
                <a:hlinkClick r:id="rId4">
                  <a:extLst>
                    <a:ext uri="{A12FA001-AC4F-418D-AE19-62706E023703}">
                      <ahyp:hlinkClr xmlns:ahyp="http://schemas.microsoft.com/office/drawing/2018/hyperlinkcolor" val="tx"/>
                    </a:ext>
                  </a:extLst>
                </a:hlinkClick>
              </a:rPr>
              <a:t> </a:t>
            </a:r>
            <a:r>
              <a:rPr kumimoji="0" lang="tr-TR" altLang="tr-TR" sz="1600" b="1" i="0" u="sng" strike="noStrike" cap="none" normalizeH="0" baseline="0" dirty="0" err="1">
                <a:ln>
                  <a:noFill/>
                </a:ln>
                <a:solidFill>
                  <a:schemeClr val="bg1"/>
                </a:solidFill>
                <a:effectLst/>
                <a:latin typeface="charter"/>
                <a:hlinkClick r:id="rId4">
                  <a:extLst>
                    <a:ext uri="{A12FA001-AC4F-418D-AE19-62706E023703}">
                      <ahyp:hlinkClr xmlns:ahyp="http://schemas.microsoft.com/office/drawing/2018/hyperlinkcolor" val="tx"/>
                    </a:ext>
                  </a:extLst>
                </a:hlinkClick>
              </a:rPr>
              <a:t>References</a:t>
            </a:r>
            <a:r>
              <a:rPr kumimoji="0" lang="tr-TR" altLang="tr-TR" sz="1600" b="1" i="0" u="none" strike="noStrike" cap="none" normalizeH="0" baseline="0" dirty="0">
                <a:ln>
                  <a:noFill/>
                </a:ln>
                <a:solidFill>
                  <a:schemeClr val="bg1"/>
                </a:solidFill>
                <a:effectLst/>
                <a:latin typeface="charter"/>
              </a:rPr>
              <a:t> </a:t>
            </a:r>
            <a:r>
              <a:rPr kumimoji="0" lang="tr-TR" altLang="tr-TR" sz="1600" b="0" i="0" u="none" strike="noStrike" cap="none" normalizeH="0" baseline="0" dirty="0">
                <a:ln>
                  <a:noFill/>
                </a:ln>
                <a:solidFill>
                  <a:schemeClr val="bg1"/>
                </a:solidFill>
                <a:effectLst/>
                <a:latin typeface="charter"/>
              </a:rPr>
              <a:t>👌</a:t>
            </a:r>
            <a:endParaRPr kumimoji="0" lang="tr-TR" altLang="tr-TR" sz="1600" b="0" i="0" u="none" strike="noStrike" cap="none" normalizeH="0" baseline="0" dirty="0">
              <a:ln>
                <a:noFill/>
              </a:ln>
              <a:solidFill>
                <a:schemeClr val="bg1"/>
              </a:solidFill>
              <a:effectLst/>
              <a:latin typeface="medium-content-sans-serif-fon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err="1">
                <a:ln>
                  <a:noFill/>
                </a:ln>
                <a:solidFill>
                  <a:schemeClr val="bg1"/>
                </a:solidFill>
                <a:effectLst/>
                <a:latin typeface="charter"/>
              </a:rPr>
              <a:t>Metodları</a:t>
            </a:r>
            <a:r>
              <a:rPr kumimoji="0" lang="tr-TR" altLang="tr-TR" sz="1600" b="0" i="0" u="none" strike="noStrike" cap="none" normalizeH="0" baseline="0" dirty="0">
                <a:ln>
                  <a:noFill/>
                </a:ln>
                <a:solidFill>
                  <a:schemeClr val="bg1"/>
                </a:solidFill>
                <a:effectLst/>
                <a:latin typeface="charter"/>
              </a:rPr>
              <a:t>, nesneler veya </a:t>
            </a:r>
            <a:r>
              <a:rPr kumimoji="0" lang="tr-TR" altLang="tr-TR" sz="1600" b="0" i="0" u="none" strike="noStrike" cap="none" normalizeH="0" baseline="0" dirty="0" err="1">
                <a:ln>
                  <a:noFill/>
                </a:ln>
                <a:solidFill>
                  <a:schemeClr val="bg1"/>
                </a:solidFill>
                <a:effectLst/>
                <a:latin typeface="charter"/>
              </a:rPr>
              <a:t>primitive</a:t>
            </a:r>
            <a:r>
              <a:rPr kumimoji="0" lang="tr-TR" altLang="tr-TR" sz="1600" b="0" i="0" u="none" strike="noStrike" cap="none" normalizeH="0" baseline="0" dirty="0">
                <a:ln>
                  <a:noFill/>
                </a:ln>
                <a:solidFill>
                  <a:schemeClr val="bg1"/>
                </a:solidFill>
                <a:effectLst/>
                <a:latin typeface="charter"/>
              </a:rPr>
              <a:t> değerlermiş gibi kullanabilmemizi ve bunları başka bir metoda parametre olarak gönderebilmemizi sağlıyor.</a:t>
            </a:r>
            <a:endParaRPr kumimoji="0" lang="tr-TR" altLang="tr-TR" sz="1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a:ln>
                  <a:noFill/>
                </a:ln>
                <a:solidFill>
                  <a:schemeClr val="bg1"/>
                </a:solidFill>
                <a:effectLst/>
                <a:latin typeface="inherit"/>
              </a:rPr>
              <a:t>::</a:t>
            </a:r>
            <a:r>
              <a:rPr kumimoji="0" lang="tr-TR" altLang="tr-TR" sz="1600" b="1" i="0" u="none" strike="noStrike" cap="none" normalizeH="0" baseline="0" dirty="0">
                <a:ln>
                  <a:noFill/>
                </a:ln>
                <a:solidFill>
                  <a:schemeClr val="bg1"/>
                </a:solidFill>
                <a:effectLst/>
                <a:latin typeface="charter"/>
              </a:rPr>
              <a:t> </a:t>
            </a:r>
            <a:r>
              <a:rPr kumimoji="0" lang="tr-TR" altLang="tr-TR" sz="1600" b="0" i="0" u="none" strike="noStrike" cap="none" normalizeH="0" baseline="0" dirty="0">
                <a:ln>
                  <a:noFill/>
                </a:ln>
                <a:solidFill>
                  <a:schemeClr val="bg1"/>
                </a:solidFill>
                <a:effectLst/>
                <a:latin typeface="charter"/>
              </a:rPr>
              <a:t>söz dizimi aracılığıyla </a:t>
            </a:r>
            <a:r>
              <a:rPr kumimoji="0" lang="tr-TR" altLang="tr-TR" sz="1600" b="0" i="0" u="none" strike="noStrike" cap="none" normalizeH="0" baseline="0" dirty="0" err="1">
                <a:ln>
                  <a:noFill/>
                </a:ln>
                <a:solidFill>
                  <a:schemeClr val="bg1"/>
                </a:solidFill>
                <a:effectLst/>
                <a:latin typeface="charter"/>
              </a:rPr>
              <a:t>static</a:t>
            </a:r>
            <a:r>
              <a:rPr kumimoji="0" lang="tr-TR" altLang="tr-TR" sz="1600" b="0" i="0" u="none" strike="noStrike" cap="none" normalizeH="0" baseline="0" dirty="0">
                <a:ln>
                  <a:noFill/>
                </a:ln>
                <a:solidFill>
                  <a:schemeClr val="bg1"/>
                </a:solidFill>
                <a:effectLst/>
                <a:latin typeface="charter"/>
              </a:rPr>
              <a:t> </a:t>
            </a:r>
            <a:r>
              <a:rPr kumimoji="0" lang="tr-TR" altLang="tr-TR" sz="1600" b="0" i="0" u="none" strike="noStrike" cap="none" normalizeH="0" baseline="0" dirty="0" err="1">
                <a:ln>
                  <a:noFill/>
                </a:ln>
                <a:solidFill>
                  <a:schemeClr val="bg1"/>
                </a:solidFill>
                <a:effectLst/>
                <a:latin typeface="charter"/>
              </a:rPr>
              <a:t>methodlar</a:t>
            </a:r>
            <a:r>
              <a:rPr kumimoji="0" lang="tr-TR" altLang="tr-TR" sz="1600" b="0" i="0" u="none" strike="noStrike" cap="none" normalizeH="0" baseline="0" dirty="0">
                <a:ln>
                  <a:noFill/>
                </a:ln>
                <a:solidFill>
                  <a:schemeClr val="bg1"/>
                </a:solidFill>
                <a:effectLst/>
                <a:latin typeface="charter"/>
              </a:rPr>
              <a:t> </a:t>
            </a:r>
            <a:r>
              <a:rPr kumimoji="0" lang="tr-TR" altLang="tr-TR" sz="1600" b="0" i="0" u="none" strike="noStrike" cap="none" normalizeH="0" baseline="0" dirty="0" err="1">
                <a:ln>
                  <a:noFill/>
                </a:ln>
                <a:solidFill>
                  <a:schemeClr val="bg1"/>
                </a:solidFill>
                <a:effectLst/>
                <a:latin typeface="charter"/>
              </a:rPr>
              <a:t>class</a:t>
            </a:r>
            <a:r>
              <a:rPr kumimoji="0" lang="tr-TR" altLang="tr-TR" sz="1600" b="0" i="0" u="none" strike="noStrike" cap="none" normalizeH="0" baseline="0" dirty="0">
                <a:ln>
                  <a:noFill/>
                </a:ln>
                <a:solidFill>
                  <a:schemeClr val="bg1"/>
                </a:solidFill>
                <a:effectLst/>
                <a:latin typeface="charter"/>
              </a:rPr>
              <a:t> name ile, </a:t>
            </a:r>
            <a:r>
              <a:rPr kumimoji="0" lang="tr-TR" altLang="tr-TR" sz="1600" b="0" i="0" u="none" strike="noStrike" cap="none" normalizeH="0" baseline="0" dirty="0" err="1">
                <a:ln>
                  <a:noFill/>
                </a:ln>
                <a:solidFill>
                  <a:schemeClr val="bg1"/>
                </a:solidFill>
                <a:effectLst/>
                <a:latin typeface="charter"/>
              </a:rPr>
              <a:t>static</a:t>
            </a:r>
            <a:r>
              <a:rPr kumimoji="0" lang="tr-TR" altLang="tr-TR" sz="1600" b="0" i="0" u="none" strike="noStrike" cap="none" normalizeH="0" baseline="0" dirty="0">
                <a:ln>
                  <a:noFill/>
                </a:ln>
                <a:solidFill>
                  <a:schemeClr val="bg1"/>
                </a:solidFill>
                <a:effectLst/>
                <a:latin typeface="charter"/>
              </a:rPr>
              <a:t> olmayan </a:t>
            </a:r>
            <a:r>
              <a:rPr kumimoji="0" lang="tr-TR" altLang="tr-TR" sz="1600" b="0" i="0" u="none" strike="noStrike" cap="none" normalizeH="0" baseline="0" dirty="0" err="1">
                <a:ln>
                  <a:noFill/>
                </a:ln>
                <a:solidFill>
                  <a:schemeClr val="bg1"/>
                </a:solidFill>
                <a:effectLst/>
                <a:latin typeface="charter"/>
              </a:rPr>
              <a:t>methodlar</a:t>
            </a:r>
            <a:r>
              <a:rPr kumimoji="0" lang="tr-TR" altLang="tr-TR" sz="1600" b="0" i="0" u="none" strike="noStrike" cap="none" normalizeH="0" baseline="0" dirty="0">
                <a:ln>
                  <a:noFill/>
                </a:ln>
                <a:solidFill>
                  <a:schemeClr val="bg1"/>
                </a:solidFill>
                <a:effectLst/>
                <a:latin typeface="charter"/>
              </a:rPr>
              <a:t> ise </a:t>
            </a:r>
            <a:r>
              <a:rPr kumimoji="0" lang="tr-TR" altLang="tr-TR" sz="1600" b="0" i="0" u="none" strike="noStrike" cap="none" normalizeH="0" baseline="0" dirty="0" err="1">
                <a:ln>
                  <a:noFill/>
                </a:ln>
                <a:solidFill>
                  <a:schemeClr val="bg1"/>
                </a:solidFill>
                <a:effectLst/>
                <a:latin typeface="charter"/>
              </a:rPr>
              <a:t>instance</a:t>
            </a:r>
            <a:r>
              <a:rPr kumimoji="0" lang="tr-TR" altLang="tr-TR" sz="1600" b="0" i="0" u="none" strike="noStrike" cap="none" normalizeH="0" baseline="0" dirty="0">
                <a:ln>
                  <a:noFill/>
                </a:ln>
                <a:solidFill>
                  <a:schemeClr val="bg1"/>
                </a:solidFill>
                <a:effectLst/>
                <a:latin typeface="charter"/>
              </a:rPr>
              <a:t> objeleri ile referans verilebilmekte.</a:t>
            </a:r>
            <a:endParaRPr kumimoji="0" lang="tr-TR" altLang="tr-TR" sz="1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b="1" i="0" u="sng" strike="noStrike" cap="none" normalizeH="0" baseline="0" dirty="0" err="1">
                <a:ln>
                  <a:noFill/>
                </a:ln>
                <a:solidFill>
                  <a:schemeClr val="bg1"/>
                </a:solidFill>
                <a:effectLst/>
                <a:latin typeface="charter"/>
                <a:hlinkClick r:id="rId5">
                  <a:extLst>
                    <a:ext uri="{A12FA001-AC4F-418D-AE19-62706E023703}">
                      <ahyp:hlinkClr xmlns:ahyp="http://schemas.microsoft.com/office/drawing/2018/hyperlinkcolor" val="tx"/>
                    </a:ext>
                  </a:extLst>
                </a:hlinkClick>
              </a:rPr>
              <a:t>Stream</a:t>
            </a:r>
            <a:r>
              <a:rPr kumimoji="0" lang="tr-TR" altLang="tr-TR" sz="1600" b="1" i="0" u="sng" strike="noStrike" cap="none" normalizeH="0" baseline="0" dirty="0">
                <a:ln>
                  <a:noFill/>
                </a:ln>
                <a:solidFill>
                  <a:schemeClr val="bg1"/>
                </a:solidFill>
                <a:effectLst/>
                <a:latin typeface="charter"/>
                <a:hlinkClick r:id="rId5">
                  <a:extLst>
                    <a:ext uri="{A12FA001-AC4F-418D-AE19-62706E023703}">
                      <ahyp:hlinkClr xmlns:ahyp="http://schemas.microsoft.com/office/drawing/2018/hyperlinkcolor" val="tx"/>
                    </a:ext>
                  </a:extLst>
                </a:hlinkClick>
              </a:rPr>
              <a:t> API</a:t>
            </a:r>
            <a:r>
              <a:rPr kumimoji="0" lang="tr-TR" altLang="tr-TR" sz="1600" b="1" i="0" u="none" strike="noStrike" cap="none" normalizeH="0" baseline="0" dirty="0">
                <a:ln>
                  <a:noFill/>
                </a:ln>
                <a:solidFill>
                  <a:schemeClr val="bg1"/>
                </a:solidFill>
                <a:effectLst/>
                <a:latin typeface="charter"/>
              </a:rPr>
              <a:t> </a:t>
            </a:r>
            <a:r>
              <a:rPr kumimoji="0" lang="tr-TR" altLang="tr-TR" sz="1600" b="0" i="0" u="none" strike="noStrike" cap="none" normalizeH="0" baseline="0" dirty="0">
                <a:ln>
                  <a:noFill/>
                </a:ln>
                <a:solidFill>
                  <a:schemeClr val="bg1"/>
                </a:solidFill>
                <a:effectLst/>
                <a:latin typeface="charter"/>
              </a:rPr>
              <a:t>👊</a:t>
            </a:r>
            <a:endParaRPr kumimoji="0" lang="tr-TR" altLang="tr-TR" sz="1600" b="0" i="0" u="none" strike="noStrike" cap="none" normalizeH="0" baseline="0" dirty="0">
              <a:ln>
                <a:noFill/>
              </a:ln>
              <a:solidFill>
                <a:schemeClr val="bg1"/>
              </a:solidFill>
              <a:effectLst/>
              <a:latin typeface="medium-content-sans-serif-fon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err="1">
                <a:ln>
                  <a:noFill/>
                </a:ln>
                <a:solidFill>
                  <a:schemeClr val="bg1"/>
                </a:solidFill>
                <a:effectLst/>
                <a:latin typeface="charter"/>
              </a:rPr>
              <a:t>Collection’lar</a:t>
            </a:r>
            <a:r>
              <a:rPr kumimoji="0" lang="tr-TR" altLang="tr-TR" sz="1600" b="0" i="0" u="none" strike="noStrike" cap="none" normalizeH="0" baseline="0" dirty="0">
                <a:ln>
                  <a:noFill/>
                </a:ln>
                <a:solidFill>
                  <a:schemeClr val="bg1"/>
                </a:solidFill>
                <a:effectLst/>
                <a:latin typeface="charter"/>
              </a:rPr>
              <a:t> üzerinde </a:t>
            </a:r>
            <a:r>
              <a:rPr kumimoji="0" lang="tr-TR" altLang="tr-TR" sz="1600" b="0" i="0" u="none" strike="noStrike" cap="none" normalizeH="0" baseline="0" dirty="0" err="1">
                <a:ln>
                  <a:noFill/>
                </a:ln>
                <a:solidFill>
                  <a:schemeClr val="bg1"/>
                </a:solidFill>
                <a:effectLst/>
                <a:latin typeface="charter"/>
              </a:rPr>
              <a:t>filter</a:t>
            </a:r>
            <a:r>
              <a:rPr kumimoji="0" lang="tr-TR" altLang="tr-TR" sz="1600" b="0" i="0" u="none" strike="noStrike" cap="none" normalizeH="0" baseline="0" dirty="0">
                <a:ln>
                  <a:noFill/>
                </a:ln>
                <a:solidFill>
                  <a:schemeClr val="bg1"/>
                </a:solidFill>
                <a:effectLst/>
                <a:latin typeface="charter"/>
              </a:rPr>
              <a:t>, </a:t>
            </a:r>
            <a:r>
              <a:rPr kumimoji="0" lang="tr-TR" altLang="tr-TR" sz="1600" b="0" i="0" u="none" strike="noStrike" cap="none" normalizeH="0" baseline="0" dirty="0" err="1">
                <a:ln>
                  <a:noFill/>
                </a:ln>
                <a:solidFill>
                  <a:schemeClr val="bg1"/>
                </a:solidFill>
                <a:effectLst/>
                <a:latin typeface="charter"/>
              </a:rPr>
              <a:t>forEach</a:t>
            </a:r>
            <a:r>
              <a:rPr kumimoji="0" lang="tr-TR" altLang="tr-TR" sz="1600" b="0" i="0" u="none" strike="noStrike" cap="none" normalizeH="0" baseline="0" dirty="0">
                <a:ln>
                  <a:noFill/>
                </a:ln>
                <a:solidFill>
                  <a:schemeClr val="bg1"/>
                </a:solidFill>
                <a:effectLst/>
                <a:latin typeface="charter"/>
              </a:rPr>
              <a:t>, </a:t>
            </a:r>
            <a:r>
              <a:rPr kumimoji="0" lang="tr-TR" altLang="tr-TR" sz="1600" b="0" i="0" u="none" strike="noStrike" cap="none" normalizeH="0" baseline="0" dirty="0" err="1">
                <a:ln>
                  <a:noFill/>
                </a:ln>
                <a:solidFill>
                  <a:schemeClr val="bg1"/>
                </a:solidFill>
                <a:effectLst/>
                <a:latin typeface="charter"/>
              </a:rPr>
              <a:t>map</a:t>
            </a:r>
            <a:r>
              <a:rPr kumimoji="0" lang="tr-TR" altLang="tr-TR" sz="1600" b="0" i="0" u="none" strike="noStrike" cap="none" normalizeH="0" baseline="0" dirty="0">
                <a:ln>
                  <a:noFill/>
                </a:ln>
                <a:solidFill>
                  <a:schemeClr val="bg1"/>
                </a:solidFill>
                <a:effectLst/>
                <a:latin typeface="charter"/>
              </a:rPr>
              <a:t>, </a:t>
            </a:r>
            <a:r>
              <a:rPr kumimoji="0" lang="tr-TR" altLang="tr-TR" sz="1600" b="0" i="0" u="none" strike="noStrike" cap="none" normalizeH="0" baseline="0" dirty="0" err="1">
                <a:ln>
                  <a:noFill/>
                </a:ln>
                <a:solidFill>
                  <a:schemeClr val="bg1"/>
                </a:solidFill>
                <a:effectLst/>
                <a:latin typeface="charter"/>
              </a:rPr>
              <a:t>count</a:t>
            </a:r>
            <a:r>
              <a:rPr kumimoji="0" lang="tr-TR" altLang="tr-TR" sz="1600" b="0" i="0" u="none" strike="noStrike" cap="none" normalizeH="0" baseline="0" dirty="0">
                <a:ln>
                  <a:noFill/>
                </a:ln>
                <a:solidFill>
                  <a:schemeClr val="bg1"/>
                </a:solidFill>
                <a:effectLst/>
                <a:latin typeface="charter"/>
              </a:rPr>
              <a:t>, </a:t>
            </a:r>
            <a:r>
              <a:rPr kumimoji="0" lang="tr-TR" altLang="tr-TR" sz="1600" b="0" i="0" u="none" strike="noStrike" cap="none" normalizeH="0" baseline="0" dirty="0" err="1">
                <a:ln>
                  <a:noFill/>
                </a:ln>
                <a:solidFill>
                  <a:schemeClr val="bg1"/>
                </a:solidFill>
                <a:effectLst/>
                <a:latin typeface="charter"/>
              </a:rPr>
              <a:t>min</a:t>
            </a:r>
            <a:r>
              <a:rPr kumimoji="0" lang="tr-TR" altLang="tr-TR" sz="1600" b="0" i="0" u="none" strike="noStrike" cap="none" normalizeH="0" baseline="0" dirty="0">
                <a:ln>
                  <a:noFill/>
                </a:ln>
                <a:solidFill>
                  <a:schemeClr val="bg1"/>
                </a:solidFill>
                <a:effectLst/>
                <a:latin typeface="charter"/>
              </a:rPr>
              <a:t>/</a:t>
            </a:r>
            <a:r>
              <a:rPr kumimoji="0" lang="tr-TR" altLang="tr-TR" sz="1600" b="0" i="0" u="none" strike="noStrike" cap="none" normalizeH="0" baseline="0" dirty="0" err="1">
                <a:ln>
                  <a:noFill/>
                </a:ln>
                <a:solidFill>
                  <a:schemeClr val="bg1"/>
                </a:solidFill>
                <a:effectLst/>
                <a:latin typeface="charter"/>
              </a:rPr>
              <a:t>max</a:t>
            </a:r>
            <a:r>
              <a:rPr kumimoji="0" lang="tr-TR" altLang="tr-TR" sz="1600" b="0" i="0" u="none" strike="noStrike" cap="none" normalizeH="0" baseline="0" dirty="0">
                <a:ln>
                  <a:noFill/>
                </a:ln>
                <a:solidFill>
                  <a:schemeClr val="bg1"/>
                </a:solidFill>
                <a:effectLst/>
                <a:latin typeface="charter"/>
              </a:rPr>
              <a:t> gibi sık kullanılan çeşitli işlemleri yapmayı çok daha kolay hale getiriyor.</a:t>
            </a:r>
            <a:endParaRPr kumimoji="0" lang="tr-TR" altLang="tr-TR" sz="1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b="1" i="0" u="sng" strike="noStrike" cap="none" normalizeH="0" baseline="0" dirty="0" err="1">
                <a:ln>
                  <a:noFill/>
                </a:ln>
                <a:solidFill>
                  <a:schemeClr val="bg1"/>
                </a:solidFill>
                <a:effectLst/>
                <a:latin typeface="charter"/>
                <a:hlinkClick r:id="rId6">
                  <a:extLst>
                    <a:ext uri="{A12FA001-AC4F-418D-AE19-62706E023703}">
                      <ahyp:hlinkClr xmlns:ahyp="http://schemas.microsoft.com/office/drawing/2018/hyperlinkcolor" val="tx"/>
                    </a:ext>
                  </a:extLst>
                </a:hlinkClick>
              </a:rPr>
              <a:t>Try-With</a:t>
            </a:r>
            <a:r>
              <a:rPr kumimoji="0" lang="tr-TR" altLang="tr-TR" sz="1600" b="1" i="0" u="sng" strike="noStrike" cap="none" normalizeH="0" baseline="0" dirty="0">
                <a:ln>
                  <a:noFill/>
                </a:ln>
                <a:solidFill>
                  <a:schemeClr val="bg1"/>
                </a:solidFill>
                <a:effectLst/>
                <a:latin typeface="charter"/>
                <a:hlinkClick r:id="rId6">
                  <a:extLst>
                    <a:ext uri="{A12FA001-AC4F-418D-AE19-62706E023703}">
                      <ahyp:hlinkClr xmlns:ahyp="http://schemas.microsoft.com/office/drawing/2018/hyperlinkcolor" val="tx"/>
                    </a:ext>
                  </a:extLst>
                </a:hlinkClick>
              </a:rPr>
              <a:t> </a:t>
            </a:r>
            <a:r>
              <a:rPr kumimoji="0" lang="tr-TR" altLang="tr-TR" sz="1600" b="1" i="0" u="sng" strike="noStrike" cap="none" normalizeH="0" baseline="0" dirty="0" err="1">
                <a:ln>
                  <a:noFill/>
                </a:ln>
                <a:solidFill>
                  <a:schemeClr val="bg1"/>
                </a:solidFill>
                <a:effectLst/>
                <a:latin typeface="charter"/>
                <a:hlinkClick r:id="rId6">
                  <a:extLst>
                    <a:ext uri="{A12FA001-AC4F-418D-AE19-62706E023703}">
                      <ahyp:hlinkClr xmlns:ahyp="http://schemas.microsoft.com/office/drawing/2018/hyperlinkcolor" val="tx"/>
                    </a:ext>
                  </a:extLst>
                </a:hlinkClick>
              </a:rPr>
              <a:t>Resources</a:t>
            </a:r>
            <a:r>
              <a:rPr kumimoji="0" lang="tr-TR" altLang="tr-TR" sz="1600" b="1" i="0" u="none" strike="noStrike" cap="none" normalizeH="0" baseline="0" dirty="0">
                <a:ln>
                  <a:noFill/>
                </a:ln>
                <a:solidFill>
                  <a:schemeClr val="bg1"/>
                </a:solidFill>
                <a:effectLst/>
                <a:latin typeface="charter"/>
              </a:rPr>
              <a:t> </a:t>
            </a:r>
            <a:r>
              <a:rPr kumimoji="0" lang="tr-TR" altLang="tr-TR" sz="1600" b="0" i="0" u="none" strike="noStrike" cap="none" normalizeH="0" baseline="0" dirty="0">
                <a:ln>
                  <a:noFill/>
                </a:ln>
                <a:solidFill>
                  <a:schemeClr val="bg1"/>
                </a:solidFill>
                <a:effectLst/>
                <a:latin typeface="charter"/>
              </a:rPr>
              <a:t>😇</a:t>
            </a:r>
            <a:endParaRPr kumimoji="0" lang="tr-TR" altLang="tr-TR" sz="1600" b="0" i="0" u="none" strike="noStrike" cap="none" normalizeH="0" baseline="0" dirty="0">
              <a:ln>
                <a:noFill/>
              </a:ln>
              <a:solidFill>
                <a:schemeClr val="bg1"/>
              </a:solidFill>
              <a:effectLst/>
              <a:latin typeface="medium-content-sans-serif-fon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a:ln>
                  <a:noFill/>
                </a:ln>
                <a:solidFill>
                  <a:schemeClr val="bg1"/>
                </a:solidFill>
                <a:effectLst/>
                <a:latin typeface="charter"/>
              </a:rPr>
              <a:t>File, </a:t>
            </a:r>
            <a:r>
              <a:rPr kumimoji="0" lang="tr-TR" altLang="tr-TR" sz="1600" b="0" i="0" u="none" strike="noStrike" cap="none" normalizeH="0" baseline="0" dirty="0" err="1">
                <a:ln>
                  <a:noFill/>
                </a:ln>
                <a:solidFill>
                  <a:schemeClr val="bg1"/>
                </a:solidFill>
                <a:effectLst/>
                <a:latin typeface="charter"/>
              </a:rPr>
              <a:t>connection</a:t>
            </a:r>
            <a:r>
              <a:rPr kumimoji="0" lang="tr-TR" altLang="tr-TR" sz="1600" b="0" i="0" u="none" strike="noStrike" cap="none" normalizeH="0" baseline="0" dirty="0">
                <a:ln>
                  <a:noFill/>
                </a:ln>
                <a:solidFill>
                  <a:schemeClr val="bg1"/>
                </a:solidFill>
                <a:effectLst/>
                <a:latin typeface="charter"/>
              </a:rPr>
              <a:t>, network vb. açık kaynakları kapatmaya gerek duymadan, </a:t>
            </a:r>
            <a:r>
              <a:rPr kumimoji="0" lang="tr-TR" altLang="tr-TR" sz="1600" b="0" i="0" u="none" strike="noStrike" cap="none" normalizeH="0" baseline="0" dirty="0" err="1">
                <a:ln>
                  <a:noFill/>
                </a:ln>
                <a:solidFill>
                  <a:schemeClr val="bg1"/>
                </a:solidFill>
                <a:effectLst/>
                <a:latin typeface="charter"/>
              </a:rPr>
              <a:t>AutoClosable</a:t>
            </a:r>
            <a:r>
              <a:rPr kumimoji="0" lang="tr-TR" altLang="tr-TR" sz="1600" b="0" i="0" u="none" strike="noStrike" cap="none" normalizeH="0" baseline="0" dirty="0">
                <a:ln>
                  <a:noFill/>
                </a:ln>
                <a:solidFill>
                  <a:schemeClr val="bg1"/>
                </a:solidFill>
                <a:effectLst/>
                <a:latin typeface="charter"/>
              </a:rPr>
              <a:t> </a:t>
            </a:r>
            <a:r>
              <a:rPr kumimoji="0" lang="tr-TR" altLang="tr-TR" sz="1600" b="0" i="0" u="none" strike="noStrike" cap="none" normalizeH="0" baseline="0" dirty="0" err="1">
                <a:ln>
                  <a:noFill/>
                </a:ln>
                <a:solidFill>
                  <a:schemeClr val="bg1"/>
                </a:solidFill>
                <a:effectLst/>
                <a:latin typeface="charter"/>
              </a:rPr>
              <a:t>interface</a:t>
            </a:r>
            <a:r>
              <a:rPr kumimoji="0" lang="tr-TR" altLang="tr-TR" sz="1600" b="0" i="0" u="none" strike="noStrike" cap="none" normalizeH="0" baseline="0" dirty="0">
                <a:ln>
                  <a:noFill/>
                </a:ln>
                <a:solidFill>
                  <a:schemeClr val="bg1"/>
                </a:solidFill>
                <a:effectLst/>
                <a:latin typeface="charter"/>
              </a:rPr>
              <a:t> ile dene-kullan-kapat şeklinde otomatik olarak kapanacak bir kullanım imkan sağlar. </a:t>
            </a:r>
            <a:r>
              <a:rPr kumimoji="0" lang="tr-TR" altLang="tr-TR" sz="1600" b="0" i="0" u="none" strike="noStrike" cap="none" normalizeH="0" baseline="0" dirty="0" err="1">
                <a:ln>
                  <a:noFill/>
                </a:ln>
                <a:solidFill>
                  <a:schemeClr val="bg1"/>
                </a:solidFill>
                <a:effectLst/>
                <a:latin typeface="charter"/>
              </a:rPr>
              <a:t>Bkz</a:t>
            </a:r>
            <a:r>
              <a:rPr kumimoji="0" lang="tr-TR" altLang="tr-TR" sz="1600" b="0" i="0" u="none" strike="noStrike" cap="none" normalizeH="0" baseline="0" dirty="0">
                <a:ln>
                  <a:noFill/>
                </a:ln>
                <a:solidFill>
                  <a:schemeClr val="bg1"/>
                </a:solidFill>
                <a:effectLst/>
                <a:latin typeface="charter"/>
              </a:rPr>
              <a:t> : </a:t>
            </a:r>
            <a:r>
              <a:rPr kumimoji="0" lang="tr-TR" altLang="tr-TR" sz="1600" b="0" i="0" u="sng" strike="noStrike" cap="none" normalizeH="0" baseline="0" dirty="0" err="1">
                <a:ln>
                  <a:noFill/>
                </a:ln>
                <a:solidFill>
                  <a:schemeClr val="bg1"/>
                </a:solidFill>
                <a:effectLst/>
                <a:latin typeface="charter"/>
                <a:hlinkClick r:id="rId7">
                  <a:extLst>
                    <a:ext uri="{A12FA001-AC4F-418D-AE19-62706E023703}">
                      <ahyp:hlinkClr xmlns:ahyp="http://schemas.microsoft.com/office/drawing/2018/hyperlinkcolor" val="tx"/>
                    </a:ext>
                  </a:extLst>
                </a:hlinkClick>
              </a:rPr>
              <a:t>oracleDoc</a:t>
            </a:r>
            <a:r>
              <a:rPr kumimoji="0" lang="tr-TR" altLang="tr-TR" sz="1600" b="0" i="0" u="none" strike="noStrike" cap="none" normalizeH="0" baseline="0" dirty="0">
                <a:ln>
                  <a:noFill/>
                </a:ln>
                <a:solidFill>
                  <a:schemeClr val="bg1"/>
                </a:solidFill>
                <a:effectLst/>
                <a:latin typeface="charter"/>
              </a:rPr>
              <a:t> , </a:t>
            </a:r>
            <a:r>
              <a:rPr kumimoji="0" lang="tr-TR" altLang="tr-TR" sz="1600" b="0" i="0" u="sng" strike="noStrike" cap="none" normalizeH="0" baseline="0" dirty="0">
                <a:ln>
                  <a:noFill/>
                </a:ln>
                <a:solidFill>
                  <a:schemeClr val="bg1"/>
                </a:solidFill>
                <a:effectLst/>
                <a:latin typeface="charter"/>
                <a:hlinkClick r:id="rId8">
                  <a:extLst>
                    <a:ext uri="{A12FA001-AC4F-418D-AE19-62706E023703}">
                      <ahyp:hlinkClr xmlns:ahyp="http://schemas.microsoft.com/office/drawing/2018/hyperlinkcolor" val="tx"/>
                    </a:ext>
                  </a:extLst>
                </a:hlinkClick>
              </a:rPr>
              <a:t>oracleDoc1</a:t>
            </a:r>
            <a:endParaRPr kumimoji="0" lang="tr-TR" altLang="tr-TR" sz="1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b="1" i="0" u="sng" strike="noStrike" cap="none" normalizeH="0" baseline="0" dirty="0" err="1">
                <a:ln>
                  <a:noFill/>
                </a:ln>
                <a:solidFill>
                  <a:schemeClr val="bg1"/>
                </a:solidFill>
                <a:effectLst/>
                <a:latin typeface="charter"/>
                <a:hlinkClick r:id="rId9">
                  <a:extLst>
                    <a:ext uri="{A12FA001-AC4F-418D-AE19-62706E023703}">
                      <ahyp:hlinkClr xmlns:ahyp="http://schemas.microsoft.com/office/drawing/2018/hyperlinkcolor" val="tx"/>
                    </a:ext>
                  </a:extLst>
                </a:hlinkClick>
              </a:rPr>
              <a:t>Optional</a:t>
            </a:r>
            <a:r>
              <a:rPr kumimoji="0" lang="tr-TR" altLang="tr-TR" sz="1600" b="1" i="0" u="sng" strike="noStrike" cap="none" normalizeH="0" baseline="0" dirty="0">
                <a:ln>
                  <a:noFill/>
                </a:ln>
                <a:solidFill>
                  <a:schemeClr val="bg1"/>
                </a:solidFill>
                <a:effectLst/>
                <a:latin typeface="charter"/>
                <a:hlinkClick r:id="rId9">
                  <a:extLst>
                    <a:ext uri="{A12FA001-AC4F-418D-AE19-62706E023703}">
                      <ahyp:hlinkClr xmlns:ahyp="http://schemas.microsoft.com/office/drawing/2018/hyperlinkcolor" val="tx"/>
                    </a:ext>
                  </a:extLst>
                </a:hlinkClick>
              </a:rPr>
              <a:t> Class</a:t>
            </a:r>
            <a:endParaRPr kumimoji="0" lang="tr-TR" altLang="tr-TR" sz="1600" b="0" i="0" u="none" strike="noStrike" cap="none" normalizeH="0" baseline="0" dirty="0">
              <a:ln>
                <a:noFill/>
              </a:ln>
              <a:solidFill>
                <a:schemeClr val="bg1"/>
              </a:solidFill>
              <a:effectLst/>
              <a:latin typeface="medium-content-sans-serif-fon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a:ln>
                  <a:noFill/>
                </a:ln>
                <a:solidFill>
                  <a:schemeClr val="bg1"/>
                </a:solidFill>
                <a:effectLst/>
                <a:latin typeface="charter"/>
              </a:rPr>
              <a:t>Nesnelerin kullanılmadan önce yapılan </a:t>
            </a:r>
            <a:r>
              <a:rPr kumimoji="0" lang="tr-TR" altLang="tr-TR" sz="1600" b="0" i="0" u="none" strike="noStrike" cap="none" normalizeH="0" baseline="0" dirty="0" err="1">
                <a:ln>
                  <a:noFill/>
                </a:ln>
                <a:solidFill>
                  <a:schemeClr val="bg1"/>
                </a:solidFill>
                <a:effectLst/>
                <a:latin typeface="charter"/>
              </a:rPr>
              <a:t>NullCheck</a:t>
            </a:r>
            <a:r>
              <a:rPr kumimoji="0" lang="tr-TR" altLang="tr-TR" sz="1600" b="0" i="0" u="none" strike="noStrike" cap="none" normalizeH="0" baseline="0" dirty="0">
                <a:ln>
                  <a:noFill/>
                </a:ln>
                <a:solidFill>
                  <a:schemeClr val="bg1"/>
                </a:solidFill>
                <a:effectLst/>
                <a:latin typeface="charter"/>
              </a:rPr>
              <a:t> işlemlerini daha okunabilir ve kontrol edilebilir olmasını sağlayan </a:t>
            </a:r>
            <a:r>
              <a:rPr kumimoji="0" lang="tr-TR" altLang="tr-TR" sz="1600" b="1" i="0" u="none" strike="noStrike" cap="none" normalizeH="0" baseline="0" dirty="0" err="1">
                <a:ln>
                  <a:noFill/>
                </a:ln>
                <a:solidFill>
                  <a:schemeClr val="bg1"/>
                </a:solidFill>
                <a:effectLst/>
                <a:latin typeface="charter"/>
              </a:rPr>
              <a:t>Optional</a:t>
            </a:r>
            <a:r>
              <a:rPr kumimoji="0" lang="tr-TR" altLang="tr-TR" sz="1600" b="1" i="0" u="none" strike="noStrike" cap="none" normalizeH="0" baseline="0" dirty="0">
                <a:ln>
                  <a:noFill/>
                </a:ln>
                <a:solidFill>
                  <a:schemeClr val="bg1"/>
                </a:solidFill>
                <a:effectLst/>
                <a:latin typeface="charter"/>
              </a:rPr>
              <a:t>&lt;T&gt; </a:t>
            </a:r>
            <a:r>
              <a:rPr kumimoji="0" lang="tr-TR" altLang="tr-TR" sz="1600" b="0" i="0" u="none" strike="noStrike" cap="none" normalizeH="0" baseline="0" dirty="0" err="1">
                <a:ln>
                  <a:noFill/>
                </a:ln>
                <a:solidFill>
                  <a:schemeClr val="bg1"/>
                </a:solidFill>
                <a:effectLst/>
                <a:latin typeface="charter"/>
              </a:rPr>
              <a:t>utility</a:t>
            </a:r>
            <a:r>
              <a:rPr kumimoji="0" lang="tr-TR" altLang="tr-TR" sz="1600" b="0" i="0" u="none" strike="noStrike" cap="none" normalizeH="0" baseline="0" dirty="0">
                <a:ln>
                  <a:noFill/>
                </a:ln>
                <a:solidFill>
                  <a:schemeClr val="bg1"/>
                </a:solidFill>
                <a:effectLst/>
                <a:latin typeface="charter"/>
              </a:rPr>
              <a:t> sınıfını sağlıyor.</a:t>
            </a:r>
            <a:endParaRPr kumimoji="0" lang="tr-TR" altLang="tr-TR" sz="1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b="1" i="0" u="sng" strike="noStrike" cap="none" normalizeH="0" baseline="0" dirty="0" err="1">
                <a:ln>
                  <a:noFill/>
                </a:ln>
                <a:solidFill>
                  <a:schemeClr val="bg1"/>
                </a:solidFill>
                <a:effectLst/>
                <a:latin typeface="charter"/>
                <a:hlinkClick r:id="rId10">
                  <a:extLst>
                    <a:ext uri="{A12FA001-AC4F-418D-AE19-62706E023703}">
                      <ahyp:hlinkClr xmlns:ahyp="http://schemas.microsoft.com/office/drawing/2018/hyperlinkcolor" val="tx"/>
                    </a:ext>
                  </a:extLst>
                </a:hlinkClick>
              </a:rPr>
              <a:t>Date</a:t>
            </a:r>
            <a:r>
              <a:rPr kumimoji="0" lang="tr-TR" altLang="tr-TR" sz="1600" b="1" i="0" u="sng" strike="noStrike" cap="none" normalizeH="0" baseline="0" dirty="0">
                <a:ln>
                  <a:noFill/>
                </a:ln>
                <a:solidFill>
                  <a:schemeClr val="bg1"/>
                </a:solidFill>
                <a:effectLst/>
                <a:latin typeface="charter"/>
                <a:hlinkClick r:id="rId10">
                  <a:extLst>
                    <a:ext uri="{A12FA001-AC4F-418D-AE19-62706E023703}">
                      <ahyp:hlinkClr xmlns:ahyp="http://schemas.microsoft.com/office/drawing/2018/hyperlinkcolor" val="tx"/>
                    </a:ext>
                  </a:extLst>
                </a:hlinkClick>
              </a:rPr>
              <a:t> </a:t>
            </a:r>
            <a:r>
              <a:rPr kumimoji="0" lang="tr-TR" altLang="tr-TR" sz="1600" b="1" i="0" u="sng" strike="noStrike" cap="none" normalizeH="0" baseline="0" dirty="0" err="1">
                <a:ln>
                  <a:noFill/>
                </a:ln>
                <a:solidFill>
                  <a:schemeClr val="bg1"/>
                </a:solidFill>
                <a:effectLst/>
                <a:latin typeface="charter"/>
                <a:hlinkClick r:id="rId10">
                  <a:extLst>
                    <a:ext uri="{A12FA001-AC4F-418D-AE19-62706E023703}">
                      <ahyp:hlinkClr xmlns:ahyp="http://schemas.microsoft.com/office/drawing/2018/hyperlinkcolor" val="tx"/>
                    </a:ext>
                  </a:extLst>
                </a:hlinkClick>
              </a:rPr>
              <a:t>and</a:t>
            </a:r>
            <a:r>
              <a:rPr kumimoji="0" lang="tr-TR" altLang="tr-TR" sz="1600" b="1" i="0" u="sng" strike="noStrike" cap="none" normalizeH="0" baseline="0" dirty="0">
                <a:ln>
                  <a:noFill/>
                </a:ln>
                <a:solidFill>
                  <a:schemeClr val="bg1"/>
                </a:solidFill>
                <a:effectLst/>
                <a:latin typeface="charter"/>
                <a:hlinkClick r:id="rId10">
                  <a:extLst>
                    <a:ext uri="{A12FA001-AC4F-418D-AE19-62706E023703}">
                      <ahyp:hlinkClr xmlns:ahyp="http://schemas.microsoft.com/office/drawing/2018/hyperlinkcolor" val="tx"/>
                    </a:ext>
                  </a:extLst>
                </a:hlinkClick>
              </a:rPr>
              <a:t> Time API</a:t>
            </a:r>
            <a:endParaRPr kumimoji="0" lang="tr-TR" altLang="tr-TR" sz="1600" b="0" i="0" u="none" strike="noStrike" cap="none" normalizeH="0" baseline="0" dirty="0">
              <a:ln>
                <a:noFill/>
              </a:ln>
              <a:solidFill>
                <a:schemeClr val="bg1"/>
              </a:solidFill>
              <a:effectLst/>
              <a:latin typeface="medium-content-sans-serif-fon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a:ln>
                  <a:noFill/>
                </a:ln>
                <a:solidFill>
                  <a:schemeClr val="bg1"/>
                </a:solidFill>
                <a:effectLst/>
                <a:latin typeface="charter"/>
              </a:rPr>
              <a:t>Tarih ve saat verilerinin daha doğal, net ve anlaşılması kolay şekilde elde edilmesini sağlıyor.</a:t>
            </a:r>
            <a:endParaRPr kumimoji="0" lang="tr-TR" altLang="tr-TR" sz="1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b="1" i="0" u="sng" strike="noStrike" cap="none" normalizeH="0" baseline="0" dirty="0" err="1">
                <a:ln>
                  <a:noFill/>
                </a:ln>
                <a:solidFill>
                  <a:schemeClr val="bg1"/>
                </a:solidFill>
                <a:effectLst/>
                <a:latin typeface="charter"/>
                <a:hlinkClick r:id="rId11">
                  <a:extLst>
                    <a:ext uri="{A12FA001-AC4F-418D-AE19-62706E023703}">
                      <ahyp:hlinkClr xmlns:ahyp="http://schemas.microsoft.com/office/drawing/2018/hyperlinkcolor" val="tx"/>
                    </a:ext>
                  </a:extLst>
                </a:hlinkClick>
              </a:rPr>
              <a:t>Concurrency</a:t>
            </a:r>
            <a:r>
              <a:rPr kumimoji="0" lang="tr-TR" altLang="tr-TR" sz="1600" b="1" i="0" u="sng" strike="noStrike" cap="none" normalizeH="0" baseline="0" dirty="0">
                <a:ln>
                  <a:noFill/>
                </a:ln>
                <a:solidFill>
                  <a:schemeClr val="bg1"/>
                </a:solidFill>
                <a:effectLst/>
                <a:latin typeface="charter"/>
                <a:hlinkClick r:id="rId11">
                  <a:extLst>
                    <a:ext uri="{A12FA001-AC4F-418D-AE19-62706E023703}">
                      <ahyp:hlinkClr xmlns:ahyp="http://schemas.microsoft.com/office/drawing/2018/hyperlinkcolor" val="tx"/>
                    </a:ext>
                  </a:extLst>
                </a:hlinkClick>
              </a:rPr>
              <a:t> </a:t>
            </a:r>
            <a:r>
              <a:rPr kumimoji="0" lang="tr-TR" altLang="tr-TR" sz="1600" b="1" i="0" u="sng" strike="noStrike" cap="none" normalizeH="0" baseline="0" dirty="0" err="1">
                <a:ln>
                  <a:noFill/>
                </a:ln>
                <a:solidFill>
                  <a:schemeClr val="bg1"/>
                </a:solidFill>
                <a:effectLst/>
                <a:latin typeface="charter"/>
                <a:hlinkClick r:id="rId11">
                  <a:extLst>
                    <a:ext uri="{A12FA001-AC4F-418D-AE19-62706E023703}">
                      <ahyp:hlinkClr xmlns:ahyp="http://schemas.microsoft.com/office/drawing/2018/hyperlinkcolor" val="tx"/>
                    </a:ext>
                  </a:extLst>
                </a:hlinkClick>
              </a:rPr>
              <a:t>Improvements</a:t>
            </a:r>
            <a:endParaRPr kumimoji="0" lang="tr-TR" altLang="tr-TR" sz="1600" b="0" i="0" u="none" strike="noStrike" cap="none" normalizeH="0" baseline="0" dirty="0">
              <a:ln>
                <a:noFill/>
              </a:ln>
              <a:solidFill>
                <a:schemeClr val="bg1"/>
              </a:solidFill>
              <a:effectLst/>
              <a:latin typeface="medium-content-sans-serif-fon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err="1">
                <a:ln>
                  <a:noFill/>
                </a:ln>
                <a:solidFill>
                  <a:schemeClr val="bg1"/>
                </a:solidFill>
                <a:effectLst/>
                <a:latin typeface="charter"/>
              </a:rPr>
              <a:t>Thread</a:t>
            </a:r>
            <a:r>
              <a:rPr kumimoji="0" lang="tr-TR" altLang="tr-TR" sz="1600" b="0" i="0" u="none" strike="noStrike" cap="none" normalizeH="0" baseline="0" dirty="0">
                <a:ln>
                  <a:noFill/>
                </a:ln>
                <a:solidFill>
                  <a:schemeClr val="bg1"/>
                </a:solidFill>
                <a:effectLst/>
                <a:latin typeface="charter"/>
              </a:rPr>
              <a:t> nesneleri oluşturmak ve yönetmek zorunda kalma eşzamanlı </a:t>
            </a:r>
            <a:r>
              <a:rPr kumimoji="0" lang="tr-TR" altLang="tr-TR" sz="1600" b="0" i="0" u="none" strike="noStrike" cap="none" normalizeH="0" baseline="0" dirty="0" err="1">
                <a:ln>
                  <a:noFill/>
                </a:ln>
                <a:solidFill>
                  <a:schemeClr val="bg1"/>
                </a:solidFill>
                <a:effectLst/>
                <a:latin typeface="charter"/>
              </a:rPr>
              <a:t>concurrent</a:t>
            </a:r>
            <a:r>
              <a:rPr kumimoji="0" lang="tr-TR" altLang="tr-TR" sz="1600" b="0" i="0" u="none" strike="noStrike" cap="none" normalizeH="0" baseline="0" dirty="0">
                <a:ln>
                  <a:noFill/>
                </a:ln>
                <a:solidFill>
                  <a:schemeClr val="bg1"/>
                </a:solidFill>
                <a:effectLst/>
                <a:latin typeface="charter"/>
              </a:rPr>
              <a:t>/</a:t>
            </a:r>
            <a:r>
              <a:rPr kumimoji="0" lang="tr-TR" altLang="tr-TR" sz="1600" b="0" i="0" u="none" strike="noStrike" cap="none" normalizeH="0" baseline="0" dirty="0" err="1">
                <a:ln>
                  <a:noFill/>
                </a:ln>
                <a:solidFill>
                  <a:schemeClr val="bg1"/>
                </a:solidFill>
                <a:effectLst/>
                <a:latin typeface="charter"/>
              </a:rPr>
              <a:t>multitasking</a:t>
            </a:r>
            <a:r>
              <a:rPr kumimoji="0" lang="tr-TR" altLang="tr-TR" sz="1600" b="0" i="0" u="none" strike="noStrike" cap="none" normalizeH="0" baseline="0" dirty="0">
                <a:ln>
                  <a:noFill/>
                </a:ln>
                <a:solidFill>
                  <a:schemeClr val="bg1"/>
                </a:solidFill>
                <a:effectLst/>
                <a:latin typeface="charter"/>
              </a:rPr>
              <a:t> işlemlerini daha anlaşılır ve kolay kullanılabilir hale getiriyor.</a:t>
            </a:r>
            <a:endParaRPr kumimoji="0" lang="tr-TR" altLang="tr-TR" sz="1600"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17636111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B29EF-FCCD-40E7-A382-CC0E96EBF2C3}"/>
              </a:ext>
            </a:extLst>
          </p:cNvPr>
          <p:cNvSpPr>
            <a:spLocks noGrp="1"/>
          </p:cNvSpPr>
          <p:nvPr>
            <p:ph type="title"/>
          </p:nvPr>
        </p:nvSpPr>
        <p:spPr>
          <a:xfrm>
            <a:off x="545432" y="50143"/>
            <a:ext cx="11101135" cy="994886"/>
          </a:xfrm>
        </p:spPr>
        <p:txBody>
          <a:bodyPr/>
          <a:lstStyle/>
          <a:p>
            <a:r>
              <a:rPr lang="tr-TR" dirty="0" err="1"/>
              <a:t>Primitive</a:t>
            </a:r>
            <a:r>
              <a:rPr lang="tr-TR" dirty="0"/>
              <a:t> </a:t>
            </a:r>
            <a:r>
              <a:rPr lang="tr-TR" dirty="0" err="1"/>
              <a:t>Type</a:t>
            </a:r>
            <a:r>
              <a:rPr lang="tr-TR" dirty="0"/>
              <a:t> </a:t>
            </a:r>
            <a:r>
              <a:rPr lang="tr-TR" dirty="0" err="1"/>
              <a:t>vs</a:t>
            </a:r>
            <a:r>
              <a:rPr lang="tr-TR" dirty="0"/>
              <a:t> </a:t>
            </a:r>
            <a:r>
              <a:rPr lang="tr-TR" dirty="0" err="1"/>
              <a:t>Wrapper</a:t>
            </a:r>
            <a:r>
              <a:rPr lang="tr-TR" dirty="0"/>
              <a:t> Class</a:t>
            </a:r>
          </a:p>
        </p:txBody>
      </p:sp>
      <p:graphicFrame>
        <p:nvGraphicFramePr>
          <p:cNvPr id="4" name="Content Placeholder 3">
            <a:extLst>
              <a:ext uri="{FF2B5EF4-FFF2-40B4-BE49-F238E27FC236}">
                <a16:creationId xmlns:a16="http://schemas.microsoft.com/office/drawing/2014/main" id="{FB60D18C-FEE1-475A-B693-144183F87085}"/>
              </a:ext>
            </a:extLst>
          </p:cNvPr>
          <p:cNvGraphicFramePr>
            <a:graphicFrameLocks noGrp="1"/>
          </p:cNvGraphicFramePr>
          <p:nvPr>
            <p:ph idx="1"/>
            <p:extLst>
              <p:ext uri="{D42A27DB-BD31-4B8C-83A1-F6EECF244321}">
                <p14:modId xmlns:p14="http://schemas.microsoft.com/office/powerpoint/2010/main" val="3615550851"/>
              </p:ext>
            </p:extLst>
          </p:nvPr>
        </p:nvGraphicFramePr>
        <p:xfrm>
          <a:off x="299355" y="1012598"/>
          <a:ext cx="11593288" cy="5567818"/>
        </p:xfrm>
        <a:graphic>
          <a:graphicData uri="http://schemas.openxmlformats.org/drawingml/2006/table">
            <a:tbl>
              <a:tblPr>
                <a:tableStyleId>{284E427A-3D55-4303-BF80-6455036E1DE7}</a:tableStyleId>
              </a:tblPr>
              <a:tblGrid>
                <a:gridCol w="5796644">
                  <a:extLst>
                    <a:ext uri="{9D8B030D-6E8A-4147-A177-3AD203B41FA5}">
                      <a16:colId xmlns:a16="http://schemas.microsoft.com/office/drawing/2014/main" val="2304671556"/>
                    </a:ext>
                  </a:extLst>
                </a:gridCol>
                <a:gridCol w="5796644">
                  <a:extLst>
                    <a:ext uri="{9D8B030D-6E8A-4147-A177-3AD203B41FA5}">
                      <a16:colId xmlns:a16="http://schemas.microsoft.com/office/drawing/2014/main" val="2263398150"/>
                    </a:ext>
                  </a:extLst>
                </a:gridCol>
              </a:tblGrid>
              <a:tr h="465542">
                <a:tc gridSpan="2">
                  <a:txBody>
                    <a:bodyPr/>
                    <a:lstStyle/>
                    <a:p>
                      <a:pPr latinLnBrk="1"/>
                      <a:r>
                        <a:rPr lang="tr-TR" sz="1400" b="1">
                          <a:solidFill>
                            <a:schemeClr val="bg1"/>
                          </a:solidFill>
                          <a:effectLst/>
                        </a:rPr>
                        <a:t>Java'da Wrapper Sınıfına Karşı İlkel Tür</a:t>
                      </a:r>
                    </a:p>
                  </a:txBody>
                  <a:tcPr marL="89060" marR="89060" marT="89060" marB="89060" anchor="ctr"/>
                </a:tc>
                <a:tc hMerge="1">
                  <a:txBody>
                    <a:bodyPr/>
                    <a:lstStyle/>
                    <a:p>
                      <a:endParaRPr lang="tr-TR"/>
                    </a:p>
                  </a:txBody>
                  <a:tcPr/>
                </a:tc>
                <a:extLst>
                  <a:ext uri="{0D108BD9-81ED-4DB2-BD59-A6C34878D82A}">
                    <a16:rowId xmlns:a16="http://schemas.microsoft.com/office/drawing/2014/main" val="2110207460"/>
                  </a:ext>
                </a:extLst>
              </a:tr>
              <a:tr h="719266">
                <a:tc>
                  <a:txBody>
                    <a:bodyPr/>
                    <a:lstStyle/>
                    <a:p>
                      <a:pPr latinLnBrk="1"/>
                      <a:r>
                        <a:rPr lang="tr-TR" sz="1400">
                          <a:solidFill>
                            <a:schemeClr val="bg1"/>
                          </a:solidFill>
                          <a:effectLst/>
                        </a:rPr>
                        <a:t>Wrapper sınıfı, ilkel türü nesneye ve nesneyi ilkel türe dönüştürmek için bir mekanizma sağlar.</a:t>
                      </a:r>
                    </a:p>
                  </a:txBody>
                  <a:tcPr marL="89060" marR="89060" marT="89060" marB="89060" anchor="ctr"/>
                </a:tc>
                <a:tc>
                  <a:txBody>
                    <a:bodyPr/>
                    <a:lstStyle/>
                    <a:p>
                      <a:pPr latinLnBrk="1"/>
                      <a:r>
                        <a:rPr lang="tr-TR" sz="1400" dirty="0">
                          <a:solidFill>
                            <a:schemeClr val="bg1"/>
                          </a:solidFill>
                          <a:effectLst/>
                        </a:rPr>
                        <a:t>İlkel tür, Java tarafından sağlanan önceden tanımlanmış bir veri türüdür.</a:t>
                      </a:r>
                    </a:p>
                  </a:txBody>
                  <a:tcPr marL="89060" marR="89060" marT="89060" marB="89060" anchor="ctr"/>
                </a:tc>
                <a:extLst>
                  <a:ext uri="{0D108BD9-81ED-4DB2-BD59-A6C34878D82A}">
                    <a16:rowId xmlns:a16="http://schemas.microsoft.com/office/drawing/2014/main" val="484604510"/>
                  </a:ext>
                </a:extLst>
              </a:tr>
              <a:tr h="465542">
                <a:tc gridSpan="2">
                  <a:txBody>
                    <a:bodyPr/>
                    <a:lstStyle/>
                    <a:p>
                      <a:pPr latinLnBrk="1"/>
                      <a:r>
                        <a:rPr lang="tr-TR" sz="1400" b="1">
                          <a:solidFill>
                            <a:schemeClr val="bg1"/>
                          </a:solidFill>
                          <a:effectLst/>
                        </a:rPr>
                        <a:t> İlişkili Sınıf</a:t>
                      </a:r>
                      <a:endParaRPr lang="tr-TR" sz="1400">
                        <a:solidFill>
                          <a:schemeClr val="bg1"/>
                        </a:solidFill>
                        <a:effectLst/>
                      </a:endParaRPr>
                    </a:p>
                  </a:txBody>
                  <a:tcPr marL="89060" marR="89060" marT="89060" marB="89060" anchor="ctr"/>
                </a:tc>
                <a:tc hMerge="1">
                  <a:txBody>
                    <a:bodyPr/>
                    <a:lstStyle/>
                    <a:p>
                      <a:endParaRPr lang="tr-TR"/>
                    </a:p>
                  </a:txBody>
                  <a:tcPr/>
                </a:tc>
                <a:extLst>
                  <a:ext uri="{0D108BD9-81ED-4DB2-BD59-A6C34878D82A}">
                    <a16:rowId xmlns:a16="http://schemas.microsoft.com/office/drawing/2014/main" val="3159322789"/>
                  </a:ext>
                </a:extLst>
              </a:tr>
              <a:tr h="719266">
                <a:tc>
                  <a:txBody>
                    <a:bodyPr/>
                    <a:lstStyle/>
                    <a:p>
                      <a:pPr latinLnBrk="1"/>
                      <a:r>
                        <a:rPr lang="tr-TR" sz="1400">
                          <a:solidFill>
                            <a:schemeClr val="bg1"/>
                          </a:solidFill>
                          <a:effectLst/>
                        </a:rPr>
                        <a:t>Bir Wrapper sınıfı bir nesne oluşturmak için kullanılır; bu nedenle, karşılık gelen bir sınıfa sahiptir.</a:t>
                      </a:r>
                    </a:p>
                  </a:txBody>
                  <a:tcPr marL="89060" marR="89060" marT="89060" marB="89060" anchor="ctr"/>
                </a:tc>
                <a:tc>
                  <a:txBody>
                    <a:bodyPr/>
                    <a:lstStyle/>
                    <a:p>
                      <a:pPr latinLnBrk="1"/>
                      <a:r>
                        <a:rPr lang="tr-TR" sz="1400">
                          <a:solidFill>
                            <a:schemeClr val="bg1"/>
                          </a:solidFill>
                          <a:effectLst/>
                        </a:rPr>
                        <a:t>İlkel tür bir nesne değildir, dolayısıyla bir sınıfa ait değildir.</a:t>
                      </a:r>
                    </a:p>
                  </a:txBody>
                  <a:tcPr marL="89060" marR="89060" marT="89060" marB="89060" anchor="ctr"/>
                </a:tc>
                <a:extLst>
                  <a:ext uri="{0D108BD9-81ED-4DB2-BD59-A6C34878D82A}">
                    <a16:rowId xmlns:a16="http://schemas.microsoft.com/office/drawing/2014/main" val="1103484230"/>
                  </a:ext>
                </a:extLst>
              </a:tr>
              <a:tr h="423144">
                <a:tc gridSpan="2">
                  <a:txBody>
                    <a:bodyPr/>
                    <a:lstStyle/>
                    <a:p>
                      <a:pPr latinLnBrk="1"/>
                      <a:r>
                        <a:rPr lang="tr-TR" sz="1400" b="1" dirty="0">
                          <a:solidFill>
                            <a:schemeClr val="bg1"/>
                          </a:solidFill>
                          <a:effectLst/>
                        </a:rPr>
                        <a:t>Boş Değerler</a:t>
                      </a:r>
                      <a:endParaRPr lang="tr-TR" sz="1400" dirty="0">
                        <a:solidFill>
                          <a:schemeClr val="bg1"/>
                        </a:solidFill>
                        <a:effectLst/>
                      </a:endParaRPr>
                    </a:p>
                  </a:txBody>
                  <a:tcPr marL="89060" marR="89060" marT="89060" marB="89060" anchor="ctr"/>
                </a:tc>
                <a:tc hMerge="1">
                  <a:txBody>
                    <a:bodyPr/>
                    <a:lstStyle/>
                    <a:p>
                      <a:endParaRPr lang="tr-TR"/>
                    </a:p>
                  </a:txBody>
                  <a:tcPr/>
                </a:tc>
                <a:extLst>
                  <a:ext uri="{0D108BD9-81ED-4DB2-BD59-A6C34878D82A}">
                    <a16:rowId xmlns:a16="http://schemas.microsoft.com/office/drawing/2014/main" val="210942295"/>
                  </a:ext>
                </a:extLst>
              </a:tr>
              <a:tr h="465542">
                <a:tc>
                  <a:txBody>
                    <a:bodyPr/>
                    <a:lstStyle/>
                    <a:p>
                      <a:pPr latinLnBrk="1"/>
                      <a:r>
                        <a:rPr lang="tr-TR" sz="1400" dirty="0">
                          <a:solidFill>
                            <a:schemeClr val="bg1"/>
                          </a:solidFill>
                          <a:effectLst/>
                        </a:rPr>
                        <a:t>Sarıcı sınıfı nesneleri boş değerlere </a:t>
                      </a:r>
                      <a:r>
                        <a:rPr lang="tr-TR" sz="1400" dirty="0" err="1">
                          <a:solidFill>
                            <a:schemeClr val="bg1"/>
                          </a:solidFill>
                          <a:effectLst/>
                        </a:rPr>
                        <a:t>iziverir</a:t>
                      </a:r>
                      <a:r>
                        <a:rPr lang="tr-TR" sz="1400" dirty="0">
                          <a:solidFill>
                            <a:schemeClr val="bg1"/>
                          </a:solidFill>
                          <a:effectLst/>
                        </a:rPr>
                        <a:t>.</a:t>
                      </a:r>
                    </a:p>
                  </a:txBody>
                  <a:tcPr marL="89060" marR="89060" marT="89060" marB="89060" anchor="ctr"/>
                </a:tc>
                <a:tc>
                  <a:txBody>
                    <a:bodyPr/>
                    <a:lstStyle/>
                    <a:p>
                      <a:pPr latinLnBrk="1"/>
                      <a:r>
                        <a:rPr lang="tr-TR" sz="1400">
                          <a:solidFill>
                            <a:schemeClr val="bg1"/>
                          </a:solidFill>
                          <a:effectLst/>
                        </a:rPr>
                        <a:t>İlkel bir veri türü null değerlere izin vermez.</a:t>
                      </a:r>
                    </a:p>
                  </a:txBody>
                  <a:tcPr marL="89060" marR="89060" marT="89060" marB="89060" anchor="ctr"/>
                </a:tc>
                <a:extLst>
                  <a:ext uri="{0D108BD9-81ED-4DB2-BD59-A6C34878D82A}">
                    <a16:rowId xmlns:a16="http://schemas.microsoft.com/office/drawing/2014/main" val="1847103929"/>
                  </a:ext>
                </a:extLst>
              </a:tr>
              <a:tr h="465542">
                <a:tc gridSpan="2">
                  <a:txBody>
                    <a:bodyPr/>
                    <a:lstStyle/>
                    <a:p>
                      <a:pPr latinLnBrk="1"/>
                      <a:r>
                        <a:rPr lang="tr-TR" sz="1400" b="1" dirty="0">
                          <a:solidFill>
                            <a:schemeClr val="bg1"/>
                          </a:solidFill>
                          <a:effectLst/>
                        </a:rPr>
                        <a:t> Bellek Gerekli </a:t>
                      </a:r>
                      <a:endParaRPr lang="tr-TR" sz="1400" dirty="0">
                        <a:solidFill>
                          <a:schemeClr val="bg1"/>
                        </a:solidFill>
                        <a:effectLst/>
                      </a:endParaRPr>
                    </a:p>
                  </a:txBody>
                  <a:tcPr marL="89060" marR="89060" marT="89060" marB="89060" anchor="ctr"/>
                </a:tc>
                <a:tc hMerge="1">
                  <a:txBody>
                    <a:bodyPr/>
                    <a:lstStyle/>
                    <a:p>
                      <a:endParaRPr lang="tr-TR"/>
                    </a:p>
                  </a:txBody>
                  <a:tcPr/>
                </a:tc>
                <a:extLst>
                  <a:ext uri="{0D108BD9-81ED-4DB2-BD59-A6C34878D82A}">
                    <a16:rowId xmlns:a16="http://schemas.microsoft.com/office/drawing/2014/main" val="3784634585"/>
                  </a:ext>
                </a:extLst>
              </a:tr>
              <a:tr h="719266">
                <a:tc>
                  <a:txBody>
                    <a:bodyPr/>
                    <a:lstStyle/>
                    <a:p>
                      <a:pPr latinLnBrk="1"/>
                      <a:r>
                        <a:rPr lang="tr-TR" sz="1400">
                          <a:solidFill>
                            <a:schemeClr val="bg1"/>
                          </a:solidFill>
                          <a:effectLst/>
                        </a:rPr>
                        <a:t>Gerekli bellek ilkel türlerden daha yüksektir.Kümelenmiş Dizin için ek alan gerekmez.</a:t>
                      </a:r>
                    </a:p>
                  </a:txBody>
                  <a:tcPr marL="89060" marR="89060" marT="89060" marB="89060" anchor="ctr"/>
                </a:tc>
                <a:tc>
                  <a:txBody>
                    <a:bodyPr/>
                    <a:lstStyle/>
                    <a:p>
                      <a:pPr latinLnBrk="1"/>
                      <a:r>
                        <a:rPr lang="tr-TR" sz="1400">
                          <a:solidFill>
                            <a:schemeClr val="bg1"/>
                          </a:solidFill>
                          <a:effectLst/>
                        </a:rPr>
                        <a:t>Gerekli bellek sarmalayıcı sınıflarına göre daha düşük.</a:t>
                      </a:r>
                    </a:p>
                  </a:txBody>
                  <a:tcPr marL="89060" marR="89060" marT="89060" marB="89060" anchor="ctr"/>
                </a:tc>
                <a:extLst>
                  <a:ext uri="{0D108BD9-81ED-4DB2-BD59-A6C34878D82A}">
                    <a16:rowId xmlns:a16="http://schemas.microsoft.com/office/drawing/2014/main" val="3003842474"/>
                  </a:ext>
                </a:extLst>
              </a:tr>
              <a:tr h="465542">
                <a:tc gridSpan="2">
                  <a:txBody>
                    <a:bodyPr/>
                    <a:lstStyle/>
                    <a:p>
                      <a:pPr latinLnBrk="1"/>
                      <a:r>
                        <a:rPr lang="tr-TR" sz="1400" b="1">
                          <a:solidFill>
                            <a:schemeClr val="bg1"/>
                          </a:solidFill>
                          <a:effectLst/>
                        </a:rPr>
                        <a:t>Koleksiyonları</a:t>
                      </a:r>
                      <a:endParaRPr lang="tr-TR" sz="1400">
                        <a:solidFill>
                          <a:schemeClr val="bg1"/>
                        </a:solidFill>
                        <a:effectLst/>
                      </a:endParaRPr>
                    </a:p>
                  </a:txBody>
                  <a:tcPr marL="89060" marR="89060" marT="89060" marB="89060" anchor="ctr"/>
                </a:tc>
                <a:tc hMerge="1">
                  <a:txBody>
                    <a:bodyPr/>
                    <a:lstStyle/>
                    <a:p>
                      <a:endParaRPr lang="tr-TR"/>
                    </a:p>
                  </a:txBody>
                  <a:tcPr/>
                </a:tc>
                <a:extLst>
                  <a:ext uri="{0D108BD9-81ED-4DB2-BD59-A6C34878D82A}">
                    <a16:rowId xmlns:a16="http://schemas.microsoft.com/office/drawing/2014/main" val="320767168"/>
                  </a:ext>
                </a:extLst>
              </a:tr>
              <a:tr h="659166">
                <a:tc>
                  <a:txBody>
                    <a:bodyPr/>
                    <a:lstStyle/>
                    <a:p>
                      <a:pPr latinLnBrk="1"/>
                      <a:r>
                        <a:rPr lang="tr-TR" sz="1400">
                          <a:solidFill>
                            <a:schemeClr val="bg1"/>
                          </a:solidFill>
                          <a:effectLst/>
                        </a:rPr>
                        <a:t>Bir Wrapper sınıfı ArrayList, vb. Gibi bir koleksiyonla kullanılabilir..</a:t>
                      </a:r>
                    </a:p>
                  </a:txBody>
                  <a:tcPr marL="89060" marR="89060" marT="89060" marB="89060" anchor="ctr"/>
                </a:tc>
                <a:tc>
                  <a:txBody>
                    <a:bodyPr/>
                    <a:lstStyle/>
                    <a:p>
                      <a:pPr latinLnBrk="1"/>
                      <a:r>
                        <a:rPr lang="tr-TR" sz="1400" dirty="0">
                          <a:solidFill>
                            <a:schemeClr val="bg1"/>
                          </a:solidFill>
                          <a:effectLst/>
                        </a:rPr>
                        <a:t>Koleksiyonlarda ilkel tip kullanılmaz.</a:t>
                      </a:r>
                    </a:p>
                  </a:txBody>
                  <a:tcPr marL="89060" marR="89060" marT="89060" marB="89060" anchor="ctr"/>
                </a:tc>
                <a:extLst>
                  <a:ext uri="{0D108BD9-81ED-4DB2-BD59-A6C34878D82A}">
                    <a16:rowId xmlns:a16="http://schemas.microsoft.com/office/drawing/2014/main" val="1581362546"/>
                  </a:ext>
                </a:extLst>
              </a:tr>
            </a:tbl>
          </a:graphicData>
        </a:graphic>
      </p:graphicFrame>
    </p:spTree>
    <p:extLst>
      <p:ext uri="{BB962C8B-B14F-4D97-AF65-F5344CB8AC3E}">
        <p14:creationId xmlns:p14="http://schemas.microsoft.com/office/powerpoint/2010/main" val="20398380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DE92-E831-4530-96FC-9DEB1580E03D}"/>
              </a:ext>
            </a:extLst>
          </p:cNvPr>
          <p:cNvSpPr>
            <a:spLocks noGrp="1"/>
          </p:cNvSpPr>
          <p:nvPr>
            <p:ph type="title"/>
          </p:nvPr>
        </p:nvSpPr>
        <p:spPr>
          <a:xfrm>
            <a:off x="540000" y="540000"/>
            <a:ext cx="11101135" cy="913243"/>
          </a:xfrm>
        </p:spPr>
        <p:txBody>
          <a:bodyPr>
            <a:normAutofit fontScale="90000"/>
          </a:bodyPr>
          <a:lstStyle/>
          <a:p>
            <a:r>
              <a:rPr lang="tr-TR" dirty="0" err="1"/>
              <a:t>Stack</a:t>
            </a:r>
            <a:r>
              <a:rPr lang="tr-TR" dirty="0"/>
              <a:t> </a:t>
            </a:r>
            <a:r>
              <a:rPr lang="tr-TR" dirty="0" err="1"/>
              <a:t>memory</a:t>
            </a:r>
            <a:r>
              <a:rPr lang="tr-TR" dirty="0"/>
              <a:t> </a:t>
            </a:r>
            <a:r>
              <a:rPr lang="tr-TR" dirty="0" err="1"/>
              <a:t>vs</a:t>
            </a:r>
            <a:r>
              <a:rPr lang="tr-TR" dirty="0"/>
              <a:t> </a:t>
            </a:r>
            <a:r>
              <a:rPr lang="tr-TR" dirty="0" err="1"/>
              <a:t>heap</a:t>
            </a:r>
            <a:r>
              <a:rPr lang="tr-TR" dirty="0"/>
              <a:t> </a:t>
            </a:r>
            <a:r>
              <a:rPr lang="tr-TR" dirty="0" err="1"/>
              <a:t>memory</a:t>
            </a:r>
            <a:endParaRPr lang="tr-TR" dirty="0"/>
          </a:p>
        </p:txBody>
      </p:sp>
      <p:sp>
        <p:nvSpPr>
          <p:cNvPr id="3" name="Content Placeholder 2">
            <a:extLst>
              <a:ext uri="{FF2B5EF4-FFF2-40B4-BE49-F238E27FC236}">
                <a16:creationId xmlns:a16="http://schemas.microsoft.com/office/drawing/2014/main" id="{4FE75630-0E66-4D41-B3F4-0D3B22D38C75}"/>
              </a:ext>
            </a:extLst>
          </p:cNvPr>
          <p:cNvSpPr>
            <a:spLocks noGrp="1"/>
          </p:cNvSpPr>
          <p:nvPr>
            <p:ph idx="1"/>
          </p:nvPr>
        </p:nvSpPr>
        <p:spPr>
          <a:xfrm>
            <a:off x="540000" y="1453243"/>
            <a:ext cx="11101136" cy="4855481"/>
          </a:xfrm>
        </p:spPr>
        <p:txBody>
          <a:bodyPr>
            <a:normAutofit fontScale="92500" lnSpcReduction="10000"/>
          </a:bodyPr>
          <a:lstStyle/>
          <a:p>
            <a:r>
              <a:rPr lang="tr-TR" sz="2000" b="0" i="0" dirty="0">
                <a:effectLst/>
                <a:latin typeface="+mj-lt"/>
              </a:rPr>
              <a:t>Öncelikle ikisi arasındaki en temel fark; </a:t>
            </a:r>
            <a:r>
              <a:rPr lang="tr-TR" sz="2000" b="0" i="0" dirty="0" err="1">
                <a:effectLst/>
                <a:latin typeface="+mj-lt"/>
              </a:rPr>
              <a:t>Stack</a:t>
            </a:r>
            <a:r>
              <a:rPr lang="tr-TR" sz="2000" b="0" i="0" dirty="0">
                <a:effectLst/>
                <a:latin typeface="+mj-lt"/>
              </a:rPr>
              <a:t> </a:t>
            </a:r>
            <a:r>
              <a:rPr lang="tr-TR" sz="2000" b="0" i="0" dirty="0" err="1">
                <a:effectLst/>
                <a:latin typeface="+mj-lt"/>
              </a:rPr>
              <a:t>Memory’deki</a:t>
            </a:r>
            <a:r>
              <a:rPr lang="tr-TR" sz="2000" b="0" i="0" dirty="0">
                <a:effectLst/>
                <a:latin typeface="+mj-lt"/>
              </a:rPr>
              <a:t> değerler son giren ilk çıkar mantığına göre tutulurken, </a:t>
            </a:r>
            <a:r>
              <a:rPr lang="tr-TR" sz="2000" b="0" i="0" dirty="0" err="1">
                <a:effectLst/>
                <a:latin typeface="+mj-lt"/>
              </a:rPr>
              <a:t>Heap</a:t>
            </a:r>
            <a:r>
              <a:rPr lang="tr-TR" sz="2000" b="0" i="0" dirty="0">
                <a:effectLst/>
                <a:latin typeface="+mj-lt"/>
              </a:rPr>
              <a:t> </a:t>
            </a:r>
            <a:r>
              <a:rPr lang="tr-TR" sz="2000" b="0" i="0" dirty="0" err="1">
                <a:effectLst/>
                <a:latin typeface="+mj-lt"/>
              </a:rPr>
              <a:t>Memory’de</a:t>
            </a:r>
            <a:r>
              <a:rPr lang="tr-TR" sz="2000" b="0" i="0" dirty="0">
                <a:effectLst/>
                <a:latin typeface="+mj-lt"/>
              </a:rPr>
              <a:t> bu durum </a:t>
            </a:r>
            <a:r>
              <a:rPr lang="tr-TR" sz="2000" b="0" i="0" dirty="0" err="1">
                <a:effectLst/>
                <a:latin typeface="+mj-lt"/>
              </a:rPr>
              <a:t>rastegeledir</a:t>
            </a:r>
            <a:r>
              <a:rPr lang="tr-TR" sz="2000" b="0" i="0" dirty="0">
                <a:effectLst/>
                <a:latin typeface="+mj-lt"/>
              </a:rPr>
              <a:t>(</a:t>
            </a:r>
            <a:r>
              <a:rPr lang="tr-TR" sz="2000" b="0" i="0" dirty="0" err="1">
                <a:effectLst/>
                <a:latin typeface="+mj-lt"/>
              </a:rPr>
              <a:t>random</a:t>
            </a:r>
            <a:r>
              <a:rPr lang="tr-TR" sz="2000" b="0" i="0" dirty="0">
                <a:effectLst/>
                <a:latin typeface="+mj-lt"/>
              </a:rPr>
              <a:t>). Programlarımızda bu iki belleği birbirinden olabildiğince ayırırız</a:t>
            </a:r>
          </a:p>
          <a:p>
            <a:pPr algn="l"/>
            <a:r>
              <a:rPr lang="tr-TR" sz="2000" b="1" i="0" dirty="0" err="1">
                <a:effectLst/>
                <a:latin typeface="+mj-lt"/>
              </a:rPr>
              <a:t>Stack</a:t>
            </a:r>
            <a:r>
              <a:rPr lang="tr-TR" sz="2000" b="1" i="0" dirty="0">
                <a:effectLst/>
                <a:latin typeface="+mj-lt"/>
              </a:rPr>
              <a:t> Memory</a:t>
            </a:r>
            <a:r>
              <a:rPr lang="tr-TR" sz="2000" b="0" i="0" dirty="0">
                <a:effectLst/>
                <a:latin typeface="+mj-lt"/>
              </a:rPr>
              <a:t>, işlemcilerin </a:t>
            </a:r>
            <a:r>
              <a:rPr lang="tr-TR" sz="2000" b="0" i="0" dirty="0" err="1">
                <a:effectLst/>
                <a:latin typeface="+mj-lt"/>
              </a:rPr>
              <a:t>register</a:t>
            </a:r>
            <a:r>
              <a:rPr lang="tr-TR" sz="2000" b="0" i="0" dirty="0">
                <a:effectLst/>
                <a:latin typeface="+mj-lt"/>
              </a:rPr>
              <a:t> bilgilerinin tutulduğu yerdir. Burada programınızla ilgili bilgiler (örneğin; lokal değişkenler, referans değişkenler </a:t>
            </a:r>
            <a:r>
              <a:rPr lang="tr-TR" sz="2000" b="0" i="0" dirty="0" err="1">
                <a:effectLst/>
                <a:latin typeface="+mj-lt"/>
              </a:rPr>
              <a:t>vs</a:t>
            </a:r>
            <a:r>
              <a:rPr lang="tr-TR" sz="2000" b="0" i="0" dirty="0">
                <a:effectLst/>
                <a:latin typeface="+mj-lt"/>
              </a:rPr>
              <a:t>) yer almaktadır. Bu </a:t>
            </a:r>
            <a:r>
              <a:rPr lang="tr-TR" sz="2000" b="0" i="0" dirty="0" err="1">
                <a:effectLst/>
                <a:latin typeface="+mj-lt"/>
              </a:rPr>
              <a:t>memory</a:t>
            </a:r>
            <a:r>
              <a:rPr lang="tr-TR" sz="2000" b="0" i="0" dirty="0">
                <a:effectLst/>
                <a:latin typeface="+mj-lt"/>
              </a:rPr>
              <a:t>, geliştirici tarafından değil, </a:t>
            </a:r>
            <a:r>
              <a:rPr lang="tr-TR" sz="2000" b="1" i="1" dirty="0" err="1">
                <a:effectLst/>
                <a:latin typeface="+mj-lt"/>
              </a:rPr>
              <a:t>compiler</a:t>
            </a:r>
            <a:r>
              <a:rPr lang="tr-TR" sz="2000" b="1" i="1" dirty="0">
                <a:effectLst/>
                <a:latin typeface="+mj-lt"/>
              </a:rPr>
              <a:t> tarafından yönetilir</a:t>
            </a:r>
            <a:r>
              <a:rPr lang="tr-TR" sz="2000" b="0" i="0" dirty="0">
                <a:effectLst/>
                <a:latin typeface="+mj-lt"/>
              </a:rPr>
              <a:t>. </a:t>
            </a:r>
            <a:r>
              <a:rPr lang="tr-TR" sz="2000" b="0" i="0" dirty="0" err="1">
                <a:effectLst/>
                <a:latin typeface="+mj-lt"/>
              </a:rPr>
              <a:t>Stack’teki</a:t>
            </a:r>
            <a:r>
              <a:rPr lang="tr-TR" sz="2000" b="0" i="0" dirty="0">
                <a:effectLst/>
                <a:latin typeface="+mj-lt"/>
              </a:rPr>
              <a:t> bilgiler kodunuzun derleme aşamasında, direk bellek içine yerleştirildiği için erişimi oldukça hızlıdır.</a:t>
            </a:r>
          </a:p>
          <a:p>
            <a:pPr algn="l"/>
            <a:r>
              <a:rPr lang="tr-TR" sz="2000" b="1" i="0" dirty="0" err="1">
                <a:effectLst/>
                <a:latin typeface="+mj-lt"/>
              </a:rPr>
              <a:t>Heap</a:t>
            </a:r>
            <a:r>
              <a:rPr lang="tr-TR" sz="2000" b="1" i="0" dirty="0">
                <a:effectLst/>
                <a:latin typeface="+mj-lt"/>
              </a:rPr>
              <a:t> Memory</a:t>
            </a:r>
            <a:r>
              <a:rPr lang="tr-TR" sz="2000" b="0" i="0" dirty="0">
                <a:effectLst/>
                <a:latin typeface="+mj-lt"/>
              </a:rPr>
              <a:t>, bellek üzerinde yer tahsisi yapılan belli bir bölümdür. Bu yer, bellek üzerinde “</a:t>
            </a:r>
            <a:r>
              <a:rPr lang="tr-TR" sz="2000" b="0" i="1" dirty="0" err="1">
                <a:effectLst/>
                <a:latin typeface="+mj-lt"/>
              </a:rPr>
              <a:t>malloc</a:t>
            </a:r>
            <a:r>
              <a:rPr lang="tr-TR" sz="2000" b="0" i="0" dirty="0">
                <a:effectLst/>
                <a:latin typeface="+mj-lt"/>
              </a:rPr>
              <a:t>” fonksiyonu aracılığıyla tahsis edilir ve </a:t>
            </a:r>
            <a:r>
              <a:rPr lang="tr-TR" sz="2000" b="0" i="0" dirty="0" err="1">
                <a:effectLst/>
                <a:latin typeface="+mj-lt"/>
              </a:rPr>
              <a:t>heap</a:t>
            </a:r>
            <a:r>
              <a:rPr lang="tr-TR" sz="2000" b="0" i="0" dirty="0">
                <a:effectLst/>
                <a:latin typeface="+mj-lt"/>
              </a:rPr>
              <a:t> üzerinde </a:t>
            </a:r>
            <a:r>
              <a:rPr lang="tr-TR" sz="2000" b="0" i="0" dirty="0" err="1">
                <a:effectLst/>
                <a:latin typeface="+mj-lt"/>
              </a:rPr>
              <a:t>allocate</a:t>
            </a:r>
            <a:r>
              <a:rPr lang="tr-TR" sz="2000" b="0" i="0" dirty="0">
                <a:effectLst/>
                <a:latin typeface="+mj-lt"/>
              </a:rPr>
              <a:t> edilen(yer tahsisi yapılan) bellek “</a:t>
            </a:r>
            <a:r>
              <a:rPr lang="tr-TR" sz="2000" b="0" i="1" dirty="0" err="1">
                <a:effectLst/>
                <a:latin typeface="+mj-lt"/>
              </a:rPr>
              <a:t>free</a:t>
            </a:r>
            <a:r>
              <a:rPr lang="tr-TR" sz="2000" b="0" i="0" dirty="0">
                <a:effectLst/>
                <a:latin typeface="+mj-lt"/>
              </a:rPr>
              <a:t>” </a:t>
            </a:r>
            <a:r>
              <a:rPr lang="tr-TR" sz="2000" b="0" i="0" dirty="0" err="1">
                <a:effectLst/>
                <a:latin typeface="+mj-lt"/>
              </a:rPr>
              <a:t>lenerek</a:t>
            </a:r>
            <a:r>
              <a:rPr lang="tr-TR" sz="2000" b="0" i="0" dirty="0">
                <a:effectLst/>
                <a:latin typeface="+mj-lt"/>
              </a:rPr>
              <a:t> tekrar kullanım için serbest bırakılır. </a:t>
            </a:r>
            <a:r>
              <a:rPr lang="tr-TR" sz="2000" b="0" i="0" dirty="0" err="1">
                <a:effectLst/>
                <a:latin typeface="+mj-lt"/>
              </a:rPr>
              <a:t>Heap’teki</a:t>
            </a:r>
            <a:r>
              <a:rPr lang="tr-TR" sz="2000" b="0" i="0" dirty="0">
                <a:effectLst/>
                <a:latin typeface="+mj-lt"/>
              </a:rPr>
              <a:t> bellek kullanımı </a:t>
            </a:r>
            <a:r>
              <a:rPr lang="tr-TR" sz="2000" b="0" i="0" dirty="0" err="1">
                <a:effectLst/>
                <a:latin typeface="+mj-lt"/>
              </a:rPr>
              <a:t>compiler</a:t>
            </a:r>
            <a:r>
              <a:rPr lang="tr-TR" sz="2000" b="0" i="0" dirty="0">
                <a:effectLst/>
                <a:latin typeface="+mj-lt"/>
              </a:rPr>
              <a:t> tarafından değil, </a:t>
            </a:r>
            <a:r>
              <a:rPr lang="tr-TR" sz="2000" b="1" i="1" dirty="0">
                <a:effectLst/>
                <a:latin typeface="+mj-lt"/>
              </a:rPr>
              <a:t>geliştiriciler tarafından kontrol edilir</a:t>
            </a:r>
            <a:r>
              <a:rPr lang="tr-TR" sz="2000" b="0" i="0" dirty="0">
                <a:effectLst/>
                <a:latin typeface="+mj-lt"/>
              </a:rPr>
              <a:t>. Karmaşık programlar oluştururken, genellikle büyük bir bellek alanına ihtiyaç duyarız. Bu durumda </a:t>
            </a:r>
            <a:r>
              <a:rPr lang="tr-TR" sz="2000" b="0" i="0" dirty="0" err="1">
                <a:effectLst/>
                <a:latin typeface="+mj-lt"/>
              </a:rPr>
              <a:t>Heap</a:t>
            </a:r>
            <a:r>
              <a:rPr lang="tr-TR" sz="2000" b="0" i="0" dirty="0">
                <a:effectLst/>
                <a:latin typeface="+mj-lt"/>
              </a:rPr>
              <a:t> Memory kullanırız. </a:t>
            </a:r>
            <a:r>
              <a:rPr lang="tr-TR" sz="2000" b="0" i="0" dirty="0" err="1">
                <a:effectLst/>
                <a:latin typeface="+mj-lt"/>
              </a:rPr>
              <a:t>Heap</a:t>
            </a:r>
            <a:r>
              <a:rPr lang="tr-TR" sz="2000" b="0" i="0" dirty="0">
                <a:effectLst/>
                <a:latin typeface="+mj-lt"/>
              </a:rPr>
              <a:t> üzerinde </a:t>
            </a:r>
            <a:r>
              <a:rPr lang="tr-TR" sz="2000" b="0" i="0" dirty="0" err="1">
                <a:effectLst/>
                <a:latin typeface="+mj-lt"/>
              </a:rPr>
              <a:t>allocate</a:t>
            </a:r>
            <a:r>
              <a:rPr lang="tr-TR" sz="2000" b="0" i="0" dirty="0">
                <a:effectLst/>
                <a:latin typeface="+mj-lt"/>
              </a:rPr>
              <a:t> ettiğimiz bellek operasyonuna “</a:t>
            </a:r>
            <a:r>
              <a:rPr lang="tr-TR" sz="2000" b="1" i="1" dirty="0" err="1">
                <a:effectLst/>
                <a:latin typeface="+mj-lt"/>
              </a:rPr>
              <a:t>dynamic</a:t>
            </a:r>
            <a:r>
              <a:rPr lang="tr-TR" sz="2000" b="1" i="1" dirty="0">
                <a:effectLst/>
                <a:latin typeface="+mj-lt"/>
              </a:rPr>
              <a:t> </a:t>
            </a:r>
            <a:r>
              <a:rPr lang="tr-TR" sz="2000" b="1" i="1" dirty="0" err="1">
                <a:effectLst/>
                <a:latin typeface="+mj-lt"/>
              </a:rPr>
              <a:t>memory</a:t>
            </a:r>
            <a:r>
              <a:rPr lang="tr-TR" sz="2000" b="1" i="1" dirty="0">
                <a:effectLst/>
                <a:latin typeface="+mj-lt"/>
              </a:rPr>
              <a:t> </a:t>
            </a:r>
            <a:r>
              <a:rPr lang="tr-TR" sz="2000" b="1" i="1" dirty="0" err="1">
                <a:effectLst/>
                <a:latin typeface="+mj-lt"/>
              </a:rPr>
              <a:t>allocation</a:t>
            </a:r>
            <a:r>
              <a:rPr lang="tr-TR" sz="2000" b="0" i="0" dirty="0">
                <a:effectLst/>
                <a:latin typeface="+mj-lt"/>
              </a:rPr>
              <a:t>” adı verilir.</a:t>
            </a:r>
          </a:p>
          <a:p>
            <a:endParaRPr lang="tr-TR" dirty="0"/>
          </a:p>
        </p:txBody>
      </p:sp>
    </p:spTree>
    <p:extLst>
      <p:ext uri="{BB962C8B-B14F-4D97-AF65-F5344CB8AC3E}">
        <p14:creationId xmlns:p14="http://schemas.microsoft.com/office/powerpoint/2010/main" val="1709072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1E788-7725-4570-A6EE-46B9044586DD}"/>
              </a:ext>
            </a:extLst>
          </p:cNvPr>
          <p:cNvSpPr>
            <a:spLocks noGrp="1"/>
          </p:cNvSpPr>
          <p:nvPr>
            <p:ph type="title"/>
          </p:nvPr>
        </p:nvSpPr>
        <p:spPr>
          <a:xfrm>
            <a:off x="540000" y="540000"/>
            <a:ext cx="11101135" cy="766286"/>
          </a:xfrm>
        </p:spPr>
        <p:txBody>
          <a:bodyPr>
            <a:normAutofit fontScale="90000"/>
          </a:bodyPr>
          <a:lstStyle/>
          <a:p>
            <a:r>
              <a:rPr lang="tr-TR" dirty="0" err="1"/>
              <a:t>Ascii</a:t>
            </a:r>
            <a:r>
              <a:rPr lang="tr-TR" dirty="0"/>
              <a:t> </a:t>
            </a:r>
            <a:r>
              <a:rPr lang="tr-TR" dirty="0" err="1"/>
              <a:t>vs</a:t>
            </a:r>
            <a:r>
              <a:rPr lang="tr-TR" dirty="0"/>
              <a:t> Unicode </a:t>
            </a:r>
          </a:p>
        </p:txBody>
      </p:sp>
      <p:sp>
        <p:nvSpPr>
          <p:cNvPr id="3" name="Content Placeholder 2">
            <a:extLst>
              <a:ext uri="{FF2B5EF4-FFF2-40B4-BE49-F238E27FC236}">
                <a16:creationId xmlns:a16="http://schemas.microsoft.com/office/drawing/2014/main" id="{3A462BCF-9FAB-4CC0-BBFB-3982FCE2736E}"/>
              </a:ext>
            </a:extLst>
          </p:cNvPr>
          <p:cNvSpPr>
            <a:spLocks noGrp="1"/>
          </p:cNvSpPr>
          <p:nvPr>
            <p:ph idx="1"/>
          </p:nvPr>
        </p:nvSpPr>
        <p:spPr>
          <a:xfrm>
            <a:off x="540000" y="1600200"/>
            <a:ext cx="11101136" cy="5029199"/>
          </a:xfrm>
        </p:spPr>
        <p:txBody>
          <a:bodyPr>
            <a:noAutofit/>
          </a:bodyPr>
          <a:lstStyle/>
          <a:p>
            <a:r>
              <a:rPr lang="tr-TR" sz="2400" b="1" i="0" dirty="0">
                <a:effectLst/>
                <a:latin typeface="+mj-lt"/>
              </a:rPr>
              <a:t>Unicode</a:t>
            </a:r>
            <a:r>
              <a:rPr lang="tr-TR" sz="2400" b="0" i="0" dirty="0">
                <a:effectLst/>
                <a:latin typeface="+mj-lt"/>
              </a:rPr>
              <a:t>, </a:t>
            </a:r>
            <a:r>
              <a:rPr lang="tr-TR" sz="2400" b="0" i="0" u="none" strike="noStrike" dirty="0">
                <a:effectLst/>
                <a:latin typeface="+mj-lt"/>
                <a:hlinkClick r:id="rId2">
                  <a:extLst>
                    <a:ext uri="{A12FA001-AC4F-418D-AE19-62706E023703}">
                      <ahyp:hlinkClr xmlns:ahyp="http://schemas.microsoft.com/office/drawing/2018/hyperlinkcolor" val="tx"/>
                    </a:ext>
                  </a:extLst>
                </a:hlinkClick>
              </a:rPr>
              <a:t>dijital</a:t>
            </a:r>
            <a:r>
              <a:rPr lang="tr-TR" sz="2400" b="0" i="0" dirty="0">
                <a:effectLst/>
                <a:latin typeface="+mj-lt"/>
              </a:rPr>
              <a:t> ve geleneksel medyada her bir karakter ve sembolleri benzersiz bir rakam yardımıyla oluşturmak için geliştirilen bir metin </a:t>
            </a:r>
            <a:r>
              <a:rPr lang="tr-TR" sz="2400" b="0" i="0" dirty="0" err="1">
                <a:effectLst/>
                <a:latin typeface="+mj-lt"/>
              </a:rPr>
              <a:t>standartıdır</a:t>
            </a:r>
            <a:endParaRPr lang="tr-TR" sz="2400" b="0" i="0" dirty="0">
              <a:effectLst/>
              <a:latin typeface="+mj-lt"/>
            </a:endParaRPr>
          </a:p>
          <a:p>
            <a:r>
              <a:rPr lang="tr-TR" sz="2400" b="0" i="0" dirty="0">
                <a:effectLst/>
                <a:latin typeface="+mj-lt"/>
              </a:rPr>
              <a:t>Unicode’un geliştirilmesinin arında yatan temel neden </a:t>
            </a:r>
            <a:r>
              <a:rPr lang="tr-TR" sz="2400" b="0" i="0" u="none" strike="noStrike" dirty="0">
                <a:effectLst/>
                <a:latin typeface="+mj-lt"/>
                <a:hlinkClick r:id="rId3">
                  <a:extLst>
                    <a:ext uri="{A12FA001-AC4F-418D-AE19-62706E023703}">
                      <ahyp:hlinkClr xmlns:ahyp="http://schemas.microsoft.com/office/drawing/2018/hyperlinkcolor" val="tx"/>
                    </a:ext>
                  </a:extLst>
                </a:hlinkClick>
              </a:rPr>
              <a:t>ASCII</a:t>
            </a:r>
            <a:r>
              <a:rPr lang="tr-TR" sz="2400" b="0" i="0" dirty="0">
                <a:effectLst/>
                <a:latin typeface="+mj-lt"/>
              </a:rPr>
              <a:t> </a:t>
            </a:r>
            <a:r>
              <a:rPr lang="tr-TR" sz="2400" b="0" i="1" dirty="0">
                <a:effectLst/>
                <a:latin typeface="+mj-lt"/>
              </a:rPr>
              <a:t>(</a:t>
            </a:r>
            <a:r>
              <a:rPr lang="tr-TR" sz="2400" b="0" i="1" dirty="0" err="1">
                <a:effectLst/>
                <a:latin typeface="+mj-lt"/>
              </a:rPr>
              <a:t>American</a:t>
            </a:r>
            <a:r>
              <a:rPr lang="tr-TR" sz="2400" b="0" i="1" dirty="0">
                <a:effectLst/>
                <a:latin typeface="+mj-lt"/>
              </a:rPr>
              <a:t> Standart </a:t>
            </a:r>
            <a:r>
              <a:rPr lang="tr-TR" sz="2400" b="0" i="1" u="none" strike="noStrike" dirty="0" err="1">
                <a:effectLst/>
                <a:latin typeface="+mj-lt"/>
                <a:hlinkClick r:id="rId4">
                  <a:extLst>
                    <a:ext uri="{A12FA001-AC4F-418D-AE19-62706E023703}">
                      <ahyp:hlinkClr xmlns:ahyp="http://schemas.microsoft.com/office/drawing/2018/hyperlinkcolor" val="tx"/>
                    </a:ext>
                  </a:extLst>
                </a:hlinkClick>
              </a:rPr>
              <a:t>Code</a:t>
            </a:r>
            <a:r>
              <a:rPr lang="tr-TR" sz="2400" b="0" i="1" dirty="0">
                <a:effectLst/>
                <a:latin typeface="+mj-lt"/>
              </a:rPr>
              <a:t> </a:t>
            </a:r>
            <a:r>
              <a:rPr lang="tr-TR" sz="2400" b="0" i="1" dirty="0" err="1">
                <a:effectLst/>
                <a:latin typeface="+mj-lt"/>
              </a:rPr>
              <a:t>for</a:t>
            </a:r>
            <a:r>
              <a:rPr lang="tr-TR" sz="2400" b="0" i="1" dirty="0">
                <a:effectLst/>
                <a:latin typeface="+mj-lt"/>
              </a:rPr>
              <a:t> Information </a:t>
            </a:r>
            <a:r>
              <a:rPr lang="tr-TR" sz="2400" b="0" i="1" dirty="0" err="1">
                <a:effectLst/>
                <a:latin typeface="+mj-lt"/>
              </a:rPr>
              <a:t>Interchange</a:t>
            </a:r>
            <a:r>
              <a:rPr lang="tr-TR" sz="2400" b="0" i="1" dirty="0">
                <a:effectLst/>
                <a:latin typeface="+mj-lt"/>
              </a:rPr>
              <a:t>)</a:t>
            </a:r>
            <a:r>
              <a:rPr lang="tr-TR" sz="2400" b="0" i="0" dirty="0">
                <a:effectLst/>
                <a:latin typeface="+mj-lt"/>
              </a:rPr>
              <a:t> karakter kodlamasının daha gelişmiş ve stratejik bir sürümünün oluşturulabilmesidir.</a:t>
            </a:r>
            <a:endParaRPr lang="tr-TR" sz="2400" dirty="0">
              <a:latin typeface="+mj-lt"/>
            </a:endParaRPr>
          </a:p>
          <a:p>
            <a:r>
              <a:rPr lang="tr-TR" sz="2400" b="0" i="0" dirty="0">
                <a:effectLst/>
                <a:latin typeface="+mj-lt"/>
              </a:rPr>
              <a:t>ASCII karakterler sadece İngilizce üzerinde etkili olurken, Unicode tamamen evrenseldir. Unicode’un farklı sürümleri sayesinde İbranice ve Arapça gibi kompleks diller başta olmak üzere Çince gibi karmaşık diller kolayca dijital ortamlara aktarılabilmektedir. Yalnızca diller değil, Unicode kodlaması sayesinde karmaşık semboller ve karakterler kolayca meydana getirilebilirler.</a:t>
            </a:r>
            <a:endParaRPr lang="tr-TR" sz="2400" dirty="0">
              <a:latin typeface="+mj-lt"/>
            </a:endParaRPr>
          </a:p>
        </p:txBody>
      </p:sp>
    </p:spTree>
    <p:extLst>
      <p:ext uri="{BB962C8B-B14F-4D97-AF65-F5344CB8AC3E}">
        <p14:creationId xmlns:p14="http://schemas.microsoft.com/office/powerpoint/2010/main" val="9257399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CD397-DC58-4CB5-B1AC-023A28B3616F}"/>
              </a:ext>
            </a:extLst>
          </p:cNvPr>
          <p:cNvSpPr>
            <a:spLocks noGrp="1"/>
          </p:cNvSpPr>
          <p:nvPr>
            <p:ph type="title"/>
          </p:nvPr>
        </p:nvSpPr>
        <p:spPr>
          <a:xfrm>
            <a:off x="540000" y="540000"/>
            <a:ext cx="11101135" cy="913243"/>
          </a:xfrm>
        </p:spPr>
        <p:txBody>
          <a:bodyPr>
            <a:normAutofit fontScale="90000"/>
          </a:bodyPr>
          <a:lstStyle/>
          <a:p>
            <a:r>
              <a:rPr lang="tr-TR" dirty="0" err="1"/>
              <a:t>Ascii</a:t>
            </a:r>
            <a:r>
              <a:rPr lang="tr-TR" dirty="0"/>
              <a:t> </a:t>
            </a:r>
            <a:r>
              <a:rPr lang="tr-TR" dirty="0" err="1"/>
              <a:t>vs</a:t>
            </a:r>
            <a:r>
              <a:rPr lang="tr-TR" dirty="0"/>
              <a:t> Unicode</a:t>
            </a:r>
          </a:p>
        </p:txBody>
      </p:sp>
      <p:sp>
        <p:nvSpPr>
          <p:cNvPr id="3" name="Content Placeholder 2">
            <a:extLst>
              <a:ext uri="{FF2B5EF4-FFF2-40B4-BE49-F238E27FC236}">
                <a16:creationId xmlns:a16="http://schemas.microsoft.com/office/drawing/2014/main" id="{5A25C1C9-AB91-4964-800C-2400324061AE}"/>
              </a:ext>
            </a:extLst>
          </p:cNvPr>
          <p:cNvSpPr>
            <a:spLocks noGrp="1"/>
          </p:cNvSpPr>
          <p:nvPr>
            <p:ph idx="1"/>
          </p:nvPr>
        </p:nvSpPr>
        <p:spPr>
          <a:xfrm>
            <a:off x="540000" y="1583871"/>
            <a:ext cx="11101136" cy="5274129"/>
          </a:xfrm>
        </p:spPr>
        <p:txBody>
          <a:bodyPr>
            <a:normAutofit/>
          </a:bodyPr>
          <a:lstStyle/>
          <a:p>
            <a:pPr algn="l" fontAlgn="t"/>
            <a:r>
              <a:rPr lang="tr-TR" sz="2000" b="1" i="0" dirty="0">
                <a:effectLst/>
                <a:latin typeface="+mj-lt"/>
              </a:rPr>
              <a:t>Unicode ile ASCII Farkları</a:t>
            </a:r>
          </a:p>
          <a:p>
            <a:pPr algn="l" fontAlgn="t">
              <a:buFont typeface="Arial" panose="020B0604020202020204" pitchFamily="34" charset="0"/>
              <a:buChar char="•"/>
            </a:pPr>
            <a:r>
              <a:rPr lang="tr-TR" sz="2000" b="0" i="0" dirty="0">
                <a:effectLst/>
                <a:latin typeface="+mj-lt"/>
              </a:rPr>
              <a:t>ASCII yalnızca Latin alfabesi için kullanılabilir ve Latin alfabelerinde bile çoğu zaman yeteri kadar verimli değildir. Unicode ise evrensel olarak tüm dillerin kullanımına uygun şekilde tasarlanmıştır.</a:t>
            </a:r>
          </a:p>
          <a:p>
            <a:pPr algn="l" fontAlgn="t">
              <a:buFont typeface="Arial" panose="020B0604020202020204" pitchFamily="34" charset="0"/>
              <a:buChar char="•"/>
            </a:pPr>
            <a:r>
              <a:rPr lang="tr-TR" sz="2000" b="0" i="0" dirty="0">
                <a:effectLst/>
                <a:latin typeface="+mj-lt"/>
              </a:rPr>
              <a:t>ASCII’nin kullanımına 1963 yılında başlanırken ASCII’nin yerini alan Unicode’un geliştirilmesine 1980 yılında başlanmıştır.</a:t>
            </a:r>
          </a:p>
          <a:p>
            <a:pPr algn="l" fontAlgn="t">
              <a:buFont typeface="Arial" panose="020B0604020202020204" pitchFamily="34" charset="0"/>
              <a:buChar char="•"/>
            </a:pPr>
            <a:r>
              <a:rPr lang="tr-TR" sz="2000" b="0" i="0" dirty="0">
                <a:effectLst/>
                <a:latin typeface="+mj-lt"/>
              </a:rPr>
              <a:t>Unicode hala Unicode </a:t>
            </a:r>
            <a:r>
              <a:rPr lang="tr-TR" sz="2000" b="0" i="0" dirty="0" err="1">
                <a:effectLst/>
                <a:latin typeface="+mj-lt"/>
              </a:rPr>
              <a:t>Konsoriyum’u</a:t>
            </a:r>
            <a:r>
              <a:rPr lang="tr-TR" sz="2000" b="0" i="0" dirty="0">
                <a:effectLst/>
                <a:latin typeface="+mj-lt"/>
              </a:rPr>
              <a:t> tarafından kar amacı gütmeden geliştirilmeye devam edilmektedir. ASCII’nin geliştirilmesi yıllar önce durdurulmuştur.</a:t>
            </a:r>
          </a:p>
          <a:p>
            <a:pPr algn="l" fontAlgn="t">
              <a:buFont typeface="Arial" panose="020B0604020202020204" pitchFamily="34" charset="0"/>
              <a:buChar char="•"/>
            </a:pPr>
            <a:r>
              <a:rPr lang="tr-TR" sz="2000" b="0" i="0" dirty="0">
                <a:effectLst/>
                <a:latin typeface="+mj-lt"/>
              </a:rPr>
              <a:t>Unicode’un geliştirilmesinin amacı evrensel olması ve platformlar arası yaşanan karmaşaların ortadan kaldırılmasıdır.</a:t>
            </a:r>
          </a:p>
          <a:p>
            <a:pPr algn="l" fontAlgn="t">
              <a:buFont typeface="Arial" panose="020B0604020202020204" pitchFamily="34" charset="0"/>
              <a:buChar char="•"/>
            </a:pPr>
            <a:r>
              <a:rPr lang="tr-TR" sz="2000" b="0" i="0" dirty="0">
                <a:effectLst/>
                <a:latin typeface="+mj-lt"/>
              </a:rPr>
              <a:t>ASCII tam olarak bir standart değilken Unicode tüm dünyada </a:t>
            </a:r>
            <a:r>
              <a:rPr lang="tr-TR" sz="2000" b="0" i="0" dirty="0" err="1">
                <a:effectLst/>
                <a:latin typeface="+mj-lt"/>
              </a:rPr>
              <a:t>kabül</a:t>
            </a:r>
            <a:r>
              <a:rPr lang="tr-TR" sz="2000" b="0" i="0" dirty="0">
                <a:effectLst/>
                <a:latin typeface="+mj-lt"/>
              </a:rPr>
              <a:t> görmeyi başaran bir standarttır</a:t>
            </a:r>
            <a:r>
              <a:rPr lang="tr-TR" b="0" i="0" dirty="0">
                <a:solidFill>
                  <a:srgbClr val="596880"/>
                </a:solidFill>
                <a:effectLst/>
                <a:latin typeface="Roboto"/>
              </a:rPr>
              <a:t>.</a:t>
            </a:r>
          </a:p>
        </p:txBody>
      </p:sp>
    </p:spTree>
    <p:extLst>
      <p:ext uri="{BB962C8B-B14F-4D97-AF65-F5344CB8AC3E}">
        <p14:creationId xmlns:p14="http://schemas.microsoft.com/office/powerpoint/2010/main" val="1943080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15F88E-1D0D-2EFF-7EC0-D6EFA85B3A03}"/>
              </a:ext>
            </a:extLst>
          </p:cNvPr>
          <p:cNvSpPr>
            <a:spLocks noGrp="1"/>
          </p:cNvSpPr>
          <p:nvPr>
            <p:ph type="title"/>
          </p:nvPr>
        </p:nvSpPr>
        <p:spPr/>
        <p:txBody>
          <a:bodyPr/>
          <a:lstStyle/>
          <a:p>
            <a:r>
              <a:rPr lang="tr-TR" dirty="0"/>
              <a:t>Neden Java 8 kullanılıyor?</a:t>
            </a:r>
          </a:p>
        </p:txBody>
      </p:sp>
      <p:sp>
        <p:nvSpPr>
          <p:cNvPr id="3" name="İçerik Yer Tutucusu 2">
            <a:extLst>
              <a:ext uri="{FF2B5EF4-FFF2-40B4-BE49-F238E27FC236}">
                <a16:creationId xmlns:a16="http://schemas.microsoft.com/office/drawing/2014/main" id="{54DC724F-4899-EF49-7B2B-2606804F7380}"/>
              </a:ext>
            </a:extLst>
          </p:cNvPr>
          <p:cNvSpPr>
            <a:spLocks noGrp="1"/>
          </p:cNvSpPr>
          <p:nvPr>
            <p:ph idx="1"/>
          </p:nvPr>
        </p:nvSpPr>
        <p:spPr/>
        <p:txBody>
          <a:bodyPr/>
          <a:lstStyle/>
          <a:p>
            <a:r>
              <a:rPr lang="tr-TR" dirty="0"/>
              <a:t>Java SE 8'in öne çıkan özelliği, </a:t>
            </a:r>
            <a:r>
              <a:rPr lang="tr-TR" dirty="0" err="1"/>
              <a:t>Lambda</a:t>
            </a:r>
            <a:r>
              <a:rPr lang="tr-TR" dirty="0"/>
              <a:t> ifadelerinin uygulanması ve Java programlama dili ve platformunu destekleyen yönleridir. Bu yeni API, geliştiricilerin tarih ve saati daha doğal, net ve anlaşılması kolay şekilde ele almasına izin vermektedir.</a:t>
            </a:r>
          </a:p>
          <a:p>
            <a:endParaRPr lang="tr-TR" dirty="0"/>
          </a:p>
        </p:txBody>
      </p:sp>
    </p:spTree>
    <p:extLst>
      <p:ext uri="{BB962C8B-B14F-4D97-AF65-F5344CB8AC3E}">
        <p14:creationId xmlns:p14="http://schemas.microsoft.com/office/powerpoint/2010/main" val="1444850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39974E-4ACB-DCE0-0944-1C8A836D1F4E}"/>
              </a:ext>
            </a:extLst>
          </p:cNvPr>
          <p:cNvSpPr>
            <a:spLocks noGrp="1"/>
          </p:cNvSpPr>
          <p:nvPr>
            <p:ph type="title"/>
          </p:nvPr>
        </p:nvSpPr>
        <p:spPr>
          <a:xfrm>
            <a:off x="540000" y="540000"/>
            <a:ext cx="11101135" cy="1352968"/>
          </a:xfrm>
        </p:spPr>
        <p:txBody>
          <a:bodyPr>
            <a:normAutofit fontScale="90000"/>
          </a:bodyPr>
          <a:lstStyle/>
          <a:p>
            <a:r>
              <a:rPr lang="tr-TR" dirty="0" err="1">
                <a:cs typeface="Al Nile" pitchFamily="2" charset="-78"/>
              </a:rPr>
              <a:t>Visibility</a:t>
            </a:r>
            <a:r>
              <a:rPr lang="tr-TR" dirty="0">
                <a:cs typeface="Al Nile" pitchFamily="2" charset="-78"/>
              </a:rPr>
              <a:t>: </a:t>
            </a:r>
            <a:r>
              <a:rPr lang="tr-TR" dirty="0" err="1">
                <a:cs typeface="Al Nile" pitchFamily="2" charset="-78"/>
              </a:rPr>
              <a:t>hidden</a:t>
            </a:r>
            <a:r>
              <a:rPr lang="tr-TR" dirty="0">
                <a:cs typeface="Al Nile" pitchFamily="2" charset="-78"/>
              </a:rPr>
              <a:t> ve </a:t>
            </a:r>
            <a:r>
              <a:rPr lang="tr-TR" dirty="0" err="1">
                <a:cs typeface="Al Nile" pitchFamily="2" charset="-78"/>
              </a:rPr>
              <a:t>display</a:t>
            </a:r>
            <a:r>
              <a:rPr lang="tr-TR" dirty="0">
                <a:cs typeface="Al Nile" pitchFamily="2" charset="-78"/>
              </a:rPr>
              <a:t>: </a:t>
            </a:r>
            <a:r>
              <a:rPr lang="tr-TR" dirty="0" err="1">
                <a:cs typeface="Al Nile" pitchFamily="2" charset="-78"/>
              </a:rPr>
              <a:t>none</a:t>
            </a:r>
            <a:r>
              <a:rPr lang="tr-TR" dirty="0">
                <a:cs typeface="Al Nile" pitchFamily="2" charset="-78"/>
              </a:rPr>
              <a:t> arasındaki fark nedir?</a:t>
            </a:r>
            <a:br>
              <a:rPr lang="tr-TR" b="1" dirty="0">
                <a:latin typeface="Al Nile" pitchFamily="2" charset="-78"/>
                <a:cs typeface="Al Nile" pitchFamily="2" charset="-78"/>
              </a:rPr>
            </a:br>
            <a:endParaRPr lang="tr-TR" dirty="0"/>
          </a:p>
        </p:txBody>
      </p:sp>
      <p:sp>
        <p:nvSpPr>
          <p:cNvPr id="3" name="İçerik Yer Tutucusu 2">
            <a:extLst>
              <a:ext uri="{FF2B5EF4-FFF2-40B4-BE49-F238E27FC236}">
                <a16:creationId xmlns:a16="http://schemas.microsoft.com/office/drawing/2014/main" id="{0EAF09BE-54E4-A44B-A78A-1A290AEE7E60}"/>
              </a:ext>
            </a:extLst>
          </p:cNvPr>
          <p:cNvSpPr>
            <a:spLocks noGrp="1"/>
          </p:cNvSpPr>
          <p:nvPr>
            <p:ph idx="1"/>
          </p:nvPr>
        </p:nvSpPr>
        <p:spPr>
          <a:xfrm>
            <a:off x="540000" y="2146630"/>
            <a:ext cx="11101135" cy="900113"/>
          </a:xfrm>
        </p:spPr>
        <p:txBody>
          <a:bodyPr/>
          <a:lstStyle/>
          <a:p>
            <a:r>
              <a:rPr lang="tr-TR" b="1" dirty="0" err="1">
                <a:latin typeface="+mj-lt"/>
              </a:rPr>
              <a:t>Display</a:t>
            </a:r>
            <a:r>
              <a:rPr lang="tr-TR" b="1" dirty="0">
                <a:latin typeface="+mj-lt"/>
              </a:rPr>
              <a:t> : </a:t>
            </a:r>
            <a:r>
              <a:rPr lang="tr-TR" b="1" dirty="0" err="1">
                <a:latin typeface="+mj-lt"/>
              </a:rPr>
              <a:t>none</a:t>
            </a:r>
            <a:r>
              <a:rPr lang="tr-TR" b="1" dirty="0">
                <a:latin typeface="+mj-lt"/>
              </a:rPr>
              <a:t> </a:t>
            </a:r>
            <a:r>
              <a:rPr lang="tr-TR" dirty="0">
                <a:latin typeface="+mj-lt"/>
              </a:rPr>
              <a:t>; Elementi ve sayfada kapladığı boşluğu yok eder. Sayfa derlenirken element yokmuş gibi davranılır.</a:t>
            </a:r>
          </a:p>
          <a:p>
            <a:endParaRPr lang="tr-TR" dirty="0"/>
          </a:p>
        </p:txBody>
      </p:sp>
      <p:sp>
        <p:nvSpPr>
          <p:cNvPr id="4" name="Metin kutusu 3">
            <a:extLst>
              <a:ext uri="{FF2B5EF4-FFF2-40B4-BE49-F238E27FC236}">
                <a16:creationId xmlns:a16="http://schemas.microsoft.com/office/drawing/2014/main" id="{A78FAF63-58FD-205E-55B2-4BC03460CDD0}"/>
              </a:ext>
            </a:extLst>
          </p:cNvPr>
          <p:cNvSpPr txBox="1"/>
          <p:nvPr/>
        </p:nvSpPr>
        <p:spPr>
          <a:xfrm>
            <a:off x="802105" y="4167096"/>
            <a:ext cx="6866021" cy="1200329"/>
          </a:xfrm>
          <a:prstGeom prst="rect">
            <a:avLst/>
          </a:prstGeom>
          <a:noFill/>
        </p:spPr>
        <p:txBody>
          <a:bodyPr wrap="square" rtlCol="0">
            <a:spAutoFit/>
          </a:bodyPr>
          <a:lstStyle/>
          <a:p>
            <a:r>
              <a:rPr lang="tr-TR" b="1" dirty="0" err="1">
                <a:latin typeface="+mj-lt"/>
              </a:rPr>
              <a:t>Visibility</a:t>
            </a:r>
            <a:r>
              <a:rPr lang="tr-TR" b="1" dirty="0">
                <a:latin typeface="+mj-lt"/>
              </a:rPr>
              <a:t> : </a:t>
            </a:r>
            <a:r>
              <a:rPr lang="tr-TR" b="1" dirty="0" err="1">
                <a:latin typeface="+mj-lt"/>
              </a:rPr>
              <a:t>hidden</a:t>
            </a:r>
            <a:r>
              <a:rPr lang="tr-TR" b="1" dirty="0">
                <a:latin typeface="+mj-lt"/>
              </a:rPr>
              <a:t> </a:t>
            </a:r>
            <a:r>
              <a:rPr lang="tr-TR" dirty="0">
                <a:latin typeface="+mj-lt"/>
              </a:rPr>
              <a:t>; Elementi gizler, sayfada kapladığı boşluk kalır. Sayfa derlenirken element varmış gibi davranılır ancak element gösterilmez. </a:t>
            </a:r>
          </a:p>
          <a:p>
            <a:endParaRPr lang="tr-TR" dirty="0"/>
          </a:p>
        </p:txBody>
      </p:sp>
      <p:pic>
        <p:nvPicPr>
          <p:cNvPr id="5" name="Picture 4">
            <a:extLst>
              <a:ext uri="{FF2B5EF4-FFF2-40B4-BE49-F238E27FC236}">
                <a16:creationId xmlns:a16="http://schemas.microsoft.com/office/drawing/2014/main" id="{98CDFFCC-16BD-C834-1E04-847A559DF2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105" y="2895273"/>
            <a:ext cx="5600700" cy="11049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97D1D122-F984-A82E-99D7-B53A384E7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105" y="5120525"/>
            <a:ext cx="5600700" cy="1539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488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7A9298-71BA-5E32-6217-F1A9FDA883A7}"/>
              </a:ext>
            </a:extLst>
          </p:cNvPr>
          <p:cNvSpPr>
            <a:spLocks noGrp="1"/>
          </p:cNvSpPr>
          <p:nvPr>
            <p:ph type="title"/>
          </p:nvPr>
        </p:nvSpPr>
        <p:spPr/>
        <p:txBody>
          <a:bodyPr>
            <a:normAutofit fontScale="90000"/>
          </a:bodyPr>
          <a:lstStyle/>
          <a:p>
            <a:r>
              <a:rPr lang="tr-TR" dirty="0" err="1"/>
              <a:t>Pseudo</a:t>
            </a:r>
            <a:r>
              <a:rPr lang="tr-TR" dirty="0"/>
              <a:t> </a:t>
            </a:r>
            <a:r>
              <a:rPr lang="tr-TR" dirty="0" err="1"/>
              <a:t>class</a:t>
            </a:r>
            <a:r>
              <a:rPr lang="tr-TR" dirty="0"/>
              <a:t> ile </a:t>
            </a:r>
            <a:r>
              <a:rPr lang="tr-TR" dirty="0" err="1"/>
              <a:t>pseudo</a:t>
            </a:r>
            <a:r>
              <a:rPr lang="tr-TR" dirty="0"/>
              <a:t> element nedir?</a:t>
            </a:r>
            <a:br>
              <a:rPr lang="tr-TR" dirty="0"/>
            </a:br>
            <a:br>
              <a:rPr lang="tr-TR" dirty="0"/>
            </a:br>
            <a:br>
              <a:rPr lang="tr-TR" dirty="0"/>
            </a:br>
            <a:endParaRPr lang="tr-TR" dirty="0"/>
          </a:p>
        </p:txBody>
      </p:sp>
      <p:sp>
        <p:nvSpPr>
          <p:cNvPr id="3" name="İçerik Yer Tutucusu 2">
            <a:extLst>
              <a:ext uri="{FF2B5EF4-FFF2-40B4-BE49-F238E27FC236}">
                <a16:creationId xmlns:a16="http://schemas.microsoft.com/office/drawing/2014/main" id="{0BD49557-B654-76B8-8E42-5595508BEAE0}"/>
              </a:ext>
            </a:extLst>
          </p:cNvPr>
          <p:cNvSpPr>
            <a:spLocks noGrp="1"/>
          </p:cNvSpPr>
          <p:nvPr>
            <p:ph idx="1"/>
          </p:nvPr>
        </p:nvSpPr>
        <p:spPr/>
        <p:txBody>
          <a:bodyPr/>
          <a:lstStyle/>
          <a:p>
            <a:r>
              <a:rPr lang="tr-TR" dirty="0"/>
              <a:t>CSS </a:t>
            </a:r>
            <a:r>
              <a:rPr lang="tr-TR" b="1" dirty="0" err="1"/>
              <a:t>pseudo-class</a:t>
            </a:r>
            <a:r>
              <a:rPr lang="tr-TR" dirty="0"/>
              <a:t> ve </a:t>
            </a:r>
            <a:r>
              <a:rPr lang="tr-TR" b="1" dirty="0" err="1"/>
              <a:t>pseudo-elements</a:t>
            </a:r>
            <a:r>
              <a:rPr lang="tr-TR" dirty="0"/>
              <a:t> </a:t>
            </a:r>
            <a:r>
              <a:rPr lang="tr-TR" dirty="0" err="1"/>
              <a:t>CSS’i</a:t>
            </a:r>
            <a:r>
              <a:rPr lang="tr-TR" dirty="0"/>
              <a:t> destekleyen web tarayıcıları tarafından otomatik olarak tanınan (x)html hiyerarşisi ile erişemediğimiz element ve sınıflara erişmemizi sağlayan özel sınıf ve elementler olarak adlandırılmaktadır.</a:t>
            </a:r>
          </a:p>
          <a:p>
            <a:r>
              <a:rPr lang="tr-TR" b="1" dirty="0" err="1"/>
              <a:t>pseudo</a:t>
            </a:r>
            <a:r>
              <a:rPr lang="tr-TR" dirty="0"/>
              <a:t> </a:t>
            </a:r>
            <a:r>
              <a:rPr lang="tr-TR" b="1" dirty="0"/>
              <a:t>sınıfı</a:t>
            </a:r>
            <a:r>
              <a:rPr lang="tr-TR" dirty="0"/>
              <a:t> bir elementi farklı sınıflara böler. </a:t>
            </a:r>
            <a:r>
              <a:rPr lang="tr-TR" b="1" dirty="0" err="1"/>
              <a:t>pseudo</a:t>
            </a:r>
            <a:r>
              <a:rPr lang="tr-TR" dirty="0"/>
              <a:t> </a:t>
            </a:r>
            <a:r>
              <a:rPr lang="tr-TR" b="1" dirty="0"/>
              <a:t>elementi</a:t>
            </a:r>
            <a:r>
              <a:rPr lang="tr-TR" dirty="0"/>
              <a:t> ise bir elementi alt kısımlara bölmektedir.</a:t>
            </a:r>
          </a:p>
          <a:p>
            <a:endParaRPr lang="tr-TR" dirty="0"/>
          </a:p>
        </p:txBody>
      </p:sp>
    </p:spTree>
    <p:extLst>
      <p:ext uri="{BB962C8B-B14F-4D97-AF65-F5344CB8AC3E}">
        <p14:creationId xmlns:p14="http://schemas.microsoft.com/office/powerpoint/2010/main" val="733389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E1BCA6-6730-9A06-EB02-F5707388E6E0}"/>
              </a:ext>
            </a:extLst>
          </p:cNvPr>
          <p:cNvSpPr>
            <a:spLocks noGrp="1"/>
          </p:cNvSpPr>
          <p:nvPr>
            <p:ph type="title"/>
          </p:nvPr>
        </p:nvSpPr>
        <p:spPr/>
        <p:txBody>
          <a:bodyPr/>
          <a:lstStyle/>
          <a:p>
            <a:r>
              <a:rPr lang="tr-TR" dirty="0"/>
              <a:t>DİV,P/P/&gt;/+/~ FARKLARI</a:t>
            </a:r>
          </a:p>
        </p:txBody>
      </p:sp>
      <p:graphicFrame>
        <p:nvGraphicFramePr>
          <p:cNvPr id="4" name="Tablo 3">
            <a:extLst>
              <a:ext uri="{FF2B5EF4-FFF2-40B4-BE49-F238E27FC236}">
                <a16:creationId xmlns:a16="http://schemas.microsoft.com/office/drawing/2014/main" id="{2DB911F6-C357-7691-535E-B44AB96532A8}"/>
              </a:ext>
            </a:extLst>
          </p:cNvPr>
          <p:cNvGraphicFramePr>
            <a:graphicFrameLocks noGrp="1"/>
          </p:cNvGraphicFramePr>
          <p:nvPr>
            <p:extLst>
              <p:ext uri="{D42A27DB-BD31-4B8C-83A1-F6EECF244321}">
                <p14:modId xmlns:p14="http://schemas.microsoft.com/office/powerpoint/2010/main" val="4023582899"/>
              </p:ext>
            </p:extLst>
          </p:nvPr>
        </p:nvGraphicFramePr>
        <p:xfrm>
          <a:off x="550865" y="1648460"/>
          <a:ext cx="7000798" cy="701040"/>
        </p:xfrm>
        <a:graphic>
          <a:graphicData uri="http://schemas.openxmlformats.org/drawingml/2006/table">
            <a:tbl>
              <a:tblPr/>
              <a:tblGrid>
                <a:gridCol w="3500399">
                  <a:extLst>
                    <a:ext uri="{9D8B030D-6E8A-4147-A177-3AD203B41FA5}">
                      <a16:colId xmlns:a16="http://schemas.microsoft.com/office/drawing/2014/main" val="595280107"/>
                    </a:ext>
                  </a:extLst>
                </a:gridCol>
                <a:gridCol w="3500399">
                  <a:extLst>
                    <a:ext uri="{9D8B030D-6E8A-4147-A177-3AD203B41FA5}">
                      <a16:colId xmlns:a16="http://schemas.microsoft.com/office/drawing/2014/main" val="256651778"/>
                    </a:ext>
                  </a:extLst>
                </a:gridCol>
              </a:tblGrid>
              <a:tr h="0">
                <a:tc>
                  <a:txBody>
                    <a:bodyPr/>
                    <a:lstStyle/>
                    <a:p>
                      <a:pPr algn="l" fontAlgn="t"/>
                      <a:r>
                        <a:rPr lang="tr-TR" dirty="0">
                          <a:solidFill>
                            <a:schemeClr val="bg1"/>
                          </a:solidFill>
                          <a:effectLst/>
                        </a:rPr>
                        <a:t>div, p</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alpha val="53060"/>
                      </a:schemeClr>
                    </a:solidFill>
                  </a:tcPr>
                </a:tc>
                <a:tc>
                  <a:txBody>
                    <a:bodyPr/>
                    <a:lstStyle/>
                    <a:p>
                      <a:pPr algn="l" fontAlgn="t"/>
                      <a:r>
                        <a:rPr lang="tr-TR" dirty="0" err="1">
                          <a:solidFill>
                            <a:schemeClr val="bg1"/>
                          </a:solidFill>
                          <a:effectLst/>
                        </a:rPr>
                        <a:t>Selects</a:t>
                      </a:r>
                      <a:r>
                        <a:rPr lang="tr-TR" dirty="0">
                          <a:solidFill>
                            <a:schemeClr val="bg1"/>
                          </a:solidFill>
                          <a:effectLst/>
                        </a:rPr>
                        <a:t> </a:t>
                      </a:r>
                      <a:r>
                        <a:rPr lang="tr-TR" dirty="0" err="1">
                          <a:solidFill>
                            <a:schemeClr val="bg1"/>
                          </a:solidFill>
                          <a:effectLst/>
                        </a:rPr>
                        <a:t>all</a:t>
                      </a:r>
                      <a:r>
                        <a:rPr lang="tr-TR" dirty="0">
                          <a:solidFill>
                            <a:schemeClr val="bg1"/>
                          </a:solidFill>
                          <a:effectLst/>
                        </a:rPr>
                        <a:t> &lt;div&gt; </a:t>
                      </a:r>
                      <a:r>
                        <a:rPr lang="tr-TR" dirty="0" err="1">
                          <a:solidFill>
                            <a:schemeClr val="bg1"/>
                          </a:solidFill>
                          <a:effectLst/>
                        </a:rPr>
                        <a:t>elements</a:t>
                      </a:r>
                      <a:r>
                        <a:rPr lang="tr-TR" dirty="0">
                          <a:solidFill>
                            <a:schemeClr val="bg1"/>
                          </a:solidFill>
                          <a:effectLst/>
                        </a:rPr>
                        <a:t> </a:t>
                      </a:r>
                      <a:r>
                        <a:rPr lang="tr-TR" dirty="0" err="1">
                          <a:solidFill>
                            <a:schemeClr val="bg1"/>
                          </a:solidFill>
                          <a:effectLst/>
                        </a:rPr>
                        <a:t>and</a:t>
                      </a:r>
                      <a:r>
                        <a:rPr lang="tr-TR" dirty="0">
                          <a:solidFill>
                            <a:schemeClr val="bg1"/>
                          </a:solidFill>
                          <a:effectLst/>
                        </a:rPr>
                        <a:t> </a:t>
                      </a:r>
                      <a:r>
                        <a:rPr lang="tr-TR" dirty="0" err="1">
                          <a:solidFill>
                            <a:schemeClr val="bg1"/>
                          </a:solidFill>
                          <a:effectLst/>
                        </a:rPr>
                        <a:t>all</a:t>
                      </a:r>
                      <a:r>
                        <a:rPr lang="tr-TR" dirty="0">
                          <a:solidFill>
                            <a:schemeClr val="bg1"/>
                          </a:solidFill>
                          <a:effectLst/>
                        </a:rPr>
                        <a:t> &lt;p&gt; </a:t>
                      </a:r>
                      <a:r>
                        <a:rPr lang="tr-TR" dirty="0" err="1">
                          <a:solidFill>
                            <a:schemeClr val="bg1"/>
                          </a:solidFill>
                          <a:effectLst/>
                        </a:rPr>
                        <a:t>elements</a:t>
                      </a:r>
                      <a:endParaRPr lang="tr-TR" dirty="0">
                        <a:solidFill>
                          <a:schemeClr val="bg1"/>
                        </a:solidFill>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alpha val="59076"/>
                      </a:schemeClr>
                    </a:solidFill>
                  </a:tcPr>
                </a:tc>
                <a:extLst>
                  <a:ext uri="{0D108BD9-81ED-4DB2-BD59-A6C34878D82A}">
                    <a16:rowId xmlns:a16="http://schemas.microsoft.com/office/drawing/2014/main" val="2857360377"/>
                  </a:ext>
                </a:extLst>
              </a:tr>
            </a:tbl>
          </a:graphicData>
        </a:graphic>
      </p:graphicFrame>
      <p:graphicFrame>
        <p:nvGraphicFramePr>
          <p:cNvPr id="5" name="Tablo 4">
            <a:extLst>
              <a:ext uri="{FF2B5EF4-FFF2-40B4-BE49-F238E27FC236}">
                <a16:creationId xmlns:a16="http://schemas.microsoft.com/office/drawing/2014/main" id="{2CC543AC-5402-D152-81E0-111DA970F3A7}"/>
              </a:ext>
            </a:extLst>
          </p:cNvPr>
          <p:cNvGraphicFramePr>
            <a:graphicFrameLocks noGrp="1"/>
          </p:cNvGraphicFramePr>
          <p:nvPr>
            <p:extLst>
              <p:ext uri="{D42A27DB-BD31-4B8C-83A1-F6EECF244321}">
                <p14:modId xmlns:p14="http://schemas.microsoft.com/office/powerpoint/2010/main" val="1077997767"/>
              </p:ext>
            </p:extLst>
          </p:nvPr>
        </p:nvGraphicFramePr>
        <p:xfrm>
          <a:off x="540000" y="2727960"/>
          <a:ext cx="7000798" cy="701040"/>
        </p:xfrm>
        <a:graphic>
          <a:graphicData uri="http://schemas.openxmlformats.org/drawingml/2006/table">
            <a:tbl>
              <a:tblPr/>
              <a:tblGrid>
                <a:gridCol w="3500399">
                  <a:extLst>
                    <a:ext uri="{9D8B030D-6E8A-4147-A177-3AD203B41FA5}">
                      <a16:colId xmlns:a16="http://schemas.microsoft.com/office/drawing/2014/main" val="1950155012"/>
                    </a:ext>
                  </a:extLst>
                </a:gridCol>
                <a:gridCol w="3500399">
                  <a:extLst>
                    <a:ext uri="{9D8B030D-6E8A-4147-A177-3AD203B41FA5}">
                      <a16:colId xmlns:a16="http://schemas.microsoft.com/office/drawing/2014/main" val="3343410398"/>
                    </a:ext>
                  </a:extLst>
                </a:gridCol>
              </a:tblGrid>
              <a:tr h="0">
                <a:tc>
                  <a:txBody>
                    <a:bodyPr/>
                    <a:lstStyle/>
                    <a:p>
                      <a:pPr algn="l" fontAlgn="t"/>
                      <a:r>
                        <a:rPr lang="tr-TR" dirty="0">
                          <a:solidFill>
                            <a:schemeClr val="bg1"/>
                          </a:solidFill>
                          <a:effectLst/>
                        </a:rPr>
                        <a:t>div p</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90000"/>
                      </a:schemeClr>
                    </a:solidFill>
                  </a:tcPr>
                </a:tc>
                <a:tc>
                  <a:txBody>
                    <a:bodyPr/>
                    <a:lstStyle/>
                    <a:p>
                      <a:pPr algn="l" fontAlgn="t"/>
                      <a:r>
                        <a:rPr lang="tr-TR" dirty="0" err="1">
                          <a:solidFill>
                            <a:schemeClr val="bg1"/>
                          </a:solidFill>
                          <a:effectLst/>
                        </a:rPr>
                        <a:t>Selects</a:t>
                      </a:r>
                      <a:r>
                        <a:rPr lang="tr-TR" dirty="0">
                          <a:solidFill>
                            <a:schemeClr val="bg1"/>
                          </a:solidFill>
                          <a:effectLst/>
                        </a:rPr>
                        <a:t> </a:t>
                      </a:r>
                      <a:r>
                        <a:rPr lang="tr-TR" dirty="0" err="1">
                          <a:solidFill>
                            <a:schemeClr val="bg1"/>
                          </a:solidFill>
                          <a:effectLst/>
                        </a:rPr>
                        <a:t>all</a:t>
                      </a:r>
                      <a:r>
                        <a:rPr lang="tr-TR" dirty="0">
                          <a:solidFill>
                            <a:schemeClr val="bg1"/>
                          </a:solidFill>
                          <a:effectLst/>
                        </a:rPr>
                        <a:t> &lt;p&gt; </a:t>
                      </a:r>
                      <a:r>
                        <a:rPr lang="tr-TR" dirty="0" err="1">
                          <a:solidFill>
                            <a:schemeClr val="bg1"/>
                          </a:solidFill>
                          <a:effectLst/>
                        </a:rPr>
                        <a:t>elements</a:t>
                      </a:r>
                      <a:r>
                        <a:rPr lang="tr-TR" dirty="0">
                          <a:solidFill>
                            <a:schemeClr val="bg1"/>
                          </a:solidFill>
                          <a:effectLst/>
                        </a:rPr>
                        <a:t> inside &lt;div&gt; </a:t>
                      </a:r>
                      <a:r>
                        <a:rPr lang="tr-TR" dirty="0" err="1">
                          <a:solidFill>
                            <a:schemeClr val="bg1"/>
                          </a:solidFill>
                          <a:effectLst/>
                        </a:rPr>
                        <a:t>elements</a:t>
                      </a:r>
                      <a:endParaRPr lang="tr-TR" dirty="0">
                        <a:solidFill>
                          <a:schemeClr val="bg1"/>
                        </a:solidFill>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318950935"/>
                  </a:ext>
                </a:extLst>
              </a:tr>
            </a:tbl>
          </a:graphicData>
        </a:graphic>
      </p:graphicFrame>
      <p:graphicFrame>
        <p:nvGraphicFramePr>
          <p:cNvPr id="6" name="Tablo 5">
            <a:extLst>
              <a:ext uri="{FF2B5EF4-FFF2-40B4-BE49-F238E27FC236}">
                <a16:creationId xmlns:a16="http://schemas.microsoft.com/office/drawing/2014/main" id="{E8D79A59-1AC7-A3B7-23EE-933DF2352DFE}"/>
              </a:ext>
            </a:extLst>
          </p:cNvPr>
          <p:cNvGraphicFramePr>
            <a:graphicFrameLocks noGrp="1"/>
          </p:cNvGraphicFramePr>
          <p:nvPr>
            <p:extLst>
              <p:ext uri="{D42A27DB-BD31-4B8C-83A1-F6EECF244321}">
                <p14:modId xmlns:p14="http://schemas.microsoft.com/office/powerpoint/2010/main" val="2148883607"/>
              </p:ext>
            </p:extLst>
          </p:nvPr>
        </p:nvGraphicFramePr>
        <p:xfrm>
          <a:off x="550865" y="3807461"/>
          <a:ext cx="7000798" cy="701040"/>
        </p:xfrm>
        <a:graphic>
          <a:graphicData uri="http://schemas.openxmlformats.org/drawingml/2006/table">
            <a:tbl>
              <a:tblPr/>
              <a:tblGrid>
                <a:gridCol w="3500399">
                  <a:extLst>
                    <a:ext uri="{9D8B030D-6E8A-4147-A177-3AD203B41FA5}">
                      <a16:colId xmlns:a16="http://schemas.microsoft.com/office/drawing/2014/main" val="534007374"/>
                    </a:ext>
                  </a:extLst>
                </a:gridCol>
                <a:gridCol w="3500399">
                  <a:extLst>
                    <a:ext uri="{9D8B030D-6E8A-4147-A177-3AD203B41FA5}">
                      <a16:colId xmlns:a16="http://schemas.microsoft.com/office/drawing/2014/main" val="2274739396"/>
                    </a:ext>
                  </a:extLst>
                </a:gridCol>
              </a:tblGrid>
              <a:tr h="0">
                <a:tc>
                  <a:txBody>
                    <a:bodyPr/>
                    <a:lstStyle/>
                    <a:p>
                      <a:pPr algn="l" fontAlgn="t"/>
                      <a:r>
                        <a:rPr lang="tr-TR" dirty="0">
                          <a:solidFill>
                            <a:schemeClr val="bg1"/>
                          </a:solidFill>
                          <a:effectLst/>
                        </a:rPr>
                        <a:t>div &gt; p</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3">
                        <a:lumMod val="20000"/>
                        <a:lumOff val="80000"/>
                      </a:schemeClr>
                    </a:solidFill>
                  </a:tcPr>
                </a:tc>
                <a:tc>
                  <a:txBody>
                    <a:bodyPr/>
                    <a:lstStyle/>
                    <a:p>
                      <a:pPr algn="l" fontAlgn="t"/>
                      <a:r>
                        <a:rPr lang="tr-TR" dirty="0" err="1">
                          <a:solidFill>
                            <a:schemeClr val="bg1"/>
                          </a:solidFill>
                          <a:effectLst/>
                        </a:rPr>
                        <a:t>Selects</a:t>
                      </a:r>
                      <a:r>
                        <a:rPr lang="tr-TR" dirty="0">
                          <a:solidFill>
                            <a:schemeClr val="bg1"/>
                          </a:solidFill>
                          <a:effectLst/>
                        </a:rPr>
                        <a:t> </a:t>
                      </a:r>
                      <a:r>
                        <a:rPr lang="tr-TR" dirty="0" err="1">
                          <a:solidFill>
                            <a:schemeClr val="bg1"/>
                          </a:solidFill>
                          <a:effectLst/>
                        </a:rPr>
                        <a:t>all</a:t>
                      </a:r>
                      <a:r>
                        <a:rPr lang="tr-TR" dirty="0">
                          <a:solidFill>
                            <a:schemeClr val="bg1"/>
                          </a:solidFill>
                          <a:effectLst/>
                        </a:rPr>
                        <a:t> &lt;p&gt; </a:t>
                      </a:r>
                      <a:r>
                        <a:rPr lang="tr-TR" dirty="0" err="1">
                          <a:solidFill>
                            <a:schemeClr val="bg1"/>
                          </a:solidFill>
                          <a:effectLst/>
                        </a:rPr>
                        <a:t>elements</a:t>
                      </a:r>
                      <a:r>
                        <a:rPr lang="tr-TR" dirty="0">
                          <a:solidFill>
                            <a:schemeClr val="bg1"/>
                          </a:solidFill>
                          <a:effectLst/>
                        </a:rPr>
                        <a:t> </a:t>
                      </a:r>
                      <a:r>
                        <a:rPr lang="tr-TR" dirty="0" err="1">
                          <a:solidFill>
                            <a:schemeClr val="bg1"/>
                          </a:solidFill>
                          <a:effectLst/>
                        </a:rPr>
                        <a:t>where</a:t>
                      </a:r>
                      <a:r>
                        <a:rPr lang="tr-TR" dirty="0">
                          <a:solidFill>
                            <a:schemeClr val="bg1"/>
                          </a:solidFill>
                          <a:effectLst/>
                        </a:rPr>
                        <a:t> </a:t>
                      </a:r>
                      <a:r>
                        <a:rPr lang="tr-TR" dirty="0" err="1">
                          <a:solidFill>
                            <a:schemeClr val="bg1"/>
                          </a:solidFill>
                          <a:effectLst/>
                        </a:rPr>
                        <a:t>the</a:t>
                      </a:r>
                      <a:r>
                        <a:rPr lang="tr-TR" dirty="0">
                          <a:solidFill>
                            <a:schemeClr val="bg1"/>
                          </a:solidFill>
                          <a:effectLst/>
                        </a:rPr>
                        <a:t> </a:t>
                      </a:r>
                      <a:r>
                        <a:rPr lang="tr-TR" dirty="0" err="1">
                          <a:solidFill>
                            <a:schemeClr val="bg1"/>
                          </a:solidFill>
                          <a:effectLst/>
                        </a:rPr>
                        <a:t>parent</a:t>
                      </a:r>
                      <a:r>
                        <a:rPr lang="tr-TR" dirty="0">
                          <a:solidFill>
                            <a:schemeClr val="bg1"/>
                          </a:solidFill>
                          <a:effectLst/>
                        </a:rPr>
                        <a:t> is a &lt;div&gt; element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42055118"/>
                  </a:ext>
                </a:extLst>
              </a:tr>
            </a:tbl>
          </a:graphicData>
        </a:graphic>
      </p:graphicFrame>
      <p:graphicFrame>
        <p:nvGraphicFramePr>
          <p:cNvPr id="7" name="Tablo 6">
            <a:extLst>
              <a:ext uri="{FF2B5EF4-FFF2-40B4-BE49-F238E27FC236}">
                <a16:creationId xmlns:a16="http://schemas.microsoft.com/office/drawing/2014/main" id="{09E7FD45-F0B6-EDA6-010D-94DA8340A3D7}"/>
              </a:ext>
            </a:extLst>
          </p:cNvPr>
          <p:cNvGraphicFramePr>
            <a:graphicFrameLocks noGrp="1"/>
          </p:cNvGraphicFramePr>
          <p:nvPr>
            <p:extLst>
              <p:ext uri="{D42A27DB-BD31-4B8C-83A1-F6EECF244321}">
                <p14:modId xmlns:p14="http://schemas.microsoft.com/office/powerpoint/2010/main" val="2323329373"/>
              </p:ext>
            </p:extLst>
          </p:nvPr>
        </p:nvGraphicFramePr>
        <p:xfrm>
          <a:off x="550865" y="4785361"/>
          <a:ext cx="7000798" cy="701040"/>
        </p:xfrm>
        <a:graphic>
          <a:graphicData uri="http://schemas.openxmlformats.org/drawingml/2006/table">
            <a:tbl>
              <a:tblPr/>
              <a:tblGrid>
                <a:gridCol w="3500399">
                  <a:extLst>
                    <a:ext uri="{9D8B030D-6E8A-4147-A177-3AD203B41FA5}">
                      <a16:colId xmlns:a16="http://schemas.microsoft.com/office/drawing/2014/main" val="534007374"/>
                    </a:ext>
                  </a:extLst>
                </a:gridCol>
                <a:gridCol w="3500399">
                  <a:extLst>
                    <a:ext uri="{9D8B030D-6E8A-4147-A177-3AD203B41FA5}">
                      <a16:colId xmlns:a16="http://schemas.microsoft.com/office/drawing/2014/main" val="2274739396"/>
                    </a:ext>
                  </a:extLst>
                </a:gridCol>
              </a:tblGrid>
              <a:tr h="0">
                <a:tc>
                  <a:txBody>
                    <a:bodyPr/>
                    <a:lstStyle/>
                    <a:p>
                      <a:pPr algn="l" fontAlgn="t"/>
                      <a:r>
                        <a:rPr lang="tr-TR" dirty="0">
                          <a:solidFill>
                            <a:schemeClr val="bg1"/>
                          </a:solidFill>
                          <a:effectLst/>
                        </a:rPr>
                        <a:t>div &gt; p</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5">
                        <a:lumMod val="20000"/>
                        <a:lumOff val="80000"/>
                      </a:schemeClr>
                    </a:solidFill>
                  </a:tcPr>
                </a:tc>
                <a:tc>
                  <a:txBody>
                    <a:bodyPr/>
                    <a:lstStyle/>
                    <a:p>
                      <a:pPr algn="l" fontAlgn="t"/>
                      <a:r>
                        <a:rPr lang="tr-TR" dirty="0" err="1">
                          <a:solidFill>
                            <a:schemeClr val="bg1"/>
                          </a:solidFill>
                          <a:effectLst/>
                        </a:rPr>
                        <a:t>Selects</a:t>
                      </a:r>
                      <a:r>
                        <a:rPr lang="tr-TR" dirty="0">
                          <a:solidFill>
                            <a:schemeClr val="bg1"/>
                          </a:solidFill>
                          <a:effectLst/>
                        </a:rPr>
                        <a:t> </a:t>
                      </a:r>
                      <a:r>
                        <a:rPr lang="tr-TR" dirty="0" err="1">
                          <a:solidFill>
                            <a:schemeClr val="bg1"/>
                          </a:solidFill>
                          <a:effectLst/>
                        </a:rPr>
                        <a:t>all</a:t>
                      </a:r>
                      <a:r>
                        <a:rPr lang="tr-TR" dirty="0">
                          <a:solidFill>
                            <a:schemeClr val="bg1"/>
                          </a:solidFill>
                          <a:effectLst/>
                        </a:rPr>
                        <a:t> &lt;p&gt; </a:t>
                      </a:r>
                      <a:r>
                        <a:rPr lang="tr-TR" dirty="0" err="1">
                          <a:solidFill>
                            <a:schemeClr val="bg1"/>
                          </a:solidFill>
                          <a:effectLst/>
                        </a:rPr>
                        <a:t>elements</a:t>
                      </a:r>
                      <a:r>
                        <a:rPr lang="tr-TR" dirty="0">
                          <a:solidFill>
                            <a:schemeClr val="bg1"/>
                          </a:solidFill>
                          <a:effectLst/>
                        </a:rPr>
                        <a:t> </a:t>
                      </a:r>
                      <a:r>
                        <a:rPr lang="tr-TR" dirty="0" err="1">
                          <a:solidFill>
                            <a:schemeClr val="bg1"/>
                          </a:solidFill>
                          <a:effectLst/>
                        </a:rPr>
                        <a:t>where</a:t>
                      </a:r>
                      <a:r>
                        <a:rPr lang="tr-TR" dirty="0">
                          <a:solidFill>
                            <a:schemeClr val="bg1"/>
                          </a:solidFill>
                          <a:effectLst/>
                        </a:rPr>
                        <a:t> </a:t>
                      </a:r>
                      <a:r>
                        <a:rPr lang="tr-TR" dirty="0" err="1">
                          <a:solidFill>
                            <a:schemeClr val="bg1"/>
                          </a:solidFill>
                          <a:effectLst/>
                        </a:rPr>
                        <a:t>the</a:t>
                      </a:r>
                      <a:r>
                        <a:rPr lang="tr-TR" dirty="0">
                          <a:solidFill>
                            <a:schemeClr val="bg1"/>
                          </a:solidFill>
                          <a:effectLst/>
                        </a:rPr>
                        <a:t> </a:t>
                      </a:r>
                      <a:r>
                        <a:rPr lang="tr-TR" dirty="0" err="1">
                          <a:solidFill>
                            <a:schemeClr val="bg1"/>
                          </a:solidFill>
                          <a:effectLst/>
                        </a:rPr>
                        <a:t>parent</a:t>
                      </a:r>
                      <a:r>
                        <a:rPr lang="tr-TR" dirty="0">
                          <a:solidFill>
                            <a:schemeClr val="bg1"/>
                          </a:solidFill>
                          <a:effectLst/>
                        </a:rPr>
                        <a:t> is a &lt;div&gt; element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2055118"/>
                  </a:ext>
                </a:extLst>
              </a:tr>
            </a:tbl>
          </a:graphicData>
        </a:graphic>
      </p:graphicFrame>
      <p:graphicFrame>
        <p:nvGraphicFramePr>
          <p:cNvPr id="8" name="İçerik Yer Tutucusu 3">
            <a:extLst>
              <a:ext uri="{FF2B5EF4-FFF2-40B4-BE49-F238E27FC236}">
                <a16:creationId xmlns:a16="http://schemas.microsoft.com/office/drawing/2014/main" id="{9A3AFEF1-B95D-C5D6-0784-B43B5B4B6DB4}"/>
              </a:ext>
            </a:extLst>
          </p:cNvPr>
          <p:cNvGraphicFramePr>
            <a:graphicFrameLocks/>
          </p:cNvGraphicFramePr>
          <p:nvPr>
            <p:extLst>
              <p:ext uri="{D42A27DB-BD31-4B8C-83A1-F6EECF244321}">
                <p14:modId xmlns:p14="http://schemas.microsoft.com/office/powerpoint/2010/main" val="2514897371"/>
              </p:ext>
            </p:extLst>
          </p:nvPr>
        </p:nvGraphicFramePr>
        <p:xfrm>
          <a:off x="550865" y="5740403"/>
          <a:ext cx="7000798" cy="701040"/>
        </p:xfrm>
        <a:graphic>
          <a:graphicData uri="http://schemas.openxmlformats.org/drawingml/2006/table">
            <a:tbl>
              <a:tblPr/>
              <a:tblGrid>
                <a:gridCol w="3500399">
                  <a:extLst>
                    <a:ext uri="{9D8B030D-6E8A-4147-A177-3AD203B41FA5}">
                      <a16:colId xmlns:a16="http://schemas.microsoft.com/office/drawing/2014/main" val="2231237631"/>
                    </a:ext>
                  </a:extLst>
                </a:gridCol>
                <a:gridCol w="3500399">
                  <a:extLst>
                    <a:ext uri="{9D8B030D-6E8A-4147-A177-3AD203B41FA5}">
                      <a16:colId xmlns:a16="http://schemas.microsoft.com/office/drawing/2014/main" val="3101752508"/>
                    </a:ext>
                  </a:extLst>
                </a:gridCol>
              </a:tblGrid>
              <a:tr h="0">
                <a:tc>
                  <a:txBody>
                    <a:bodyPr/>
                    <a:lstStyle/>
                    <a:p>
                      <a:pPr algn="l" fontAlgn="t"/>
                      <a:r>
                        <a:rPr lang="tr-TR" b="0" i="0" dirty="0">
                          <a:solidFill>
                            <a:schemeClr val="bg1"/>
                          </a:solidFill>
                          <a:effectLst/>
                          <a:latin typeface="+mj-lt"/>
                        </a:rPr>
                        <a:t>div ~ p</a:t>
                      </a:r>
                      <a:br>
                        <a:rPr lang="tr-TR" dirty="0">
                          <a:solidFill>
                            <a:schemeClr val="bg1"/>
                          </a:solidFill>
                          <a:effectLst/>
                          <a:latin typeface="+mj-lt"/>
                        </a:rPr>
                      </a:br>
                      <a:endParaRPr lang="tr-TR" dirty="0">
                        <a:solidFill>
                          <a:schemeClr val="bg1"/>
                        </a:solidFill>
                        <a:effectLst/>
                        <a:latin typeface="+mj-l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2">
                        <a:lumMod val="20000"/>
                        <a:lumOff val="80000"/>
                      </a:schemeClr>
                    </a:solidFill>
                  </a:tcPr>
                </a:tc>
                <a:tc>
                  <a:txBody>
                    <a:bodyPr/>
                    <a:lstStyle/>
                    <a:p>
                      <a:pPr fontAlgn="base"/>
                      <a:r>
                        <a:rPr lang="tr-TR" dirty="0" err="1">
                          <a:solidFill>
                            <a:schemeClr val="bg1"/>
                          </a:solidFill>
                          <a:effectLst/>
                          <a:latin typeface="+mj-lt"/>
                        </a:rPr>
                        <a:t>Selects</a:t>
                      </a:r>
                      <a:r>
                        <a:rPr lang="tr-TR" dirty="0">
                          <a:solidFill>
                            <a:schemeClr val="bg1"/>
                          </a:solidFill>
                          <a:effectLst/>
                          <a:latin typeface="+mj-lt"/>
                        </a:rPr>
                        <a:t> </a:t>
                      </a:r>
                      <a:r>
                        <a:rPr lang="tr-TR" dirty="0" err="1">
                          <a:solidFill>
                            <a:schemeClr val="bg1"/>
                          </a:solidFill>
                          <a:effectLst/>
                          <a:latin typeface="+mj-lt"/>
                        </a:rPr>
                        <a:t>every</a:t>
                      </a:r>
                      <a:r>
                        <a:rPr lang="tr-TR" dirty="0">
                          <a:solidFill>
                            <a:schemeClr val="bg1"/>
                          </a:solidFill>
                          <a:effectLst/>
                          <a:latin typeface="+mj-lt"/>
                        </a:rPr>
                        <a:t> &lt;p&gt; element </a:t>
                      </a:r>
                      <a:r>
                        <a:rPr lang="tr-TR" dirty="0" err="1">
                          <a:solidFill>
                            <a:schemeClr val="bg1"/>
                          </a:solidFill>
                          <a:effectLst/>
                          <a:latin typeface="+mj-lt"/>
                        </a:rPr>
                        <a:t>that</a:t>
                      </a:r>
                      <a:r>
                        <a:rPr lang="tr-TR" dirty="0">
                          <a:solidFill>
                            <a:schemeClr val="bg1"/>
                          </a:solidFill>
                          <a:effectLst/>
                          <a:latin typeface="+mj-lt"/>
                        </a:rPr>
                        <a:t> </a:t>
                      </a:r>
                      <a:r>
                        <a:rPr lang="tr-TR" dirty="0" err="1">
                          <a:solidFill>
                            <a:schemeClr val="bg1"/>
                          </a:solidFill>
                          <a:effectLst/>
                          <a:latin typeface="+mj-lt"/>
                        </a:rPr>
                        <a:t>are</a:t>
                      </a:r>
                      <a:r>
                        <a:rPr lang="tr-TR" dirty="0">
                          <a:solidFill>
                            <a:schemeClr val="bg1"/>
                          </a:solidFill>
                          <a:effectLst/>
                          <a:latin typeface="+mj-lt"/>
                        </a:rPr>
                        <a:t> </a:t>
                      </a:r>
                      <a:r>
                        <a:rPr lang="tr-TR" dirty="0" err="1">
                          <a:solidFill>
                            <a:schemeClr val="bg1"/>
                          </a:solidFill>
                          <a:effectLst/>
                          <a:latin typeface="+mj-lt"/>
                        </a:rPr>
                        <a:t>preceded</a:t>
                      </a:r>
                      <a:r>
                        <a:rPr lang="tr-TR" dirty="0">
                          <a:solidFill>
                            <a:schemeClr val="bg1"/>
                          </a:solidFill>
                          <a:effectLst/>
                          <a:latin typeface="+mj-lt"/>
                        </a:rPr>
                        <a:t> </a:t>
                      </a:r>
                      <a:r>
                        <a:rPr lang="tr-TR" dirty="0" err="1">
                          <a:solidFill>
                            <a:schemeClr val="bg1"/>
                          </a:solidFill>
                          <a:effectLst/>
                          <a:latin typeface="+mj-lt"/>
                        </a:rPr>
                        <a:t>by</a:t>
                      </a:r>
                      <a:r>
                        <a:rPr lang="tr-TR" dirty="0">
                          <a:solidFill>
                            <a:schemeClr val="bg1"/>
                          </a:solidFill>
                          <a:effectLst/>
                          <a:latin typeface="+mj-lt"/>
                        </a:rPr>
                        <a:t> a &lt;div&gt; element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104907292"/>
                  </a:ext>
                </a:extLst>
              </a:tr>
            </a:tbl>
          </a:graphicData>
        </a:graphic>
      </p:graphicFrame>
    </p:spTree>
    <p:extLst>
      <p:ext uri="{BB962C8B-B14F-4D97-AF65-F5344CB8AC3E}">
        <p14:creationId xmlns:p14="http://schemas.microsoft.com/office/powerpoint/2010/main" val="3913577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2AA8EF-0A07-AEC8-C89C-A8B2B9679675}"/>
              </a:ext>
            </a:extLst>
          </p:cNvPr>
          <p:cNvSpPr>
            <a:spLocks noGrp="1"/>
          </p:cNvSpPr>
          <p:nvPr>
            <p:ph type="title"/>
          </p:nvPr>
        </p:nvSpPr>
        <p:spPr>
          <a:xfrm>
            <a:off x="540000" y="540000"/>
            <a:ext cx="11101135" cy="1517400"/>
          </a:xfrm>
        </p:spPr>
        <p:txBody>
          <a:bodyPr>
            <a:normAutofit fontScale="90000"/>
          </a:bodyPr>
          <a:lstStyle/>
          <a:p>
            <a:r>
              <a:rPr lang="tr-TR" dirty="0" err="1"/>
              <a:t>box-sizing</a:t>
            </a:r>
            <a:r>
              <a:rPr lang="tr-TR" dirty="0"/>
              <a:t>: </a:t>
            </a:r>
            <a:r>
              <a:rPr lang="tr-TR" dirty="0" err="1"/>
              <a:t>content-box</a:t>
            </a:r>
            <a:r>
              <a:rPr lang="tr-TR" dirty="0"/>
              <a:t>; (</a:t>
            </a:r>
            <a:r>
              <a:rPr lang="tr-TR" dirty="0" err="1"/>
              <a:t>default</a:t>
            </a:r>
            <a:r>
              <a:rPr lang="tr-TR" dirty="0"/>
              <a:t>)&amp;</a:t>
            </a:r>
            <a:br>
              <a:rPr lang="tr-TR" dirty="0"/>
            </a:br>
            <a:r>
              <a:rPr lang="tr-TR" dirty="0" err="1"/>
              <a:t>box-sizing</a:t>
            </a:r>
            <a:r>
              <a:rPr lang="tr-TR" dirty="0"/>
              <a:t>: </a:t>
            </a:r>
            <a:r>
              <a:rPr lang="tr-TR" dirty="0" err="1"/>
              <a:t>border-box</a:t>
            </a:r>
            <a:r>
              <a:rPr lang="tr-TR" dirty="0"/>
              <a:t>;</a:t>
            </a:r>
            <a:br>
              <a:rPr lang="tr-TR" dirty="0"/>
            </a:br>
            <a:br>
              <a:rPr lang="tr-TR" dirty="0"/>
            </a:br>
            <a:endParaRPr lang="tr-TR" dirty="0"/>
          </a:p>
        </p:txBody>
      </p:sp>
      <p:graphicFrame>
        <p:nvGraphicFramePr>
          <p:cNvPr id="5" name="İçerik Yer Tutucusu 2">
            <a:extLst>
              <a:ext uri="{FF2B5EF4-FFF2-40B4-BE49-F238E27FC236}">
                <a16:creationId xmlns:a16="http://schemas.microsoft.com/office/drawing/2014/main" id="{6F19B93A-DB44-F06A-936E-7256115BB6AC}"/>
              </a:ext>
            </a:extLst>
          </p:cNvPr>
          <p:cNvGraphicFramePr>
            <a:graphicFrameLocks noGrp="1"/>
          </p:cNvGraphicFramePr>
          <p:nvPr>
            <p:ph idx="1"/>
            <p:extLst>
              <p:ext uri="{D42A27DB-BD31-4B8C-83A1-F6EECF244321}">
                <p14:modId xmlns:p14="http://schemas.microsoft.com/office/powerpoint/2010/main" val="328484277"/>
              </p:ext>
            </p:extLst>
          </p:nvPr>
        </p:nvGraphicFramePr>
        <p:xfrm>
          <a:off x="845820" y="2354580"/>
          <a:ext cx="9989820" cy="41833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4781644"/>
      </p:ext>
    </p:extLst>
  </p:cSld>
  <p:clrMapOvr>
    <a:masterClrMapping/>
  </p:clrMapOvr>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311</TotalTime>
  <Words>5247</Words>
  <Application>Microsoft Office PowerPoint</Application>
  <PresentationFormat>Widescreen</PresentationFormat>
  <Paragraphs>278</Paragraphs>
  <Slides>45</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45</vt:i4>
      </vt:variant>
    </vt:vector>
  </HeadingPairs>
  <TitlesOfParts>
    <vt:vector size="57" baseType="lpstr">
      <vt:lpstr>Al Nile</vt:lpstr>
      <vt:lpstr>Arial</vt:lpstr>
      <vt:lpstr>Avenir Next LT Pro</vt:lpstr>
      <vt:lpstr>Bell MT</vt:lpstr>
      <vt:lpstr>Calibri</vt:lpstr>
      <vt:lpstr>charter</vt:lpstr>
      <vt:lpstr>inherit</vt:lpstr>
      <vt:lpstr>medium-content-sans-serif-font</vt:lpstr>
      <vt:lpstr>Montserrat</vt:lpstr>
      <vt:lpstr>Roboto</vt:lpstr>
      <vt:lpstr>Ruda</vt:lpstr>
      <vt:lpstr>GlowVTI</vt:lpstr>
      <vt:lpstr>Atmosware Bootcamp Araştırma Ödevleri</vt:lpstr>
      <vt:lpstr>URL ve URI arasındaki farklar nelerdir? </vt:lpstr>
      <vt:lpstr>HTTP yapısı nedir ne için kullanılır? </vt:lpstr>
      <vt:lpstr>Npm / Node.js Nedir?</vt:lpstr>
      <vt:lpstr>Neden Java 8 kullanılıyor?</vt:lpstr>
      <vt:lpstr>Visibility: hidden ve display: none arasındaki fark nedir? </vt:lpstr>
      <vt:lpstr>Pseudo class ile pseudo element nedir?   </vt:lpstr>
      <vt:lpstr>DİV,P/P/&gt;/+/~ FARKLARI</vt:lpstr>
      <vt:lpstr>box-sizing: content-box; (default)&amp; box-sizing: border-box;  </vt:lpstr>
      <vt:lpstr>PowerPoint Presentation</vt:lpstr>
      <vt:lpstr>Bootstrap integrity ve crossorigin niteliklerinin anlamı nedir?</vt:lpstr>
      <vt:lpstr>mb-md-0 Nedir? </vt:lpstr>
      <vt:lpstr>.list-unstyled nedir?</vt:lpstr>
      <vt:lpstr>Git, rebase ve fast forward merge nedir?</vt:lpstr>
      <vt:lpstr>ASCII / UNICODE </vt:lpstr>
      <vt:lpstr>Library / Framework</vt:lpstr>
      <vt:lpstr>PowerPoint Presentation</vt:lpstr>
      <vt:lpstr>JDK / SDK</vt:lpstr>
      <vt:lpstr>fast-forward / no fast-forward</vt:lpstr>
      <vt:lpstr>JSON nedir?</vt:lpstr>
      <vt:lpstr>Syntax/Runtime/Compile Error</vt:lpstr>
      <vt:lpstr>Senkron / Asenkron nedir?</vt:lpstr>
      <vt:lpstr>Stack Memory - Heap Memory nedir?</vt:lpstr>
      <vt:lpstr>Git CVCS -DVCS nedir aralarındaki farklar nelerdir? </vt:lpstr>
      <vt:lpstr>PowerPoint Presentation</vt:lpstr>
      <vt:lpstr>Compiler- interpreter? JavaScript Compiler mi? interpreter mi?</vt:lpstr>
      <vt:lpstr>for ile while arasındaki fark?</vt:lpstr>
      <vt:lpstr>Compiler(Derleyici) nedir?  </vt:lpstr>
      <vt:lpstr>Interpreter (Yorumlayıcı) nedir? </vt:lpstr>
      <vt:lpstr>Compiler(Derleyici) ile Interpreter (Yorumlayıcı) farkları? </vt:lpstr>
      <vt:lpstr>Java derleyici mi yoksa yorumlayıcı mıdır?</vt:lpstr>
      <vt:lpstr>Peki JavaScript?</vt:lpstr>
      <vt:lpstr>Open-Source Nedir?</vt:lpstr>
      <vt:lpstr>JVM JDK ve JRE Nedir?</vt:lpstr>
      <vt:lpstr>PowerPoint Presentation</vt:lpstr>
      <vt:lpstr>PowerPoint Presentation</vt:lpstr>
      <vt:lpstr>JIT Nedir?</vt:lpstr>
      <vt:lpstr>Java %100 OOP midir?</vt:lpstr>
      <vt:lpstr>Pass By Value &amp; Pass By Reference</vt:lpstr>
      <vt:lpstr>…Java’da?</vt:lpstr>
      <vt:lpstr>Java 8 ile gelen özellikler nelerdir?</vt:lpstr>
      <vt:lpstr>Primitive Type vs Wrapper Class</vt:lpstr>
      <vt:lpstr>Stack memory vs heap memory</vt:lpstr>
      <vt:lpstr>Ascii vs Unicode </vt:lpstr>
      <vt:lpstr>Ascii vs Unicode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Atmosware Bootcamp Araştırma Ödevleri</dc:title>
  <dc:creator>seyda.ozdemir</dc:creator>
  <cp:keywords>KİŞİSEL</cp:keywords>
  <cp:lastModifiedBy>SEYDA OZDEMIR</cp:lastModifiedBy>
  <cp:revision>14</cp:revision>
  <dcterms:created xsi:type="dcterms:W3CDTF">2022-05-31T15:48:13Z</dcterms:created>
  <dcterms:modified xsi:type="dcterms:W3CDTF">2022-06-21T06:49:26Z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393abd03-e0fc-4298-9046-f1215dfc3eb3</vt:lpwstr>
  </property>
  <property fmtid="{D5CDD505-2E9C-101B-9397-08002B2CF9AE}" pid="3" name="TURKCELLCLASSIFICATION">
    <vt:lpwstr>KİŞİSEL</vt:lpwstr>
  </property>
</Properties>
</file>