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 id="345" r:id="rId85"/>
    <p:sldId id="346" r:id="rId86"/>
    <p:sldId id="347" r:id="rId87"/>
    <p:sldId id="348" r:id="rId88"/>
    <p:sldId id="355" r:id="rId89"/>
    <p:sldId id="364" r:id="rId90"/>
    <p:sldId id="365" r:id="rId91"/>
    <p:sldId id="366" r:id="rId92"/>
    <p:sldId id="353" r:id="rId93"/>
    <p:sldId id="367" r:id="rId94"/>
    <p:sldId id="354" r:id="rId95"/>
    <p:sldId id="370" r:id="rId96"/>
    <p:sldId id="368" r:id="rId97"/>
    <p:sldId id="349" r:id="rId98"/>
    <p:sldId id="350" r:id="rId99"/>
    <p:sldId id="369" r:id="rId100"/>
    <p:sldId id="351" r:id="rId101"/>
    <p:sldId id="352" r:id="rId102"/>
    <p:sldId id="356" r:id="rId103"/>
    <p:sldId id="357" r:id="rId104"/>
    <p:sldId id="358" r:id="rId105"/>
    <p:sldId id="359" r:id="rId106"/>
    <p:sldId id="360" r:id="rId107"/>
    <p:sldId id="361" r:id="rId108"/>
    <p:sldId id="362" r:id="rId109"/>
    <p:sldId id="363"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 name="3 Week 2 Homework" id="{6DB6FE67-87BF-49BC-9B64-5AC8A15199BB}">
          <p14:sldIdLst>
            <p14:sldId id="345"/>
            <p14:sldId id="346"/>
            <p14:sldId id="347"/>
            <p14:sldId id="348"/>
          </p14:sldIdLst>
        </p14:section>
        <p14:section name="5 Week 1 Homework" id="{662B4D9E-0725-40FA-9ABF-160DA93646E1}">
          <p14:sldIdLst>
            <p14:sldId id="355"/>
            <p14:sldId id="364"/>
            <p14:sldId id="365"/>
            <p14:sldId id="366"/>
            <p14:sldId id="353"/>
            <p14:sldId id="367"/>
            <p14:sldId id="354"/>
            <p14:sldId id="370"/>
            <p14:sldId id="368"/>
            <p14:sldId id="349"/>
            <p14:sldId id="350"/>
            <p14:sldId id="369"/>
            <p14:sldId id="351"/>
            <p14:sldId id="352"/>
            <p14:sldId id="356"/>
            <p14:sldId id="357"/>
            <p14:sldId id="358"/>
            <p14:sldId id="359"/>
            <p14:sldId id="360"/>
            <p14:sldId id="361"/>
            <p14:sldId id="362"/>
            <p14:sldId id="363"/>
          </p14:sldIdLst>
        </p14:section>
        <p14:section name="5 Week 3 Homework" id="{5E51EC3B-2D29-47C8-BD47-62157C8C6B70}">
          <p14:sldIdLst>
            <p14:sldId id="372"/>
            <p14:sldId id="373"/>
            <p14:sldId id="374"/>
            <p14:sldId id="375"/>
            <p14:sldId id="376"/>
            <p14:sldId id="377"/>
            <p14:sldId id="378"/>
            <p14:sldId id="379"/>
            <p14:sldId id="380"/>
            <p14:sldId id="381"/>
          </p14:sldIdLst>
        </p14:section>
        <p14:section name="6 Week 1 Homework" id="{E5F0D52B-77F0-41B3-BE1A-AA347BC3958D}">
          <p14:sldIdLst>
            <p14:sldId id="382"/>
            <p14:sldId id="383"/>
            <p14:sldId id="384"/>
            <p14:sldId id="385"/>
            <p14:sldId id="386"/>
            <p14:sldId id="3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1" d="100"/>
          <a:sy n="81" d="100"/>
        </p:scale>
        <p:origin x="6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27.06.2022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27.06.2022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E76-48F6-42C1-9CA7-89F675A31F80}"/>
              </a:ext>
            </a:extLst>
          </p:cNvPr>
          <p:cNvSpPr>
            <a:spLocks noGrp="1"/>
          </p:cNvSpPr>
          <p:nvPr>
            <p:ph type="title"/>
          </p:nvPr>
        </p:nvSpPr>
        <p:spPr/>
        <p:txBody>
          <a:bodyPr/>
          <a:lstStyle/>
          <a:p>
            <a:r>
              <a:rPr lang="tr-TR" dirty="0"/>
              <a:t>Java </a:t>
            </a:r>
            <a:r>
              <a:rPr lang="tr-TR" dirty="0" err="1"/>
              <a:t>interpreter</a:t>
            </a:r>
            <a:r>
              <a:rPr lang="tr-TR" dirty="0"/>
              <a:t> mı? Compiler mi?</a:t>
            </a:r>
          </a:p>
        </p:txBody>
      </p:sp>
      <p:sp>
        <p:nvSpPr>
          <p:cNvPr id="3" name="Content Placeholder 2">
            <a:extLst>
              <a:ext uri="{FF2B5EF4-FFF2-40B4-BE49-F238E27FC236}">
                <a16:creationId xmlns:a16="http://schemas.microsoft.com/office/drawing/2014/main" id="{AE1CAC2C-CB28-4C3F-ACAF-FDE84B6C1980}"/>
              </a:ext>
            </a:extLst>
          </p:cNvPr>
          <p:cNvSpPr>
            <a:spLocks noGrp="1"/>
          </p:cNvSpPr>
          <p:nvPr>
            <p:ph idx="1"/>
          </p:nvPr>
        </p:nvSpPr>
        <p:spPr/>
        <p:txBody>
          <a:bodyPr/>
          <a:lstStyle/>
          <a:p>
            <a:r>
              <a:rPr lang="tr-TR" dirty="0"/>
              <a:t>Java’da derleyici ve yorumlayıcı beraber çalışır. Yani, önce oluşturulan kaynak koddan bir ara kod (</a:t>
            </a:r>
            <a:r>
              <a:rPr lang="tr-TR" dirty="0" err="1"/>
              <a:t>bytecode</a:t>
            </a:r>
            <a:r>
              <a:rPr lang="tr-TR" dirty="0"/>
              <a:t>) üretilmek için derlenir. Daha sonra bu derlenen </a:t>
            </a:r>
            <a:r>
              <a:rPr lang="tr-TR" dirty="0" err="1"/>
              <a:t>bytecode</a:t>
            </a:r>
            <a:r>
              <a:rPr lang="tr-TR" dirty="0"/>
              <a:t> Java Sanal Makinesi (JVM) üzerinde yorumlanarak yürütülür. Bu bazı avantajları da beraberinde getirir. En önemlisi platform bağımsızlığıdır. JVM çalışan her makinede </a:t>
            </a:r>
            <a:r>
              <a:rPr lang="tr-TR" dirty="0" err="1"/>
              <a:t>bytecode’larımız</a:t>
            </a:r>
            <a:r>
              <a:rPr lang="tr-TR" dirty="0"/>
              <a:t> sorunsuz çalışacaktır. İkinci avantajı ise Java </a:t>
            </a:r>
            <a:r>
              <a:rPr lang="tr-TR" dirty="0" err="1"/>
              <a:t>bytecode’umuz</a:t>
            </a:r>
            <a:r>
              <a:rPr lang="tr-TR" dirty="0"/>
              <a:t> bir sanal makine üzerinde çalıştığı için kötü amaçlı programlara karşı koruma sağlayan bir güvenlik katmanı ile korunmuş oluruz.</a:t>
            </a:r>
          </a:p>
          <a:p>
            <a:endParaRPr lang="tr-TR" dirty="0"/>
          </a:p>
          <a:p>
            <a:endParaRPr lang="tr-TR" dirty="0"/>
          </a:p>
        </p:txBody>
      </p:sp>
    </p:spTree>
    <p:extLst>
      <p:ext uri="{BB962C8B-B14F-4D97-AF65-F5344CB8AC3E}">
        <p14:creationId xmlns:p14="http://schemas.microsoft.com/office/powerpoint/2010/main" val="782782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9CCB-B665-4CBF-A803-EEEC912902CD}"/>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Content Placeholder 2">
            <a:extLst>
              <a:ext uri="{FF2B5EF4-FFF2-40B4-BE49-F238E27FC236}">
                <a16:creationId xmlns:a16="http://schemas.microsoft.com/office/drawing/2014/main" id="{5603785F-F5FD-41F0-8830-BB41487A0F95}"/>
              </a:ext>
            </a:extLst>
          </p:cNvPr>
          <p:cNvSpPr>
            <a:spLocks noGrp="1"/>
          </p:cNvSpPr>
          <p:nvPr>
            <p:ph idx="1"/>
          </p:nvPr>
        </p:nvSpPr>
        <p:spPr/>
        <p:txBody>
          <a:bodyPr/>
          <a:lstStyle/>
          <a:p>
            <a:r>
              <a:rPr lang="tr-TR" dirty="0"/>
              <a:t>Open-</a:t>
            </a:r>
            <a:r>
              <a:rPr lang="tr-TR" dirty="0" err="1"/>
              <a:t>source</a:t>
            </a:r>
            <a:r>
              <a:rPr lang="tr-TR" dirty="0"/>
              <a:t> yazılım,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p>
        </p:txBody>
      </p:sp>
    </p:spTree>
    <p:extLst>
      <p:ext uri="{BB962C8B-B14F-4D97-AF65-F5344CB8AC3E}">
        <p14:creationId xmlns:p14="http://schemas.microsoft.com/office/powerpoint/2010/main" val="1445647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2F29-C37C-4546-AC17-6115A7BF1486}"/>
              </a:ext>
            </a:extLst>
          </p:cNvPr>
          <p:cNvSpPr>
            <a:spLocks noGrp="1"/>
          </p:cNvSpPr>
          <p:nvPr>
            <p:ph type="title"/>
          </p:nvPr>
        </p:nvSpPr>
        <p:spPr/>
        <p:txBody>
          <a:bodyPr/>
          <a:lstStyle/>
          <a:p>
            <a:r>
              <a:rPr lang="tr-TR" dirty="0"/>
              <a:t>JIT nedir? </a:t>
            </a:r>
          </a:p>
        </p:txBody>
      </p:sp>
      <p:sp>
        <p:nvSpPr>
          <p:cNvPr id="3" name="Content Placeholder 2">
            <a:extLst>
              <a:ext uri="{FF2B5EF4-FFF2-40B4-BE49-F238E27FC236}">
                <a16:creationId xmlns:a16="http://schemas.microsoft.com/office/drawing/2014/main" id="{DE46B447-C51E-4249-A4BB-8354DD8F477A}"/>
              </a:ext>
            </a:extLst>
          </p:cNvPr>
          <p:cNvSpPr>
            <a:spLocks noGrp="1"/>
          </p:cNvSpPr>
          <p:nvPr>
            <p:ph idx="1"/>
          </p:nvPr>
        </p:nvSpPr>
        <p:spPr/>
        <p:txBody>
          <a:bodyPr/>
          <a:lstStyle/>
          <a:p>
            <a:r>
              <a:rPr lang="tr-TR" dirty="0"/>
              <a:t>Java’yı çoğu programcı yorumlanan (</a:t>
            </a:r>
            <a:r>
              <a:rPr lang="tr-TR" dirty="0" err="1"/>
              <a:t>interpreted</a:t>
            </a:r>
            <a:r>
              <a:rPr lang="tr-TR" dirty="0"/>
              <a:t>) dil olarak bilir. Java’nın yavaş olduğu efsanesi de başlangıcını da burada bulur. </a:t>
            </a:r>
            <a:r>
              <a:rPr lang="tr-TR" dirty="0" err="1"/>
              <a:t>Bytekod</a:t>
            </a:r>
            <a:r>
              <a:rPr lang="tr-TR" dirty="0"/>
              <a:t> olarak derlenen Java sınıfları Java sanal makinesi (Java Virtual Machine – JVM) bünyesinde yorumlanır. Tek derleme işlemi Java sınıflarının </a:t>
            </a:r>
            <a:r>
              <a:rPr lang="tr-TR" dirty="0" err="1"/>
              <a:t>bytekoda</a:t>
            </a:r>
            <a:r>
              <a:rPr lang="tr-TR" dirty="0"/>
              <a:t> dönüştürülmesi esnasında yapılmaz. JVM bünyesinde de </a:t>
            </a:r>
            <a:r>
              <a:rPr lang="tr-TR" dirty="0" err="1"/>
              <a:t>bytekodun</a:t>
            </a:r>
            <a:r>
              <a:rPr lang="tr-TR" dirty="0"/>
              <a:t> makine koduna dönüştürüldüğü bir derleme gerçekleştirilir. Bu işleme </a:t>
            </a:r>
            <a:r>
              <a:rPr lang="tr-TR" dirty="0" err="1"/>
              <a:t>Just</a:t>
            </a:r>
            <a:r>
              <a:rPr lang="tr-TR" dirty="0"/>
              <a:t> in time (JIT) </a:t>
            </a:r>
            <a:r>
              <a:rPr lang="tr-TR" dirty="0" err="1"/>
              <a:t>compilation</a:t>
            </a:r>
            <a:r>
              <a:rPr lang="tr-TR" dirty="0"/>
              <a:t> ismi verilmektedir. </a:t>
            </a:r>
          </a:p>
        </p:txBody>
      </p:sp>
    </p:spTree>
    <p:extLst>
      <p:ext uri="{BB962C8B-B14F-4D97-AF65-F5344CB8AC3E}">
        <p14:creationId xmlns:p14="http://schemas.microsoft.com/office/powerpoint/2010/main" val="25730911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BF2E-41AB-4210-B494-341D7AC0AA76}"/>
              </a:ext>
            </a:extLst>
          </p:cNvPr>
          <p:cNvSpPr>
            <a:spLocks noGrp="1"/>
          </p:cNvSpPr>
          <p:nvPr>
            <p:ph type="title"/>
          </p:nvPr>
        </p:nvSpPr>
        <p:spPr/>
        <p:txBody>
          <a:bodyPr/>
          <a:lstStyle/>
          <a:p>
            <a:r>
              <a:rPr lang="tr-TR" dirty="0"/>
              <a:t>Java 100% OOP? </a:t>
            </a:r>
          </a:p>
        </p:txBody>
      </p:sp>
      <p:sp>
        <p:nvSpPr>
          <p:cNvPr id="3" name="Content Placeholder 2">
            <a:extLst>
              <a:ext uri="{FF2B5EF4-FFF2-40B4-BE49-F238E27FC236}">
                <a16:creationId xmlns:a16="http://schemas.microsoft.com/office/drawing/2014/main" id="{A708CDFC-65BB-4A71-9C67-D593DECB92A5}"/>
              </a:ext>
            </a:extLst>
          </p:cNvPr>
          <p:cNvSpPr>
            <a:spLocks noGrp="1"/>
          </p:cNvSpPr>
          <p:nvPr>
            <p:ph idx="1"/>
          </p:nvPr>
        </p:nvSpPr>
        <p:spPr/>
        <p:txBody>
          <a:bodyPr/>
          <a:lstStyle/>
          <a:p>
            <a:r>
              <a:rPr lang="tr-TR" dirty="0"/>
              <a:t>Java da Object sınıfından türemeyen veri tipleri vardır . Bu veri tiplerine </a:t>
            </a:r>
            <a:r>
              <a:rPr lang="tr-TR" dirty="0" err="1"/>
              <a:t>primitive</a:t>
            </a:r>
            <a:r>
              <a:rPr lang="tr-TR" dirty="0"/>
              <a:t> değişkenler diyebiliriz. Bu yüzden Java tam anlamıyla OOP denilemez.</a:t>
            </a:r>
          </a:p>
          <a:p>
            <a:endParaRPr lang="tr-TR" dirty="0"/>
          </a:p>
        </p:txBody>
      </p:sp>
    </p:spTree>
    <p:extLst>
      <p:ext uri="{BB962C8B-B14F-4D97-AF65-F5344CB8AC3E}">
        <p14:creationId xmlns:p14="http://schemas.microsoft.com/office/powerpoint/2010/main" val="2304883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E0B2-2F7F-4B6E-A4FD-D19CC00A89DD}"/>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Content Placeholder 2">
            <a:extLst>
              <a:ext uri="{FF2B5EF4-FFF2-40B4-BE49-F238E27FC236}">
                <a16:creationId xmlns:a16="http://schemas.microsoft.com/office/drawing/2014/main" id="{56F0597F-732D-42BC-ADCF-B0C3FB4FF317}"/>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a:t>
            </a:r>
          </a:p>
          <a:p>
            <a:endParaRPr lang="tr-TR" dirty="0"/>
          </a:p>
          <a:p>
            <a:r>
              <a:rPr lang="tr-TR" dirty="0"/>
              <a:t>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p:txBody>
      </p:sp>
    </p:spTree>
    <p:extLst>
      <p:ext uri="{BB962C8B-B14F-4D97-AF65-F5344CB8AC3E}">
        <p14:creationId xmlns:p14="http://schemas.microsoft.com/office/powerpoint/2010/main" val="35607670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7796-DC5F-482B-A89F-E8981C085815}"/>
              </a:ext>
            </a:extLst>
          </p:cNvPr>
          <p:cNvSpPr>
            <a:spLocks noGrp="1"/>
          </p:cNvSpPr>
          <p:nvPr>
            <p:ph type="title"/>
          </p:nvPr>
        </p:nvSpPr>
        <p:spPr/>
        <p:txBody>
          <a:bodyPr/>
          <a:lstStyle/>
          <a:p>
            <a:r>
              <a:rPr lang="tr-TR" dirty="0"/>
              <a:t>Java 8 gelen özellikler nelerdir? </a:t>
            </a:r>
          </a:p>
        </p:txBody>
      </p:sp>
      <p:sp>
        <p:nvSpPr>
          <p:cNvPr id="3" name="Content Placeholder 2">
            <a:extLst>
              <a:ext uri="{FF2B5EF4-FFF2-40B4-BE49-F238E27FC236}">
                <a16:creationId xmlns:a16="http://schemas.microsoft.com/office/drawing/2014/main" id="{8A6321E6-65AB-4E59-A254-673EF1F85726}"/>
              </a:ext>
            </a:extLst>
          </p:cNvPr>
          <p:cNvSpPr>
            <a:spLocks noGrp="1"/>
          </p:cNvSpPr>
          <p:nvPr>
            <p:ph idx="1"/>
          </p:nvPr>
        </p:nvSpPr>
        <p:spPr/>
        <p:txBody>
          <a:bodyPr/>
          <a:lstStyle/>
          <a:p>
            <a:r>
              <a:rPr lang="tr-TR" dirty="0" err="1"/>
              <a:t>Lambda</a:t>
            </a:r>
            <a:r>
              <a:rPr lang="tr-TR" dirty="0"/>
              <a:t> </a:t>
            </a:r>
            <a:r>
              <a:rPr lang="tr-TR" dirty="0" err="1"/>
              <a:t>expressions</a:t>
            </a:r>
            <a:endParaRPr lang="tr-TR" dirty="0"/>
          </a:p>
          <a:p>
            <a:r>
              <a:rPr lang="tr-TR" dirty="0" err="1"/>
              <a:t>Functional</a:t>
            </a:r>
            <a:r>
              <a:rPr lang="tr-TR" dirty="0"/>
              <a:t> </a:t>
            </a:r>
            <a:r>
              <a:rPr lang="tr-TR" dirty="0" err="1"/>
              <a:t>interfaces</a:t>
            </a:r>
            <a:endParaRPr lang="tr-TR" dirty="0"/>
          </a:p>
          <a:p>
            <a:r>
              <a:rPr lang="tr-TR" dirty="0" err="1"/>
              <a:t>Method</a:t>
            </a:r>
            <a:r>
              <a:rPr lang="tr-TR" dirty="0"/>
              <a:t> </a:t>
            </a:r>
            <a:r>
              <a:rPr lang="tr-TR" dirty="0" err="1"/>
              <a:t>references</a:t>
            </a:r>
            <a:endParaRPr lang="tr-TR" dirty="0"/>
          </a:p>
          <a:p>
            <a:r>
              <a:rPr lang="tr-TR" dirty="0" err="1"/>
              <a:t>Stream</a:t>
            </a:r>
            <a:r>
              <a:rPr lang="tr-TR" dirty="0"/>
              <a:t> API</a:t>
            </a:r>
          </a:p>
          <a:p>
            <a:r>
              <a:rPr lang="tr-TR" dirty="0" err="1"/>
              <a:t>Optional</a:t>
            </a:r>
            <a:r>
              <a:rPr lang="tr-TR" dirty="0"/>
              <a:t> </a:t>
            </a:r>
            <a:r>
              <a:rPr lang="tr-TR" dirty="0" err="1"/>
              <a:t>class</a:t>
            </a:r>
            <a:endParaRPr lang="tr-TR" dirty="0"/>
          </a:p>
          <a:p>
            <a:r>
              <a:rPr lang="tr-TR" dirty="0" err="1"/>
              <a:t>Concurrency</a:t>
            </a:r>
            <a:r>
              <a:rPr lang="tr-TR" dirty="0"/>
              <a:t> </a:t>
            </a:r>
            <a:r>
              <a:rPr lang="tr-TR" dirty="0" err="1"/>
              <a:t>Enhancements</a:t>
            </a:r>
            <a:endParaRPr lang="tr-TR" dirty="0"/>
          </a:p>
          <a:p>
            <a:r>
              <a:rPr lang="tr-TR" dirty="0"/>
              <a:t>JDBC </a:t>
            </a:r>
            <a:r>
              <a:rPr lang="tr-TR" dirty="0" err="1"/>
              <a:t>Enhancements</a:t>
            </a:r>
            <a:r>
              <a:rPr lang="tr-TR" dirty="0"/>
              <a:t> </a:t>
            </a:r>
            <a:r>
              <a:rPr lang="tr-TR" dirty="0" err="1"/>
              <a:t>etc</a:t>
            </a:r>
            <a:r>
              <a:rPr lang="tr-TR" dirty="0"/>
              <a:t>.</a:t>
            </a:r>
          </a:p>
        </p:txBody>
      </p:sp>
    </p:spTree>
    <p:extLst>
      <p:ext uri="{BB962C8B-B14F-4D97-AF65-F5344CB8AC3E}">
        <p14:creationId xmlns:p14="http://schemas.microsoft.com/office/powerpoint/2010/main" val="2131635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AF4-B8D3-4EED-86E5-4520EF8FD483}"/>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 </a:t>
            </a:r>
          </a:p>
        </p:txBody>
      </p:sp>
      <p:sp>
        <p:nvSpPr>
          <p:cNvPr id="3" name="Content Placeholder 2">
            <a:extLst>
              <a:ext uri="{FF2B5EF4-FFF2-40B4-BE49-F238E27FC236}">
                <a16:creationId xmlns:a16="http://schemas.microsoft.com/office/drawing/2014/main" id="{AD61953C-AD78-479F-A750-706A6EE9EB04}"/>
              </a:ext>
            </a:extLst>
          </p:cNvPr>
          <p:cNvSpPr>
            <a:spLocks noGrp="1"/>
          </p:cNvSpPr>
          <p:nvPr>
            <p:ph idx="1"/>
          </p:nvPr>
        </p:nvSpPr>
        <p:spPr>
          <a:xfrm>
            <a:off x="838200" y="1690688"/>
            <a:ext cx="5038817" cy="4802187"/>
          </a:xfrm>
        </p:spPr>
        <p:txBody>
          <a:bodyPr>
            <a:normAutofit lnSpcReduction="10000"/>
          </a:bodyPr>
          <a:lstStyle/>
          <a:p>
            <a:pPr marL="0" indent="0">
              <a:buNone/>
            </a:pPr>
            <a:r>
              <a:rPr lang="tr-TR" dirty="0" err="1"/>
              <a:t>Primitive</a:t>
            </a:r>
            <a:endParaRPr lang="tr-TR" dirty="0"/>
          </a:p>
          <a:p>
            <a:r>
              <a:rPr lang="tr-TR" dirty="0"/>
              <a:t>1. Matematiksel Hesap işlemlerinde Kullanılabilir.(+ , – , * …)   </a:t>
            </a:r>
          </a:p>
          <a:p>
            <a:r>
              <a:rPr lang="tr-TR" dirty="0"/>
              <a:t>2. Parametre olarak kullanılabilir. </a:t>
            </a:r>
          </a:p>
          <a:p>
            <a:r>
              <a:rPr lang="tr-TR" dirty="0"/>
              <a:t>3. Serileştirme (</a:t>
            </a:r>
            <a:r>
              <a:rPr lang="tr-TR" dirty="0" err="1"/>
              <a:t>serialization</a:t>
            </a:r>
            <a:r>
              <a:rPr lang="tr-TR" dirty="0"/>
              <a:t>) işleminde kullanılamaz. </a:t>
            </a:r>
          </a:p>
          <a:p>
            <a:r>
              <a:rPr lang="tr-TR" dirty="0"/>
              <a:t>4. </a:t>
            </a:r>
            <a:r>
              <a:rPr lang="tr-TR" b="1" dirty="0" err="1"/>
              <a:t>Null</a:t>
            </a:r>
            <a:r>
              <a:rPr lang="tr-TR" dirty="0"/>
              <a:t> değerlere izin verilmez. </a:t>
            </a:r>
          </a:p>
          <a:p>
            <a:r>
              <a:rPr lang="tr-TR" dirty="0"/>
              <a:t>5. </a:t>
            </a:r>
            <a:r>
              <a:rPr lang="tr-TR" dirty="0" err="1"/>
              <a:t>Generic</a:t>
            </a:r>
            <a:r>
              <a:rPr lang="tr-TR" dirty="0"/>
              <a:t> bir nesne olarak kullanılmaz.</a:t>
            </a:r>
          </a:p>
        </p:txBody>
      </p:sp>
      <p:sp>
        <p:nvSpPr>
          <p:cNvPr id="4" name="Content Placeholder 2">
            <a:extLst>
              <a:ext uri="{FF2B5EF4-FFF2-40B4-BE49-F238E27FC236}">
                <a16:creationId xmlns:a16="http://schemas.microsoft.com/office/drawing/2014/main" id="{2969483F-B71F-42A6-AA6D-18049390C039}"/>
              </a:ext>
            </a:extLst>
          </p:cNvPr>
          <p:cNvSpPr txBox="1">
            <a:spLocks/>
          </p:cNvSpPr>
          <p:nvPr/>
        </p:nvSpPr>
        <p:spPr>
          <a:xfrm>
            <a:off x="5877017" y="1562933"/>
            <a:ext cx="5038817" cy="4802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Reference (Object) </a:t>
            </a:r>
          </a:p>
          <a:p>
            <a:r>
              <a:rPr lang="tr-TR" dirty="0"/>
              <a:t>1. Matematiksel Hesap işlemlerinde kullanılamaz(+ , – , * …)   </a:t>
            </a:r>
          </a:p>
          <a:p>
            <a:r>
              <a:rPr lang="tr-TR" dirty="0"/>
              <a:t>2. Parametre olarak kullanılabilir. </a:t>
            </a:r>
          </a:p>
          <a:p>
            <a:r>
              <a:rPr lang="tr-TR" dirty="0"/>
              <a:t>3. Serileştirme (</a:t>
            </a:r>
            <a:r>
              <a:rPr lang="tr-TR" dirty="0" err="1"/>
              <a:t>serialization</a:t>
            </a:r>
            <a:r>
              <a:rPr lang="tr-TR" dirty="0"/>
              <a:t>) işleminde kullanılabilir. </a:t>
            </a:r>
          </a:p>
          <a:p>
            <a:r>
              <a:rPr lang="tr-TR" dirty="0"/>
              <a:t>4. </a:t>
            </a:r>
            <a:r>
              <a:rPr lang="tr-TR" b="1" dirty="0" err="1"/>
              <a:t>Null</a:t>
            </a:r>
            <a:r>
              <a:rPr lang="tr-TR" dirty="0"/>
              <a:t> değerlere izin verilir. </a:t>
            </a:r>
          </a:p>
          <a:p>
            <a:r>
              <a:rPr lang="tr-TR" dirty="0"/>
              <a:t>5. </a:t>
            </a:r>
            <a:r>
              <a:rPr lang="tr-TR" dirty="0" err="1"/>
              <a:t>Generic</a:t>
            </a:r>
            <a:r>
              <a:rPr lang="tr-TR" dirty="0"/>
              <a:t> bir nesne olarak kullanılabilir.</a:t>
            </a:r>
          </a:p>
        </p:txBody>
      </p:sp>
    </p:spTree>
    <p:extLst>
      <p:ext uri="{BB962C8B-B14F-4D97-AF65-F5344CB8AC3E}">
        <p14:creationId xmlns:p14="http://schemas.microsoft.com/office/powerpoint/2010/main" val="2703101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8EF9-847D-47F1-871A-85BF8EB13608}"/>
              </a:ext>
            </a:extLst>
          </p:cNvPr>
          <p:cNvSpPr>
            <a:spLocks noGrp="1"/>
          </p:cNvSpPr>
          <p:nvPr>
            <p:ph type="title"/>
          </p:nvPr>
        </p:nvSpPr>
        <p:spPr/>
        <p:txBody>
          <a:bodyPr/>
          <a:lstStyle/>
          <a:p>
            <a:r>
              <a:rPr lang="en-US" dirty="0"/>
              <a:t>Stack memory heap memory </a:t>
            </a:r>
            <a:r>
              <a:rPr lang="en-US" dirty="0" err="1"/>
              <a:t>nedir</a:t>
            </a:r>
            <a:r>
              <a:rPr lang="en-US" dirty="0"/>
              <a:t> ?</a:t>
            </a:r>
            <a:endParaRPr lang="tr-TR" dirty="0"/>
          </a:p>
        </p:txBody>
      </p:sp>
      <p:sp>
        <p:nvSpPr>
          <p:cNvPr id="3" name="Content Placeholder 2">
            <a:extLst>
              <a:ext uri="{FF2B5EF4-FFF2-40B4-BE49-F238E27FC236}">
                <a16:creationId xmlns:a16="http://schemas.microsoft.com/office/drawing/2014/main" id="{DD54557B-8750-4083-870A-38C22304DED7}"/>
              </a:ext>
            </a:extLst>
          </p:cNvPr>
          <p:cNvSpPr>
            <a:spLocks noGrp="1"/>
          </p:cNvSpPr>
          <p:nvPr>
            <p:ph idx="1"/>
          </p:nvPr>
        </p:nvSpPr>
        <p:spPr/>
        <p:txBody>
          <a:bodyPr>
            <a:normAutofit fontScale="92500" lnSpcReduction="20000"/>
          </a:bodyPr>
          <a:lstStyle/>
          <a:p>
            <a:r>
              <a:rPr lang="tr-TR" dirty="0" err="1"/>
              <a:t>Stack</a:t>
            </a:r>
            <a:r>
              <a:rPr lang="tr-TR" dirty="0"/>
              <a:t> ve </a:t>
            </a:r>
            <a:r>
              <a:rPr lang="tr-TR" dirty="0" err="1"/>
              <a:t>Heap</a:t>
            </a:r>
            <a:r>
              <a:rPr lang="tr-TR" dirty="0"/>
              <a:t> kavramlarından kısaca bahsetmek gerekirse, </a:t>
            </a:r>
            <a:r>
              <a:rPr lang="tr-TR" dirty="0" err="1"/>
              <a:t>ram’in</a:t>
            </a:r>
            <a:r>
              <a:rPr lang="tr-TR" dirty="0"/>
              <a:t> mantıksal bölümleridir diyebiliriz. </a:t>
            </a:r>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saklanmaktadır.</a:t>
            </a:r>
          </a:p>
          <a:p>
            <a:endParaRPr lang="tr-TR" dirty="0"/>
          </a:p>
          <a:p>
            <a:r>
              <a:rPr lang="tr-TR" dirty="0" err="1"/>
              <a:t>Stack’e</a:t>
            </a:r>
            <a:r>
              <a:rPr lang="tr-TR" dirty="0"/>
              <a:t> erişim </a:t>
            </a:r>
            <a:r>
              <a:rPr lang="tr-TR" dirty="0" err="1"/>
              <a:t>Heap’den</a:t>
            </a:r>
            <a:r>
              <a:rPr lang="tr-TR" dirty="0"/>
              <a:t> daha hızlıdır ve </a:t>
            </a:r>
            <a:r>
              <a:rPr lang="tr-TR" dirty="0" err="1"/>
              <a:t>Stack</a:t>
            </a:r>
            <a:r>
              <a:rPr lang="tr-TR" dirty="0"/>
              <a:t>, LIFO (</a:t>
            </a:r>
            <a:r>
              <a:rPr lang="tr-TR" dirty="0" err="1"/>
              <a:t>Last</a:t>
            </a:r>
            <a:r>
              <a:rPr lang="tr-TR" dirty="0"/>
              <a:t>-</a:t>
            </a:r>
            <a:r>
              <a:rPr lang="tr-TR" dirty="0" err="1"/>
              <a:t>In</a:t>
            </a:r>
            <a:r>
              <a:rPr lang="tr-TR" dirty="0"/>
              <a:t>-First-</a:t>
            </a:r>
            <a:r>
              <a:rPr lang="tr-TR" dirty="0" err="1"/>
              <a:t>Out</a:t>
            </a:r>
            <a:r>
              <a:rPr lang="tr-TR" dirty="0"/>
              <a:t>) mantığında çalışmaktadır. Yani son gelen ilk olarak çıkar. Bu sebep ile aradan herhangi bir eleman çıkartamazsınız, birbirleri ile ilişki içerisindedirler.</a:t>
            </a:r>
          </a:p>
          <a:p>
            <a:endParaRPr lang="tr-TR" dirty="0"/>
          </a:p>
          <a:p>
            <a:r>
              <a:rPr lang="tr-TR" dirty="0" err="1"/>
              <a:t>Struct</a:t>
            </a:r>
            <a:r>
              <a:rPr lang="tr-TR" dirty="0"/>
              <a:t> tipindeki değişkenler değer tipleridir ve </a:t>
            </a:r>
            <a:r>
              <a:rPr lang="tr-TR" dirty="0" err="1"/>
              <a:t>Stack</a:t>
            </a:r>
            <a:r>
              <a:rPr lang="tr-TR" dirty="0"/>
              <a:t> içerisinde saklanmaktadır. Class tipindeki değişkenler ise referans tipleridir ve referansları </a:t>
            </a:r>
            <a:r>
              <a:rPr lang="tr-TR" dirty="0" err="1"/>
              <a:t>Stack’de</a:t>
            </a:r>
            <a:r>
              <a:rPr lang="tr-TR" dirty="0"/>
              <a:t> kendisi ise </a:t>
            </a:r>
            <a:r>
              <a:rPr lang="tr-TR" dirty="0" err="1"/>
              <a:t>Heap’de</a:t>
            </a:r>
            <a:r>
              <a:rPr lang="tr-TR" dirty="0"/>
              <a:t> saklanır.</a:t>
            </a:r>
          </a:p>
          <a:p>
            <a:endParaRPr lang="tr-TR" dirty="0"/>
          </a:p>
        </p:txBody>
      </p:sp>
    </p:spTree>
    <p:extLst>
      <p:ext uri="{BB962C8B-B14F-4D97-AF65-F5344CB8AC3E}">
        <p14:creationId xmlns:p14="http://schemas.microsoft.com/office/powerpoint/2010/main" val="1742105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31422-A894-46E9-AF8D-C737A5FE8330}"/>
              </a:ext>
            </a:extLst>
          </p:cNvPr>
          <p:cNvSpPr>
            <a:spLocks noGrp="1"/>
          </p:cNvSpPr>
          <p:nvPr>
            <p:ph idx="1"/>
          </p:nvPr>
        </p:nvSpPr>
        <p:spPr/>
        <p:txBody>
          <a:bodyPr>
            <a:normAutofit fontScale="92500" lnSpcReduction="10000"/>
          </a:bodyPr>
          <a:lstStyle/>
          <a:p>
            <a:r>
              <a:rPr lang="tr-TR" dirty="0"/>
              <a:t>Örneğin yukarıdaki şekilde görüldüğü üzere </a:t>
            </a:r>
            <a:r>
              <a:rPr lang="tr-TR" dirty="0" err="1"/>
              <a:t>Int</a:t>
            </a:r>
            <a:r>
              <a:rPr lang="tr-TR" dirty="0"/>
              <a:t> değer tipinde olduğu için direk </a:t>
            </a:r>
            <a:r>
              <a:rPr lang="tr-TR" dirty="0" err="1"/>
              <a:t>Stack</a:t>
            </a:r>
            <a:r>
              <a:rPr lang="tr-TR" dirty="0"/>
              <a:t> üzerinde “000001” adresine yerleştirilmiştir. </a:t>
            </a:r>
            <a:r>
              <a:rPr lang="tr-TR" dirty="0" err="1"/>
              <a:t>String</a:t>
            </a:r>
            <a:r>
              <a:rPr lang="tr-TR" dirty="0"/>
              <a:t> ise referans tipinden bir değişken olduğu için </a:t>
            </a:r>
            <a:r>
              <a:rPr lang="tr-TR" dirty="0" err="1"/>
              <a:t>Stack</a:t>
            </a:r>
            <a:r>
              <a:rPr lang="tr-TR" dirty="0"/>
              <a:t> üzerinde “00000H” adresinde ve “FFF0GH” olarak referans adresi tutulmuştur.</a:t>
            </a:r>
          </a:p>
          <a:p>
            <a:pPr marL="0" indent="0">
              <a:buNone/>
            </a:pPr>
            <a:r>
              <a:rPr lang="tr-TR" dirty="0" err="1"/>
              <a:t>Stack</a:t>
            </a:r>
            <a:r>
              <a:rPr lang="tr-TR" dirty="0"/>
              <a:t> &amp; </a:t>
            </a:r>
            <a:r>
              <a:rPr lang="tr-TR" dirty="0" err="1"/>
              <a:t>Heap’in</a:t>
            </a:r>
            <a:r>
              <a:rPr lang="tr-TR" dirty="0"/>
              <a:t> genel özelliklerine kısaca bir bacak olursak;</a:t>
            </a:r>
          </a:p>
          <a:p>
            <a:r>
              <a:rPr lang="tr-TR" dirty="0" err="1"/>
              <a:t>Stack</a:t>
            </a:r>
            <a:r>
              <a:rPr lang="tr-TR" dirty="0"/>
              <a:t> ve </a:t>
            </a:r>
            <a:r>
              <a:rPr lang="tr-TR" dirty="0" err="1"/>
              <a:t>Heap</a:t>
            </a:r>
            <a:r>
              <a:rPr lang="tr-TR" dirty="0"/>
              <a:t> </a:t>
            </a:r>
            <a:r>
              <a:rPr lang="tr-TR" dirty="0" err="1"/>
              <a:t>ram’in</a:t>
            </a:r>
            <a:r>
              <a:rPr lang="tr-TR" dirty="0"/>
              <a:t> mantıksal bölümleridir</a:t>
            </a:r>
            <a:r>
              <a:rPr lang="tr-TR" b="1" dirty="0"/>
              <a:t>.</a:t>
            </a:r>
            <a:endParaRPr lang="tr-TR" dirty="0"/>
          </a:p>
          <a:p>
            <a:r>
              <a:rPr lang="tr-TR" dirty="0" err="1"/>
              <a:t>Stack</a:t>
            </a:r>
            <a:r>
              <a:rPr lang="tr-TR" dirty="0"/>
              <a:t> LIFO mantığında çalışır. Yani son gelen ilk olarak çıkar.</a:t>
            </a:r>
          </a:p>
          <a:p>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saklanır.</a:t>
            </a:r>
          </a:p>
          <a:p>
            <a:r>
              <a:rPr lang="tr-TR" dirty="0" err="1"/>
              <a:t>Stack</a:t>
            </a:r>
            <a:r>
              <a:rPr lang="tr-TR" dirty="0"/>
              <a:t> daha hızlıdır. Ulaşılmak istenen veriler </a:t>
            </a:r>
            <a:r>
              <a:rPr lang="tr-TR" dirty="0" err="1"/>
              <a:t>ard</a:t>
            </a:r>
            <a:r>
              <a:rPr lang="tr-TR" dirty="0"/>
              <a:t> arda sıralanmış olur.</a:t>
            </a:r>
          </a:p>
          <a:p>
            <a:r>
              <a:rPr lang="tr-TR" dirty="0" err="1"/>
              <a:t>Heap</a:t>
            </a:r>
            <a:r>
              <a:rPr lang="tr-TR" dirty="0"/>
              <a:t> ortak olarak kullanılır ve uygulama başlatıldığında başlar.</a:t>
            </a:r>
          </a:p>
          <a:p>
            <a:endParaRPr lang="tr-TR" dirty="0"/>
          </a:p>
        </p:txBody>
      </p:sp>
    </p:spTree>
    <p:extLst>
      <p:ext uri="{BB962C8B-B14F-4D97-AF65-F5344CB8AC3E}">
        <p14:creationId xmlns:p14="http://schemas.microsoft.com/office/powerpoint/2010/main" val="1341204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AC42-E90F-4791-9435-A3F266DF08B1}"/>
              </a:ext>
            </a:extLst>
          </p:cNvPr>
          <p:cNvSpPr>
            <a:spLocks noGrp="1"/>
          </p:cNvSpPr>
          <p:nvPr>
            <p:ph type="title"/>
          </p:nvPr>
        </p:nvSpPr>
        <p:spPr/>
        <p:txBody>
          <a:bodyPr/>
          <a:lstStyle/>
          <a:p>
            <a:r>
              <a:rPr lang="tr-TR" dirty="0" err="1"/>
              <a:t>Ascii</a:t>
            </a:r>
            <a:r>
              <a:rPr lang="tr-TR" dirty="0"/>
              <a:t> - </a:t>
            </a:r>
            <a:r>
              <a:rPr lang="tr-TR" dirty="0" err="1"/>
              <a:t>Unicodes</a:t>
            </a:r>
            <a:r>
              <a:rPr lang="tr-TR" dirty="0"/>
              <a:t> ?</a:t>
            </a:r>
          </a:p>
        </p:txBody>
      </p:sp>
      <p:sp>
        <p:nvSpPr>
          <p:cNvPr id="3" name="Content Placeholder 2">
            <a:extLst>
              <a:ext uri="{FF2B5EF4-FFF2-40B4-BE49-F238E27FC236}">
                <a16:creationId xmlns:a16="http://schemas.microsoft.com/office/drawing/2014/main" id="{D70006B1-53B1-4A1B-82E6-117F1FF94BEE}"/>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a:t>
            </a:r>
          </a:p>
        </p:txBody>
      </p:sp>
    </p:spTree>
    <p:extLst>
      <p:ext uri="{BB962C8B-B14F-4D97-AF65-F5344CB8AC3E}">
        <p14:creationId xmlns:p14="http://schemas.microsoft.com/office/powerpoint/2010/main" val="2027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3A7-F0CE-4DA6-B632-59A7AA09A088}"/>
              </a:ext>
            </a:extLst>
          </p:cNvPr>
          <p:cNvSpPr>
            <a:spLocks noGrp="1"/>
          </p:cNvSpPr>
          <p:nvPr>
            <p:ph type="title"/>
          </p:nvPr>
        </p:nvSpPr>
        <p:spPr/>
        <p:txBody>
          <a:bodyPr/>
          <a:lstStyle/>
          <a:p>
            <a:r>
              <a:rPr lang="tr-TR" dirty="0" err="1"/>
              <a:t>valueOf</a:t>
            </a:r>
            <a:r>
              <a:rPr lang="tr-TR" dirty="0"/>
              <a:t>() Nedir?</a:t>
            </a:r>
          </a:p>
        </p:txBody>
      </p:sp>
      <p:sp>
        <p:nvSpPr>
          <p:cNvPr id="3" name="Content Placeholder 2">
            <a:extLst>
              <a:ext uri="{FF2B5EF4-FFF2-40B4-BE49-F238E27FC236}">
                <a16:creationId xmlns:a16="http://schemas.microsoft.com/office/drawing/2014/main" id="{8EBB43E5-2E94-4368-B207-2272DE699C02}"/>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34668510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1486-EAD2-4666-82F3-6C7DD76CF584}"/>
              </a:ext>
            </a:extLst>
          </p:cNvPr>
          <p:cNvSpPr>
            <a:spLocks noGrp="1"/>
          </p:cNvSpPr>
          <p:nvPr>
            <p:ph type="title"/>
          </p:nvPr>
        </p:nvSpPr>
        <p:spPr/>
        <p:txBody>
          <a:bodyPr/>
          <a:lstStyle/>
          <a:p>
            <a:r>
              <a:rPr lang="tr-TR" b="1" dirty="0" err="1"/>
              <a:t>toString</a:t>
            </a:r>
            <a:r>
              <a:rPr lang="tr-TR" b="1" dirty="0"/>
              <a:t>() nedir?</a:t>
            </a:r>
            <a:endParaRPr lang="tr-TR" dirty="0"/>
          </a:p>
        </p:txBody>
      </p:sp>
      <p:sp>
        <p:nvSpPr>
          <p:cNvPr id="3" name="Content Placeholder 2">
            <a:extLst>
              <a:ext uri="{FF2B5EF4-FFF2-40B4-BE49-F238E27FC236}">
                <a16:creationId xmlns:a16="http://schemas.microsoft.com/office/drawing/2014/main" id="{3C7F64AD-C7CE-4D72-9D97-0F0EC45C4C30}"/>
              </a:ext>
            </a:extLst>
          </p:cNvPr>
          <p:cNvSpPr>
            <a:spLocks noGrp="1"/>
          </p:cNvSpPr>
          <p:nvPr>
            <p:ph idx="1"/>
          </p:nvPr>
        </p:nvSpPr>
        <p:spPr/>
        <p:txBody>
          <a:bodyPr/>
          <a:lstStyle/>
          <a:p>
            <a:r>
              <a:rPr lang="tr-TR" dirty="0"/>
              <a:t>Java’da bütün sınıflar Object adı verilen sınıftan </a:t>
            </a:r>
            <a:r>
              <a:rPr lang="tr-TR" dirty="0" err="1"/>
              <a:t>kalıtılırlar</a:t>
            </a:r>
            <a:r>
              <a:rPr lang="tr-TR" dirty="0"/>
              <a:t>. Dolayısıyla Object sınıfındaki tüm metotlar bütün sınıflarda yazılmasalar dahi yazılmış varsayılırlar.</a:t>
            </a:r>
          </a:p>
          <a:p>
            <a:r>
              <a:rPr lang="tr-TR" dirty="0" err="1"/>
              <a:t>toString</a:t>
            </a:r>
            <a:r>
              <a:rPr lang="tr-TR" dirty="0"/>
              <a:t>() metodu da Object sınıfında tanımlanmış bir metottur ve nesnelerin metin karşılıklarını ekrana yazmak için kullanılır. Eğer nesnelerin </a:t>
            </a:r>
            <a:r>
              <a:rPr lang="tr-TR" dirty="0" err="1"/>
              <a:t>metinsel</a:t>
            </a:r>
            <a:r>
              <a:rPr lang="tr-TR" dirty="0"/>
              <a:t> bir karşılığı yoksa nesnenin hafızadaki adresini döndürür.</a:t>
            </a:r>
          </a:p>
        </p:txBody>
      </p:sp>
    </p:spTree>
    <p:extLst>
      <p:ext uri="{BB962C8B-B14F-4D97-AF65-F5344CB8AC3E}">
        <p14:creationId xmlns:p14="http://schemas.microsoft.com/office/powerpoint/2010/main" val="34728803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5911-6EA9-4DB5-8168-14951144C816}"/>
              </a:ext>
            </a:extLst>
          </p:cNvPr>
          <p:cNvSpPr>
            <a:spLocks noGrp="1"/>
          </p:cNvSpPr>
          <p:nvPr>
            <p:ph type="title"/>
          </p:nvPr>
        </p:nvSpPr>
        <p:spPr/>
        <p:txBody>
          <a:bodyPr/>
          <a:lstStyle/>
          <a:p>
            <a:r>
              <a:rPr lang="tr-TR" dirty="0" err="1"/>
              <a:t>parseInt</a:t>
            </a:r>
            <a:r>
              <a:rPr lang="tr-TR" dirty="0"/>
              <a:t>()  Nedir?</a:t>
            </a:r>
          </a:p>
        </p:txBody>
      </p:sp>
      <p:sp>
        <p:nvSpPr>
          <p:cNvPr id="3" name="Content Placeholder 2">
            <a:extLst>
              <a:ext uri="{FF2B5EF4-FFF2-40B4-BE49-F238E27FC236}">
                <a16:creationId xmlns:a16="http://schemas.microsoft.com/office/drawing/2014/main" id="{88E3F0C1-C09D-42BD-89C7-1DE5E6299977}"/>
              </a:ext>
            </a:extLst>
          </p:cNvPr>
          <p:cNvSpPr>
            <a:spLocks noGrp="1"/>
          </p:cNvSpPr>
          <p:nvPr>
            <p:ph idx="1"/>
          </p:nvPr>
        </p:nvSpPr>
        <p:spPr/>
        <p:txBody>
          <a:bodyPr/>
          <a:lstStyle/>
          <a:p>
            <a:r>
              <a:rPr lang="tr-TR" dirty="0" err="1"/>
              <a:t>parseInt</a:t>
            </a:r>
            <a:r>
              <a:rPr lang="tr-TR" dirty="0"/>
              <a:t> () yöntemi, </a:t>
            </a:r>
            <a:r>
              <a:rPr lang="tr-TR" dirty="0" err="1"/>
              <a:t>Integer</a:t>
            </a:r>
            <a:r>
              <a:rPr lang="tr-TR" dirty="0"/>
              <a:t> sınıfı tarafından sağlanır. </a:t>
            </a:r>
            <a:r>
              <a:rPr lang="tr-TR" dirty="0" err="1"/>
              <a:t>Integer</a:t>
            </a:r>
            <a:r>
              <a:rPr lang="tr-TR" dirty="0"/>
              <a:t> sınıfı, bir nesnede </a:t>
            </a:r>
            <a:r>
              <a:rPr lang="tr-TR" dirty="0" err="1"/>
              <a:t>int</a:t>
            </a:r>
            <a:r>
              <a:rPr lang="tr-TR" dirty="0"/>
              <a:t> ilkel türden bir değer sardığı için </a:t>
            </a:r>
            <a:r>
              <a:rPr lang="tr-TR" dirty="0" err="1"/>
              <a:t>Wrapper</a:t>
            </a:r>
            <a:r>
              <a:rPr lang="tr-TR" dirty="0"/>
              <a:t> sınıfı olarak adlandırılır.</a:t>
            </a:r>
          </a:p>
          <a:p>
            <a:endParaRPr lang="tr-TR" dirty="0"/>
          </a:p>
          <a:p>
            <a:endParaRPr lang="tr-TR" dirty="0"/>
          </a:p>
        </p:txBody>
      </p:sp>
    </p:spTree>
    <p:extLst>
      <p:ext uri="{BB962C8B-B14F-4D97-AF65-F5344CB8AC3E}">
        <p14:creationId xmlns:p14="http://schemas.microsoft.com/office/powerpoint/2010/main" val="660248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A5EC-ABC0-4FF2-AC6A-F067EB6F93D6}"/>
              </a:ext>
            </a:extLst>
          </p:cNvPr>
          <p:cNvSpPr>
            <a:spLocks noGrp="1"/>
          </p:cNvSpPr>
          <p:nvPr>
            <p:ph type="title"/>
          </p:nvPr>
        </p:nvSpPr>
        <p:spPr/>
        <p:txBody>
          <a:bodyPr>
            <a:normAutofit/>
          </a:bodyPr>
          <a:lstStyle/>
          <a:p>
            <a:r>
              <a:rPr lang="tr-TR" b="1" dirty="0" err="1"/>
              <a:t>StringBuffer</a:t>
            </a:r>
            <a:r>
              <a:rPr lang="tr-TR" b="1" dirty="0"/>
              <a:t> Nedir?</a:t>
            </a:r>
            <a:endParaRPr lang="tr-TR" dirty="0"/>
          </a:p>
        </p:txBody>
      </p:sp>
      <p:sp>
        <p:nvSpPr>
          <p:cNvPr id="3" name="Content Placeholder 2">
            <a:extLst>
              <a:ext uri="{FF2B5EF4-FFF2-40B4-BE49-F238E27FC236}">
                <a16:creationId xmlns:a16="http://schemas.microsoft.com/office/drawing/2014/main" id="{5F6095CE-0939-4C41-9146-9B6B70C3E16C}"/>
              </a:ext>
            </a:extLst>
          </p:cNvPr>
          <p:cNvSpPr>
            <a:spLocks noGrp="1"/>
          </p:cNvSpPr>
          <p:nvPr>
            <p:ph idx="1"/>
          </p:nvPr>
        </p:nvSpPr>
        <p:spPr/>
        <p:txBody>
          <a:bodyPr/>
          <a:lstStyle/>
          <a:p>
            <a:r>
              <a:rPr lang="tr-TR" dirty="0" err="1"/>
              <a:t>StringBuffer</a:t>
            </a:r>
            <a:r>
              <a:rPr lang="tr-TR" dirty="0"/>
              <a:t> ile </a:t>
            </a:r>
            <a:r>
              <a:rPr lang="tr-TR" dirty="0" err="1"/>
              <a:t>StringBuilder</a:t>
            </a:r>
            <a:r>
              <a:rPr lang="tr-TR" dirty="0"/>
              <a:t> aynı </a:t>
            </a:r>
            <a:r>
              <a:rPr lang="tr-TR" dirty="0" err="1"/>
              <a:t>metodlara</a:t>
            </a:r>
            <a:r>
              <a:rPr lang="tr-TR" dirty="0"/>
              <a:t> sahiptir. Aynı mantıkla ilerler. Aralarındaki tek fark ise </a:t>
            </a:r>
            <a:r>
              <a:rPr lang="tr-TR" dirty="0" err="1"/>
              <a:t>StringBuffer</a:t>
            </a:r>
            <a:r>
              <a:rPr lang="tr-TR" dirty="0"/>
              <a:t> </a:t>
            </a:r>
            <a:r>
              <a:rPr lang="tr-TR" dirty="0" err="1"/>
              <a:t>thread-safe</a:t>
            </a:r>
            <a:r>
              <a:rPr lang="tr-TR" dirty="0"/>
              <a:t> yani </a:t>
            </a:r>
            <a:r>
              <a:rPr lang="tr-TR" dirty="0" err="1"/>
              <a:t>synchronized</a:t>
            </a:r>
            <a:r>
              <a:rPr lang="tr-TR" dirty="0"/>
              <a:t> ‘tır. Bu durum da </a:t>
            </a:r>
            <a:r>
              <a:rPr lang="tr-TR" dirty="0" err="1"/>
              <a:t>StringBuffer’ı</a:t>
            </a:r>
            <a:r>
              <a:rPr lang="tr-TR" dirty="0"/>
              <a:t> </a:t>
            </a:r>
            <a:r>
              <a:rPr lang="tr-TR" dirty="0" err="1"/>
              <a:t>thread’li</a:t>
            </a:r>
            <a:r>
              <a:rPr lang="tr-TR" dirty="0"/>
              <a:t> işlemlerde kullanılmasını güvenli yapar. </a:t>
            </a:r>
            <a:r>
              <a:rPr lang="tr-TR" dirty="0" err="1"/>
              <a:t>Thread’li</a:t>
            </a:r>
            <a:r>
              <a:rPr lang="tr-TR" dirty="0"/>
              <a:t> işlemlerde güvenli olmasının getirdiği bir dezavantaj da mevcuttur. Bu durum </a:t>
            </a:r>
            <a:r>
              <a:rPr lang="tr-TR" dirty="0" err="1"/>
              <a:t>StringBuffer’ın</a:t>
            </a:r>
            <a:r>
              <a:rPr lang="tr-TR" dirty="0"/>
              <a:t> </a:t>
            </a:r>
            <a:r>
              <a:rPr lang="tr-TR" dirty="0" err="1"/>
              <a:t>StringBuilder’dan</a:t>
            </a:r>
            <a:r>
              <a:rPr lang="tr-TR" dirty="0"/>
              <a:t> daha yavaş çalışmasına neden olur.</a:t>
            </a:r>
          </a:p>
        </p:txBody>
      </p:sp>
    </p:spTree>
    <p:extLst>
      <p:ext uri="{BB962C8B-B14F-4D97-AF65-F5344CB8AC3E}">
        <p14:creationId xmlns:p14="http://schemas.microsoft.com/office/powerpoint/2010/main" val="33338105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F3BD-E708-431D-84D6-0AFBA73317E9}"/>
              </a:ext>
            </a:extLst>
          </p:cNvPr>
          <p:cNvSpPr>
            <a:spLocks noGrp="1"/>
          </p:cNvSpPr>
          <p:nvPr>
            <p:ph type="title"/>
          </p:nvPr>
        </p:nvSpPr>
        <p:spPr/>
        <p:txBody>
          <a:bodyPr>
            <a:normAutofit/>
          </a:bodyPr>
          <a:lstStyle/>
          <a:p>
            <a:r>
              <a:rPr lang="tr-TR" b="1" dirty="0" err="1"/>
              <a:t>StringBuilder</a:t>
            </a:r>
            <a:r>
              <a:rPr lang="tr-TR" b="1" dirty="0"/>
              <a:t> Nedir?</a:t>
            </a:r>
            <a:endParaRPr lang="tr-TR" dirty="0"/>
          </a:p>
        </p:txBody>
      </p:sp>
      <p:sp>
        <p:nvSpPr>
          <p:cNvPr id="3" name="Content Placeholder 2">
            <a:extLst>
              <a:ext uri="{FF2B5EF4-FFF2-40B4-BE49-F238E27FC236}">
                <a16:creationId xmlns:a16="http://schemas.microsoft.com/office/drawing/2014/main" id="{B3C16451-75BC-4B5F-A1D2-F782D7BF93D5}"/>
              </a:ext>
            </a:extLst>
          </p:cNvPr>
          <p:cNvSpPr>
            <a:spLocks noGrp="1"/>
          </p:cNvSpPr>
          <p:nvPr>
            <p:ph idx="1"/>
          </p:nvPr>
        </p:nvSpPr>
        <p:spPr/>
        <p:txBody>
          <a:bodyPr>
            <a:normAutofit lnSpcReduction="10000"/>
          </a:bodyPr>
          <a:lstStyle/>
          <a:p>
            <a:r>
              <a:rPr lang="tr-TR" dirty="0" err="1"/>
              <a:t>StringBuilder</a:t>
            </a:r>
            <a:r>
              <a:rPr lang="tr-TR" dirty="0"/>
              <a:t> sınıfı en kısa tanımla bize “</a:t>
            </a:r>
            <a:r>
              <a:rPr lang="tr-TR" dirty="0" err="1"/>
              <a:t>mutable</a:t>
            </a:r>
            <a:r>
              <a:rPr lang="tr-TR" dirty="0"/>
              <a:t>” yani değiştirilebilir </a:t>
            </a:r>
            <a:r>
              <a:rPr lang="tr-TR" dirty="0" err="1"/>
              <a:t>string</a:t>
            </a:r>
            <a:r>
              <a:rPr lang="tr-TR" dirty="0"/>
              <a:t> elde etmemize olanak tanır. Böylece hafızada her seferinde yeni bir alan açılmadan var olan alan üzerinde değişiklik yapılabilir. Bu da </a:t>
            </a:r>
            <a:r>
              <a:rPr lang="tr-TR" dirty="0" err="1"/>
              <a:t>StringBuilder</a:t>
            </a:r>
            <a:r>
              <a:rPr lang="tr-TR" dirty="0"/>
              <a:t> sınıfını hafıza kullanımı olarak </a:t>
            </a:r>
            <a:r>
              <a:rPr lang="tr-TR" dirty="0" err="1"/>
              <a:t>String</a:t>
            </a:r>
            <a:r>
              <a:rPr lang="tr-TR" dirty="0"/>
              <a:t> sınıfının önüne geçirir.</a:t>
            </a:r>
          </a:p>
          <a:p>
            <a:r>
              <a:rPr lang="tr-TR" dirty="0" err="1"/>
              <a:t>StringBuilder</a:t>
            </a:r>
            <a:r>
              <a:rPr lang="tr-TR" dirty="0"/>
              <a:t> </a:t>
            </a:r>
            <a:r>
              <a:rPr lang="tr-TR" dirty="0" err="1"/>
              <a:t>thread-safe</a:t>
            </a:r>
            <a:r>
              <a:rPr lang="tr-TR" dirty="0"/>
              <a:t> değildir. Yani </a:t>
            </a:r>
            <a:r>
              <a:rPr lang="tr-TR" dirty="0" err="1"/>
              <a:t>synchronized</a:t>
            </a:r>
            <a:r>
              <a:rPr lang="tr-TR" dirty="0"/>
              <a:t> değildir. </a:t>
            </a:r>
            <a:r>
              <a:rPr lang="tr-TR" dirty="0" err="1"/>
              <a:t>Thread’li</a:t>
            </a:r>
            <a:r>
              <a:rPr lang="tr-TR" dirty="0"/>
              <a:t> bir işlem kullanılacaksa </a:t>
            </a:r>
            <a:r>
              <a:rPr lang="tr-TR" dirty="0" err="1"/>
              <a:t>StringBuilder</a:t>
            </a:r>
            <a:r>
              <a:rPr lang="tr-TR" dirty="0"/>
              <a:t> kullanılması güvenli değildir. Basit bir şekilde durumu açıklayacak olursak: Aynı anda birden fazla </a:t>
            </a:r>
            <a:r>
              <a:rPr lang="tr-TR" dirty="0" err="1"/>
              <a:t>thread</a:t>
            </a:r>
            <a:r>
              <a:rPr lang="tr-TR" dirty="0"/>
              <a:t>, oluşturduğunuz </a:t>
            </a:r>
            <a:r>
              <a:rPr lang="tr-TR" dirty="0" err="1"/>
              <a:t>StringBuilder</a:t>
            </a:r>
            <a:r>
              <a:rPr lang="tr-TR" dirty="0"/>
              <a:t> nesnesini değiştirmeye çalıştığında </a:t>
            </a:r>
            <a:r>
              <a:rPr lang="tr-TR" dirty="0" err="1"/>
              <a:t>StringBuilder</a:t>
            </a:r>
            <a:r>
              <a:rPr lang="tr-TR" dirty="0"/>
              <a:t> bunu engelleyemez. Bu durumda da </a:t>
            </a:r>
            <a:r>
              <a:rPr lang="tr-TR" dirty="0" err="1"/>
              <a:t>threadler</a:t>
            </a:r>
            <a:r>
              <a:rPr lang="tr-TR" dirty="0"/>
              <a:t> arasında yapılan değişiklikler aslında bizim istemediğimiz değer değişikliğine neden olur.</a:t>
            </a:r>
          </a:p>
        </p:txBody>
      </p:sp>
    </p:spTree>
    <p:extLst>
      <p:ext uri="{BB962C8B-B14F-4D97-AF65-F5344CB8AC3E}">
        <p14:creationId xmlns:p14="http://schemas.microsoft.com/office/powerpoint/2010/main" val="32923318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851-D9F7-43FD-812B-B2B5964F7DAA}"/>
              </a:ext>
            </a:extLst>
          </p:cNvPr>
          <p:cNvSpPr>
            <a:spLocks noGrp="1"/>
          </p:cNvSpPr>
          <p:nvPr>
            <p:ph type="title"/>
          </p:nvPr>
        </p:nvSpPr>
        <p:spPr/>
        <p:txBody>
          <a:bodyPr>
            <a:normAutofit/>
          </a:bodyPr>
          <a:lstStyle/>
          <a:p>
            <a:r>
              <a:rPr lang="tr-TR" sz="4000" dirty="0" err="1"/>
              <a:t>StringBuilder</a:t>
            </a:r>
            <a:r>
              <a:rPr lang="tr-TR" sz="4000" dirty="0"/>
              <a:t> ile </a:t>
            </a:r>
            <a:r>
              <a:rPr lang="tr-TR" sz="4000" dirty="0" err="1"/>
              <a:t>StringBuffer</a:t>
            </a:r>
            <a:r>
              <a:rPr lang="tr-TR" sz="4000" dirty="0"/>
              <a:t> arasındaki farklar ?</a:t>
            </a:r>
          </a:p>
        </p:txBody>
      </p:sp>
      <p:pic>
        <p:nvPicPr>
          <p:cNvPr id="2050" name="Picture 2" descr="https://miro.medium.com/max/1400/1*r4DzMLpnlYxVZDpXHa_pAA.png">
            <a:extLst>
              <a:ext uri="{FF2B5EF4-FFF2-40B4-BE49-F238E27FC236}">
                <a16:creationId xmlns:a16="http://schemas.microsoft.com/office/drawing/2014/main" id="{BFF673FB-9D6F-474E-8A82-E413EEA366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1771" y="1526398"/>
            <a:ext cx="7548458" cy="50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7091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574F-6C79-4299-A2FC-D9098D92FDA9}"/>
              </a:ext>
            </a:extLst>
          </p:cNvPr>
          <p:cNvSpPr>
            <a:spLocks noGrp="1"/>
          </p:cNvSpPr>
          <p:nvPr>
            <p:ph type="title"/>
          </p:nvPr>
        </p:nvSpPr>
        <p:spPr/>
        <p:txBody>
          <a:bodyPr/>
          <a:lstStyle/>
          <a:p>
            <a:r>
              <a:rPr lang="tr-TR" dirty="0" err="1"/>
              <a:t>Regular</a:t>
            </a:r>
            <a:r>
              <a:rPr lang="tr-TR" dirty="0"/>
              <a:t> </a:t>
            </a:r>
            <a:r>
              <a:rPr lang="tr-TR" dirty="0" err="1"/>
              <a:t>Expressions</a:t>
            </a:r>
            <a:r>
              <a:rPr lang="tr-TR" dirty="0"/>
              <a:t> Nedir?</a:t>
            </a:r>
          </a:p>
        </p:txBody>
      </p:sp>
      <p:sp>
        <p:nvSpPr>
          <p:cNvPr id="3" name="Content Placeholder 2">
            <a:extLst>
              <a:ext uri="{FF2B5EF4-FFF2-40B4-BE49-F238E27FC236}">
                <a16:creationId xmlns:a16="http://schemas.microsoft.com/office/drawing/2014/main" id="{7E9FECDD-F48B-4F90-A87A-F81F14C263A2}"/>
              </a:ext>
            </a:extLst>
          </p:cNvPr>
          <p:cNvSpPr>
            <a:spLocks noGrp="1"/>
          </p:cNvSpPr>
          <p:nvPr>
            <p:ph idx="1"/>
          </p:nvPr>
        </p:nvSpPr>
        <p:spPr/>
        <p:txBody>
          <a:bodyPr/>
          <a:lstStyle/>
          <a:p>
            <a:r>
              <a:rPr lang="tr-TR" dirty="0" err="1"/>
              <a:t>Regular</a:t>
            </a:r>
            <a:r>
              <a:rPr lang="tr-TR" dirty="0"/>
              <a:t> </a:t>
            </a:r>
            <a:r>
              <a:rPr lang="tr-TR" dirty="0" err="1"/>
              <a:t>Expressions</a:t>
            </a:r>
            <a:r>
              <a:rPr lang="tr-TR" dirty="0"/>
              <a:t> (</a:t>
            </a:r>
            <a:r>
              <a:rPr lang="tr-TR" dirty="0" err="1"/>
              <a:t>Regex</a:t>
            </a:r>
            <a:r>
              <a:rPr lang="tr-TR" dirty="0"/>
              <a:t> veya </a:t>
            </a:r>
            <a:r>
              <a:rPr lang="tr-TR" dirty="0" err="1"/>
              <a:t>Regexp</a:t>
            </a:r>
            <a:r>
              <a:rPr lang="tr-TR" dirty="0"/>
              <a:t> / Düzenli / Kurallı İfadeler) modern programlama dillerinin neredeyse tamamında yer bulan, aynı söz </a:t>
            </a:r>
            <a:r>
              <a:rPr lang="tr-TR" dirty="0" err="1"/>
              <a:t>dizimine</a:t>
            </a:r>
            <a:r>
              <a:rPr lang="tr-TR" dirty="0"/>
              <a:t> (</a:t>
            </a:r>
            <a:r>
              <a:rPr lang="tr-TR" dirty="0" err="1"/>
              <a:t>syntax</a:t>
            </a:r>
            <a:r>
              <a:rPr lang="tr-TR" dirty="0"/>
              <a:t>) sahip olan, genellikle harflerden oluşan karakterler dizisinin belirtilen kurallar çerçevesinde kısa yoldan ve esnek bir biçimde belirlenmesini sağlayan bir yapıdır.</a:t>
            </a:r>
          </a:p>
        </p:txBody>
      </p:sp>
    </p:spTree>
    <p:extLst>
      <p:ext uri="{BB962C8B-B14F-4D97-AF65-F5344CB8AC3E}">
        <p14:creationId xmlns:p14="http://schemas.microsoft.com/office/powerpoint/2010/main" val="30860740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A729-D664-4E30-860A-D65C78FD079F}"/>
              </a:ext>
            </a:extLst>
          </p:cNvPr>
          <p:cNvSpPr>
            <a:spLocks noGrp="1"/>
          </p:cNvSpPr>
          <p:nvPr>
            <p:ph type="title"/>
          </p:nvPr>
        </p:nvSpPr>
        <p:spPr/>
        <p:txBody>
          <a:bodyPr/>
          <a:lstStyle/>
          <a:p>
            <a:r>
              <a:rPr lang="tr-TR" b="1" dirty="0" err="1"/>
              <a:t>Concat</a:t>
            </a:r>
            <a:endParaRPr lang="tr-TR" dirty="0"/>
          </a:p>
        </p:txBody>
      </p:sp>
      <p:sp>
        <p:nvSpPr>
          <p:cNvPr id="3" name="Content Placeholder 2">
            <a:extLst>
              <a:ext uri="{FF2B5EF4-FFF2-40B4-BE49-F238E27FC236}">
                <a16:creationId xmlns:a16="http://schemas.microsoft.com/office/drawing/2014/main" id="{CE70185B-33D3-4F84-8428-BE4DDDBD7196}"/>
              </a:ext>
            </a:extLst>
          </p:cNvPr>
          <p:cNvSpPr>
            <a:spLocks noGrp="1"/>
          </p:cNvSpPr>
          <p:nvPr>
            <p:ph idx="1"/>
          </p:nvPr>
        </p:nvSpPr>
        <p:spPr/>
        <p:txBody>
          <a:bodyPr/>
          <a:lstStyle/>
          <a:p>
            <a:r>
              <a:rPr lang="tr-TR" dirty="0"/>
              <a:t>İki </a:t>
            </a:r>
            <a:r>
              <a:rPr lang="tr-TR" dirty="0" err="1"/>
              <a:t>stringi</a:t>
            </a:r>
            <a:r>
              <a:rPr lang="tr-TR" dirty="0"/>
              <a:t> birbirine bağlar. Aslında ad fonksiyonuyla aynı işi yapar. Fakat bu </a:t>
            </a:r>
            <a:r>
              <a:rPr lang="tr-TR" dirty="0" err="1"/>
              <a:t>metod</a:t>
            </a:r>
            <a:r>
              <a:rPr lang="tr-TR" dirty="0"/>
              <a:t> </a:t>
            </a:r>
            <a:r>
              <a:rPr lang="tr-TR" dirty="0" err="1"/>
              <a:t>geçiçi</a:t>
            </a:r>
            <a:r>
              <a:rPr lang="tr-TR" dirty="0"/>
              <a:t> bir </a:t>
            </a:r>
            <a:r>
              <a:rPr lang="tr-TR" dirty="0" err="1"/>
              <a:t>string</a:t>
            </a:r>
            <a:r>
              <a:rPr lang="tr-TR" dirty="0"/>
              <a:t> belleği oluşturmakta dolasıyla hızı </a:t>
            </a:r>
            <a:r>
              <a:rPr lang="tr-TR" dirty="0" err="1"/>
              <a:t>artamaktadır</a:t>
            </a:r>
            <a:r>
              <a:rPr lang="tr-TR" dirty="0"/>
              <a:t>. Büyük projelerde işe yarar.</a:t>
            </a:r>
          </a:p>
        </p:txBody>
      </p:sp>
    </p:spTree>
    <p:extLst>
      <p:ext uri="{BB962C8B-B14F-4D97-AF65-F5344CB8AC3E}">
        <p14:creationId xmlns:p14="http://schemas.microsoft.com/office/powerpoint/2010/main" val="33306081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398-CD22-4F79-A705-373EC953CBC1}"/>
              </a:ext>
            </a:extLst>
          </p:cNvPr>
          <p:cNvSpPr>
            <a:spLocks noGrp="1"/>
          </p:cNvSpPr>
          <p:nvPr>
            <p:ph type="title"/>
          </p:nvPr>
        </p:nvSpPr>
        <p:spPr/>
        <p:txBody>
          <a:bodyPr/>
          <a:lstStyle/>
          <a:p>
            <a:r>
              <a:rPr lang="tr-TR" b="1" dirty="0" err="1"/>
              <a:t>Operand</a:t>
            </a:r>
            <a:r>
              <a:rPr lang="tr-TR" dirty="0"/>
              <a:t> </a:t>
            </a:r>
          </a:p>
        </p:txBody>
      </p:sp>
      <p:sp>
        <p:nvSpPr>
          <p:cNvPr id="3" name="Content Placeholder 2">
            <a:extLst>
              <a:ext uri="{FF2B5EF4-FFF2-40B4-BE49-F238E27FC236}">
                <a16:creationId xmlns:a16="http://schemas.microsoft.com/office/drawing/2014/main" id="{04034965-B945-4D33-8BA1-BC6E6BB75A5A}"/>
              </a:ext>
            </a:extLst>
          </p:cNvPr>
          <p:cNvSpPr>
            <a:spLocks noGrp="1"/>
          </p:cNvSpPr>
          <p:nvPr>
            <p:ph idx="1"/>
          </p:nvPr>
        </p:nvSpPr>
        <p:spPr>
          <a:xfrm>
            <a:off x="838200" y="1825625"/>
            <a:ext cx="10515600" cy="4351338"/>
          </a:xfrm>
        </p:spPr>
        <p:txBody>
          <a:bodyPr/>
          <a:lstStyle/>
          <a:p>
            <a:pPr fontAlgn="base"/>
            <a:r>
              <a:rPr lang="tr-TR" dirty="0"/>
              <a:t>Operatörler işlemleri gerçekleştirebilmek için ihtiyaç duyduğu değişkenlere </a:t>
            </a:r>
            <a:r>
              <a:rPr lang="tr-TR" b="1" dirty="0" err="1"/>
              <a:t>operand</a:t>
            </a:r>
            <a:r>
              <a:rPr lang="tr-TR" dirty="0"/>
              <a:t> denilmektedir. Tek operandı bulunan operatörlere ise tekli (</a:t>
            </a:r>
            <a:r>
              <a:rPr lang="tr-TR" dirty="0" err="1"/>
              <a:t>unary</a:t>
            </a:r>
            <a:r>
              <a:rPr lang="tr-TR" dirty="0"/>
              <a:t>) operatör denir.</a:t>
            </a:r>
          </a:p>
          <a:p>
            <a:pPr fontAlgn="base"/>
            <a:endParaRPr lang="tr-TR" dirty="0"/>
          </a:p>
          <a:p>
            <a:pPr fontAlgn="base"/>
            <a:r>
              <a:rPr lang="tr-TR" dirty="0"/>
              <a:t>Burada yapılan iş her </a:t>
            </a:r>
            <a:r>
              <a:rPr lang="tr-TR" dirty="0" err="1"/>
              <a:t>String</a:t>
            </a:r>
            <a:r>
              <a:rPr lang="tr-TR" dirty="0"/>
              <a:t> ifadenin + ile eklenmesidir. Bu işlem </a:t>
            </a:r>
            <a:r>
              <a:rPr lang="tr-TR" dirty="0" err="1"/>
              <a:t>for</a:t>
            </a:r>
            <a:r>
              <a:rPr lang="tr-TR" dirty="0"/>
              <a:t> mantığı ile </a:t>
            </a:r>
            <a:r>
              <a:rPr lang="tr-TR"/>
              <a:t>çalışır.</a:t>
            </a:r>
            <a:endParaRPr lang="tr-TR" dirty="0"/>
          </a:p>
          <a:p>
            <a:endParaRPr lang="tr-TR" dirty="0"/>
          </a:p>
        </p:txBody>
      </p:sp>
      <p:pic>
        <p:nvPicPr>
          <p:cNvPr id="6" name="Picture 5">
            <a:extLst>
              <a:ext uri="{FF2B5EF4-FFF2-40B4-BE49-F238E27FC236}">
                <a16:creationId xmlns:a16="http://schemas.microsoft.com/office/drawing/2014/main" id="{55A28D1D-CE3A-4E23-AC93-E81183CE1BAE}"/>
              </a:ext>
            </a:extLst>
          </p:cNvPr>
          <p:cNvPicPr>
            <a:picLocks noChangeAspect="1"/>
          </p:cNvPicPr>
          <p:nvPr/>
        </p:nvPicPr>
        <p:blipFill>
          <a:blip r:embed="rId2"/>
          <a:stretch>
            <a:fillRect/>
          </a:stretch>
        </p:blipFill>
        <p:spPr>
          <a:xfrm>
            <a:off x="1139024" y="4506223"/>
            <a:ext cx="3752850" cy="1514475"/>
          </a:xfrm>
          <a:prstGeom prst="rect">
            <a:avLst/>
          </a:prstGeom>
        </p:spPr>
      </p:pic>
    </p:spTree>
    <p:extLst>
      <p:ext uri="{BB962C8B-B14F-4D97-AF65-F5344CB8AC3E}">
        <p14:creationId xmlns:p14="http://schemas.microsoft.com/office/powerpoint/2010/main" val="1508163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12FB-428D-4264-9E58-46A293DF874C}"/>
              </a:ext>
            </a:extLst>
          </p:cNvPr>
          <p:cNvSpPr>
            <a:spLocks noGrp="1"/>
          </p:cNvSpPr>
          <p:nvPr>
            <p:ph type="title"/>
          </p:nvPr>
        </p:nvSpPr>
        <p:spPr/>
        <p:txBody>
          <a:bodyPr/>
          <a:lstStyle/>
          <a:p>
            <a:pPr algn="ctr"/>
            <a:r>
              <a:rPr lang="tr-TR" dirty="0" err="1"/>
              <a:t>Operand</a:t>
            </a:r>
            <a:r>
              <a:rPr lang="tr-TR" dirty="0"/>
              <a:t> Önceliği</a:t>
            </a:r>
          </a:p>
        </p:txBody>
      </p:sp>
      <p:pic>
        <p:nvPicPr>
          <p:cNvPr id="4" name="Picture 3">
            <a:extLst>
              <a:ext uri="{FF2B5EF4-FFF2-40B4-BE49-F238E27FC236}">
                <a16:creationId xmlns:a16="http://schemas.microsoft.com/office/drawing/2014/main" id="{3D447EFB-9BF2-4FB4-BB0A-4825F9DD5DC8}"/>
              </a:ext>
            </a:extLst>
          </p:cNvPr>
          <p:cNvPicPr>
            <a:picLocks noChangeAspect="1"/>
          </p:cNvPicPr>
          <p:nvPr/>
        </p:nvPicPr>
        <p:blipFill>
          <a:blip r:embed="rId2"/>
          <a:stretch>
            <a:fillRect/>
          </a:stretch>
        </p:blipFill>
        <p:spPr>
          <a:xfrm>
            <a:off x="3041281" y="1605325"/>
            <a:ext cx="6109437" cy="4887550"/>
          </a:xfrm>
          <a:prstGeom prst="rect">
            <a:avLst/>
          </a:prstGeom>
        </p:spPr>
      </p:pic>
    </p:spTree>
    <p:extLst>
      <p:ext uri="{BB962C8B-B14F-4D97-AF65-F5344CB8AC3E}">
        <p14:creationId xmlns:p14="http://schemas.microsoft.com/office/powerpoint/2010/main" val="73066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19F-2E8F-43D9-AD05-4959E542C22D}"/>
              </a:ext>
            </a:extLst>
          </p:cNvPr>
          <p:cNvSpPr>
            <a:spLocks noGrp="1"/>
          </p:cNvSpPr>
          <p:nvPr>
            <p:ph type="title"/>
          </p:nvPr>
        </p:nvSpPr>
        <p:spPr/>
        <p:txBody>
          <a:bodyPr/>
          <a:lstStyle/>
          <a:p>
            <a:r>
              <a:rPr lang="tr-TR" dirty="0"/>
              <a:t>Encoder</a:t>
            </a:r>
          </a:p>
        </p:txBody>
      </p:sp>
      <p:sp>
        <p:nvSpPr>
          <p:cNvPr id="3" name="Content Placeholder 2">
            <a:extLst>
              <a:ext uri="{FF2B5EF4-FFF2-40B4-BE49-F238E27FC236}">
                <a16:creationId xmlns:a16="http://schemas.microsoft.com/office/drawing/2014/main" id="{08378399-5AB3-4E76-AA1D-5D9EFFE9A7B8}"/>
              </a:ext>
            </a:extLst>
          </p:cNvPr>
          <p:cNvSpPr>
            <a:spLocks noGrp="1"/>
          </p:cNvSpPr>
          <p:nvPr>
            <p:ph idx="1"/>
          </p:nvPr>
        </p:nvSpPr>
        <p:spPr/>
        <p:txBody>
          <a:bodyPr/>
          <a:lstStyle/>
          <a:p>
            <a:r>
              <a:rPr lang="tr-TR" dirty="0"/>
              <a:t>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p:txBody>
      </p:sp>
      <p:pic>
        <p:nvPicPr>
          <p:cNvPr id="4" name="Picture 3">
            <a:extLst>
              <a:ext uri="{FF2B5EF4-FFF2-40B4-BE49-F238E27FC236}">
                <a16:creationId xmlns:a16="http://schemas.microsoft.com/office/drawing/2014/main" id="{CBF9EE25-F2D8-4B2F-9B7B-247E387A0784}"/>
              </a:ext>
            </a:extLst>
          </p:cNvPr>
          <p:cNvPicPr>
            <a:picLocks noChangeAspect="1"/>
          </p:cNvPicPr>
          <p:nvPr/>
        </p:nvPicPr>
        <p:blipFill>
          <a:blip r:embed="rId2"/>
          <a:stretch>
            <a:fillRect/>
          </a:stretch>
        </p:blipFill>
        <p:spPr>
          <a:xfrm>
            <a:off x="8240190" y="3620733"/>
            <a:ext cx="2177530" cy="2691167"/>
          </a:xfrm>
          <a:prstGeom prst="rect">
            <a:avLst/>
          </a:prstGeom>
        </p:spPr>
      </p:pic>
    </p:spTree>
    <p:extLst>
      <p:ext uri="{BB962C8B-B14F-4D97-AF65-F5344CB8AC3E}">
        <p14:creationId xmlns:p14="http://schemas.microsoft.com/office/powerpoint/2010/main" val="26410843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F26-F875-4A59-9B90-7EFE84D212CE}"/>
              </a:ext>
            </a:extLst>
          </p:cNvPr>
          <p:cNvSpPr>
            <a:spLocks noGrp="1"/>
          </p:cNvSpPr>
          <p:nvPr>
            <p:ph type="title"/>
          </p:nvPr>
        </p:nvSpPr>
        <p:spPr/>
        <p:txBody>
          <a:bodyPr>
            <a:normAutofit/>
          </a:bodyPr>
          <a:lstStyle/>
          <a:p>
            <a:pPr fontAlgn="base"/>
            <a:r>
              <a:rPr lang="tr-TR" dirty="0"/>
              <a:t>Kodlayıcı Tasarımı</a:t>
            </a:r>
          </a:p>
        </p:txBody>
      </p:sp>
      <p:sp>
        <p:nvSpPr>
          <p:cNvPr id="3" name="Content Placeholder 2">
            <a:extLst>
              <a:ext uri="{FF2B5EF4-FFF2-40B4-BE49-F238E27FC236}">
                <a16:creationId xmlns:a16="http://schemas.microsoft.com/office/drawing/2014/main" id="{4BF266AE-C325-42EA-9609-E7E5913B6C6C}"/>
              </a:ext>
            </a:extLst>
          </p:cNvPr>
          <p:cNvSpPr>
            <a:spLocks noGrp="1"/>
          </p:cNvSpPr>
          <p:nvPr>
            <p:ph idx="1"/>
          </p:nvPr>
        </p:nvSpPr>
        <p:spPr/>
        <p:txBody>
          <a:bodyPr/>
          <a:lstStyle/>
          <a:p>
            <a:r>
              <a:rPr lang="tr-TR" dirty="0"/>
              <a:t>Kodlayıcı tasarlarken giriş sayısını belirlememiz lazım. Bu girişleri kodlayabilecek minimum çıkış sayısını hesaplarız. 12 adet giriş kodlanması gerekiyorsa 2n &gt; 12 formülü yardımıyla n’nin değerinin 4 olduğunu ve devrede 4 tane çıkış olması gerektiğini buluruz. Doğruluk tablosunu oluşturup, devrenin tasarımına geçilir.</a:t>
            </a:r>
            <a:br>
              <a:rPr lang="tr-TR" dirty="0"/>
            </a:br>
            <a:br>
              <a:rPr lang="tr-TR" dirty="0"/>
            </a:br>
            <a:r>
              <a:rPr lang="tr-TR" dirty="0"/>
              <a:t>4 bitlik giriş kodlamak istersek;</a:t>
            </a:r>
            <a:br>
              <a:rPr lang="tr-TR" dirty="0"/>
            </a:br>
            <a:br>
              <a:rPr lang="tr-TR" dirty="0"/>
            </a:br>
            <a:r>
              <a:rPr lang="tr-TR" dirty="0"/>
              <a:t>2</a:t>
            </a:r>
            <a:r>
              <a:rPr lang="tr-TR" baseline="30000" dirty="0"/>
              <a:t>n</a:t>
            </a:r>
            <a:r>
              <a:rPr lang="tr-TR" dirty="0"/>
              <a:t>&gt;4 formülünden n=2</a:t>
            </a:r>
          </a:p>
        </p:txBody>
      </p:sp>
    </p:spTree>
    <p:extLst>
      <p:ext uri="{BB962C8B-B14F-4D97-AF65-F5344CB8AC3E}">
        <p14:creationId xmlns:p14="http://schemas.microsoft.com/office/powerpoint/2010/main" val="40467702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7AA2C-3E68-4C1A-A6AF-B90AAF752775}"/>
              </a:ext>
            </a:extLst>
          </p:cNvPr>
          <p:cNvSpPr>
            <a:spLocks noGrp="1"/>
          </p:cNvSpPr>
          <p:nvPr>
            <p:ph idx="1"/>
          </p:nvPr>
        </p:nvSpPr>
        <p:spPr>
          <a:xfrm>
            <a:off x="838200" y="3959441"/>
            <a:ext cx="10515600" cy="2217522"/>
          </a:xfrm>
        </p:spPr>
        <p:txBody>
          <a:bodyPr>
            <a:normAutofit fontScale="92500" lnSpcReduction="20000"/>
          </a:bodyPr>
          <a:lstStyle/>
          <a:p>
            <a:r>
              <a:rPr lang="tr-TR" dirty="0"/>
              <a:t>D0 girişi 1 olunca çıkış 00</a:t>
            </a:r>
            <a:br>
              <a:rPr lang="tr-TR" dirty="0"/>
            </a:br>
            <a:r>
              <a:rPr lang="tr-TR" dirty="0"/>
              <a:t>D1 girişi 1 olunca çıkış 01</a:t>
            </a:r>
            <a:br>
              <a:rPr lang="tr-TR" dirty="0"/>
            </a:br>
            <a:r>
              <a:rPr lang="tr-TR" dirty="0"/>
              <a:t>D2 girişi 1 olunca çıkış 10</a:t>
            </a:r>
            <a:br>
              <a:rPr lang="tr-TR" dirty="0"/>
            </a:br>
            <a:r>
              <a:rPr lang="tr-TR" dirty="0"/>
              <a:t>D3 girişi 1 olunca çıkış 11</a:t>
            </a:r>
            <a:br>
              <a:rPr lang="tr-TR" dirty="0"/>
            </a:br>
            <a:r>
              <a:rPr lang="tr-TR" dirty="0"/>
              <a:t>Çıkışların 1 olduğu yerlerin denklemi yazılırsa;</a:t>
            </a:r>
            <a:br>
              <a:rPr lang="tr-TR" dirty="0"/>
            </a:br>
            <a:r>
              <a:rPr lang="tr-TR" dirty="0"/>
              <a:t>X=D2+D3</a:t>
            </a:r>
            <a:br>
              <a:rPr lang="tr-TR" dirty="0"/>
            </a:br>
            <a:r>
              <a:rPr lang="tr-TR" dirty="0"/>
              <a:t>Y=D3+D1</a:t>
            </a:r>
          </a:p>
        </p:txBody>
      </p:sp>
      <p:pic>
        <p:nvPicPr>
          <p:cNvPr id="1028" name="Picture 4" descr="Tablo1: 4x2 Encoder Doğruluk Tablosu&#10;">
            <a:extLst>
              <a:ext uri="{FF2B5EF4-FFF2-40B4-BE49-F238E27FC236}">
                <a16:creationId xmlns:a16="http://schemas.microsoft.com/office/drawing/2014/main" id="{50DECE53-689D-4C72-8E25-6EB101F9D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5672"/>
            <a:ext cx="3636146" cy="2026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elektrikport.4flyy.com/Content/201512/4x2%20Encoder%20Devresi.jpg">
            <a:extLst>
              <a:ext uri="{FF2B5EF4-FFF2-40B4-BE49-F238E27FC236}">
                <a16:creationId xmlns:a16="http://schemas.microsoft.com/office/drawing/2014/main" id="{ACB9D683-F3D4-4853-888E-E24646A74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49" y="1833647"/>
            <a:ext cx="3160920" cy="198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594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3582-0954-4720-AB92-82250013E98B}"/>
              </a:ext>
            </a:extLst>
          </p:cNvPr>
          <p:cNvSpPr>
            <a:spLocks noGrp="1"/>
          </p:cNvSpPr>
          <p:nvPr>
            <p:ph type="title"/>
          </p:nvPr>
        </p:nvSpPr>
        <p:spPr/>
        <p:txBody>
          <a:bodyPr/>
          <a:lstStyle/>
          <a:p>
            <a:r>
              <a:rPr lang="tr-TR" dirty="0" err="1"/>
              <a:t>Decimal</a:t>
            </a:r>
            <a:r>
              <a:rPr lang="tr-TR" dirty="0"/>
              <a:t> – BCD kodlayıcı</a:t>
            </a:r>
          </a:p>
        </p:txBody>
      </p:sp>
      <p:sp>
        <p:nvSpPr>
          <p:cNvPr id="3" name="Content Placeholder 2">
            <a:extLst>
              <a:ext uri="{FF2B5EF4-FFF2-40B4-BE49-F238E27FC236}">
                <a16:creationId xmlns:a16="http://schemas.microsoft.com/office/drawing/2014/main" id="{18CD9AEC-3096-49B3-B6ED-C5C8E185CFA0}"/>
              </a:ext>
            </a:extLst>
          </p:cNvPr>
          <p:cNvSpPr>
            <a:spLocks noGrp="1"/>
          </p:cNvSpPr>
          <p:nvPr>
            <p:ph idx="1"/>
          </p:nvPr>
        </p:nvSpPr>
        <p:spPr>
          <a:xfrm>
            <a:off x="838200" y="1825625"/>
            <a:ext cx="10515600" cy="4351338"/>
          </a:xfrm>
        </p:spPr>
        <p:txBody>
          <a:bodyPr/>
          <a:lstStyle/>
          <a:p>
            <a:r>
              <a:rPr lang="tr-TR" dirty="0"/>
              <a:t>10’luk sayı sisteminde ki kodları, </a:t>
            </a:r>
            <a:r>
              <a:rPr lang="tr-TR" dirty="0" err="1"/>
              <a:t>bcd</a:t>
            </a:r>
            <a:r>
              <a:rPr lang="tr-TR" dirty="0"/>
              <a:t> (ikili sayı sistemi ) koduna dönüştürür.</a:t>
            </a:r>
          </a:p>
          <a:p>
            <a:endParaRPr lang="tr-TR" dirty="0"/>
          </a:p>
        </p:txBody>
      </p:sp>
      <p:pic>
        <p:nvPicPr>
          <p:cNvPr id="2054" name="Picture 6" descr="https://cdnelektrikport.4flyy.com/Content/201512/tablo%202%20decimal.jpg">
            <a:extLst>
              <a:ext uri="{FF2B5EF4-FFF2-40B4-BE49-F238E27FC236}">
                <a16:creationId xmlns:a16="http://schemas.microsoft.com/office/drawing/2014/main" id="{466C9607-C158-4DBD-AEF2-76D3D1AD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71297"/>
            <a:ext cx="37147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7445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CE1D-41A6-4E71-8EDD-1499FC1E251C}"/>
              </a:ext>
            </a:extLst>
          </p:cNvPr>
          <p:cNvSpPr>
            <a:spLocks noGrp="1"/>
          </p:cNvSpPr>
          <p:nvPr>
            <p:ph type="title"/>
          </p:nvPr>
        </p:nvSpPr>
        <p:spPr/>
        <p:txBody>
          <a:bodyPr/>
          <a:lstStyle/>
          <a:p>
            <a:r>
              <a:rPr lang="tr-TR" dirty="0" err="1"/>
              <a:t>Decoder</a:t>
            </a:r>
            <a:endParaRPr lang="tr-TR" dirty="0"/>
          </a:p>
        </p:txBody>
      </p:sp>
      <p:sp>
        <p:nvSpPr>
          <p:cNvPr id="3" name="Content Placeholder 2">
            <a:extLst>
              <a:ext uri="{FF2B5EF4-FFF2-40B4-BE49-F238E27FC236}">
                <a16:creationId xmlns:a16="http://schemas.microsoft.com/office/drawing/2014/main" id="{7A0A5315-31BA-4D67-A3FD-29A5D02C5422}"/>
              </a:ext>
            </a:extLst>
          </p:cNvPr>
          <p:cNvSpPr>
            <a:spLocks noGrp="1"/>
          </p:cNvSpPr>
          <p:nvPr>
            <p:ph idx="1"/>
          </p:nvPr>
        </p:nvSpPr>
        <p:spPr>
          <a:xfrm>
            <a:off x="838200" y="1825625"/>
            <a:ext cx="10515600" cy="4351338"/>
          </a:xfrm>
        </p:spPr>
        <p:txBody>
          <a:bodyPr/>
          <a:lstStyle/>
          <a:p>
            <a:r>
              <a:rPr lang="tr-TR" dirty="0" err="1"/>
              <a:t>Kodlayıcının</a:t>
            </a:r>
            <a:r>
              <a:rPr lang="tr-TR" dirty="0"/>
              <a:t> tersi işlem yapar. Kodlanmış bilgileri anlaşılır hale dönüştürmek için kullanılır. Örneğin cep telefonumuza gelen mesajları 2’lik sayı sisteminde anlayamayız. Gelen bilgiler çözümlenerek metin formatı haline getirilir. Bilgisayarda </a:t>
            </a:r>
            <a:r>
              <a:rPr lang="tr-TR" dirty="0" err="1"/>
              <a:t>anakart</a:t>
            </a:r>
            <a:r>
              <a:rPr lang="tr-TR" dirty="0"/>
              <a:t>, diğer mikroişlemcilerde adresleme amacıyla kullanılır.</a:t>
            </a:r>
          </a:p>
        </p:txBody>
      </p:sp>
      <p:pic>
        <p:nvPicPr>
          <p:cNvPr id="3076" name="Picture 4" descr="Kod çözücü blok diyagram">
            <a:extLst>
              <a:ext uri="{FF2B5EF4-FFF2-40B4-BE49-F238E27FC236}">
                <a16:creationId xmlns:a16="http://schemas.microsoft.com/office/drawing/2014/main" id="{9829BEF2-90CF-4825-A793-9D9C03DC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58" y="4067912"/>
            <a:ext cx="29051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683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20D4-1B87-4AE3-84C7-73365575D5C9}"/>
              </a:ext>
            </a:extLst>
          </p:cNvPr>
          <p:cNvSpPr>
            <a:spLocks noGrp="1"/>
          </p:cNvSpPr>
          <p:nvPr>
            <p:ph type="title"/>
          </p:nvPr>
        </p:nvSpPr>
        <p:spPr/>
        <p:txBody>
          <a:bodyPr/>
          <a:lstStyle/>
          <a:p>
            <a:r>
              <a:rPr lang="tr-TR" dirty="0"/>
              <a:t>Kod Çözücü Tasarımı</a:t>
            </a:r>
          </a:p>
        </p:txBody>
      </p:sp>
      <p:sp>
        <p:nvSpPr>
          <p:cNvPr id="3" name="Content Placeholder 2">
            <a:extLst>
              <a:ext uri="{FF2B5EF4-FFF2-40B4-BE49-F238E27FC236}">
                <a16:creationId xmlns:a16="http://schemas.microsoft.com/office/drawing/2014/main" id="{A8F97DCC-9388-48B6-980A-254DF39D5780}"/>
              </a:ext>
            </a:extLst>
          </p:cNvPr>
          <p:cNvSpPr>
            <a:spLocks noGrp="1"/>
          </p:cNvSpPr>
          <p:nvPr>
            <p:ph idx="1"/>
          </p:nvPr>
        </p:nvSpPr>
        <p:spPr/>
        <p:txBody>
          <a:bodyPr/>
          <a:lstStyle/>
          <a:p>
            <a:r>
              <a:rPr lang="tr-TR" dirty="0"/>
              <a:t>Kod çözücü tasarlarken n tane giriş varsa 2</a:t>
            </a:r>
            <a:r>
              <a:rPr lang="tr-TR" baseline="30000" dirty="0"/>
              <a:t>n</a:t>
            </a:r>
            <a:r>
              <a:rPr lang="tr-TR" dirty="0"/>
              <a:t> tane çıkış vardır. Doğruluk tablosu oluşturularak sistem tasarlanmış olur.</a:t>
            </a:r>
            <a:br>
              <a:rPr lang="tr-TR" dirty="0"/>
            </a:br>
            <a:br>
              <a:rPr lang="tr-TR" dirty="0"/>
            </a:br>
            <a:r>
              <a:rPr lang="tr-TR" dirty="0"/>
              <a:t>2X4 Kod çözücü (2 giriş 4 çıkış) </a:t>
            </a:r>
          </a:p>
          <a:p>
            <a:pPr marL="0" indent="0">
              <a:buNone/>
            </a:pPr>
            <a:r>
              <a:rPr lang="tr-TR" dirty="0"/>
              <a:t>   </a:t>
            </a:r>
            <a:r>
              <a:rPr lang="es-ES" dirty="0"/>
              <a:t>Y0= ¯AB</a:t>
            </a:r>
            <a:br>
              <a:rPr lang="es-ES" dirty="0"/>
            </a:br>
            <a:r>
              <a:rPr lang="tr-TR" dirty="0"/>
              <a:t>   </a:t>
            </a:r>
            <a:r>
              <a:rPr lang="es-ES" dirty="0"/>
              <a:t>Y1=¯AB</a:t>
            </a:r>
            <a:br>
              <a:rPr lang="es-ES" dirty="0"/>
            </a:br>
            <a:r>
              <a:rPr lang="tr-TR" dirty="0"/>
              <a:t>   </a:t>
            </a:r>
            <a:r>
              <a:rPr lang="es-ES" dirty="0"/>
              <a:t>Y2=A¯B</a:t>
            </a:r>
            <a:br>
              <a:rPr lang="es-ES" dirty="0"/>
            </a:br>
            <a:r>
              <a:rPr lang="tr-TR" dirty="0"/>
              <a:t>   </a:t>
            </a:r>
            <a:r>
              <a:rPr lang="es-ES" dirty="0"/>
              <a:t>Y3=AB</a:t>
            </a:r>
            <a:endParaRPr lang="tr-TR" dirty="0"/>
          </a:p>
        </p:txBody>
      </p:sp>
      <p:pic>
        <p:nvPicPr>
          <p:cNvPr id="4100" name="Picture 4" descr="2x4 decoder doğruluk tablosu">
            <a:extLst>
              <a:ext uri="{FF2B5EF4-FFF2-40B4-BE49-F238E27FC236}">
                <a16:creationId xmlns:a16="http://schemas.microsoft.com/office/drawing/2014/main" id="{6FF4529F-0C78-4592-9AB7-DD8768F07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414" y="2566987"/>
            <a:ext cx="36480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2x4 tasarlanmış Decoder&#10;">
            <a:extLst>
              <a:ext uri="{FF2B5EF4-FFF2-40B4-BE49-F238E27FC236}">
                <a16:creationId xmlns:a16="http://schemas.microsoft.com/office/drawing/2014/main" id="{F3A7137F-6385-4C5E-AF0A-6F817EF5C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205" y="4389273"/>
            <a:ext cx="3478492" cy="232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90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28EF-79B7-4509-8DF9-E7457CBB088C}"/>
              </a:ext>
            </a:extLst>
          </p:cNvPr>
          <p:cNvSpPr>
            <a:spLocks noGrp="1"/>
          </p:cNvSpPr>
          <p:nvPr>
            <p:ph type="title"/>
          </p:nvPr>
        </p:nvSpPr>
        <p:spPr/>
        <p:txBody>
          <a:bodyPr/>
          <a:lstStyle/>
          <a:p>
            <a:r>
              <a:rPr lang="tr-TR" b="1" dirty="0"/>
              <a:t>FIFO</a:t>
            </a:r>
            <a:endParaRPr lang="tr-TR" dirty="0"/>
          </a:p>
        </p:txBody>
      </p:sp>
      <p:sp>
        <p:nvSpPr>
          <p:cNvPr id="3" name="Content Placeholder 2">
            <a:extLst>
              <a:ext uri="{FF2B5EF4-FFF2-40B4-BE49-F238E27FC236}">
                <a16:creationId xmlns:a16="http://schemas.microsoft.com/office/drawing/2014/main" id="{022CEAC8-48E4-4C69-8B7F-EF3595A3BCBB}"/>
              </a:ext>
            </a:extLst>
          </p:cNvPr>
          <p:cNvSpPr>
            <a:spLocks noGrp="1"/>
          </p:cNvSpPr>
          <p:nvPr>
            <p:ph idx="1"/>
          </p:nvPr>
        </p:nvSpPr>
        <p:spPr/>
        <p:txBody>
          <a:bodyPr>
            <a:normAutofit fontScale="92500" lnSpcReduction="10000"/>
          </a:bodyPr>
          <a:lstStyle/>
          <a:p>
            <a:r>
              <a:rPr lang="tr-TR" dirty="0"/>
              <a:t>FIFO (</a:t>
            </a:r>
            <a:r>
              <a:rPr lang="tr-TR" dirty="0" err="1"/>
              <a:t>first</a:t>
            </a:r>
            <a:r>
              <a:rPr lang="tr-TR" dirty="0"/>
              <a:t> in, </a:t>
            </a:r>
            <a:r>
              <a:rPr lang="tr-TR" dirty="0" err="1"/>
              <a:t>first</a:t>
            </a:r>
            <a:r>
              <a:rPr lang="tr-TR" dirty="0"/>
              <a:t> </a:t>
            </a:r>
            <a:r>
              <a:rPr lang="tr-TR" dirty="0" err="1"/>
              <a:t>out;ilk</a:t>
            </a:r>
            <a:r>
              <a:rPr lang="tr-TR" dirty="0"/>
              <a:t> giren ilk çıkar) algoritmasının mantığı basittir. Bellek yöneticisinin yeni bir sayfaya yer açmak için, hangi sayfayı dışarıda bırakacağını karar veren algoritmalardan biridir. Yönlendiriciye gelen ilk paket, iletilecek ilk pakettir.</a:t>
            </a:r>
          </a:p>
          <a:p>
            <a:r>
              <a:rPr lang="tr-TR" dirty="0"/>
              <a:t>FIFO kuyruğuna ilk gelen, ilk hizmet (</a:t>
            </a:r>
            <a:r>
              <a:rPr lang="tr-TR" dirty="0" err="1"/>
              <a:t>first-come</a:t>
            </a:r>
            <a:r>
              <a:rPr lang="tr-TR" dirty="0"/>
              <a:t>, </a:t>
            </a:r>
            <a:r>
              <a:rPr lang="tr-TR" dirty="0" err="1"/>
              <a:t>first-served</a:t>
            </a:r>
            <a:r>
              <a:rPr lang="tr-TR" dirty="0"/>
              <a:t>; FCFS) kuyruğu olarak da anıldığı unutmamalıdır. FCFS aynı zamanda FIFO işletim sistemi çizelgeleme algoritması için bir jargon terimidir. Ayrıca her işlem için merkezi işlem birimi (CPU) zamanını talep edildiği sırada vermektedir.</a:t>
            </a:r>
          </a:p>
          <a:p>
            <a:r>
              <a:rPr lang="tr-TR" dirty="0"/>
              <a:t>En basit algoritmalardan olan </a:t>
            </a:r>
            <a:r>
              <a:rPr lang="tr-TR" dirty="0" err="1"/>
              <a:t>FIFO'nun</a:t>
            </a:r>
            <a:r>
              <a:rPr lang="tr-TR" dirty="0"/>
              <a:t> uygulanması kolaydır ve yazılım tabanlı yönlendiriciler için düşük bir sistem yükü sunmaktadır. </a:t>
            </a:r>
            <a:r>
              <a:rPr lang="tr-TR" dirty="0" err="1"/>
              <a:t>FIFO'nun</a:t>
            </a:r>
            <a:r>
              <a:rPr lang="tr-TR" dirty="0"/>
              <a:t> tam tersi, en geç girişin veya "yığının tepesinin" ilk önce işlendiği, en son giren ilk çıkar algoritması olarak bilinen </a:t>
            </a:r>
            <a:r>
              <a:rPr lang="tr-TR" dirty="0" err="1"/>
              <a:t>LIFO'dur</a:t>
            </a:r>
            <a:r>
              <a:rPr lang="tr-TR" dirty="0"/>
              <a:t>(</a:t>
            </a:r>
            <a:r>
              <a:rPr lang="tr-TR" dirty="0" err="1"/>
              <a:t>last</a:t>
            </a:r>
            <a:r>
              <a:rPr lang="tr-TR" dirty="0"/>
              <a:t>-in-</a:t>
            </a:r>
            <a:r>
              <a:rPr lang="tr-TR" dirty="0" err="1"/>
              <a:t>first</a:t>
            </a:r>
            <a:r>
              <a:rPr lang="tr-TR" dirty="0"/>
              <a:t>-</a:t>
            </a:r>
            <a:r>
              <a:rPr lang="tr-TR" dirty="0" err="1"/>
              <a:t>out</a:t>
            </a:r>
            <a:r>
              <a:rPr lang="tr-TR" dirty="0"/>
              <a:t>).</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8733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73E6-DF14-4313-8EF1-B7D64B47CE8A}"/>
              </a:ext>
            </a:extLst>
          </p:cNvPr>
          <p:cNvSpPr>
            <a:spLocks noGrp="1"/>
          </p:cNvSpPr>
          <p:nvPr>
            <p:ph type="title"/>
          </p:nvPr>
        </p:nvSpPr>
        <p:spPr/>
        <p:txBody>
          <a:bodyPr/>
          <a:lstStyle/>
          <a:p>
            <a:r>
              <a:rPr lang="tr-TR" dirty="0"/>
              <a:t>LIFO</a:t>
            </a:r>
          </a:p>
        </p:txBody>
      </p:sp>
      <p:sp>
        <p:nvSpPr>
          <p:cNvPr id="3" name="Content Placeholder 2">
            <a:extLst>
              <a:ext uri="{FF2B5EF4-FFF2-40B4-BE49-F238E27FC236}">
                <a16:creationId xmlns:a16="http://schemas.microsoft.com/office/drawing/2014/main" id="{DADA5F2B-D4B6-4246-B5E2-1954309C832C}"/>
              </a:ext>
            </a:extLst>
          </p:cNvPr>
          <p:cNvSpPr>
            <a:spLocks noGrp="1"/>
          </p:cNvSpPr>
          <p:nvPr>
            <p:ph idx="1"/>
          </p:nvPr>
        </p:nvSpPr>
        <p:spPr/>
        <p:txBody>
          <a:bodyPr/>
          <a:lstStyle/>
          <a:p>
            <a:r>
              <a:rPr lang="tr-TR" dirty="0"/>
              <a:t>LIFO , son giren ilk çıkar ifadesinin kısaltmasıdır . İlk öğenin en son işlendiği ve son öğenin önce işlendiği veri yapılarını işlemek için bir yöntemdir .</a:t>
            </a:r>
          </a:p>
          <a:p>
            <a:endParaRPr lang="tr-TR" dirty="0"/>
          </a:p>
        </p:txBody>
      </p:sp>
    </p:spTree>
    <p:extLst>
      <p:ext uri="{BB962C8B-B14F-4D97-AF65-F5344CB8AC3E}">
        <p14:creationId xmlns:p14="http://schemas.microsoft.com/office/powerpoint/2010/main" val="184159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830-EFAB-45DD-9F17-231CE5DBF9DF}"/>
              </a:ext>
            </a:extLst>
          </p:cNvPr>
          <p:cNvSpPr>
            <a:spLocks noGrp="1"/>
          </p:cNvSpPr>
          <p:nvPr>
            <p:ph type="title"/>
          </p:nvPr>
        </p:nvSpPr>
        <p:spPr/>
        <p:txBody>
          <a:bodyPr/>
          <a:lstStyle/>
          <a:p>
            <a:pPr algn="ctr"/>
            <a:r>
              <a:rPr lang="tr-TR" dirty="0"/>
              <a:t>FIFO vs. LIFO</a:t>
            </a:r>
          </a:p>
        </p:txBody>
      </p:sp>
      <p:pic>
        <p:nvPicPr>
          <p:cNvPr id="4" name="Picture 3">
            <a:extLst>
              <a:ext uri="{FF2B5EF4-FFF2-40B4-BE49-F238E27FC236}">
                <a16:creationId xmlns:a16="http://schemas.microsoft.com/office/drawing/2014/main" id="{9469CA39-3A18-4993-93C5-DA59CDB0F143}"/>
              </a:ext>
            </a:extLst>
          </p:cNvPr>
          <p:cNvPicPr>
            <a:picLocks noChangeAspect="1"/>
          </p:cNvPicPr>
          <p:nvPr/>
        </p:nvPicPr>
        <p:blipFill>
          <a:blip r:embed="rId2"/>
          <a:stretch>
            <a:fillRect/>
          </a:stretch>
        </p:blipFill>
        <p:spPr>
          <a:xfrm>
            <a:off x="2647095" y="2097629"/>
            <a:ext cx="6897810" cy="4117017"/>
          </a:xfrm>
          <a:prstGeom prst="rect">
            <a:avLst/>
          </a:prstGeom>
        </p:spPr>
      </p:pic>
    </p:spTree>
    <p:extLst>
      <p:ext uri="{BB962C8B-B14F-4D97-AF65-F5344CB8AC3E}">
        <p14:creationId xmlns:p14="http://schemas.microsoft.com/office/powerpoint/2010/main" val="2440153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7DB-D6B0-41B3-BDA8-88A31716986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374D161-0ADB-48E2-BAF6-D30CC65769C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75611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FB8E-8B6C-40CA-AE9C-8CEABF69CC75}"/>
              </a:ext>
            </a:extLst>
          </p:cNvPr>
          <p:cNvSpPr>
            <a:spLocks noGrp="1"/>
          </p:cNvSpPr>
          <p:nvPr>
            <p:ph type="title"/>
          </p:nvPr>
        </p:nvSpPr>
        <p:spPr/>
        <p:txBody>
          <a:bodyPr/>
          <a:lstStyle/>
          <a:p>
            <a:r>
              <a:rPr lang="tr-TR" dirty="0"/>
              <a:t>JVM Nedir?</a:t>
            </a:r>
          </a:p>
        </p:txBody>
      </p:sp>
      <p:sp>
        <p:nvSpPr>
          <p:cNvPr id="3" name="Content Placeholder 2">
            <a:extLst>
              <a:ext uri="{FF2B5EF4-FFF2-40B4-BE49-F238E27FC236}">
                <a16:creationId xmlns:a16="http://schemas.microsoft.com/office/drawing/2014/main" id="{81C65230-11AC-4D45-BFB8-12A89EECF9A9}"/>
              </a:ext>
            </a:extLst>
          </p:cNvPr>
          <p:cNvSpPr>
            <a:spLocks noGrp="1"/>
          </p:cNvSpPr>
          <p:nvPr>
            <p:ph idx="1"/>
          </p:nvPr>
        </p:nvSpPr>
        <p:spPr/>
        <p:txBody>
          <a:bodyPr>
            <a:normAutofit lnSpcReduction="10000"/>
          </a:bodyPr>
          <a:lstStyle/>
          <a:p>
            <a:r>
              <a:rPr lang="tr-TR" dirty="0"/>
              <a:t>JVM(Java Virtual Machine) için </a:t>
            </a:r>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 JVM; bizim yazdığımız .</a:t>
            </a:r>
            <a:r>
              <a:rPr lang="tr-TR" dirty="0" err="1"/>
              <a:t>java</a:t>
            </a:r>
            <a:r>
              <a:rPr lang="tr-TR" dirty="0"/>
              <a:t> uzantılı dosyaları anlamaz onun yerine derlenmiş .</a:t>
            </a:r>
            <a:r>
              <a:rPr lang="tr-TR" dirty="0" err="1"/>
              <a:t>class</a:t>
            </a:r>
            <a:r>
              <a:rPr lang="tr-TR" dirty="0"/>
              <a:t> uzantılı dosyaları anlar. Çünkü .</a:t>
            </a:r>
            <a:r>
              <a:rPr lang="tr-TR" dirty="0" err="1"/>
              <a:t>class</a:t>
            </a:r>
            <a:r>
              <a:rPr lang="tr-TR" dirty="0"/>
              <a:t> uzantılı dosyalar içlerinde </a:t>
            </a:r>
            <a:r>
              <a:rPr lang="tr-TR" dirty="0" err="1"/>
              <a:t>bytecode</a:t>
            </a:r>
            <a:r>
              <a:rPr lang="tr-TR" dirty="0"/>
              <a:t> </a:t>
            </a:r>
            <a:r>
              <a:rPr lang="tr-TR" dirty="0" err="1"/>
              <a:t>lar</a:t>
            </a:r>
            <a:r>
              <a:rPr lang="tr-TR" dirty="0"/>
              <a:t> içerirler. Bu özelik sayesinde Java da “Write </a:t>
            </a:r>
            <a:r>
              <a:rPr lang="tr-TR" dirty="0" err="1"/>
              <a:t>once,Run</a:t>
            </a:r>
            <a:r>
              <a:rPr lang="tr-TR" dirty="0"/>
              <a:t> </a:t>
            </a:r>
            <a:r>
              <a:rPr lang="tr-TR" dirty="0" err="1"/>
              <a:t>everywhere</a:t>
            </a:r>
            <a:r>
              <a:rPr lang="tr-TR" dirty="0"/>
              <a:t>” özeliğini kullanabiliyoruz. Yani bu şu demek oluyor; bizim </a:t>
            </a:r>
            <a:r>
              <a:rPr lang="tr-TR" dirty="0" err="1"/>
              <a:t>windows</a:t>
            </a:r>
            <a:r>
              <a:rPr lang="tr-TR" dirty="0"/>
              <a:t> bir makinede yazmış olduğumuz uygulama önce 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r>
              <a:rPr lang="tr-TR" dirty="0"/>
              <a:t> diğer platformlarda kurulu olan JVM </a:t>
            </a:r>
            <a:r>
              <a:rPr lang="tr-TR" dirty="0" err="1"/>
              <a:t>ler</a:t>
            </a:r>
            <a:r>
              <a:rPr lang="tr-TR" dirty="0"/>
              <a:t> aracılığıyla tüm platformlarda çalışıyor.</a:t>
            </a:r>
          </a:p>
          <a:p>
            <a:endParaRPr lang="tr-TR" dirty="0"/>
          </a:p>
        </p:txBody>
      </p:sp>
    </p:spTree>
    <p:extLst>
      <p:ext uri="{BB962C8B-B14F-4D97-AF65-F5344CB8AC3E}">
        <p14:creationId xmlns:p14="http://schemas.microsoft.com/office/powerpoint/2010/main" val="1468311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VM,JRE ve JDK Nedir?. Bu yazımızda Java ile geliştirme yapan… | by Osman  Kaplan | Medium">
            <a:extLst>
              <a:ext uri="{FF2B5EF4-FFF2-40B4-BE49-F238E27FC236}">
                <a16:creationId xmlns:a16="http://schemas.microsoft.com/office/drawing/2014/main" id="{EED83A0A-6738-4EB0-88B7-18AEC0450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0854" y="714592"/>
            <a:ext cx="7530292" cy="542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5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6B2EFC-294E-4074-AC5D-331D4FBD4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462" y="664553"/>
            <a:ext cx="10031075" cy="5528893"/>
          </a:xfrm>
        </p:spPr>
      </p:pic>
    </p:spTree>
    <p:extLst>
      <p:ext uri="{BB962C8B-B14F-4D97-AF65-F5344CB8AC3E}">
        <p14:creationId xmlns:p14="http://schemas.microsoft.com/office/powerpoint/2010/main" val="2920360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78BB-8E16-401D-8E94-637079F64466}"/>
              </a:ext>
            </a:extLst>
          </p:cNvPr>
          <p:cNvSpPr>
            <a:spLocks noGrp="1"/>
          </p:cNvSpPr>
          <p:nvPr>
            <p:ph type="title"/>
          </p:nvPr>
        </p:nvSpPr>
        <p:spPr/>
        <p:txBody>
          <a:bodyPr/>
          <a:lstStyle/>
          <a:p>
            <a:r>
              <a:rPr lang="tr-TR" dirty="0"/>
              <a:t>Class </a:t>
            </a:r>
            <a:r>
              <a:rPr lang="tr-TR" dirty="0" err="1"/>
              <a:t>Loader</a:t>
            </a:r>
            <a:endParaRPr lang="tr-TR" dirty="0"/>
          </a:p>
        </p:txBody>
      </p:sp>
      <p:sp>
        <p:nvSpPr>
          <p:cNvPr id="3" name="Content Placeholder 2">
            <a:extLst>
              <a:ext uri="{FF2B5EF4-FFF2-40B4-BE49-F238E27FC236}">
                <a16:creationId xmlns:a16="http://schemas.microsoft.com/office/drawing/2014/main" id="{2FEDDEFE-6CCE-4C7C-8E40-8CB72E50ACE8}"/>
              </a:ext>
            </a:extLst>
          </p:cNvPr>
          <p:cNvSpPr>
            <a:spLocks noGrp="1"/>
          </p:cNvSpPr>
          <p:nvPr>
            <p:ph idx="1"/>
          </p:nvPr>
        </p:nvSpPr>
        <p:spPr/>
        <p:txBody>
          <a:bodyPr>
            <a:normAutofit/>
          </a:bodyPr>
          <a:lstStyle/>
          <a:p>
            <a:pPr marL="0" indent="0">
              <a:buNone/>
            </a:pPr>
            <a:r>
              <a:rPr lang="tr-TR" sz="2400" dirty="0"/>
              <a:t>Class </a:t>
            </a:r>
            <a:r>
              <a:rPr lang="tr-TR" sz="2400" dirty="0" err="1"/>
              <a:t>loader</a:t>
            </a:r>
            <a:r>
              <a:rPr lang="tr-TR" sz="2400" dirty="0"/>
              <a:t> sisteminin görevi çalışma sırasında gerektiği zaman </a:t>
            </a:r>
            <a:r>
              <a:rPr lang="tr-TR" sz="2400" dirty="0" err="1"/>
              <a:t>class</a:t>
            </a:r>
            <a:r>
              <a:rPr lang="tr-TR" sz="2400" dirty="0"/>
              <a:t> dosyalarını yüklemek (</a:t>
            </a:r>
            <a:r>
              <a:rPr lang="tr-TR" sz="2400" dirty="0" err="1"/>
              <a:t>loading</a:t>
            </a:r>
            <a:r>
              <a:rPr lang="tr-TR" sz="2400" dirty="0"/>
              <a:t>), bağlamak (</a:t>
            </a:r>
            <a:r>
              <a:rPr lang="tr-TR" sz="2400" dirty="0" err="1"/>
              <a:t>linking</a:t>
            </a:r>
            <a:r>
              <a:rPr lang="tr-TR" sz="2400" dirty="0"/>
              <a:t>) ve başlatmak(</a:t>
            </a:r>
            <a:r>
              <a:rPr lang="tr-TR" sz="2400" dirty="0" err="1"/>
              <a:t>initialize</a:t>
            </a:r>
            <a:r>
              <a:rPr lang="tr-TR" sz="2400" dirty="0"/>
              <a:t>) tır.</a:t>
            </a:r>
          </a:p>
          <a:p>
            <a:pPr marL="0" indent="0">
              <a:buNone/>
            </a:pPr>
            <a:r>
              <a:rPr lang="tr-TR" sz="2400" dirty="0" err="1"/>
              <a:t>Loading</a:t>
            </a:r>
            <a:r>
              <a:rPr lang="tr-TR" sz="2400" dirty="0"/>
              <a:t>: Bu sistem </a:t>
            </a:r>
            <a:r>
              <a:rPr lang="tr-TR" sz="2400" dirty="0" err="1"/>
              <a:t>Bootstrap</a:t>
            </a:r>
            <a:r>
              <a:rPr lang="tr-TR" sz="2400" dirty="0"/>
              <a:t> </a:t>
            </a:r>
            <a:r>
              <a:rPr lang="tr-TR" sz="2400" dirty="0" err="1"/>
              <a:t>class</a:t>
            </a:r>
            <a:r>
              <a:rPr lang="tr-TR" sz="2400" dirty="0"/>
              <a:t> </a:t>
            </a:r>
            <a:r>
              <a:rPr lang="tr-TR" sz="2400" dirty="0" err="1"/>
              <a:t>Loader</a:t>
            </a:r>
            <a:r>
              <a:rPr lang="tr-TR" sz="2400" dirty="0"/>
              <a:t>, </a:t>
            </a:r>
            <a:r>
              <a:rPr lang="tr-TR" sz="2400" dirty="0" err="1"/>
              <a:t>Extension</a:t>
            </a:r>
            <a:r>
              <a:rPr lang="tr-TR" sz="2400" dirty="0"/>
              <a:t> </a:t>
            </a:r>
            <a:r>
              <a:rPr lang="tr-TR" sz="2400" dirty="0" err="1"/>
              <a:t>class</a:t>
            </a:r>
            <a:r>
              <a:rPr lang="tr-TR" sz="2400" dirty="0"/>
              <a:t> </a:t>
            </a:r>
            <a:r>
              <a:rPr lang="tr-TR" sz="2400" dirty="0" err="1"/>
              <a:t>loader</a:t>
            </a:r>
            <a:r>
              <a:rPr lang="tr-TR" sz="2400" dirty="0"/>
              <a:t> ve Application </a:t>
            </a:r>
            <a:r>
              <a:rPr lang="tr-TR" sz="2400" dirty="0" err="1"/>
              <a:t>class</a:t>
            </a:r>
            <a:r>
              <a:rPr lang="tr-TR" sz="2400" dirty="0"/>
              <a:t> </a:t>
            </a:r>
            <a:r>
              <a:rPr lang="tr-TR" sz="2400" dirty="0" err="1"/>
              <a:t>loader</a:t>
            </a:r>
            <a:r>
              <a:rPr lang="tr-TR" sz="2400" dirty="0"/>
              <a:t> dan oluşmaktadır.</a:t>
            </a:r>
          </a:p>
          <a:p>
            <a:r>
              <a:rPr lang="tr-TR" sz="2400" dirty="0" err="1"/>
              <a:t>Bootstrap</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 altındaki Java </a:t>
            </a:r>
            <a:r>
              <a:rPr lang="tr-TR" sz="2400" dirty="0" err="1"/>
              <a:t>nın</a:t>
            </a:r>
            <a:r>
              <a:rPr lang="tr-TR" sz="2400" dirty="0"/>
              <a:t> temel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 </a:t>
            </a:r>
            <a:r>
              <a:rPr lang="tr-TR" sz="2400" dirty="0" err="1"/>
              <a:t>Örn</a:t>
            </a:r>
            <a:r>
              <a:rPr lang="tr-TR" sz="2400" dirty="0"/>
              <a:t>: rt.jar kütüphanesi (</a:t>
            </a:r>
            <a:r>
              <a:rPr lang="tr-TR" sz="2400" dirty="0" err="1"/>
              <a:t>java</a:t>
            </a:r>
            <a:r>
              <a:rPr lang="tr-TR" sz="2400" dirty="0"/>
              <a:t>.*, javax.* </a:t>
            </a:r>
            <a:r>
              <a:rPr lang="tr-TR" sz="2400" dirty="0" err="1"/>
              <a:t>vs</a:t>
            </a:r>
            <a:r>
              <a:rPr lang="tr-TR" sz="2400" dirty="0"/>
              <a:t> temel paketler)</a:t>
            </a:r>
          </a:p>
          <a:p>
            <a:r>
              <a:rPr lang="tr-TR" sz="2400" dirty="0" err="1"/>
              <a:t>Extension</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a:t>
            </a:r>
            <a:r>
              <a:rPr lang="tr-TR" sz="2400" dirty="0" err="1"/>
              <a:t>ext</a:t>
            </a:r>
            <a:r>
              <a:rPr lang="tr-TR" sz="2400" dirty="0"/>
              <a:t> altındaki ek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r>
              <a:rPr lang="tr-TR" sz="2400" dirty="0"/>
              <a:t>Application </a:t>
            </a:r>
            <a:r>
              <a:rPr lang="tr-TR" sz="2400" dirty="0" err="1"/>
              <a:t>class</a:t>
            </a:r>
            <a:r>
              <a:rPr lang="tr-TR" sz="2400" dirty="0"/>
              <a:t> </a:t>
            </a:r>
            <a:r>
              <a:rPr lang="tr-TR" sz="2400" dirty="0" err="1"/>
              <a:t>loader</a:t>
            </a:r>
            <a:r>
              <a:rPr lang="tr-TR" sz="2400" dirty="0"/>
              <a:t>: Java uygulamamız çalışırken gereken uygulama seviyesindeki </a:t>
            </a:r>
            <a:r>
              <a:rPr lang="tr-TR" sz="2400" dirty="0" err="1"/>
              <a:t>class</a:t>
            </a:r>
            <a:r>
              <a:rPr lang="tr-TR" sz="2400" dirty="0"/>
              <a:t> dosyalarını yüklemekten sorumlu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19488711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2C66-F788-4E3E-975F-6D9AA4B7E26C}"/>
              </a:ext>
            </a:extLst>
          </p:cNvPr>
          <p:cNvSpPr>
            <a:spLocks noGrp="1"/>
          </p:cNvSpPr>
          <p:nvPr>
            <p:ph type="title"/>
          </p:nvPr>
        </p:nvSpPr>
        <p:spPr/>
        <p:txBody>
          <a:bodyPr/>
          <a:lstStyle/>
          <a:p>
            <a:r>
              <a:rPr lang="fr-FR" dirty="0"/>
              <a:t>JRE (Java Runtime </a:t>
            </a:r>
            <a:r>
              <a:rPr lang="fr-FR" dirty="0" err="1"/>
              <a:t>Environment</a:t>
            </a:r>
            <a:r>
              <a:rPr lang="fr-FR" dirty="0"/>
              <a:t>) </a:t>
            </a:r>
            <a:r>
              <a:rPr lang="fr-FR" dirty="0" err="1"/>
              <a:t>nedir</a:t>
            </a:r>
            <a:r>
              <a:rPr lang="fr-FR" dirty="0"/>
              <a:t>?</a:t>
            </a:r>
            <a:endParaRPr lang="tr-TR" dirty="0"/>
          </a:p>
        </p:txBody>
      </p:sp>
      <p:sp>
        <p:nvSpPr>
          <p:cNvPr id="3" name="Content Placeholder 2">
            <a:extLst>
              <a:ext uri="{FF2B5EF4-FFF2-40B4-BE49-F238E27FC236}">
                <a16:creationId xmlns:a16="http://schemas.microsoft.com/office/drawing/2014/main" id="{29B2F249-0A69-4FD9-8E7E-94AC04B709DA}"/>
              </a:ext>
            </a:extLst>
          </p:cNvPr>
          <p:cNvSpPr>
            <a:spLocks noGrp="1"/>
          </p:cNvSpPr>
          <p:nvPr>
            <p:ph idx="1"/>
          </p:nvPr>
        </p:nvSpPr>
        <p:spPr/>
        <p:txBody>
          <a:bodyPr>
            <a:normAutofit lnSpcReduction="10000"/>
          </a:bodyPr>
          <a:lstStyle/>
          <a:p>
            <a:r>
              <a:rPr lang="tr-TR" dirty="0"/>
              <a:t>JRE(Java Runtime </a:t>
            </a:r>
            <a:r>
              <a:rPr lang="tr-TR" dirty="0" err="1"/>
              <a:t>Enviroment</a:t>
            </a:r>
            <a:r>
              <a:rPr lang="tr-TR" dirty="0"/>
              <a:t>) ise </a:t>
            </a:r>
            <a:r>
              <a:rPr lang="tr-TR" dirty="0" err="1"/>
              <a:t>java</a:t>
            </a:r>
            <a:r>
              <a:rPr lang="tr-TR" dirty="0"/>
              <a:t> programlama dili ile yazılmış olan uygulama ve </a:t>
            </a:r>
            <a:r>
              <a:rPr lang="tr-TR" dirty="0" err="1"/>
              <a:t>appletlerin</a:t>
            </a:r>
            <a:r>
              <a:rPr lang="tr-TR" dirty="0"/>
              <a:t> çalışmasını sağlayan bileşenler ile JVM e kütüphaneler </a:t>
            </a:r>
            <a:r>
              <a:rPr lang="tr-TR" dirty="0" err="1"/>
              <a:t>sağlar.Derlenmiş</a:t>
            </a:r>
            <a:r>
              <a:rPr lang="tr-TR" dirty="0"/>
              <a:t>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a:t>
            </a:r>
          </a:p>
          <a:p>
            <a:r>
              <a:rPr lang="tr-TR" dirty="0"/>
              <a:t>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p:txBody>
      </p:sp>
    </p:spTree>
    <p:extLst>
      <p:ext uri="{BB962C8B-B14F-4D97-AF65-F5344CB8AC3E}">
        <p14:creationId xmlns:p14="http://schemas.microsoft.com/office/powerpoint/2010/main" val="2540410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JRE in Java - GeeksforGeeks">
            <a:extLst>
              <a:ext uri="{FF2B5EF4-FFF2-40B4-BE49-F238E27FC236}">
                <a16:creationId xmlns:a16="http://schemas.microsoft.com/office/drawing/2014/main" id="{D385C551-13FC-42D4-AC87-65BB3A1EC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942" y="813807"/>
            <a:ext cx="9176116" cy="523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61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E47-38E0-47F4-B4EA-4010C0F4208B}"/>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B2CC43F4-0462-48DE-B3E1-AAAF277188E3}"/>
              </a:ext>
            </a:extLst>
          </p:cNvPr>
          <p:cNvSpPr>
            <a:spLocks noGrp="1"/>
          </p:cNvSpPr>
          <p:nvPr>
            <p:ph idx="1"/>
          </p:nvPr>
        </p:nvSpPr>
        <p:spPr/>
        <p:txBody>
          <a:bodyPr/>
          <a:lstStyle/>
          <a:p>
            <a:r>
              <a:rPr lang="tr-TR" dirty="0"/>
              <a:t>Java Geliştirme Kiti (JDK), Java uygulamaları ve uygulamaları geliştirmek için kullanılan bir yazılım geliştirme ortamıdır. Java Runtime Environment (JRE), bir yorumlayıcı / yükleyici (</a:t>
            </a:r>
            <a:r>
              <a:rPr lang="tr-TR" dirty="0" err="1"/>
              <a:t>java</a:t>
            </a:r>
            <a:r>
              <a:rPr lang="tr-TR" dirty="0"/>
              <a:t>), bir derleyici (</a:t>
            </a:r>
            <a:r>
              <a:rPr lang="tr-TR" dirty="0" err="1"/>
              <a:t>javac</a:t>
            </a:r>
            <a:r>
              <a:rPr lang="tr-TR" dirty="0"/>
              <a:t>), bir </a:t>
            </a:r>
            <a:r>
              <a:rPr lang="tr-TR" dirty="0" err="1"/>
              <a:t>arşivleyici</a:t>
            </a:r>
            <a:r>
              <a:rPr lang="tr-TR" dirty="0"/>
              <a:t> (kavanoz), bir belge oluşturucu (</a:t>
            </a:r>
            <a:r>
              <a:rPr lang="tr-TR" dirty="0" err="1"/>
              <a:t>javadoc</a:t>
            </a:r>
            <a:r>
              <a:rPr lang="tr-TR" dirty="0"/>
              <a:t>) ve Java geliştirmede gereken diğer araçları içerir.</a:t>
            </a:r>
          </a:p>
          <a:p>
            <a:r>
              <a:rPr lang="tr-TR" dirty="0"/>
              <a:t>Genelde Java Geliştirme Kiti ile Java Runtime </a:t>
            </a:r>
            <a:r>
              <a:rPr lang="tr-TR" dirty="0" err="1"/>
              <a:t>Environment'ı</a:t>
            </a:r>
            <a:r>
              <a:rPr lang="tr-TR" dirty="0"/>
              <a:t> karıştırır. Buradaki fark, </a:t>
            </a:r>
            <a:r>
              <a:rPr lang="tr-TR" dirty="0" err="1"/>
              <a:t>JDK'nın</a:t>
            </a:r>
            <a:r>
              <a:rPr lang="tr-TR" dirty="0"/>
              <a:t> Java tabanlı yazılım </a:t>
            </a:r>
            <a:r>
              <a:rPr lang="tr-TR" i="1" dirty="0"/>
              <a:t>geliştirmek</a:t>
            </a:r>
            <a:r>
              <a:rPr lang="tr-TR" dirty="0"/>
              <a:t> için bir araç paketi olması , </a:t>
            </a:r>
            <a:r>
              <a:rPr lang="tr-TR" dirty="0" err="1"/>
              <a:t>JRE'nin</a:t>
            </a:r>
            <a:r>
              <a:rPr lang="tr-TR" dirty="0"/>
              <a:t> ise Java kodunu </a:t>
            </a:r>
            <a:r>
              <a:rPr lang="tr-TR" i="1" dirty="0"/>
              <a:t>çalıştırmak </a:t>
            </a:r>
            <a:r>
              <a:rPr lang="tr-TR" dirty="0"/>
              <a:t>için bir araç paketidir .</a:t>
            </a:r>
          </a:p>
        </p:txBody>
      </p:sp>
    </p:spTree>
    <p:extLst>
      <p:ext uri="{BB962C8B-B14F-4D97-AF65-F5344CB8AC3E}">
        <p14:creationId xmlns:p14="http://schemas.microsoft.com/office/powerpoint/2010/main" val="16934752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A62F-0108-4C37-8143-FB8C2A2E1706}"/>
              </a:ext>
            </a:extLst>
          </p:cNvPr>
          <p:cNvSpPr>
            <a:spLocks noGrp="1"/>
          </p:cNvSpPr>
          <p:nvPr>
            <p:ph type="title"/>
          </p:nvPr>
        </p:nvSpPr>
        <p:spPr/>
        <p:txBody>
          <a:bodyPr/>
          <a:lstStyle/>
          <a:p>
            <a:r>
              <a:rPr lang="tr-TR" dirty="0"/>
              <a:t>JDK Paketleri</a:t>
            </a:r>
          </a:p>
        </p:txBody>
      </p:sp>
      <p:sp>
        <p:nvSpPr>
          <p:cNvPr id="3" name="Content Placeholder 2">
            <a:extLst>
              <a:ext uri="{FF2B5EF4-FFF2-40B4-BE49-F238E27FC236}">
                <a16:creationId xmlns:a16="http://schemas.microsoft.com/office/drawing/2014/main" id="{D5E7EB99-92C0-415B-83AA-18779CE27631}"/>
              </a:ext>
            </a:extLst>
          </p:cNvPr>
          <p:cNvSpPr>
            <a:spLocks noGrp="1"/>
          </p:cNvSpPr>
          <p:nvPr>
            <p:ph idx="1"/>
          </p:nvPr>
        </p:nvSpPr>
        <p:spPr/>
        <p:txBody>
          <a:bodyPr/>
          <a:lstStyle/>
          <a:p>
            <a:r>
              <a:rPr lang="tr-TR" dirty="0"/>
              <a:t>Java sürümünüzü seçmenin yanı sıra, bir Java paketi de seçmeniz gerekecektir. </a:t>
            </a:r>
            <a:r>
              <a:rPr lang="tr-TR" i="1" dirty="0"/>
              <a:t>Paketler</a:t>
            </a:r>
            <a:r>
              <a:rPr lang="tr-TR" dirty="0"/>
              <a:t> , farklı geliştirme türleri için hedeflenen Java Geliştirme Kitleridir. Mevcut paketler Java Enterprise Edition (Java EE), Java Standard Edition (Java SE) ve Java Mobile </a:t>
            </a:r>
            <a:r>
              <a:rPr lang="tr-TR" dirty="0" err="1"/>
              <a:t>Edition'dır</a:t>
            </a:r>
            <a:r>
              <a:rPr lang="tr-TR" dirty="0"/>
              <a:t> (Java ME).</a:t>
            </a:r>
          </a:p>
        </p:txBody>
      </p:sp>
    </p:spTree>
    <p:extLst>
      <p:ext uri="{BB962C8B-B14F-4D97-AF65-F5344CB8AC3E}">
        <p14:creationId xmlns:p14="http://schemas.microsoft.com/office/powerpoint/2010/main" val="3395947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JDK, JRE and JVM - javatpoint">
            <a:extLst>
              <a:ext uri="{FF2B5EF4-FFF2-40B4-BE49-F238E27FC236}">
                <a16:creationId xmlns:a16="http://schemas.microsoft.com/office/drawing/2014/main" id="{5E0C28C7-EB34-465D-A3C2-4D3BAB7F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46" y="175566"/>
            <a:ext cx="8576093" cy="5015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1A0DA6-ABD1-4D92-92BF-E932258955A6}"/>
              </a:ext>
            </a:extLst>
          </p:cNvPr>
          <p:cNvSpPr/>
          <p:nvPr/>
        </p:nvSpPr>
        <p:spPr>
          <a:xfrm>
            <a:off x="1452846" y="5615074"/>
            <a:ext cx="6096000" cy="923330"/>
          </a:xfrm>
          <a:prstGeom prst="rect">
            <a:avLst/>
          </a:prstGeom>
        </p:spPr>
        <p:txBody>
          <a:bodyPr>
            <a:spAutoFit/>
          </a:bodyPr>
          <a:lstStyle/>
          <a:p>
            <a:r>
              <a:rPr lang="tr-TR" dirty="0"/>
              <a:t>Özetle şu şekilde düşünebiliriz:</a:t>
            </a:r>
          </a:p>
          <a:p>
            <a:r>
              <a:rPr lang="tr-TR" dirty="0"/>
              <a:t>JRE=JVM + Java Kütüphaneleri</a:t>
            </a:r>
          </a:p>
          <a:p>
            <a:r>
              <a:rPr lang="tr-TR" dirty="0"/>
              <a:t>JDK=JRE + Compiler + </a:t>
            </a:r>
            <a:r>
              <a:rPr lang="tr-TR" dirty="0" err="1"/>
              <a:t>debugger</a:t>
            </a:r>
            <a:endParaRPr lang="tr-TR" dirty="0"/>
          </a:p>
        </p:txBody>
      </p:sp>
    </p:spTree>
    <p:extLst>
      <p:ext uri="{BB962C8B-B14F-4D97-AF65-F5344CB8AC3E}">
        <p14:creationId xmlns:p14="http://schemas.microsoft.com/office/powerpoint/2010/main" val="17263960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D28-C25B-421A-BD90-4147DEAF9E20}"/>
              </a:ext>
            </a:extLst>
          </p:cNvPr>
          <p:cNvSpPr>
            <a:spLocks noGrp="1"/>
          </p:cNvSpPr>
          <p:nvPr>
            <p:ph type="title"/>
          </p:nvPr>
        </p:nvSpPr>
        <p:spPr/>
        <p:txBody>
          <a:bodyPr/>
          <a:lstStyle/>
          <a:p>
            <a:r>
              <a:rPr lang="tr-TR" dirty="0"/>
              <a:t>Compiler nedir?</a:t>
            </a:r>
          </a:p>
        </p:txBody>
      </p:sp>
      <p:sp>
        <p:nvSpPr>
          <p:cNvPr id="3" name="Content Placeholder 2">
            <a:extLst>
              <a:ext uri="{FF2B5EF4-FFF2-40B4-BE49-F238E27FC236}">
                <a16:creationId xmlns:a16="http://schemas.microsoft.com/office/drawing/2014/main" id="{8DF2C748-1813-4105-B9C6-5B153A7D0C45}"/>
              </a:ext>
            </a:extLst>
          </p:cNvPr>
          <p:cNvSpPr>
            <a:spLocks noGrp="1"/>
          </p:cNvSpPr>
          <p:nvPr>
            <p:ph idx="1"/>
          </p:nvPr>
        </p:nvSpPr>
        <p:spPr/>
        <p:txBody>
          <a:bodyPr/>
          <a:lstStyle/>
          <a:p>
            <a:r>
              <a:rPr lang="tr-TR" dirty="0"/>
              <a:t>Bir dilde yazılmış olan kodu (kaynak kodu / </a:t>
            </a:r>
            <a:r>
              <a:rPr lang="tr-TR" dirty="0" err="1"/>
              <a:t>source</a:t>
            </a:r>
            <a:r>
              <a:rPr lang="tr-TR" dirty="0"/>
              <a:t> </a:t>
            </a:r>
            <a:r>
              <a:rPr lang="tr-TR" dirty="0" err="1"/>
              <a:t>code</a:t>
            </a:r>
            <a:r>
              <a:rPr lang="tr-TR" dirty="0"/>
              <a:t>) başka bir dilde yazılmış koda, örneğin yüksek seviye bir dilden (</a:t>
            </a:r>
            <a:r>
              <a:rPr lang="tr-TR" dirty="0" err="1"/>
              <a:t>high-level</a:t>
            </a:r>
            <a:r>
              <a:rPr lang="tr-TR" dirty="0"/>
              <a:t> </a:t>
            </a:r>
            <a:r>
              <a:rPr lang="tr-TR" dirty="0" err="1"/>
              <a:t>programming</a:t>
            </a:r>
            <a:r>
              <a:rPr lang="tr-TR" dirty="0"/>
              <a:t> </a:t>
            </a:r>
            <a:r>
              <a:rPr lang="tr-TR" dirty="0" err="1"/>
              <a:t>language</a:t>
            </a:r>
            <a:r>
              <a:rPr lang="tr-TR" dirty="0"/>
              <a:t>) alt seviye bir dile (</a:t>
            </a:r>
            <a:r>
              <a:rPr lang="tr-TR" dirty="0" err="1"/>
              <a:t>low-level</a:t>
            </a:r>
            <a:r>
              <a:rPr lang="tr-TR" dirty="0"/>
              <a:t> </a:t>
            </a:r>
            <a:r>
              <a:rPr lang="tr-TR" dirty="0" err="1"/>
              <a:t>programming</a:t>
            </a:r>
            <a:r>
              <a:rPr lang="tr-TR" dirty="0"/>
              <a:t> </a:t>
            </a:r>
            <a:r>
              <a:rPr lang="tr-TR" dirty="0" err="1"/>
              <a:t>language</a:t>
            </a:r>
            <a:r>
              <a:rPr lang="tr-TR" dirty="0"/>
              <a:t>), dönüştüren araçlardır. Genellikle bu kodlar çalıştırılabilir (</a:t>
            </a:r>
            <a:r>
              <a:rPr lang="tr-TR" dirty="0" err="1"/>
              <a:t>executable</a:t>
            </a:r>
            <a:r>
              <a:rPr lang="tr-TR" dirty="0"/>
              <a:t>) şekilde üretilirler. Bunun nedeni, çoğunlukla diller arasındaki bu işlemin pratik bir şekilde işletim sistemi ve donanım bağımlı kodlara dönüştürülebilmesidir.</a:t>
            </a:r>
          </a:p>
        </p:txBody>
      </p:sp>
    </p:spTree>
    <p:extLst>
      <p:ext uri="{BB962C8B-B14F-4D97-AF65-F5344CB8AC3E}">
        <p14:creationId xmlns:p14="http://schemas.microsoft.com/office/powerpoint/2010/main" val="18984951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9099-EADD-4DCD-81F3-85520350FC99}"/>
              </a:ext>
            </a:extLst>
          </p:cNvPr>
          <p:cNvSpPr>
            <a:spLocks noGrp="1"/>
          </p:cNvSpPr>
          <p:nvPr>
            <p:ph type="title"/>
          </p:nvPr>
        </p:nvSpPr>
        <p:spPr/>
        <p:txBody>
          <a:bodyPr/>
          <a:lstStyle/>
          <a:p>
            <a:r>
              <a:rPr lang="tr-TR" dirty="0"/>
              <a:t>Interpreter nedir?</a:t>
            </a:r>
          </a:p>
        </p:txBody>
      </p:sp>
      <p:sp>
        <p:nvSpPr>
          <p:cNvPr id="3" name="Content Placeholder 2">
            <a:extLst>
              <a:ext uri="{FF2B5EF4-FFF2-40B4-BE49-F238E27FC236}">
                <a16:creationId xmlns:a16="http://schemas.microsoft.com/office/drawing/2014/main" id="{E0398FBF-B2D8-4565-8870-831575CCD93B}"/>
              </a:ext>
            </a:extLst>
          </p:cNvPr>
          <p:cNvSpPr>
            <a:spLocks noGrp="1"/>
          </p:cNvSpPr>
          <p:nvPr>
            <p:ph idx="1"/>
          </p:nvPr>
        </p:nvSpPr>
        <p:spPr/>
        <p:txBody>
          <a:bodyPr/>
          <a:lstStyle/>
          <a:p>
            <a:r>
              <a:rPr lang="tr-TR" dirty="0"/>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t>Bazı programlama dilleri derleyici ve yorumlayıcılara sahip olabilir. Ancak, daha kapsamlı çözümler sunabilen harici derleyici ve yorumlayıcılar da çalıştırılabilmektedir.</a:t>
            </a:r>
          </a:p>
        </p:txBody>
      </p:sp>
    </p:spTree>
    <p:extLst>
      <p:ext uri="{BB962C8B-B14F-4D97-AF65-F5344CB8AC3E}">
        <p14:creationId xmlns:p14="http://schemas.microsoft.com/office/powerpoint/2010/main" val="2262231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CA75-4007-4B8C-B4CE-30CC54F241E7}"/>
              </a:ext>
            </a:extLst>
          </p:cNvPr>
          <p:cNvSpPr>
            <a:spLocks noGrp="1"/>
          </p:cNvSpPr>
          <p:nvPr>
            <p:ph type="title"/>
          </p:nvPr>
        </p:nvSpPr>
        <p:spPr/>
        <p:txBody>
          <a:bodyPr/>
          <a:lstStyle/>
          <a:p>
            <a:r>
              <a:rPr lang="tr-TR" dirty="0"/>
              <a:t>Farkları</a:t>
            </a:r>
          </a:p>
        </p:txBody>
      </p:sp>
      <p:sp>
        <p:nvSpPr>
          <p:cNvPr id="3" name="Content Placeholder 2">
            <a:extLst>
              <a:ext uri="{FF2B5EF4-FFF2-40B4-BE49-F238E27FC236}">
                <a16:creationId xmlns:a16="http://schemas.microsoft.com/office/drawing/2014/main" id="{9595DF5A-3056-4302-859A-F8DEC6D1966A}"/>
              </a:ext>
            </a:extLst>
          </p:cNvPr>
          <p:cNvSpPr>
            <a:spLocks noGrp="1"/>
          </p:cNvSpPr>
          <p:nvPr>
            <p:ph idx="1"/>
          </p:nvPr>
        </p:nvSpPr>
        <p:spPr/>
        <p:txBody>
          <a:bodyPr>
            <a:normAutofit fontScale="70000" lnSpcReduction="20000"/>
          </a:bodyPr>
          <a:lstStyle/>
          <a:p>
            <a:r>
              <a:rPr lang="tr-TR" dirty="0"/>
              <a:t>Compiler bir programı bütün olarak alır ve çevirirken; Interpreter programı satır </a:t>
            </a:r>
            <a:r>
              <a:rPr lang="tr-TR" dirty="0" err="1"/>
              <a:t>satır</a:t>
            </a:r>
            <a:r>
              <a:rPr lang="tr-TR" dirty="0"/>
              <a:t> çevirir.</a:t>
            </a:r>
          </a:p>
          <a:p>
            <a:endParaRPr lang="tr-TR" dirty="0"/>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endParaRPr lang="tr-TR" dirty="0"/>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giderildiğinde çeviriyi kaldığı yerden devam ettirir. Bu yüzden </a:t>
            </a:r>
            <a:r>
              <a:rPr lang="tr-TR" dirty="0" err="1"/>
              <a:t>debug</a:t>
            </a:r>
            <a:r>
              <a:rPr lang="tr-TR" dirty="0"/>
              <a:t> işlemi daha kolaydır.</a:t>
            </a:r>
          </a:p>
          <a:p>
            <a:endParaRPr lang="tr-TR" dirty="0"/>
          </a:p>
          <a:p>
            <a:r>
              <a:rPr lang="tr-TR" dirty="0" err="1"/>
              <a:t>Compiler’da</a:t>
            </a:r>
            <a:r>
              <a:rPr lang="tr-TR" dirty="0"/>
              <a:t>, </a:t>
            </a:r>
            <a:r>
              <a:rPr lang="tr-TR" dirty="0" err="1"/>
              <a:t>Interpreter’e</a:t>
            </a:r>
            <a:r>
              <a:rPr lang="tr-TR" dirty="0"/>
              <a:t> kıyasla hata bulma daha zordur.</a:t>
            </a:r>
          </a:p>
          <a:p>
            <a:endParaRPr lang="tr-TR" dirty="0"/>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59524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2146</TotalTime>
  <Words>8261</Words>
  <Application>Microsoft Office PowerPoint</Application>
  <PresentationFormat>Widescreen</PresentationFormat>
  <Paragraphs>509</Paragraphs>
  <Slides>125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125</vt:i4>
      </vt:variant>
    </vt:vector>
  </HeadingPairs>
  <TitlesOfParts>
    <vt:vector size="129"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lpstr>FIFO</vt:lpstr>
      <vt:lpstr>LIFO</vt:lpstr>
      <vt:lpstr>FIFO vs. LIFO</vt:lpstr>
      <vt:lpstr>PowerPoint Presentation</vt:lpstr>
      <vt:lpstr>JVM Nedir?</vt:lpstr>
      <vt:lpstr>PowerPoint Presentation</vt:lpstr>
      <vt:lpstr>PowerPoint Presentation</vt:lpstr>
      <vt:lpstr>Class Loader</vt:lpstr>
      <vt:lpstr>JRE (Java Runtime Environment) nedir?</vt:lpstr>
      <vt:lpstr>PowerPoint Presentation</vt:lpstr>
      <vt:lpstr>JDK Nedir?</vt:lpstr>
      <vt:lpstr>JDK Paketleri</vt:lpstr>
      <vt:lpstr>PowerPoint Presentation</vt:lpstr>
      <vt:lpstr>Compiler nedir?</vt:lpstr>
      <vt:lpstr>Interpreter nedir?</vt:lpstr>
      <vt:lpstr>Farkları</vt:lpstr>
      <vt:lpstr>Java interpreter mı? Compiler mi?</vt:lpstr>
      <vt:lpstr>Open source nedir?</vt:lpstr>
      <vt:lpstr>JIT nedir? </vt:lpstr>
      <vt:lpstr>Java 100% OOP? </vt:lpstr>
      <vt:lpstr>Java By Pass Value ? By Pass Referances ?</vt:lpstr>
      <vt:lpstr>Java 8 gelen özellikler nelerdir? </vt:lpstr>
      <vt:lpstr>Primitive types -wrapper class arasındaki farklar ? </vt:lpstr>
      <vt:lpstr>Stack memory heap memory nedir ?</vt:lpstr>
      <vt:lpstr>PowerPoint Presentation</vt:lpstr>
      <vt:lpstr>Ascii - Unicodes ?</vt:lpstr>
      <vt:lpstr>valueOf() Nedir?</vt:lpstr>
      <vt:lpstr>toString() nedir?</vt:lpstr>
      <vt:lpstr>parseInt()  Nedir?</vt:lpstr>
      <vt:lpstr>StringBuffer Nedir?</vt:lpstr>
      <vt:lpstr>StringBuilder Nedir?</vt:lpstr>
      <vt:lpstr>StringBuilder ile StringBuffer arasındaki farklar ?</vt:lpstr>
      <vt:lpstr>Regular Expressions Nedir?</vt:lpstr>
      <vt:lpstr>Concat</vt:lpstr>
      <vt:lpstr>Operand </vt:lpstr>
      <vt:lpstr>Operand Önceliği</vt:lpstr>
      <vt:lpstr>Encoder</vt:lpstr>
      <vt:lpstr>Kodlayıcı Tasarımı</vt:lpstr>
      <vt:lpstr>PowerPoint Presentation</vt:lpstr>
      <vt:lpstr>Decimal – BCD kodlayıcı</vt:lpstr>
      <vt:lpstr>Decoder</vt:lpstr>
      <vt:lpstr>Kod Çözücü Tasarımı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72</cp:revision>
  <dcterms:created xsi:type="dcterms:W3CDTF">2022-05-23T18:55:33Z</dcterms:created>
  <dcterms:modified xsi:type="dcterms:W3CDTF">2022-06-27T08:56:29Z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