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4" r:id="rId61"/>
    <p:sldId id="315" r:id="rId62"/>
    <p:sldId id="317" r:id="rId63"/>
    <p:sldId id="318" r:id="rId64"/>
    <p:sldId id="319" r:id="rId65"/>
    <p:sldId id="320" r:id="rId66"/>
    <p:sldId id="321" r:id="rId67"/>
    <p:sldId id="322" r:id="rId68"/>
    <p:sldId id="323"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 name="2.Hafta Perşembe" id="{62FFC25A-A227-45A9-BCBB-4D92B4E41CF9}">
          <p14:sldIdLst>
            <p14:sldId id="301"/>
            <p14:sldId id="302"/>
            <p14:sldId id="303"/>
            <p14:sldId id="304"/>
            <p14:sldId id="305"/>
            <p14:sldId id="306"/>
            <p14:sldId id="307"/>
            <p14:sldId id="308"/>
            <p14:sldId id="309"/>
            <p14:sldId id="310"/>
          </p14:sldIdLst>
        </p14:section>
        <p14:section name="2.Hafta Cuma" id="{B77B30D7-6821-4326-9371-7D90AB85A92F}">
          <p14:sldIdLst>
            <p14:sldId id="311"/>
            <p14:sldId id="312"/>
            <p14:sldId id="313"/>
          </p14:sldIdLst>
        </p14:section>
        <p14:section name="3.Hafta Pazartesi" id="{010C1557-E26E-4FDA-8549-BCAA7D38EDE9}">
          <p14:sldIdLst>
            <p14:sldId id="316"/>
            <p14:sldId id="314"/>
            <p14:sldId id="315"/>
          </p14:sldIdLst>
        </p14:section>
        <p14:section name="3.Hafta Salı" id="{073E4C13-B12D-4AD2-9944-555DF37E81C0}">
          <p14:sldIdLst>
            <p14:sldId id="317"/>
            <p14:sldId id="318"/>
            <p14:sldId id="319"/>
            <p14:sldId id="320"/>
            <p14:sldId id="321"/>
          </p14:sldIdLst>
        </p14:section>
        <p14:section name="Backend Ödevler" id="{B2DAB2F0-8BE6-4A60-BB50-C355A10D0C91}">
          <p14:sldIdLst/>
        </p14:section>
        <p14:section name="5.Hafta Pazartesi" id="{77CC4426-3340-40A6-9389-C5C6B537FE1C}">
          <p14:sldIdLst>
            <p14:sldId id="322"/>
            <p14:sldId id="323"/>
            <p14:sldId id="325"/>
            <p14:sldId id="326"/>
            <p14:sldId id="327"/>
            <p14:sldId id="328"/>
            <p14:sldId id="329"/>
            <p14:sldId id="330"/>
            <p14:sldId id="331"/>
            <p14:sldId id="332"/>
            <p14:sldId id="333"/>
            <p14:sldId id="334"/>
            <p14:sldId id="335"/>
            <p14:sldId id="336"/>
            <p14:sldId id="337"/>
            <p14:sldId id="338"/>
          </p14:sldIdLst>
        </p14:section>
        <p14:section name="5.Hafta Salı-Çarsamba" id="{10F112DF-E768-46CB-BFD3-756E5DE7852D}">
          <p14:sldIdLst>
            <p14:sldId id="339"/>
            <p14:sldId id="340"/>
            <p14:sldId id="341"/>
            <p14:sldId id="342"/>
          </p14:sldIdLst>
        </p14:section>
        <p14:section name="5.Hafta Perşembe" id="{00282677-97A1-451A-8785-0DC2C67ED7EC}">
          <p14:sldIdLst>
            <p14:sldId id="343"/>
            <p14:sldId id="344"/>
            <p14:sldId id="345"/>
            <p14:sldId id="346"/>
          </p14:sldIdLst>
        </p14:section>
        <p14:section name="6.Hafta" id="{544A17BD-D8B8-42FA-8F08-2B9B3C9D8206}">
          <p14:sldIdLst>
            <p14:sldId id="347"/>
            <p14:sldId id="348"/>
            <p14:sldId id="349"/>
            <p14:sldId id="350"/>
            <p14:sldId id="351"/>
            <p14:sldId id="352"/>
            <p14:sldId id="353"/>
            <p14:sldId id="354"/>
            <p14:sldId id="355"/>
            <p14:sldId id="356"/>
            <p14:sldId id="357"/>
            <p14:sldId id="35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3.07.2022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3.07.2022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3.07.2022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3.07.2022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3.07.2022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3.07.2022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3.07.2022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3.07.2022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geeksforgeeks.org/synchronized-in-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maraci.com/nedir/syntax" TargetMode="External"/><Relationship Id="rId2" Type="http://schemas.openxmlformats.org/officeDocument/2006/relationships/hyperlink" Target="https://wmaraci.com/nedir/kodlama" TargetMode="External"/><Relationship Id="rId1" Type="http://schemas.openxmlformats.org/officeDocument/2006/relationships/slideLayout" Target="../slideLayouts/slideLayout2.xml"/><Relationship Id="rId6" Type="http://schemas.openxmlformats.org/officeDocument/2006/relationships/hyperlink" Target="https://wmaraci.com/nedir/yazilim" TargetMode="External"/><Relationship Id="rId5" Type="http://schemas.openxmlformats.org/officeDocument/2006/relationships/hyperlink" Target="https://wmaraci.com/nedir/compiler" TargetMode="External"/><Relationship Id="rId4" Type="http://schemas.openxmlformats.org/officeDocument/2006/relationships/hyperlink" Target="https://wmaraci.com/nedir/err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3DE2B37-DA07-61F0-A168-A965F2C444D2}"/>
              </a:ext>
            </a:extLst>
          </p:cNvPr>
          <p:cNvSpPr>
            <a:spLocks noGrp="1"/>
          </p:cNvSpPr>
          <p:nvPr>
            <p:ph idx="1"/>
          </p:nvPr>
        </p:nvSpPr>
        <p:spPr>
          <a:xfrm>
            <a:off x="838200" y="203200"/>
            <a:ext cx="10515600" cy="6354618"/>
          </a:xfrm>
        </p:spPr>
        <p:txBody>
          <a:bodyPr>
            <a:normAutofit/>
          </a:bodyPr>
          <a:lstStyle/>
          <a:p>
            <a:pPr algn="l"/>
            <a:r>
              <a:rPr lang="tr-TR" sz="2200" b="1" i="0" dirty="0" err="1">
                <a:solidFill>
                  <a:schemeClr val="accent2"/>
                </a:solidFill>
                <a:effectLst/>
                <a:latin typeface="sohne"/>
              </a:rPr>
              <a:t>Absolute</a:t>
            </a:r>
            <a:r>
              <a:rPr lang="tr-TR" sz="2200" b="1" i="0" dirty="0">
                <a:solidFill>
                  <a:schemeClr val="accent2"/>
                </a:solidFill>
                <a:effectLst/>
                <a:latin typeface="sohne"/>
              </a:rPr>
              <a:t> </a:t>
            </a:r>
            <a:r>
              <a:rPr lang="tr-TR" sz="2200" b="1" i="0" dirty="0" err="1">
                <a:solidFill>
                  <a:schemeClr val="accent2"/>
                </a:solidFill>
                <a:effectLst/>
                <a:latin typeface="sohne"/>
              </a:rPr>
              <a:t>Path</a:t>
            </a:r>
            <a:r>
              <a:rPr lang="tr-TR" sz="2200" b="1" i="0" dirty="0">
                <a:solidFill>
                  <a:schemeClr val="accent2"/>
                </a:solidFill>
                <a:effectLst/>
                <a:latin typeface="sohne"/>
              </a:rPr>
              <a:t> Nedir ?</a:t>
            </a:r>
          </a:p>
          <a:p>
            <a:pPr algn="l"/>
            <a:r>
              <a:rPr lang="tr-TR" sz="2200" b="0" i="0" dirty="0" err="1">
                <a:solidFill>
                  <a:schemeClr val="tx2"/>
                </a:solidFill>
                <a:effectLst/>
                <a:latin typeface="charter"/>
              </a:rPr>
              <a:t>Absolute</a:t>
            </a:r>
            <a:r>
              <a:rPr lang="tr-TR" sz="2200" b="0" i="0" dirty="0">
                <a:solidFill>
                  <a:schemeClr val="tx2"/>
                </a:solidFill>
                <a:effectLst/>
                <a:latin typeface="charter"/>
              </a:rPr>
              <a:t> </a:t>
            </a:r>
            <a:r>
              <a:rPr lang="tr-TR" sz="2200" b="0" i="0" dirty="0" err="1">
                <a:solidFill>
                  <a:schemeClr val="tx2"/>
                </a:solidFill>
                <a:effectLst/>
                <a:latin typeface="charter"/>
              </a:rPr>
              <a:t>path</a:t>
            </a:r>
            <a:r>
              <a:rPr lang="tr-TR" sz="2200" b="0" i="0" dirty="0">
                <a:solidFill>
                  <a:schemeClr val="tx2"/>
                </a:solidFill>
                <a:effectLst/>
                <a:latin typeface="charter"/>
              </a:rPr>
              <a:t> bir dosya yada klasörün </a:t>
            </a:r>
            <a:r>
              <a:rPr lang="tr-TR" sz="2200" b="0" i="0" dirty="0" err="1">
                <a:solidFill>
                  <a:schemeClr val="tx2"/>
                </a:solidFill>
                <a:effectLst/>
                <a:latin typeface="charter"/>
              </a:rPr>
              <a:t>root</a:t>
            </a:r>
            <a:r>
              <a:rPr lang="tr-TR" sz="2200" b="0" i="0" dirty="0">
                <a:solidFill>
                  <a:schemeClr val="tx2"/>
                </a:solidFill>
                <a:effectLst/>
                <a:latin typeface="charter"/>
              </a:rPr>
              <a:t>(kök) dizinden itibaren verilen </a:t>
            </a:r>
            <a:r>
              <a:rPr lang="tr-TR" sz="2200" b="0" i="0" dirty="0" err="1">
                <a:solidFill>
                  <a:schemeClr val="tx2"/>
                </a:solidFill>
                <a:effectLst/>
                <a:latin typeface="charter"/>
              </a:rPr>
              <a:t>path’e</a:t>
            </a:r>
            <a:r>
              <a:rPr lang="tr-TR" sz="2200" b="0" i="0" dirty="0">
                <a:solidFill>
                  <a:schemeClr val="tx2"/>
                </a:solidFill>
                <a:effectLst/>
                <a:latin typeface="charter"/>
              </a:rPr>
              <a:t> denir.</a:t>
            </a:r>
          </a:p>
          <a:p>
            <a:pPr algn="l"/>
            <a:r>
              <a:rPr lang="tr-TR" sz="2200" b="0" i="0" dirty="0" err="1">
                <a:solidFill>
                  <a:schemeClr val="tx2"/>
                </a:solidFill>
                <a:effectLst/>
                <a:latin typeface="charter"/>
              </a:rPr>
              <a:t>Root</a:t>
            </a:r>
            <a:r>
              <a:rPr lang="tr-TR" sz="2200" b="0" i="0" dirty="0">
                <a:solidFill>
                  <a:schemeClr val="tx2"/>
                </a:solidFill>
                <a:effectLst/>
                <a:latin typeface="charter"/>
              </a:rPr>
              <a:t> (/) dizininden itibaren alt klasörler üzerinde çalışmalarınızı gerçekleştirebilirsiniz.</a:t>
            </a:r>
          </a:p>
          <a:p>
            <a:pPr algn="l"/>
            <a:r>
              <a:rPr lang="tr-TR" sz="2200" b="0" i="0" dirty="0">
                <a:solidFill>
                  <a:schemeClr val="tx2"/>
                </a:solidFill>
                <a:effectLst/>
                <a:latin typeface="charter"/>
              </a:rPr>
              <a:t>Fakat </a:t>
            </a:r>
            <a:r>
              <a:rPr lang="tr-TR" sz="2200" b="0" i="0" dirty="0" err="1">
                <a:solidFill>
                  <a:schemeClr val="tx2"/>
                </a:solidFill>
                <a:effectLst/>
                <a:latin typeface="charter"/>
              </a:rPr>
              <a:t>Absolute</a:t>
            </a:r>
            <a:r>
              <a:rPr lang="tr-TR" sz="2200" b="0" i="0" dirty="0">
                <a:solidFill>
                  <a:schemeClr val="tx2"/>
                </a:solidFill>
                <a:effectLst/>
                <a:latin typeface="charter"/>
              </a:rPr>
              <a:t> </a:t>
            </a:r>
            <a:r>
              <a:rPr lang="tr-TR" sz="2200" b="0" i="0" dirty="0" err="1">
                <a:solidFill>
                  <a:schemeClr val="tx2"/>
                </a:solidFill>
                <a:effectLst/>
                <a:latin typeface="charter"/>
              </a:rPr>
              <a:t>Path</a:t>
            </a:r>
            <a:r>
              <a:rPr lang="tr-TR" sz="2200" b="0" i="0" dirty="0">
                <a:solidFill>
                  <a:schemeClr val="tx2"/>
                </a:solidFill>
                <a:effectLst/>
                <a:latin typeface="charter"/>
              </a:rPr>
              <a:t> işlemi, genellikle pek tavsiye edilmeyen bir </a:t>
            </a:r>
            <a:r>
              <a:rPr lang="tr-TR" sz="2200" b="0" i="0" dirty="0" err="1">
                <a:solidFill>
                  <a:schemeClr val="tx2"/>
                </a:solidFill>
                <a:effectLst/>
                <a:latin typeface="charter"/>
              </a:rPr>
              <a:t>path</a:t>
            </a:r>
            <a:r>
              <a:rPr lang="tr-TR" sz="2200" b="0" i="0" dirty="0">
                <a:solidFill>
                  <a:schemeClr val="tx2"/>
                </a:solidFill>
                <a:effectLst/>
                <a:latin typeface="charter"/>
              </a:rPr>
              <a:t> verme işlemidir. Sebebine gelirsek, Projemize </a:t>
            </a:r>
            <a:r>
              <a:rPr lang="tr-TR" sz="2200" b="0" i="0" dirty="0" err="1">
                <a:solidFill>
                  <a:schemeClr val="tx2"/>
                </a:solidFill>
                <a:effectLst/>
                <a:latin typeface="charter"/>
              </a:rPr>
              <a:t>locale</a:t>
            </a:r>
            <a:r>
              <a:rPr lang="tr-TR" sz="2200" b="0" i="0" dirty="0">
                <a:solidFill>
                  <a:schemeClr val="tx2"/>
                </a:solidFill>
                <a:effectLst/>
                <a:latin typeface="charter"/>
              </a:rPr>
              <a:t> olarak </a:t>
            </a:r>
            <a:r>
              <a:rPr lang="tr-TR" sz="2200" b="0" i="0" dirty="0" err="1">
                <a:solidFill>
                  <a:schemeClr val="tx2"/>
                </a:solidFill>
                <a:effectLst/>
                <a:latin typeface="charter"/>
              </a:rPr>
              <a:t>Path</a:t>
            </a:r>
            <a:r>
              <a:rPr lang="tr-TR" sz="2200" b="0" i="0" dirty="0">
                <a:solidFill>
                  <a:schemeClr val="tx2"/>
                </a:solidFill>
                <a:effectLst/>
                <a:latin typeface="charter"/>
              </a:rPr>
              <a:t> veriyoruz fakat projemizi farklı makinalar da çalıştırmak istediğimiz zaman verilen </a:t>
            </a:r>
            <a:r>
              <a:rPr lang="tr-TR" sz="2200" b="0" i="0" dirty="0" err="1">
                <a:solidFill>
                  <a:schemeClr val="tx2"/>
                </a:solidFill>
                <a:effectLst/>
                <a:latin typeface="charter"/>
              </a:rPr>
              <a:t>Absolute</a:t>
            </a:r>
            <a:r>
              <a:rPr lang="tr-TR" sz="2200" b="0" i="0" dirty="0">
                <a:solidFill>
                  <a:schemeClr val="tx2"/>
                </a:solidFill>
                <a:effectLst/>
                <a:latin typeface="charter"/>
              </a:rPr>
              <a:t> </a:t>
            </a:r>
            <a:r>
              <a:rPr lang="tr-TR" sz="2200" b="0" i="0" dirty="0" err="1">
                <a:solidFill>
                  <a:schemeClr val="tx2"/>
                </a:solidFill>
                <a:effectLst/>
                <a:latin typeface="charter"/>
              </a:rPr>
              <a:t>Path</a:t>
            </a:r>
            <a:r>
              <a:rPr lang="tr-TR" sz="2200" b="0" i="0" dirty="0">
                <a:solidFill>
                  <a:schemeClr val="tx2"/>
                </a:solidFill>
                <a:effectLst/>
                <a:latin typeface="charter"/>
              </a:rPr>
              <a:t>(</a:t>
            </a:r>
            <a:r>
              <a:rPr lang="tr-TR" sz="2200" b="0" i="0" dirty="0" err="1">
                <a:solidFill>
                  <a:schemeClr val="tx2"/>
                </a:solidFill>
                <a:effectLst/>
                <a:latin typeface="charter"/>
              </a:rPr>
              <a:t>Locale</a:t>
            </a:r>
            <a:r>
              <a:rPr lang="tr-TR" sz="2200" b="0" i="0" dirty="0">
                <a:solidFill>
                  <a:schemeClr val="tx2"/>
                </a:solidFill>
                <a:effectLst/>
                <a:latin typeface="charter"/>
              </a:rPr>
              <a:t> </a:t>
            </a:r>
            <a:r>
              <a:rPr lang="tr-TR" sz="2200" b="0" i="0" dirty="0" err="1">
                <a:solidFill>
                  <a:schemeClr val="tx2"/>
                </a:solidFill>
                <a:effectLst/>
                <a:latin typeface="charter"/>
              </a:rPr>
              <a:t>Path</a:t>
            </a:r>
            <a:r>
              <a:rPr lang="tr-TR" sz="2200" b="0" i="0" dirty="0">
                <a:solidFill>
                  <a:schemeClr val="tx2"/>
                </a:solidFill>
                <a:effectLst/>
                <a:latin typeface="charter"/>
              </a:rPr>
              <a:t>) projenin patlamasına sebebiyet vermektedir. Bu yüzden çoğunlukla </a:t>
            </a:r>
            <a:r>
              <a:rPr lang="tr-TR" sz="2200" b="0" i="0" dirty="0" err="1">
                <a:solidFill>
                  <a:schemeClr val="tx2"/>
                </a:solidFill>
                <a:effectLst/>
                <a:latin typeface="charter"/>
              </a:rPr>
              <a:t>Relative</a:t>
            </a:r>
            <a:r>
              <a:rPr lang="tr-TR" sz="2200" b="0" i="0" dirty="0">
                <a:solidFill>
                  <a:schemeClr val="tx2"/>
                </a:solidFill>
                <a:effectLst/>
                <a:latin typeface="charter"/>
              </a:rPr>
              <a:t> </a:t>
            </a:r>
            <a:r>
              <a:rPr lang="tr-TR" sz="2200" b="0" i="0" dirty="0" err="1">
                <a:solidFill>
                  <a:schemeClr val="tx2"/>
                </a:solidFill>
                <a:effectLst/>
                <a:latin typeface="charter"/>
              </a:rPr>
              <a:t>Path</a:t>
            </a:r>
            <a:r>
              <a:rPr lang="tr-TR" sz="2200" b="0" i="0" dirty="0">
                <a:solidFill>
                  <a:schemeClr val="tx2"/>
                </a:solidFill>
                <a:effectLst/>
                <a:latin typeface="charter"/>
              </a:rPr>
              <a:t> tercih edilmektedir.</a:t>
            </a:r>
          </a:p>
          <a:p>
            <a:pPr algn="l"/>
            <a:r>
              <a:rPr lang="tr-TR" sz="2200" b="1" i="0" dirty="0" err="1">
                <a:solidFill>
                  <a:schemeClr val="accent2"/>
                </a:solidFill>
                <a:effectLst/>
                <a:latin typeface="sohne"/>
              </a:rPr>
              <a:t>Relative</a:t>
            </a:r>
            <a:r>
              <a:rPr lang="tr-TR" sz="2200" b="1" i="0" dirty="0">
                <a:solidFill>
                  <a:schemeClr val="accent2"/>
                </a:solidFill>
                <a:effectLst/>
                <a:latin typeface="sohne"/>
              </a:rPr>
              <a:t> </a:t>
            </a:r>
            <a:r>
              <a:rPr lang="tr-TR" sz="2200" b="1" i="0" dirty="0" err="1">
                <a:solidFill>
                  <a:schemeClr val="accent2"/>
                </a:solidFill>
                <a:effectLst/>
                <a:latin typeface="sohne"/>
              </a:rPr>
              <a:t>Path</a:t>
            </a:r>
            <a:r>
              <a:rPr lang="tr-TR" sz="2200" b="1" i="0" dirty="0">
                <a:solidFill>
                  <a:schemeClr val="accent2"/>
                </a:solidFill>
                <a:effectLst/>
                <a:latin typeface="sohne"/>
              </a:rPr>
              <a:t> Nedir ?</a:t>
            </a:r>
          </a:p>
          <a:p>
            <a:pPr algn="l"/>
            <a:r>
              <a:rPr lang="tr-TR" sz="2200" b="0" i="0" dirty="0" err="1">
                <a:solidFill>
                  <a:schemeClr val="tx2"/>
                </a:solidFill>
                <a:effectLst/>
                <a:latin typeface="charter"/>
              </a:rPr>
              <a:t>Relative</a:t>
            </a:r>
            <a:r>
              <a:rPr lang="tr-TR" sz="2200" b="0" i="0" dirty="0">
                <a:solidFill>
                  <a:schemeClr val="tx2"/>
                </a:solidFill>
                <a:effectLst/>
                <a:latin typeface="charter"/>
              </a:rPr>
              <a:t> </a:t>
            </a:r>
            <a:r>
              <a:rPr lang="tr-TR" sz="2200" b="0" i="0" dirty="0" err="1">
                <a:solidFill>
                  <a:schemeClr val="tx2"/>
                </a:solidFill>
                <a:effectLst/>
                <a:latin typeface="charter"/>
              </a:rPr>
              <a:t>Path</a:t>
            </a:r>
            <a:r>
              <a:rPr lang="tr-TR" sz="2200" b="0" i="0" dirty="0">
                <a:solidFill>
                  <a:schemeClr val="tx2"/>
                </a:solidFill>
                <a:effectLst/>
                <a:latin typeface="charter"/>
              </a:rPr>
              <a:t> ise </a:t>
            </a:r>
            <a:r>
              <a:rPr lang="tr-TR" sz="2200" b="0" i="0" dirty="0" err="1">
                <a:solidFill>
                  <a:schemeClr val="tx2"/>
                </a:solidFill>
                <a:effectLst/>
                <a:latin typeface="charter"/>
              </a:rPr>
              <a:t>Absolute</a:t>
            </a:r>
            <a:r>
              <a:rPr lang="tr-TR" sz="2200" b="0" i="0" dirty="0">
                <a:solidFill>
                  <a:schemeClr val="tx2"/>
                </a:solidFill>
                <a:effectLst/>
                <a:latin typeface="charter"/>
              </a:rPr>
              <a:t> </a:t>
            </a:r>
            <a:r>
              <a:rPr lang="tr-TR" sz="2200" b="0" i="0" dirty="0" err="1">
                <a:solidFill>
                  <a:schemeClr val="tx2"/>
                </a:solidFill>
                <a:effectLst/>
                <a:latin typeface="charter"/>
              </a:rPr>
              <a:t>Path’den</a:t>
            </a:r>
            <a:r>
              <a:rPr lang="tr-TR" sz="2200" b="0" i="0" dirty="0">
                <a:solidFill>
                  <a:schemeClr val="tx2"/>
                </a:solidFill>
                <a:effectLst/>
                <a:latin typeface="charter"/>
              </a:rPr>
              <a:t> farklı olarak dinamik olarak yol vermektedir.</a:t>
            </a:r>
          </a:p>
          <a:p>
            <a:pPr algn="l"/>
            <a:r>
              <a:rPr lang="tr-TR" sz="2200" b="0" i="0" dirty="0" err="1">
                <a:solidFill>
                  <a:schemeClr val="tx2"/>
                </a:solidFill>
                <a:effectLst/>
                <a:latin typeface="charter"/>
              </a:rPr>
              <a:t>Relative</a:t>
            </a:r>
            <a:r>
              <a:rPr lang="tr-TR" sz="2200" b="0" i="0" dirty="0">
                <a:solidFill>
                  <a:schemeClr val="tx2"/>
                </a:solidFill>
                <a:effectLst/>
                <a:latin typeface="charter"/>
              </a:rPr>
              <a:t> </a:t>
            </a:r>
            <a:r>
              <a:rPr lang="tr-TR" sz="2200" b="0" i="0" dirty="0" err="1">
                <a:solidFill>
                  <a:schemeClr val="tx2"/>
                </a:solidFill>
                <a:effectLst/>
                <a:latin typeface="charter"/>
              </a:rPr>
              <a:t>Path</a:t>
            </a:r>
            <a:r>
              <a:rPr lang="tr-TR" sz="2200" b="0" i="0" dirty="0">
                <a:solidFill>
                  <a:schemeClr val="tx2"/>
                </a:solidFill>
                <a:effectLst/>
                <a:latin typeface="charter"/>
              </a:rPr>
              <a:t> işlemi çalışılmakta olan klasör içerisinde </a:t>
            </a:r>
            <a:r>
              <a:rPr lang="tr-TR" sz="2200" b="0" i="0" dirty="0" err="1">
                <a:solidFill>
                  <a:schemeClr val="tx2"/>
                </a:solidFill>
                <a:effectLst/>
                <a:latin typeface="charter"/>
              </a:rPr>
              <a:t>path</a:t>
            </a:r>
            <a:r>
              <a:rPr lang="tr-TR" sz="2200" b="0" i="0" dirty="0">
                <a:solidFill>
                  <a:schemeClr val="tx2"/>
                </a:solidFill>
                <a:effectLst/>
                <a:latin typeface="charter"/>
              </a:rPr>
              <a:t> alma işlemine denir.</a:t>
            </a:r>
          </a:p>
          <a:p>
            <a:pPr algn="l"/>
            <a:r>
              <a:rPr lang="tr-TR" sz="2200" b="0" i="0" dirty="0">
                <a:solidFill>
                  <a:schemeClr val="tx2"/>
                </a:solidFill>
                <a:effectLst/>
                <a:latin typeface="charter"/>
              </a:rPr>
              <a:t>Örnek verecek olursak şu örnekleri verebiliriz.</a:t>
            </a:r>
          </a:p>
          <a:p>
            <a:endParaRPr lang="tr-TR" dirty="0"/>
          </a:p>
        </p:txBody>
      </p:sp>
      <p:pic>
        <p:nvPicPr>
          <p:cNvPr id="5" name="Resim 4">
            <a:extLst>
              <a:ext uri="{FF2B5EF4-FFF2-40B4-BE49-F238E27FC236}">
                <a16:creationId xmlns:a16="http://schemas.microsoft.com/office/drawing/2014/main" id="{62DD08E6-D224-0D60-E0D9-951CB820CE1C}"/>
              </a:ext>
            </a:extLst>
          </p:cNvPr>
          <p:cNvPicPr>
            <a:picLocks noChangeAspect="1"/>
          </p:cNvPicPr>
          <p:nvPr/>
        </p:nvPicPr>
        <p:blipFill>
          <a:blip r:embed="rId2"/>
          <a:stretch>
            <a:fillRect/>
          </a:stretch>
        </p:blipFill>
        <p:spPr>
          <a:xfrm>
            <a:off x="6271491" y="4472850"/>
            <a:ext cx="5844020" cy="2297404"/>
          </a:xfrm>
          <a:prstGeom prst="rect">
            <a:avLst/>
          </a:prstGeom>
        </p:spPr>
      </p:pic>
    </p:spTree>
    <p:extLst>
      <p:ext uri="{BB962C8B-B14F-4D97-AF65-F5344CB8AC3E}">
        <p14:creationId xmlns:p14="http://schemas.microsoft.com/office/powerpoint/2010/main" val="40079627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5F26A2-0B2E-970D-87AF-33DDB7C62A63}"/>
              </a:ext>
            </a:extLst>
          </p:cNvPr>
          <p:cNvSpPr>
            <a:spLocks noGrp="1"/>
          </p:cNvSpPr>
          <p:nvPr>
            <p:ph type="title"/>
          </p:nvPr>
        </p:nvSpPr>
        <p:spPr/>
        <p:txBody>
          <a:bodyPr>
            <a:normAutofit/>
          </a:bodyPr>
          <a:lstStyle/>
          <a:p>
            <a:pPr algn="ctr"/>
            <a:r>
              <a:rPr lang="tr-TR" sz="3500" cap="none" dirty="0">
                <a:solidFill>
                  <a:schemeClr val="accent2"/>
                </a:solidFill>
                <a:latin typeface="Arial" panose="020B0604020202020204" pitchFamily="34" charset="0"/>
                <a:cs typeface="Arial" panose="020B0604020202020204" pitchFamily="34" charset="0"/>
              </a:rPr>
              <a:t>Video, Resimlerde Neden Byte [] Dizisi Kullanılıyor?</a:t>
            </a:r>
            <a:endParaRPr lang="tr-TR" sz="3500" dirty="0">
              <a:solidFill>
                <a:schemeClr val="accent2"/>
              </a:solidFill>
            </a:endParaRPr>
          </a:p>
        </p:txBody>
      </p:sp>
      <p:sp>
        <p:nvSpPr>
          <p:cNvPr id="3" name="İçerik Yer Tutucusu 2">
            <a:extLst>
              <a:ext uri="{FF2B5EF4-FFF2-40B4-BE49-F238E27FC236}">
                <a16:creationId xmlns:a16="http://schemas.microsoft.com/office/drawing/2014/main" id="{5FAC8FF4-A735-A7E3-09B6-F7B6A668A7A1}"/>
              </a:ext>
            </a:extLst>
          </p:cNvPr>
          <p:cNvSpPr>
            <a:spLocks noGrp="1"/>
          </p:cNvSpPr>
          <p:nvPr>
            <p:ph idx="1"/>
          </p:nvPr>
        </p:nvSpPr>
        <p:spPr>
          <a:xfrm>
            <a:off x="838200" y="1690688"/>
            <a:ext cx="10515600" cy="4486275"/>
          </a:xfrm>
        </p:spPr>
        <p:txBody>
          <a:bodyPr/>
          <a:lstStyle/>
          <a:p>
            <a:r>
              <a:rPr lang="tr-TR" dirty="0">
                <a:latin typeface="Arial" panose="020B0604020202020204" pitchFamily="34" charset="0"/>
                <a:cs typeface="Arial" panose="020B0604020202020204" pitchFamily="34" charset="0"/>
              </a:rPr>
              <a:t>Bir resmi byte dizisi olarak tuttuğumuz zaman, resmin her pikselinin bilgisini depolar. Resim ve </a:t>
            </a:r>
            <a:r>
              <a:rPr lang="tr-TR" dirty="0" err="1">
                <a:latin typeface="Arial" panose="020B0604020202020204" pitchFamily="34" charset="0"/>
                <a:cs typeface="Arial" panose="020B0604020202020204" pitchFamily="34" charset="0"/>
              </a:rPr>
              <a:t>Video'ları</a:t>
            </a:r>
            <a:r>
              <a:rPr lang="tr-TR" dirty="0">
                <a:latin typeface="Arial" panose="020B0604020202020204" pitchFamily="34" charset="0"/>
                <a:cs typeface="Arial" panose="020B0604020202020204" pitchFamily="34" charset="0"/>
              </a:rPr>
              <a:t> farklı türde uygulamalarda daha kolay saklanabilmesi veya aktarılabilmesi için bir diziye dönüştürülür. </a:t>
            </a:r>
          </a:p>
          <a:p>
            <a:r>
              <a:rPr lang="tr-TR" dirty="0">
                <a:latin typeface="Arial" panose="020B0604020202020204" pitchFamily="34" charset="0"/>
                <a:cs typeface="Arial" panose="020B0604020202020204" pitchFamily="34" charset="0"/>
              </a:rPr>
              <a:t>Örnek olarak veri tabanına resim veya </a:t>
            </a:r>
            <a:r>
              <a:rPr lang="tr-TR" dirty="0" err="1">
                <a:latin typeface="Arial" panose="020B0604020202020204" pitchFamily="34" charset="0"/>
                <a:cs typeface="Arial" panose="020B0604020202020204" pitchFamily="34" charset="0"/>
              </a:rPr>
              <a:t>video'yu</a:t>
            </a:r>
            <a:r>
              <a:rPr lang="tr-TR" dirty="0">
                <a:latin typeface="Arial" panose="020B0604020202020204" pitchFamily="34" charset="0"/>
                <a:cs typeface="Arial" panose="020B0604020202020204" pitchFamily="34" charset="0"/>
              </a:rPr>
              <a:t> direk kaydedemeyiz. Bunun için resim ve videoları byte dizisi olarak tutup veri tabanına BLOB türünde kaydedebiliriz.</a:t>
            </a:r>
          </a:p>
          <a:p>
            <a:pPr marL="0" indent="0">
              <a:buNone/>
            </a:pPr>
            <a:endParaRPr lang="tr-TR" dirty="0"/>
          </a:p>
        </p:txBody>
      </p:sp>
    </p:spTree>
    <p:extLst>
      <p:ext uri="{BB962C8B-B14F-4D97-AF65-F5344CB8AC3E}">
        <p14:creationId xmlns:p14="http://schemas.microsoft.com/office/powerpoint/2010/main" val="94203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7BE2C6-AFD4-F0AD-EA54-42FD6A5A113E}"/>
              </a:ext>
            </a:extLst>
          </p:cNvPr>
          <p:cNvSpPr>
            <a:spLocks noGrp="1"/>
          </p:cNvSpPr>
          <p:nvPr>
            <p:ph type="title"/>
          </p:nvPr>
        </p:nvSpPr>
        <p:spPr/>
        <p:txBody>
          <a:bodyPr>
            <a:normAutofit/>
          </a:bodyPr>
          <a:lstStyle/>
          <a:p>
            <a:pPr algn="ctr"/>
            <a:r>
              <a:rPr lang="tr-TR" sz="3500" dirty="0">
                <a:solidFill>
                  <a:schemeClr val="accent2"/>
                </a:solidFill>
                <a:latin typeface="Times New Roman" panose="02020603050405020304" pitchFamily="18" charset="0"/>
                <a:cs typeface="Times New Roman" panose="02020603050405020304" pitchFamily="18" charset="0"/>
              </a:rPr>
              <a:t>URI (</a:t>
            </a:r>
            <a:r>
              <a:rPr lang="tr-TR" sz="3500" i="0" dirty="0" err="1">
                <a:solidFill>
                  <a:schemeClr val="accent2"/>
                </a:solidFill>
                <a:effectLst/>
                <a:latin typeface="Times New Roman" panose="02020603050405020304" pitchFamily="18" charset="0"/>
                <a:cs typeface="Times New Roman" panose="02020603050405020304" pitchFamily="18" charset="0"/>
              </a:rPr>
              <a:t>Uniform</a:t>
            </a:r>
            <a:r>
              <a:rPr lang="tr-TR" sz="3500" i="0" dirty="0">
                <a:solidFill>
                  <a:schemeClr val="accent2"/>
                </a:solidFill>
                <a:effectLst/>
                <a:latin typeface="Times New Roman" panose="02020603050405020304" pitchFamily="18" charset="0"/>
                <a:cs typeface="Times New Roman" panose="02020603050405020304" pitchFamily="18" charset="0"/>
              </a:rPr>
              <a:t> Resource </a:t>
            </a:r>
            <a:r>
              <a:rPr lang="tr-TR" sz="3500" i="0" dirty="0" err="1">
                <a:solidFill>
                  <a:schemeClr val="accent2"/>
                </a:solidFill>
                <a:effectLst/>
                <a:latin typeface="Times New Roman" panose="02020603050405020304" pitchFamily="18" charset="0"/>
                <a:cs typeface="Times New Roman" panose="02020603050405020304" pitchFamily="18" charset="0"/>
              </a:rPr>
              <a:t>Identifier</a:t>
            </a:r>
            <a:r>
              <a:rPr lang="tr-TR" sz="3500" dirty="0">
                <a:solidFill>
                  <a:schemeClr val="accent2"/>
                </a:solidFill>
                <a:latin typeface="Times New Roman" panose="02020603050405020304" pitchFamily="18" charset="0"/>
                <a:cs typeface="Times New Roman" panose="02020603050405020304" pitchFamily="18" charset="0"/>
              </a:rPr>
              <a:t>) ve URL (</a:t>
            </a:r>
            <a:r>
              <a:rPr lang="tr-TR" sz="3500" b="0" i="0" dirty="0" err="1">
                <a:solidFill>
                  <a:schemeClr val="accent2"/>
                </a:solidFill>
                <a:effectLst/>
                <a:latin typeface="Times New Roman" panose="02020603050405020304" pitchFamily="18" charset="0"/>
                <a:cs typeface="Times New Roman" panose="02020603050405020304" pitchFamily="18" charset="0"/>
              </a:rPr>
              <a:t>Uniform</a:t>
            </a:r>
            <a:r>
              <a:rPr lang="tr-TR" sz="3500" b="0" i="0" dirty="0">
                <a:solidFill>
                  <a:schemeClr val="accent2"/>
                </a:solidFill>
                <a:effectLst/>
                <a:latin typeface="Times New Roman" panose="02020603050405020304" pitchFamily="18" charset="0"/>
                <a:cs typeface="Times New Roman" panose="02020603050405020304" pitchFamily="18" charset="0"/>
              </a:rPr>
              <a:t> Resource </a:t>
            </a:r>
            <a:r>
              <a:rPr lang="tr-TR" sz="3500" b="0" i="0" dirty="0" err="1">
                <a:solidFill>
                  <a:schemeClr val="accent2"/>
                </a:solidFill>
                <a:effectLst/>
                <a:latin typeface="Times New Roman" panose="02020603050405020304" pitchFamily="18" charset="0"/>
                <a:cs typeface="Times New Roman" panose="02020603050405020304" pitchFamily="18" charset="0"/>
              </a:rPr>
              <a:t>Locator</a:t>
            </a:r>
            <a:r>
              <a:rPr lang="tr-TR" sz="3500" dirty="0">
                <a:solidFill>
                  <a:schemeClr val="accent2"/>
                </a:solidFill>
                <a:latin typeface="Times New Roman" panose="02020603050405020304" pitchFamily="18" charset="0"/>
                <a:cs typeface="Times New Roman" panose="02020603050405020304" pitchFamily="18" charset="0"/>
              </a:rPr>
              <a:t>) Arasındaki Fark </a:t>
            </a:r>
            <a:endParaRPr lang="tr-TR" sz="3500" dirty="0">
              <a:solidFill>
                <a:schemeClr val="accent2"/>
              </a:solidFill>
            </a:endParaRPr>
          </a:p>
        </p:txBody>
      </p:sp>
      <p:sp>
        <p:nvSpPr>
          <p:cNvPr id="3" name="İçerik Yer Tutucusu 2">
            <a:extLst>
              <a:ext uri="{FF2B5EF4-FFF2-40B4-BE49-F238E27FC236}">
                <a16:creationId xmlns:a16="http://schemas.microsoft.com/office/drawing/2014/main" id="{9D29B9ED-DDA5-9996-886D-0B460969F162}"/>
              </a:ext>
            </a:extLst>
          </p:cNvPr>
          <p:cNvSpPr>
            <a:spLocks noGrp="1"/>
          </p:cNvSpPr>
          <p:nvPr>
            <p:ph idx="1"/>
          </p:nvPr>
        </p:nvSpPr>
        <p:spPr>
          <a:xfrm>
            <a:off x="838200" y="1958109"/>
            <a:ext cx="10515600" cy="4218854"/>
          </a:xfrm>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76374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D37F3-B86F-14BE-5B86-DE4E5ED18556}"/>
              </a:ext>
            </a:extLst>
          </p:cNvPr>
          <p:cNvSpPr>
            <a:spLocks noGrp="1"/>
          </p:cNvSpPr>
          <p:nvPr>
            <p:ph type="title"/>
          </p:nvPr>
        </p:nvSpPr>
        <p:spPr>
          <a:xfrm>
            <a:off x="1004455" y="2581852"/>
            <a:ext cx="10515600" cy="1325563"/>
          </a:xfrm>
        </p:spPr>
        <p:txBody>
          <a:bodyPr/>
          <a:lstStyle/>
          <a:p>
            <a:pPr algn="ctr"/>
            <a:r>
              <a:rPr lang="tr-TR" dirty="0"/>
              <a:t>2.Hafta Perşembe Ödev</a:t>
            </a:r>
          </a:p>
        </p:txBody>
      </p:sp>
    </p:spTree>
    <p:extLst>
      <p:ext uri="{BB962C8B-B14F-4D97-AF65-F5344CB8AC3E}">
        <p14:creationId xmlns:p14="http://schemas.microsoft.com/office/powerpoint/2010/main" val="228013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750D1-B8AE-0CFF-525C-C529A26F22CA}"/>
              </a:ext>
            </a:extLst>
          </p:cNvPr>
          <p:cNvSpPr>
            <a:spLocks noGrp="1"/>
          </p:cNvSpPr>
          <p:nvPr>
            <p:ph type="title"/>
          </p:nvPr>
        </p:nvSpPr>
        <p:spPr>
          <a:xfrm>
            <a:off x="838200" y="365126"/>
            <a:ext cx="10515600" cy="613930"/>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p>
        </p:txBody>
      </p:sp>
      <p:sp>
        <p:nvSpPr>
          <p:cNvPr id="3" name="İçerik Yer Tutucusu 2">
            <a:extLst>
              <a:ext uri="{FF2B5EF4-FFF2-40B4-BE49-F238E27FC236}">
                <a16:creationId xmlns:a16="http://schemas.microsoft.com/office/drawing/2014/main" id="{97DB5860-1684-7FFF-1159-074E461927FE}"/>
              </a:ext>
            </a:extLst>
          </p:cNvPr>
          <p:cNvSpPr>
            <a:spLocks noGrp="1"/>
          </p:cNvSpPr>
          <p:nvPr>
            <p:ph idx="1"/>
          </p:nvPr>
        </p:nvSpPr>
        <p:spPr>
          <a:xfrm>
            <a:off x="838200" y="979056"/>
            <a:ext cx="10515600" cy="5763489"/>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p:txBody>
      </p:sp>
      <p:pic>
        <p:nvPicPr>
          <p:cNvPr id="5" name="Resim 4">
            <a:extLst>
              <a:ext uri="{FF2B5EF4-FFF2-40B4-BE49-F238E27FC236}">
                <a16:creationId xmlns:a16="http://schemas.microsoft.com/office/drawing/2014/main" id="{70316905-0038-B945-CD5D-A38CFA50588F}"/>
              </a:ext>
            </a:extLst>
          </p:cNvPr>
          <p:cNvPicPr>
            <a:picLocks noChangeAspect="1"/>
          </p:cNvPicPr>
          <p:nvPr/>
        </p:nvPicPr>
        <p:blipFill>
          <a:blip r:embed="rId2"/>
          <a:stretch>
            <a:fillRect/>
          </a:stretch>
        </p:blipFill>
        <p:spPr>
          <a:xfrm>
            <a:off x="4278890" y="2984475"/>
            <a:ext cx="6278274" cy="3758070"/>
          </a:xfrm>
          <a:prstGeom prst="rect">
            <a:avLst/>
          </a:prstGeom>
        </p:spPr>
      </p:pic>
    </p:spTree>
    <p:extLst>
      <p:ext uri="{BB962C8B-B14F-4D97-AF65-F5344CB8AC3E}">
        <p14:creationId xmlns:p14="http://schemas.microsoft.com/office/powerpoint/2010/main" val="8158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D2116-344F-42D8-1372-AFBFE9CAB0EA}"/>
              </a:ext>
            </a:extLst>
          </p:cNvPr>
          <p:cNvSpPr>
            <a:spLocks noGrp="1"/>
          </p:cNvSpPr>
          <p:nvPr>
            <p:ph type="title"/>
          </p:nvPr>
        </p:nvSpPr>
        <p:spPr>
          <a:xfrm>
            <a:off x="838200" y="365125"/>
            <a:ext cx="10515600" cy="761711"/>
          </a:xfrm>
        </p:spPr>
        <p:txBody>
          <a:bodyPr>
            <a:normAutofit/>
          </a:bodyPr>
          <a:lstStyle/>
          <a:p>
            <a:pPr algn="ctr"/>
            <a:r>
              <a:rPr lang="tr-TR" sz="2800" dirty="0" err="1">
                <a:solidFill>
                  <a:schemeClr val="accent2"/>
                </a:solidFill>
              </a:rPr>
              <a:t>Stack</a:t>
            </a:r>
            <a:r>
              <a:rPr lang="tr-TR" sz="2800" dirty="0">
                <a:solidFill>
                  <a:schemeClr val="accent2"/>
                </a:solidFill>
              </a:rPr>
              <a:t> Memory ve </a:t>
            </a:r>
            <a:r>
              <a:rPr lang="tr-TR" sz="2800" dirty="0" err="1">
                <a:solidFill>
                  <a:schemeClr val="accent2"/>
                </a:solidFill>
              </a:rPr>
              <a:t>Heap</a:t>
            </a:r>
            <a:r>
              <a:rPr lang="tr-TR" sz="2800" dirty="0">
                <a:solidFill>
                  <a:schemeClr val="accent2"/>
                </a:solidFill>
              </a:rPr>
              <a:t> Memory Arasındaki farklar</a:t>
            </a:r>
            <a:endParaRPr lang="tr-TR" sz="2800" dirty="0"/>
          </a:p>
        </p:txBody>
      </p:sp>
      <p:sp>
        <p:nvSpPr>
          <p:cNvPr id="3" name="İçerik Yer Tutucusu 2">
            <a:extLst>
              <a:ext uri="{FF2B5EF4-FFF2-40B4-BE49-F238E27FC236}">
                <a16:creationId xmlns:a16="http://schemas.microsoft.com/office/drawing/2014/main" id="{46B51880-0697-9BDA-A820-E64FEB9A1EAD}"/>
              </a:ext>
            </a:extLst>
          </p:cNvPr>
          <p:cNvSpPr>
            <a:spLocks noGrp="1"/>
          </p:cNvSpPr>
          <p:nvPr>
            <p:ph idx="1"/>
          </p:nvPr>
        </p:nvSpPr>
        <p:spPr>
          <a:xfrm>
            <a:off x="838200" y="1302326"/>
            <a:ext cx="10515600" cy="5310909"/>
          </a:xfrm>
        </p:spPr>
        <p:txBody>
          <a:bodyPr/>
          <a:lstStyle/>
          <a:p>
            <a:pPr algn="l" fontAlgn="base"/>
            <a:r>
              <a:rPr lang="tr-TR" sz="2200" b="0" i="0" dirty="0" err="1">
                <a:effectLst/>
                <a:latin typeface="-apple-system"/>
              </a:rPr>
              <a:t>Heap</a:t>
            </a:r>
            <a:r>
              <a:rPr lang="tr-TR" sz="2200" b="0" i="0" dirty="0">
                <a:effectLst/>
                <a:latin typeface="-apple-system"/>
              </a:rPr>
              <a:t> ve </a:t>
            </a:r>
            <a:r>
              <a:rPr lang="tr-TR" sz="2200" b="0" i="0" dirty="0" err="1">
                <a:effectLst/>
                <a:latin typeface="-apple-system"/>
              </a:rPr>
              <a:t>Stack</a:t>
            </a:r>
            <a:r>
              <a:rPr lang="tr-TR" sz="2200" b="0" i="0" dirty="0">
                <a:effectLst/>
                <a:latin typeface="-apple-system"/>
              </a:rPr>
              <a:t> arasında ki en önemli farklardan birisi </a:t>
            </a:r>
            <a:r>
              <a:rPr lang="tr-TR" sz="2200" b="0" i="0" dirty="0" err="1">
                <a:effectLst/>
                <a:latin typeface="-apple-system"/>
              </a:rPr>
              <a:t>heapde</a:t>
            </a:r>
            <a:r>
              <a:rPr lang="tr-TR" sz="2200" b="0" i="0" dirty="0">
                <a:effectLst/>
                <a:latin typeface="-apple-system"/>
              </a:rPr>
              <a:t> veriler karışık bir şekilde saklanırken </a:t>
            </a:r>
            <a:r>
              <a:rPr lang="tr-TR" sz="2200" b="0" i="0" dirty="0" err="1">
                <a:effectLst/>
                <a:latin typeface="-apple-system"/>
              </a:rPr>
              <a:t>stackte</a:t>
            </a:r>
            <a:r>
              <a:rPr lang="tr-TR" sz="2200" b="0" i="0" dirty="0">
                <a:effectLst/>
                <a:latin typeface="-apple-system"/>
              </a:rPr>
              <a:t> artan ya da azalan adres mantığında (</a:t>
            </a:r>
            <a:r>
              <a:rPr lang="tr-TR" sz="2200" b="0" i="0" dirty="0" err="1">
                <a:effectLst/>
                <a:latin typeface="-apple-system"/>
              </a:rPr>
              <a:t>big</a:t>
            </a:r>
            <a:r>
              <a:rPr lang="tr-TR" sz="2200" b="0" i="0" dirty="0">
                <a:effectLst/>
                <a:latin typeface="-apple-system"/>
              </a:rPr>
              <a:t> </a:t>
            </a:r>
            <a:r>
              <a:rPr lang="tr-TR" sz="2200" b="0" i="0" dirty="0" err="1">
                <a:effectLst/>
                <a:latin typeface="-apple-system"/>
              </a:rPr>
              <a:t>and</a:t>
            </a:r>
            <a:r>
              <a:rPr lang="tr-TR" sz="2200" b="0" i="0" dirty="0">
                <a:effectLst/>
                <a:latin typeface="-apple-system"/>
              </a:rPr>
              <a:t> </a:t>
            </a:r>
            <a:r>
              <a:rPr lang="tr-TR" sz="2200" b="0" i="0" dirty="0" err="1">
                <a:effectLst/>
                <a:latin typeface="-apple-system"/>
              </a:rPr>
              <a:t>little</a:t>
            </a:r>
            <a:r>
              <a:rPr lang="tr-TR" sz="2200" b="0" i="0" dirty="0">
                <a:effectLst/>
                <a:latin typeface="-apple-system"/>
              </a:rPr>
              <a:t> </a:t>
            </a:r>
            <a:r>
              <a:rPr lang="tr-TR" sz="2200" b="0" i="0" dirty="0" err="1">
                <a:effectLst/>
                <a:latin typeface="-apple-system"/>
              </a:rPr>
              <a:t>endian</a:t>
            </a:r>
            <a:r>
              <a:rPr lang="tr-TR" sz="2200" b="0" i="0" dirty="0">
                <a:effectLst/>
                <a:latin typeface="-apple-system"/>
              </a:rPr>
              <a:t>) çalışır. Buna bağlı olarak </a:t>
            </a:r>
            <a:r>
              <a:rPr lang="tr-TR" sz="2200" b="0" i="0" dirty="0" err="1">
                <a:effectLst/>
                <a:latin typeface="-apple-system"/>
              </a:rPr>
              <a:t>heapde</a:t>
            </a:r>
            <a:r>
              <a:rPr lang="tr-TR" sz="2200" b="0" i="0" dirty="0">
                <a:effectLst/>
                <a:latin typeface="-apple-system"/>
              </a:rPr>
              <a:t> yer alan bir veriye erişmek </a:t>
            </a:r>
            <a:r>
              <a:rPr lang="tr-TR" sz="2200" b="0" i="0" dirty="0" err="1">
                <a:effectLst/>
                <a:latin typeface="-apple-system"/>
              </a:rPr>
              <a:t>stackte</a:t>
            </a:r>
            <a:r>
              <a:rPr lang="tr-TR" sz="2200" b="0" i="0" dirty="0">
                <a:effectLst/>
                <a:latin typeface="-apple-system"/>
              </a:rPr>
              <a:t> yer alan bir veriye erişmeye göre daha maliyetli bir işlemdir. Başka bir fark ise </a:t>
            </a:r>
            <a:r>
              <a:rPr lang="tr-TR" sz="2200" b="0" i="0" dirty="0" err="1">
                <a:effectLst/>
                <a:latin typeface="-apple-system"/>
              </a:rPr>
              <a:t>stackteki</a:t>
            </a:r>
            <a:r>
              <a:rPr lang="tr-TR" sz="2200" b="0" i="0" dirty="0">
                <a:effectLst/>
                <a:latin typeface="-apple-system"/>
              </a:rPr>
              <a:t> veri hemen silinirken </a:t>
            </a:r>
            <a:r>
              <a:rPr lang="tr-TR" sz="2200" b="0" i="0" dirty="0" err="1">
                <a:effectLst/>
                <a:latin typeface="-apple-system"/>
              </a:rPr>
              <a:t>heapdeki</a:t>
            </a:r>
            <a:r>
              <a:rPr lang="tr-TR" sz="2200" b="0" i="0" dirty="0">
                <a:effectLst/>
                <a:latin typeface="-apple-system"/>
              </a:rPr>
              <a:t> veri </a:t>
            </a:r>
            <a:r>
              <a:rPr lang="tr-TR" sz="2200" b="0" i="0" dirty="0" err="1">
                <a:effectLst/>
                <a:latin typeface="-apple-system"/>
              </a:rPr>
              <a:t>Garbage</a:t>
            </a:r>
            <a:r>
              <a:rPr lang="tr-TR" sz="2200" b="0" i="0" dirty="0">
                <a:effectLst/>
                <a:latin typeface="-apple-system"/>
              </a:rPr>
              <a:t> </a:t>
            </a:r>
            <a:r>
              <a:rPr lang="tr-TR" sz="2200" b="0" i="0" dirty="0" err="1">
                <a:effectLst/>
                <a:latin typeface="-apple-system"/>
              </a:rPr>
              <a:t>Collector</a:t>
            </a:r>
            <a:r>
              <a:rPr lang="tr-TR" sz="2200" b="0" i="0" dirty="0">
                <a:effectLst/>
                <a:latin typeface="-apple-system"/>
              </a:rPr>
              <a:t> algoritmasına bağlıdır.</a:t>
            </a:r>
          </a:p>
          <a:p>
            <a:pPr algn="l" fontAlgn="base"/>
            <a:r>
              <a:rPr lang="tr-TR" sz="2200" b="0" i="0" dirty="0" err="1">
                <a:effectLst/>
                <a:latin typeface="-apple-system"/>
              </a:rPr>
              <a:t>Stack</a:t>
            </a:r>
            <a:r>
              <a:rPr lang="tr-TR" sz="2200" b="0" i="0" dirty="0">
                <a:effectLst/>
                <a:latin typeface="-apple-system"/>
              </a:rPr>
              <a:t> bellekten statik olarak yer tahsisi için kullanılırken, </a:t>
            </a:r>
            <a:r>
              <a:rPr lang="tr-TR" sz="2200" b="0" i="0" dirty="0" err="1">
                <a:effectLst/>
                <a:latin typeface="-apple-system"/>
              </a:rPr>
              <a:t>Heap</a:t>
            </a:r>
            <a:r>
              <a:rPr lang="tr-TR" sz="2200" b="0" i="0" dirty="0">
                <a:effectLst/>
                <a:latin typeface="-apple-system"/>
              </a:rPr>
              <a:t> dinamik olarak yer tahsisi etmeyi sağlar. Her ikisi de Ram bölgesinde bulunur. </a:t>
            </a:r>
            <a:r>
              <a:rPr lang="tr-TR" sz="2200" b="0" i="0" dirty="0" err="1">
                <a:effectLst/>
                <a:latin typeface="-apple-system"/>
              </a:rPr>
              <a:t>Stack’te</a:t>
            </a:r>
            <a:r>
              <a:rPr lang="tr-TR" sz="2200" b="0" i="0" dirty="0">
                <a:effectLst/>
                <a:latin typeface="-apple-system"/>
              </a:rPr>
              <a:t> yer alan veriler direk bellek içine yerleştirilir dolayısıyla erişimi çok hızlıdır. </a:t>
            </a:r>
            <a:r>
              <a:rPr lang="tr-TR" sz="2200" b="0" i="0" dirty="0" err="1">
                <a:effectLst/>
                <a:latin typeface="-apple-system"/>
              </a:rPr>
              <a:t>Heap</a:t>
            </a:r>
            <a:r>
              <a:rPr lang="tr-TR" sz="2200" b="0" i="0" dirty="0">
                <a:effectLst/>
                <a:latin typeface="-apple-system"/>
              </a:rPr>
              <a:t> ise </a:t>
            </a:r>
            <a:r>
              <a:rPr lang="tr-TR" sz="2200" b="0" i="0" dirty="0" err="1">
                <a:effectLst/>
                <a:latin typeface="-apple-system"/>
              </a:rPr>
              <a:t>runtime</a:t>
            </a:r>
            <a:r>
              <a:rPr lang="tr-TR" sz="2200" b="0" i="0" dirty="0">
                <a:effectLst/>
                <a:latin typeface="-apple-system"/>
              </a:rPr>
              <a:t> (çalışma zamanı) anında kullanılırlar ve dağınık bir bellek göz yapısı olduğu için erişimi </a:t>
            </a:r>
            <a:r>
              <a:rPr lang="tr-TR" sz="2200" b="0" i="0" dirty="0" err="1">
                <a:effectLst/>
                <a:latin typeface="-apple-system"/>
              </a:rPr>
              <a:t>stack</a:t>
            </a:r>
            <a:r>
              <a:rPr lang="tr-TR" sz="22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96092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E4286-E7DD-C7E7-797D-5EA2873A87DA}"/>
              </a:ext>
            </a:extLst>
          </p:cNvPr>
          <p:cNvSpPr>
            <a:spLocks noGrp="1"/>
          </p:cNvSpPr>
          <p:nvPr>
            <p:ph type="title"/>
          </p:nvPr>
        </p:nvSpPr>
        <p:spPr>
          <a:xfrm>
            <a:off x="838200" y="365126"/>
            <a:ext cx="10515600" cy="937202"/>
          </a:xfrm>
        </p:spPr>
        <p:txBody>
          <a:bodyPr>
            <a:normAutofit fontScale="90000"/>
          </a:bodyPr>
          <a:lstStyle/>
          <a:p>
            <a:pPr algn="ctr"/>
            <a:r>
              <a:rPr lang="tr-TR" sz="3100" b="0" i="0" dirty="0">
                <a:solidFill>
                  <a:schemeClr val="accent2"/>
                </a:solidFill>
                <a:effectLst/>
                <a:latin typeface="Poppins" panose="00000500000000000000" pitchFamily="2" charset="-94"/>
              </a:rPr>
              <a:t>Merkezi Sürüm Kontrol Sistemleri (</a:t>
            </a:r>
            <a:r>
              <a:rPr lang="tr-TR" sz="3100" b="0" i="0" dirty="0" err="1">
                <a:solidFill>
                  <a:schemeClr val="accent2"/>
                </a:solidFill>
                <a:effectLst/>
                <a:latin typeface="Poppins" panose="00000500000000000000" pitchFamily="2" charset="-94"/>
              </a:rPr>
              <a:t>Centralized</a:t>
            </a:r>
            <a:r>
              <a:rPr lang="tr-TR" sz="3100" b="0" i="0" dirty="0">
                <a:solidFill>
                  <a:schemeClr val="accent2"/>
                </a:solidFill>
                <a:effectLst/>
                <a:latin typeface="Poppins" panose="00000500000000000000" pitchFamily="2" charset="-94"/>
              </a:rPr>
              <a:t> </a:t>
            </a:r>
            <a:r>
              <a:rPr lang="tr-TR" sz="3100" b="0" i="0" dirty="0" err="1">
                <a:solidFill>
                  <a:schemeClr val="accent2"/>
                </a:solidFill>
                <a:effectLst/>
                <a:latin typeface="Poppins" panose="00000500000000000000" pitchFamily="2" charset="-94"/>
              </a:rPr>
              <a:t>Version</a:t>
            </a:r>
            <a:r>
              <a:rPr lang="tr-TR" sz="3100" b="0" i="0" dirty="0">
                <a:solidFill>
                  <a:schemeClr val="accent2"/>
                </a:solidFill>
                <a:effectLst/>
                <a:latin typeface="Poppins" panose="00000500000000000000" pitchFamily="2" charset="-94"/>
              </a:rPr>
              <a:t> Control </a:t>
            </a:r>
            <a:r>
              <a:rPr lang="tr-TR" sz="3100" b="0" i="0" dirty="0" err="1">
                <a:solidFill>
                  <a:schemeClr val="accent2"/>
                </a:solidFill>
                <a:effectLst/>
                <a:latin typeface="Poppins" panose="00000500000000000000" pitchFamily="2" charset="-94"/>
              </a:rPr>
              <a:t>Systems</a:t>
            </a:r>
            <a:r>
              <a:rPr lang="tr-TR" sz="3100" b="0" i="0" dirty="0">
                <a:solidFill>
                  <a:schemeClr val="accent2"/>
                </a:solidFill>
                <a:effectLst/>
                <a:latin typeface="Poppins" panose="00000500000000000000" pitchFamily="2" charset="-94"/>
              </a:rPr>
              <a:t> (CVCS))</a:t>
            </a:r>
            <a:endParaRPr lang="tr-TR" dirty="0">
              <a:solidFill>
                <a:schemeClr val="accent2"/>
              </a:solidFill>
            </a:endParaRPr>
          </a:p>
        </p:txBody>
      </p:sp>
      <p:sp>
        <p:nvSpPr>
          <p:cNvPr id="3" name="İçerik Yer Tutucusu 2">
            <a:extLst>
              <a:ext uri="{FF2B5EF4-FFF2-40B4-BE49-F238E27FC236}">
                <a16:creationId xmlns:a16="http://schemas.microsoft.com/office/drawing/2014/main" id="{A5607496-7C44-B2EB-F201-E895E326EDD3}"/>
              </a:ext>
            </a:extLst>
          </p:cNvPr>
          <p:cNvSpPr>
            <a:spLocks noGrp="1"/>
          </p:cNvSpPr>
          <p:nvPr>
            <p:ph idx="1"/>
          </p:nvPr>
        </p:nvSpPr>
        <p:spPr>
          <a:xfrm>
            <a:off x="838200" y="1302328"/>
            <a:ext cx="10515600" cy="5375563"/>
          </a:xfrm>
        </p:spPr>
        <p:txBody>
          <a:bodyPr>
            <a:normAutofit/>
          </a:bodyPr>
          <a:lstStyle/>
          <a:p>
            <a:pPr algn="l"/>
            <a:r>
              <a:rPr lang="tr-TR" sz="1800" b="0" i="0" dirty="0">
                <a:solidFill>
                  <a:srgbClr val="EAEAEA"/>
                </a:solidFill>
                <a:effectLst/>
                <a:latin typeface="Poppins" panose="00000500000000000000" pitchFamily="2" charset="-94"/>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1800" b="0" i="0" dirty="0" err="1">
                <a:solidFill>
                  <a:srgbClr val="EAEAEA"/>
                </a:solidFill>
                <a:effectLst/>
                <a:latin typeface="Poppins" panose="00000500000000000000" pitchFamily="2" charset="-94"/>
              </a:rPr>
              <a:t>Centralized</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Version</a:t>
            </a:r>
            <a:r>
              <a:rPr lang="tr-TR" sz="1800" b="0" i="0" dirty="0">
                <a:solidFill>
                  <a:srgbClr val="EAEAEA"/>
                </a:solidFill>
                <a:effectLst/>
                <a:latin typeface="Poppins" panose="00000500000000000000" pitchFamily="2" charset="-94"/>
              </a:rPr>
              <a:t> Control </a:t>
            </a:r>
            <a:r>
              <a:rPr lang="tr-TR" sz="1800" b="0" i="0" dirty="0" err="1">
                <a:solidFill>
                  <a:srgbClr val="EAEAEA"/>
                </a:solidFill>
                <a:effectLst/>
                <a:latin typeface="Poppins" panose="00000500000000000000" pitchFamily="2" charset="-94"/>
              </a:rPr>
              <a:t>Systems</a:t>
            </a:r>
            <a:r>
              <a:rPr lang="tr-TR" sz="1800" b="0" i="0" dirty="0">
                <a:solidFill>
                  <a:srgbClr val="EAEAEA"/>
                </a:solidFill>
                <a:effectLst/>
                <a:latin typeface="Poppins" panose="00000500000000000000" pitchFamily="2" charset="-94"/>
              </a:rPr>
              <a:t> / CVCS) geliştirilmiştir. Merkezi sistemler uzun yıllar sürüm kontrol sisteminde standart yöntem olarak kabul görmüştür.</a:t>
            </a:r>
          </a:p>
          <a:p>
            <a:pPr algn="l"/>
            <a:r>
              <a:rPr lang="tr-TR" sz="1800" b="0" i="0" dirty="0">
                <a:solidFill>
                  <a:srgbClr val="EAEAEA"/>
                </a:solidFill>
                <a:effectLst/>
                <a:latin typeface="Poppins" panose="00000500000000000000" pitchFamily="2" charset="-94"/>
              </a:rPr>
              <a:t>CVS, </a:t>
            </a:r>
            <a:r>
              <a:rPr lang="tr-TR" sz="1800" b="0" i="0" dirty="0" err="1">
                <a:solidFill>
                  <a:srgbClr val="EAEAEA"/>
                </a:solidFill>
                <a:effectLst/>
                <a:latin typeface="Poppins" panose="00000500000000000000" pitchFamily="2" charset="-94"/>
              </a:rPr>
              <a:t>Subversion</a:t>
            </a:r>
            <a:r>
              <a:rPr lang="tr-TR" sz="1800" b="0" i="0" dirty="0">
                <a:solidFill>
                  <a:srgbClr val="EAEAEA"/>
                </a:solidFill>
                <a:effectLst/>
                <a:latin typeface="Poppins" panose="00000500000000000000" pitchFamily="2" charset="-94"/>
              </a:rPr>
              <a:t> ve </a:t>
            </a:r>
            <a:r>
              <a:rPr lang="tr-TR" sz="1800" b="0" i="0" dirty="0" err="1">
                <a:solidFill>
                  <a:srgbClr val="EAEAEA"/>
                </a:solidFill>
                <a:effectLst/>
                <a:latin typeface="Poppins" panose="00000500000000000000" pitchFamily="2" charset="-94"/>
              </a:rPr>
              <a:t>Perforce</a:t>
            </a:r>
            <a:r>
              <a:rPr lang="tr-TR" sz="1800" b="0" i="0" dirty="0">
                <a:solidFill>
                  <a:srgbClr val="EAEAEA"/>
                </a:solidFill>
                <a:effectLst/>
                <a:latin typeface="Poppins" panose="00000500000000000000" pitchFamily="2" charset="-94"/>
              </a:rPr>
              <a:t> gibi sistemler Merkezi Sürüm Kontrol Sistemleri için örnek olarak gösterilebilir. Sunucular sürüm kontrolüne alınan bütün dosyaları tutar. Dosyalar bu sunuculardan istemciler vasıtasıyla çekilerek alınırlar (</a:t>
            </a:r>
            <a:r>
              <a:rPr lang="tr-TR" sz="1800" b="0" i="0" dirty="0" err="1">
                <a:solidFill>
                  <a:srgbClr val="EAEAEA"/>
                </a:solidFill>
                <a:effectLst/>
                <a:latin typeface="Poppins" panose="00000500000000000000" pitchFamily="2" charset="-94"/>
              </a:rPr>
              <a:t>check</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out</a:t>
            </a:r>
            <a:r>
              <a:rPr lang="tr-TR" sz="1800" b="0" i="0" dirty="0">
                <a:solidFill>
                  <a:srgbClr val="EAEAEA"/>
                </a:solidFill>
                <a:effectLst/>
                <a:latin typeface="Poppins" panose="00000500000000000000" pitchFamily="2" charset="-94"/>
              </a:rPr>
              <a:t>).</a:t>
            </a:r>
          </a:p>
          <a:p>
            <a:r>
              <a:rPr lang="tr-TR" sz="1800" b="0" i="0" dirty="0">
                <a:solidFill>
                  <a:srgbClr val="EAEAEA"/>
                </a:solidFill>
                <a:effectLst/>
                <a:latin typeface="Poppins" panose="00000500000000000000" pitchFamily="2" charset="-94"/>
              </a:rPr>
              <a:t>Merkezi Sürüm Kontrol Sistemleri Yerel Sürüm Kontrol Sistemleri ile kıyaslandığında çok daha fazla avantaj sağlarlar. Örneğin, düzenlemelerden herkes haberdar olur ve sistem yöneticileri ayrıntılı bir şekilde ve kolaylıkla yetkilendirmeleri yönetebilir. Ancak, merkezi sistemin de kendi problemleri mevcuttur. Örneğin, merkezi sunucunun arızalanması durumunda ortaya çıkacak kırılma noktası tüm akışı sekteye uğratabilir. Bu sürede yapılan işlemler sunucuya işlenemeyeceği için sürümler arasında problemler oluşmasına neden olacaktır. Ek olarak, merkezi </a:t>
            </a:r>
            <a:r>
              <a:rPr lang="tr-TR" sz="1800" b="0" i="0" dirty="0" err="1">
                <a:solidFill>
                  <a:srgbClr val="EAEAEA"/>
                </a:solidFill>
                <a:effectLst/>
                <a:latin typeface="Poppins" panose="00000500000000000000" pitchFamily="2" charset="-94"/>
              </a:rPr>
              <a:t>veritabanı</a:t>
            </a:r>
            <a:r>
              <a:rPr lang="tr-TR" sz="1800" b="0" i="0" dirty="0">
                <a:solidFill>
                  <a:srgbClr val="EAEAEA"/>
                </a:solidFill>
                <a:effectLst/>
                <a:latin typeface="Poppins" panose="00000500000000000000" pitchFamily="2" charset="-94"/>
              </a:rPr>
              <a:t> sabit diskindeki bir hasar da eğer yedekleme yapılmamışsa tarihçenin kaybedilmesi anlamına gelebilir.</a:t>
            </a:r>
            <a:endParaRPr lang="tr-TR" sz="1800" dirty="0"/>
          </a:p>
        </p:txBody>
      </p:sp>
    </p:spTree>
    <p:extLst>
      <p:ext uri="{BB962C8B-B14F-4D97-AF65-F5344CB8AC3E}">
        <p14:creationId xmlns:p14="http://schemas.microsoft.com/office/powerpoint/2010/main" val="3780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985978-844C-5D8D-EBDF-22CD10366C7E}"/>
              </a:ext>
            </a:extLst>
          </p:cNvPr>
          <p:cNvPicPr>
            <a:picLocks noGrp="1" noChangeAspect="1"/>
          </p:cNvPicPr>
          <p:nvPr>
            <p:ph idx="1"/>
          </p:nvPr>
        </p:nvPicPr>
        <p:blipFill>
          <a:blip r:embed="rId2"/>
          <a:stretch>
            <a:fillRect/>
          </a:stretch>
        </p:blipFill>
        <p:spPr>
          <a:xfrm>
            <a:off x="2195192" y="747713"/>
            <a:ext cx="7801616" cy="5429250"/>
          </a:xfrm>
        </p:spPr>
      </p:pic>
    </p:spTree>
    <p:extLst>
      <p:ext uri="{BB962C8B-B14F-4D97-AF65-F5344CB8AC3E}">
        <p14:creationId xmlns:p14="http://schemas.microsoft.com/office/powerpoint/2010/main" val="54899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225A5-1D8F-A5EF-F400-3FF2923E3DEC}"/>
              </a:ext>
            </a:extLst>
          </p:cNvPr>
          <p:cNvSpPr>
            <a:spLocks noGrp="1"/>
          </p:cNvSpPr>
          <p:nvPr>
            <p:ph type="title"/>
          </p:nvPr>
        </p:nvSpPr>
        <p:spPr>
          <a:xfrm>
            <a:off x="838200" y="632979"/>
            <a:ext cx="10515600" cy="1001857"/>
          </a:xfrm>
        </p:spPr>
        <p:txBody>
          <a:bodyPr>
            <a:normAutofit/>
          </a:bodyPr>
          <a:lstStyle/>
          <a:p>
            <a:pPr algn="ctr"/>
            <a:r>
              <a:rPr lang="tr-TR" sz="2800" b="1" i="0" dirty="0">
                <a:solidFill>
                  <a:schemeClr val="accent2"/>
                </a:solidFill>
                <a:effectLst/>
                <a:latin typeface="Poppins" panose="00000500000000000000" pitchFamily="2" charset="-94"/>
              </a:rPr>
              <a:t>Dağıtık Sürüm Kontrol Sistemleri (Distributed </a:t>
            </a:r>
            <a:r>
              <a:rPr lang="tr-TR" sz="2800" b="1" i="0" dirty="0" err="1">
                <a:solidFill>
                  <a:schemeClr val="accent2"/>
                </a:solidFill>
                <a:effectLst/>
                <a:latin typeface="Poppins" panose="00000500000000000000" pitchFamily="2" charset="-94"/>
              </a:rPr>
              <a:t>Version</a:t>
            </a:r>
            <a:r>
              <a:rPr lang="tr-TR" sz="2800" b="1" i="0" dirty="0">
                <a:solidFill>
                  <a:schemeClr val="accent2"/>
                </a:solidFill>
                <a:effectLst/>
                <a:latin typeface="Poppins" panose="00000500000000000000" pitchFamily="2" charset="-94"/>
              </a:rPr>
              <a:t> Control </a:t>
            </a:r>
            <a:r>
              <a:rPr lang="tr-TR" sz="2800" b="1" i="0" dirty="0" err="1">
                <a:solidFill>
                  <a:schemeClr val="accent2"/>
                </a:solidFill>
                <a:effectLst/>
                <a:latin typeface="Poppins" panose="00000500000000000000" pitchFamily="2" charset="-94"/>
              </a:rPr>
              <a:t>Systems</a:t>
            </a:r>
            <a:r>
              <a:rPr lang="tr-TR" sz="2800" b="1" i="0" dirty="0">
                <a:solidFill>
                  <a:schemeClr val="accent2"/>
                </a:solidFill>
                <a:effectLst/>
                <a:latin typeface="Poppins" panose="00000500000000000000" pitchFamily="2" charset="-94"/>
              </a:rPr>
              <a:t> (DVCS))</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2661BBC1-79B3-DE96-1B0E-802F0F2F15CE}"/>
              </a:ext>
            </a:extLst>
          </p:cNvPr>
          <p:cNvSpPr>
            <a:spLocks noGrp="1"/>
          </p:cNvSpPr>
          <p:nvPr>
            <p:ph idx="1"/>
          </p:nvPr>
        </p:nvSpPr>
        <p:spPr>
          <a:xfrm>
            <a:off x="838200" y="2170545"/>
            <a:ext cx="10515600" cy="4442402"/>
          </a:xfrm>
        </p:spPr>
        <p:txBody>
          <a:bodyPr>
            <a:normAutofit/>
          </a:bodyPr>
          <a:lstStyle/>
          <a:p>
            <a:r>
              <a:rPr lang="tr-TR" sz="2000" b="0" i="0" dirty="0">
                <a:solidFill>
                  <a:srgbClr val="EAEAEA"/>
                </a:solidFill>
                <a:effectLst/>
                <a:latin typeface="Poppins" panose="00000500000000000000" pitchFamily="2" charset="-94"/>
              </a:rPr>
              <a:t>Dağıtık Sürüm Kontrol Sistemleri (Distributed </a:t>
            </a:r>
            <a:r>
              <a:rPr lang="tr-TR" sz="2000" b="0" i="0" dirty="0" err="1">
                <a:solidFill>
                  <a:srgbClr val="EAEAEA"/>
                </a:solidFill>
                <a:effectLst/>
                <a:latin typeface="Poppins" panose="00000500000000000000" pitchFamily="2" charset="-94"/>
              </a:rPr>
              <a:t>Version</a:t>
            </a:r>
            <a:r>
              <a:rPr lang="tr-TR" sz="2000" b="0" i="0" dirty="0">
                <a:solidFill>
                  <a:srgbClr val="EAEAEA"/>
                </a:solidFill>
                <a:effectLst/>
                <a:latin typeface="Poppins" panose="00000500000000000000" pitchFamily="2" charset="-94"/>
              </a:rPr>
              <a:t> Control </a:t>
            </a:r>
            <a:r>
              <a:rPr lang="tr-TR" sz="2000" b="0" i="0" dirty="0" err="1">
                <a:solidFill>
                  <a:srgbClr val="EAEAEA"/>
                </a:solidFill>
                <a:effectLst/>
                <a:latin typeface="Poppins" panose="00000500000000000000" pitchFamily="2" charset="-94"/>
              </a:rPr>
              <a:t>Systems</a:t>
            </a:r>
            <a:r>
              <a:rPr lang="tr-TR" sz="2000" b="0" i="0" dirty="0">
                <a:solidFill>
                  <a:srgbClr val="EAEAEA"/>
                </a:solidFill>
                <a:effectLst/>
                <a:latin typeface="Poppins" panose="00000500000000000000" pitchFamily="2" charset="-94"/>
              </a:rPr>
              <a:t> / DVCS)’</a:t>
            </a:r>
            <a:r>
              <a:rPr lang="tr-TR" sz="2000" b="0" i="0" dirty="0" err="1">
                <a:solidFill>
                  <a:srgbClr val="EAEAEA"/>
                </a:solidFill>
                <a:effectLst/>
                <a:latin typeface="Poppins" panose="00000500000000000000" pitchFamily="2" charset="-94"/>
              </a:rPr>
              <a:t>nde</a:t>
            </a:r>
            <a:r>
              <a:rPr lang="tr-TR" sz="2000" b="0" i="0" dirty="0">
                <a:solidFill>
                  <a:srgbClr val="EAEAEA"/>
                </a:solidFill>
                <a:effectLst/>
                <a:latin typeface="Poppins" panose="00000500000000000000" pitchFamily="2" charset="-94"/>
              </a:rPr>
              <a:t> istemciler (kullanıcılar) dosyaların yalnızca en son bellek kopyalarını almakla kalmaz, yazılım havuzunu (</a:t>
            </a:r>
            <a:r>
              <a:rPr lang="tr-TR" sz="2000" b="0" i="0" dirty="0" err="1">
                <a:solidFill>
                  <a:srgbClr val="EAEAEA"/>
                </a:solidFill>
                <a:effectLst/>
                <a:latin typeface="Poppins" panose="00000500000000000000" pitchFamily="2" charset="-94"/>
              </a:rPr>
              <a:t>repository</a:t>
            </a:r>
            <a:r>
              <a:rPr lang="tr-TR" sz="2000" b="0" i="0" dirty="0">
                <a:solidFill>
                  <a:srgbClr val="EAEAEA"/>
                </a:solidFill>
                <a:effectLst/>
                <a:latin typeface="Poppins" panose="00000500000000000000" pitchFamily="2" charset="-94"/>
              </a:rPr>
              <a:t>) bütünüyle kopyalarlar. Git, </a:t>
            </a:r>
            <a:r>
              <a:rPr lang="tr-TR" sz="2000" b="0" i="0" dirty="0" err="1">
                <a:solidFill>
                  <a:srgbClr val="EAEAEA"/>
                </a:solidFill>
                <a:effectLst/>
                <a:latin typeface="Poppins" panose="00000500000000000000" pitchFamily="2" charset="-94"/>
              </a:rPr>
              <a:t>Mercurial</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Bazaar</a:t>
            </a:r>
            <a:r>
              <a:rPr lang="tr-TR" sz="2000" b="0" i="0" dirty="0">
                <a:solidFill>
                  <a:srgbClr val="EAEAEA"/>
                </a:solidFill>
                <a:effectLst/>
                <a:latin typeface="Poppins" panose="00000500000000000000" pitchFamily="2" charset="-94"/>
              </a:rPr>
              <a:t> ve </a:t>
            </a:r>
            <a:r>
              <a:rPr lang="tr-TR" sz="2000" b="0" i="0" dirty="0" err="1">
                <a:solidFill>
                  <a:srgbClr val="EAEAEA"/>
                </a:solidFill>
                <a:effectLst/>
                <a:latin typeface="Poppins" panose="00000500000000000000" pitchFamily="2" charset="-94"/>
              </a:rPr>
              <a:t>Darcs</a:t>
            </a:r>
            <a:r>
              <a:rPr lang="tr-TR" sz="2000" b="0" i="0" dirty="0">
                <a:solidFill>
                  <a:srgbClr val="EAEAEA"/>
                </a:solidFill>
                <a:effectLst/>
                <a:latin typeface="Poppins" panose="00000500000000000000" pitchFamily="2" charset="-94"/>
              </a:rPr>
              <a:t> gibi örnekleri dağıtık sistemlere örnek olarak ele alabiliriz. Dağıtık sistemlerde üzerinde ortak çalışma </a:t>
            </a:r>
            <a:r>
              <a:rPr lang="tr-TR" sz="2000" b="0" i="0" dirty="0" err="1">
                <a:solidFill>
                  <a:srgbClr val="EAEAEA"/>
                </a:solidFill>
                <a:effectLst/>
                <a:latin typeface="Poppins" panose="00000500000000000000" pitchFamily="2" charset="-94"/>
              </a:rPr>
              <a:t>yütürülen</a:t>
            </a:r>
            <a:r>
              <a:rPr lang="tr-TR" sz="2000" b="0" i="0" dirty="0">
                <a:solidFill>
                  <a:srgbClr val="EAEAEA"/>
                </a:solidFill>
                <a:effectLst/>
                <a:latin typeface="Poppins" panose="00000500000000000000" pitchFamily="2" charset="-94"/>
              </a:rPr>
              <a:t> sunuculardan biri çökerse istemcilerden birinin yazılım havuzu sunucuya geri yüklenerek sistem kurtarılabilmektedir. Her seçip alma (</a:t>
            </a:r>
            <a:r>
              <a:rPr lang="tr-TR" sz="2000" b="0" i="0" dirty="0" err="1">
                <a:solidFill>
                  <a:srgbClr val="EAEAEA"/>
                </a:solidFill>
                <a:effectLst/>
                <a:latin typeface="Poppins" panose="00000500000000000000" pitchFamily="2" charset="-94"/>
              </a:rPr>
              <a:t>check</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out</a:t>
            </a:r>
            <a:r>
              <a:rPr lang="tr-TR" sz="2000" b="0" i="0" dirty="0">
                <a:solidFill>
                  <a:srgbClr val="EAEAEA"/>
                </a:solidFill>
                <a:effectLst/>
                <a:latin typeface="Poppins" panose="00000500000000000000" pitchFamily="2" charset="-94"/>
              </a:rPr>
              <a: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endParaRPr lang="tr-TR" sz="2000" dirty="0"/>
          </a:p>
        </p:txBody>
      </p:sp>
    </p:spTree>
    <p:extLst>
      <p:ext uri="{BB962C8B-B14F-4D97-AF65-F5344CB8AC3E}">
        <p14:creationId xmlns:p14="http://schemas.microsoft.com/office/powerpoint/2010/main" val="64008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52B32F2-F07E-95ED-22A1-6061198F84E4}"/>
              </a:ext>
            </a:extLst>
          </p:cNvPr>
          <p:cNvPicPr>
            <a:picLocks noGrp="1" noChangeAspect="1"/>
          </p:cNvPicPr>
          <p:nvPr>
            <p:ph idx="1"/>
          </p:nvPr>
        </p:nvPicPr>
        <p:blipFill>
          <a:blip r:embed="rId2"/>
          <a:stretch>
            <a:fillRect/>
          </a:stretch>
        </p:blipFill>
        <p:spPr>
          <a:xfrm>
            <a:off x="2863273" y="226552"/>
            <a:ext cx="5532902" cy="6460575"/>
          </a:xfrm>
        </p:spPr>
      </p:pic>
    </p:spTree>
    <p:extLst>
      <p:ext uri="{BB962C8B-B14F-4D97-AF65-F5344CB8AC3E}">
        <p14:creationId xmlns:p14="http://schemas.microsoft.com/office/powerpoint/2010/main" val="137555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B5ADDB-7BBB-A218-A578-C35044FDA3AD}"/>
              </a:ext>
            </a:extLst>
          </p:cNvPr>
          <p:cNvSpPr>
            <a:spLocks noGrp="1"/>
          </p:cNvSpPr>
          <p:nvPr>
            <p:ph idx="1"/>
          </p:nvPr>
        </p:nvSpPr>
        <p:spPr>
          <a:xfrm>
            <a:off x="838200" y="147782"/>
            <a:ext cx="10515600" cy="6594763"/>
          </a:xfrm>
        </p:spPr>
        <p:txBody>
          <a:bodyPr/>
          <a:lstStyle/>
          <a:p>
            <a:r>
              <a:rPr lang="tr-TR" dirty="0">
                <a:solidFill>
                  <a:schemeClr val="accent2"/>
                </a:solidFill>
              </a:rPr>
              <a:t>Senkron: </a:t>
            </a:r>
            <a:r>
              <a:rPr lang="tr-TR" sz="2000" b="0" i="0" dirty="0">
                <a:effectLst/>
              </a:rPr>
              <a:t>Kodlar yukarıdan aşağıya doğru sırayla işlenir ve bir satırdaki işlem bitmeden diğer satıra geçilmez.</a:t>
            </a:r>
          </a:p>
          <a:p>
            <a:r>
              <a:rPr lang="tr-TR" dirty="0">
                <a:solidFill>
                  <a:schemeClr val="accent2"/>
                </a:solidFill>
              </a:rPr>
              <a:t>Asenkron:</a:t>
            </a:r>
            <a:r>
              <a:rPr lang="tr-TR" b="0" i="0" dirty="0">
                <a:solidFill>
                  <a:schemeClr val="accent2"/>
                </a:solidFill>
                <a:effectLst/>
              </a:rPr>
              <a:t> </a:t>
            </a:r>
            <a:r>
              <a:rPr lang="tr-TR" sz="2000" b="0" i="0" dirty="0">
                <a:effectLst/>
              </a:rPr>
              <a:t>Kod akışının sırayla işlemediği, işlemlerin birbirini beklemediği, kod akışının işlem durumlarına göre devam ettiği programlamaya Asenkron Programlama denir.</a:t>
            </a:r>
          </a:p>
          <a:p>
            <a:pPr algn="l" fontAlgn="base"/>
            <a:r>
              <a:rPr lang="tr-TR" i="0" dirty="0">
                <a:solidFill>
                  <a:schemeClr val="accent2"/>
                </a:solidFill>
                <a:effectLst/>
              </a:rPr>
              <a:t>Senkron ve Asenkron Arasındaki </a:t>
            </a:r>
            <a:r>
              <a:rPr lang="tr-TR" dirty="0">
                <a:solidFill>
                  <a:schemeClr val="accent2"/>
                </a:solidFill>
              </a:rPr>
              <a:t>F</a:t>
            </a:r>
            <a:r>
              <a:rPr lang="tr-TR" i="0" dirty="0">
                <a:solidFill>
                  <a:schemeClr val="accent2"/>
                </a:solidFill>
                <a:effectLst/>
              </a:rPr>
              <a:t>ark</a:t>
            </a:r>
          </a:p>
          <a:p>
            <a:pPr algn="l" fontAlgn="base"/>
            <a:r>
              <a:rPr lang="tr-TR" sz="2000" b="0" i="0" dirty="0">
                <a:effectLst/>
              </a:rPr>
              <a:t>Senkron(</a:t>
            </a:r>
            <a:r>
              <a:rPr lang="tr-TR" sz="2000" b="0" i="0" dirty="0" err="1">
                <a:effectLst/>
              </a:rPr>
              <a:t>synchronous</a:t>
            </a:r>
            <a:r>
              <a:rPr lang="tr-TR" sz="2000" b="0" i="0" dirty="0">
                <a:effectLst/>
              </a:rPr>
              <a:t>) yani eşzamanlı programlama, işlemleri sırayla yaptırdığımız programlama türüdür. Bir işlem bitmeden diğerine geçilmez veya sırada olan işlem atlanmaz.</a:t>
            </a:r>
          </a:p>
          <a:p>
            <a:pPr algn="l" fontAlgn="base"/>
            <a:r>
              <a:rPr lang="tr-TR" sz="2000" b="0" i="0" dirty="0">
                <a:effectLst/>
              </a:rPr>
              <a:t>Asenkron(</a:t>
            </a:r>
            <a:r>
              <a:rPr lang="tr-TR" sz="2000" b="0" i="0" dirty="0" err="1">
                <a:effectLst/>
              </a:rPr>
              <a:t>asynchronous</a:t>
            </a:r>
            <a:r>
              <a:rPr lang="tr-TR" sz="2000" b="0" i="0" dirty="0">
                <a:effectLst/>
              </a:rPr>
              <a:t>) yani </a:t>
            </a:r>
            <a:r>
              <a:rPr lang="tr-TR" sz="2000" b="0" i="0" dirty="0" err="1">
                <a:effectLst/>
              </a:rPr>
              <a:t>eşzamansız</a:t>
            </a:r>
            <a:r>
              <a:rPr lang="tr-TR" sz="2000" b="0" i="0" dirty="0">
                <a:effectLst/>
              </a:rPr>
              <a:t> programlama ise birden çok işlemin aynı anda yürütülmesi prensibiyle çalışır. İşlemler herhangi bir sıraya alınmadan, diğer işlemlerden bağımsız şekilde yürütülür.</a:t>
            </a:r>
          </a:p>
          <a:p>
            <a:pPr algn="just"/>
            <a:r>
              <a:rPr lang="tr-TR" i="0" u="none" strike="noStrike" dirty="0" err="1">
                <a:solidFill>
                  <a:schemeClr val="accent2"/>
                </a:solidFill>
                <a:effectLst/>
              </a:rPr>
              <a:t>Javascript</a:t>
            </a:r>
            <a:r>
              <a:rPr lang="tr-TR" i="0" u="none" strike="noStrike" dirty="0">
                <a:solidFill>
                  <a:schemeClr val="accent2"/>
                </a:solidFill>
                <a:effectLst/>
              </a:rPr>
              <a:t> Asenkron mu Yoksa Senkron mu Çalışır?</a:t>
            </a:r>
          </a:p>
          <a:p>
            <a:pPr algn="just"/>
            <a:r>
              <a:rPr lang="tr-TR" sz="2000" b="0" i="0" u="none" strike="noStrike" dirty="0" err="1">
                <a:effectLst/>
              </a:rPr>
              <a:t>Javascript</a:t>
            </a:r>
            <a:r>
              <a:rPr lang="tr-TR" sz="2000" b="0" i="0" u="none" strike="noStrike" dirty="0">
                <a:effectLst/>
              </a:rPr>
              <a:t> </a:t>
            </a:r>
            <a:r>
              <a:rPr lang="tr-TR" sz="2000" b="0" i="0" u="none" strike="noStrike" dirty="0" err="1">
                <a:effectLst/>
              </a:rPr>
              <a:t>single-thread</a:t>
            </a:r>
            <a:r>
              <a:rPr lang="tr-TR" sz="2000" b="0" i="0" u="none" strike="noStrike" dirty="0">
                <a:effectLst/>
              </a:rPr>
              <a:t> ve asenkron yapıda çalışan bir programlama </a:t>
            </a:r>
            <a:r>
              <a:rPr lang="tr-TR" sz="2000" b="0" i="0" u="none" strike="noStrike" dirty="0" err="1">
                <a:effectLst/>
              </a:rPr>
              <a:t>dilir</a:t>
            </a:r>
            <a:endParaRPr lang="tr-TR" sz="2000" b="0" i="0" u="none" strike="noStrike" dirty="0">
              <a:effectLst/>
            </a:endParaRPr>
          </a:p>
          <a:p>
            <a:r>
              <a:rPr lang="tr-TR" sz="2000" b="0" i="0" dirty="0" err="1">
                <a:effectLst/>
              </a:rPr>
              <a:t>Javascript</a:t>
            </a:r>
            <a:r>
              <a:rPr lang="tr-TR" sz="2000" b="0" i="0" dirty="0">
                <a:effectLst/>
              </a:rPr>
              <a:t> </a:t>
            </a:r>
            <a:r>
              <a:rPr lang="tr-TR" sz="2000" b="0" i="0" dirty="0" err="1">
                <a:effectLst/>
              </a:rPr>
              <a:t>single-thread</a:t>
            </a:r>
            <a:r>
              <a:rPr lang="tr-TR" sz="2000" b="0" i="0" dirty="0">
                <a:effectLst/>
              </a:rPr>
              <a:t> çalıştırma yaptığı için çalıştırdığı </a:t>
            </a:r>
            <a:r>
              <a:rPr lang="tr-TR" sz="2000" b="0" i="0" dirty="0" err="1">
                <a:effectLst/>
              </a:rPr>
              <a:t>eventleri</a:t>
            </a:r>
            <a:r>
              <a:rPr lang="tr-TR" sz="2000" b="0" i="0" dirty="0">
                <a:effectLst/>
              </a:rPr>
              <a:t> ve </a:t>
            </a:r>
            <a:r>
              <a:rPr lang="tr-TR" sz="2000" b="0" i="0" dirty="0" err="1">
                <a:effectLst/>
              </a:rPr>
              <a:t>callback</a:t>
            </a:r>
            <a:r>
              <a:rPr lang="tr-TR" sz="2000" b="0" i="0" dirty="0">
                <a:effectLst/>
              </a:rPr>
              <a:t> </a:t>
            </a:r>
            <a:r>
              <a:rPr lang="tr-TR" sz="2000" b="0" i="0" dirty="0" err="1">
                <a:effectLst/>
              </a:rPr>
              <a:t>leri</a:t>
            </a:r>
            <a:r>
              <a:rPr lang="tr-TR" sz="2000" b="0" i="0" dirty="0">
                <a:effectLst/>
              </a:rPr>
              <a:t> sıraya sokarak hepsini tek bir </a:t>
            </a:r>
            <a:r>
              <a:rPr lang="tr-TR" sz="2000" b="0" i="0" dirty="0" err="1">
                <a:effectLst/>
              </a:rPr>
              <a:t>thread</a:t>
            </a:r>
            <a:r>
              <a:rPr lang="tr-TR" sz="2000" b="0" i="0" dirty="0">
                <a:effectLst/>
              </a:rPr>
              <a:t> ile işler. Bahsedilen </a:t>
            </a:r>
            <a:r>
              <a:rPr lang="tr-TR" sz="2000" b="0" i="0" dirty="0" err="1">
                <a:effectLst/>
              </a:rPr>
              <a:t>Event’lerin</a:t>
            </a:r>
            <a:r>
              <a:rPr lang="tr-TR" sz="2000" b="0" i="0" dirty="0">
                <a:effectLst/>
              </a:rPr>
              <a:t> ve </a:t>
            </a:r>
            <a:r>
              <a:rPr lang="tr-TR" sz="2000" b="0" i="0" dirty="0" err="1">
                <a:effectLst/>
              </a:rPr>
              <a:t>Callback’lerin</a:t>
            </a:r>
            <a:r>
              <a:rPr lang="tr-TR" sz="2000" b="0" i="0" dirty="0">
                <a:effectLst/>
              </a:rPr>
              <a:t> sırada tutulduğu yapı, basit bir kuyruk (Queue) mekanizmasıdır. </a:t>
            </a:r>
            <a:r>
              <a:rPr lang="tr-TR" sz="2000" b="0" i="0" dirty="0" err="1">
                <a:effectLst/>
              </a:rPr>
              <a:t>Thread’in</a:t>
            </a:r>
            <a:r>
              <a:rPr lang="tr-TR" sz="2000" b="0" i="0" dirty="0">
                <a:effectLst/>
              </a:rPr>
              <a:t> her defasında kuyruktaki ilk </a:t>
            </a:r>
            <a:r>
              <a:rPr lang="tr-TR" sz="2000" b="0" i="0" dirty="0" err="1">
                <a:effectLst/>
              </a:rPr>
              <a:t>Event’i</a:t>
            </a:r>
            <a:r>
              <a:rPr lang="tr-TR" sz="2000" b="0" i="0" dirty="0">
                <a:effectLst/>
              </a:rPr>
              <a:t> işleyip yeni bir </a:t>
            </a:r>
            <a:r>
              <a:rPr lang="tr-TR" sz="2000" b="0" i="0" dirty="0" err="1">
                <a:effectLst/>
              </a:rPr>
              <a:t>Event</a:t>
            </a:r>
            <a:r>
              <a:rPr lang="tr-TR" sz="2000" b="0" i="0" dirty="0">
                <a:effectLst/>
              </a:rPr>
              <a:t> alması da </a:t>
            </a:r>
            <a:r>
              <a:rPr lang="tr-TR" sz="2000" b="0" i="0" dirty="0" err="1">
                <a:effectLst/>
              </a:rPr>
              <a:t>Event</a:t>
            </a:r>
            <a:r>
              <a:rPr lang="tr-TR" sz="2000" b="0" i="0" dirty="0">
                <a:effectLst/>
              </a:rPr>
              <a:t> </a:t>
            </a:r>
            <a:r>
              <a:rPr lang="tr-TR" sz="2000" b="0" i="0" dirty="0" err="1">
                <a:effectLst/>
              </a:rPr>
              <a:t>Loop</a:t>
            </a:r>
            <a:r>
              <a:rPr lang="tr-TR" sz="2000" b="0" i="0" dirty="0">
                <a:effectLst/>
              </a:rPr>
              <a:t> olarak adlandırılır. </a:t>
            </a:r>
            <a:r>
              <a:rPr lang="tr-TR" sz="2000" b="0" i="0" dirty="0" err="1">
                <a:effectLst/>
              </a:rPr>
              <a:t>Javascript</a:t>
            </a:r>
            <a:r>
              <a:rPr lang="tr-TR" sz="2000" b="0" i="0" dirty="0">
                <a:effectLst/>
              </a:rPr>
              <a:t> Run-</a:t>
            </a:r>
            <a:r>
              <a:rPr lang="tr-TR" sz="2000" b="0" i="0" dirty="0" err="1">
                <a:effectLst/>
              </a:rPr>
              <a:t>to</a:t>
            </a:r>
            <a:r>
              <a:rPr lang="tr-TR" sz="2000" b="0" i="0" dirty="0">
                <a:effectLst/>
              </a:rPr>
              <a:t>-</a:t>
            </a:r>
            <a:r>
              <a:rPr lang="tr-TR" sz="2000" b="0" i="0" dirty="0" err="1">
                <a:effectLst/>
              </a:rPr>
              <a:t>Completion</a:t>
            </a:r>
            <a:r>
              <a:rPr lang="tr-TR" sz="2000" b="0" i="0" dirty="0">
                <a:effectLst/>
              </a:rPr>
              <a:t> adı verilen, elindeki işi tamamlamadan başka bir işe geçmeyen bir mekanizmaya sahiptir.</a:t>
            </a:r>
          </a:p>
        </p:txBody>
      </p:sp>
    </p:spTree>
    <p:extLst>
      <p:ext uri="{BB962C8B-B14F-4D97-AF65-F5344CB8AC3E}">
        <p14:creationId xmlns:p14="http://schemas.microsoft.com/office/powerpoint/2010/main" val="277790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EF28C6-6BD2-116B-1BB7-795AE777695C}"/>
              </a:ext>
            </a:extLst>
          </p:cNvPr>
          <p:cNvSpPr>
            <a:spLocks noGrp="1"/>
          </p:cNvSpPr>
          <p:nvPr>
            <p:ph idx="1"/>
          </p:nvPr>
        </p:nvSpPr>
        <p:spPr>
          <a:xfrm>
            <a:off x="838200" y="350982"/>
            <a:ext cx="10515600" cy="5825981"/>
          </a:xfrm>
        </p:spPr>
        <p:txBody>
          <a:bodyPr>
            <a:normAutofit/>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0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0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000" i="0" u="none" strike="noStrike" dirty="0">
                <a:effectLst/>
                <a:latin typeface="-apple-system"/>
              </a:rPr>
              <a:t>Yüksek seviyeli programlama dili</a:t>
            </a:r>
            <a:r>
              <a:rPr lang="tr-TR" sz="2000" i="0" dirty="0">
                <a:effectLst/>
                <a:latin typeface="-apple-system"/>
              </a:rPr>
              <a:t> </a:t>
            </a:r>
            <a:r>
              <a:rPr lang="tr-TR" sz="2000" b="0" i="0" dirty="0">
                <a:effectLst/>
                <a:latin typeface="-apple-system"/>
              </a:rPr>
              <a:t>ile yazılmış bir </a:t>
            </a:r>
            <a:r>
              <a:rPr lang="tr-TR" sz="2000" i="0" u="none" strike="noStrike" dirty="0">
                <a:effectLst/>
                <a:latin typeface="-apple-system"/>
              </a:rPr>
              <a:t>program</a:t>
            </a:r>
            <a:r>
              <a:rPr lang="tr-TR" sz="2000" i="0" dirty="0">
                <a:effectLst/>
                <a:latin typeface="-apple-system"/>
              </a:rPr>
              <a:t>ı</a:t>
            </a:r>
            <a:r>
              <a:rPr lang="tr-TR" sz="2000" b="0" i="0" dirty="0">
                <a:effectLst/>
                <a:latin typeface="-apple-system"/>
              </a:rPr>
              <a:t> adım adım </a:t>
            </a:r>
            <a:r>
              <a:rPr lang="tr-TR" sz="2000" i="0" u="none" strike="noStrike" dirty="0">
                <a:effectLst/>
                <a:latin typeface="-apple-system"/>
              </a:rPr>
              <a:t>makine</a:t>
            </a:r>
            <a:r>
              <a:rPr lang="tr-TR" sz="2000" b="1" i="0" u="none" strike="noStrike" dirty="0">
                <a:effectLst/>
                <a:latin typeface="-apple-system"/>
              </a:rPr>
              <a:t> </a:t>
            </a:r>
            <a:r>
              <a:rPr lang="tr-TR" sz="2000" i="0" u="none" strike="noStrike" dirty="0">
                <a:effectLst/>
                <a:latin typeface="-apple-system"/>
              </a:rPr>
              <a:t>dili</a:t>
            </a:r>
            <a:r>
              <a:rPr lang="tr-TR" sz="2000" i="0" dirty="0">
                <a:effectLst/>
                <a:latin typeface="-apple-system"/>
              </a:rPr>
              <a:t>ne</a:t>
            </a:r>
            <a:r>
              <a:rPr lang="tr-TR" sz="20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000" i="0" u="none" strike="noStrike" dirty="0">
                <a:effectLst/>
                <a:latin typeface="-apple-system"/>
              </a:rPr>
              <a:t>kaynak</a:t>
            </a:r>
            <a:r>
              <a:rPr lang="tr-TR" sz="2000" b="1" i="0" u="none" strike="noStrike" dirty="0">
                <a:effectLst/>
                <a:latin typeface="-apple-system"/>
              </a:rPr>
              <a:t> </a:t>
            </a:r>
            <a:r>
              <a:rPr lang="tr-TR" sz="2000" i="0" u="none" strike="noStrike" dirty="0">
                <a:effectLst/>
                <a:latin typeface="-apple-system"/>
              </a:rPr>
              <a:t>kod</a:t>
            </a:r>
            <a:r>
              <a:rPr lang="tr-TR" sz="2000" b="0" i="0" dirty="0">
                <a:effectLst/>
                <a:latin typeface="-apple-system"/>
              </a:rPr>
              <a:t> üzerinde yine aynı yolu izler.</a:t>
            </a:r>
          </a:p>
          <a:p>
            <a:endParaRPr lang="tr-TR" sz="2000" dirty="0">
              <a:latin typeface="-apple-system"/>
            </a:endParaRPr>
          </a:p>
          <a:p>
            <a:r>
              <a:rPr lang="tr-TR" sz="2000" dirty="0" err="1">
                <a:solidFill>
                  <a:schemeClr val="accent1"/>
                </a:solidFill>
                <a:latin typeface="-apple-system"/>
              </a:rPr>
              <a:t>JavaScript</a:t>
            </a:r>
            <a:r>
              <a:rPr lang="tr-TR" sz="2000" dirty="0">
                <a:solidFill>
                  <a:schemeClr val="accent1"/>
                </a:solidFill>
                <a:latin typeface="-apple-system"/>
              </a:rPr>
              <a:t> Interpreter (yorumlayıcı) bir dildir.</a:t>
            </a:r>
            <a:endParaRPr lang="tr-TR" sz="2000" dirty="0">
              <a:solidFill>
                <a:schemeClr val="accent1"/>
              </a:solidFill>
            </a:endParaRPr>
          </a:p>
        </p:txBody>
      </p:sp>
    </p:spTree>
    <p:extLst>
      <p:ext uri="{BB962C8B-B14F-4D97-AF65-F5344CB8AC3E}">
        <p14:creationId xmlns:p14="http://schemas.microsoft.com/office/powerpoint/2010/main" val="3060191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BEB1B-52EB-3552-CF25-437EF0314718}"/>
              </a:ext>
            </a:extLst>
          </p:cNvPr>
          <p:cNvSpPr>
            <a:spLocks noGrp="1"/>
          </p:cNvSpPr>
          <p:nvPr>
            <p:ph type="title"/>
          </p:nvPr>
        </p:nvSpPr>
        <p:spPr>
          <a:xfrm>
            <a:off x="838200" y="706871"/>
            <a:ext cx="10515600" cy="743239"/>
          </a:xfrm>
        </p:spPr>
        <p:txBody>
          <a:bodyPr/>
          <a:lstStyle/>
          <a:p>
            <a:r>
              <a:rPr lang="en-US" dirty="0">
                <a:solidFill>
                  <a:schemeClr val="accent2"/>
                </a:solidFill>
              </a:rPr>
              <a:t>for </a:t>
            </a:r>
            <a:r>
              <a:rPr lang="en-US" dirty="0" err="1">
                <a:solidFill>
                  <a:schemeClr val="accent2"/>
                </a:solidFill>
              </a:rPr>
              <a:t>ile</a:t>
            </a:r>
            <a:r>
              <a:rPr lang="en-US" dirty="0">
                <a:solidFill>
                  <a:schemeClr val="accent2"/>
                </a:solidFill>
              </a:rPr>
              <a:t> while </a:t>
            </a:r>
            <a:r>
              <a:rPr lang="en-US" dirty="0" err="1">
                <a:solidFill>
                  <a:schemeClr val="accent2"/>
                </a:solidFill>
              </a:rPr>
              <a:t>arasındaki</a:t>
            </a:r>
            <a:r>
              <a:rPr lang="en-US" dirty="0">
                <a:solidFill>
                  <a:schemeClr val="accent2"/>
                </a:solidFill>
              </a:rPr>
              <a:t> fark  ?</a:t>
            </a:r>
            <a:endParaRPr lang="tr-TR" dirty="0">
              <a:solidFill>
                <a:schemeClr val="accent2"/>
              </a:solidFill>
            </a:endParaRPr>
          </a:p>
        </p:txBody>
      </p:sp>
      <p:sp>
        <p:nvSpPr>
          <p:cNvPr id="3" name="İçerik Yer Tutucusu 2">
            <a:extLst>
              <a:ext uri="{FF2B5EF4-FFF2-40B4-BE49-F238E27FC236}">
                <a16:creationId xmlns:a16="http://schemas.microsoft.com/office/drawing/2014/main" id="{31070386-F5EE-E63D-B72D-AB5CB07A4330}"/>
              </a:ext>
            </a:extLst>
          </p:cNvPr>
          <p:cNvSpPr>
            <a:spLocks noGrp="1"/>
          </p:cNvSpPr>
          <p:nvPr>
            <p:ph idx="1"/>
          </p:nvPr>
        </p:nvSpPr>
        <p:spPr>
          <a:xfrm>
            <a:off x="838200" y="1838035"/>
            <a:ext cx="10515600" cy="4654839"/>
          </a:xfrm>
        </p:spPr>
        <p:txBody>
          <a:bodyPr/>
          <a:lstStyle/>
          <a:p>
            <a:r>
              <a:rPr lang="tr-TR" dirty="0">
                <a:latin typeface="Nunito" panose="020B0604020202020204" pitchFamily="2" charset="-94"/>
              </a:rPr>
              <a:t>K</a:t>
            </a:r>
            <a:r>
              <a:rPr lang="tr-TR" b="0" i="0" dirty="0">
                <a:effectLst/>
                <a:latin typeface="Nunito" panose="020B0604020202020204" pitchFamily="2" charset="-94"/>
              </a:rPr>
              <a:t>aç kere döneceği belli olmayan, koşulun bir girdiye göre denetlendiği durumlarda </a:t>
            </a:r>
            <a:r>
              <a:rPr lang="tr-TR" b="1" i="0" dirty="0" err="1">
                <a:effectLst/>
                <a:latin typeface="Nunito" panose="020B0604020202020204" pitchFamily="2" charset="-94"/>
              </a:rPr>
              <a:t>While</a:t>
            </a:r>
            <a:r>
              <a:rPr lang="tr-TR" b="0" i="0" dirty="0">
                <a:effectLst/>
                <a:latin typeface="Nunito" panose="020B0604020202020204" pitchFamily="2" charset="-94"/>
              </a:rPr>
              <a:t> ya da </a:t>
            </a:r>
            <a:r>
              <a:rPr lang="tr-TR" b="1" i="0" dirty="0">
                <a:effectLst/>
                <a:latin typeface="Nunito" panose="020B0604020202020204" pitchFamily="2" charset="-94"/>
              </a:rPr>
              <a:t>do-</a:t>
            </a:r>
            <a:r>
              <a:rPr lang="tr-TR" b="1" i="0" dirty="0" err="1">
                <a:effectLst/>
                <a:latin typeface="Nunito" panose="020B0604020202020204" pitchFamily="2" charset="-94"/>
              </a:rPr>
              <a:t>while</a:t>
            </a:r>
            <a:r>
              <a:rPr lang="tr-TR" b="0" i="0" dirty="0">
                <a:effectLst/>
                <a:latin typeface="Nunito" panose="020B0604020202020204" pitchFamily="2" charset="-94"/>
              </a:rPr>
              <a:t> döngüsü kullanılırken, diziler gibi, tekrar sayısı belirli olan durumlarda ise </a:t>
            </a:r>
            <a:r>
              <a:rPr lang="tr-TR" b="1" i="0" dirty="0" err="1">
                <a:effectLst/>
                <a:latin typeface="Nunito" panose="020B0604020202020204" pitchFamily="2" charset="-94"/>
              </a:rPr>
              <a:t>for</a:t>
            </a:r>
            <a:r>
              <a:rPr lang="tr-TR" b="0" i="0" dirty="0">
                <a:effectLst/>
                <a:latin typeface="Nunito" panose="020B0604020202020204" pitchFamily="2" charset="-94"/>
              </a:rPr>
              <a:t> döngüsü kullanılması tercih edilir.</a:t>
            </a:r>
            <a:endParaRPr lang="tr-TR" dirty="0"/>
          </a:p>
        </p:txBody>
      </p:sp>
    </p:spTree>
    <p:extLst>
      <p:ext uri="{BB962C8B-B14F-4D97-AF65-F5344CB8AC3E}">
        <p14:creationId xmlns:p14="http://schemas.microsoft.com/office/powerpoint/2010/main" val="41658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56E07-6FBF-23D4-82BC-E5270BF21E7D}"/>
              </a:ext>
            </a:extLst>
          </p:cNvPr>
          <p:cNvSpPr>
            <a:spLocks noGrp="1"/>
          </p:cNvSpPr>
          <p:nvPr>
            <p:ph type="title"/>
          </p:nvPr>
        </p:nvSpPr>
        <p:spPr>
          <a:xfrm>
            <a:off x="906294" y="2766218"/>
            <a:ext cx="10515600" cy="1325563"/>
          </a:xfrm>
        </p:spPr>
        <p:txBody>
          <a:bodyPr/>
          <a:lstStyle/>
          <a:p>
            <a:pPr algn="ctr"/>
            <a:r>
              <a:rPr lang="tr-TR" dirty="0"/>
              <a:t>2.Hafta Cuma Ödev</a:t>
            </a:r>
          </a:p>
        </p:txBody>
      </p:sp>
    </p:spTree>
    <p:extLst>
      <p:ext uri="{BB962C8B-B14F-4D97-AF65-F5344CB8AC3E}">
        <p14:creationId xmlns:p14="http://schemas.microsoft.com/office/powerpoint/2010/main" val="271288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18E697-92EB-F8CD-055D-7A88AB447B03}"/>
              </a:ext>
            </a:extLst>
          </p:cNvPr>
          <p:cNvSpPr>
            <a:spLocks noGrp="1"/>
          </p:cNvSpPr>
          <p:nvPr>
            <p:ph type="title"/>
          </p:nvPr>
        </p:nvSpPr>
        <p:spPr>
          <a:xfrm>
            <a:off x="838200" y="365125"/>
            <a:ext cx="10515600" cy="1201027"/>
          </a:xfrm>
        </p:spPr>
        <p:txBody>
          <a:bodyPr>
            <a:normAutofit/>
          </a:bodyPr>
          <a:lstStyle/>
          <a:p>
            <a:pPr algn="ctr"/>
            <a:r>
              <a:rPr lang="tr-TR" sz="2800" b="1" i="0" dirty="0" err="1">
                <a:solidFill>
                  <a:schemeClr val="accent2"/>
                </a:solidFill>
                <a:effectLst/>
                <a:latin typeface="Times New Roman" panose="02020603050405020304" pitchFamily="18" charset="0"/>
                <a:cs typeface="Times New Roman" panose="02020603050405020304" pitchFamily="18" charset="0"/>
              </a:rPr>
              <a:t>Callback</a:t>
            </a:r>
            <a:r>
              <a:rPr lang="tr-TR" sz="2800" b="1" i="0" dirty="0">
                <a:solidFill>
                  <a:schemeClr val="accent2"/>
                </a:solidFill>
                <a:effectLst/>
                <a:latin typeface="Times New Roman" panose="02020603050405020304" pitchFamily="18" charset="0"/>
                <a:cs typeface="Times New Roman" panose="02020603050405020304" pitchFamily="18" charset="0"/>
              </a:rPr>
              <a:t> Fonksiyon Nedir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85BF7B2-F403-F60A-352A-A4EE9E286B8C}"/>
              </a:ext>
            </a:extLst>
          </p:cNvPr>
          <p:cNvSpPr>
            <a:spLocks noGrp="1"/>
          </p:cNvSpPr>
          <p:nvPr>
            <p:ph idx="1"/>
          </p:nvPr>
        </p:nvSpPr>
        <p:spPr>
          <a:xfrm>
            <a:off x="838200" y="2081719"/>
            <a:ext cx="10515600" cy="4095244"/>
          </a:xfrm>
        </p:spPr>
        <p:txBody>
          <a:bodyPr>
            <a:normAutofit/>
          </a:bodyPr>
          <a:lstStyle/>
          <a:p>
            <a:r>
              <a:rPr lang="tr-TR" sz="2400" b="0" i="0" dirty="0">
                <a:effectLst/>
                <a:latin typeface="Times New Roman" panose="02020603050405020304" pitchFamily="18" charset="0"/>
                <a:cs typeface="Times New Roman" panose="02020603050405020304" pitchFamily="18" charset="0"/>
              </a:rPr>
              <a:t>Bir fonksiyon çalışmasını tamamladıktan sonra başka bir fonksiyonun çalışmasını sağlayan fonksiyonlara </a:t>
            </a:r>
            <a:r>
              <a:rPr lang="tr-TR" sz="2400" b="0" i="0" dirty="0" err="1">
                <a:effectLst/>
                <a:latin typeface="Times New Roman" panose="02020603050405020304" pitchFamily="18" charset="0"/>
                <a:cs typeface="Times New Roman" panose="02020603050405020304" pitchFamily="18" charset="0"/>
              </a:rPr>
              <a:t>callback</a:t>
            </a:r>
            <a:r>
              <a:rPr lang="tr-TR" sz="2400" b="0" i="0" dirty="0">
                <a:effectLst/>
                <a:latin typeface="Times New Roman" panose="02020603050405020304" pitchFamily="18" charset="0"/>
                <a:cs typeface="Times New Roman" panose="02020603050405020304" pitchFamily="18" charset="0"/>
              </a:rPr>
              <a:t> fonksiyon denir.</a:t>
            </a:r>
          </a:p>
          <a:p>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12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E2676-B2EB-8004-DF7D-AD1B5034B49F}"/>
              </a:ext>
            </a:extLst>
          </p:cNvPr>
          <p:cNvSpPr>
            <a:spLocks noGrp="1"/>
          </p:cNvSpPr>
          <p:nvPr>
            <p:ph type="title"/>
          </p:nvPr>
        </p:nvSpPr>
        <p:spPr>
          <a:xfrm>
            <a:off x="838200" y="78510"/>
            <a:ext cx="10515600" cy="503093"/>
          </a:xfrm>
        </p:spPr>
        <p:txBody>
          <a:bodyPr>
            <a:normAutofit/>
          </a:bodyPr>
          <a:lstStyle/>
          <a:p>
            <a:pPr algn="ctr"/>
            <a:r>
              <a:rPr lang="tr-TR" sz="2800" dirty="0"/>
              <a:t>var dizi = []; </a:t>
            </a:r>
            <a:r>
              <a:rPr lang="tr-TR" sz="2800" dirty="0" err="1"/>
              <a:t>vs</a:t>
            </a:r>
            <a:r>
              <a:rPr lang="tr-TR" sz="2800" dirty="0"/>
              <a:t> var dizi = </a:t>
            </a:r>
            <a:r>
              <a:rPr lang="tr-TR" sz="2800" dirty="0" err="1"/>
              <a:t>new</a:t>
            </a:r>
            <a:r>
              <a:rPr lang="tr-TR" sz="2800" dirty="0"/>
              <a:t> </a:t>
            </a:r>
            <a:r>
              <a:rPr lang="tr-TR" sz="2800" dirty="0" err="1"/>
              <a:t>Array</a:t>
            </a:r>
            <a:r>
              <a:rPr lang="tr-TR" sz="2800" dirty="0"/>
              <a:t>();</a:t>
            </a:r>
          </a:p>
        </p:txBody>
      </p:sp>
      <p:sp>
        <p:nvSpPr>
          <p:cNvPr id="3" name="İçerik Yer Tutucusu 2">
            <a:extLst>
              <a:ext uri="{FF2B5EF4-FFF2-40B4-BE49-F238E27FC236}">
                <a16:creationId xmlns:a16="http://schemas.microsoft.com/office/drawing/2014/main" id="{C40FFA16-9F0D-60A3-6ADD-DC1236CD7DEF}"/>
              </a:ext>
            </a:extLst>
          </p:cNvPr>
          <p:cNvSpPr>
            <a:spLocks noGrp="1"/>
          </p:cNvSpPr>
          <p:nvPr>
            <p:ph idx="1"/>
          </p:nvPr>
        </p:nvSpPr>
        <p:spPr>
          <a:xfrm>
            <a:off x="838200" y="581603"/>
            <a:ext cx="10515600" cy="6197887"/>
          </a:xfrm>
        </p:spPr>
        <p:txBody>
          <a:bodyPr>
            <a:normAutofit fontScale="32500" lnSpcReduction="20000"/>
          </a:bodyPr>
          <a:lstStyle/>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(2) içerisine tek bir sayı değeri girilir ise dizi başlangıç boyutunu vermiş oluruz.</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//Bir tane </a:t>
            </a:r>
            <a:r>
              <a:rPr lang="tr-TR" b="0" dirty="0" err="1">
                <a:solidFill>
                  <a:srgbClr val="6A9955"/>
                </a:solidFill>
                <a:effectLst/>
                <a:latin typeface="Consolas" panose="020B0609020204030204" pitchFamily="49" charset="0"/>
              </a:rPr>
              <a:t>String</a:t>
            </a:r>
            <a:r>
              <a:rPr lang="tr-TR" b="0" dirty="0">
                <a:solidFill>
                  <a:srgbClr val="6A9955"/>
                </a:solidFill>
                <a:effectLst/>
                <a:latin typeface="Consolas" panose="020B0609020204030204" pitchFamily="49" charset="0"/>
              </a:rPr>
              <a:t> değer girilir ise dizinin ilk elemanı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//Alttaki gibi dizi tanımlaması yapılır ise dizinin ilk elemanı verilmiş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//muCars1 ve myCars2 dizileri aynıdır.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endParaRPr lang="tr-TR" dirty="0"/>
          </a:p>
        </p:txBody>
      </p:sp>
      <p:pic>
        <p:nvPicPr>
          <p:cNvPr id="5" name="Resim 4">
            <a:extLst>
              <a:ext uri="{FF2B5EF4-FFF2-40B4-BE49-F238E27FC236}">
                <a16:creationId xmlns:a16="http://schemas.microsoft.com/office/drawing/2014/main" id="{7647F138-FC5B-7220-0F28-66818163D097}"/>
              </a:ext>
            </a:extLst>
          </p:cNvPr>
          <p:cNvPicPr>
            <a:picLocks noChangeAspect="1"/>
          </p:cNvPicPr>
          <p:nvPr/>
        </p:nvPicPr>
        <p:blipFill>
          <a:blip r:embed="rId2"/>
          <a:stretch>
            <a:fillRect/>
          </a:stretch>
        </p:blipFill>
        <p:spPr>
          <a:xfrm>
            <a:off x="8495722" y="1646958"/>
            <a:ext cx="2552700" cy="4067175"/>
          </a:xfrm>
          <a:prstGeom prst="rect">
            <a:avLst/>
          </a:prstGeom>
        </p:spPr>
      </p:pic>
    </p:spTree>
    <p:extLst>
      <p:ext uri="{BB962C8B-B14F-4D97-AF65-F5344CB8AC3E}">
        <p14:creationId xmlns:p14="http://schemas.microsoft.com/office/powerpoint/2010/main" val="205816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A8F36-FBF5-3E4D-666F-3AE4B8523F3F}"/>
              </a:ext>
            </a:extLst>
          </p:cNvPr>
          <p:cNvSpPr>
            <a:spLocks noGrp="1"/>
          </p:cNvSpPr>
          <p:nvPr>
            <p:ph type="title"/>
          </p:nvPr>
        </p:nvSpPr>
        <p:spPr>
          <a:xfrm>
            <a:off x="838200" y="2544906"/>
            <a:ext cx="10515600" cy="1325563"/>
          </a:xfrm>
        </p:spPr>
        <p:txBody>
          <a:bodyPr/>
          <a:lstStyle/>
          <a:p>
            <a:pPr algn="ctr"/>
            <a:r>
              <a:rPr lang="tr-TR" dirty="0"/>
              <a:t>3.Hafta Pazartesi</a:t>
            </a:r>
          </a:p>
        </p:txBody>
      </p:sp>
    </p:spTree>
    <p:extLst>
      <p:ext uri="{BB962C8B-B14F-4D97-AF65-F5344CB8AC3E}">
        <p14:creationId xmlns:p14="http://schemas.microsoft.com/office/powerpoint/2010/main" val="423862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198881-4596-5FA5-364E-7A503912FA99}"/>
              </a:ext>
            </a:extLst>
          </p:cNvPr>
          <p:cNvSpPr>
            <a:spLocks noGrp="1"/>
          </p:cNvSpPr>
          <p:nvPr>
            <p:ph idx="1"/>
          </p:nvPr>
        </p:nvSpPr>
        <p:spPr>
          <a:xfrm>
            <a:off x="838200" y="535709"/>
            <a:ext cx="10515600" cy="5641254"/>
          </a:xfrm>
        </p:spPr>
        <p:txBody>
          <a:bodyPr>
            <a:normAutofit/>
          </a:bodyPr>
          <a:lstStyle/>
          <a:p>
            <a:r>
              <a:rPr lang="tr-TR" sz="2000" b="1" i="0" dirty="0" err="1">
                <a:solidFill>
                  <a:schemeClr val="accent2"/>
                </a:solidFill>
                <a:effectLst/>
                <a:latin typeface="Noto Serif" panose="020B0604020202020204" pitchFamily="18" charset="0"/>
              </a:rPr>
              <a:t>toString</a:t>
            </a:r>
            <a:r>
              <a:rPr lang="tr-TR" sz="2000" b="1" i="0" dirty="0">
                <a:solidFill>
                  <a:schemeClr val="accent2"/>
                </a:solidFill>
                <a:effectLst/>
                <a:latin typeface="Noto Serif" panose="020B0604020202020204" pitchFamily="18" charset="0"/>
              </a:rPr>
              <a:t>() </a:t>
            </a:r>
            <a:r>
              <a:rPr lang="tr-TR" sz="2000" b="1" i="0" dirty="0">
                <a:effectLst/>
                <a:latin typeface="Noto Serif" panose="020B0604020202020204" pitchFamily="18" charset="0"/>
              </a:rPr>
              <a:t>metodu</a:t>
            </a:r>
            <a:r>
              <a:rPr lang="tr-TR" sz="2000" b="0" i="0" dirty="0">
                <a:effectLst/>
                <a:latin typeface="Noto Serif" panose="020B0604020202020204" pitchFamily="18" charset="0"/>
              </a:rPr>
              <a:t>, kendisine tanımlanan değişken değerini </a:t>
            </a:r>
            <a:r>
              <a:rPr lang="tr-TR" sz="2000" b="1" i="0" dirty="0" err="1">
                <a:effectLst/>
                <a:latin typeface="Noto Serif" panose="020B0604020202020204" pitchFamily="18" charset="0"/>
              </a:rPr>
              <a:t>string</a:t>
            </a:r>
            <a:r>
              <a:rPr lang="tr-TR" sz="2000" b="0" i="0" dirty="0">
                <a:effectLst/>
                <a:latin typeface="Noto Serif" panose="020B0604020202020204" pitchFamily="18" charset="0"/>
              </a:rPr>
              <a:t> olarak değiştirerek döndürür.</a:t>
            </a:r>
          </a:p>
          <a:p>
            <a:endParaRPr lang="tr-TR" sz="2000" dirty="0"/>
          </a:p>
          <a:p>
            <a:r>
              <a:rPr lang="tr-TR" sz="2000" b="1" dirty="0" err="1">
                <a:solidFill>
                  <a:schemeClr val="accent2"/>
                </a:solidFill>
              </a:rPr>
              <a:t>join</a:t>
            </a:r>
            <a:r>
              <a:rPr lang="tr-TR" sz="2000" b="1" dirty="0">
                <a:solidFill>
                  <a:schemeClr val="accent2"/>
                </a:solidFill>
              </a:rPr>
              <a:t>() </a:t>
            </a:r>
            <a:r>
              <a:rPr lang="tr-TR" sz="2000" dirty="0"/>
              <a:t>metodu bir </a:t>
            </a:r>
            <a:r>
              <a:rPr lang="tr-TR" sz="2000" dirty="0" err="1"/>
              <a:t>array</a:t>
            </a:r>
            <a:r>
              <a:rPr lang="tr-TR" sz="2000" dirty="0"/>
              <a:t> içerisinde yer alan bütün elemanları birleştirerek </a:t>
            </a:r>
            <a:r>
              <a:rPr lang="tr-TR" sz="2000" dirty="0" err="1"/>
              <a:t>string</a:t>
            </a:r>
            <a:r>
              <a:rPr lang="tr-TR" sz="2000" dirty="0"/>
              <a:t> bir ifade olarak geri döndürür. Varsayılan olarak, dizi öğeleri virgülle ayrılır; bu davranış, yöntem parametresi olarak ayırıcı olarak kullanılacak bir değer iletilerek değiştirilebilir.</a:t>
            </a:r>
          </a:p>
        </p:txBody>
      </p:sp>
    </p:spTree>
    <p:extLst>
      <p:ext uri="{BB962C8B-B14F-4D97-AF65-F5344CB8AC3E}">
        <p14:creationId xmlns:p14="http://schemas.microsoft.com/office/powerpoint/2010/main" val="2799157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854E97-F5F7-8DCC-3D9C-BF074E825DCD}"/>
              </a:ext>
            </a:extLst>
          </p:cNvPr>
          <p:cNvSpPr>
            <a:spLocks noGrp="1"/>
          </p:cNvSpPr>
          <p:nvPr>
            <p:ph idx="1"/>
          </p:nvPr>
        </p:nvSpPr>
        <p:spPr>
          <a:xfrm>
            <a:off x="838200" y="101600"/>
            <a:ext cx="10515600" cy="6671733"/>
          </a:xfrm>
        </p:spPr>
        <p:txBody>
          <a:bodyPr>
            <a:normAutofit fontScale="47500" lnSpcReduction="20000"/>
          </a:bodyPr>
          <a:lstStyle/>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object</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object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"array1"</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4</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5</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6</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"array2"</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7</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8</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9</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object</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array</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json</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json</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id</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popup</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menuitem</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CreateDoc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"Open"</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OpenDoc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p>
          <a:p>
            <a:endParaRPr lang="tr-TR" dirty="0"/>
          </a:p>
        </p:txBody>
      </p:sp>
    </p:spTree>
    <p:extLst>
      <p:ext uri="{BB962C8B-B14F-4D97-AF65-F5344CB8AC3E}">
        <p14:creationId xmlns:p14="http://schemas.microsoft.com/office/powerpoint/2010/main" val="3562860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2562E3-8C9B-FB76-40D0-989973AA18EB}"/>
              </a:ext>
            </a:extLst>
          </p:cNvPr>
          <p:cNvSpPr>
            <a:spLocks noGrp="1"/>
          </p:cNvSpPr>
          <p:nvPr>
            <p:ph type="title"/>
          </p:nvPr>
        </p:nvSpPr>
        <p:spPr>
          <a:xfrm>
            <a:off x="838200" y="2618798"/>
            <a:ext cx="10515600" cy="1325563"/>
          </a:xfrm>
        </p:spPr>
        <p:txBody>
          <a:bodyPr/>
          <a:lstStyle/>
          <a:p>
            <a:pPr algn="ctr"/>
            <a:r>
              <a:rPr lang="tr-TR" dirty="0"/>
              <a:t>3.Hafta Salı</a:t>
            </a:r>
          </a:p>
        </p:txBody>
      </p:sp>
    </p:spTree>
    <p:extLst>
      <p:ext uri="{BB962C8B-B14F-4D97-AF65-F5344CB8AC3E}">
        <p14:creationId xmlns:p14="http://schemas.microsoft.com/office/powerpoint/2010/main" val="2612618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CFF84D-E3B2-FD52-9EDE-FAA9141D8F79}"/>
              </a:ext>
            </a:extLst>
          </p:cNvPr>
          <p:cNvSpPr>
            <a:spLocks noGrp="1"/>
          </p:cNvSpPr>
          <p:nvPr>
            <p:ph idx="1"/>
          </p:nvPr>
        </p:nvSpPr>
        <p:spPr>
          <a:xfrm>
            <a:off x="838200" y="295564"/>
            <a:ext cx="10515600" cy="5881399"/>
          </a:xfrm>
        </p:spPr>
        <p:txBody>
          <a:bodyPr/>
          <a:lstStyle/>
          <a:p>
            <a:r>
              <a:rPr lang="en-US" b="0" i="0" dirty="0">
                <a:solidFill>
                  <a:srgbClr val="2A2A2A"/>
                </a:solidFill>
                <a:effectLst/>
                <a:cs typeface="Times New Roman" panose="02020603050405020304" pitchFamily="18" charset="0"/>
              </a:rPr>
              <a:t> </a:t>
            </a:r>
            <a:r>
              <a:rPr lang="en-US" b="1" i="0" dirty="0">
                <a:solidFill>
                  <a:schemeClr val="accent2"/>
                </a:solidFill>
                <a:effectLst/>
                <a:cs typeface="Times New Roman" panose="02020603050405020304" pitchFamily="18" charset="0"/>
              </a:rPr>
              <a:t>First in First out (</a:t>
            </a:r>
            <a:r>
              <a:rPr lang="tr-TR" b="1" i="0" dirty="0">
                <a:solidFill>
                  <a:schemeClr val="accent2"/>
                </a:solidFill>
                <a:effectLst/>
                <a:cs typeface="Times New Roman" panose="02020603050405020304" pitchFamily="18" charset="0"/>
              </a:rPr>
              <a:t>FIFO - </a:t>
            </a:r>
            <a:r>
              <a:rPr lang="en-US" b="1" i="0" dirty="0">
                <a:solidFill>
                  <a:schemeClr val="accent2"/>
                </a:solidFill>
                <a:effectLst/>
                <a:cs typeface="Times New Roman" panose="02020603050405020304" pitchFamily="18" charset="0"/>
              </a:rPr>
              <a:t>İlk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dirty="0">
              <a:solidFill>
                <a:schemeClr val="accent2"/>
              </a:solidFill>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FIFO, veri öğelerini veri yapısına gireceğimiz İlk Giren İlk Çıkar anlamına gelir; herhangi bir veri yapısında en son eklenen veri öğesi en son kaldırılacak ve ilk eklenen öğe önce kaldırılacaktır. Burada veri öğelerini adil bir şansla ele alıyoruz; ilk giren eleman önce çıkma fırsatı bulur.</a:t>
            </a:r>
            <a:endParaRPr lang="tr-TR" sz="2000" dirty="0">
              <a:solidFill>
                <a:schemeClr val="tx2"/>
              </a:solidFill>
              <a:cs typeface="Times New Roman" panose="02020603050405020304" pitchFamily="18" charset="0"/>
            </a:endParaRPr>
          </a:p>
          <a:p>
            <a:r>
              <a:rPr lang="en-US" sz="2000" b="1" i="0" dirty="0">
                <a:solidFill>
                  <a:srgbClr val="2A2A2A"/>
                </a:solidFill>
                <a:effectLst/>
                <a:cs typeface="Times New Roman" panose="02020603050405020304" pitchFamily="18" charset="0"/>
              </a:rPr>
              <a:t> </a:t>
            </a:r>
            <a:r>
              <a:rPr lang="tr-TR" b="1" i="0" dirty="0" err="1">
                <a:solidFill>
                  <a:schemeClr val="accent2"/>
                </a:solidFill>
                <a:effectLst/>
                <a:cs typeface="Times New Roman" panose="02020603050405020304" pitchFamily="18" charset="0"/>
              </a:rPr>
              <a:t>Last</a:t>
            </a:r>
            <a:r>
              <a:rPr lang="en-US" b="1" i="0" dirty="0">
                <a:solidFill>
                  <a:schemeClr val="accent2"/>
                </a:solidFill>
                <a:effectLst/>
                <a:cs typeface="Times New Roman" panose="02020603050405020304" pitchFamily="18" charset="0"/>
              </a:rPr>
              <a:t> </a:t>
            </a:r>
            <a:r>
              <a:rPr lang="tr-TR" b="1" dirty="0">
                <a:solidFill>
                  <a:schemeClr val="accent2"/>
                </a:solidFill>
                <a:cs typeface="Times New Roman" panose="02020603050405020304" pitchFamily="18" charset="0"/>
              </a:rPr>
              <a:t>in</a:t>
            </a:r>
            <a:r>
              <a:rPr lang="en-US" b="1" i="0" dirty="0">
                <a:solidFill>
                  <a:schemeClr val="accent2"/>
                </a:solidFill>
                <a:effectLst/>
                <a:cs typeface="Times New Roman" panose="02020603050405020304" pitchFamily="18" charset="0"/>
              </a:rPr>
              <a:t> First out (</a:t>
            </a:r>
            <a:r>
              <a:rPr lang="tr-TR" b="1" i="0" dirty="0">
                <a:solidFill>
                  <a:schemeClr val="accent2"/>
                </a:solidFill>
                <a:effectLst/>
                <a:cs typeface="Times New Roman" panose="02020603050405020304" pitchFamily="18" charset="0"/>
              </a:rPr>
              <a:t>LIFO - </a:t>
            </a:r>
            <a:r>
              <a:rPr lang="tr-TR" b="1" dirty="0">
                <a:solidFill>
                  <a:schemeClr val="accent2"/>
                </a:solidFill>
                <a:cs typeface="Times New Roman" panose="02020603050405020304" pitchFamily="18" charset="0"/>
              </a:rPr>
              <a:t>Son</a:t>
            </a:r>
            <a:r>
              <a:rPr lang="en-US" b="1" i="0" dirty="0">
                <a:solidFill>
                  <a:schemeClr val="accent2"/>
                </a:solidFill>
                <a:effectLst/>
                <a:cs typeface="Times New Roman" panose="02020603050405020304" pitchFamily="18" charset="0"/>
              </a:rPr>
              <a:t>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i="0" dirty="0">
              <a:solidFill>
                <a:schemeClr val="accent2"/>
              </a:solidFill>
              <a:effectLst/>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LIFO kelimesi, veri öğelerini veri yapısına gireceğimiz son </a:t>
            </a:r>
            <a:r>
              <a:rPr lang="tr-TR" sz="2000" dirty="0">
                <a:solidFill>
                  <a:schemeClr val="tx2"/>
                </a:solidFill>
                <a:cs typeface="Times New Roman" panose="02020603050405020304" pitchFamily="18" charset="0"/>
              </a:rPr>
              <a:t>g</a:t>
            </a:r>
            <a:r>
              <a:rPr lang="tr-TR" sz="2000" b="0" i="0" dirty="0">
                <a:solidFill>
                  <a:schemeClr val="tx2"/>
                </a:solidFill>
                <a:effectLst/>
                <a:cs typeface="Times New Roman" panose="02020603050405020304" pitchFamily="18" charset="0"/>
              </a:rPr>
              <a:t>iren </a:t>
            </a:r>
            <a:r>
              <a:rPr lang="tr-TR" sz="2000" dirty="0">
                <a:solidFill>
                  <a:schemeClr val="tx2"/>
                </a:solidFill>
                <a:cs typeface="Times New Roman" panose="02020603050405020304" pitchFamily="18" charset="0"/>
              </a:rPr>
              <a:t>i</a:t>
            </a:r>
            <a:r>
              <a:rPr lang="tr-TR" sz="2000" b="0" i="0" dirty="0">
                <a:solidFill>
                  <a:schemeClr val="tx2"/>
                </a:solidFill>
                <a:effectLst/>
                <a:cs typeface="Times New Roman" panose="02020603050405020304" pitchFamily="18" charset="0"/>
              </a:rPr>
              <a:t>lk </a:t>
            </a:r>
            <a:r>
              <a:rPr lang="tr-TR" sz="2000" dirty="0">
                <a:solidFill>
                  <a:schemeClr val="tx2"/>
                </a:solidFill>
                <a:cs typeface="Times New Roman" panose="02020603050405020304" pitchFamily="18" charset="0"/>
              </a:rPr>
              <a:t>ç</a:t>
            </a:r>
            <a:r>
              <a:rPr lang="tr-TR" sz="2000" b="0" i="0" dirty="0">
                <a:solidFill>
                  <a:schemeClr val="tx2"/>
                </a:solidFill>
                <a:effectLst/>
                <a:cs typeface="Times New Roman" panose="02020603050405020304" pitchFamily="18" charset="0"/>
              </a:rPr>
              <a:t>ıkar anlamına gelir. Burada, son eklenen veri öğelerini çıkaracağız. Bu, son elemanın ilk çıkan olacağı anlamına gelir.</a:t>
            </a:r>
            <a:endParaRPr lang="tr-TR" sz="2000" i="0" dirty="0">
              <a:solidFill>
                <a:schemeClr val="tx2"/>
              </a:solidFill>
              <a:effectLst/>
              <a:cs typeface="Times New Roman" panose="02020603050405020304" pitchFamily="18" charset="0"/>
            </a:endParaRPr>
          </a:p>
        </p:txBody>
      </p:sp>
    </p:spTree>
    <p:extLst>
      <p:ext uri="{BB962C8B-B14F-4D97-AF65-F5344CB8AC3E}">
        <p14:creationId xmlns:p14="http://schemas.microsoft.com/office/powerpoint/2010/main" val="2926161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BFA716-D75B-D92E-3899-33DAE08048A3}"/>
              </a:ext>
            </a:extLst>
          </p:cNvPr>
          <p:cNvSpPr>
            <a:spLocks noGrp="1"/>
          </p:cNvSpPr>
          <p:nvPr>
            <p:ph type="title"/>
          </p:nvPr>
        </p:nvSpPr>
        <p:spPr>
          <a:xfrm>
            <a:off x="838200" y="365126"/>
            <a:ext cx="10515600" cy="530802"/>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solidFill>
                <a:schemeClr val="accent2"/>
              </a:solidFill>
            </a:endParaRPr>
          </a:p>
        </p:txBody>
      </p:sp>
      <p:sp>
        <p:nvSpPr>
          <p:cNvPr id="3" name="İçerik Yer Tutucusu 2">
            <a:extLst>
              <a:ext uri="{FF2B5EF4-FFF2-40B4-BE49-F238E27FC236}">
                <a16:creationId xmlns:a16="http://schemas.microsoft.com/office/drawing/2014/main" id="{1FE35653-96CF-E186-C176-F2109DFB65D3}"/>
              </a:ext>
            </a:extLst>
          </p:cNvPr>
          <p:cNvSpPr>
            <a:spLocks noGrp="1"/>
          </p:cNvSpPr>
          <p:nvPr>
            <p:ph idx="1"/>
          </p:nvPr>
        </p:nvSpPr>
        <p:spPr>
          <a:xfrm>
            <a:off x="838200" y="1126836"/>
            <a:ext cx="10515600" cy="5514109"/>
          </a:xfrm>
        </p:spPr>
        <p:txBody>
          <a:bodyPr>
            <a:normAutofit/>
          </a:bodyPr>
          <a:lstStyle/>
          <a:p>
            <a:r>
              <a:rPr lang="tr-TR" sz="1500" b="0" i="0" dirty="0">
                <a:effectLst/>
                <a:latin typeface="Arial" panose="020B0604020202020204" pitchFamily="34" charset="0"/>
              </a:rPr>
              <a:t>Bir argüman (parametre) olarak sahip nesneli bir yöntemi çağırmak için kullanılabilir.</a:t>
            </a:r>
            <a:br>
              <a:rPr lang="tr-TR" sz="1500" dirty="0"/>
            </a:br>
            <a:r>
              <a:rPr lang="tr-TR" sz="1500" b="0" i="0" dirty="0" err="1">
                <a:effectLst/>
                <a:latin typeface="Arial" panose="020B0604020202020204" pitchFamily="34" charset="0"/>
              </a:rPr>
              <a:t>call</a:t>
            </a:r>
            <a:r>
              <a:rPr lang="tr-TR" sz="1500" b="0" i="0" dirty="0">
                <a:effectLst/>
                <a:latin typeface="Arial" panose="020B0604020202020204" pitchFamily="34" charset="0"/>
              </a:rPr>
              <a:t>() ile bir nesne, başka bir nesneye ait bir yöntemi kullanabilir.</a:t>
            </a:r>
            <a:r>
              <a:rPr lang="tr-TR" sz="1500" b="0" i="0" dirty="0">
                <a:solidFill>
                  <a:srgbClr val="000000"/>
                </a:solidFill>
                <a:effectLst/>
                <a:latin typeface="Arial" panose="020B0604020202020204" pitchFamily="34" charset="0"/>
              </a:rPr>
              <a:t>.</a:t>
            </a:r>
          </a:p>
          <a:p>
            <a:r>
              <a:rPr lang="tr-TR" sz="1500" b="0" i="0" dirty="0" err="1">
                <a:effectLst/>
                <a:latin typeface="Arial" panose="020B0604020202020204" pitchFamily="34" charset="0"/>
              </a:rPr>
              <a:t>call</a:t>
            </a:r>
            <a:r>
              <a:rPr lang="tr-TR" sz="1500" b="0" i="0" dirty="0">
                <a:effectLst/>
                <a:latin typeface="Arial" panose="020B0604020202020204" pitchFamily="34" charset="0"/>
              </a:rPr>
              <a:t>() yöntemi, bağımsız değişkenleri ayrı ayrı alır.</a:t>
            </a:r>
          </a:p>
          <a:p>
            <a:r>
              <a:rPr lang="tr-TR" sz="1500" dirty="0">
                <a:latin typeface="Arial" panose="020B0604020202020204" pitchFamily="34" charset="0"/>
              </a:rPr>
              <a:t>Örnek verecek olursak bir objeyi bir fonksiyona nesne olarak göndererek sahip olduğu özellikleri kullanabiliriz.</a:t>
            </a:r>
          </a:p>
          <a:p>
            <a:r>
              <a:rPr lang="tr-TR" sz="1500" dirty="0">
                <a:latin typeface="Arial" panose="020B0604020202020204" pitchFamily="34"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DCDCAA"/>
                </a:solidFill>
                <a:effectLst/>
                <a:latin typeface="Consolas" panose="020B0609020204030204" pitchFamily="49" charset="0"/>
              </a:rPr>
              <a:t>fullName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function</a:t>
            </a:r>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C586C0"/>
                </a:solidFill>
                <a:effectLst/>
                <a:latin typeface="Consolas" panose="020B0609020204030204" pitchFamily="49" charset="0"/>
              </a:rPr>
              <a:t>return</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firstName</a:t>
            </a:r>
            <a:r>
              <a:rPr lang="tr-TR" sz="1500" b="0" dirty="0">
                <a:solidFill>
                  <a:srgbClr val="D4D4D4"/>
                </a:solidFill>
                <a:effectLst/>
                <a:latin typeface="Consolas" panose="020B0609020204030204" pitchFamily="49" charset="0"/>
              </a:rPr>
              <a:t> + </a:t>
            </a:r>
            <a:r>
              <a:rPr lang="tr-TR" sz="1500" b="0" dirty="0">
                <a:solidFill>
                  <a:srgbClr val="CE9178"/>
                </a:solidFill>
                <a:effectLst/>
                <a:latin typeface="Consolas" panose="020B0609020204030204" pitchFamily="49" charset="0"/>
              </a:rPr>
              <a:t>" "</a:t>
            </a:r>
            <a:r>
              <a:rPr lang="tr-TR" sz="1500" b="0" dirty="0">
                <a:solidFill>
                  <a:srgbClr val="D4D4D4"/>
                </a:solidFill>
                <a:effectLst/>
                <a:latin typeface="Consolas" panose="020B0609020204030204" pitchFamily="49" charset="0"/>
              </a:rPr>
              <a:t> +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lastName</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firstName</a:t>
            </a:r>
            <a:r>
              <a:rPr lang="tr-TR" sz="1500" b="0" dirty="0">
                <a:solidFill>
                  <a:srgbClr val="9CDCFE"/>
                </a:solidFill>
                <a:effectLst/>
                <a:latin typeface="Consolas" panose="020B0609020204030204" pitchFamily="49" charset="0"/>
              </a:rPr>
              <a:t>:</a:t>
            </a:r>
            <a:r>
              <a:rPr lang="tr-TR" sz="1500" b="0" dirty="0">
                <a:solidFill>
                  <a:srgbClr val="CE9178"/>
                </a:solidFill>
                <a:effectLst/>
                <a:latin typeface="Consolas" panose="020B0609020204030204" pitchFamily="49" charset="0"/>
              </a:rPr>
              <a:t>"John"</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lastName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a:solidFill>
                  <a:srgbClr val="CE9178"/>
                </a:solidFill>
                <a:effectLst/>
                <a:latin typeface="Consolas" panose="020B0609020204030204" pitchFamily="49" charset="0"/>
              </a:rPr>
              <a:t>"</a:t>
            </a:r>
            <a:r>
              <a:rPr lang="tr-TR" sz="1500" b="0" dirty="0" err="1">
                <a:solidFill>
                  <a:srgbClr val="CE9178"/>
                </a:solidFill>
                <a:effectLst/>
                <a:latin typeface="Consolas" panose="020B0609020204030204" pitchFamily="49" charset="0"/>
              </a:rPr>
              <a:t>Doe</a:t>
            </a:r>
            <a:r>
              <a:rPr lang="tr-TR" sz="1500" b="0" dirty="0">
                <a:solidFill>
                  <a:srgbClr val="CE9178"/>
                </a:solidFill>
                <a:effectLst/>
                <a:latin typeface="Consolas" panose="020B0609020204030204" pitchFamily="49" charset="0"/>
              </a:rPr>
              <a:t>"</a:t>
            </a:r>
            <a:endParaRPr lang="tr-TR" sz="1500" b="0" dirty="0">
              <a:solidFill>
                <a:srgbClr val="D4D4D4"/>
              </a:solidFill>
              <a:effectLst/>
              <a:latin typeface="Consolas" panose="020B0609020204030204" pitchFamily="49" charset="0"/>
            </a:endParaRPr>
          </a:p>
          <a:p>
            <a:r>
              <a:rPr lang="tr-TR" sz="1500" b="0" dirty="0">
                <a:solidFill>
                  <a:srgbClr val="D4D4D4"/>
                </a:solidFill>
                <a:effectLst/>
                <a:latin typeface="Consolas" panose="020B0609020204030204" pitchFamily="49" charset="0"/>
              </a:rPr>
              <a:t>  }</a:t>
            </a:r>
          </a:p>
          <a:p>
            <a:br>
              <a:rPr lang="tr-TR" sz="1500" b="0" dirty="0">
                <a:solidFill>
                  <a:srgbClr val="D4D4D4"/>
                </a:solidFill>
                <a:effectLst/>
                <a:latin typeface="Consolas" panose="020B0609020204030204" pitchFamily="49" charset="0"/>
              </a:rPr>
            </a:b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err="1">
                <a:solidFill>
                  <a:srgbClr val="D4D4D4"/>
                </a:solidFill>
                <a:effectLst/>
                <a:latin typeface="Consolas" panose="020B0609020204030204" pitchFamily="49" charset="0"/>
              </a:rPr>
              <a:t>.</a:t>
            </a:r>
            <a:r>
              <a:rPr lang="tr-TR" sz="1500" b="0" dirty="0" err="1">
                <a:solidFill>
                  <a:srgbClr val="DCDCAA"/>
                </a:solidFill>
                <a:effectLst/>
                <a:latin typeface="Consolas" panose="020B0609020204030204" pitchFamily="49" charset="0"/>
              </a:rPr>
              <a:t>fullName</a:t>
            </a:r>
            <a:r>
              <a:rPr lang="tr-TR" sz="1500" b="0" dirty="0" err="1">
                <a:solidFill>
                  <a:srgbClr val="D4D4D4"/>
                </a:solidFill>
                <a:effectLst/>
                <a:latin typeface="Consolas" panose="020B0609020204030204" pitchFamily="49" charset="0"/>
              </a:rPr>
              <a:t>.</a:t>
            </a:r>
            <a:r>
              <a:rPr lang="tr-TR" sz="1500" b="1" dirty="0" err="1">
                <a:solidFill>
                  <a:srgbClr val="C00000"/>
                </a:solidFill>
                <a:effectLst/>
                <a:latin typeface="Consolas" panose="020B0609020204030204" pitchFamily="49" charset="0"/>
              </a:rPr>
              <a:t>call</a:t>
            </a:r>
            <a:r>
              <a:rPr lang="tr-TR" sz="1500" b="0" dirty="0">
                <a:solidFill>
                  <a:srgbClr val="D4D4D4"/>
                </a:solidFill>
                <a:effectLst/>
                <a:latin typeface="Consolas" panose="020B0609020204030204" pitchFamily="49" charset="0"/>
              </a:rPr>
              <a:t>(</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3947669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91857B-06E4-076E-014A-D9DD94320827}"/>
              </a:ext>
            </a:extLst>
          </p:cNvPr>
          <p:cNvSpPr>
            <a:spLocks noGrp="1"/>
          </p:cNvSpPr>
          <p:nvPr>
            <p:ph type="title"/>
          </p:nvPr>
        </p:nvSpPr>
        <p:spPr>
          <a:xfrm>
            <a:off x="838200" y="365126"/>
            <a:ext cx="10515600" cy="586220"/>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7C95E0AA-856F-8347-2107-5D838D4D0982}"/>
              </a:ext>
            </a:extLst>
          </p:cNvPr>
          <p:cNvSpPr>
            <a:spLocks noGrp="1"/>
          </p:cNvSpPr>
          <p:nvPr>
            <p:ph idx="1"/>
          </p:nvPr>
        </p:nvSpPr>
        <p:spPr>
          <a:xfrm>
            <a:off x="838200" y="1154545"/>
            <a:ext cx="10515600" cy="5477164"/>
          </a:xfrm>
        </p:spPr>
        <p:txBody>
          <a:bodyPr>
            <a:normAutofit/>
          </a:bodyPr>
          <a:lstStyle/>
          <a:p>
            <a:r>
              <a:rPr lang="tr-TR" sz="1500" b="0" i="0" dirty="0" err="1">
                <a:effectLst/>
                <a:latin typeface="Arial" panose="020B0604020202020204" pitchFamily="34" charset="0"/>
              </a:rPr>
              <a:t>Apply</a:t>
            </a:r>
            <a:r>
              <a:rPr lang="tr-TR" sz="1500" b="0" i="0" dirty="0">
                <a:effectLst/>
                <a:latin typeface="Arial" panose="020B0604020202020204" pitchFamily="34" charset="0"/>
              </a:rPr>
              <a:t>() yöntemi, argümanları bir dizi olarak alır.</a:t>
            </a:r>
            <a:br>
              <a:rPr lang="tr-TR" sz="1500" dirty="0"/>
            </a:br>
            <a:r>
              <a:rPr lang="tr-TR" sz="1500" b="0" i="0" dirty="0">
                <a:effectLst/>
                <a:latin typeface="Arial" panose="020B0604020202020204" pitchFamily="34" charset="0"/>
              </a:rPr>
              <a:t>Bir argüman listesi yerine bir dizi kullanmak istiyorsanız, </a:t>
            </a:r>
            <a:r>
              <a:rPr lang="tr-TR" sz="1500" b="0" i="0" dirty="0" err="1">
                <a:effectLst/>
                <a:latin typeface="Arial" panose="020B0604020202020204" pitchFamily="34" charset="0"/>
              </a:rPr>
              <a:t>application</a:t>
            </a:r>
            <a:r>
              <a:rPr lang="tr-TR" sz="1500" b="0" i="0" dirty="0">
                <a:effectLst/>
                <a:latin typeface="Arial" panose="020B0604020202020204" pitchFamily="34" charset="0"/>
              </a:rPr>
              <a:t>() yöntemi çok kullanışlıdır.</a:t>
            </a:r>
          </a:p>
          <a:p>
            <a:endParaRPr lang="tr-TR" sz="1100" b="0" dirty="0">
              <a:solidFill>
                <a:srgbClr val="569CD6"/>
              </a:solidFill>
              <a:effectLst/>
              <a:latin typeface="Consolas" panose="020B0609020204030204" pitchFamily="49" charset="0"/>
            </a:endParaRPr>
          </a:p>
          <a:p>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DCDCAA"/>
                </a:solidFill>
                <a:effectLst/>
                <a:latin typeface="Consolas" panose="020B0609020204030204" pitchFamily="49" charset="0"/>
              </a:rPr>
              <a:t>fullName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function</a:t>
            </a:r>
            <a:r>
              <a:rPr lang="tr-TR" sz="1800" b="0" dirty="0">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C586C0"/>
                </a:solidFill>
                <a:effectLst/>
                <a:latin typeface="Consolas" panose="020B0609020204030204" pitchFamily="49" charset="0"/>
              </a:rPr>
              <a:t>return</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firstName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 "</a:t>
            </a:r>
            <a:r>
              <a:rPr lang="tr-TR" sz="1800" b="0" dirty="0">
                <a:solidFill>
                  <a:srgbClr val="D4D4D4"/>
                </a:solidFill>
                <a:effectLst/>
                <a:latin typeface="Consolas" panose="020B0609020204030204" pitchFamily="49" charset="0"/>
              </a:rPr>
              <a:t> +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lastName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firstName</a:t>
            </a:r>
            <a:r>
              <a:rPr lang="tr-TR" sz="1800" b="0" dirty="0">
                <a:solidFill>
                  <a:srgbClr val="9CDCFE"/>
                </a:solidFill>
                <a:effectLst/>
                <a:latin typeface="Consolas" panose="020B0609020204030204" pitchFamily="49" charset="0"/>
              </a:rPr>
              <a:t>:</a:t>
            </a:r>
            <a:r>
              <a:rPr lang="tr-TR" sz="1800" b="0" dirty="0">
                <a:solidFill>
                  <a:srgbClr val="CE9178"/>
                </a:solidFill>
                <a:effectLst/>
                <a:latin typeface="Consolas" panose="020B0609020204030204" pitchFamily="49" charset="0"/>
              </a:rPr>
              <a:t>"John"</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lastName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Doe</a:t>
            </a:r>
            <a:r>
              <a:rPr lang="tr-TR" sz="1800" b="0" dirty="0">
                <a:solidFill>
                  <a:srgbClr val="CE9178"/>
                </a:solidFill>
                <a:effectLst/>
                <a:latin typeface="Consolas" panose="020B0609020204030204" pitchFamily="49" charset="0"/>
              </a:rPr>
              <a:t>"</a:t>
            </a:r>
            <a:endParaRPr lang="tr-TR" sz="1800" b="0" dirty="0">
              <a:solidFill>
                <a:srgbClr val="D4D4D4"/>
              </a:solidFill>
              <a:effectLst/>
              <a:latin typeface="Consolas" panose="020B0609020204030204" pitchFamily="49" charset="0"/>
            </a:endParaRP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fullName</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apply</a:t>
            </a:r>
            <a:r>
              <a:rPr lang="tr-TR" sz="1800" b="0" dirty="0">
                <a:solidFill>
                  <a:srgbClr val="D4D4D4"/>
                </a:solidFill>
                <a:effectLst/>
                <a:latin typeface="Consolas" panose="020B0609020204030204" pitchFamily="49" charset="0"/>
              </a:rPr>
              <a:t>(</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"Oslo"</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Norway</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647036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D9EACF-C861-B9EA-9767-6A7BCE65BEDC}"/>
              </a:ext>
            </a:extLst>
          </p:cNvPr>
          <p:cNvSpPr>
            <a:spLocks noGrp="1"/>
          </p:cNvSpPr>
          <p:nvPr>
            <p:ph type="title"/>
          </p:nvPr>
        </p:nvSpPr>
        <p:spPr>
          <a:xfrm>
            <a:off x="838200" y="365126"/>
            <a:ext cx="10515600" cy="632402"/>
          </a:xfrm>
        </p:spPr>
        <p:txBody>
          <a:bodyPr>
            <a:normAutofit fontScale="90000"/>
          </a:bodyPr>
          <a:lstStyle/>
          <a:p>
            <a:r>
              <a:rPr lang="tr-TR" dirty="0" err="1">
                <a:solidFill>
                  <a:schemeClr val="accent2"/>
                </a:solidFill>
              </a:rPr>
              <a:t>bind</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22C38DE1-0EBE-A258-5F2D-9100075A4F4C}"/>
              </a:ext>
            </a:extLst>
          </p:cNvPr>
          <p:cNvSpPr>
            <a:spLocks noGrp="1"/>
          </p:cNvSpPr>
          <p:nvPr>
            <p:ph idx="1"/>
          </p:nvPr>
        </p:nvSpPr>
        <p:spPr>
          <a:xfrm>
            <a:off x="838200" y="997528"/>
            <a:ext cx="10515600" cy="5717308"/>
          </a:xfrm>
        </p:spPr>
        <p:txBody>
          <a:bodyPr>
            <a:normAutofit fontScale="92500" lnSpcReduction="10000"/>
          </a:bodyPr>
          <a:lstStyle/>
          <a:p>
            <a:pPr marL="0" indent="0">
              <a:buNone/>
            </a:pPr>
            <a:r>
              <a:rPr lang="tr-TR" sz="1500" b="0" i="0" dirty="0" err="1">
                <a:effectLst/>
                <a:latin typeface="Arial" panose="020B0604020202020204" pitchFamily="34" charset="0"/>
              </a:rPr>
              <a:t>bind</a:t>
            </a:r>
            <a:r>
              <a:rPr lang="tr-TR" sz="1500" b="0" i="0" dirty="0">
                <a:effectLst/>
                <a:latin typeface="Arial" panose="020B0604020202020204" pitchFamily="34" charset="0"/>
              </a:rPr>
              <a:t>() yöntemiyle, bir nesne başka bir nesneden bir yöntem ödünç alabilir.</a:t>
            </a:r>
            <a:br>
              <a:rPr lang="tr-TR" sz="1500" dirty="0"/>
            </a:br>
            <a:r>
              <a:rPr lang="tr-TR" sz="1500" b="0" i="0" dirty="0">
                <a:effectLst/>
                <a:latin typeface="Arial" panose="020B0604020202020204" pitchFamily="34" charset="0"/>
              </a:rPr>
              <a:t>Aşağıdaki örnek 2 nesne oluşturur (kişi ve üye).</a:t>
            </a:r>
            <a:br>
              <a:rPr lang="tr-TR" sz="1500" dirty="0"/>
            </a:br>
            <a:r>
              <a:rPr lang="tr-TR" sz="1500" b="0" i="0" dirty="0">
                <a:effectLst/>
                <a:latin typeface="Arial" panose="020B0604020202020204" pitchFamily="34" charset="0"/>
              </a:rPr>
              <a:t>Üye nesne, kişi nesnesinden tam ad yöntemini ödünç alır.</a:t>
            </a:r>
          </a:p>
          <a:p>
            <a:pPr marL="0" indent="0">
              <a:buNone/>
            </a:pPr>
            <a:endParaRPr lang="tr-TR" sz="1500" b="0" i="0" dirty="0">
              <a:effectLst/>
              <a:latin typeface="Arial" panose="020B0604020202020204" pitchFamily="34" charset="0"/>
            </a:endParaRPr>
          </a:p>
          <a:p>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person</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"John"</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Doe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DCDCAA"/>
                </a:solidFill>
                <a:effectLst/>
                <a:latin typeface="Consolas" panose="020B0609020204030204" pitchFamily="49" charset="0"/>
              </a:rPr>
              <a:t>fullName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function</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C586C0"/>
                </a:solidFill>
                <a:effectLst/>
                <a:latin typeface="Consolas" panose="020B0609020204030204" pitchFamily="49" charset="0"/>
              </a:rPr>
              <a:t>return</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firstName</a:t>
            </a:r>
            <a:r>
              <a:rPr lang="tr-TR" sz="1600" b="0" dirty="0">
                <a:solidFill>
                  <a:srgbClr val="D4D4D4"/>
                </a:solidFill>
                <a:effectLst/>
                <a:latin typeface="Consolas" panose="020B0609020204030204" pitchFamily="49" charset="0"/>
              </a:rPr>
              <a:t> + </a:t>
            </a:r>
            <a:r>
              <a:rPr lang="tr-TR" sz="1600" b="0" dirty="0">
                <a:solidFill>
                  <a:srgbClr val="CE9178"/>
                </a:solidFill>
                <a:effectLst/>
                <a:latin typeface="Consolas" panose="020B0609020204030204" pitchFamily="49" charset="0"/>
              </a:rPr>
              <a:t>" "</a:t>
            </a:r>
            <a:r>
              <a:rPr lang="tr-TR" sz="1600" b="0" dirty="0">
                <a:solidFill>
                  <a:srgbClr val="D4D4D4"/>
                </a:solidFill>
                <a:effectLst/>
                <a:latin typeface="Consolas" panose="020B0609020204030204" pitchFamily="49" charset="0"/>
              </a:rPr>
              <a:t> +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lastName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Hege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Nilsen</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let</a:t>
            </a:r>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 = </a:t>
            </a:r>
            <a:r>
              <a:rPr lang="tr-TR" sz="1600" b="0" dirty="0" err="1">
                <a:solidFill>
                  <a:srgbClr val="4FC1FF"/>
                </a:solidFill>
                <a:effectLst/>
                <a:latin typeface="Consolas" panose="020B0609020204030204" pitchFamily="49" charset="0"/>
              </a:rPr>
              <a:t>person</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bind</a:t>
            </a:r>
            <a:r>
              <a:rPr lang="tr-TR" sz="1600" b="0" dirty="0">
                <a:solidFill>
                  <a:srgbClr val="D4D4D4"/>
                </a:solidFill>
                <a:effectLst/>
                <a:latin typeface="Consolas" panose="020B0609020204030204" pitchFamily="49" charset="0"/>
              </a:rPr>
              <a:t>(</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console</a:t>
            </a:r>
            <a:r>
              <a:rPr lang="tr-TR" sz="1600" b="0" dirty="0">
                <a:solidFill>
                  <a:srgbClr val="D4D4D4"/>
                </a:solidFill>
                <a:effectLst/>
                <a:latin typeface="Consolas" panose="020B0609020204030204" pitchFamily="49" charset="0"/>
              </a:rPr>
              <a:t>.</a:t>
            </a:r>
            <a:r>
              <a:rPr lang="tr-TR" sz="1600" b="0" dirty="0">
                <a:solidFill>
                  <a:srgbClr val="DCDCAA"/>
                </a:solidFill>
                <a:effectLst/>
                <a:latin typeface="Consolas" panose="020B0609020204030204" pitchFamily="49" charset="0"/>
              </a:rPr>
              <a:t>log</a:t>
            </a:r>
            <a:r>
              <a:rPr lang="tr-TR" sz="1600" b="0" dirty="0">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51373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A54579-B05C-2041-5798-FECB195A925D}"/>
              </a:ext>
            </a:extLst>
          </p:cNvPr>
          <p:cNvSpPr>
            <a:spLocks noGrp="1"/>
          </p:cNvSpPr>
          <p:nvPr>
            <p:ph type="title"/>
          </p:nvPr>
        </p:nvSpPr>
        <p:spPr>
          <a:xfrm>
            <a:off x="838200" y="2766218"/>
            <a:ext cx="10515600" cy="1325563"/>
          </a:xfrm>
        </p:spPr>
        <p:txBody>
          <a:bodyPr/>
          <a:lstStyle/>
          <a:p>
            <a:pPr algn="ctr"/>
            <a:r>
              <a:rPr lang="tr-TR" dirty="0"/>
              <a:t>5.Hafta Pazartesi-Salı</a:t>
            </a:r>
          </a:p>
        </p:txBody>
      </p:sp>
    </p:spTree>
    <p:extLst>
      <p:ext uri="{BB962C8B-B14F-4D97-AF65-F5344CB8AC3E}">
        <p14:creationId xmlns:p14="http://schemas.microsoft.com/office/powerpoint/2010/main" val="27642255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41D73-5ADE-D471-CC93-459276AC8FE1}"/>
              </a:ext>
            </a:extLst>
          </p:cNvPr>
          <p:cNvSpPr>
            <a:spLocks noGrp="1"/>
          </p:cNvSpPr>
          <p:nvPr>
            <p:ph type="title"/>
          </p:nvPr>
        </p:nvSpPr>
        <p:spPr>
          <a:xfrm>
            <a:off x="838200" y="129824"/>
            <a:ext cx="10515600" cy="795866"/>
          </a:xfrm>
        </p:spPr>
        <p:txBody>
          <a:bodyPr/>
          <a:lstStyle/>
          <a:p>
            <a:pPr algn="ctr"/>
            <a:r>
              <a:rPr lang="tr-TR" dirty="0">
                <a:solidFill>
                  <a:schemeClr val="accent2"/>
                </a:solidFill>
              </a:rPr>
              <a:t>Interpreter ve Compiler nedir?</a:t>
            </a:r>
            <a:endParaRPr lang="tr-TR" dirty="0"/>
          </a:p>
        </p:txBody>
      </p:sp>
      <p:sp>
        <p:nvSpPr>
          <p:cNvPr id="3" name="İçerik Yer Tutucusu 2">
            <a:extLst>
              <a:ext uri="{FF2B5EF4-FFF2-40B4-BE49-F238E27FC236}">
                <a16:creationId xmlns:a16="http://schemas.microsoft.com/office/drawing/2014/main" id="{BC4950E4-66F7-B058-60FC-1CFF640669A8}"/>
              </a:ext>
            </a:extLst>
          </p:cNvPr>
          <p:cNvSpPr>
            <a:spLocks noGrp="1"/>
          </p:cNvSpPr>
          <p:nvPr>
            <p:ph idx="1"/>
          </p:nvPr>
        </p:nvSpPr>
        <p:spPr>
          <a:xfrm>
            <a:off x="838200" y="1106312"/>
            <a:ext cx="10515600" cy="5621866"/>
          </a:xfrm>
        </p:spPr>
        <p:txBody>
          <a:bodyPr>
            <a:normAutofit fontScale="92500" lnSpcReduction="20000"/>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8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8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800" i="0" u="none" strike="noStrike" dirty="0">
                <a:effectLst/>
                <a:latin typeface="-apple-system"/>
              </a:rPr>
              <a:t>Yüksek seviyeli programlama dili</a:t>
            </a:r>
            <a:r>
              <a:rPr lang="tr-TR" sz="2800" i="0" dirty="0">
                <a:effectLst/>
                <a:latin typeface="-apple-system"/>
              </a:rPr>
              <a:t> </a:t>
            </a:r>
            <a:r>
              <a:rPr lang="tr-TR" sz="2800" b="0" i="0" dirty="0">
                <a:effectLst/>
                <a:latin typeface="-apple-system"/>
              </a:rPr>
              <a:t>ile yazılmış bir </a:t>
            </a:r>
            <a:r>
              <a:rPr lang="tr-TR" sz="2800" i="0" u="none" strike="noStrike" dirty="0">
                <a:effectLst/>
                <a:latin typeface="-apple-system"/>
              </a:rPr>
              <a:t>program</a:t>
            </a:r>
            <a:r>
              <a:rPr lang="tr-TR" sz="2800" i="0" dirty="0">
                <a:effectLst/>
                <a:latin typeface="-apple-system"/>
              </a:rPr>
              <a:t>ı</a:t>
            </a:r>
            <a:r>
              <a:rPr lang="tr-TR" sz="2800" b="0" i="0" dirty="0">
                <a:effectLst/>
                <a:latin typeface="-apple-system"/>
              </a:rPr>
              <a:t> adım adım </a:t>
            </a:r>
            <a:r>
              <a:rPr lang="tr-TR" sz="2800" i="0" u="none" strike="noStrike" dirty="0">
                <a:effectLst/>
                <a:latin typeface="-apple-system"/>
              </a:rPr>
              <a:t>makine</a:t>
            </a:r>
            <a:r>
              <a:rPr lang="tr-TR" sz="2800" b="1" i="0" u="none" strike="noStrike" dirty="0">
                <a:effectLst/>
                <a:latin typeface="-apple-system"/>
              </a:rPr>
              <a:t> </a:t>
            </a:r>
            <a:r>
              <a:rPr lang="tr-TR" sz="2800" i="0" u="none" strike="noStrike" dirty="0">
                <a:effectLst/>
                <a:latin typeface="-apple-system"/>
              </a:rPr>
              <a:t>dili</a:t>
            </a:r>
            <a:r>
              <a:rPr lang="tr-TR" sz="2800" i="0" dirty="0">
                <a:effectLst/>
                <a:latin typeface="-apple-system"/>
              </a:rPr>
              <a:t>ne</a:t>
            </a:r>
            <a:r>
              <a:rPr lang="tr-TR" sz="28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800" i="0" u="none" strike="noStrike" dirty="0">
                <a:effectLst/>
                <a:latin typeface="-apple-system"/>
              </a:rPr>
              <a:t>kaynak</a:t>
            </a:r>
            <a:r>
              <a:rPr lang="tr-TR" sz="2800" b="1" i="0" u="none" strike="noStrike" dirty="0">
                <a:effectLst/>
                <a:latin typeface="-apple-system"/>
              </a:rPr>
              <a:t> </a:t>
            </a:r>
            <a:r>
              <a:rPr lang="tr-TR" sz="2800" i="0" u="none" strike="noStrike" dirty="0">
                <a:effectLst/>
                <a:latin typeface="-apple-system"/>
              </a:rPr>
              <a:t>kod</a:t>
            </a:r>
            <a:r>
              <a:rPr lang="tr-TR" sz="2800" b="0" i="0" dirty="0">
                <a:effectLst/>
                <a:latin typeface="-apple-system"/>
              </a:rPr>
              <a:t> üzerinde yine aynı yolu izler.</a:t>
            </a:r>
          </a:p>
          <a:p>
            <a:endParaRPr lang="tr-TR" dirty="0"/>
          </a:p>
          <a:p>
            <a:endParaRPr lang="tr-TR" dirty="0"/>
          </a:p>
        </p:txBody>
      </p:sp>
    </p:spTree>
    <p:extLst>
      <p:ext uri="{BB962C8B-B14F-4D97-AF65-F5344CB8AC3E}">
        <p14:creationId xmlns:p14="http://schemas.microsoft.com/office/powerpoint/2010/main" val="4124890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09CDFB-C0A3-3A1A-DEBF-2880C351771E}"/>
              </a:ext>
            </a:extLst>
          </p:cNvPr>
          <p:cNvSpPr>
            <a:spLocks noGrp="1"/>
          </p:cNvSpPr>
          <p:nvPr>
            <p:ph type="title"/>
          </p:nvPr>
        </p:nvSpPr>
        <p:spPr>
          <a:xfrm>
            <a:off x="838200" y="365126"/>
            <a:ext cx="10515600" cy="724766"/>
          </a:xfrm>
        </p:spPr>
        <p:txBody>
          <a:bodyPr/>
          <a:lstStyle/>
          <a:p>
            <a:pPr algn="ctr"/>
            <a:r>
              <a:rPr lang="tr-TR" dirty="0">
                <a:solidFill>
                  <a:schemeClr val="accent2"/>
                </a:solidFill>
              </a:rPr>
              <a:t>Java </a:t>
            </a:r>
            <a:r>
              <a:rPr lang="tr-TR" dirty="0" err="1">
                <a:solidFill>
                  <a:schemeClr val="accent2"/>
                </a:solidFill>
              </a:rPr>
              <a:t>interpreter</a:t>
            </a:r>
            <a:r>
              <a:rPr lang="tr-TR" dirty="0">
                <a:solidFill>
                  <a:schemeClr val="accent2"/>
                </a:solidFill>
              </a:rPr>
              <a:t> ? Compiler mi?</a:t>
            </a:r>
          </a:p>
        </p:txBody>
      </p:sp>
      <p:sp>
        <p:nvSpPr>
          <p:cNvPr id="3" name="İçerik Yer Tutucusu 2">
            <a:extLst>
              <a:ext uri="{FF2B5EF4-FFF2-40B4-BE49-F238E27FC236}">
                <a16:creationId xmlns:a16="http://schemas.microsoft.com/office/drawing/2014/main" id="{DDCE71F2-46BA-0350-6362-9FDAAD9A77CE}"/>
              </a:ext>
            </a:extLst>
          </p:cNvPr>
          <p:cNvSpPr>
            <a:spLocks noGrp="1"/>
          </p:cNvSpPr>
          <p:nvPr>
            <p:ph idx="1"/>
          </p:nvPr>
        </p:nvSpPr>
        <p:spPr>
          <a:xfrm>
            <a:off x="838200" y="1330036"/>
            <a:ext cx="10515600" cy="4846927"/>
          </a:xfrm>
        </p:spPr>
        <p:txBody>
          <a:bodyPr/>
          <a:lstStyle/>
          <a:p>
            <a:r>
              <a:rPr lang="tr-TR" b="0" i="0" dirty="0">
                <a:effectLst/>
                <a:latin typeface="Arial" panose="020B0604020202020204" pitchFamily="34" charset="0"/>
              </a:rPr>
              <a:t>Java, hem derlenmiş hem de yorumlanmış bir dil olarak kabul edilebilir, çünkü kaynak kodu önce bir ikili bayt kodunda derlenir. Bu bayt kodu, genellikle yazılım tabanlı bir yorumlayıcı olan Java Sanal Makinesi (JVM) üzerinde çalışır.</a:t>
            </a:r>
            <a:endParaRPr lang="tr-TR" dirty="0"/>
          </a:p>
        </p:txBody>
      </p:sp>
      <p:pic>
        <p:nvPicPr>
          <p:cNvPr id="7" name="Resim 6">
            <a:extLst>
              <a:ext uri="{FF2B5EF4-FFF2-40B4-BE49-F238E27FC236}">
                <a16:creationId xmlns:a16="http://schemas.microsoft.com/office/drawing/2014/main" id="{980E1F19-4440-6DF5-2309-792579880C87}"/>
              </a:ext>
            </a:extLst>
          </p:cNvPr>
          <p:cNvPicPr>
            <a:picLocks noChangeAspect="1"/>
          </p:cNvPicPr>
          <p:nvPr/>
        </p:nvPicPr>
        <p:blipFill>
          <a:blip r:embed="rId2"/>
          <a:stretch>
            <a:fillRect/>
          </a:stretch>
        </p:blipFill>
        <p:spPr>
          <a:xfrm>
            <a:off x="2382260" y="3146135"/>
            <a:ext cx="7667625" cy="2847975"/>
          </a:xfrm>
          <a:prstGeom prst="rect">
            <a:avLst/>
          </a:prstGeom>
        </p:spPr>
      </p:pic>
    </p:spTree>
    <p:extLst>
      <p:ext uri="{BB962C8B-B14F-4D97-AF65-F5344CB8AC3E}">
        <p14:creationId xmlns:p14="http://schemas.microsoft.com/office/powerpoint/2010/main" val="100698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4D334-0FCA-E54F-BFD2-FB50B877087E}"/>
              </a:ext>
            </a:extLst>
          </p:cNvPr>
          <p:cNvSpPr>
            <a:spLocks noGrp="1"/>
          </p:cNvSpPr>
          <p:nvPr>
            <p:ph type="title"/>
          </p:nvPr>
        </p:nvSpPr>
        <p:spPr>
          <a:xfrm>
            <a:off x="838200" y="365125"/>
            <a:ext cx="10515600" cy="909493"/>
          </a:xfrm>
        </p:spPr>
        <p:txBody>
          <a:bodyPr/>
          <a:lstStyle/>
          <a:p>
            <a:pPr algn="ctr"/>
            <a:r>
              <a:rPr lang="tr-TR" dirty="0" err="1">
                <a:solidFill>
                  <a:schemeClr val="accent2"/>
                </a:solidFill>
              </a:rPr>
              <a:t>JavaScript</a:t>
            </a:r>
            <a:r>
              <a:rPr lang="tr-TR" dirty="0">
                <a:solidFill>
                  <a:schemeClr val="accent2"/>
                </a:solidFill>
              </a:rPr>
              <a:t> </a:t>
            </a:r>
            <a:r>
              <a:rPr lang="tr-TR" dirty="0" err="1">
                <a:solidFill>
                  <a:schemeClr val="accent2"/>
                </a:solidFill>
              </a:rPr>
              <a:t>interpreter</a:t>
            </a:r>
            <a:r>
              <a:rPr lang="tr-TR" dirty="0">
                <a:solidFill>
                  <a:schemeClr val="accent2"/>
                </a:solidFill>
              </a:rPr>
              <a:t> ? </a:t>
            </a:r>
            <a:r>
              <a:rPr lang="tr-TR" dirty="0" err="1">
                <a:solidFill>
                  <a:schemeClr val="accent2"/>
                </a:solidFill>
              </a:rPr>
              <a:t>compiler</a:t>
            </a:r>
            <a:r>
              <a:rPr lang="tr-TR" dirty="0">
                <a:solidFill>
                  <a:schemeClr val="accent2"/>
                </a:solidFill>
              </a:rPr>
              <a:t> ?</a:t>
            </a:r>
          </a:p>
        </p:txBody>
      </p:sp>
      <p:sp>
        <p:nvSpPr>
          <p:cNvPr id="3" name="İçerik Yer Tutucusu 2">
            <a:extLst>
              <a:ext uri="{FF2B5EF4-FFF2-40B4-BE49-F238E27FC236}">
                <a16:creationId xmlns:a16="http://schemas.microsoft.com/office/drawing/2014/main" id="{86EF0049-A92F-5A4D-9439-8222368B934F}"/>
              </a:ext>
            </a:extLst>
          </p:cNvPr>
          <p:cNvSpPr>
            <a:spLocks noGrp="1"/>
          </p:cNvSpPr>
          <p:nvPr>
            <p:ph idx="1"/>
          </p:nvPr>
        </p:nvSpPr>
        <p:spPr>
          <a:xfrm>
            <a:off x="838200" y="1422400"/>
            <a:ext cx="10515600" cy="4754563"/>
          </a:xfrm>
        </p:spPr>
        <p:txBody>
          <a:bodyPr/>
          <a:lstStyle/>
          <a:p>
            <a:r>
              <a:rPr lang="tr-TR" b="0" i="0" dirty="0" err="1">
                <a:effectLst/>
                <a:latin typeface="Arial" panose="020B0604020202020204" pitchFamily="34" charset="0"/>
              </a:rPr>
              <a:t>JavaScript</a:t>
            </a:r>
            <a:r>
              <a:rPr lang="tr-TR" b="0" i="0" dirty="0">
                <a:effectLst/>
                <a:latin typeface="Arial" panose="020B0604020202020204" pitchFamily="34" charset="0"/>
              </a:rPr>
              <a:t>, derlenmiş bir dil değil, yorumlanmış bir dildir. C++ veya Java gibi bir programın çalıştırılmadan önce derlenmesi gerekir. Kaynak kod, derleyici adı verilen ve onu makinenin anlayacağı ve çalıştırabileceği bayt koduna çeviren bir programdan geçirilir.</a:t>
            </a:r>
          </a:p>
          <a:p>
            <a:endParaRPr lang="tr-TR" dirty="0">
              <a:latin typeface="Arial" panose="020B0604020202020204" pitchFamily="34" charset="0"/>
            </a:endParaRPr>
          </a:p>
          <a:p>
            <a:r>
              <a:rPr lang="tr-TR" sz="2800" dirty="0" err="1">
                <a:solidFill>
                  <a:schemeClr val="accent1"/>
                </a:solidFill>
                <a:latin typeface="-apple-system"/>
              </a:rPr>
              <a:t>JavaScript</a:t>
            </a:r>
            <a:r>
              <a:rPr lang="tr-TR" sz="2800" dirty="0">
                <a:solidFill>
                  <a:schemeClr val="accent1"/>
                </a:solidFill>
                <a:latin typeface="-apple-system"/>
              </a:rPr>
              <a:t> Interpreter (yorumlayıcı) bir dildir.</a:t>
            </a:r>
            <a:endParaRPr lang="tr-TR" sz="2800" dirty="0">
              <a:solidFill>
                <a:schemeClr val="accent1"/>
              </a:solidFill>
            </a:endParaRPr>
          </a:p>
          <a:p>
            <a:endParaRPr lang="tr-TR" dirty="0"/>
          </a:p>
        </p:txBody>
      </p:sp>
    </p:spTree>
    <p:extLst>
      <p:ext uri="{BB962C8B-B14F-4D97-AF65-F5344CB8AC3E}">
        <p14:creationId xmlns:p14="http://schemas.microsoft.com/office/powerpoint/2010/main" val="1754337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99623D-F209-AC48-EA43-F329F1362EB1}"/>
              </a:ext>
            </a:extLst>
          </p:cNvPr>
          <p:cNvSpPr>
            <a:spLocks noGrp="1"/>
          </p:cNvSpPr>
          <p:nvPr>
            <p:ph type="title"/>
          </p:nvPr>
        </p:nvSpPr>
        <p:spPr>
          <a:xfrm>
            <a:off x="838200" y="365126"/>
            <a:ext cx="10515600" cy="743828"/>
          </a:xfrm>
        </p:spPr>
        <p:txBody>
          <a:bodyPr/>
          <a:lstStyle/>
          <a:p>
            <a:pPr algn="ctr"/>
            <a:r>
              <a:rPr lang="tr-TR" dirty="0">
                <a:solidFill>
                  <a:schemeClr val="accent2"/>
                </a:solidFill>
              </a:rPr>
              <a:t>Open </a:t>
            </a:r>
            <a:r>
              <a:rPr lang="tr-TR" dirty="0" err="1">
                <a:solidFill>
                  <a:schemeClr val="accent2"/>
                </a:solidFill>
              </a:rPr>
              <a:t>source</a:t>
            </a:r>
            <a:r>
              <a:rPr lang="tr-TR" dirty="0">
                <a:solidFill>
                  <a:schemeClr val="accent2"/>
                </a:solidFill>
              </a:rPr>
              <a:t> nedir?</a:t>
            </a:r>
          </a:p>
        </p:txBody>
      </p:sp>
      <p:sp>
        <p:nvSpPr>
          <p:cNvPr id="3" name="İçerik Yer Tutucusu 2">
            <a:extLst>
              <a:ext uri="{FF2B5EF4-FFF2-40B4-BE49-F238E27FC236}">
                <a16:creationId xmlns:a16="http://schemas.microsoft.com/office/drawing/2014/main" id="{F11B7617-2E15-A815-9A17-E83D18FF3636}"/>
              </a:ext>
            </a:extLst>
          </p:cNvPr>
          <p:cNvSpPr>
            <a:spLocks noGrp="1"/>
          </p:cNvSpPr>
          <p:nvPr>
            <p:ph idx="1"/>
          </p:nvPr>
        </p:nvSpPr>
        <p:spPr>
          <a:xfrm>
            <a:off x="838200" y="1215957"/>
            <a:ext cx="10515600" cy="4961006"/>
          </a:xfrm>
        </p:spPr>
        <p:txBody>
          <a:bodyPr/>
          <a:lstStyle/>
          <a:p>
            <a:r>
              <a:rPr lang="tr-TR" b="0" i="0" dirty="0">
                <a:effectLst/>
                <a:latin typeface="Arial" panose="020B0604020202020204" pitchFamily="34" charset="0"/>
              </a:rPr>
              <a:t>Açık kaynak terimi, kaynak kodu, kullanıcılar veya diğer geliştiricilerin uygun gördüğü şekilde kullanım veya değişiklik için hazır hale getirilen herhangi bir programı ifade eder.</a:t>
            </a:r>
            <a:br>
              <a:rPr lang="tr-TR" dirty="0"/>
            </a:br>
            <a:br>
              <a:rPr lang="tr-TR" dirty="0"/>
            </a:br>
            <a:r>
              <a:rPr lang="tr-TR" b="0" i="0" dirty="0">
                <a:effectLst/>
                <a:latin typeface="Arial" panose="020B0604020202020204" pitchFamily="34" charset="0"/>
              </a:rPr>
              <a:t>Tescilli yazılımın aksine, açık kaynaklı yazılım, halka açık, açık işbirliği olarak geliştirilen ve halka ücretsiz olarak sunulan bilgisayar yazılımıdır.</a:t>
            </a:r>
            <a:endParaRPr lang="tr-TR" dirty="0"/>
          </a:p>
        </p:txBody>
      </p:sp>
    </p:spTree>
    <p:extLst>
      <p:ext uri="{BB962C8B-B14F-4D97-AF65-F5344CB8AC3E}">
        <p14:creationId xmlns:p14="http://schemas.microsoft.com/office/powerpoint/2010/main" val="9404167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02663-836F-FE09-0362-AFCEEC72BDDC}"/>
              </a:ext>
            </a:extLst>
          </p:cNvPr>
          <p:cNvSpPr>
            <a:spLocks noGrp="1"/>
          </p:cNvSpPr>
          <p:nvPr>
            <p:ph type="title"/>
          </p:nvPr>
        </p:nvSpPr>
        <p:spPr>
          <a:xfrm>
            <a:off x="838200" y="265348"/>
            <a:ext cx="10515600" cy="736601"/>
          </a:xfrm>
        </p:spPr>
        <p:txBody>
          <a:bodyPr/>
          <a:lstStyle/>
          <a:p>
            <a:pPr algn="ctr"/>
            <a:r>
              <a:rPr lang="tr-TR" dirty="0">
                <a:solidFill>
                  <a:schemeClr val="accent2"/>
                </a:solidFill>
              </a:rPr>
              <a:t>JVM  JDK JRE nedir?</a:t>
            </a:r>
          </a:p>
        </p:txBody>
      </p:sp>
      <p:sp>
        <p:nvSpPr>
          <p:cNvPr id="3" name="İçerik Yer Tutucusu 2">
            <a:extLst>
              <a:ext uri="{FF2B5EF4-FFF2-40B4-BE49-F238E27FC236}">
                <a16:creationId xmlns:a16="http://schemas.microsoft.com/office/drawing/2014/main" id="{9186BCBD-B0A9-D0DB-6CB7-76ED87023F4D}"/>
              </a:ext>
            </a:extLst>
          </p:cNvPr>
          <p:cNvSpPr>
            <a:spLocks noGrp="1"/>
          </p:cNvSpPr>
          <p:nvPr>
            <p:ph idx="1"/>
          </p:nvPr>
        </p:nvSpPr>
        <p:spPr>
          <a:xfrm>
            <a:off x="838200" y="1215956"/>
            <a:ext cx="10515600" cy="5457217"/>
          </a:xfrm>
        </p:spPr>
        <p:txBody>
          <a:bodyPr>
            <a:normAutofit/>
          </a:bodyPr>
          <a:lstStyle/>
          <a:p>
            <a:r>
              <a:rPr lang="tr-TR" dirty="0">
                <a:solidFill>
                  <a:schemeClr val="accent2"/>
                </a:solidFill>
              </a:rPr>
              <a:t>JDK:</a:t>
            </a:r>
            <a:r>
              <a:rPr lang="tr-TR" sz="2000" dirty="0">
                <a:solidFill>
                  <a:schemeClr val="accent2"/>
                </a:solidFill>
                <a:latin typeface="Arial" panose="020B0604020202020204" pitchFamily="34" charset="0"/>
              </a:rPr>
              <a:t> </a:t>
            </a:r>
            <a:r>
              <a:rPr lang="tr-TR" sz="2000" b="0" i="0" dirty="0">
                <a:effectLst/>
                <a:latin typeface="Arial" panose="020B0604020202020204" pitchFamily="34" charset="0"/>
              </a:rPr>
              <a:t>Java programlama dilini kullanarak uygulamalar ve bileşenler oluşturmaya yönelik bir geliştirme ortamıdır. JDK, Java programlama dilinde yazılmış ve Java platformunda çalışan programları geliştirmek ve test etmek için araçlar içerir.</a:t>
            </a:r>
          </a:p>
          <a:p>
            <a:r>
              <a:rPr lang="tr-TR" dirty="0">
                <a:solidFill>
                  <a:schemeClr val="accent2"/>
                </a:solidFill>
              </a:rPr>
              <a:t>JRE: </a:t>
            </a:r>
            <a:r>
              <a:rPr lang="tr-TR" sz="2000" b="0" i="0" dirty="0">
                <a:effectLst/>
                <a:latin typeface="charter"/>
              </a:rPr>
              <a:t>JRE(Java Runtime </a:t>
            </a:r>
            <a:r>
              <a:rPr lang="tr-TR" sz="2000" b="0" i="0" dirty="0" err="1">
                <a:effectLst/>
                <a:latin typeface="charter"/>
              </a:rPr>
              <a:t>Enviroment</a:t>
            </a:r>
            <a:r>
              <a:rPr lang="tr-TR" sz="2000" b="0" i="0" dirty="0">
                <a:effectLst/>
                <a:latin typeface="charter"/>
              </a:rPr>
              <a:t>) ise </a:t>
            </a:r>
            <a:r>
              <a:rPr lang="tr-TR" sz="2000" b="0" i="0" dirty="0" err="1">
                <a:effectLst/>
                <a:latin typeface="charter"/>
              </a:rPr>
              <a:t>java</a:t>
            </a:r>
            <a:r>
              <a:rPr lang="tr-TR" sz="2000" b="0" i="0" dirty="0">
                <a:effectLst/>
                <a:latin typeface="charter"/>
              </a:rPr>
              <a:t> programlama dili ile yazılmış olan uygulama ve </a:t>
            </a:r>
            <a:r>
              <a:rPr lang="tr-TR" sz="2000" b="0" i="0" dirty="0" err="1">
                <a:effectLst/>
                <a:latin typeface="charter"/>
              </a:rPr>
              <a:t>appletlerin</a:t>
            </a:r>
            <a:r>
              <a:rPr lang="tr-TR" sz="2000" b="0" i="0" dirty="0">
                <a:effectLst/>
                <a:latin typeface="charter"/>
              </a:rPr>
              <a:t> çalışmasını sağlayan bileşenler ile JVM e kütüphaneler </a:t>
            </a:r>
            <a:r>
              <a:rPr lang="tr-TR" sz="2000" b="0" i="0" dirty="0" err="1">
                <a:effectLst/>
                <a:latin typeface="charter"/>
              </a:rPr>
              <a:t>sağlar.Derlenmiş</a:t>
            </a:r>
            <a:r>
              <a:rPr lang="tr-TR" sz="2000" b="0" i="0" dirty="0">
                <a:effectLst/>
                <a:latin typeface="charter"/>
              </a:rPr>
              <a:t> </a:t>
            </a:r>
            <a:r>
              <a:rPr lang="tr-TR" sz="2000" b="0" i="0" dirty="0" err="1">
                <a:effectLst/>
                <a:latin typeface="charter"/>
              </a:rPr>
              <a:t>byte</a:t>
            </a:r>
            <a:r>
              <a:rPr lang="tr-TR" sz="2000" b="0" i="0" dirty="0">
                <a:effectLst/>
                <a:latin typeface="charter"/>
              </a:rPr>
              <a:t> </a:t>
            </a:r>
            <a:r>
              <a:rPr lang="tr-TR" sz="2000" b="0" i="0" dirty="0" err="1">
                <a:effectLst/>
                <a:latin typeface="charter"/>
              </a:rPr>
              <a:t>codelar</a:t>
            </a:r>
            <a:r>
              <a:rPr lang="tr-TR" sz="2000" b="0" i="0" dirty="0">
                <a:effectLst/>
                <a:latin typeface="charter"/>
              </a:rPr>
              <a:t> direk olarak CPU üzerinde çalışmazlar. CPU tarafından anlaşılması için aradaki JVM </a:t>
            </a:r>
            <a:r>
              <a:rPr lang="tr-TR" sz="2000" b="0" i="0" dirty="0" err="1">
                <a:effectLst/>
                <a:latin typeface="charter"/>
              </a:rPr>
              <a:t>bytecode</a:t>
            </a:r>
            <a:r>
              <a:rPr lang="tr-TR" sz="2000" b="0" i="0" dirty="0">
                <a:effectLst/>
                <a:latin typeface="charter"/>
              </a:rPr>
              <a:t> </a:t>
            </a:r>
            <a:r>
              <a:rPr lang="tr-TR" sz="2000" b="0" i="0" dirty="0" err="1">
                <a:effectLst/>
                <a:latin typeface="charter"/>
              </a:rPr>
              <a:t>ları</a:t>
            </a:r>
            <a:r>
              <a:rPr lang="tr-TR" sz="2000" b="0" i="0" dirty="0">
                <a:effectLst/>
                <a:latin typeface="charter"/>
              </a:rPr>
              <a:t> okunabilir makine kodları olarak yorumlar. Aslında; </a:t>
            </a:r>
            <a:r>
              <a:rPr lang="tr-TR" sz="2000" b="0" i="0" dirty="0" err="1">
                <a:effectLst/>
                <a:latin typeface="charter"/>
              </a:rPr>
              <a:t>java</a:t>
            </a:r>
            <a:r>
              <a:rPr lang="tr-TR" sz="2000" b="0" i="0" dirty="0">
                <a:effectLst/>
                <a:latin typeface="charter"/>
              </a:rPr>
              <a:t> </a:t>
            </a:r>
            <a:r>
              <a:rPr lang="tr-TR" sz="2000" b="0" i="0" dirty="0" err="1">
                <a:effectLst/>
                <a:latin typeface="charter"/>
              </a:rPr>
              <a:t>bytecode</a:t>
            </a:r>
            <a:r>
              <a:rPr lang="tr-TR" sz="2000" b="0" i="0" dirty="0">
                <a:effectLst/>
                <a:latin typeface="charter"/>
              </a:rPr>
              <a:t> </a:t>
            </a:r>
            <a:r>
              <a:rPr lang="tr-TR" sz="2000" b="0" i="0" dirty="0" err="1">
                <a:effectLst/>
                <a:latin typeface="charter"/>
              </a:rPr>
              <a:t>ların</a:t>
            </a:r>
            <a:r>
              <a:rPr lang="tr-TR" sz="2000" b="0" i="0" dirty="0">
                <a:effectLst/>
                <a:latin typeface="charter"/>
              </a:rPr>
              <a:t> bütün </a:t>
            </a:r>
            <a:r>
              <a:rPr lang="tr-TR" sz="2000" b="0" i="0" dirty="0" err="1">
                <a:effectLst/>
                <a:latin typeface="charter"/>
              </a:rPr>
              <a:t>platformalarda</a:t>
            </a:r>
            <a:r>
              <a:rPr lang="tr-TR" sz="2000" b="0" i="0" dirty="0">
                <a:effectLst/>
                <a:latin typeface="charter"/>
              </a:rPr>
              <a:t> çalışması JRE sayesindedir. İçerisinde; JVM, </a:t>
            </a:r>
            <a:r>
              <a:rPr lang="tr-TR" sz="2000" b="0" i="0" dirty="0" err="1">
                <a:effectLst/>
                <a:latin typeface="charter"/>
              </a:rPr>
              <a:t>Core</a:t>
            </a:r>
            <a:r>
              <a:rPr lang="tr-TR" sz="2000" b="0" i="0" dirty="0">
                <a:effectLst/>
                <a:latin typeface="charter"/>
              </a:rPr>
              <a:t> kitaplıkları ve Java yazılımında yazılan uygulamaları ve küçük uygulamaları çalıştırmak için diğer ek bileşenleri içerir. </a:t>
            </a:r>
            <a:r>
              <a:rPr lang="tr-TR" sz="2000" b="0" i="0" dirty="0" err="1">
                <a:effectLst/>
                <a:latin typeface="charter"/>
              </a:rPr>
              <a:t>JRE’nin</a:t>
            </a:r>
            <a:r>
              <a:rPr lang="tr-TR" sz="2000" b="0" i="0" dirty="0">
                <a:effectLst/>
                <a:latin typeface="charter"/>
              </a:rPr>
              <a:t> görevi Java kodları derlendikten sonra bir ara dil olarak kabul edilen Java bayt kodlarını oluşturmaktır. Bu bayt kodlar bütün işletim sistemleri için aynıdır.</a:t>
            </a:r>
          </a:p>
          <a:p>
            <a:r>
              <a:rPr lang="tr-TR" dirty="0">
                <a:solidFill>
                  <a:schemeClr val="accent2"/>
                </a:solidFill>
                <a:latin typeface="charter"/>
              </a:rPr>
              <a:t>JVM: </a:t>
            </a:r>
            <a:r>
              <a:rPr lang="tr-TR" sz="2000" b="0" i="0" dirty="0">
                <a:effectLst/>
                <a:latin typeface="Arial" panose="020B0604020202020204" pitchFamily="34" charset="0"/>
              </a:rPr>
              <a:t>Java Sanal Makinesi (JVM), Java Kodunu veya uygulamalarını çalıştırmak için çalışma zamanı ortamı sağlayan bir motordur. Java bayt kodunu makine diline dönüştürür. JVM,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(JRE) bir parçasıdır. Diğer programlama dillerinde, derleyici belirli bir sistem için makine kodu üretir. Ancak, Java derleyicisi, Java Sanal Makinesi olarak bilinen bir Sanal Makine için kod üretir.</a:t>
            </a:r>
            <a:endParaRPr lang="tr-TR" sz="2000" dirty="0"/>
          </a:p>
        </p:txBody>
      </p:sp>
    </p:spTree>
    <p:extLst>
      <p:ext uri="{BB962C8B-B14F-4D97-AF65-F5344CB8AC3E}">
        <p14:creationId xmlns:p14="http://schemas.microsoft.com/office/powerpoint/2010/main" val="3014637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B3E733F5-046D-D3DD-CC4C-13EDE8451CC5}"/>
              </a:ext>
            </a:extLst>
          </p:cNvPr>
          <p:cNvPicPr>
            <a:picLocks noGrp="1" noChangeAspect="1"/>
          </p:cNvPicPr>
          <p:nvPr>
            <p:ph idx="1"/>
          </p:nvPr>
        </p:nvPicPr>
        <p:blipFill>
          <a:blip r:embed="rId2"/>
          <a:stretch>
            <a:fillRect/>
          </a:stretch>
        </p:blipFill>
        <p:spPr>
          <a:xfrm>
            <a:off x="1578413" y="1387720"/>
            <a:ext cx="9035174" cy="4082560"/>
          </a:xfrm>
        </p:spPr>
      </p:pic>
    </p:spTree>
    <p:extLst>
      <p:ext uri="{BB962C8B-B14F-4D97-AF65-F5344CB8AC3E}">
        <p14:creationId xmlns:p14="http://schemas.microsoft.com/office/powerpoint/2010/main" val="1707140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1B0924-6900-E33A-61FD-3139AA1DF60C}"/>
              </a:ext>
            </a:extLst>
          </p:cNvPr>
          <p:cNvSpPr>
            <a:spLocks noGrp="1"/>
          </p:cNvSpPr>
          <p:nvPr>
            <p:ph type="title"/>
          </p:nvPr>
        </p:nvSpPr>
        <p:spPr>
          <a:xfrm>
            <a:off x="838200" y="365125"/>
            <a:ext cx="10515600" cy="666007"/>
          </a:xfrm>
        </p:spPr>
        <p:txBody>
          <a:bodyPr>
            <a:normAutofit/>
          </a:bodyPr>
          <a:lstStyle/>
          <a:p>
            <a:pPr algn="ctr"/>
            <a:r>
              <a:rPr lang="tr-TR" sz="3500" b="1" dirty="0">
                <a:solidFill>
                  <a:schemeClr val="accent2"/>
                </a:solidFill>
              </a:rPr>
              <a:t>JIT</a:t>
            </a:r>
            <a:r>
              <a:rPr lang="tr-TR" sz="3500" dirty="0">
                <a:solidFill>
                  <a:schemeClr val="accent2"/>
                </a:solidFill>
              </a:rPr>
              <a:t>(</a:t>
            </a:r>
            <a:r>
              <a:rPr lang="tr-TR" sz="3500" b="0" i="0" dirty="0" err="1">
                <a:solidFill>
                  <a:schemeClr val="accent2"/>
                </a:solidFill>
                <a:effectLst/>
                <a:latin typeface="Arial" panose="020B0604020202020204" pitchFamily="34" charset="0"/>
              </a:rPr>
              <a:t>Just</a:t>
            </a:r>
            <a:r>
              <a:rPr lang="tr-TR" sz="3500" b="0" i="0" dirty="0">
                <a:solidFill>
                  <a:schemeClr val="accent2"/>
                </a:solidFill>
                <a:effectLst/>
                <a:latin typeface="Arial" panose="020B0604020202020204" pitchFamily="34" charset="0"/>
              </a:rPr>
              <a:t>-</a:t>
            </a:r>
            <a:r>
              <a:rPr lang="tr-TR" sz="3500" b="0" i="0" dirty="0" err="1">
                <a:solidFill>
                  <a:schemeClr val="accent2"/>
                </a:solidFill>
                <a:effectLst/>
                <a:latin typeface="Arial" panose="020B0604020202020204" pitchFamily="34" charset="0"/>
              </a:rPr>
              <a:t>In</a:t>
            </a:r>
            <a:r>
              <a:rPr lang="tr-TR" sz="3500" b="0" i="0" dirty="0">
                <a:solidFill>
                  <a:schemeClr val="accent2"/>
                </a:solidFill>
                <a:effectLst/>
                <a:latin typeface="Arial" panose="020B0604020202020204" pitchFamily="34" charset="0"/>
              </a:rPr>
              <a:t>-Time</a:t>
            </a:r>
            <a:r>
              <a:rPr lang="tr-TR" sz="3500" dirty="0">
                <a:solidFill>
                  <a:schemeClr val="accent2"/>
                </a:solidFill>
              </a:rPr>
              <a:t>) nedir?</a:t>
            </a:r>
          </a:p>
        </p:txBody>
      </p:sp>
      <p:sp>
        <p:nvSpPr>
          <p:cNvPr id="3" name="İçerik Yer Tutucusu 2">
            <a:extLst>
              <a:ext uri="{FF2B5EF4-FFF2-40B4-BE49-F238E27FC236}">
                <a16:creationId xmlns:a16="http://schemas.microsoft.com/office/drawing/2014/main" id="{E4DC1501-5D91-8245-1BE5-1AA4C1B6E017}"/>
              </a:ext>
            </a:extLst>
          </p:cNvPr>
          <p:cNvSpPr>
            <a:spLocks noGrp="1"/>
          </p:cNvSpPr>
          <p:nvPr>
            <p:ph idx="1"/>
          </p:nvPr>
        </p:nvSpPr>
        <p:spPr>
          <a:xfrm>
            <a:off x="838200" y="1332689"/>
            <a:ext cx="10515600" cy="4844274"/>
          </a:xfrm>
        </p:spPr>
        <p:txBody>
          <a:bodyPr>
            <a:normAutofit/>
          </a:bodyPr>
          <a:lstStyle/>
          <a:p>
            <a:pPr marL="0" indent="0">
              <a:buNone/>
            </a:pPr>
            <a:r>
              <a:rPr lang="tr-TR" sz="2000" b="0" i="0" dirty="0" err="1">
                <a:effectLst/>
                <a:latin typeface="Arial" panose="020B0604020202020204" pitchFamily="34" charset="0"/>
              </a:rPr>
              <a:t>Just</a:t>
            </a:r>
            <a:r>
              <a:rPr lang="tr-TR" sz="2000" b="0" i="0" dirty="0">
                <a:effectLst/>
                <a:latin typeface="Arial" panose="020B0604020202020204" pitchFamily="34" charset="0"/>
              </a:rPr>
              <a:t>-</a:t>
            </a:r>
            <a:r>
              <a:rPr lang="tr-TR" sz="2000" b="0" i="0" dirty="0" err="1">
                <a:effectLst/>
                <a:latin typeface="Arial" panose="020B0604020202020204" pitchFamily="34" charset="0"/>
              </a:rPr>
              <a:t>In</a:t>
            </a:r>
            <a:r>
              <a:rPr lang="tr-TR" sz="2000" b="0" i="0" dirty="0">
                <a:effectLst/>
                <a:latin typeface="Arial" panose="020B0604020202020204" pitchFamily="34" charset="0"/>
              </a:rPr>
              <a:t>-Time (JIT) derleyicisi,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Java uygulamalarının çalışma zamanında performansını artıran bir bileşenidir.</a:t>
            </a:r>
            <a:br>
              <a:rPr lang="tr-TR" sz="2000" dirty="0"/>
            </a:br>
            <a:br>
              <a:rPr lang="tr-TR" sz="2000" dirty="0"/>
            </a:br>
            <a:r>
              <a:rPr lang="tr-TR" sz="2000" b="0" i="0" dirty="0">
                <a:effectLst/>
                <a:latin typeface="Arial" panose="020B0604020202020204" pitchFamily="34" charset="0"/>
              </a:rPr>
              <a:t>Java programları, birçok farklı bilgisayar mimarisinde bir JVM tarafından yorumlanabilen, platformdan bağımsız bayt kodları içeren sınıflardan oluşur. Çalışma zamanında, JVM sınıf dosyalarını yükler, her bir bayt kodunun anlamını belirler ve uygun hesaplamayı gerçekleştirir. Yorumlama sırasında ek işlemci ve bellek kullanımı, bir Java uygulamasının yerel bir uygulamadan daha yavaş çalıştığı anlamına gelir. JIT derleyicisi, çalışma zamanında bayt kodlarını yerel makine kodunda derleyerek Java programlarının performansını artırmaya yardımcı olur.</a:t>
            </a:r>
            <a:br>
              <a:rPr lang="tr-TR" sz="2000" dirty="0"/>
            </a:br>
            <a:br>
              <a:rPr lang="tr-TR" sz="2000" dirty="0"/>
            </a:br>
            <a:r>
              <a:rPr lang="tr-TR" sz="2000" b="0" i="0" dirty="0">
                <a:effectLst/>
                <a:latin typeface="Arial" panose="020B0604020202020204" pitchFamily="34" charset="0"/>
              </a:rPr>
              <a:t>JIT derleyicisi varsayılan olarak etkindir ve bir Java yöntemi çağrıldığında etkinleştirilir. JIT derleyicisi, bu yöntemin bayt kodlarını yerel makine kodunda derleyerek çalıştırmak için 'tam zamanında' derler. Bir yöntem derlendiğinde, JVM bu yöntemin derlenmiş kodunu yorumlamak yerine doğrudan çağırır</a:t>
            </a:r>
            <a:endParaRPr lang="tr-TR" sz="2000" dirty="0"/>
          </a:p>
        </p:txBody>
      </p:sp>
    </p:spTree>
    <p:extLst>
      <p:ext uri="{BB962C8B-B14F-4D97-AF65-F5344CB8AC3E}">
        <p14:creationId xmlns:p14="http://schemas.microsoft.com/office/powerpoint/2010/main" val="39207147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9AA806-70F6-5F00-50CA-A44DFF766B19}"/>
              </a:ext>
            </a:extLst>
          </p:cNvPr>
          <p:cNvSpPr>
            <a:spLocks noGrp="1"/>
          </p:cNvSpPr>
          <p:nvPr>
            <p:ph type="title"/>
          </p:nvPr>
        </p:nvSpPr>
        <p:spPr/>
        <p:txBody>
          <a:bodyPr/>
          <a:lstStyle/>
          <a:p>
            <a:pPr algn="ctr"/>
            <a:r>
              <a:rPr lang="tr-TR" dirty="0">
                <a:solidFill>
                  <a:schemeClr val="accent2"/>
                </a:solidFill>
              </a:rPr>
              <a:t>Java 100% </a:t>
            </a:r>
            <a:r>
              <a:rPr lang="tr-TR" dirty="0" err="1">
                <a:solidFill>
                  <a:schemeClr val="accent2"/>
                </a:solidFill>
              </a:rPr>
              <a:t>oop</a:t>
            </a:r>
            <a:r>
              <a:rPr lang="tr-TR" dirty="0">
                <a:solidFill>
                  <a:schemeClr val="accent2"/>
                </a:solidFill>
              </a:rPr>
              <a:t>?</a:t>
            </a:r>
          </a:p>
        </p:txBody>
      </p:sp>
      <p:sp>
        <p:nvSpPr>
          <p:cNvPr id="3" name="İçerik Yer Tutucusu 2">
            <a:extLst>
              <a:ext uri="{FF2B5EF4-FFF2-40B4-BE49-F238E27FC236}">
                <a16:creationId xmlns:a16="http://schemas.microsoft.com/office/drawing/2014/main" id="{FC09F3EA-5656-0EC0-CA97-B183BF13AB91}"/>
              </a:ext>
            </a:extLst>
          </p:cNvPr>
          <p:cNvSpPr>
            <a:spLocks noGrp="1"/>
          </p:cNvSpPr>
          <p:nvPr>
            <p:ph idx="1"/>
          </p:nvPr>
        </p:nvSpPr>
        <p:spPr/>
        <p:txBody>
          <a:bodyPr/>
          <a:lstStyle/>
          <a:p>
            <a:r>
              <a:rPr lang="tr-TR" dirty="0"/>
              <a:t>Java 100% OOP değildir. İçerisinde 8 tane </a:t>
            </a:r>
            <a:r>
              <a:rPr lang="tr-TR" dirty="0" err="1"/>
              <a:t>primitive</a:t>
            </a:r>
            <a:r>
              <a:rPr lang="tr-TR" dirty="0"/>
              <a:t> tip vardır.</a:t>
            </a:r>
          </a:p>
          <a:p>
            <a:r>
              <a:rPr lang="tr-TR" dirty="0" err="1"/>
              <a:t>byte</a:t>
            </a:r>
            <a:r>
              <a:rPr lang="tr-TR" dirty="0"/>
              <a:t>, </a:t>
            </a:r>
            <a:r>
              <a:rPr lang="tr-TR" dirty="0" err="1"/>
              <a:t>sort</a:t>
            </a:r>
            <a:r>
              <a:rPr lang="tr-TR" dirty="0"/>
              <a:t>, </a:t>
            </a:r>
            <a:r>
              <a:rPr lang="tr-TR" dirty="0" err="1"/>
              <a:t>int</a:t>
            </a:r>
            <a:r>
              <a:rPr lang="tr-TR" dirty="0"/>
              <a:t> , </a:t>
            </a:r>
            <a:r>
              <a:rPr lang="tr-TR" dirty="0" err="1"/>
              <a:t>long</a:t>
            </a:r>
            <a:r>
              <a:rPr lang="tr-TR" dirty="0"/>
              <a:t>, </a:t>
            </a:r>
            <a:r>
              <a:rPr lang="tr-TR" dirty="0" err="1"/>
              <a:t>double</a:t>
            </a:r>
            <a:r>
              <a:rPr lang="tr-TR" dirty="0"/>
              <a:t>, </a:t>
            </a:r>
            <a:r>
              <a:rPr lang="tr-TR" dirty="0" err="1"/>
              <a:t>float</a:t>
            </a:r>
            <a:r>
              <a:rPr lang="tr-TR" dirty="0"/>
              <a:t>, </a:t>
            </a:r>
            <a:r>
              <a:rPr lang="tr-TR" dirty="0" err="1"/>
              <a:t>boolean</a:t>
            </a:r>
            <a:r>
              <a:rPr lang="tr-TR" dirty="0"/>
              <a:t>, </a:t>
            </a:r>
            <a:r>
              <a:rPr lang="tr-TR" dirty="0" err="1"/>
              <a:t>char</a:t>
            </a:r>
            <a:endParaRPr lang="tr-TR" dirty="0"/>
          </a:p>
        </p:txBody>
      </p:sp>
    </p:spTree>
    <p:extLst>
      <p:ext uri="{BB962C8B-B14F-4D97-AF65-F5344CB8AC3E}">
        <p14:creationId xmlns:p14="http://schemas.microsoft.com/office/powerpoint/2010/main" val="33042716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56DA7-9912-37EC-05CC-42DE13AC81EB}"/>
              </a:ext>
            </a:extLst>
          </p:cNvPr>
          <p:cNvSpPr>
            <a:spLocks noGrp="1"/>
          </p:cNvSpPr>
          <p:nvPr>
            <p:ph type="title"/>
          </p:nvPr>
        </p:nvSpPr>
        <p:spPr>
          <a:xfrm>
            <a:off x="838200" y="365125"/>
            <a:ext cx="10515600" cy="1158875"/>
          </a:xfrm>
        </p:spPr>
        <p:txBody>
          <a:bodyPr/>
          <a:lstStyle/>
          <a:p>
            <a:pPr algn="ctr"/>
            <a:r>
              <a:rPr lang="en-US" dirty="0">
                <a:solidFill>
                  <a:schemeClr val="accent2"/>
                </a:solidFill>
              </a:rPr>
              <a:t>Java By Pass Value ? By Pass </a:t>
            </a:r>
            <a:r>
              <a:rPr lang="en-US" dirty="0" err="1">
                <a:solidFill>
                  <a:schemeClr val="accent2"/>
                </a:solidFill>
              </a:rPr>
              <a:t>Referances</a:t>
            </a:r>
            <a:r>
              <a:rPr lang="en-US" dirty="0">
                <a:solidFill>
                  <a:schemeClr val="accent2"/>
                </a:solidFill>
              </a:rPr>
              <a:t> ?</a:t>
            </a:r>
            <a:endParaRPr lang="tr-TR" dirty="0">
              <a:solidFill>
                <a:schemeClr val="accent2"/>
              </a:solidFill>
            </a:endParaRPr>
          </a:p>
        </p:txBody>
      </p:sp>
      <p:sp>
        <p:nvSpPr>
          <p:cNvPr id="3" name="İçerik Yer Tutucusu 2">
            <a:extLst>
              <a:ext uri="{FF2B5EF4-FFF2-40B4-BE49-F238E27FC236}">
                <a16:creationId xmlns:a16="http://schemas.microsoft.com/office/drawing/2014/main" id="{C28B40E9-9FCD-D219-AE65-1BF9558F8409}"/>
              </a:ext>
            </a:extLst>
          </p:cNvPr>
          <p:cNvSpPr>
            <a:spLocks noGrp="1"/>
          </p:cNvSpPr>
          <p:nvPr>
            <p:ph idx="1"/>
          </p:nvPr>
        </p:nvSpPr>
        <p:spPr>
          <a:xfrm>
            <a:off x="838200" y="1825625"/>
            <a:ext cx="10515600" cy="4667250"/>
          </a:xfrm>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a:t>
            </a:r>
            <a:r>
              <a:rPr lang="tr-TR" b="1" dirty="0"/>
              <a:t>değere göre iletilir</a:t>
            </a:r>
            <a:r>
              <a:rPr lang="tr-TR" dirty="0"/>
              <a:t>, yani bütün işlem aslında metoda geçirilen değişkenin değerin bir kopyası üzerinden gerçekleşir. C ve C++ üzerinden konuyu anlatırken oluşturduğumuz illüstrasyon burada da </a:t>
            </a:r>
            <a:r>
              <a:rPr lang="tr-TR" dirty="0" err="1"/>
              <a:t>geçerlidi</a:t>
            </a:r>
            <a:r>
              <a:rPr lang="tr-TR" dirty="0"/>
              <a:t>. 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a:p>
            <a:endParaRPr lang="tr-TR" dirty="0"/>
          </a:p>
        </p:txBody>
      </p:sp>
    </p:spTree>
    <p:extLst>
      <p:ext uri="{BB962C8B-B14F-4D97-AF65-F5344CB8AC3E}">
        <p14:creationId xmlns:p14="http://schemas.microsoft.com/office/powerpoint/2010/main" val="4253820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83318D-5D22-4D4B-A763-8F218E6870EC}"/>
              </a:ext>
            </a:extLst>
          </p:cNvPr>
          <p:cNvSpPr>
            <a:spLocks noGrp="1"/>
          </p:cNvSpPr>
          <p:nvPr>
            <p:ph type="title"/>
          </p:nvPr>
        </p:nvSpPr>
        <p:spPr>
          <a:xfrm>
            <a:off x="838200" y="124691"/>
            <a:ext cx="10515600" cy="632692"/>
          </a:xfrm>
        </p:spPr>
        <p:txBody>
          <a:bodyPr>
            <a:normAutofit fontScale="90000"/>
          </a:bodyPr>
          <a:lstStyle/>
          <a:p>
            <a:pPr algn="ctr"/>
            <a:r>
              <a:rPr lang="tr-TR" dirty="0">
                <a:solidFill>
                  <a:schemeClr val="accent2"/>
                </a:solidFill>
              </a:rPr>
              <a:t>Java 8 gelen özellikler nelerdir?</a:t>
            </a:r>
          </a:p>
        </p:txBody>
      </p:sp>
      <p:sp>
        <p:nvSpPr>
          <p:cNvPr id="3" name="İçerik Yer Tutucusu 2">
            <a:extLst>
              <a:ext uri="{FF2B5EF4-FFF2-40B4-BE49-F238E27FC236}">
                <a16:creationId xmlns:a16="http://schemas.microsoft.com/office/drawing/2014/main" id="{5C3CB70A-E5AF-89A4-82A1-31E5F55E17F2}"/>
              </a:ext>
            </a:extLst>
          </p:cNvPr>
          <p:cNvSpPr>
            <a:spLocks noGrp="1"/>
          </p:cNvSpPr>
          <p:nvPr>
            <p:ph idx="1"/>
          </p:nvPr>
        </p:nvSpPr>
        <p:spPr>
          <a:xfrm>
            <a:off x="838200" y="849745"/>
            <a:ext cx="10515600" cy="5883565"/>
          </a:xfrm>
        </p:spPr>
        <p:txBody>
          <a:bodyPr>
            <a:normAutofit lnSpcReduction="10000"/>
          </a:bodyPr>
          <a:lstStyle/>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Lambda</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expressions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solidFill>
                  <a:schemeClr val="tx2"/>
                </a:solidFill>
                <a:effectLst/>
                <a:latin typeface="charter"/>
              </a:rPr>
              <a:t>Herhangi bir sınıfa ait olmadan iş yapabilen pratik fonksiyonlar olan </a:t>
            </a:r>
            <a:r>
              <a:rPr lang="tr-TR" sz="1800" b="0" i="0" dirty="0" err="1">
                <a:solidFill>
                  <a:schemeClr val="tx2"/>
                </a:solidFill>
                <a:effectLst/>
                <a:latin typeface="charter"/>
              </a:rPr>
              <a:t>Lambda</a:t>
            </a:r>
            <a:r>
              <a:rPr lang="tr-TR" sz="1800" b="0" i="0" dirty="0">
                <a:solidFill>
                  <a:schemeClr val="tx2"/>
                </a:solidFill>
                <a:effectLst/>
                <a:latin typeface="charter"/>
              </a:rPr>
              <a:t> ifadeler ile birlikte Java, </a:t>
            </a:r>
            <a:r>
              <a:rPr lang="tr-TR" sz="1800" b="0" i="0" dirty="0" err="1">
                <a:solidFill>
                  <a:schemeClr val="tx2"/>
                </a:solidFill>
                <a:effectLst/>
                <a:latin typeface="charter"/>
              </a:rPr>
              <a:t>funtional</a:t>
            </a:r>
            <a:r>
              <a:rPr lang="tr-TR" sz="1800" b="0" i="0" dirty="0">
                <a:solidFill>
                  <a:schemeClr val="tx2"/>
                </a:solidFill>
                <a:effectLst/>
                <a:latin typeface="charter"/>
              </a:rPr>
              <a:t> </a:t>
            </a:r>
            <a:r>
              <a:rPr lang="tr-TR" sz="1800" b="0" i="0" dirty="0" err="1">
                <a:solidFill>
                  <a:schemeClr val="tx2"/>
                </a:solidFill>
                <a:effectLst/>
                <a:latin typeface="charter"/>
              </a:rPr>
              <a:t>programming</a:t>
            </a:r>
            <a:r>
              <a:rPr lang="tr-TR" sz="1800" b="0" i="0" dirty="0">
                <a:solidFill>
                  <a:schemeClr val="tx2"/>
                </a:solidFill>
                <a:effectLst/>
                <a:latin typeface="charter"/>
              </a:rPr>
              <a:t> dünyasına da girmiş oldu.</a:t>
            </a:r>
            <a:endParaRPr lang="tr-TR" sz="1800" b="0" i="0" dirty="0">
              <a:solidFill>
                <a:schemeClr val="tx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Functional</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interfaces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effectLst/>
                <a:latin typeface="Roboto" panose="02000000000000000000" pitchFamily="2" charset="0"/>
              </a:rPr>
              <a:t>Tek bir </a:t>
            </a:r>
            <a:r>
              <a:rPr lang="tr-TR" sz="1800" b="0" i="0" dirty="0" err="1">
                <a:effectLst/>
                <a:latin typeface="Roboto" panose="02000000000000000000" pitchFamily="2" charset="0"/>
              </a:rPr>
              <a:t>abstract</a:t>
            </a:r>
            <a:r>
              <a:rPr lang="tr-TR" sz="1800" b="0" i="0" dirty="0">
                <a:effectLst/>
                <a:latin typeface="Roboto" panose="02000000000000000000" pitchFamily="2" charset="0"/>
              </a:rPr>
              <a:t>(soyut) </a:t>
            </a:r>
            <a:r>
              <a:rPr lang="tr-TR" sz="1800" b="0" i="0" dirty="0" err="1">
                <a:effectLst/>
                <a:latin typeface="Roboto" panose="02000000000000000000" pitchFamily="2" charset="0"/>
              </a:rPr>
              <a:t>methodu</a:t>
            </a:r>
            <a:r>
              <a:rPr lang="tr-TR" sz="1800" b="0" i="0" dirty="0">
                <a:effectLst/>
                <a:latin typeface="Roboto" panose="02000000000000000000" pitchFamily="2" charset="0"/>
              </a:rPr>
              <a:t> bulunan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için kullanılan tanımdır.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sıkı bir ilişki içerisindedir. Ayrıca </a:t>
            </a:r>
            <a:r>
              <a:rPr lang="tr-TR" sz="1800" b="0" i="0" dirty="0" err="1">
                <a:effectLst/>
                <a:latin typeface="Roboto" panose="02000000000000000000" pitchFamily="2" charset="0"/>
              </a:rPr>
              <a:t>Single</a:t>
            </a:r>
            <a:r>
              <a:rPr lang="tr-TR" sz="1800" b="0" i="0" dirty="0">
                <a:effectLst/>
                <a:latin typeface="Roboto" panose="02000000000000000000" pitchFamily="2" charset="0"/>
              </a:rPr>
              <a:t>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a:t>
            </a:r>
            <a:r>
              <a:rPr lang="tr-TR" sz="1800" b="0" i="0" dirty="0">
                <a:effectLst/>
                <a:latin typeface="Roboto" panose="02000000000000000000" pitchFamily="2" charset="0"/>
              </a:rPr>
              <a:t>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(SAM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olarak da bilinir. </a:t>
            </a:r>
            <a:r>
              <a:rPr lang="tr-TR" sz="1800" b="0" i="0" dirty="0" err="1">
                <a:effectLst/>
                <a:latin typeface="Roboto" panose="02000000000000000000" pitchFamily="2" charset="0"/>
              </a:rPr>
              <a:t>Functional</a:t>
            </a:r>
            <a:r>
              <a:rPr lang="tr-TR" sz="1800" b="0" i="0" dirty="0">
                <a:effectLst/>
                <a:latin typeface="Roboto" panose="02000000000000000000" pitchFamily="2" charset="0"/>
              </a:rPr>
              <a:t>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a:t>
            </a:r>
            <a:r>
              <a:rPr lang="tr-TR" sz="1800" b="0" i="0" dirty="0" err="1">
                <a:effectLst/>
                <a:latin typeface="Roboto" panose="02000000000000000000" pitchFamily="2" charset="0"/>
              </a:rPr>
              <a:t>default</a:t>
            </a:r>
            <a:r>
              <a:rPr lang="tr-TR" sz="1800" b="0" i="0" dirty="0">
                <a:effectLst/>
                <a:latin typeface="Roboto" panose="02000000000000000000" pitchFamily="2" charset="0"/>
              </a:rPr>
              <a:t> ve </a:t>
            </a:r>
            <a:r>
              <a:rPr lang="tr-TR" sz="1800" b="0" i="0" dirty="0" err="1">
                <a:effectLst/>
                <a:latin typeface="Roboto" panose="02000000000000000000" pitchFamily="2" charset="0"/>
              </a:rPr>
              <a:t>static</a:t>
            </a:r>
            <a:r>
              <a:rPr lang="tr-TR" sz="1800" b="0" i="0" dirty="0">
                <a:effectLst/>
                <a:latin typeface="Roboto" panose="02000000000000000000" pitchFamily="2" charset="0"/>
              </a:rPr>
              <a:t> </a:t>
            </a:r>
            <a:r>
              <a:rPr lang="tr-TR" sz="1800" b="0" i="0" dirty="0" err="1">
                <a:effectLst/>
                <a:latin typeface="Roboto" panose="02000000000000000000" pitchFamily="2" charset="0"/>
              </a:rPr>
              <a:t>methodlar</a:t>
            </a:r>
            <a:r>
              <a:rPr lang="tr-TR" sz="1800" b="0" i="0" dirty="0">
                <a:effectLst/>
                <a:latin typeface="Roboto" panose="02000000000000000000" pitchFamily="2" charset="0"/>
              </a:rPr>
              <a:t> içerebilir ancak tek bir tane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methodu</a:t>
            </a:r>
            <a:r>
              <a:rPr lang="tr-TR" sz="1800" b="0" i="0" dirty="0">
                <a:effectLst/>
                <a:latin typeface="Roboto" panose="02000000000000000000" pitchFamily="2" charset="0"/>
              </a:rPr>
              <a:t> olmalıdır. Bunun nedeni de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çalışabilmesini sağlamaktır. </a:t>
            </a: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Method</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references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kumimoji="0" lang="tr-TR" altLang="tr-TR" sz="1800" b="0" i="0" u="none" strike="noStrike" cap="none" normalizeH="0" baseline="0" dirty="0" err="1">
                <a:ln>
                  <a:noFill/>
                </a:ln>
                <a:effectLst/>
                <a:latin typeface="charter"/>
              </a:rPr>
              <a:t>Metodları</a:t>
            </a:r>
            <a:r>
              <a:rPr kumimoji="0" lang="tr-TR" altLang="tr-TR" sz="1800" b="0" i="0" u="none" strike="noStrike" cap="none" normalizeH="0" baseline="0" dirty="0">
                <a:ln>
                  <a:noFill/>
                </a:ln>
                <a:effectLst/>
                <a:latin typeface="charter"/>
              </a:rPr>
              <a:t>, nesneler veya </a:t>
            </a:r>
            <a:r>
              <a:rPr kumimoji="0" lang="tr-TR" altLang="tr-TR" sz="1800" b="0" i="0" u="none" strike="noStrike" cap="none" normalizeH="0" baseline="0" dirty="0" err="1">
                <a:ln>
                  <a:noFill/>
                </a:ln>
                <a:effectLst/>
                <a:latin typeface="charter"/>
              </a:rPr>
              <a:t>primitive</a:t>
            </a:r>
            <a:r>
              <a:rPr kumimoji="0" lang="tr-TR" altLang="tr-TR" sz="1800" b="0" i="0" u="none" strike="noStrike" cap="none" normalizeH="0" baseline="0" dirty="0">
                <a:ln>
                  <a:noFill/>
                </a:ln>
                <a:effectLst/>
                <a:latin typeface="charter"/>
              </a:rPr>
              <a:t> değerlermiş gibi kullanabilmemizi ve bunları başka bir metoda parametre olarak gönderebilmemizi sağlıyor. </a:t>
            </a:r>
            <a:r>
              <a:rPr kumimoji="0" lang="tr-TR" altLang="tr-TR" sz="1800" b="1" i="0" u="none" strike="noStrike" cap="none" normalizeH="0" baseline="0" dirty="0">
                <a:ln>
                  <a:noFill/>
                </a:ln>
                <a:effectLst/>
                <a:latin typeface="inherit"/>
              </a:rPr>
              <a:t>::</a:t>
            </a:r>
            <a:r>
              <a:rPr kumimoji="0" lang="tr-TR" altLang="tr-TR" sz="1800" b="1" i="0" u="none" strike="noStrike" cap="none" normalizeH="0" baseline="0" dirty="0">
                <a:ln>
                  <a:noFill/>
                </a:ln>
                <a:effectLst/>
                <a:latin typeface="charter"/>
              </a:rPr>
              <a:t> </a:t>
            </a:r>
            <a:r>
              <a:rPr kumimoji="0" lang="tr-TR" altLang="tr-TR" sz="1800" b="0" i="0" u="none" strike="noStrike" cap="none" normalizeH="0" baseline="0" dirty="0">
                <a:ln>
                  <a:noFill/>
                </a:ln>
                <a:effectLst/>
                <a:latin typeface="charter"/>
              </a:rPr>
              <a:t>söz dizimi aracılığıyla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class</a:t>
            </a:r>
            <a:r>
              <a:rPr kumimoji="0" lang="tr-TR" altLang="tr-TR" sz="1800" b="0" i="0" u="none" strike="noStrike" cap="none" normalizeH="0" baseline="0" dirty="0">
                <a:ln>
                  <a:noFill/>
                </a:ln>
                <a:effectLst/>
                <a:latin typeface="charter"/>
              </a:rPr>
              <a:t> name ile,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olmayan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ise </a:t>
            </a:r>
            <a:r>
              <a:rPr kumimoji="0" lang="tr-TR" altLang="tr-TR" sz="1800" b="0" i="0" u="none" strike="noStrike" cap="none" normalizeH="0" baseline="0" dirty="0" err="1">
                <a:ln>
                  <a:noFill/>
                </a:ln>
                <a:effectLst/>
                <a:latin typeface="charter"/>
              </a:rPr>
              <a:t>instance</a:t>
            </a:r>
            <a:r>
              <a:rPr kumimoji="0" lang="tr-TR" altLang="tr-TR" sz="1800" b="0" i="0" u="none" strike="noStrike" cap="none" normalizeH="0" baseline="0" dirty="0">
                <a:ln>
                  <a:noFill/>
                </a:ln>
                <a:effectLst/>
                <a:latin typeface="charter"/>
              </a:rPr>
              <a:t> objeleri ile referans verilebilmekte.</a:t>
            </a:r>
            <a:endParaRPr lang="tr-TR" sz="1800" b="0"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Stream</a:t>
            </a:r>
            <a:r>
              <a:rPr lang="tr-TR" sz="1800" b="1" i="0" dirty="0">
                <a:solidFill>
                  <a:schemeClr val="accent2"/>
                </a:solidFill>
                <a:effectLst/>
                <a:latin typeface="Roboto" panose="02000000000000000000" pitchFamily="2" charset="0"/>
              </a:rPr>
              <a:t> API</a:t>
            </a:r>
          </a:p>
          <a:p>
            <a:pPr algn="l">
              <a:buFont typeface="Arial" panose="020B0604020202020204" pitchFamily="34" charset="0"/>
              <a:buChar char="•"/>
            </a:pPr>
            <a:r>
              <a:rPr lang="tr-TR" sz="1800" b="0" i="0" dirty="0" err="1">
                <a:effectLst/>
                <a:latin typeface="Roboto" panose="02000000000000000000" pitchFamily="2" charset="0"/>
              </a:rPr>
              <a:t>Stream</a:t>
            </a:r>
            <a:r>
              <a:rPr lang="tr-TR" sz="1800" b="0" i="0" dirty="0">
                <a:effectLst/>
                <a:latin typeface="Roboto" panose="02000000000000000000" pitchFamily="2" charset="0"/>
              </a:rPr>
              <a:t> API, </a:t>
            </a:r>
            <a:r>
              <a:rPr lang="tr-TR" sz="1800" b="0" i="0" dirty="0" err="1">
                <a:effectLst/>
                <a:latin typeface="Roboto" panose="02000000000000000000" pitchFamily="2" charset="0"/>
              </a:rPr>
              <a:t>Collection’lar</a:t>
            </a:r>
            <a:r>
              <a:rPr lang="tr-TR" sz="1800" b="0" i="0" dirty="0">
                <a:effectLst/>
                <a:latin typeface="Roboto" panose="02000000000000000000" pitchFamily="2" charset="0"/>
              </a:rPr>
              <a:t> üzerinde bazı işlemleri yapmayı kolaylaştıran bir yapıdır. </a:t>
            </a:r>
            <a:r>
              <a:rPr lang="tr-TR" sz="1800" b="0" i="0" dirty="0" err="1">
                <a:effectLst/>
                <a:latin typeface="Roboto" panose="02000000000000000000" pitchFamily="2" charset="0"/>
              </a:rPr>
              <a:t>Stream</a:t>
            </a:r>
            <a:r>
              <a:rPr lang="tr-TR" sz="1800" b="0" i="0" dirty="0">
                <a:effectLst/>
                <a:latin typeface="Roboto" panose="02000000000000000000" pitchFamily="2" charset="0"/>
              </a:rPr>
              <a:t> API sayesinde sık kullanılan çeşitli operasyonları yapabilirsiniz. Bunlardan birkaçını şöyle sıralayabiliriz;</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filter</a:t>
            </a:r>
            <a:r>
              <a:rPr lang="tr-TR" sz="1800" b="0" i="0" dirty="0">
                <a:solidFill>
                  <a:srgbClr val="92D050"/>
                </a:solidFill>
                <a:effectLst/>
                <a:latin typeface="Roboto" panose="02000000000000000000" pitchFamily="2" charset="0"/>
              </a:rPr>
              <a:t> (filtreleme)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forEach</a:t>
            </a:r>
            <a:r>
              <a:rPr lang="tr-TR" sz="1800" b="0" i="0" dirty="0">
                <a:solidFill>
                  <a:srgbClr val="92D050"/>
                </a:solidFill>
                <a:effectLst/>
                <a:latin typeface="Roboto" panose="02000000000000000000" pitchFamily="2" charset="0"/>
              </a:rPr>
              <a:t> (</a:t>
            </a:r>
            <a:r>
              <a:rPr lang="tr-TR" sz="1800" b="0" i="0" dirty="0" err="1">
                <a:solidFill>
                  <a:srgbClr val="92D050"/>
                </a:solidFill>
                <a:effectLst/>
                <a:latin typeface="Roboto" panose="02000000000000000000" pitchFamily="2" charset="0"/>
              </a:rPr>
              <a:t>itere</a:t>
            </a:r>
            <a:r>
              <a:rPr lang="tr-TR" sz="1800" b="0" i="0" dirty="0">
                <a:solidFill>
                  <a:srgbClr val="92D050"/>
                </a:solidFill>
                <a:effectLst/>
                <a:latin typeface="Roboto" panose="02000000000000000000" pitchFamily="2" charset="0"/>
              </a:rPr>
              <a:t> etme)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map</a:t>
            </a:r>
            <a:r>
              <a:rPr lang="tr-TR" sz="1800" b="0" i="0" dirty="0">
                <a:solidFill>
                  <a:srgbClr val="92D050"/>
                </a:solidFill>
                <a:effectLst/>
                <a:latin typeface="Roboto" panose="02000000000000000000" pitchFamily="2" charset="0"/>
              </a:rPr>
              <a:t> (dönüştürme)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reduce</a:t>
            </a:r>
            <a:r>
              <a:rPr lang="tr-TR" sz="1800" b="0" i="0" dirty="0">
                <a:solidFill>
                  <a:srgbClr val="92D050"/>
                </a:solidFill>
                <a:effectLst/>
                <a:latin typeface="Roboto" panose="02000000000000000000" pitchFamily="2" charset="0"/>
              </a:rPr>
              <a:t> (indirgeme)</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distinct</a:t>
            </a:r>
            <a:r>
              <a:rPr lang="tr-TR" sz="1800" b="0" i="0" dirty="0">
                <a:solidFill>
                  <a:srgbClr val="92D050"/>
                </a:solidFill>
                <a:effectLst/>
                <a:latin typeface="Roboto" panose="02000000000000000000" pitchFamily="2" charset="0"/>
              </a:rPr>
              <a:t> (tekil hale getirme)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a:solidFill>
                  <a:srgbClr val="92D050"/>
                </a:solidFill>
                <a:effectLst/>
                <a:latin typeface="Roboto" panose="02000000000000000000" pitchFamily="2" charset="0"/>
              </a:rPr>
              <a:t>limit (limitleme)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collect</a:t>
            </a:r>
            <a:r>
              <a:rPr lang="tr-TR" sz="1800" b="0" i="0" dirty="0">
                <a:solidFill>
                  <a:srgbClr val="92D050"/>
                </a:solidFill>
                <a:effectLst/>
                <a:latin typeface="Roboto" panose="02000000000000000000" pitchFamily="2" charset="0"/>
              </a:rPr>
              <a:t> (toplama)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count</a:t>
            </a:r>
            <a:r>
              <a:rPr lang="tr-TR" sz="1800" b="0" i="0" dirty="0">
                <a:solidFill>
                  <a:srgbClr val="92D050"/>
                </a:solidFill>
                <a:effectLst/>
                <a:latin typeface="Roboto" panose="02000000000000000000" pitchFamily="2" charset="0"/>
              </a:rPr>
              <a:t> (sayma)</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min</a:t>
            </a:r>
            <a:r>
              <a:rPr lang="tr-TR" sz="1800" b="0" i="0" dirty="0">
                <a:solidFill>
                  <a:srgbClr val="92D050"/>
                </a:solidFill>
                <a:effectLst/>
                <a:latin typeface="Roboto" panose="02000000000000000000" pitchFamily="2" charset="0"/>
              </a:rPr>
              <a:t> / </a:t>
            </a:r>
            <a:r>
              <a:rPr lang="tr-TR" sz="1800" b="0" i="0" dirty="0" err="1">
                <a:solidFill>
                  <a:srgbClr val="92D050"/>
                </a:solidFill>
                <a:effectLst/>
                <a:latin typeface="Roboto" panose="02000000000000000000" pitchFamily="2" charset="0"/>
              </a:rPr>
              <a:t>max</a:t>
            </a:r>
            <a:r>
              <a:rPr lang="tr-TR" sz="1800" b="0" i="0" dirty="0">
                <a:solidFill>
                  <a:srgbClr val="92D050"/>
                </a:solidFill>
                <a:effectLst/>
                <a:latin typeface="Roboto" panose="02000000000000000000" pitchFamily="2" charset="0"/>
              </a:rPr>
              <a:t>  (sıralama ile </a:t>
            </a:r>
            <a:r>
              <a:rPr lang="tr-TR" sz="1800" b="0" i="0" dirty="0" err="1">
                <a:solidFill>
                  <a:srgbClr val="92D050"/>
                </a:solidFill>
                <a:effectLst/>
                <a:latin typeface="Roboto" panose="02000000000000000000" pitchFamily="2" charset="0"/>
              </a:rPr>
              <a:t>max-min</a:t>
            </a:r>
            <a:r>
              <a:rPr lang="tr-TR" sz="1800" b="0" i="0" dirty="0">
                <a:solidFill>
                  <a:srgbClr val="92D050"/>
                </a:solidFill>
                <a:effectLst/>
                <a:latin typeface="Roboto" panose="02000000000000000000" pitchFamily="2" charset="0"/>
              </a:rPr>
              <a:t> eleman bulma)</a:t>
            </a:r>
          </a:p>
          <a:p>
            <a:r>
              <a:rPr kumimoji="0" lang="tr-TR" altLang="tr-TR" sz="1800" b="0" i="0" u="none" strike="noStrike" cap="none" normalizeH="0" baseline="0" dirty="0" err="1">
                <a:ln>
                  <a:noFill/>
                </a:ln>
                <a:solidFill>
                  <a:srgbClr val="FF0000"/>
                </a:solidFill>
                <a:effectLst/>
                <a:latin typeface="Menlo"/>
              </a:rPr>
              <a:t>Arrays.asList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dev","not",".com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stream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forEach</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System.out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println</a:t>
            </a:r>
            <a:r>
              <a:rPr kumimoji="0" lang="tr-TR" altLang="tr-TR" sz="1800" b="0" i="0" u="none" strike="noStrike" cap="none" normalizeH="0" baseline="0" dirty="0">
                <a:ln>
                  <a:noFill/>
                </a:ln>
                <a:solidFill>
                  <a:srgbClr val="FF0000"/>
                </a:solidFill>
                <a:effectLst/>
                <a:latin typeface="Menlo"/>
              </a:rPr>
              <a:t>);</a:t>
            </a:r>
            <a:r>
              <a:rPr kumimoji="0" lang="tr-TR" altLang="tr-TR" sz="1600" b="0" i="0" u="none" strike="noStrike" cap="none" normalizeH="0" baseline="0" dirty="0">
                <a:ln>
                  <a:noFill/>
                </a:ln>
                <a:solidFill>
                  <a:srgbClr val="FF0000"/>
                </a:solidFill>
                <a:effectLst/>
              </a:rPr>
              <a:t> </a:t>
            </a:r>
            <a:endParaRPr kumimoji="0" lang="tr-TR" altLang="tr-TR" sz="4400" b="0" i="0" u="none" strike="noStrike" cap="none" normalizeH="0" baseline="0" dirty="0">
              <a:ln>
                <a:noFill/>
              </a:ln>
              <a:solidFill>
                <a:srgbClr val="FF0000"/>
              </a:solidFill>
              <a:effectLst/>
              <a:latin typeface="Arial" panose="020B0604020202020204" pitchFamily="34" charset="0"/>
            </a:endParaRPr>
          </a:p>
          <a:p>
            <a:pPr algn="l">
              <a:buFont typeface="Arial" panose="020B0604020202020204" pitchFamily="34" charset="0"/>
              <a:buChar char="•"/>
            </a:pPr>
            <a:endParaRPr lang="tr-TR" sz="1800" b="0" i="0" dirty="0">
              <a:solidFill>
                <a:srgbClr val="92D050"/>
              </a:solidFill>
              <a:effectLst/>
              <a:latin typeface="Roboto" panose="02000000000000000000" pitchFamily="2" charset="0"/>
            </a:endParaRPr>
          </a:p>
          <a:p>
            <a:pPr algn="l">
              <a:buFont typeface="Arial" panose="020B0604020202020204" pitchFamily="34" charset="0"/>
              <a:buChar char="•"/>
            </a:pPr>
            <a:endParaRPr lang="tr-TR" b="0" i="0" dirty="0">
              <a:effectLst/>
              <a:latin typeface="Roboto" panose="02000000000000000000" pitchFamily="2" charset="0"/>
            </a:endParaRPr>
          </a:p>
        </p:txBody>
      </p:sp>
    </p:spTree>
    <p:extLst>
      <p:ext uri="{BB962C8B-B14F-4D97-AF65-F5344CB8AC3E}">
        <p14:creationId xmlns:p14="http://schemas.microsoft.com/office/powerpoint/2010/main" val="645095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66E65E-1C9A-8C71-DA8F-3982A7161156}"/>
              </a:ext>
            </a:extLst>
          </p:cNvPr>
          <p:cNvSpPr>
            <a:spLocks noGrp="1"/>
          </p:cNvSpPr>
          <p:nvPr>
            <p:ph idx="1"/>
          </p:nvPr>
        </p:nvSpPr>
        <p:spPr>
          <a:xfrm>
            <a:off x="838200" y="166254"/>
            <a:ext cx="10515600" cy="6539345"/>
          </a:xfrm>
        </p:spPr>
        <p:txBody>
          <a:bodyPr>
            <a:normAutofit/>
          </a:bodyPr>
          <a:lstStyle/>
          <a:p>
            <a:pPr algn="l">
              <a:buFont typeface="Arial" panose="020B0604020202020204" pitchFamily="34" charset="0"/>
              <a:buChar char="•"/>
            </a:pPr>
            <a:r>
              <a:rPr lang="tr-TR" b="1" i="0" dirty="0" err="1">
                <a:solidFill>
                  <a:schemeClr val="accent2"/>
                </a:solidFill>
                <a:effectLst/>
                <a:latin typeface="Roboto" panose="02000000000000000000" pitchFamily="2" charset="0"/>
              </a:rPr>
              <a:t>Optional</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class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8 ile birlikte gelen özelliklerden biri de bir objenin kullanılmadan önce yapılan </a:t>
            </a:r>
            <a:r>
              <a:rPr lang="tr-TR" sz="2000" b="0" i="0" dirty="0" err="1">
                <a:effectLst/>
                <a:latin typeface="Roboto" panose="02000000000000000000" pitchFamily="2" charset="0"/>
              </a:rPr>
              <a:t>null</a:t>
            </a:r>
            <a:r>
              <a:rPr lang="tr-TR" sz="2000" b="0" i="0" dirty="0">
                <a:effectLst/>
                <a:latin typeface="Roboto" panose="02000000000000000000" pitchFamily="2" charset="0"/>
              </a:rPr>
              <a:t> </a:t>
            </a:r>
            <a:r>
              <a:rPr lang="tr-TR" sz="2000" b="0" i="0" dirty="0" err="1">
                <a:effectLst/>
                <a:latin typeface="Roboto" panose="02000000000000000000" pitchFamily="2" charset="0"/>
              </a:rPr>
              <a:t>check’lerin</a:t>
            </a:r>
            <a:r>
              <a:rPr lang="tr-TR" sz="2000" b="0" i="0" dirty="0">
                <a:effectLst/>
                <a:latin typeface="Roboto" panose="02000000000000000000" pitchFamily="2" charset="0"/>
              </a:rPr>
              <a:t> daha okunabilir ve kontrol edilebilir olmasını sağlayan </a:t>
            </a:r>
            <a:r>
              <a:rPr lang="tr-TR" sz="2000" b="0" i="0" dirty="0" err="1">
                <a:effectLst/>
                <a:latin typeface="Roboto" panose="02000000000000000000" pitchFamily="2" charset="0"/>
              </a:rPr>
              <a:t>Optional</a:t>
            </a:r>
            <a:r>
              <a:rPr lang="tr-TR" sz="2000" b="0" i="0" dirty="0">
                <a:effectLst/>
                <a:latin typeface="Roboto" panose="02000000000000000000" pitchFamily="2" charset="0"/>
              </a:rPr>
              <a:t> yapısıdır. </a:t>
            </a:r>
            <a:r>
              <a:rPr lang="tr-TR" sz="2000" b="0" i="0" dirty="0" err="1">
                <a:effectLst/>
                <a:latin typeface="Roboto" panose="02000000000000000000" pitchFamily="2" charset="0"/>
              </a:rPr>
              <a:t>Optional</a:t>
            </a:r>
            <a:r>
              <a:rPr lang="tr-TR" sz="2000" b="0" i="0" dirty="0">
                <a:effectLst/>
                <a:latin typeface="Roboto" panose="02000000000000000000" pitchFamily="2" charset="0"/>
              </a:rPr>
              <a:t> </a:t>
            </a:r>
            <a:r>
              <a:rPr lang="tr-TR" sz="2000" b="0" i="0" dirty="0" err="1">
                <a:effectLst/>
                <a:latin typeface="Roboto" panose="02000000000000000000" pitchFamily="2" charset="0"/>
              </a:rPr>
              <a:t>class</a:t>
            </a:r>
            <a:r>
              <a:rPr lang="tr-TR" sz="2000" b="0" i="0" dirty="0">
                <a:effectLst/>
                <a:latin typeface="Roboto" panose="02000000000000000000" pitchFamily="2" charset="0"/>
              </a:rPr>
              <a:t> ile daha </a:t>
            </a:r>
            <a:r>
              <a:rPr lang="tr-TR" sz="2000" b="0" i="0" dirty="0" err="1">
                <a:effectLst/>
                <a:latin typeface="Roboto" panose="02000000000000000000" pitchFamily="2" charset="0"/>
              </a:rPr>
              <a:t>safe</a:t>
            </a:r>
            <a:r>
              <a:rPr lang="tr-TR" sz="2000" b="0" i="0" dirty="0">
                <a:effectLst/>
                <a:latin typeface="Roboto" panose="02000000000000000000" pitchFamily="2" charset="0"/>
              </a:rPr>
              <a:t> ve NPE almayan kod yazılabiliyor.  Objenizi </a:t>
            </a:r>
            <a:r>
              <a:rPr lang="tr-TR" sz="2000" b="0" i="0" dirty="0" err="1">
                <a:effectLst/>
                <a:latin typeface="Roboto" panose="02000000000000000000" pitchFamily="2" charset="0"/>
              </a:rPr>
              <a:t>Optional</a:t>
            </a:r>
            <a:r>
              <a:rPr lang="tr-TR" sz="2000" b="0" i="0" dirty="0">
                <a:effectLst/>
                <a:latin typeface="Roboto" panose="02000000000000000000" pitchFamily="2" charset="0"/>
              </a:rPr>
              <a:t> ile </a:t>
            </a:r>
            <a:r>
              <a:rPr lang="tr-TR" sz="2000" b="0" i="0" dirty="0" err="1">
                <a:effectLst/>
                <a:latin typeface="Roboto" panose="02000000000000000000" pitchFamily="2" charset="0"/>
              </a:rPr>
              <a:t>wrap</a:t>
            </a:r>
            <a:r>
              <a:rPr lang="tr-TR" sz="2000" b="0" i="0" dirty="0">
                <a:effectLst/>
                <a:latin typeface="Roboto" panose="02000000000000000000" pitchFamily="2" charset="0"/>
              </a:rPr>
              <a:t> ederek eğer </a:t>
            </a:r>
            <a:r>
              <a:rPr lang="tr-TR" sz="2000" b="0" i="0" dirty="0" err="1">
                <a:effectLst/>
                <a:latin typeface="Roboto" panose="02000000000000000000" pitchFamily="2" charset="0"/>
              </a:rPr>
              <a:t>null</a:t>
            </a:r>
            <a:r>
              <a:rPr lang="tr-TR" sz="2000" b="0" i="0" dirty="0">
                <a:effectLst/>
                <a:latin typeface="Roboto" panose="02000000000000000000" pitchFamily="2" charset="0"/>
              </a:rPr>
              <a:t> değilse kullan, </a:t>
            </a:r>
            <a:r>
              <a:rPr lang="tr-TR" sz="2000" b="0" i="0" dirty="0" err="1">
                <a:effectLst/>
                <a:latin typeface="Roboto" panose="02000000000000000000" pitchFamily="2" charset="0"/>
              </a:rPr>
              <a:t>null</a:t>
            </a:r>
            <a:r>
              <a:rPr lang="tr-TR" sz="2000" b="0" i="0" dirty="0">
                <a:effectLst/>
                <a:latin typeface="Roboto" panose="02000000000000000000" pitchFamily="2" charset="0"/>
              </a:rPr>
              <a:t> ise başka </a:t>
            </a:r>
            <a:r>
              <a:rPr lang="tr-TR" sz="2000" b="0" i="0" dirty="0" err="1">
                <a:effectLst/>
                <a:latin typeface="Roboto" panose="02000000000000000000" pitchFamily="2" charset="0"/>
              </a:rPr>
              <a:t>birşey</a:t>
            </a:r>
            <a:r>
              <a:rPr lang="tr-TR" sz="2000" b="0" i="0" dirty="0">
                <a:effectLst/>
                <a:latin typeface="Roboto" panose="02000000000000000000" pitchFamily="2" charset="0"/>
              </a:rPr>
              <a:t> yap diyebiliyorsunuz</a:t>
            </a:r>
          </a:p>
          <a:p>
            <a:pPr algn="l">
              <a:buFont typeface="Arial" panose="020B0604020202020204" pitchFamily="34" charset="0"/>
              <a:buChar char="•"/>
            </a:pPr>
            <a:r>
              <a:rPr lang="tr-TR" b="1" i="0" dirty="0" err="1">
                <a:solidFill>
                  <a:schemeClr val="accent2"/>
                </a:solidFill>
                <a:effectLst/>
                <a:latin typeface="Roboto" panose="02000000000000000000" pitchFamily="2" charset="0"/>
              </a:rPr>
              <a:t>Concurrency</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Enhancements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içerisinde belki de en can sıkıcı konulardan biri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t>
            </a:r>
            <a:r>
              <a:rPr lang="tr-TR" sz="2000" b="0" i="0" dirty="0" err="1">
                <a:effectLst/>
                <a:latin typeface="Roboto" panose="02000000000000000000" pitchFamily="2" charset="0"/>
              </a:rPr>
              <a:t>handling</a:t>
            </a:r>
            <a:r>
              <a:rPr lang="tr-TR" sz="2000" b="0" i="0" dirty="0">
                <a:effectLst/>
                <a:latin typeface="Roboto" panose="02000000000000000000" pitchFamily="2" charset="0"/>
              </a:rPr>
              <a:t> kısımlarıdır. Mevcut Java 8 öncesi sürümlerde kullanılan yöntemler JDK 5 ile gelen özellikler. Dolayısıyla mevcut yöntemler oldukça can sıkıcı ve hataya açık. Java 8 ile birlikte yeni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API geliştirildi ve </a:t>
            </a:r>
            <a:r>
              <a:rPr lang="tr-TR" sz="2000" b="0" i="0" dirty="0" err="1">
                <a:effectLst/>
                <a:latin typeface="Roboto" panose="02000000000000000000" pitchFamily="2" charset="0"/>
              </a:rPr>
              <a:t>concurrent</a:t>
            </a:r>
            <a:r>
              <a:rPr lang="tr-TR" sz="2000" b="0" i="0" dirty="0">
                <a:effectLst/>
                <a:latin typeface="Roboto" panose="02000000000000000000" pitchFamily="2" charset="0"/>
              </a:rPr>
              <a:t>/</a:t>
            </a:r>
            <a:r>
              <a:rPr lang="tr-TR" sz="2000" b="0" i="0" dirty="0" err="1">
                <a:effectLst/>
                <a:latin typeface="Roboto" panose="02000000000000000000" pitchFamily="2" charset="0"/>
              </a:rPr>
              <a:t>multitasking</a:t>
            </a:r>
            <a:r>
              <a:rPr lang="tr-TR" sz="2000" b="0" i="0" dirty="0">
                <a:effectLst/>
                <a:latin typeface="Roboto" panose="02000000000000000000" pitchFamily="2" charset="0"/>
              </a:rPr>
              <a:t> işlemler </a:t>
            </a:r>
            <a:r>
              <a:rPr lang="tr-TR" sz="2000" b="0" i="0" dirty="0" err="1">
                <a:effectLst/>
                <a:latin typeface="Roboto" panose="02000000000000000000" pitchFamily="2" charset="0"/>
              </a:rPr>
              <a:t>anlaşışır</a:t>
            </a:r>
            <a:r>
              <a:rPr lang="tr-TR" sz="2000" b="0" i="0" dirty="0">
                <a:effectLst/>
                <a:latin typeface="Roboto" panose="02000000000000000000" pitchFamily="2" charset="0"/>
              </a:rPr>
              <a:t> hale geldi. Java 8 ile birlikte artık açık olarak </a:t>
            </a:r>
            <a:r>
              <a:rPr lang="tr-TR" sz="2000" b="0" i="0" dirty="0" err="1">
                <a:effectLst/>
                <a:latin typeface="Roboto" panose="02000000000000000000" pitchFamily="2" charset="0"/>
              </a:rPr>
              <a:t>Thread</a:t>
            </a:r>
            <a:r>
              <a:rPr lang="tr-TR" sz="2000" b="0" i="0" dirty="0">
                <a:effectLst/>
                <a:latin typeface="Roboto" panose="02000000000000000000" pitchFamily="2" charset="0"/>
              </a:rPr>
              <a:t> nesneleri oluşturmak ve yönetmek zorunda kalmayacaksınız. </a:t>
            </a:r>
          </a:p>
          <a:p>
            <a:pPr algn="l">
              <a:buFont typeface="Arial" panose="020B0604020202020204" pitchFamily="34" charset="0"/>
              <a:buChar char="•"/>
            </a:pPr>
            <a:r>
              <a:rPr lang="tr-TR" b="1" i="0" dirty="0">
                <a:solidFill>
                  <a:schemeClr val="accent2"/>
                </a:solidFill>
                <a:effectLst/>
                <a:latin typeface="Roboto" panose="02000000000000000000" pitchFamily="2" charset="0"/>
              </a:rPr>
              <a:t>JDBC </a:t>
            </a:r>
            <a:r>
              <a:rPr lang="tr-TR" b="1" i="0" dirty="0" err="1">
                <a:solidFill>
                  <a:schemeClr val="accent2"/>
                </a:solidFill>
                <a:effectLst/>
                <a:latin typeface="Roboto" panose="02000000000000000000" pitchFamily="2" charset="0"/>
              </a:rPr>
              <a:t>Enhancements</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etc</a:t>
            </a:r>
            <a:r>
              <a:rPr lang="tr-TR" b="1" i="0" dirty="0">
                <a:solidFill>
                  <a:schemeClr val="accent2"/>
                </a:solidFill>
                <a:effectLst/>
                <a:latin typeface="Roboto" panose="02000000000000000000" pitchFamily="2" charset="0"/>
              </a:rPr>
              <a:t>.</a:t>
            </a:r>
            <a:endParaRPr lang="tr-TR" b="0" i="0" dirty="0">
              <a:solidFill>
                <a:schemeClr val="accent2"/>
              </a:solidFill>
              <a:effectLst/>
              <a:latin typeface="Roboto" panose="02000000000000000000" pitchFamily="2" charset="0"/>
            </a:endParaRPr>
          </a:p>
          <a:p>
            <a:pPr algn="l"/>
            <a:r>
              <a:rPr lang="tr-TR" sz="2000" b="0" i="0" dirty="0">
                <a:effectLst/>
                <a:latin typeface="Roboto" panose="02000000000000000000" pitchFamily="2" charset="0"/>
              </a:rPr>
              <a:t>Java 8 ile birlikte artık JDBC-ODBC </a:t>
            </a:r>
            <a:r>
              <a:rPr lang="tr-TR" sz="2000" b="0" i="0" dirty="0" err="1">
                <a:effectLst/>
                <a:latin typeface="Roboto" panose="02000000000000000000" pitchFamily="2" charset="0"/>
              </a:rPr>
              <a:t>bridge</a:t>
            </a:r>
            <a:r>
              <a:rPr lang="tr-TR" sz="2000" b="0" i="0" dirty="0">
                <a:effectLst/>
                <a:latin typeface="Roboto" panose="02000000000000000000" pitchFamily="2" charset="0"/>
              </a:rPr>
              <a:t> desteklenmiyor. </a:t>
            </a:r>
            <a:r>
              <a:rPr lang="tr-TR" sz="2000" b="0" i="0" dirty="0" err="1">
                <a:effectLst/>
                <a:latin typeface="Roboto" panose="02000000000000000000" pitchFamily="2" charset="0"/>
              </a:rPr>
              <a:t>Oracle</a:t>
            </a:r>
            <a:r>
              <a:rPr lang="tr-TR" sz="2000" b="0" i="0" dirty="0">
                <a:effectLst/>
                <a:latin typeface="Roboto" panose="02000000000000000000" pitchFamily="2" charset="0"/>
              </a:rPr>
              <a:t> bu konuda </a:t>
            </a:r>
            <a:r>
              <a:rPr lang="tr-TR" sz="2000" b="0" i="0" dirty="0" err="1">
                <a:effectLst/>
                <a:latin typeface="Roboto" panose="02000000000000000000" pitchFamily="2" charset="0"/>
              </a:rPr>
              <a:t>database</a:t>
            </a:r>
            <a:r>
              <a:rPr lang="tr-TR" sz="2000" b="0" i="0" dirty="0">
                <a:effectLst/>
                <a:latin typeface="Roboto" panose="02000000000000000000" pitchFamily="2" charset="0"/>
              </a:rPr>
              <a:t> </a:t>
            </a:r>
            <a:r>
              <a:rPr lang="tr-TR" sz="2000" b="0" i="0" dirty="0" err="1">
                <a:effectLst/>
                <a:latin typeface="Roboto" panose="02000000000000000000" pitchFamily="2" charset="0"/>
              </a:rPr>
              <a:t>vendorün</a:t>
            </a:r>
            <a:r>
              <a:rPr lang="tr-TR" sz="2000" b="0" i="0" dirty="0">
                <a:effectLst/>
                <a:latin typeface="Roboto" panose="02000000000000000000" pitchFamily="2" charset="0"/>
              </a:rPr>
              <a:t> sağlayacağı JDBC-ODBC </a:t>
            </a:r>
            <a:r>
              <a:rPr lang="tr-TR" sz="2000" b="0" i="0" dirty="0" err="1">
                <a:effectLst/>
                <a:latin typeface="Roboto" panose="02000000000000000000" pitchFamily="2" charset="0"/>
              </a:rPr>
              <a:t>bridge’yi</a:t>
            </a:r>
            <a:r>
              <a:rPr lang="tr-TR" sz="2000" b="0" i="0" dirty="0">
                <a:effectLst/>
                <a:latin typeface="Roboto" panose="02000000000000000000" pitchFamily="2" charset="0"/>
              </a:rPr>
              <a:t> kullanmanızı öneriyor.</a:t>
            </a:r>
          </a:p>
          <a:p>
            <a:pPr algn="l"/>
            <a:r>
              <a:rPr lang="tr-TR" sz="2000" b="0" i="0" dirty="0" err="1">
                <a:effectLst/>
                <a:latin typeface="Roboto" panose="02000000000000000000" pitchFamily="2" charset="0"/>
              </a:rPr>
              <a:t>JDBCType</a:t>
            </a:r>
            <a:r>
              <a:rPr lang="tr-TR" sz="2000" b="0" i="0" dirty="0">
                <a:effectLst/>
                <a:latin typeface="Roboto" panose="02000000000000000000" pitchFamily="2" charset="0"/>
              </a:rPr>
              <a:t>, </a:t>
            </a:r>
            <a:r>
              <a:rPr lang="tr-TR" sz="2000" b="0" i="0" dirty="0" err="1">
                <a:effectLst/>
                <a:latin typeface="Roboto" panose="02000000000000000000" pitchFamily="2" charset="0"/>
              </a:rPr>
              <a:t>SQLType</a:t>
            </a:r>
            <a:r>
              <a:rPr lang="tr-TR" sz="2000" b="0" i="0" dirty="0">
                <a:effectLst/>
                <a:latin typeface="Roboto" panose="02000000000000000000" pitchFamily="2" charset="0"/>
              </a:rPr>
              <a:t> gibi birçok </a:t>
            </a:r>
            <a:r>
              <a:rPr lang="tr-TR" sz="2000" b="0" i="0" dirty="0" err="1">
                <a:effectLst/>
                <a:latin typeface="Roboto" panose="02000000000000000000" pitchFamily="2" charset="0"/>
              </a:rPr>
              <a:t>interface</a:t>
            </a:r>
            <a:r>
              <a:rPr lang="tr-TR" sz="2000" b="0" i="0" dirty="0">
                <a:effectLst/>
                <a:latin typeface="Roboto" panose="02000000000000000000" pitchFamily="2" charset="0"/>
              </a:rPr>
              <a:t> eklendi. Bazı güvenlik geliştirmeleri ile birlikte </a:t>
            </a:r>
            <a:r>
              <a:rPr lang="tr-TR" sz="2000" b="0" i="0" dirty="0" err="1">
                <a:effectLst/>
                <a:latin typeface="Roboto" panose="02000000000000000000" pitchFamily="2" charset="0"/>
              </a:rPr>
              <a:t>pure</a:t>
            </a:r>
            <a:r>
              <a:rPr lang="tr-TR" sz="2000" b="0" i="0" dirty="0">
                <a:effectLst/>
                <a:latin typeface="Roboto" panose="02000000000000000000" pitchFamily="2" charset="0"/>
              </a:rPr>
              <a:t> JDBC işlemleri Java 8 ile çalışacak hale getirildi.</a:t>
            </a:r>
          </a:p>
          <a:p>
            <a:endParaRPr lang="tr-TR" dirty="0"/>
          </a:p>
        </p:txBody>
      </p:sp>
    </p:spTree>
    <p:extLst>
      <p:ext uri="{BB962C8B-B14F-4D97-AF65-F5344CB8AC3E}">
        <p14:creationId xmlns:p14="http://schemas.microsoft.com/office/powerpoint/2010/main" val="32062382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467E4A-9C7F-F42E-5A8A-5F6377A81C9E}"/>
              </a:ext>
            </a:extLst>
          </p:cNvPr>
          <p:cNvSpPr>
            <a:spLocks noGrp="1"/>
          </p:cNvSpPr>
          <p:nvPr>
            <p:ph type="title"/>
          </p:nvPr>
        </p:nvSpPr>
        <p:spPr>
          <a:xfrm>
            <a:off x="838200" y="22200"/>
            <a:ext cx="10515600" cy="595457"/>
          </a:xfrm>
        </p:spPr>
        <p:txBody>
          <a:bodyPr>
            <a:normAutofit fontScale="90000"/>
          </a:bodyPr>
          <a:lstStyle/>
          <a:p>
            <a:pPr algn="ctr"/>
            <a:r>
              <a:rPr lang="tr-TR" sz="3800" dirty="0" err="1">
                <a:solidFill>
                  <a:schemeClr val="accent2"/>
                </a:solidFill>
              </a:rPr>
              <a:t>Primitive</a:t>
            </a:r>
            <a:r>
              <a:rPr lang="tr-TR" sz="3800" dirty="0">
                <a:solidFill>
                  <a:schemeClr val="accent2"/>
                </a:solidFill>
              </a:rPr>
              <a:t> </a:t>
            </a:r>
            <a:r>
              <a:rPr lang="tr-TR" sz="3800" dirty="0" err="1">
                <a:solidFill>
                  <a:schemeClr val="accent2"/>
                </a:solidFill>
              </a:rPr>
              <a:t>types</a:t>
            </a:r>
            <a:r>
              <a:rPr lang="tr-TR" sz="3800" dirty="0">
                <a:solidFill>
                  <a:schemeClr val="accent2"/>
                </a:solidFill>
              </a:rPr>
              <a:t> -</a:t>
            </a:r>
            <a:r>
              <a:rPr lang="tr-TR" sz="3800" dirty="0" err="1">
                <a:solidFill>
                  <a:schemeClr val="accent2"/>
                </a:solidFill>
              </a:rPr>
              <a:t>wrapper</a:t>
            </a:r>
            <a:r>
              <a:rPr lang="tr-TR" sz="3800" dirty="0">
                <a:solidFill>
                  <a:schemeClr val="accent2"/>
                </a:solidFill>
              </a:rPr>
              <a:t> </a:t>
            </a:r>
            <a:r>
              <a:rPr lang="tr-TR" sz="3800" dirty="0" err="1">
                <a:solidFill>
                  <a:schemeClr val="accent2"/>
                </a:solidFill>
              </a:rPr>
              <a:t>class</a:t>
            </a:r>
            <a:r>
              <a:rPr lang="tr-TR" sz="3800" dirty="0">
                <a:solidFill>
                  <a:schemeClr val="accent2"/>
                </a:solidFill>
              </a:rPr>
              <a:t> arasındaki farklar ?</a:t>
            </a:r>
          </a:p>
        </p:txBody>
      </p:sp>
      <p:pic>
        <p:nvPicPr>
          <p:cNvPr id="6" name="İçerik Yer Tutucusu 5">
            <a:extLst>
              <a:ext uri="{FF2B5EF4-FFF2-40B4-BE49-F238E27FC236}">
                <a16:creationId xmlns:a16="http://schemas.microsoft.com/office/drawing/2014/main" id="{306EED68-C7C1-8AB6-E01C-1AD8F274C727}"/>
              </a:ext>
            </a:extLst>
          </p:cNvPr>
          <p:cNvPicPr>
            <a:picLocks noGrp="1" noChangeAspect="1"/>
          </p:cNvPicPr>
          <p:nvPr>
            <p:ph idx="1"/>
          </p:nvPr>
        </p:nvPicPr>
        <p:blipFill>
          <a:blip r:embed="rId2"/>
          <a:stretch>
            <a:fillRect/>
          </a:stretch>
        </p:blipFill>
        <p:spPr>
          <a:xfrm>
            <a:off x="3297382" y="599549"/>
            <a:ext cx="5246254" cy="6236251"/>
          </a:xfrm>
        </p:spPr>
      </p:pic>
    </p:spTree>
    <p:extLst>
      <p:ext uri="{BB962C8B-B14F-4D97-AF65-F5344CB8AC3E}">
        <p14:creationId xmlns:p14="http://schemas.microsoft.com/office/powerpoint/2010/main" val="329503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5431A-0C7E-0BC7-0A38-9EA025E5FBC5}"/>
              </a:ext>
            </a:extLst>
          </p:cNvPr>
          <p:cNvSpPr>
            <a:spLocks noGrp="1"/>
          </p:cNvSpPr>
          <p:nvPr>
            <p:ph type="title"/>
          </p:nvPr>
        </p:nvSpPr>
        <p:spPr>
          <a:xfrm>
            <a:off x="838200" y="122526"/>
            <a:ext cx="10515600" cy="558511"/>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endParaRPr lang="tr-TR" dirty="0"/>
          </a:p>
        </p:txBody>
      </p:sp>
      <p:sp>
        <p:nvSpPr>
          <p:cNvPr id="3" name="İçerik Yer Tutucusu 2">
            <a:extLst>
              <a:ext uri="{FF2B5EF4-FFF2-40B4-BE49-F238E27FC236}">
                <a16:creationId xmlns:a16="http://schemas.microsoft.com/office/drawing/2014/main" id="{019FCE2A-217C-50A5-CFB3-848B2D3EB2D1}"/>
              </a:ext>
            </a:extLst>
          </p:cNvPr>
          <p:cNvSpPr>
            <a:spLocks noGrp="1"/>
          </p:cNvSpPr>
          <p:nvPr>
            <p:ph idx="1"/>
          </p:nvPr>
        </p:nvSpPr>
        <p:spPr>
          <a:xfrm>
            <a:off x="838200" y="849745"/>
            <a:ext cx="10515600" cy="5885728"/>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a:p>
            <a:endParaRPr lang="tr-TR" dirty="0"/>
          </a:p>
        </p:txBody>
      </p:sp>
      <p:pic>
        <p:nvPicPr>
          <p:cNvPr id="4" name="Resim 3">
            <a:extLst>
              <a:ext uri="{FF2B5EF4-FFF2-40B4-BE49-F238E27FC236}">
                <a16:creationId xmlns:a16="http://schemas.microsoft.com/office/drawing/2014/main" id="{E26CAADE-A448-3DD7-848E-82E00B02C1DE}"/>
              </a:ext>
            </a:extLst>
          </p:cNvPr>
          <p:cNvPicPr>
            <a:picLocks noChangeAspect="1"/>
          </p:cNvPicPr>
          <p:nvPr/>
        </p:nvPicPr>
        <p:blipFill>
          <a:blip r:embed="rId2"/>
          <a:stretch>
            <a:fillRect/>
          </a:stretch>
        </p:blipFill>
        <p:spPr>
          <a:xfrm>
            <a:off x="5590454" y="2977403"/>
            <a:ext cx="6278274" cy="3758070"/>
          </a:xfrm>
          <a:prstGeom prst="rect">
            <a:avLst/>
          </a:prstGeom>
        </p:spPr>
      </p:pic>
    </p:spTree>
    <p:extLst>
      <p:ext uri="{BB962C8B-B14F-4D97-AF65-F5344CB8AC3E}">
        <p14:creationId xmlns:p14="http://schemas.microsoft.com/office/powerpoint/2010/main" val="3841360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CDC374-9D39-43B2-90F9-97620BE272E4}"/>
              </a:ext>
            </a:extLst>
          </p:cNvPr>
          <p:cNvSpPr>
            <a:spLocks noGrp="1"/>
          </p:cNvSpPr>
          <p:nvPr>
            <p:ph type="title"/>
          </p:nvPr>
        </p:nvSpPr>
        <p:spPr>
          <a:xfrm>
            <a:off x="838200" y="365126"/>
            <a:ext cx="10515600" cy="678584"/>
          </a:xfrm>
        </p:spPr>
        <p:txBody>
          <a:bodyPr>
            <a:normAutofit fontScale="90000"/>
          </a:bodyPr>
          <a:lstStyle/>
          <a:p>
            <a:pPr algn="ctr"/>
            <a:r>
              <a:rPr lang="tr-TR" sz="4400" dirty="0" err="1">
                <a:solidFill>
                  <a:schemeClr val="accent2"/>
                </a:solidFill>
              </a:rPr>
              <a:t>Stack</a:t>
            </a:r>
            <a:r>
              <a:rPr lang="tr-TR" sz="4400" dirty="0">
                <a:solidFill>
                  <a:schemeClr val="accent2"/>
                </a:solidFill>
              </a:rPr>
              <a:t> Memory ve </a:t>
            </a:r>
            <a:r>
              <a:rPr lang="tr-TR" sz="4400" dirty="0" err="1">
                <a:solidFill>
                  <a:schemeClr val="accent2"/>
                </a:solidFill>
              </a:rPr>
              <a:t>Heap</a:t>
            </a:r>
            <a:r>
              <a:rPr lang="tr-TR" sz="4400" dirty="0">
                <a:solidFill>
                  <a:schemeClr val="accent2"/>
                </a:solidFill>
              </a:rPr>
              <a:t> Memory Arasındaki farklar</a:t>
            </a:r>
            <a:endParaRPr lang="tr-TR" dirty="0"/>
          </a:p>
        </p:txBody>
      </p:sp>
      <p:sp>
        <p:nvSpPr>
          <p:cNvPr id="3" name="İçerik Yer Tutucusu 2">
            <a:extLst>
              <a:ext uri="{FF2B5EF4-FFF2-40B4-BE49-F238E27FC236}">
                <a16:creationId xmlns:a16="http://schemas.microsoft.com/office/drawing/2014/main" id="{9492DEAB-1BAA-5628-C30A-79501EAD53EE}"/>
              </a:ext>
            </a:extLst>
          </p:cNvPr>
          <p:cNvSpPr>
            <a:spLocks noGrp="1"/>
          </p:cNvSpPr>
          <p:nvPr>
            <p:ph idx="1"/>
          </p:nvPr>
        </p:nvSpPr>
        <p:spPr>
          <a:xfrm>
            <a:off x="838200" y="1043710"/>
            <a:ext cx="10515600" cy="5133253"/>
          </a:xfrm>
        </p:spPr>
        <p:txBody>
          <a:bodyPr/>
          <a:lstStyle/>
          <a:p>
            <a:pPr algn="l" fontAlgn="base"/>
            <a:r>
              <a:rPr lang="tr-TR" sz="2800" b="0" i="0" dirty="0" err="1">
                <a:effectLst/>
                <a:latin typeface="-apple-system"/>
              </a:rPr>
              <a:t>Heap</a:t>
            </a:r>
            <a:r>
              <a:rPr lang="tr-TR" sz="2800" b="0" i="0" dirty="0">
                <a:effectLst/>
                <a:latin typeface="-apple-system"/>
              </a:rPr>
              <a:t> ve </a:t>
            </a:r>
            <a:r>
              <a:rPr lang="tr-TR" sz="2800" b="0" i="0" dirty="0" err="1">
                <a:effectLst/>
                <a:latin typeface="-apple-system"/>
              </a:rPr>
              <a:t>Stack</a:t>
            </a:r>
            <a:r>
              <a:rPr lang="tr-TR" sz="2800" b="0" i="0" dirty="0">
                <a:effectLst/>
                <a:latin typeface="-apple-system"/>
              </a:rPr>
              <a:t> arasında ki en önemli farklardan birisi </a:t>
            </a:r>
            <a:r>
              <a:rPr lang="tr-TR" sz="2800" b="0" i="0" dirty="0" err="1">
                <a:effectLst/>
                <a:latin typeface="-apple-system"/>
              </a:rPr>
              <a:t>heapde</a:t>
            </a:r>
            <a:r>
              <a:rPr lang="tr-TR" sz="2800" b="0" i="0" dirty="0">
                <a:effectLst/>
                <a:latin typeface="-apple-system"/>
              </a:rPr>
              <a:t> veriler karışık bir şekilde saklanırken </a:t>
            </a:r>
            <a:r>
              <a:rPr lang="tr-TR" sz="2800" b="0" i="0" dirty="0" err="1">
                <a:effectLst/>
                <a:latin typeface="-apple-system"/>
              </a:rPr>
              <a:t>stackte</a:t>
            </a:r>
            <a:r>
              <a:rPr lang="tr-TR" sz="2800" b="0" i="0" dirty="0">
                <a:effectLst/>
                <a:latin typeface="-apple-system"/>
              </a:rPr>
              <a:t> artan ya da azalan adres mantığında (</a:t>
            </a:r>
            <a:r>
              <a:rPr lang="tr-TR" sz="2800" b="0" i="0" dirty="0" err="1">
                <a:effectLst/>
                <a:latin typeface="-apple-system"/>
              </a:rPr>
              <a:t>big</a:t>
            </a:r>
            <a:r>
              <a:rPr lang="tr-TR" sz="2800" b="0" i="0" dirty="0">
                <a:effectLst/>
                <a:latin typeface="-apple-system"/>
              </a:rPr>
              <a:t> </a:t>
            </a:r>
            <a:r>
              <a:rPr lang="tr-TR" sz="2800" b="0" i="0" dirty="0" err="1">
                <a:effectLst/>
                <a:latin typeface="-apple-system"/>
              </a:rPr>
              <a:t>and</a:t>
            </a:r>
            <a:r>
              <a:rPr lang="tr-TR" sz="2800" b="0" i="0" dirty="0">
                <a:effectLst/>
                <a:latin typeface="-apple-system"/>
              </a:rPr>
              <a:t> </a:t>
            </a:r>
            <a:r>
              <a:rPr lang="tr-TR" sz="2800" b="0" i="0" dirty="0" err="1">
                <a:effectLst/>
                <a:latin typeface="-apple-system"/>
              </a:rPr>
              <a:t>little</a:t>
            </a:r>
            <a:r>
              <a:rPr lang="tr-TR" sz="2800" b="0" i="0" dirty="0">
                <a:effectLst/>
                <a:latin typeface="-apple-system"/>
              </a:rPr>
              <a:t> </a:t>
            </a:r>
            <a:r>
              <a:rPr lang="tr-TR" sz="2800" b="0" i="0" dirty="0" err="1">
                <a:effectLst/>
                <a:latin typeface="-apple-system"/>
              </a:rPr>
              <a:t>endian</a:t>
            </a:r>
            <a:r>
              <a:rPr lang="tr-TR" sz="2800" b="0" i="0" dirty="0">
                <a:effectLst/>
                <a:latin typeface="-apple-system"/>
              </a:rPr>
              <a:t>) çalışır. Buna bağlı olarak </a:t>
            </a:r>
            <a:r>
              <a:rPr lang="tr-TR" sz="2800" b="0" i="0" dirty="0" err="1">
                <a:effectLst/>
                <a:latin typeface="-apple-system"/>
              </a:rPr>
              <a:t>heapde</a:t>
            </a:r>
            <a:r>
              <a:rPr lang="tr-TR" sz="2800" b="0" i="0" dirty="0">
                <a:effectLst/>
                <a:latin typeface="-apple-system"/>
              </a:rPr>
              <a:t> yer alan bir veriye erişmek </a:t>
            </a:r>
            <a:r>
              <a:rPr lang="tr-TR" sz="2800" b="0" i="0" dirty="0" err="1">
                <a:effectLst/>
                <a:latin typeface="-apple-system"/>
              </a:rPr>
              <a:t>stackte</a:t>
            </a:r>
            <a:r>
              <a:rPr lang="tr-TR" sz="2800" b="0" i="0" dirty="0">
                <a:effectLst/>
                <a:latin typeface="-apple-system"/>
              </a:rPr>
              <a:t> yer alan bir veriye erişmeye göre daha maliyetli bir işlemdir. Başka bir fark ise </a:t>
            </a:r>
            <a:r>
              <a:rPr lang="tr-TR" sz="2800" b="0" i="0" dirty="0" err="1">
                <a:effectLst/>
                <a:latin typeface="-apple-system"/>
              </a:rPr>
              <a:t>stackteki</a:t>
            </a:r>
            <a:r>
              <a:rPr lang="tr-TR" sz="2800" b="0" i="0" dirty="0">
                <a:effectLst/>
                <a:latin typeface="-apple-system"/>
              </a:rPr>
              <a:t> veri hemen silinirken </a:t>
            </a:r>
            <a:r>
              <a:rPr lang="tr-TR" sz="2800" b="0" i="0" dirty="0" err="1">
                <a:effectLst/>
                <a:latin typeface="-apple-system"/>
              </a:rPr>
              <a:t>heapdeki</a:t>
            </a:r>
            <a:r>
              <a:rPr lang="tr-TR" sz="2800" b="0" i="0" dirty="0">
                <a:effectLst/>
                <a:latin typeface="-apple-system"/>
              </a:rPr>
              <a:t> veri </a:t>
            </a:r>
            <a:r>
              <a:rPr lang="tr-TR" sz="2800" b="0" i="0" dirty="0" err="1">
                <a:effectLst/>
                <a:latin typeface="-apple-system"/>
              </a:rPr>
              <a:t>Garbage</a:t>
            </a:r>
            <a:r>
              <a:rPr lang="tr-TR" sz="2800" b="0" i="0" dirty="0">
                <a:effectLst/>
                <a:latin typeface="-apple-system"/>
              </a:rPr>
              <a:t> </a:t>
            </a:r>
            <a:r>
              <a:rPr lang="tr-TR" sz="2800" b="0" i="0" dirty="0" err="1">
                <a:effectLst/>
                <a:latin typeface="-apple-system"/>
              </a:rPr>
              <a:t>Collector</a:t>
            </a:r>
            <a:r>
              <a:rPr lang="tr-TR" sz="2800" b="0" i="0" dirty="0">
                <a:effectLst/>
                <a:latin typeface="-apple-system"/>
              </a:rPr>
              <a:t> algoritmasına bağlıdır.</a:t>
            </a:r>
          </a:p>
          <a:p>
            <a:pPr algn="l" fontAlgn="base"/>
            <a:r>
              <a:rPr lang="tr-TR" sz="2800" b="0" i="0" dirty="0" err="1">
                <a:effectLst/>
                <a:latin typeface="-apple-system"/>
              </a:rPr>
              <a:t>Stack</a:t>
            </a:r>
            <a:r>
              <a:rPr lang="tr-TR" sz="2800" b="0" i="0" dirty="0">
                <a:effectLst/>
                <a:latin typeface="-apple-system"/>
              </a:rPr>
              <a:t> bellekten statik olarak yer tahsisi için kullanılırken, </a:t>
            </a:r>
            <a:r>
              <a:rPr lang="tr-TR" sz="2800" b="0" i="0" dirty="0" err="1">
                <a:effectLst/>
                <a:latin typeface="-apple-system"/>
              </a:rPr>
              <a:t>Heap</a:t>
            </a:r>
            <a:r>
              <a:rPr lang="tr-TR" sz="2800" b="0" i="0" dirty="0">
                <a:effectLst/>
                <a:latin typeface="-apple-system"/>
              </a:rPr>
              <a:t> dinamik olarak yer tahsisi etmeyi sağlar. Her ikisi de Ram bölgesinde bulunur. </a:t>
            </a:r>
            <a:r>
              <a:rPr lang="tr-TR" sz="2800" b="0" i="0" dirty="0" err="1">
                <a:effectLst/>
                <a:latin typeface="-apple-system"/>
              </a:rPr>
              <a:t>Stack’te</a:t>
            </a:r>
            <a:r>
              <a:rPr lang="tr-TR" sz="2800" b="0" i="0" dirty="0">
                <a:effectLst/>
                <a:latin typeface="-apple-system"/>
              </a:rPr>
              <a:t> yer alan veriler direk bellek içine yerleştirilir dolayısıyla erişimi çok hızlıdır. </a:t>
            </a:r>
            <a:r>
              <a:rPr lang="tr-TR" sz="2800" b="0" i="0" dirty="0" err="1">
                <a:effectLst/>
                <a:latin typeface="-apple-system"/>
              </a:rPr>
              <a:t>Heap</a:t>
            </a:r>
            <a:r>
              <a:rPr lang="tr-TR" sz="2800" b="0" i="0" dirty="0">
                <a:effectLst/>
                <a:latin typeface="-apple-system"/>
              </a:rPr>
              <a:t> ise </a:t>
            </a:r>
            <a:r>
              <a:rPr lang="tr-TR" sz="2800" b="0" i="0" dirty="0" err="1">
                <a:effectLst/>
                <a:latin typeface="-apple-system"/>
              </a:rPr>
              <a:t>runtime</a:t>
            </a:r>
            <a:r>
              <a:rPr lang="tr-TR" sz="2800" b="0" i="0" dirty="0">
                <a:effectLst/>
                <a:latin typeface="-apple-system"/>
              </a:rPr>
              <a:t> (çalışma zamanı) anında kullanılırlar ve dağınık bir bellek göz yapısı olduğu için erişimi </a:t>
            </a:r>
            <a:r>
              <a:rPr lang="tr-TR" sz="2800" b="0" i="0" dirty="0" err="1">
                <a:effectLst/>
                <a:latin typeface="-apple-system"/>
              </a:rPr>
              <a:t>stack</a:t>
            </a:r>
            <a:r>
              <a:rPr lang="tr-TR" sz="28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0435142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B9691-17F5-696D-EED7-C0E548E27069}"/>
              </a:ext>
            </a:extLst>
          </p:cNvPr>
          <p:cNvSpPr>
            <a:spLocks noGrp="1"/>
          </p:cNvSpPr>
          <p:nvPr>
            <p:ph type="title"/>
          </p:nvPr>
        </p:nvSpPr>
        <p:spPr>
          <a:xfrm>
            <a:off x="838200" y="291235"/>
            <a:ext cx="10515600" cy="567748"/>
          </a:xfrm>
        </p:spPr>
        <p:txBody>
          <a:bodyPr>
            <a:normAutofit fontScale="90000"/>
          </a:bodyPr>
          <a:lstStyle/>
          <a:p>
            <a:pPr algn="ctr"/>
            <a:r>
              <a:rPr lang="tr-TR" dirty="0" err="1">
                <a:solidFill>
                  <a:schemeClr val="accent2"/>
                </a:solidFill>
              </a:rPr>
              <a:t>ascii</a:t>
            </a:r>
            <a:r>
              <a:rPr lang="tr-TR" dirty="0">
                <a:solidFill>
                  <a:schemeClr val="accent2"/>
                </a:solidFill>
              </a:rPr>
              <a:t> - </a:t>
            </a:r>
            <a:r>
              <a:rPr lang="tr-TR" dirty="0" err="1">
                <a:solidFill>
                  <a:schemeClr val="accent2"/>
                </a:solidFill>
              </a:rPr>
              <a:t>unicodes</a:t>
            </a:r>
            <a:r>
              <a:rPr lang="tr-TR" dirty="0">
                <a:solidFill>
                  <a:schemeClr val="accent2"/>
                </a:solidFill>
              </a:rPr>
              <a:t> ?</a:t>
            </a:r>
          </a:p>
        </p:txBody>
      </p:sp>
      <p:sp>
        <p:nvSpPr>
          <p:cNvPr id="3" name="İçerik Yer Tutucusu 2">
            <a:extLst>
              <a:ext uri="{FF2B5EF4-FFF2-40B4-BE49-F238E27FC236}">
                <a16:creationId xmlns:a16="http://schemas.microsoft.com/office/drawing/2014/main" id="{E800E6B6-4156-C39C-D451-845308412F15}"/>
              </a:ext>
            </a:extLst>
          </p:cNvPr>
          <p:cNvSpPr>
            <a:spLocks noGrp="1"/>
          </p:cNvSpPr>
          <p:nvPr>
            <p:ph idx="1"/>
          </p:nvPr>
        </p:nvSpPr>
        <p:spPr>
          <a:xfrm>
            <a:off x="838200" y="942110"/>
            <a:ext cx="10515600" cy="5624656"/>
          </a:xfrm>
        </p:spPr>
        <p:txBody>
          <a:bodyPr>
            <a:normAutofit fontScale="70000" lnSpcReduction="20000"/>
          </a:bodyPr>
          <a:lstStyle/>
          <a:p>
            <a:pPr algn="l" fontAlgn="t"/>
            <a:r>
              <a:rPr lang="tr-TR" sz="2800" b="1" i="0"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u="none" strike="noStrike" dirty="0">
                <a:effectLst/>
                <a:cs typeface="Times New Roman" panose="02020603050405020304" pitchFamily="18" charset="0"/>
              </a:rPr>
              <a:t>dijital</a:t>
            </a:r>
            <a:r>
              <a:rPr lang="tr-TR" sz="2800" b="0" i="0" dirty="0">
                <a:effectLst/>
                <a:cs typeface="Times New Roman" panose="02020603050405020304" pitchFamily="18" charset="0"/>
              </a:rPr>
              <a:t> ve geleneksel medyada her bir karakter ve sembolleri benzersiz bir rakam yardımıyla oluşturmak için geliştirilen bir metin </a:t>
            </a:r>
            <a:r>
              <a:rPr lang="tr-TR" sz="2800" b="0" i="0" dirty="0" err="1">
                <a:effectLst/>
                <a:cs typeface="Times New Roman" panose="02020603050405020304" pitchFamily="18" charset="0"/>
              </a:rPr>
              <a:t>standartıdır</a:t>
            </a:r>
            <a:r>
              <a:rPr lang="tr-TR" sz="2800" b="0" i="0" dirty="0">
                <a:effectLst/>
                <a:cs typeface="Times New Roman" panose="02020603050405020304" pitchFamily="18" charset="0"/>
              </a:rPr>
              <a:t>. Adı “</a:t>
            </a:r>
            <a:r>
              <a:rPr lang="tr-TR" sz="2800" b="1" i="0" dirty="0">
                <a:effectLst/>
                <a:cs typeface="Times New Roman" panose="02020603050405020304" pitchFamily="18" charset="0"/>
              </a:rPr>
              <a:t>Universal</a:t>
            </a:r>
            <a:r>
              <a:rPr lang="tr-TR" sz="2800" b="0" i="0" dirty="0">
                <a:effectLst/>
                <a:cs typeface="Times New Roman" panose="02020603050405020304" pitchFamily="18" charset="0"/>
              </a:rPr>
              <a:t>” ve “</a:t>
            </a:r>
            <a:r>
              <a:rPr lang="tr-TR" sz="2800" b="1" i="0" dirty="0" err="1">
                <a:effectLst/>
                <a:cs typeface="Times New Roman" panose="02020603050405020304" pitchFamily="18" charset="0"/>
              </a:rPr>
              <a:t>Code</a:t>
            </a:r>
            <a:r>
              <a:rPr lang="tr-TR" sz="2800" b="0" i="0" dirty="0">
                <a:effectLst/>
                <a:cs typeface="Times New Roman" panose="02020603050405020304" pitchFamily="18" charset="0"/>
              </a:rPr>
              <a:t>” kelimelerinin bir araya getirilmesiyle oluşan </a:t>
            </a:r>
            <a:r>
              <a:rPr lang="tr-TR" sz="2800" b="0" i="0" u="none" strike="noStrike"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dirty="0" err="1">
                <a:effectLst/>
                <a:cs typeface="Times New Roman" panose="02020603050405020304" pitchFamily="18" charset="0"/>
              </a:rPr>
              <a:t>standartı</a:t>
            </a:r>
            <a:r>
              <a:rPr lang="tr-TR" sz="2800" b="0" i="0" dirty="0">
                <a:effectLst/>
                <a:cs typeface="Times New Roman" panose="02020603050405020304" pitchFamily="18" charset="0"/>
              </a:rPr>
              <a:t> 1980’li yıllarda geliştirilmiştir. Unicode’un geliştirilmesinin arında yatan temel neden </a:t>
            </a:r>
            <a:r>
              <a:rPr lang="tr-TR" sz="2800" b="0" i="0" u="none" strike="noStrike" dirty="0">
                <a:effectLst/>
                <a:cs typeface="Times New Roman" panose="02020603050405020304" pitchFamily="18" charset="0"/>
              </a:rPr>
              <a:t>ASCII</a:t>
            </a:r>
            <a:r>
              <a:rPr lang="tr-TR" sz="2800" b="0" i="0" dirty="0">
                <a:effectLst/>
                <a:cs typeface="Times New Roman" panose="02020603050405020304" pitchFamily="18" charset="0"/>
              </a:rPr>
              <a:t> </a:t>
            </a:r>
            <a:r>
              <a:rPr lang="tr-TR" sz="2800" b="0" i="1" dirty="0">
                <a:effectLst/>
                <a:cs typeface="Times New Roman" panose="02020603050405020304" pitchFamily="18" charset="0"/>
              </a:rPr>
              <a:t>(</a:t>
            </a:r>
            <a:r>
              <a:rPr lang="tr-TR" sz="2800" b="0" i="1" dirty="0" err="1">
                <a:effectLst/>
                <a:cs typeface="Times New Roman" panose="02020603050405020304" pitchFamily="18" charset="0"/>
              </a:rPr>
              <a:t>American</a:t>
            </a:r>
            <a:r>
              <a:rPr lang="tr-TR" sz="2800" b="0" i="1" dirty="0">
                <a:effectLst/>
                <a:cs typeface="Times New Roman" panose="02020603050405020304" pitchFamily="18" charset="0"/>
              </a:rPr>
              <a:t> Standart </a:t>
            </a:r>
            <a:r>
              <a:rPr lang="tr-TR" sz="2800" b="0" i="1" u="none" strike="noStrike" dirty="0" err="1">
                <a:effectLst/>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2800" b="0" i="1" dirty="0">
                <a:effectLst/>
                <a:cs typeface="Times New Roman" panose="02020603050405020304" pitchFamily="18" charset="0"/>
              </a:rPr>
              <a:t> </a:t>
            </a:r>
            <a:r>
              <a:rPr lang="tr-TR" sz="2800" b="0" i="1" dirty="0" err="1">
                <a:effectLst/>
                <a:cs typeface="Times New Roman" panose="02020603050405020304" pitchFamily="18" charset="0"/>
              </a:rPr>
              <a:t>for</a:t>
            </a:r>
            <a:r>
              <a:rPr lang="tr-TR" sz="2800" b="0" i="1" dirty="0">
                <a:effectLst/>
                <a:cs typeface="Times New Roman" panose="02020603050405020304" pitchFamily="18" charset="0"/>
              </a:rPr>
              <a:t> Information </a:t>
            </a:r>
            <a:r>
              <a:rPr lang="tr-TR" sz="2800" b="0" i="1" dirty="0" err="1">
                <a:effectLst/>
                <a:cs typeface="Times New Roman" panose="02020603050405020304" pitchFamily="18" charset="0"/>
              </a:rPr>
              <a:t>Interchange</a:t>
            </a:r>
            <a:r>
              <a:rPr lang="tr-TR" sz="2800" b="0" i="1" dirty="0">
                <a:effectLst/>
                <a:cs typeface="Times New Roman" panose="02020603050405020304" pitchFamily="18" charset="0"/>
              </a:rPr>
              <a:t>)</a:t>
            </a:r>
            <a:r>
              <a:rPr lang="tr-TR" sz="2800" b="0" i="0" dirty="0">
                <a:effectLst/>
                <a:cs typeface="Times New Roman" panose="02020603050405020304" pitchFamily="18" charset="0"/>
              </a:rPr>
              <a:t> karakter kodlamasının daha gelişmiş ve stratejik bir sürümünün oluşturulabilmesidir.</a:t>
            </a:r>
          </a:p>
          <a:p>
            <a:pPr algn="l" fontAlgn="t"/>
            <a:r>
              <a:rPr lang="tr-TR" sz="2800" b="0" i="0" dirty="0">
                <a:effectLst/>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3200" b="0" i="0" dirty="0">
                <a:effectLst/>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3200" b="0" i="0" dirty="0">
                <a:effectLst/>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3200" b="0" i="0" dirty="0">
                <a:effectLst/>
                <a:cs typeface="Times New Roman" panose="02020603050405020304" pitchFamily="18" charset="0"/>
              </a:rPr>
              <a:t>Unicode hala Unicode </a:t>
            </a:r>
            <a:r>
              <a:rPr lang="tr-TR" sz="3200" b="0" i="0" dirty="0" err="1">
                <a:effectLst/>
                <a:cs typeface="Times New Roman" panose="02020603050405020304" pitchFamily="18" charset="0"/>
              </a:rPr>
              <a:t>Konsoriyum’u</a:t>
            </a:r>
            <a:r>
              <a:rPr lang="tr-TR" sz="3200" b="0" i="0" dirty="0">
                <a:effectLst/>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3200" b="0" i="0" dirty="0">
                <a:effectLst/>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3200" b="0" i="0" dirty="0">
                <a:effectLst/>
                <a:cs typeface="Times New Roman" panose="02020603050405020304" pitchFamily="18" charset="0"/>
              </a:rPr>
              <a:t>ASCII tam olarak bir standart değilken Unicode tüm dünyada </a:t>
            </a:r>
            <a:r>
              <a:rPr lang="tr-TR" sz="3200" b="0" i="0" dirty="0" err="1">
                <a:effectLst/>
                <a:cs typeface="Times New Roman" panose="02020603050405020304" pitchFamily="18" charset="0"/>
              </a:rPr>
              <a:t>kabül</a:t>
            </a:r>
            <a:r>
              <a:rPr lang="tr-TR" sz="3200" b="0" i="0" dirty="0">
                <a:effectLst/>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40461014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E8AAD4-EDFB-AA9C-7042-552B5CEE7610}"/>
              </a:ext>
            </a:extLst>
          </p:cNvPr>
          <p:cNvSpPr>
            <a:spLocks noGrp="1"/>
          </p:cNvSpPr>
          <p:nvPr>
            <p:ph type="title"/>
          </p:nvPr>
        </p:nvSpPr>
        <p:spPr>
          <a:xfrm>
            <a:off x="838200" y="286327"/>
            <a:ext cx="10515600" cy="683491"/>
          </a:xfrm>
        </p:spPr>
        <p:txBody>
          <a:bodyPr>
            <a:noAutofit/>
          </a:bodyPr>
          <a:lstStyle/>
          <a:p>
            <a:pPr algn="ctr"/>
            <a:r>
              <a:rPr lang="tr-TR" sz="2500" dirty="0" err="1">
                <a:solidFill>
                  <a:schemeClr val="accent2"/>
                </a:solidFill>
                <a:latin typeface="Consolas" panose="020B0609020204030204" pitchFamily="49" charset="0"/>
              </a:rPr>
              <a:t>valueOf</a:t>
            </a:r>
            <a:r>
              <a:rPr lang="tr-TR" sz="2500" dirty="0">
                <a:solidFill>
                  <a:schemeClr val="accent2"/>
                </a:solidFill>
                <a:latin typeface="Consolas" panose="020B0609020204030204" pitchFamily="49" charset="0"/>
              </a:rPr>
              <a:t>() --&gt; </a:t>
            </a:r>
            <a:r>
              <a:rPr lang="tr-TR" sz="2500" dirty="0" err="1">
                <a:solidFill>
                  <a:schemeClr val="accent2"/>
                </a:solidFill>
                <a:latin typeface="Consolas" panose="020B0609020204030204" pitchFamily="49" charset="0"/>
              </a:rPr>
              <a:t>toString</a:t>
            </a:r>
            <a:r>
              <a:rPr lang="tr-TR" sz="2500" dirty="0">
                <a:solidFill>
                  <a:schemeClr val="accent2"/>
                </a:solidFill>
                <a:latin typeface="Consolas" panose="020B0609020204030204" pitchFamily="49" charset="0"/>
              </a:rPr>
              <a:t>(),</a:t>
            </a:r>
            <a:r>
              <a:rPr lang="tr-TR" sz="2500" dirty="0" err="1">
                <a:solidFill>
                  <a:schemeClr val="accent2"/>
                </a:solidFill>
                <a:latin typeface="Consolas" panose="020B0609020204030204" pitchFamily="49" charset="0"/>
              </a:rPr>
              <a:t>parseInt</a:t>
            </a:r>
            <a:r>
              <a:rPr lang="tr-TR" sz="2500" dirty="0">
                <a:solidFill>
                  <a:schemeClr val="accent2"/>
                </a:solidFill>
                <a:latin typeface="Consolas" panose="020B0609020204030204" pitchFamily="49" charset="0"/>
              </a:rPr>
              <a:t>() </a:t>
            </a:r>
            <a:r>
              <a:rPr lang="tr-TR" sz="2500" u="sng" dirty="0">
                <a:solidFill>
                  <a:schemeClr val="accent2"/>
                </a:solidFill>
                <a:latin typeface="Consolas" panose="020B0609020204030204" pitchFamily="49" charset="0"/>
              </a:rPr>
              <a:t>aralarındaki farklar nelerdir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405597F9-6406-E72C-D868-56EDF15790CA}"/>
              </a:ext>
            </a:extLst>
          </p:cNvPr>
          <p:cNvSpPr>
            <a:spLocks noGrp="1"/>
          </p:cNvSpPr>
          <p:nvPr>
            <p:ph idx="1"/>
          </p:nvPr>
        </p:nvSpPr>
        <p:spPr>
          <a:xfrm>
            <a:off x="838200" y="1302327"/>
            <a:ext cx="10515600" cy="4874636"/>
          </a:xfrm>
        </p:spPr>
        <p:txBody>
          <a:bodyPr>
            <a:normAutofit/>
          </a:bodyPr>
          <a:lstStyle/>
          <a:p>
            <a:r>
              <a:rPr lang="tr-TR" sz="2000" dirty="0" err="1">
                <a:solidFill>
                  <a:schemeClr val="accent2"/>
                </a:solidFill>
                <a:latin typeface="Consolas" panose="020B0609020204030204" pitchFamily="49" charset="0"/>
              </a:rPr>
              <a:t>valueOf</a:t>
            </a:r>
            <a:r>
              <a:rPr lang="tr-TR" sz="2000" dirty="0">
                <a:solidFill>
                  <a:schemeClr val="accent2"/>
                </a:solidFill>
                <a:latin typeface="Consolas" panose="020B0609020204030204" pitchFamily="49" charset="0"/>
              </a:rPr>
              <a:t>() </a:t>
            </a:r>
            <a:r>
              <a:rPr lang="tr-TR" sz="2000" dirty="0">
                <a:solidFill>
                  <a:schemeClr val="accent2"/>
                </a:solidFill>
                <a:latin typeface="Consolas" panose="020B0609020204030204" pitchFamily="49" charset="0"/>
                <a:sym typeface="Wingdings" panose="05000000000000000000" pitchFamily="2" charset="2"/>
              </a:rPr>
              <a:t> </a:t>
            </a:r>
            <a:r>
              <a:rPr lang="tr-TR" sz="2000" dirty="0">
                <a:latin typeface="Consolas" panose="020B0609020204030204" pitchFamily="49" charset="0"/>
                <a:sym typeface="Wingdings" panose="05000000000000000000" pitchFamily="2" charset="2"/>
              </a:rPr>
              <a:t>Referans türde değişken döndürür. </a:t>
            </a:r>
            <a:r>
              <a:rPr lang="tr-TR" sz="2000" dirty="0" err="1">
                <a:latin typeface="Consolas" panose="020B0609020204030204" pitchFamily="49" charset="0"/>
                <a:sym typeface="Wingdings" panose="05000000000000000000" pitchFamily="2" charset="2"/>
              </a:rPr>
              <a:t>Null</a:t>
            </a:r>
            <a:r>
              <a:rPr lang="tr-TR" sz="2000" dirty="0">
                <a:latin typeface="Consolas" panose="020B0609020204030204" pitchFamily="49" charset="0"/>
                <a:sym typeface="Wingdings" panose="05000000000000000000" pitchFamily="2" charset="2"/>
              </a:rPr>
              <a:t> değerler alabilir.</a:t>
            </a:r>
          </a:p>
          <a:p>
            <a:r>
              <a:rPr lang="tr-TR" sz="2000" dirty="0" err="1">
                <a:solidFill>
                  <a:srgbClr val="A9B7C6"/>
                </a:solidFill>
                <a:latin typeface="Consolas" panose="020B0609020204030204" pitchFamily="49" charset="0"/>
              </a:rPr>
              <a:t>Integer</a:t>
            </a:r>
            <a:r>
              <a:rPr lang="tr-TR" sz="2000" dirty="0" err="1">
                <a:solidFill>
                  <a:srgbClr val="D8D8D8"/>
                </a:solidFill>
                <a:latin typeface="Consolas" panose="020B0609020204030204" pitchFamily="49" charset="0"/>
              </a:rPr>
              <a:t>.</a:t>
            </a:r>
            <a:r>
              <a:rPr lang="tr-TR" sz="2000" dirty="0" err="1">
                <a:solidFill>
                  <a:srgbClr val="BED6FF"/>
                </a:solidFill>
                <a:latin typeface="Consolas" panose="020B0609020204030204" pitchFamily="49" charset="0"/>
              </a:rPr>
              <a:t>valueOf</a:t>
            </a:r>
            <a:r>
              <a:rPr lang="tr-TR" sz="2000" dirty="0">
                <a:solidFill>
                  <a:srgbClr val="D8D8D8"/>
                </a:solidFill>
                <a:latin typeface="Consolas" panose="020B0609020204030204" pitchFamily="49" charset="0"/>
              </a:rPr>
              <a:t>(</a:t>
            </a:r>
            <a:r>
              <a:rPr lang="tr-TR" sz="2000" dirty="0">
                <a:solidFill>
                  <a:srgbClr val="A5C25C"/>
                </a:solidFill>
                <a:latin typeface="Consolas" panose="020B0609020204030204" pitchFamily="49" charset="0"/>
              </a:rPr>
              <a:t>"10"</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Integer</a:t>
            </a:r>
            <a:r>
              <a:rPr lang="tr-TR" sz="2000" dirty="0">
                <a:solidFill>
                  <a:srgbClr val="D8D8D8"/>
                </a:solidFill>
                <a:latin typeface="Consolas" panose="020B0609020204030204" pitchFamily="49" charset="0"/>
              </a:rPr>
              <a:t> referans türünde veriye çevirir.</a:t>
            </a:r>
          </a:p>
          <a:p>
            <a:endParaRPr lang="tr-TR" sz="2000" dirty="0">
              <a:solidFill>
                <a:srgbClr val="D8D8D8"/>
              </a:solidFill>
              <a:latin typeface="Consolas" panose="020B0609020204030204" pitchFamily="49" charset="0"/>
            </a:endParaRPr>
          </a:p>
          <a:p>
            <a:r>
              <a:rPr lang="tr-TR" sz="2000" dirty="0" err="1">
                <a:solidFill>
                  <a:schemeClr val="accent2"/>
                </a:solidFill>
                <a:latin typeface="Consolas" panose="020B0609020204030204" pitchFamily="49" charset="0"/>
                <a:sym typeface="Wingdings" panose="05000000000000000000" pitchFamily="2" charset="2"/>
              </a:rPr>
              <a:t>parseInt</a:t>
            </a:r>
            <a:r>
              <a:rPr lang="tr-TR" sz="2000" dirty="0">
                <a:solidFill>
                  <a:schemeClr val="accent2"/>
                </a:solidFill>
                <a:latin typeface="Consolas" panose="020B0609020204030204" pitchFamily="49" charset="0"/>
                <a:sym typeface="Wingdings" panose="05000000000000000000" pitchFamily="2" charset="2"/>
              </a:rPr>
              <a:t>()  </a:t>
            </a:r>
            <a:r>
              <a:rPr lang="tr-TR" sz="2000" dirty="0" err="1">
                <a:latin typeface="Consolas" panose="020B0609020204030204" pitchFamily="49" charset="0"/>
                <a:sym typeface="Wingdings" panose="05000000000000000000" pitchFamily="2" charset="2"/>
              </a:rPr>
              <a:t>primitive</a:t>
            </a:r>
            <a:r>
              <a:rPr lang="tr-TR" sz="2000" dirty="0">
                <a:latin typeface="Consolas" panose="020B0609020204030204" pitchFamily="49" charset="0"/>
                <a:sym typeface="Wingdings" panose="05000000000000000000" pitchFamily="2" charset="2"/>
              </a:rPr>
              <a:t> (ilkel) veri türünde değişken döndürür. </a:t>
            </a:r>
            <a:r>
              <a:rPr lang="tr-TR" sz="2000" dirty="0" err="1">
                <a:latin typeface="Consolas" panose="020B0609020204030204" pitchFamily="49" charset="0"/>
                <a:sym typeface="Wingdings" panose="05000000000000000000" pitchFamily="2" charset="2"/>
              </a:rPr>
              <a:t>Null</a:t>
            </a:r>
            <a:r>
              <a:rPr lang="tr-TR" sz="2000" dirty="0">
                <a:latin typeface="Consolas" panose="020B0609020204030204" pitchFamily="49" charset="0"/>
                <a:sym typeface="Wingdings" panose="05000000000000000000" pitchFamily="2" charset="2"/>
              </a:rPr>
              <a:t> değerler alamaz.</a:t>
            </a:r>
          </a:p>
          <a:p>
            <a:r>
              <a:rPr lang="tr-TR" sz="2000" dirty="0" err="1">
                <a:solidFill>
                  <a:srgbClr val="A9B7C6"/>
                </a:solidFill>
                <a:latin typeface="Consolas" panose="020B0609020204030204" pitchFamily="49" charset="0"/>
              </a:rPr>
              <a:t>Integer</a:t>
            </a:r>
            <a:r>
              <a:rPr lang="tr-TR" sz="2000" dirty="0" err="1">
                <a:solidFill>
                  <a:srgbClr val="D8D8D8"/>
                </a:solidFill>
                <a:latin typeface="Consolas" panose="020B0609020204030204" pitchFamily="49" charset="0"/>
              </a:rPr>
              <a:t>.</a:t>
            </a:r>
            <a:r>
              <a:rPr lang="tr-TR" sz="2000" dirty="0" err="1">
                <a:solidFill>
                  <a:srgbClr val="BED6FF"/>
                </a:solidFill>
                <a:latin typeface="Consolas" panose="020B0609020204030204" pitchFamily="49" charset="0"/>
              </a:rPr>
              <a:t>parseInt</a:t>
            </a:r>
            <a:r>
              <a:rPr lang="tr-TR" sz="2000" dirty="0">
                <a:solidFill>
                  <a:srgbClr val="D8D8D8"/>
                </a:solidFill>
                <a:latin typeface="Consolas" panose="020B0609020204030204" pitchFamily="49" charset="0"/>
              </a:rPr>
              <a:t>(</a:t>
            </a:r>
            <a:r>
              <a:rPr lang="tr-TR" sz="2000" dirty="0">
                <a:solidFill>
                  <a:srgbClr val="A5C25C"/>
                </a:solidFill>
                <a:latin typeface="Consolas" panose="020B0609020204030204" pitchFamily="49" charset="0"/>
              </a:rPr>
              <a:t>"20"</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int</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primitive</a:t>
            </a:r>
            <a:r>
              <a:rPr lang="tr-TR" sz="2000" dirty="0">
                <a:solidFill>
                  <a:srgbClr val="D8D8D8"/>
                </a:solidFill>
                <a:latin typeface="Consolas" panose="020B0609020204030204" pitchFamily="49" charset="0"/>
              </a:rPr>
              <a:t> tür döndürür.</a:t>
            </a:r>
          </a:p>
          <a:p>
            <a:endParaRPr lang="tr-TR" sz="2000" dirty="0">
              <a:solidFill>
                <a:srgbClr val="D8D8D8"/>
              </a:solidFill>
              <a:latin typeface="Consolas" panose="020B0609020204030204" pitchFamily="49" charset="0"/>
            </a:endParaRPr>
          </a:p>
          <a:p>
            <a:r>
              <a:rPr lang="tr-TR" sz="2000" dirty="0" err="1">
                <a:solidFill>
                  <a:schemeClr val="accent2"/>
                </a:solidFill>
                <a:latin typeface="Consolas" panose="020B0609020204030204" pitchFamily="49" charset="0"/>
                <a:sym typeface="Wingdings" panose="05000000000000000000" pitchFamily="2" charset="2"/>
              </a:rPr>
              <a:t>toString</a:t>
            </a:r>
            <a:r>
              <a:rPr lang="tr-TR" sz="2000" dirty="0">
                <a:solidFill>
                  <a:schemeClr val="accent2"/>
                </a:solidFill>
                <a:latin typeface="Consolas" panose="020B0609020204030204" pitchFamily="49" charset="0"/>
                <a:sym typeface="Wingdings" panose="05000000000000000000" pitchFamily="2" charset="2"/>
              </a:rPr>
              <a:t>() </a:t>
            </a:r>
            <a:r>
              <a:rPr lang="tr-TR" sz="2000" dirty="0">
                <a:latin typeface="Consolas" panose="020B0609020204030204" pitchFamily="49" charset="0"/>
                <a:sym typeface="Wingdings" panose="05000000000000000000" pitchFamily="2" charset="2"/>
              </a:rPr>
              <a:t> </a:t>
            </a:r>
            <a:r>
              <a:rPr lang="tr-TR" sz="2000" b="0" i="0" dirty="0">
                <a:effectLst/>
                <a:latin typeface="Consolas" panose="020B0609020204030204" pitchFamily="49" charset="0"/>
              </a:rPr>
              <a:t>Herhangi bir nesneyi </a:t>
            </a:r>
            <a:r>
              <a:rPr lang="tr-TR" sz="2000" b="0" i="0" dirty="0" err="1">
                <a:effectLst/>
                <a:latin typeface="Consolas" panose="020B0609020204030204" pitchFamily="49" charset="0"/>
              </a:rPr>
              <a:t>string</a:t>
            </a:r>
            <a:r>
              <a:rPr lang="tr-TR" sz="2000" b="0" i="0" dirty="0">
                <a:effectLst/>
                <a:latin typeface="Consolas" panose="020B0609020204030204" pitchFamily="49" charset="0"/>
              </a:rPr>
              <a:t> olarak temsil etmek istiyorsanız, </a:t>
            </a:r>
            <a:r>
              <a:rPr lang="tr-TR" sz="2000" b="0" i="0" dirty="0" err="1">
                <a:effectLst/>
                <a:latin typeface="Consolas" panose="020B0609020204030204" pitchFamily="49" charset="0"/>
              </a:rPr>
              <a:t>toString</a:t>
            </a:r>
            <a:r>
              <a:rPr lang="tr-TR" sz="2000" b="0" i="0" dirty="0">
                <a:effectLst/>
                <a:latin typeface="Consolas" panose="020B0609020204030204" pitchFamily="49" charset="0"/>
              </a:rPr>
              <a:t>() metodu ortaya çıkar.</a:t>
            </a:r>
            <a:br>
              <a:rPr lang="tr-TR" sz="2000" dirty="0">
                <a:latin typeface="Consolas" panose="020B0609020204030204" pitchFamily="49" charset="0"/>
              </a:rPr>
            </a:br>
            <a:r>
              <a:rPr lang="tr-TR" sz="2000" b="0" i="0" dirty="0" err="1">
                <a:effectLst/>
                <a:latin typeface="Consolas" panose="020B0609020204030204" pitchFamily="49" charset="0"/>
              </a:rPr>
              <a:t>toString</a:t>
            </a:r>
            <a:r>
              <a:rPr lang="tr-TR" sz="2000" b="0" i="0" dirty="0">
                <a:effectLst/>
                <a:latin typeface="Consolas" panose="020B0609020204030204" pitchFamily="49" charset="0"/>
              </a:rPr>
              <a:t>() yöntemi, nesnenin </a:t>
            </a:r>
            <a:r>
              <a:rPr lang="tr-TR" sz="2000" b="0" i="0" dirty="0" err="1">
                <a:effectLst/>
                <a:latin typeface="Consolas" panose="020B0609020204030204" pitchFamily="49" charset="0"/>
              </a:rPr>
              <a:t>String</a:t>
            </a:r>
            <a:r>
              <a:rPr lang="tr-TR" sz="2000" b="0" i="0" dirty="0">
                <a:effectLst/>
                <a:latin typeface="Consolas" panose="020B0609020204030204" pitchFamily="49" charset="0"/>
              </a:rPr>
              <a:t> temsilini döndürür.</a:t>
            </a:r>
            <a:endParaRPr lang="tr-TR" sz="2000" dirty="0">
              <a:latin typeface="Consolas" panose="020B0609020204030204" pitchFamily="49" charset="0"/>
              <a:sym typeface="Wingdings" panose="05000000000000000000" pitchFamily="2" charset="2"/>
            </a:endParaRPr>
          </a:p>
          <a:p>
            <a:endParaRPr lang="tr-TR" sz="2000" dirty="0"/>
          </a:p>
        </p:txBody>
      </p:sp>
    </p:spTree>
    <p:extLst>
      <p:ext uri="{BB962C8B-B14F-4D97-AF65-F5344CB8AC3E}">
        <p14:creationId xmlns:p14="http://schemas.microsoft.com/office/powerpoint/2010/main" val="29640068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DA3AF7-9899-25A3-315C-6BDB7C245A03}"/>
              </a:ext>
            </a:extLst>
          </p:cNvPr>
          <p:cNvSpPr>
            <a:spLocks noGrp="1"/>
          </p:cNvSpPr>
          <p:nvPr>
            <p:ph type="title"/>
          </p:nvPr>
        </p:nvSpPr>
        <p:spPr>
          <a:xfrm>
            <a:off x="838200" y="365125"/>
            <a:ext cx="10515600" cy="558511"/>
          </a:xfrm>
        </p:spPr>
        <p:txBody>
          <a:bodyPr>
            <a:normAutofit/>
          </a:bodyPr>
          <a:lstStyle/>
          <a:p>
            <a:pPr algn="ctr"/>
            <a:r>
              <a:rPr lang="tr-TR" sz="2500" dirty="0" err="1">
                <a:solidFill>
                  <a:schemeClr val="accent2"/>
                </a:solidFill>
                <a:latin typeface="Consolas" panose="020B0609020204030204" pitchFamily="49" charset="0"/>
              </a:rPr>
              <a:t>StringBuilder</a:t>
            </a:r>
            <a:r>
              <a:rPr lang="tr-TR" sz="2500" dirty="0">
                <a:solidFill>
                  <a:schemeClr val="accent2"/>
                </a:solidFill>
                <a:latin typeface="Consolas" panose="020B0609020204030204" pitchFamily="49" charset="0"/>
              </a:rPr>
              <a:t> ile </a:t>
            </a:r>
            <a:r>
              <a:rPr lang="tr-TR" sz="2500" dirty="0" err="1">
                <a:solidFill>
                  <a:schemeClr val="accent2"/>
                </a:solidFill>
                <a:latin typeface="Consolas" panose="020B0609020204030204" pitchFamily="49" charset="0"/>
              </a:rPr>
              <a:t>StringBuffer</a:t>
            </a:r>
            <a:r>
              <a:rPr lang="tr-TR" sz="2500" dirty="0">
                <a:solidFill>
                  <a:schemeClr val="accent2"/>
                </a:solidFill>
                <a:latin typeface="Consolas" panose="020B0609020204030204" pitchFamily="49" charset="0"/>
              </a:rPr>
              <a:t> arasındaki farklar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6F06B60B-C1EF-289C-91EB-9787FB1F0D22}"/>
              </a:ext>
            </a:extLst>
          </p:cNvPr>
          <p:cNvSpPr>
            <a:spLocks noGrp="1"/>
          </p:cNvSpPr>
          <p:nvPr>
            <p:ph idx="1"/>
          </p:nvPr>
        </p:nvSpPr>
        <p:spPr>
          <a:xfrm>
            <a:off x="838200" y="1154545"/>
            <a:ext cx="10515600" cy="5022418"/>
          </a:xfrm>
        </p:spPr>
        <p:txBody>
          <a:bodyPr>
            <a:normAutofit lnSpcReduction="10000"/>
          </a:bodyPr>
          <a:lstStyle/>
          <a:p>
            <a:r>
              <a:rPr lang="tr-TR" sz="2000" b="1" i="0" dirty="0" err="1">
                <a:solidFill>
                  <a:schemeClr val="accent2"/>
                </a:solidFill>
                <a:effectLst/>
                <a:latin typeface="charter"/>
              </a:rPr>
              <a:t>StringBuilder</a:t>
            </a:r>
            <a:r>
              <a:rPr lang="tr-TR" sz="2000" b="0" i="0" dirty="0">
                <a:solidFill>
                  <a:schemeClr val="tx2"/>
                </a:solidFill>
                <a:effectLst/>
                <a:latin typeface="charter"/>
              </a:rPr>
              <a:t> “</a:t>
            </a:r>
            <a:r>
              <a:rPr lang="tr-TR" sz="2000" b="1" i="0" dirty="0" err="1">
                <a:solidFill>
                  <a:schemeClr val="tx2"/>
                </a:solidFill>
                <a:effectLst/>
                <a:latin typeface="charter"/>
              </a:rPr>
              <a:t>mutable</a:t>
            </a:r>
            <a:r>
              <a:rPr lang="tr-TR" sz="2000" b="0" i="0" dirty="0">
                <a:solidFill>
                  <a:schemeClr val="tx2"/>
                </a:solidFill>
                <a:effectLst/>
                <a:latin typeface="charter"/>
              </a:rPr>
              <a:t>” yani değiştirilebilir </a:t>
            </a:r>
            <a:r>
              <a:rPr lang="tr-TR" sz="2000" b="0" i="0" dirty="0" err="1">
                <a:solidFill>
                  <a:schemeClr val="tx2"/>
                </a:solidFill>
                <a:effectLst/>
                <a:latin typeface="charter"/>
              </a:rPr>
              <a:t>string</a:t>
            </a:r>
            <a:r>
              <a:rPr lang="tr-TR" sz="2000" b="0" i="0" dirty="0">
                <a:solidFill>
                  <a:schemeClr val="tx2"/>
                </a:solidFill>
                <a:effectLst/>
                <a:latin typeface="charter"/>
              </a:rPr>
              <a:t> elde etmemize olanak tanır. Böylece hafızada her seferinde yeni bir alan açılmadan var olan alan üzerinde değişiklik yapılabilir. Bu da </a:t>
            </a:r>
            <a:r>
              <a:rPr lang="tr-TR" sz="2000" b="1" i="0" dirty="0" err="1">
                <a:solidFill>
                  <a:schemeClr val="tx2"/>
                </a:solidFill>
                <a:effectLst/>
                <a:latin typeface="charter"/>
              </a:rPr>
              <a:t>StringBuilder</a:t>
            </a:r>
            <a:r>
              <a:rPr lang="tr-TR" sz="2000" b="1" i="0" dirty="0">
                <a:solidFill>
                  <a:schemeClr val="tx2"/>
                </a:solidFill>
                <a:effectLst/>
                <a:latin typeface="charter"/>
              </a:rPr>
              <a:t> </a:t>
            </a:r>
            <a:r>
              <a:rPr lang="tr-TR" sz="2000" b="0" i="0" dirty="0">
                <a:solidFill>
                  <a:schemeClr val="tx2"/>
                </a:solidFill>
                <a:effectLst/>
                <a:latin typeface="charter"/>
              </a:rPr>
              <a:t>sınıfını hafıza kullanımı olarak </a:t>
            </a:r>
            <a:r>
              <a:rPr lang="tr-TR" sz="2000" b="0" i="0" dirty="0" err="1">
                <a:solidFill>
                  <a:schemeClr val="tx2"/>
                </a:solidFill>
                <a:effectLst/>
                <a:latin typeface="charter"/>
              </a:rPr>
              <a:t>String</a:t>
            </a:r>
            <a:r>
              <a:rPr lang="tr-TR" sz="2000" b="0" i="0" dirty="0">
                <a:solidFill>
                  <a:schemeClr val="tx2"/>
                </a:solidFill>
                <a:effectLst/>
                <a:latin typeface="charter"/>
              </a:rPr>
              <a:t> sınıfının önüne geçirir. </a:t>
            </a:r>
            <a:r>
              <a:rPr lang="tr-TR" sz="2000" b="0" i="0" dirty="0" err="1">
                <a:solidFill>
                  <a:schemeClr val="tx2"/>
                </a:solidFill>
                <a:effectLst/>
                <a:latin typeface="charter"/>
              </a:rPr>
              <a:t>StringBuilder</a:t>
            </a:r>
            <a:r>
              <a:rPr lang="tr-TR" sz="2000" b="0" i="0" dirty="0">
                <a:solidFill>
                  <a:schemeClr val="tx2"/>
                </a:solidFill>
                <a:effectLst/>
                <a:latin typeface="charter"/>
              </a:rPr>
              <a:t> </a:t>
            </a:r>
            <a:r>
              <a:rPr lang="tr-TR" sz="2000" b="1" i="0" dirty="0" err="1">
                <a:solidFill>
                  <a:schemeClr val="tx2"/>
                </a:solidFill>
                <a:effectLst/>
                <a:latin typeface="charter"/>
              </a:rPr>
              <a:t>thread-safe</a:t>
            </a:r>
            <a:r>
              <a:rPr lang="tr-TR" sz="2000" b="0" i="0" dirty="0">
                <a:solidFill>
                  <a:schemeClr val="tx2"/>
                </a:solidFill>
                <a:effectLst/>
                <a:latin typeface="charter"/>
              </a:rPr>
              <a:t> değildir. Yani </a:t>
            </a:r>
            <a:r>
              <a:rPr lang="tr-TR" sz="2000" b="1" i="0" u="sng" dirty="0" err="1">
                <a:solidFill>
                  <a:schemeClr val="tx2"/>
                </a:solidFill>
                <a:effectLst/>
                <a:latin typeface="charter"/>
                <a:hlinkClick r:id="rId2">
                  <a:extLst>
                    <a:ext uri="{A12FA001-AC4F-418D-AE19-62706E023703}">
                      <ahyp:hlinkClr xmlns:ahyp="http://schemas.microsoft.com/office/drawing/2018/hyperlinkcolor" val="tx"/>
                    </a:ext>
                  </a:extLst>
                </a:hlinkClick>
              </a:rPr>
              <a:t>synchronized</a:t>
            </a:r>
            <a:r>
              <a:rPr lang="tr-TR" sz="2000" b="0" i="0" dirty="0">
                <a:solidFill>
                  <a:schemeClr val="tx2"/>
                </a:solidFill>
                <a:effectLst/>
                <a:latin typeface="charter"/>
              </a:rPr>
              <a:t> değildir. </a:t>
            </a:r>
            <a:r>
              <a:rPr lang="tr-TR" sz="2000" b="0" i="0" dirty="0" err="1">
                <a:solidFill>
                  <a:schemeClr val="tx2"/>
                </a:solidFill>
                <a:effectLst/>
                <a:latin typeface="charter"/>
              </a:rPr>
              <a:t>Thread’li</a:t>
            </a:r>
            <a:r>
              <a:rPr lang="tr-TR" sz="2000" b="0" i="0" dirty="0">
                <a:solidFill>
                  <a:schemeClr val="tx2"/>
                </a:solidFill>
                <a:effectLst/>
                <a:latin typeface="charter"/>
              </a:rPr>
              <a:t> bir işlem kullanılacaksa </a:t>
            </a:r>
            <a:r>
              <a:rPr lang="tr-TR" sz="2000" b="0" i="0" dirty="0" err="1">
                <a:solidFill>
                  <a:schemeClr val="tx2"/>
                </a:solidFill>
                <a:effectLst/>
                <a:latin typeface="charter"/>
              </a:rPr>
              <a:t>StringBuilder</a:t>
            </a:r>
            <a:r>
              <a:rPr lang="tr-TR" sz="2000" b="0" i="0" dirty="0">
                <a:solidFill>
                  <a:schemeClr val="tx2"/>
                </a:solidFill>
                <a:effectLst/>
                <a:latin typeface="charter"/>
              </a:rPr>
              <a:t> kullanılması güvenli değildir. Basit bir şekilde durumu açıklayacak olursak: Aynı anda birden fazla </a:t>
            </a:r>
            <a:r>
              <a:rPr lang="tr-TR" sz="2000" b="0" i="0" dirty="0" err="1">
                <a:solidFill>
                  <a:schemeClr val="tx2"/>
                </a:solidFill>
                <a:effectLst/>
                <a:latin typeface="charter"/>
              </a:rPr>
              <a:t>thread</a:t>
            </a:r>
            <a:r>
              <a:rPr lang="tr-TR" sz="2000" b="0" i="0" dirty="0">
                <a:solidFill>
                  <a:schemeClr val="tx2"/>
                </a:solidFill>
                <a:effectLst/>
                <a:latin typeface="charter"/>
              </a:rPr>
              <a:t>, oluşturduğunuz </a:t>
            </a:r>
            <a:r>
              <a:rPr lang="tr-TR" sz="2000" b="0" i="0" dirty="0" err="1">
                <a:solidFill>
                  <a:schemeClr val="tx2"/>
                </a:solidFill>
                <a:effectLst/>
                <a:latin typeface="charter"/>
              </a:rPr>
              <a:t>StringBuilder</a:t>
            </a:r>
            <a:r>
              <a:rPr lang="tr-TR" sz="2000" b="0" i="0" dirty="0">
                <a:solidFill>
                  <a:schemeClr val="tx2"/>
                </a:solidFill>
                <a:effectLst/>
                <a:latin typeface="charter"/>
              </a:rPr>
              <a:t> nesnesini değiştirmeye çalıştığında </a:t>
            </a:r>
            <a:r>
              <a:rPr lang="tr-TR" sz="2000" b="0" i="0" dirty="0" err="1">
                <a:solidFill>
                  <a:schemeClr val="tx2"/>
                </a:solidFill>
                <a:effectLst/>
                <a:latin typeface="charter"/>
              </a:rPr>
              <a:t>StringBuilder</a:t>
            </a:r>
            <a:r>
              <a:rPr lang="tr-TR" sz="2000" b="0" i="0" dirty="0">
                <a:solidFill>
                  <a:schemeClr val="tx2"/>
                </a:solidFill>
                <a:effectLst/>
                <a:latin typeface="charter"/>
              </a:rPr>
              <a:t> bunu engelleyemez. Bu durumda da </a:t>
            </a:r>
            <a:r>
              <a:rPr lang="tr-TR" sz="2000" b="0" i="0" dirty="0" err="1">
                <a:solidFill>
                  <a:schemeClr val="tx2"/>
                </a:solidFill>
                <a:effectLst/>
                <a:latin typeface="charter"/>
              </a:rPr>
              <a:t>threadler</a:t>
            </a:r>
            <a:r>
              <a:rPr lang="tr-TR" sz="2000" b="0" i="0" dirty="0">
                <a:solidFill>
                  <a:schemeClr val="tx2"/>
                </a:solidFill>
                <a:effectLst/>
                <a:latin typeface="charter"/>
              </a:rPr>
              <a:t> arasında yapılan değişiklikler aslında bizim istemediğimiz değer değişikliğine neden olur.</a:t>
            </a:r>
          </a:p>
          <a:p>
            <a:r>
              <a:rPr lang="tr-TR" sz="2000" dirty="0">
                <a:solidFill>
                  <a:schemeClr val="tx2"/>
                </a:solidFill>
                <a:latin typeface="charter"/>
                <a:sym typeface="Wingdings" panose="05000000000000000000" pitchFamily="2" charset="2"/>
              </a:rPr>
              <a:t> </a:t>
            </a:r>
            <a:r>
              <a:rPr lang="tr-TR" sz="2000" dirty="0">
                <a:solidFill>
                  <a:schemeClr val="tx2"/>
                </a:solidFill>
                <a:latin typeface="charter"/>
              </a:rPr>
              <a:t>No </a:t>
            </a:r>
            <a:r>
              <a:rPr lang="tr-TR" sz="2000" dirty="0" err="1">
                <a:solidFill>
                  <a:schemeClr val="tx2"/>
                </a:solidFill>
                <a:latin typeface="charter"/>
              </a:rPr>
              <a:t>Thread-Safe</a:t>
            </a:r>
            <a:r>
              <a:rPr lang="tr-TR" sz="2000" dirty="0">
                <a:solidFill>
                  <a:schemeClr val="tx2"/>
                </a:solidFill>
                <a:latin typeface="charter"/>
              </a:rPr>
              <a:t> - </a:t>
            </a:r>
            <a:r>
              <a:rPr lang="tr-TR" sz="2000" b="0" i="0" dirty="0">
                <a:solidFill>
                  <a:schemeClr val="tx2"/>
                </a:solidFill>
                <a:effectLst/>
                <a:latin typeface="charter"/>
              </a:rPr>
              <a:t>Not </a:t>
            </a:r>
            <a:r>
              <a:rPr lang="tr-TR" sz="2000" b="0" i="0" dirty="0" err="1">
                <a:solidFill>
                  <a:schemeClr val="tx2"/>
                </a:solidFill>
                <a:effectLst/>
                <a:latin typeface="charter"/>
              </a:rPr>
              <a:t>Synchronized</a:t>
            </a:r>
            <a:endParaRPr lang="tr-TR" sz="2000" b="0" i="0" dirty="0">
              <a:solidFill>
                <a:schemeClr val="tx2"/>
              </a:solidFill>
              <a:effectLst/>
              <a:latin typeface="charter"/>
            </a:endParaRP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Faster</a:t>
            </a:r>
            <a:endParaRPr lang="tr-TR" sz="2000" b="0" i="0" dirty="0">
              <a:solidFill>
                <a:schemeClr val="tx2"/>
              </a:solidFill>
              <a:effectLst/>
              <a:latin typeface="charter"/>
            </a:endParaRPr>
          </a:p>
          <a:p>
            <a:r>
              <a:rPr lang="tr-TR" sz="2000" b="0" i="0" dirty="0" err="1">
                <a:solidFill>
                  <a:schemeClr val="accent2"/>
                </a:solidFill>
                <a:effectLst/>
                <a:latin typeface="charter"/>
              </a:rPr>
              <a:t>StringBuilder</a:t>
            </a:r>
            <a:r>
              <a:rPr lang="tr-TR" sz="2000" b="0" i="0" dirty="0">
                <a:solidFill>
                  <a:schemeClr val="accent2"/>
                </a:solidFill>
                <a:effectLst/>
                <a:latin typeface="charter"/>
              </a:rPr>
              <a:t> : </a:t>
            </a:r>
            <a:r>
              <a:rPr lang="tr-TR" sz="2000" b="0" i="0" dirty="0" err="1">
                <a:solidFill>
                  <a:schemeClr val="tx2"/>
                </a:solidFill>
                <a:effectLst/>
                <a:latin typeface="charter"/>
              </a:rPr>
              <a:t>StringBuffer</a:t>
            </a:r>
            <a:r>
              <a:rPr lang="tr-TR" sz="2000" b="0" i="0" dirty="0">
                <a:solidFill>
                  <a:schemeClr val="tx2"/>
                </a:solidFill>
                <a:effectLst/>
                <a:latin typeface="charter"/>
              </a:rPr>
              <a:t> ile </a:t>
            </a:r>
            <a:r>
              <a:rPr lang="tr-TR" sz="2000" b="0" i="0" dirty="0" err="1">
                <a:solidFill>
                  <a:schemeClr val="tx2"/>
                </a:solidFill>
                <a:effectLst/>
                <a:latin typeface="charter"/>
              </a:rPr>
              <a:t>StringBuilder</a:t>
            </a:r>
            <a:r>
              <a:rPr lang="tr-TR" sz="2000" b="0" i="0" dirty="0">
                <a:solidFill>
                  <a:schemeClr val="tx2"/>
                </a:solidFill>
                <a:effectLst/>
                <a:latin typeface="charter"/>
              </a:rPr>
              <a:t> aynı </a:t>
            </a:r>
            <a:r>
              <a:rPr lang="tr-TR" sz="2000" b="0" i="0" dirty="0" err="1">
                <a:solidFill>
                  <a:schemeClr val="tx2"/>
                </a:solidFill>
                <a:effectLst/>
                <a:latin typeface="charter"/>
              </a:rPr>
              <a:t>metodlara</a:t>
            </a:r>
            <a:r>
              <a:rPr lang="tr-TR" sz="2000" b="0" i="0" dirty="0">
                <a:solidFill>
                  <a:schemeClr val="tx2"/>
                </a:solidFill>
                <a:effectLst/>
                <a:latin typeface="charter"/>
              </a:rPr>
              <a:t> sahiptir. Aynı mantıkla ilerler. Aralarındaki tek fark ise </a:t>
            </a:r>
            <a:r>
              <a:rPr lang="tr-TR" sz="2000" b="0" i="0" dirty="0" err="1">
                <a:solidFill>
                  <a:schemeClr val="tx2"/>
                </a:solidFill>
                <a:effectLst/>
                <a:latin typeface="charter"/>
              </a:rPr>
              <a:t>StringBuffer</a:t>
            </a:r>
            <a:r>
              <a:rPr lang="tr-TR" sz="2000" b="0" i="0" dirty="0">
                <a:solidFill>
                  <a:schemeClr val="tx2"/>
                </a:solidFill>
                <a:effectLst/>
                <a:latin typeface="charter"/>
              </a:rPr>
              <a:t> </a:t>
            </a:r>
            <a:r>
              <a:rPr lang="tr-TR" sz="2000" b="0" i="0" dirty="0" err="1">
                <a:solidFill>
                  <a:schemeClr val="tx2"/>
                </a:solidFill>
                <a:effectLst/>
                <a:latin typeface="charter"/>
              </a:rPr>
              <a:t>thread-safe</a:t>
            </a:r>
            <a:r>
              <a:rPr lang="tr-TR" sz="2000" b="0" i="0" dirty="0">
                <a:solidFill>
                  <a:schemeClr val="tx2"/>
                </a:solidFill>
                <a:effectLst/>
                <a:latin typeface="charter"/>
              </a:rPr>
              <a:t> yani </a:t>
            </a:r>
            <a:r>
              <a:rPr lang="tr-TR" sz="2000" b="1" i="0" dirty="0" err="1">
                <a:solidFill>
                  <a:schemeClr val="tx2"/>
                </a:solidFill>
                <a:effectLst/>
                <a:latin typeface="charter"/>
              </a:rPr>
              <a:t>synchronized</a:t>
            </a:r>
            <a:r>
              <a:rPr lang="tr-TR" sz="2000" b="1" i="0" dirty="0">
                <a:solidFill>
                  <a:schemeClr val="tx2"/>
                </a:solidFill>
                <a:effectLst/>
                <a:latin typeface="charter"/>
              </a:rPr>
              <a:t> </a:t>
            </a:r>
            <a:r>
              <a:rPr lang="tr-TR" sz="2000" b="0" i="0" dirty="0">
                <a:solidFill>
                  <a:schemeClr val="tx2"/>
                </a:solidFill>
                <a:effectLst/>
                <a:latin typeface="charter"/>
              </a:rPr>
              <a:t>‘tır. Bu durum da </a:t>
            </a:r>
            <a:r>
              <a:rPr lang="tr-TR" sz="2000" b="0" i="0" dirty="0" err="1">
                <a:solidFill>
                  <a:schemeClr val="tx2"/>
                </a:solidFill>
                <a:effectLst/>
                <a:latin typeface="charter"/>
              </a:rPr>
              <a:t>StringBuffer’ı</a:t>
            </a:r>
            <a:r>
              <a:rPr lang="tr-TR" sz="2000" b="0" i="0" dirty="0">
                <a:solidFill>
                  <a:schemeClr val="tx2"/>
                </a:solidFill>
                <a:effectLst/>
                <a:latin typeface="charter"/>
              </a:rPr>
              <a:t> </a:t>
            </a:r>
            <a:r>
              <a:rPr lang="tr-TR" sz="2000" b="0" i="0" dirty="0" err="1">
                <a:solidFill>
                  <a:schemeClr val="tx2"/>
                </a:solidFill>
                <a:effectLst/>
                <a:latin typeface="charter"/>
              </a:rPr>
              <a:t>thread’li</a:t>
            </a:r>
            <a:r>
              <a:rPr lang="tr-TR" sz="2000" b="0" i="0" dirty="0">
                <a:solidFill>
                  <a:schemeClr val="tx2"/>
                </a:solidFill>
                <a:effectLst/>
                <a:latin typeface="charter"/>
              </a:rPr>
              <a:t> işlemlerde kullanılmasını güvenli yapar. </a:t>
            </a:r>
            <a:r>
              <a:rPr lang="tr-TR" sz="2000" b="0" i="0" dirty="0" err="1">
                <a:solidFill>
                  <a:schemeClr val="tx2"/>
                </a:solidFill>
                <a:effectLst/>
                <a:latin typeface="charter"/>
              </a:rPr>
              <a:t>Thread’li</a:t>
            </a:r>
            <a:r>
              <a:rPr lang="tr-TR" sz="2000" b="0" i="0" dirty="0">
                <a:solidFill>
                  <a:schemeClr val="tx2"/>
                </a:solidFill>
                <a:effectLst/>
                <a:latin typeface="charter"/>
              </a:rPr>
              <a:t> işlemlerde güvenli olmasının getirdiği bir dezavantaj da mevcuttur. Bu durum </a:t>
            </a:r>
            <a:r>
              <a:rPr lang="tr-TR" sz="2000" b="0" i="0" dirty="0" err="1">
                <a:solidFill>
                  <a:schemeClr val="tx2"/>
                </a:solidFill>
                <a:effectLst/>
                <a:latin typeface="charter"/>
              </a:rPr>
              <a:t>StringBuffer’ın</a:t>
            </a:r>
            <a:r>
              <a:rPr lang="tr-TR" sz="2000" b="0" i="0" dirty="0">
                <a:solidFill>
                  <a:schemeClr val="tx2"/>
                </a:solidFill>
                <a:effectLst/>
                <a:latin typeface="charter"/>
              </a:rPr>
              <a:t> </a:t>
            </a:r>
            <a:r>
              <a:rPr lang="tr-TR" sz="2000" b="0" i="0" dirty="0" err="1">
                <a:solidFill>
                  <a:schemeClr val="tx2"/>
                </a:solidFill>
                <a:effectLst/>
                <a:latin typeface="charter"/>
              </a:rPr>
              <a:t>StringBuilder’dan</a:t>
            </a:r>
            <a:r>
              <a:rPr lang="tr-TR" sz="2000" b="0" i="0" dirty="0">
                <a:solidFill>
                  <a:schemeClr val="tx2"/>
                </a:solidFill>
                <a:effectLst/>
                <a:latin typeface="charter"/>
              </a:rPr>
              <a:t> daha yavaş çalışmasına neden olur.</a:t>
            </a: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Thread-Safe</a:t>
            </a:r>
            <a:r>
              <a:rPr lang="tr-TR" sz="2000" dirty="0">
                <a:solidFill>
                  <a:schemeClr val="tx2"/>
                </a:solidFill>
                <a:latin typeface="charter"/>
              </a:rPr>
              <a:t> - </a:t>
            </a:r>
            <a:r>
              <a:rPr lang="tr-TR" sz="2000" b="0" i="0" dirty="0" err="1">
                <a:solidFill>
                  <a:schemeClr val="tx2"/>
                </a:solidFill>
                <a:effectLst/>
                <a:latin typeface="charter"/>
              </a:rPr>
              <a:t>Synchronized</a:t>
            </a:r>
            <a:endParaRPr lang="tr-TR" sz="2000" b="0" i="0" dirty="0">
              <a:solidFill>
                <a:schemeClr val="tx2"/>
              </a:solidFill>
              <a:effectLst/>
              <a:latin typeface="charter"/>
            </a:endParaRP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Slower</a:t>
            </a:r>
            <a:endParaRPr lang="tr-TR" sz="2000" b="0" i="0" dirty="0">
              <a:solidFill>
                <a:schemeClr val="tx2"/>
              </a:solidFill>
              <a:effectLst/>
              <a:latin typeface="charter"/>
            </a:endParaRPr>
          </a:p>
          <a:p>
            <a:endParaRPr lang="tr-TR" sz="1500" dirty="0">
              <a:solidFill>
                <a:schemeClr val="tx2"/>
              </a:solidFill>
            </a:endParaRPr>
          </a:p>
        </p:txBody>
      </p:sp>
    </p:spTree>
    <p:extLst>
      <p:ext uri="{BB962C8B-B14F-4D97-AF65-F5344CB8AC3E}">
        <p14:creationId xmlns:p14="http://schemas.microsoft.com/office/powerpoint/2010/main" val="42037577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F1F5C7-2A0A-C56D-8B83-BBBF58B789AD}"/>
              </a:ext>
            </a:extLst>
          </p:cNvPr>
          <p:cNvSpPr>
            <a:spLocks noGrp="1"/>
          </p:cNvSpPr>
          <p:nvPr>
            <p:ph type="title"/>
          </p:nvPr>
        </p:nvSpPr>
        <p:spPr>
          <a:xfrm>
            <a:off x="838200" y="365126"/>
            <a:ext cx="10515600" cy="515408"/>
          </a:xfrm>
        </p:spPr>
        <p:txBody>
          <a:bodyPr>
            <a:normAutofit/>
          </a:bodyPr>
          <a:lstStyle/>
          <a:p>
            <a:pPr algn="ctr"/>
            <a:r>
              <a:rPr lang="tr-TR" sz="2800" u="sng" dirty="0" err="1">
                <a:solidFill>
                  <a:schemeClr val="accent2"/>
                </a:solidFill>
                <a:latin typeface="Consolas" panose="020B0609020204030204" pitchFamily="49" charset="0"/>
              </a:rPr>
              <a:t>regex</a:t>
            </a:r>
            <a:r>
              <a:rPr lang="tr-TR" sz="2800" u="sng" dirty="0">
                <a:solidFill>
                  <a:schemeClr val="accent2"/>
                </a:solidFill>
                <a:latin typeface="Consolas" panose="020B0609020204030204" pitchFamily="49" charset="0"/>
              </a:rPr>
              <a:t>: </a:t>
            </a:r>
            <a:r>
              <a:rPr lang="tr-TR" sz="2800" u="sng" dirty="0" err="1">
                <a:solidFill>
                  <a:schemeClr val="accent2"/>
                </a:solidFill>
                <a:latin typeface="Consolas" panose="020B0609020204030204" pitchFamily="49" charset="0"/>
              </a:rPr>
              <a:t>regular</a:t>
            </a:r>
            <a:r>
              <a:rPr lang="tr-TR" sz="2800" u="sng" dirty="0">
                <a:solidFill>
                  <a:schemeClr val="accent2"/>
                </a:solidFill>
                <a:latin typeface="Consolas" panose="020B0609020204030204" pitchFamily="49" charset="0"/>
              </a:rPr>
              <a:t> </a:t>
            </a:r>
            <a:r>
              <a:rPr lang="tr-TR" sz="2800" u="sng" dirty="0" err="1">
                <a:solidFill>
                  <a:schemeClr val="accent2"/>
                </a:solidFill>
                <a:latin typeface="Consolas" panose="020B0609020204030204" pitchFamily="49" charset="0"/>
              </a:rPr>
              <a:t>expression</a:t>
            </a:r>
            <a:r>
              <a:rPr lang="tr-TR" sz="2800" u="sng" dirty="0">
                <a:solidFill>
                  <a:schemeClr val="accent2"/>
                </a:solidFill>
                <a:latin typeface="Consolas" panose="020B0609020204030204" pitchFamily="49" charset="0"/>
              </a:rPr>
              <a:t> nedir ?</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09FC63D3-2AB3-E49A-710C-7BA6ABA2082F}"/>
              </a:ext>
            </a:extLst>
          </p:cNvPr>
          <p:cNvSpPr>
            <a:spLocks noGrp="1"/>
          </p:cNvSpPr>
          <p:nvPr>
            <p:ph idx="1"/>
          </p:nvPr>
        </p:nvSpPr>
        <p:spPr>
          <a:xfrm>
            <a:off x="838200" y="1411111"/>
            <a:ext cx="10515600" cy="4765852"/>
          </a:xfrm>
        </p:spPr>
        <p:txBody>
          <a:bodyPr/>
          <a:lstStyle/>
          <a:p>
            <a:r>
              <a:rPr lang="tr-TR" b="0" i="0" dirty="0" err="1">
                <a:solidFill>
                  <a:schemeClr val="tx2"/>
                </a:solidFill>
                <a:effectLst/>
                <a:latin typeface="Blogger Sans"/>
              </a:rPr>
              <a:t>Regular</a:t>
            </a:r>
            <a:r>
              <a:rPr lang="tr-TR" b="0" i="0" dirty="0">
                <a:solidFill>
                  <a:schemeClr val="tx2"/>
                </a:solidFill>
                <a:effectLst/>
                <a:latin typeface="Blogger Sans"/>
              </a:rPr>
              <a:t> </a:t>
            </a:r>
            <a:r>
              <a:rPr lang="tr-TR" b="0" i="0" dirty="0" err="1">
                <a:solidFill>
                  <a:schemeClr val="tx2"/>
                </a:solidFill>
                <a:effectLst/>
                <a:latin typeface="Blogger Sans"/>
              </a:rPr>
              <a:t>Expressions</a:t>
            </a:r>
            <a:r>
              <a:rPr lang="tr-TR" b="0" i="0" dirty="0">
                <a:solidFill>
                  <a:schemeClr val="tx2"/>
                </a:solidFill>
                <a:effectLst/>
                <a:latin typeface="Blogger Sans"/>
              </a:rPr>
              <a:t> (Düzenli İfadeler) kelimesinin kısaltması olan </a:t>
            </a:r>
            <a:r>
              <a:rPr lang="tr-TR" b="0" i="0" dirty="0" err="1">
                <a:solidFill>
                  <a:schemeClr val="tx2"/>
                </a:solidFill>
                <a:effectLst/>
                <a:latin typeface="Blogger Sans"/>
              </a:rPr>
              <a:t>regex</a:t>
            </a:r>
            <a:r>
              <a:rPr lang="tr-TR" b="0" i="0" dirty="0">
                <a:solidFill>
                  <a:schemeClr val="tx2"/>
                </a:solidFill>
                <a:effectLst/>
                <a:latin typeface="Blogger Sans"/>
              </a:rPr>
              <a:t>,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a:t>
            </a:r>
            <a:endParaRPr lang="tr-TR" dirty="0">
              <a:solidFill>
                <a:schemeClr val="tx2"/>
              </a:solidFill>
            </a:endParaRPr>
          </a:p>
        </p:txBody>
      </p:sp>
    </p:spTree>
    <p:extLst>
      <p:ext uri="{BB962C8B-B14F-4D97-AF65-F5344CB8AC3E}">
        <p14:creationId xmlns:p14="http://schemas.microsoft.com/office/powerpoint/2010/main" val="6837984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C62BCB-8FDE-789A-2BC2-852CDDF42B2E}"/>
              </a:ext>
            </a:extLst>
          </p:cNvPr>
          <p:cNvSpPr>
            <a:spLocks noGrp="1"/>
          </p:cNvSpPr>
          <p:nvPr>
            <p:ph type="title"/>
          </p:nvPr>
        </p:nvSpPr>
        <p:spPr>
          <a:xfrm>
            <a:off x="838200" y="161926"/>
            <a:ext cx="10515600" cy="842786"/>
          </a:xfrm>
        </p:spPr>
        <p:txBody>
          <a:bodyPr>
            <a:normAutofit/>
          </a:bodyPr>
          <a:lstStyle/>
          <a:p>
            <a:pPr algn="ctr"/>
            <a:r>
              <a:rPr lang="tr-TR" sz="2500" u="sng" dirty="0" err="1">
                <a:solidFill>
                  <a:schemeClr val="accent2"/>
                </a:solidFill>
                <a:latin typeface="Consolas" panose="020B0609020204030204" pitchFamily="49" charset="0"/>
              </a:rPr>
              <a:t>concat</a:t>
            </a:r>
            <a:r>
              <a:rPr lang="tr-TR" sz="2500" u="sng" dirty="0">
                <a:solidFill>
                  <a:schemeClr val="accent2"/>
                </a:solidFill>
                <a:latin typeface="Consolas" panose="020B0609020204030204" pitchFamily="49" charset="0"/>
              </a:rPr>
              <a:t>() , artı(+) </a:t>
            </a:r>
            <a:r>
              <a:rPr lang="tr-TR" sz="2500" u="sng" dirty="0" err="1">
                <a:solidFill>
                  <a:schemeClr val="accent2"/>
                </a:solidFill>
                <a:latin typeface="Consolas" panose="020B0609020204030204" pitchFamily="49" charset="0"/>
              </a:rPr>
              <a:t>operant</a:t>
            </a:r>
            <a:r>
              <a:rPr lang="tr-TR" sz="2500" u="sng" dirty="0">
                <a:solidFill>
                  <a:schemeClr val="accent2"/>
                </a:solidFill>
                <a:latin typeface="Consolas" panose="020B0609020204030204" pitchFamily="49" charset="0"/>
              </a:rPr>
              <a:t>, </a:t>
            </a:r>
            <a:r>
              <a:rPr lang="tr-TR" sz="2500" u="sng" dirty="0" err="1">
                <a:solidFill>
                  <a:schemeClr val="accent2"/>
                </a:solidFill>
                <a:latin typeface="Consolas" panose="020B0609020204030204" pitchFamily="49" charset="0"/>
              </a:rPr>
              <a:t>StringBuilder</a:t>
            </a:r>
            <a:r>
              <a:rPr lang="tr-TR" sz="2500" u="sng" dirty="0">
                <a:solidFill>
                  <a:schemeClr val="accent2"/>
                </a:solidFill>
                <a:latin typeface="Consolas" panose="020B0609020204030204" pitchFamily="49" charset="0"/>
              </a:rPr>
              <a:t> bunlar aralarındaki ilişki nedir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7928B16E-B2B2-B18C-63C9-527748A7BB84}"/>
              </a:ext>
            </a:extLst>
          </p:cNvPr>
          <p:cNvSpPr>
            <a:spLocks noGrp="1"/>
          </p:cNvSpPr>
          <p:nvPr>
            <p:ph idx="1"/>
          </p:nvPr>
        </p:nvSpPr>
        <p:spPr>
          <a:xfrm>
            <a:off x="838200" y="1106310"/>
            <a:ext cx="10515600" cy="5589763"/>
          </a:xfrm>
        </p:spPr>
        <p:txBody>
          <a:bodyPr>
            <a:normAutofit/>
          </a:bodyPr>
          <a:lstStyle/>
          <a:p>
            <a:r>
              <a:rPr lang="tr-TR" sz="2300" dirty="0">
                <a:solidFill>
                  <a:schemeClr val="accent2"/>
                </a:solidFill>
              </a:rPr>
              <a:t>+ </a:t>
            </a:r>
            <a:r>
              <a:rPr lang="tr-TR" sz="2300" dirty="0" err="1">
                <a:solidFill>
                  <a:schemeClr val="accent2"/>
                </a:solidFill>
              </a:rPr>
              <a:t>operant</a:t>
            </a:r>
            <a:r>
              <a:rPr lang="tr-TR" sz="2300" dirty="0">
                <a:solidFill>
                  <a:schemeClr val="accent2"/>
                </a:solidFill>
              </a:rPr>
              <a:t> </a:t>
            </a:r>
            <a:r>
              <a:rPr lang="tr-TR" sz="2300" dirty="0">
                <a:solidFill>
                  <a:schemeClr val="accent2"/>
                </a:solidFill>
                <a:sym typeface="Wingdings" panose="05000000000000000000" pitchFamily="2" charset="2"/>
              </a:rPr>
              <a:t> </a:t>
            </a:r>
            <a:r>
              <a:rPr lang="tr-TR" sz="2300" b="0" i="0" dirty="0">
                <a:effectLst/>
              </a:rPr>
              <a:t>+ operatörü, dizenin uzunluğundan bağımsız olarak her zaman yeni bir dize oluşturur, bu nedenle daha fazla bellek alır. </a:t>
            </a:r>
          </a:p>
          <a:p>
            <a:r>
              <a:rPr lang="tr-TR" sz="2300" b="0" i="0" dirty="0" err="1">
                <a:solidFill>
                  <a:schemeClr val="accent2"/>
                </a:solidFill>
                <a:effectLst/>
              </a:rPr>
              <a:t>concat</a:t>
            </a:r>
            <a:r>
              <a:rPr lang="tr-TR" sz="2300" b="0" i="0" dirty="0">
                <a:solidFill>
                  <a:schemeClr val="accent2"/>
                </a:solidFill>
                <a:effectLst/>
              </a:rPr>
              <a:t>() </a:t>
            </a:r>
            <a:r>
              <a:rPr lang="tr-TR" sz="2300" b="0" i="0" dirty="0">
                <a:solidFill>
                  <a:schemeClr val="accent2"/>
                </a:solidFill>
                <a:effectLst/>
                <a:sym typeface="Wingdings" panose="05000000000000000000" pitchFamily="2" charset="2"/>
              </a:rPr>
              <a:t></a:t>
            </a:r>
            <a:r>
              <a:rPr lang="tr-TR" sz="2300" b="0" i="0" dirty="0">
                <a:solidFill>
                  <a:schemeClr val="accent2"/>
                </a:solidFill>
                <a:effectLst/>
              </a:rPr>
              <a:t> </a:t>
            </a:r>
            <a:r>
              <a:rPr lang="tr-TR" sz="2300" b="0" i="0" dirty="0" err="1">
                <a:solidFill>
                  <a:schemeClr val="tx2"/>
                </a:solidFill>
                <a:effectLst/>
              </a:rPr>
              <a:t>concat</a:t>
            </a:r>
            <a:r>
              <a:rPr lang="tr-TR" sz="2300" b="0" i="0" dirty="0">
                <a:solidFill>
                  <a:schemeClr val="tx2"/>
                </a:solidFill>
                <a:effectLst/>
              </a:rPr>
              <a:t>() yöntemini kullanma − </a:t>
            </a:r>
            <a:r>
              <a:rPr lang="tr-TR" sz="2300" b="0" i="0" dirty="0" err="1">
                <a:solidFill>
                  <a:schemeClr val="tx2"/>
                </a:solidFill>
                <a:effectLst/>
              </a:rPr>
              <a:t>String</a:t>
            </a:r>
            <a:r>
              <a:rPr lang="tr-TR" sz="2300" b="0" i="0" dirty="0">
                <a:solidFill>
                  <a:schemeClr val="tx2"/>
                </a:solidFill>
                <a:effectLst/>
              </a:rPr>
              <a:t> sınıfının </a:t>
            </a:r>
            <a:r>
              <a:rPr lang="tr-TR" sz="2300" b="0" i="0" dirty="0" err="1">
                <a:solidFill>
                  <a:schemeClr val="tx2"/>
                </a:solidFill>
                <a:effectLst/>
              </a:rPr>
              <a:t>concat</a:t>
            </a:r>
            <a:r>
              <a:rPr lang="tr-TR" sz="2300" b="0" i="0" dirty="0">
                <a:solidFill>
                  <a:schemeClr val="tx2"/>
                </a:solidFill>
                <a:effectLst/>
              </a:rPr>
              <a:t>() yöntemi, bir </a:t>
            </a:r>
            <a:r>
              <a:rPr lang="tr-TR" sz="2300" b="0" i="0" dirty="0" err="1">
                <a:solidFill>
                  <a:schemeClr val="tx2"/>
                </a:solidFill>
                <a:effectLst/>
              </a:rPr>
              <a:t>String</a:t>
            </a:r>
            <a:r>
              <a:rPr lang="tr-TR" sz="2300" b="0" i="0" dirty="0">
                <a:solidFill>
                  <a:schemeClr val="tx2"/>
                </a:solidFill>
                <a:effectLst/>
              </a:rPr>
              <a:t> değerini kabul eder, onu geçerli </a:t>
            </a:r>
            <a:r>
              <a:rPr lang="tr-TR" sz="2300" b="0" i="0" dirty="0" err="1">
                <a:solidFill>
                  <a:schemeClr val="tx2"/>
                </a:solidFill>
                <a:effectLst/>
              </a:rPr>
              <a:t>String'e</a:t>
            </a:r>
            <a:r>
              <a:rPr lang="tr-TR" sz="2300" b="0" i="0" dirty="0">
                <a:solidFill>
                  <a:schemeClr val="tx2"/>
                </a:solidFill>
                <a:effectLst/>
              </a:rPr>
              <a:t> ekler ve birleştirilmiş değeri döndürür.  Belirli bir sayıya kadar kullanılabilir.</a:t>
            </a:r>
          </a:p>
          <a:p>
            <a:r>
              <a:rPr lang="tr-TR" sz="2300" dirty="0" err="1">
                <a:solidFill>
                  <a:schemeClr val="accent2"/>
                </a:solidFill>
              </a:rPr>
              <a:t>StringBuilder</a:t>
            </a:r>
            <a:r>
              <a:rPr lang="tr-TR" sz="2300" u="sng" dirty="0">
                <a:solidFill>
                  <a:schemeClr val="accent2"/>
                </a:solidFill>
              </a:rPr>
              <a:t> </a:t>
            </a:r>
            <a:r>
              <a:rPr lang="tr-TR" sz="2300" u="sng" dirty="0">
                <a:solidFill>
                  <a:schemeClr val="accent2"/>
                </a:solidFill>
                <a:sym typeface="Wingdings" panose="05000000000000000000" pitchFamily="2" charset="2"/>
              </a:rPr>
              <a:t> </a:t>
            </a:r>
            <a:r>
              <a:rPr lang="tr-TR" sz="2300" b="0" i="0" dirty="0" err="1">
                <a:solidFill>
                  <a:schemeClr val="tx2"/>
                </a:solidFill>
                <a:effectLst/>
              </a:rPr>
              <a:t>StringBuilder</a:t>
            </a:r>
            <a:r>
              <a:rPr lang="tr-TR" sz="2300" b="0" i="0" dirty="0">
                <a:solidFill>
                  <a:schemeClr val="tx2"/>
                </a:solidFill>
                <a:effectLst/>
              </a:rPr>
              <a:t>, birleştirme işlemini gerçekleştirmek için </a:t>
            </a:r>
            <a:r>
              <a:rPr lang="tr-TR" sz="2300" b="0" i="0" dirty="0" err="1">
                <a:solidFill>
                  <a:schemeClr val="tx2"/>
                </a:solidFill>
                <a:effectLst/>
              </a:rPr>
              <a:t>append</a:t>
            </a:r>
            <a:r>
              <a:rPr lang="tr-TR" sz="2300" b="0" i="0" dirty="0">
                <a:solidFill>
                  <a:schemeClr val="tx2"/>
                </a:solidFill>
                <a:effectLst/>
              </a:rPr>
              <a:t>() yöntemini sağlayan bir sınıftır. </a:t>
            </a:r>
            <a:r>
              <a:rPr lang="tr-TR" sz="2300" b="0" i="0" dirty="0" err="1">
                <a:solidFill>
                  <a:schemeClr val="tx2"/>
                </a:solidFill>
                <a:effectLst/>
              </a:rPr>
              <a:t>append</a:t>
            </a:r>
            <a:r>
              <a:rPr lang="tr-TR" sz="2300" b="0" i="0" dirty="0">
                <a:solidFill>
                  <a:schemeClr val="tx2"/>
                </a:solidFill>
                <a:effectLst/>
              </a:rPr>
              <a:t>() yöntemi, Objects, </a:t>
            </a:r>
            <a:r>
              <a:rPr lang="tr-TR" sz="2300" b="0" i="0" dirty="0" err="1">
                <a:solidFill>
                  <a:schemeClr val="tx2"/>
                </a:solidFill>
                <a:effectLst/>
              </a:rPr>
              <a:t>StringBuilder</a:t>
            </a:r>
            <a:r>
              <a:rPr lang="tr-TR" sz="2300" b="0" i="0" dirty="0">
                <a:solidFill>
                  <a:schemeClr val="tx2"/>
                </a:solidFill>
                <a:effectLst/>
              </a:rPr>
              <a:t>, </a:t>
            </a:r>
            <a:r>
              <a:rPr lang="tr-TR" sz="2300" b="0" i="0" dirty="0" err="1">
                <a:solidFill>
                  <a:schemeClr val="tx2"/>
                </a:solidFill>
                <a:effectLst/>
              </a:rPr>
              <a:t>int</a:t>
            </a:r>
            <a:r>
              <a:rPr lang="tr-TR" sz="2300" b="0" i="0" dirty="0">
                <a:solidFill>
                  <a:schemeClr val="tx2"/>
                </a:solidFill>
                <a:effectLst/>
              </a:rPr>
              <a:t>, </a:t>
            </a:r>
            <a:r>
              <a:rPr lang="tr-TR" sz="2300" b="0" i="0" dirty="0" err="1">
                <a:solidFill>
                  <a:schemeClr val="tx2"/>
                </a:solidFill>
                <a:effectLst/>
              </a:rPr>
              <a:t>char</a:t>
            </a:r>
            <a:r>
              <a:rPr lang="tr-TR" sz="2300" b="0" i="0" dirty="0">
                <a:solidFill>
                  <a:schemeClr val="tx2"/>
                </a:solidFill>
                <a:effectLst/>
              </a:rPr>
              <a:t>, </a:t>
            </a:r>
            <a:r>
              <a:rPr lang="tr-TR" sz="2300" b="0" i="0" dirty="0" err="1">
                <a:solidFill>
                  <a:schemeClr val="tx2"/>
                </a:solidFill>
                <a:effectLst/>
              </a:rPr>
              <a:t>CharSequence</a:t>
            </a:r>
            <a:r>
              <a:rPr lang="tr-TR" sz="2300" b="0" i="0" dirty="0">
                <a:solidFill>
                  <a:schemeClr val="tx2"/>
                </a:solidFill>
                <a:effectLst/>
              </a:rPr>
              <a:t>, </a:t>
            </a:r>
            <a:r>
              <a:rPr lang="tr-TR" sz="2300" b="0" i="0" dirty="0" err="1">
                <a:solidFill>
                  <a:schemeClr val="tx2"/>
                </a:solidFill>
                <a:effectLst/>
              </a:rPr>
              <a:t>boolean</a:t>
            </a:r>
            <a:r>
              <a:rPr lang="tr-TR" sz="2300" b="0" i="0" dirty="0">
                <a:solidFill>
                  <a:schemeClr val="tx2"/>
                </a:solidFill>
                <a:effectLst/>
              </a:rPr>
              <a:t>, </a:t>
            </a:r>
            <a:r>
              <a:rPr lang="tr-TR" sz="2300" b="0" i="0" dirty="0" err="1">
                <a:solidFill>
                  <a:schemeClr val="tx2"/>
                </a:solidFill>
                <a:effectLst/>
              </a:rPr>
              <a:t>float</a:t>
            </a:r>
            <a:r>
              <a:rPr lang="tr-TR" sz="2300" b="0" i="0" dirty="0">
                <a:solidFill>
                  <a:schemeClr val="tx2"/>
                </a:solidFill>
                <a:effectLst/>
              </a:rPr>
              <a:t>, </a:t>
            </a:r>
            <a:r>
              <a:rPr lang="tr-TR" sz="2300" b="0" i="0" dirty="0" err="1">
                <a:solidFill>
                  <a:schemeClr val="tx2"/>
                </a:solidFill>
                <a:effectLst/>
              </a:rPr>
              <a:t>double</a:t>
            </a:r>
            <a:r>
              <a:rPr lang="tr-TR" sz="2300" b="0" i="0" dirty="0">
                <a:solidFill>
                  <a:schemeClr val="tx2"/>
                </a:solidFill>
                <a:effectLst/>
              </a:rPr>
              <a:t> gibi farklı türden bağımsız değişkenleri kabul eder. </a:t>
            </a:r>
            <a:r>
              <a:rPr lang="tr-TR" sz="2300" b="0" i="0" dirty="0" err="1">
                <a:solidFill>
                  <a:schemeClr val="tx2"/>
                </a:solidFill>
                <a:effectLst/>
              </a:rPr>
              <a:t>StringBuilder</a:t>
            </a:r>
            <a:r>
              <a:rPr lang="tr-TR" sz="2300" b="0" i="0" dirty="0">
                <a:solidFill>
                  <a:schemeClr val="tx2"/>
                </a:solidFill>
                <a:effectLst/>
              </a:rPr>
              <a:t>, Java'da dizeleri birleştirmenin en popüler ve hızlı yoludur. Değişken sınıftır, yani </a:t>
            </a:r>
            <a:r>
              <a:rPr lang="tr-TR" sz="2300" b="0" i="0" dirty="0" err="1">
                <a:solidFill>
                  <a:schemeClr val="tx2"/>
                </a:solidFill>
                <a:effectLst/>
              </a:rPr>
              <a:t>StringBuilder</a:t>
            </a:r>
            <a:r>
              <a:rPr lang="tr-TR" sz="2300" b="0" i="0" dirty="0">
                <a:solidFill>
                  <a:schemeClr val="tx2"/>
                </a:solidFill>
                <a:effectLst/>
              </a:rPr>
              <a:t> nesnelerinde depolanan değerler güncellenebilir veya değiştirilebilir.</a:t>
            </a:r>
            <a:endParaRPr lang="tr-TR" sz="2300" dirty="0">
              <a:solidFill>
                <a:schemeClr val="tx2"/>
              </a:solidFill>
            </a:endParaRPr>
          </a:p>
        </p:txBody>
      </p:sp>
    </p:spTree>
    <p:extLst>
      <p:ext uri="{BB962C8B-B14F-4D97-AF65-F5344CB8AC3E}">
        <p14:creationId xmlns:p14="http://schemas.microsoft.com/office/powerpoint/2010/main" val="34485191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82FBC9-89ED-78A2-E638-59A5FE1CCA00}"/>
              </a:ext>
            </a:extLst>
          </p:cNvPr>
          <p:cNvSpPr>
            <a:spLocks noGrp="1"/>
          </p:cNvSpPr>
          <p:nvPr>
            <p:ph type="title"/>
          </p:nvPr>
        </p:nvSpPr>
        <p:spPr>
          <a:xfrm>
            <a:off x="838200" y="2766218"/>
            <a:ext cx="10515600" cy="1325563"/>
          </a:xfrm>
        </p:spPr>
        <p:txBody>
          <a:bodyPr/>
          <a:lstStyle/>
          <a:p>
            <a:pPr algn="ctr"/>
            <a:r>
              <a:rPr lang="tr-TR" dirty="0"/>
              <a:t>5.Hafta Perşembe</a:t>
            </a:r>
          </a:p>
        </p:txBody>
      </p:sp>
    </p:spTree>
    <p:extLst>
      <p:ext uri="{BB962C8B-B14F-4D97-AF65-F5344CB8AC3E}">
        <p14:creationId xmlns:p14="http://schemas.microsoft.com/office/powerpoint/2010/main" val="28324020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308F69-0A83-CE72-BCA8-6C2240FA1BA9}"/>
              </a:ext>
            </a:extLst>
          </p:cNvPr>
          <p:cNvSpPr>
            <a:spLocks noGrp="1"/>
          </p:cNvSpPr>
          <p:nvPr>
            <p:ph type="title"/>
          </p:nvPr>
        </p:nvSpPr>
        <p:spPr>
          <a:xfrm>
            <a:off x="838200" y="365126"/>
            <a:ext cx="10515600" cy="484620"/>
          </a:xfrm>
        </p:spPr>
        <p:txBody>
          <a:bodyPr>
            <a:normAutofit/>
          </a:bodyPr>
          <a:lstStyle/>
          <a:p>
            <a:pPr algn="ctr"/>
            <a:r>
              <a:rPr lang="tr-TR" sz="2500" dirty="0" err="1">
                <a:solidFill>
                  <a:schemeClr val="accent2"/>
                </a:solidFill>
                <a:latin typeface="Consolas" panose="020B0609020204030204" pitchFamily="49" charset="0"/>
              </a:rPr>
              <a:t>access</a:t>
            </a:r>
            <a:r>
              <a:rPr lang="tr-TR" sz="2500" dirty="0">
                <a:solidFill>
                  <a:schemeClr val="accent2"/>
                </a:solidFill>
                <a:latin typeface="Consolas" panose="020B0609020204030204" pitchFamily="49" charset="0"/>
              </a:rPr>
              <a:t> </a:t>
            </a:r>
            <a:r>
              <a:rPr lang="tr-TR" sz="2500" dirty="0" err="1">
                <a:solidFill>
                  <a:schemeClr val="accent2"/>
                </a:solidFill>
                <a:latin typeface="Consolas" panose="020B0609020204030204" pitchFamily="49" charset="0"/>
              </a:rPr>
              <a:t>modifier</a:t>
            </a:r>
            <a:r>
              <a:rPr lang="tr-TR" sz="2500" dirty="0">
                <a:solidFill>
                  <a:schemeClr val="accent2"/>
                </a:solidFill>
                <a:latin typeface="Consolas" panose="020B0609020204030204" pitchFamily="49" charset="0"/>
              </a:rPr>
              <a:t> (</a:t>
            </a:r>
            <a:r>
              <a:rPr lang="tr-TR" sz="2500" dirty="0" err="1">
                <a:solidFill>
                  <a:schemeClr val="accent2"/>
                </a:solidFill>
                <a:latin typeface="Consolas" panose="020B0609020204030204" pitchFamily="49" charset="0"/>
              </a:rPr>
              <a:t>public-private-protected-default</a:t>
            </a:r>
            <a:r>
              <a:rPr lang="tr-TR" sz="2500" dirty="0">
                <a:solidFill>
                  <a:schemeClr val="accent2"/>
                </a:solidFill>
                <a:latin typeface="Consolas" panose="020B0609020204030204" pitchFamily="49" charset="0"/>
              </a:rPr>
              <a:t>)</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203FB8DB-F601-8F9A-AE31-C55FFF6BBC90}"/>
              </a:ext>
            </a:extLst>
          </p:cNvPr>
          <p:cNvSpPr>
            <a:spLocks noGrp="1"/>
          </p:cNvSpPr>
          <p:nvPr>
            <p:ph idx="1"/>
          </p:nvPr>
        </p:nvSpPr>
        <p:spPr>
          <a:xfrm>
            <a:off x="838200" y="997526"/>
            <a:ext cx="10515600" cy="5717309"/>
          </a:xfrm>
        </p:spPr>
        <p:txBody>
          <a:bodyPr>
            <a:normAutofit/>
          </a:bodyPr>
          <a:lstStyle/>
          <a:p>
            <a:r>
              <a:rPr lang="tr-TR" sz="1800" b="1" i="0" dirty="0" err="1">
                <a:solidFill>
                  <a:schemeClr val="accent2"/>
                </a:solidFill>
                <a:effectLst/>
                <a:latin typeface="inter-bold"/>
              </a:rPr>
              <a:t>Private</a:t>
            </a:r>
            <a:r>
              <a:rPr lang="tr-TR" sz="1800" b="0" i="0" dirty="0" err="1">
                <a:solidFill>
                  <a:schemeClr val="accent2"/>
                </a:solidFill>
                <a:effectLst/>
                <a:latin typeface="inter-regular"/>
              </a:rPr>
              <a:t>:</a:t>
            </a:r>
            <a:r>
              <a:rPr lang="tr-TR" sz="1800" b="0" i="0" dirty="0" err="1">
                <a:effectLst/>
                <a:latin typeface="Arial" panose="020B0604020202020204" pitchFamily="34" charset="0"/>
              </a:rPr>
              <a:t>Private</a:t>
            </a:r>
            <a:r>
              <a:rPr lang="tr-TR" sz="1800" b="0" i="0" dirty="0">
                <a:effectLst/>
                <a:latin typeface="Arial" panose="020B0604020202020204" pitchFamily="34" charset="0"/>
              </a:rPr>
              <a:t> değiştiricinin erişim düzeyi yalnızca sınıf içindedir. Sınıf dışından erişilemez.</a:t>
            </a:r>
          </a:p>
          <a:p>
            <a:r>
              <a:rPr lang="tr-TR" sz="1800" b="1" i="0" dirty="0" err="1">
                <a:solidFill>
                  <a:schemeClr val="accent2"/>
                </a:solidFill>
                <a:effectLst/>
                <a:latin typeface="inter-bold"/>
              </a:rPr>
              <a:t>Default</a:t>
            </a:r>
            <a:r>
              <a:rPr lang="tr-TR" sz="1800" b="0" i="0" dirty="0" err="1">
                <a:solidFill>
                  <a:schemeClr val="accent2"/>
                </a:solidFill>
                <a:effectLst/>
                <a:latin typeface="inter-regular"/>
              </a:rPr>
              <a:t>:</a:t>
            </a:r>
            <a:r>
              <a:rPr lang="tr-TR" sz="1800" b="0" i="0" dirty="0" err="1">
                <a:effectLst/>
                <a:latin typeface="Arial" panose="020B0604020202020204" pitchFamily="34" charset="0"/>
              </a:rPr>
              <a:t>Varsayılan</a:t>
            </a:r>
            <a:r>
              <a:rPr lang="tr-TR" sz="1800" b="0" i="0" dirty="0">
                <a:effectLst/>
                <a:latin typeface="Arial" panose="020B0604020202020204" pitchFamily="34" charset="0"/>
              </a:rPr>
              <a:t> değiştiricinin erişim düzeyi yalnızca paketin içindedir. Paketin dışından erişilemez. Herhangi bir erişim düzeyi belirtmezseniz, varsayılan olacaktır.</a:t>
            </a:r>
          </a:p>
          <a:p>
            <a:r>
              <a:rPr lang="tr-TR" sz="1800" b="1" i="0" dirty="0" err="1">
                <a:solidFill>
                  <a:schemeClr val="accent2"/>
                </a:solidFill>
                <a:effectLst/>
                <a:latin typeface="inter-bold"/>
              </a:rPr>
              <a:t>Protected</a:t>
            </a:r>
            <a:r>
              <a:rPr lang="tr-TR" sz="1800" dirty="0" err="1">
                <a:solidFill>
                  <a:schemeClr val="accent2"/>
                </a:solidFill>
                <a:latin typeface="Arial" panose="020B0604020202020204" pitchFamily="34" charset="0"/>
              </a:rPr>
              <a:t>:</a:t>
            </a:r>
            <a:r>
              <a:rPr lang="tr-TR" sz="1800" b="0" i="0" dirty="0" err="1">
                <a:effectLst/>
                <a:latin typeface="Arial" panose="020B0604020202020204" pitchFamily="34" charset="0"/>
              </a:rPr>
              <a:t>Protected</a:t>
            </a:r>
            <a:r>
              <a:rPr lang="tr-TR" sz="1800" b="0" i="0" dirty="0">
                <a:effectLst/>
                <a:latin typeface="Arial" panose="020B0604020202020204" pitchFamily="34" charset="0"/>
              </a:rPr>
              <a:t> bir değiştiricinin erişim düzeyi, paketin içinde ve alt sınıf aracılığıyla paketin dışındadır. Child sınıfı yapmazsanız, paket dışından erişilemez.</a:t>
            </a:r>
          </a:p>
          <a:p>
            <a:r>
              <a:rPr lang="tr-TR" sz="1800" b="1" i="0" dirty="0" err="1">
                <a:solidFill>
                  <a:schemeClr val="accent2"/>
                </a:solidFill>
                <a:effectLst/>
                <a:latin typeface="inter-bold"/>
              </a:rPr>
              <a:t>Public</a:t>
            </a:r>
            <a:r>
              <a:rPr lang="tr-TR" sz="1800" b="0" i="0" dirty="0" err="1">
                <a:solidFill>
                  <a:schemeClr val="accent2"/>
                </a:solidFill>
                <a:effectLst/>
                <a:latin typeface="inter-regular"/>
              </a:rPr>
              <a:t>:</a:t>
            </a:r>
            <a:r>
              <a:rPr lang="tr-TR" sz="1800" b="0" i="0" dirty="0" err="1">
                <a:effectLst/>
                <a:latin typeface="Arial" panose="020B0604020202020204" pitchFamily="34" charset="0"/>
              </a:rPr>
              <a:t>Bir</a:t>
            </a:r>
            <a:r>
              <a:rPr lang="tr-TR" sz="1800" b="0" i="0" dirty="0">
                <a:effectLst/>
                <a:latin typeface="Arial" panose="020B0604020202020204" pitchFamily="34" charset="0"/>
              </a:rPr>
              <a:t> genel değiştiricinin erişim düzeyi her yerdedir. Sınıf içinden, sınıf dışından, paket içinden ve paket dışından erişilebilir.</a:t>
            </a:r>
          </a:p>
          <a:p>
            <a:endParaRPr lang="tr-TR" sz="1800" dirty="0"/>
          </a:p>
        </p:txBody>
      </p:sp>
      <p:pic>
        <p:nvPicPr>
          <p:cNvPr id="5" name="Resim 4">
            <a:extLst>
              <a:ext uri="{FF2B5EF4-FFF2-40B4-BE49-F238E27FC236}">
                <a16:creationId xmlns:a16="http://schemas.microsoft.com/office/drawing/2014/main" id="{843A31CB-157C-B3D6-5E80-54A71193EFC7}"/>
              </a:ext>
            </a:extLst>
          </p:cNvPr>
          <p:cNvPicPr>
            <a:picLocks noChangeAspect="1"/>
          </p:cNvPicPr>
          <p:nvPr/>
        </p:nvPicPr>
        <p:blipFill>
          <a:blip r:embed="rId2"/>
          <a:stretch>
            <a:fillRect/>
          </a:stretch>
        </p:blipFill>
        <p:spPr>
          <a:xfrm>
            <a:off x="1081087" y="3616324"/>
            <a:ext cx="10029825" cy="2876550"/>
          </a:xfrm>
          <a:prstGeom prst="rect">
            <a:avLst/>
          </a:prstGeom>
        </p:spPr>
      </p:pic>
    </p:spTree>
    <p:extLst>
      <p:ext uri="{BB962C8B-B14F-4D97-AF65-F5344CB8AC3E}">
        <p14:creationId xmlns:p14="http://schemas.microsoft.com/office/powerpoint/2010/main" val="13004818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5C25D0-427C-8FF6-ED09-D2326277D6B6}"/>
              </a:ext>
            </a:extLst>
          </p:cNvPr>
          <p:cNvSpPr>
            <a:spLocks noGrp="1"/>
          </p:cNvSpPr>
          <p:nvPr>
            <p:ph type="title"/>
          </p:nvPr>
        </p:nvSpPr>
        <p:spPr>
          <a:xfrm>
            <a:off x="838200" y="365126"/>
            <a:ext cx="10515600" cy="484620"/>
          </a:xfrm>
        </p:spPr>
        <p:txBody>
          <a:bodyPr>
            <a:normAutofit/>
          </a:bodyPr>
          <a:lstStyle/>
          <a:p>
            <a:pPr algn="ctr"/>
            <a:r>
              <a:rPr lang="es-ES" sz="2500" dirty="0">
                <a:solidFill>
                  <a:schemeClr val="accent2"/>
                </a:solidFill>
                <a:latin typeface="Consolas" panose="020B0609020204030204" pitchFamily="49" charset="0"/>
              </a:rPr>
              <a:t>Syntax error - logic error - compiler error -run time error</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6B6ABC69-20FC-E56D-0EDC-19032EAD28D2}"/>
              </a:ext>
            </a:extLst>
          </p:cNvPr>
          <p:cNvSpPr>
            <a:spLocks noGrp="1"/>
          </p:cNvSpPr>
          <p:nvPr>
            <p:ph idx="1"/>
          </p:nvPr>
        </p:nvSpPr>
        <p:spPr>
          <a:xfrm>
            <a:off x="838200" y="988290"/>
            <a:ext cx="10515600" cy="5772727"/>
          </a:xfrm>
        </p:spPr>
        <p:txBody>
          <a:bodyPr>
            <a:normAutofit/>
          </a:bodyPr>
          <a:lstStyle/>
          <a:p>
            <a:r>
              <a:rPr lang="tr-TR" sz="1800" b="1" i="0" dirty="0" err="1">
                <a:solidFill>
                  <a:schemeClr val="accent2"/>
                </a:solidFill>
                <a:effectLst/>
              </a:rPr>
              <a:t>Syntax</a:t>
            </a:r>
            <a:r>
              <a:rPr lang="tr-TR" sz="1800" b="1" i="0" dirty="0">
                <a:solidFill>
                  <a:schemeClr val="accent2"/>
                </a:solidFill>
                <a:effectLst/>
              </a:rPr>
              <a:t> </a:t>
            </a:r>
            <a:r>
              <a:rPr lang="tr-TR" sz="1800" b="1" i="0" dirty="0" err="1">
                <a:solidFill>
                  <a:schemeClr val="accent2"/>
                </a:solidFill>
                <a:effectLst/>
              </a:rPr>
              <a:t>Error</a:t>
            </a:r>
            <a:r>
              <a:rPr lang="tr-TR" sz="1800" b="0" i="0" dirty="0">
                <a:solidFill>
                  <a:schemeClr val="accent2"/>
                </a:solidFill>
                <a:effectLst/>
              </a:rPr>
              <a:t> </a:t>
            </a:r>
            <a:r>
              <a:rPr lang="tr-TR" sz="1800" b="0" i="0" dirty="0">
                <a:effectLst/>
              </a:rPr>
              <a:t>(Sözdizimi Hatası), yazılımcı tarafından </a:t>
            </a:r>
            <a:r>
              <a:rPr lang="tr-TR" sz="1800" b="0" i="0" u="none" strike="noStrike" dirty="0">
                <a:effectLst/>
                <a:hlinkClick r:id="rId2">
                  <a:extLst>
                    <a:ext uri="{A12FA001-AC4F-418D-AE19-62706E023703}">
                      <ahyp:hlinkClr xmlns:ahyp="http://schemas.microsoft.com/office/drawing/2018/hyperlinkcolor" val="tx"/>
                    </a:ext>
                  </a:extLst>
                </a:hlinkClick>
              </a:rPr>
              <a:t>kodlama</a:t>
            </a:r>
            <a:r>
              <a:rPr lang="tr-TR" sz="1800" b="0" i="0" dirty="0">
                <a:effectLst/>
              </a:rPr>
              <a:t> yapılırken sözdiziminde (</a:t>
            </a:r>
            <a:r>
              <a:rPr lang="tr-TR" sz="1800" b="0" i="0" dirty="0" err="1">
                <a:effectLst/>
              </a:rPr>
              <a:t>Syntax</a:t>
            </a:r>
            <a:r>
              <a:rPr lang="tr-TR" sz="1800" b="0" i="0" dirty="0">
                <a:effectLst/>
              </a:rPr>
              <a:t>) yapılan bir hata sonucu meydana gelen </a:t>
            </a:r>
            <a:r>
              <a:rPr lang="tr-TR" sz="1800" b="0" i="0" dirty="0" err="1">
                <a:effectLst/>
              </a:rPr>
              <a:t>programsal</a:t>
            </a:r>
            <a:r>
              <a:rPr lang="tr-TR" sz="1800" b="0" i="0" dirty="0">
                <a:effectLst/>
              </a:rPr>
              <a:t> hatalardır. </a:t>
            </a:r>
            <a:r>
              <a:rPr lang="tr-TR" sz="1800" b="0" i="0" u="none" strike="noStrike" dirty="0" err="1">
                <a:effectLst/>
                <a:hlinkClick r:id="rId3">
                  <a:extLst>
                    <a:ext uri="{A12FA001-AC4F-418D-AE19-62706E023703}">
                      <ahyp:hlinkClr xmlns:ahyp="http://schemas.microsoft.com/office/drawing/2018/hyperlinkcolor" val="tx"/>
                    </a:ext>
                  </a:extLst>
                </a:hlinkClick>
              </a:rPr>
              <a:t>Syntax</a:t>
            </a:r>
            <a:r>
              <a:rPr lang="tr-TR" sz="1800" b="0" i="0" dirty="0">
                <a:effectLst/>
              </a:rPr>
              <a:t> </a:t>
            </a:r>
            <a:r>
              <a:rPr lang="tr-TR" sz="1800" b="0" i="0" u="none" strike="noStrike" dirty="0" err="1">
                <a:effectLst/>
                <a:hlinkClick r:id="rId4">
                  <a:extLst>
                    <a:ext uri="{A12FA001-AC4F-418D-AE19-62706E023703}">
                      <ahyp:hlinkClr xmlns:ahyp="http://schemas.microsoft.com/office/drawing/2018/hyperlinkcolor" val="tx"/>
                    </a:ext>
                  </a:extLst>
                </a:hlinkClick>
              </a:rPr>
              <a:t>Error</a:t>
            </a:r>
            <a:r>
              <a:rPr lang="tr-TR" sz="1800" b="0" i="0" dirty="0">
                <a:effectLst/>
              </a:rPr>
              <a:t> hatası </a:t>
            </a:r>
            <a:r>
              <a:rPr lang="tr-TR" sz="1800" b="0" i="0" u="none" strike="noStrike" dirty="0">
                <a:effectLst/>
                <a:hlinkClick r:id="rId5">
                  <a:extLst>
                    <a:ext uri="{A12FA001-AC4F-418D-AE19-62706E023703}">
                      <ahyp:hlinkClr xmlns:ahyp="http://schemas.microsoft.com/office/drawing/2018/hyperlinkcolor" val="tx"/>
                    </a:ext>
                  </a:extLst>
                </a:hlinkClick>
              </a:rPr>
              <a:t>Compiler</a:t>
            </a:r>
            <a:r>
              <a:rPr lang="tr-TR" sz="1800" b="0" i="0" dirty="0">
                <a:effectLst/>
              </a:rPr>
              <a:t> (Derleyici) adı verilen </a:t>
            </a:r>
            <a:r>
              <a:rPr lang="tr-TR" sz="1800" b="0" i="0" u="none" strike="noStrike" dirty="0">
                <a:effectLst/>
                <a:hlinkClick r:id="rId6">
                  <a:extLst>
                    <a:ext uri="{A12FA001-AC4F-418D-AE19-62706E023703}">
                      <ahyp:hlinkClr xmlns:ahyp="http://schemas.microsoft.com/office/drawing/2018/hyperlinkcolor" val="tx"/>
                    </a:ext>
                  </a:extLst>
                </a:hlinkClick>
              </a:rPr>
              <a:t>yazılım</a:t>
            </a:r>
            <a:r>
              <a:rPr lang="tr-TR" sz="1800" b="0" i="0" dirty="0">
                <a:effectLst/>
              </a:rPr>
              <a:t> tarafından otomatik olarak tespit edilir ve bildirilir. Programın doğru şekilde çalışmayı sürdürebilmesi için </a:t>
            </a:r>
            <a:r>
              <a:rPr lang="tr-TR" sz="1800" b="0" i="0" dirty="0" err="1">
                <a:effectLst/>
              </a:rPr>
              <a:t>Syntax</a:t>
            </a:r>
            <a:r>
              <a:rPr lang="tr-TR" sz="1800" b="0" i="0" dirty="0">
                <a:effectLst/>
              </a:rPr>
              <a:t> </a:t>
            </a:r>
            <a:r>
              <a:rPr lang="tr-TR" sz="1800" b="0" i="0" dirty="0" err="1">
                <a:effectLst/>
              </a:rPr>
              <a:t>Error’un</a:t>
            </a:r>
            <a:r>
              <a:rPr lang="tr-TR" sz="1800" b="0" i="0" dirty="0">
                <a:effectLst/>
              </a:rPr>
              <a:t> yazılımcı tarafından düzeltilmesi gerekir.</a:t>
            </a:r>
          </a:p>
          <a:p>
            <a:r>
              <a:rPr lang="tr-TR" sz="1800" b="1" dirty="0" err="1">
                <a:solidFill>
                  <a:schemeClr val="accent2"/>
                </a:solidFill>
              </a:rPr>
              <a:t>Logic</a:t>
            </a:r>
            <a:r>
              <a:rPr lang="tr-TR" sz="1800" b="1" dirty="0">
                <a:solidFill>
                  <a:schemeClr val="accent2"/>
                </a:solidFill>
              </a:rPr>
              <a:t> </a:t>
            </a:r>
            <a:r>
              <a:rPr lang="tr-TR" sz="1800" b="1" dirty="0" err="1">
                <a:solidFill>
                  <a:schemeClr val="accent2"/>
                </a:solidFill>
              </a:rPr>
              <a:t>error</a:t>
            </a:r>
            <a:r>
              <a:rPr lang="tr-TR" sz="1800" b="1" dirty="0">
                <a:solidFill>
                  <a:schemeClr val="accent2"/>
                </a:solidFill>
              </a:rPr>
              <a:t>: </a:t>
            </a:r>
            <a:r>
              <a:rPr lang="tr-TR" sz="1800" b="0" i="0" dirty="0">
                <a:effectLst/>
              </a:rPr>
              <a:t>Java programlamasındaki mantıksal hataları bulmak son derece zor olabilir çünkü bunlar herhangi bir kodlama problemini veya Java dil öğelerinin kullanımındaki bir hatayı yansıtmazlar. Kod yazıldığı gibi mükemmel çalışıyor - yalnızca gerçekleştirmesini beklediğiniz görevi gerçekleştirmiyor.</a:t>
            </a:r>
          </a:p>
          <a:p>
            <a:r>
              <a:rPr lang="tr-TR" sz="1800" b="1" dirty="0">
                <a:solidFill>
                  <a:schemeClr val="accent2"/>
                </a:solidFill>
              </a:rPr>
              <a:t>Compiler </a:t>
            </a:r>
            <a:r>
              <a:rPr lang="tr-TR" sz="1800" b="1" dirty="0" err="1">
                <a:solidFill>
                  <a:schemeClr val="accent2"/>
                </a:solidFill>
              </a:rPr>
              <a:t>error</a:t>
            </a:r>
            <a:r>
              <a:rPr lang="tr-TR" sz="1800" b="1" dirty="0">
                <a:solidFill>
                  <a:schemeClr val="accent2"/>
                </a:solidFill>
              </a:rPr>
              <a:t>: </a:t>
            </a:r>
            <a:r>
              <a:rPr lang="tr-TR" sz="1800" b="0" i="0" dirty="0">
                <a:solidFill>
                  <a:srgbClr val="CCCCCC"/>
                </a:solidFill>
                <a:effectLst/>
              </a:rPr>
              <a:t>Derleme zamanı hatası, bir Java programının sözdizimi hatası, bulunamayan bir sınıf, tanımlanmış sınıf için hatalı bir dosya adı, farklı Java veri türlerini karıştırırken olası bir hassasiyet kaybı gibi derlenmesini önleyen herhangi bir hata türüdür.</a:t>
            </a:r>
          </a:p>
          <a:p>
            <a:pPr algn="l"/>
            <a:r>
              <a:rPr lang="tr-TR" sz="1800" b="1" dirty="0">
                <a:solidFill>
                  <a:schemeClr val="accent2"/>
                </a:solidFill>
              </a:rPr>
              <a:t>Run time </a:t>
            </a:r>
            <a:r>
              <a:rPr lang="tr-TR" sz="1800" b="1" dirty="0" err="1">
                <a:solidFill>
                  <a:schemeClr val="accent2"/>
                </a:solidFill>
              </a:rPr>
              <a:t>error</a:t>
            </a:r>
            <a:r>
              <a:rPr lang="tr-TR" sz="1800" b="1" dirty="0">
                <a:solidFill>
                  <a:schemeClr val="accent2"/>
                </a:solidFill>
              </a:rPr>
              <a:t>: </a:t>
            </a:r>
            <a:r>
              <a:rPr lang="tr-TR" sz="1800" b="0" i="0" dirty="0">
                <a:effectLst/>
              </a:rPr>
              <a:t>Çalışma zamanı hatası, program çalışırken ortaya çıkan bir program hatasıdır. Bu terim genellikle sözdizimi hataları ve derleme zamanı hataları gibi diğer program hatalarının aksine kullanılır.</a:t>
            </a:r>
          </a:p>
          <a:p>
            <a:pPr algn="l"/>
            <a:r>
              <a:rPr lang="tr-TR" sz="1800" b="0" i="0" dirty="0">
                <a:effectLst/>
              </a:rPr>
              <a:t>Birçok farklı çalışma zamanı hatası vardır. Bir örnek, yanlış çıktı üreten bir mantık hatasıdır. Örneğin, kullanıcı bir hücreye formül girdiğinde kaynak koddaki veya bir elektronik tablo programındaki yanlış hesaplama yanlış sonuç verebilir. Başka bir çalışma zamanı hatası türü bellek sızıntısıdır. Bu tür hatalar, program çalışırken programın sürekli olarak daha fazla RAM kullanmasına neden olur. Bellek sızıntısı sonsuz bir döngüden, kullanılmayan belleği yeniden dağıtmamasından veya başka nedenlerden kaynaklanabilir.</a:t>
            </a:r>
          </a:p>
          <a:p>
            <a:endParaRPr lang="tr-TR" sz="1500" b="1" dirty="0">
              <a:solidFill>
                <a:schemeClr val="accent2"/>
              </a:solidFill>
            </a:endParaRPr>
          </a:p>
        </p:txBody>
      </p:sp>
    </p:spTree>
    <p:extLst>
      <p:ext uri="{BB962C8B-B14F-4D97-AF65-F5344CB8AC3E}">
        <p14:creationId xmlns:p14="http://schemas.microsoft.com/office/powerpoint/2010/main" val="325215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5323FB-7C12-8E7A-F46A-5780E0B1DA25}"/>
              </a:ext>
            </a:extLst>
          </p:cNvPr>
          <p:cNvSpPr>
            <a:spLocks noGrp="1"/>
          </p:cNvSpPr>
          <p:nvPr>
            <p:ph type="title"/>
          </p:nvPr>
        </p:nvSpPr>
        <p:spPr>
          <a:xfrm>
            <a:off x="838200" y="365126"/>
            <a:ext cx="10515600" cy="512330"/>
          </a:xfrm>
        </p:spPr>
        <p:txBody>
          <a:bodyPr>
            <a:normAutofit/>
          </a:bodyPr>
          <a:lstStyle/>
          <a:p>
            <a:pPr algn="ctr"/>
            <a:r>
              <a:rPr lang="tr-TR" sz="2500" dirty="0" err="1">
                <a:solidFill>
                  <a:schemeClr val="accent2"/>
                </a:solidFill>
                <a:latin typeface="Consolas" panose="020B0609020204030204" pitchFamily="49" charset="0"/>
              </a:rPr>
              <a:t>exception</a:t>
            </a:r>
            <a:r>
              <a:rPr lang="tr-TR" sz="2500" dirty="0">
                <a:solidFill>
                  <a:schemeClr val="accent2"/>
                </a:solidFill>
                <a:latin typeface="Consolas" panose="020B0609020204030204" pitchFamily="49" charset="0"/>
              </a:rPr>
              <a:t> - </a:t>
            </a:r>
            <a:r>
              <a:rPr lang="tr-TR" sz="2500" dirty="0" err="1">
                <a:solidFill>
                  <a:schemeClr val="accent2"/>
                </a:solidFill>
                <a:latin typeface="Consolas" panose="020B0609020204030204" pitchFamily="49" charset="0"/>
              </a:rPr>
              <a:t>error</a:t>
            </a:r>
            <a:r>
              <a:rPr lang="tr-TR" sz="2500" dirty="0">
                <a:solidFill>
                  <a:schemeClr val="accent2"/>
                </a:solidFill>
                <a:latin typeface="Consolas" panose="020B0609020204030204" pitchFamily="49" charset="0"/>
              </a:rPr>
              <a:t>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856F983A-D243-3F99-29E6-126B44E60198}"/>
              </a:ext>
            </a:extLst>
          </p:cNvPr>
          <p:cNvSpPr>
            <a:spLocks noGrp="1"/>
          </p:cNvSpPr>
          <p:nvPr>
            <p:ph idx="1"/>
          </p:nvPr>
        </p:nvSpPr>
        <p:spPr>
          <a:xfrm>
            <a:off x="838200" y="1339273"/>
            <a:ext cx="10515600" cy="5320144"/>
          </a:xfrm>
        </p:spPr>
        <p:txBody>
          <a:bodyPr>
            <a:normAutofit/>
          </a:bodyPr>
          <a:lstStyle/>
          <a:p>
            <a:r>
              <a:rPr lang="tr-TR" sz="2000" b="1" i="0" dirty="0" err="1">
                <a:solidFill>
                  <a:schemeClr val="accent2"/>
                </a:solidFill>
                <a:effectLst/>
                <a:latin typeface="Arial" panose="020B0604020202020204" pitchFamily="34" charset="0"/>
              </a:rPr>
              <a:t>Exception</a:t>
            </a:r>
            <a:r>
              <a:rPr lang="tr-TR" sz="2000" b="1" i="0" dirty="0">
                <a:solidFill>
                  <a:schemeClr val="accent2"/>
                </a:solidFill>
                <a:effectLst/>
                <a:latin typeface="Arial" panose="020B0604020202020204" pitchFamily="34" charset="0"/>
              </a:rPr>
              <a:t>: </a:t>
            </a:r>
            <a:r>
              <a:rPr lang="tr-TR" sz="2000" b="0" i="0" dirty="0">
                <a:effectLst/>
                <a:latin typeface="Arial" panose="020B0604020202020204" pitchFamily="34" charset="0"/>
              </a:rPr>
              <a:t>Programın yürütülmesi sırasında meydana gelen ve program talimatlarının normal akışını kesen bir olaydır. Derleme ve çalışma zamanında oluşan hatalardır. Geliştiriciler tarafından yazılan kodda oluşur. </a:t>
            </a:r>
            <a:r>
              <a:rPr lang="tr-TR" sz="2000" b="0" i="0" dirty="0" err="1">
                <a:effectLst/>
                <a:latin typeface="Arial" panose="020B0604020202020204" pitchFamily="34" charset="0"/>
              </a:rPr>
              <a:t>Try-catch</a:t>
            </a:r>
            <a:r>
              <a:rPr lang="tr-TR" sz="2000" b="0" i="0" dirty="0">
                <a:effectLst/>
                <a:latin typeface="Arial" panose="020B0604020202020204" pitchFamily="34" charset="0"/>
              </a:rPr>
              <a:t> bloğu kullanılarak kurtarılabilir ve anahtar kelime atar.</a:t>
            </a:r>
          </a:p>
          <a:p>
            <a:endParaRPr lang="tr-TR" sz="2000" dirty="0">
              <a:latin typeface="Arial" panose="020B0604020202020204" pitchFamily="34" charset="0"/>
            </a:endParaRPr>
          </a:p>
          <a:p>
            <a:r>
              <a:rPr lang="tr-TR" sz="2000" dirty="0" err="1">
                <a:solidFill>
                  <a:schemeClr val="accent2"/>
                </a:solidFill>
                <a:latin typeface="Arial" panose="020B0604020202020204" pitchFamily="34" charset="0"/>
              </a:rPr>
              <a:t>Error</a:t>
            </a:r>
            <a:r>
              <a:rPr lang="tr-TR" sz="2000" dirty="0">
                <a:solidFill>
                  <a:schemeClr val="accent2"/>
                </a:solidFill>
                <a:latin typeface="Arial" panose="020B0604020202020204" pitchFamily="34" charset="0"/>
              </a:rPr>
              <a:t>: </a:t>
            </a:r>
            <a:r>
              <a:rPr lang="tr-TR" sz="2000" b="0" i="0" dirty="0">
                <a:effectLst/>
                <a:latin typeface="Arial" panose="020B0604020202020204" pitchFamily="34" charset="0"/>
              </a:rPr>
              <a:t>Hatalar, esas olarak sistem kaynaklarının eksikliğinden kaynaklanan sorunlardır. Yakalanamaz veya ele alınamaz. Ciddi bir sorun olduğunu gösterir. Çalışma zamanında oluşur. Bunlar her zaman kontrol edilmez. Hatalara örnek olarak </a:t>
            </a:r>
            <a:r>
              <a:rPr lang="tr-TR" sz="2000" b="0" i="0" dirty="0" err="1">
                <a:effectLst/>
                <a:latin typeface="Arial" panose="020B0604020202020204" pitchFamily="34" charset="0"/>
              </a:rPr>
              <a:t>OutOfMemoryError</a:t>
            </a:r>
            <a:r>
              <a:rPr lang="tr-TR" sz="2000" b="0" i="0" dirty="0">
                <a:effectLst/>
                <a:latin typeface="Arial" panose="020B0604020202020204" pitchFamily="34" charset="0"/>
              </a:rPr>
              <a:t>, </a:t>
            </a:r>
            <a:r>
              <a:rPr lang="tr-TR" sz="2000" b="0" i="0" dirty="0" err="1">
                <a:effectLst/>
                <a:latin typeface="Arial" panose="020B0604020202020204" pitchFamily="34" charset="0"/>
              </a:rPr>
              <a:t>LinkageError</a:t>
            </a:r>
            <a:r>
              <a:rPr lang="tr-TR" sz="2000" b="0" i="0" dirty="0">
                <a:effectLst/>
                <a:latin typeface="Arial" panose="020B0604020202020204" pitchFamily="34" charset="0"/>
              </a:rPr>
              <a:t>, </a:t>
            </a:r>
            <a:r>
              <a:rPr lang="tr-TR" sz="2000" b="0" i="0" dirty="0" err="1">
                <a:effectLst/>
                <a:latin typeface="Arial" panose="020B0604020202020204" pitchFamily="34" charset="0"/>
              </a:rPr>
              <a:t>AssertionError</a:t>
            </a:r>
            <a:r>
              <a:rPr lang="tr-TR" sz="2000" b="0" i="0" dirty="0">
                <a:effectLst/>
                <a:latin typeface="Arial" panose="020B0604020202020204" pitchFamily="34" charset="0"/>
              </a:rPr>
              <a:t> vb., </a:t>
            </a:r>
            <a:r>
              <a:rPr lang="tr-TR" sz="2000" b="0" i="0" dirty="0" err="1">
                <a:effectLst/>
                <a:latin typeface="Arial" panose="020B0604020202020204" pitchFamily="34" charset="0"/>
              </a:rPr>
              <a:t>Error</a:t>
            </a:r>
            <a:r>
              <a:rPr lang="tr-TR" sz="2000" b="0" i="0" dirty="0">
                <a:effectLst/>
                <a:latin typeface="Arial" panose="020B0604020202020204" pitchFamily="34" charset="0"/>
              </a:rPr>
              <a:t> sınıfının alt sınıflarıdır.</a:t>
            </a:r>
            <a:endParaRPr lang="tr-TR" sz="2000" dirty="0"/>
          </a:p>
        </p:txBody>
      </p:sp>
    </p:spTree>
    <p:extLst>
      <p:ext uri="{BB962C8B-B14F-4D97-AF65-F5344CB8AC3E}">
        <p14:creationId xmlns:p14="http://schemas.microsoft.com/office/powerpoint/2010/main" val="27182237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04212D-E74F-C8A0-20CD-224831F34471}"/>
              </a:ext>
            </a:extLst>
          </p:cNvPr>
          <p:cNvSpPr>
            <a:spLocks noGrp="1"/>
          </p:cNvSpPr>
          <p:nvPr>
            <p:ph type="title"/>
          </p:nvPr>
        </p:nvSpPr>
        <p:spPr>
          <a:xfrm>
            <a:off x="838200" y="2766218"/>
            <a:ext cx="10515600" cy="1325563"/>
          </a:xfrm>
        </p:spPr>
        <p:txBody>
          <a:bodyPr/>
          <a:lstStyle/>
          <a:p>
            <a:pPr algn="ctr"/>
            <a:r>
              <a:rPr lang="tr-TR" dirty="0"/>
              <a:t>6.Hafta Pazartesi</a:t>
            </a:r>
          </a:p>
        </p:txBody>
      </p:sp>
    </p:spTree>
    <p:extLst>
      <p:ext uri="{BB962C8B-B14F-4D97-AF65-F5344CB8AC3E}">
        <p14:creationId xmlns:p14="http://schemas.microsoft.com/office/powerpoint/2010/main" val="21068816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77F8CE-232D-8912-F286-FF3C364EB56D}"/>
              </a:ext>
            </a:extLst>
          </p:cNvPr>
          <p:cNvSpPr>
            <a:spLocks noGrp="1"/>
          </p:cNvSpPr>
          <p:nvPr>
            <p:ph type="title"/>
          </p:nvPr>
        </p:nvSpPr>
        <p:spPr>
          <a:xfrm>
            <a:off x="838200" y="365125"/>
            <a:ext cx="10515600" cy="656279"/>
          </a:xfrm>
        </p:spPr>
        <p:txBody>
          <a:bodyPr>
            <a:normAutofit/>
          </a:bodyPr>
          <a:lstStyle/>
          <a:p>
            <a:pPr algn="ctr"/>
            <a:r>
              <a:rPr lang="tr-TR" sz="3500" dirty="0" err="1">
                <a:solidFill>
                  <a:schemeClr val="accent2"/>
                </a:solidFill>
                <a:latin typeface="Consolas" panose="020B0609020204030204" pitchFamily="49" charset="0"/>
              </a:rPr>
              <a:t>Decoder</a:t>
            </a:r>
            <a:r>
              <a:rPr lang="tr-TR" sz="3500" dirty="0">
                <a:solidFill>
                  <a:schemeClr val="accent2"/>
                </a:solidFill>
                <a:latin typeface="Consolas" panose="020B0609020204030204" pitchFamily="49" charset="0"/>
              </a:rPr>
              <a:t>-Encoder </a:t>
            </a:r>
            <a:r>
              <a:rPr lang="tr-TR" sz="3500" u="sng" dirty="0">
                <a:solidFill>
                  <a:schemeClr val="accent2"/>
                </a:solidFill>
                <a:latin typeface="Consolas" panose="020B0609020204030204" pitchFamily="49" charset="0"/>
              </a:rPr>
              <a:t>nedir ?</a:t>
            </a:r>
            <a:endParaRPr lang="tr-TR" sz="3500" dirty="0">
              <a:solidFill>
                <a:schemeClr val="accent2"/>
              </a:solidFill>
            </a:endParaRPr>
          </a:p>
        </p:txBody>
      </p:sp>
      <p:sp>
        <p:nvSpPr>
          <p:cNvPr id="3" name="İçerik Yer Tutucusu 2">
            <a:extLst>
              <a:ext uri="{FF2B5EF4-FFF2-40B4-BE49-F238E27FC236}">
                <a16:creationId xmlns:a16="http://schemas.microsoft.com/office/drawing/2014/main" id="{F68696D3-F644-1705-5982-1473C95AEFB5}"/>
              </a:ext>
            </a:extLst>
          </p:cNvPr>
          <p:cNvSpPr>
            <a:spLocks noGrp="1"/>
          </p:cNvSpPr>
          <p:nvPr>
            <p:ph idx="1"/>
          </p:nvPr>
        </p:nvSpPr>
        <p:spPr>
          <a:xfrm>
            <a:off x="838200" y="1147864"/>
            <a:ext cx="10515600" cy="5466945"/>
          </a:xfrm>
        </p:spPr>
        <p:txBody>
          <a:bodyPr>
            <a:normAutofit/>
          </a:bodyPr>
          <a:lstStyle/>
          <a:p>
            <a:r>
              <a:rPr lang="tr-TR" sz="2200" b="0" i="0" dirty="0" err="1">
                <a:solidFill>
                  <a:schemeClr val="tx2"/>
                </a:solidFill>
                <a:effectLst/>
              </a:rPr>
              <a:t>Encode</a:t>
            </a:r>
            <a:r>
              <a:rPr lang="tr-TR" sz="2200" b="0" i="0" dirty="0">
                <a:solidFill>
                  <a:schemeClr val="tx2"/>
                </a:solidFill>
                <a:effectLst/>
              </a:rPr>
              <a:t> teriminin kelime anlamı şifrelemek, kodlamak olarak bilinir. </a:t>
            </a:r>
            <a:r>
              <a:rPr lang="tr-TR" sz="2200" b="0" i="0" dirty="0" err="1">
                <a:solidFill>
                  <a:schemeClr val="tx2"/>
                </a:solidFill>
                <a:effectLst/>
              </a:rPr>
              <a:t>Encode</a:t>
            </a:r>
            <a:r>
              <a:rPr lang="tr-TR" sz="2200" b="0" i="0" dirty="0">
                <a:solidFill>
                  <a:schemeClr val="tx2"/>
                </a:solidFill>
                <a:effectLst/>
              </a:rPr>
              <a:t> terimi yazılım ve bilişim alanında kullanıldığı gibi günlük hayatta ve askeri alanlarda da kullanılmaktadır.</a:t>
            </a:r>
          </a:p>
          <a:p>
            <a:r>
              <a:rPr lang="tr-TR" sz="2200" b="0" i="0" dirty="0" err="1">
                <a:solidFill>
                  <a:schemeClr val="tx2"/>
                </a:solidFill>
                <a:effectLst/>
              </a:rPr>
              <a:t>Encode</a:t>
            </a:r>
            <a:r>
              <a:rPr lang="tr-TR" sz="2200" b="0" i="0" dirty="0">
                <a:solidFill>
                  <a:schemeClr val="tx2"/>
                </a:solidFill>
                <a:effectLst/>
              </a:rPr>
              <a:t> siber güvenlik alanında bir verinin alıcıya iletilmesi sırasında üçüncü kişiler tarafından okunmasının önüne geçmek amacıyla farklı şifreleme teknikleri kullanılarak farklı bir formata dönüştürülmesi amacıyla kullanılır. Yapılan bu işleme </a:t>
            </a:r>
            <a:r>
              <a:rPr lang="tr-TR" sz="2200" b="0" i="0" dirty="0" err="1">
                <a:solidFill>
                  <a:schemeClr val="tx2"/>
                </a:solidFill>
                <a:effectLst/>
              </a:rPr>
              <a:t>encoding</a:t>
            </a:r>
            <a:r>
              <a:rPr lang="tr-TR" sz="2200" b="0" i="0" dirty="0">
                <a:solidFill>
                  <a:schemeClr val="tx2"/>
                </a:solidFill>
                <a:effectLst/>
              </a:rPr>
              <a:t> denir. Değiştirilen verinin tekrar eski haline dönüştürülmesi için </a:t>
            </a:r>
            <a:r>
              <a:rPr lang="tr-TR" sz="2200" b="1" i="0" dirty="0" err="1">
                <a:solidFill>
                  <a:schemeClr val="tx2"/>
                </a:solidFill>
                <a:effectLst/>
              </a:rPr>
              <a:t>decoding</a:t>
            </a:r>
            <a:r>
              <a:rPr lang="tr-TR" sz="2200" b="0" i="0" dirty="0">
                <a:solidFill>
                  <a:schemeClr val="tx2"/>
                </a:solidFill>
                <a:effectLst/>
              </a:rPr>
              <a:t> adı verilen bir işlemin uygulanması gerekir.  </a:t>
            </a:r>
            <a:endParaRPr lang="tr-TR" sz="2200" dirty="0">
              <a:solidFill>
                <a:schemeClr val="tx2"/>
              </a:solidFill>
            </a:endParaRPr>
          </a:p>
        </p:txBody>
      </p:sp>
    </p:spTree>
    <p:extLst>
      <p:ext uri="{BB962C8B-B14F-4D97-AF65-F5344CB8AC3E}">
        <p14:creationId xmlns:p14="http://schemas.microsoft.com/office/powerpoint/2010/main" val="20115236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4347AF-66E0-541A-C2E9-1F032CDF045E}"/>
              </a:ext>
            </a:extLst>
          </p:cNvPr>
          <p:cNvSpPr>
            <a:spLocks noGrp="1"/>
          </p:cNvSpPr>
          <p:nvPr>
            <p:ph type="title"/>
          </p:nvPr>
        </p:nvSpPr>
        <p:spPr>
          <a:xfrm>
            <a:off x="838200" y="2766218"/>
            <a:ext cx="10515600" cy="1325563"/>
          </a:xfrm>
        </p:spPr>
        <p:txBody>
          <a:bodyPr/>
          <a:lstStyle/>
          <a:p>
            <a:pPr algn="ctr"/>
            <a:r>
              <a:rPr lang="tr-TR" dirty="0"/>
              <a:t>6.Hafta Salı-Çarşamba-Perşembe-Cuma</a:t>
            </a:r>
          </a:p>
        </p:txBody>
      </p:sp>
    </p:spTree>
    <p:extLst>
      <p:ext uri="{BB962C8B-B14F-4D97-AF65-F5344CB8AC3E}">
        <p14:creationId xmlns:p14="http://schemas.microsoft.com/office/powerpoint/2010/main" val="2053827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33D762-5BF6-AE80-0858-E67CE41A6CAD}"/>
              </a:ext>
            </a:extLst>
          </p:cNvPr>
          <p:cNvSpPr>
            <a:spLocks noGrp="1"/>
          </p:cNvSpPr>
          <p:nvPr>
            <p:ph type="title"/>
          </p:nvPr>
        </p:nvSpPr>
        <p:spPr>
          <a:xfrm>
            <a:off x="838200" y="365125"/>
            <a:ext cx="10515600" cy="607641"/>
          </a:xfrm>
        </p:spPr>
        <p:txBody>
          <a:bodyPr>
            <a:normAutofit fontScale="90000"/>
          </a:bodyPr>
          <a:lstStyle/>
          <a:p>
            <a:pPr algn="ctr"/>
            <a:r>
              <a:rPr lang="tr-TR" dirty="0">
                <a:solidFill>
                  <a:schemeClr val="accent2"/>
                </a:solidFill>
              </a:rPr>
              <a:t>MD5</a:t>
            </a:r>
          </a:p>
        </p:txBody>
      </p:sp>
      <p:sp>
        <p:nvSpPr>
          <p:cNvPr id="3" name="İçerik Yer Tutucusu 2">
            <a:extLst>
              <a:ext uri="{FF2B5EF4-FFF2-40B4-BE49-F238E27FC236}">
                <a16:creationId xmlns:a16="http://schemas.microsoft.com/office/drawing/2014/main" id="{A55FB42D-10FA-65B7-4D38-A6F7DBCE5616}"/>
              </a:ext>
            </a:extLst>
          </p:cNvPr>
          <p:cNvSpPr>
            <a:spLocks noGrp="1"/>
          </p:cNvSpPr>
          <p:nvPr>
            <p:ph idx="1"/>
          </p:nvPr>
        </p:nvSpPr>
        <p:spPr>
          <a:xfrm>
            <a:off x="838200" y="1070043"/>
            <a:ext cx="10515600" cy="5422832"/>
          </a:xfrm>
        </p:spPr>
        <p:txBody>
          <a:bodyPr/>
          <a:lstStyle/>
          <a:p>
            <a:r>
              <a:rPr lang="tr-TR" sz="2000" b="0" i="0" dirty="0">
                <a:solidFill>
                  <a:schemeClr val="tx2"/>
                </a:solidFill>
                <a:effectLst/>
                <a:latin typeface="Verdana" panose="020B0604030504040204" pitchFamily="34" charset="0"/>
              </a:rPr>
              <a:t>MD5 (Message-Digest </a:t>
            </a:r>
            <a:r>
              <a:rPr lang="tr-TR" sz="2000" b="0" i="0" dirty="0" err="1">
                <a:solidFill>
                  <a:schemeClr val="tx2"/>
                </a:solidFill>
                <a:effectLst/>
                <a:latin typeface="Verdana" panose="020B0604030504040204" pitchFamily="34" charset="0"/>
              </a:rPr>
              <a:t>algorithm</a:t>
            </a:r>
            <a:r>
              <a:rPr lang="tr-TR" sz="2000" b="0" i="0" dirty="0">
                <a:solidFill>
                  <a:schemeClr val="tx2"/>
                </a:solidFill>
                <a:effectLst/>
                <a:latin typeface="Verdana" panose="020B0604030504040204" pitchFamily="34" charset="0"/>
              </a:rPr>
              <a:t> 5) </a:t>
            </a:r>
            <a:r>
              <a:rPr lang="tr-TR" sz="2000" b="0" i="0" dirty="0" err="1">
                <a:solidFill>
                  <a:schemeClr val="tx2"/>
                </a:solidFill>
                <a:effectLst/>
                <a:latin typeface="Verdana" panose="020B0604030504040204" pitchFamily="34" charset="0"/>
              </a:rPr>
              <a:t>MIT’de</a:t>
            </a:r>
            <a:r>
              <a:rPr lang="tr-TR" sz="2000" b="0" i="0" dirty="0">
                <a:solidFill>
                  <a:schemeClr val="tx2"/>
                </a:solidFill>
                <a:effectLst/>
                <a:latin typeface="Verdana" panose="020B0604030504040204" pitchFamily="34" charset="0"/>
              </a:rPr>
              <a:t> görev yapan </a:t>
            </a:r>
            <a:r>
              <a:rPr lang="tr-TR" sz="2000" b="0" i="0" dirty="0" err="1">
                <a:solidFill>
                  <a:schemeClr val="tx2"/>
                </a:solidFill>
                <a:effectLst/>
                <a:latin typeface="Verdana" panose="020B0604030504040204" pitchFamily="34" charset="0"/>
              </a:rPr>
              <a:t>Ron</a:t>
            </a:r>
            <a:r>
              <a:rPr lang="tr-TR" sz="2000" b="0" i="0" dirty="0">
                <a:solidFill>
                  <a:schemeClr val="tx2"/>
                </a:solidFill>
                <a:effectLst/>
                <a:latin typeface="Verdana" panose="020B0604030504040204" pitchFamily="34" charset="0"/>
              </a:rPr>
              <a:t> </a:t>
            </a:r>
            <a:r>
              <a:rPr lang="tr-TR" sz="2000" b="0" i="0" dirty="0" err="1">
                <a:solidFill>
                  <a:schemeClr val="tx2"/>
                </a:solidFill>
                <a:effectLst/>
                <a:latin typeface="Verdana" panose="020B0604030504040204" pitchFamily="34" charset="0"/>
              </a:rPr>
              <a:t>Rivest</a:t>
            </a:r>
            <a:r>
              <a:rPr lang="tr-TR" sz="2000" b="0" i="0" dirty="0">
                <a:solidFill>
                  <a:schemeClr val="tx2"/>
                </a:solidFill>
                <a:effectLst/>
                <a:latin typeface="Verdana" panose="020B0604030504040204" pitchFamily="34" charset="0"/>
              </a:rPr>
              <a:t> tarafından 1991 yılında geliştirilmiş bir tek yönlü şifreleme algoritmasıdır, veri bütünlüğünü test etmek için kullanılan, bir şifreleme algoritmasıdır. Bu algoritma girdinin büyüklüğünden bağımsız olarak 128-bit’lik bir çıktı üretir ve girdideki en ufak bir bit değişikliği bile çıktının tamamen değişmesine sebep olur.</a:t>
            </a:r>
          </a:p>
          <a:p>
            <a:endParaRPr lang="tr-TR" sz="2000" dirty="0">
              <a:solidFill>
                <a:schemeClr val="tx2"/>
              </a:solidFill>
              <a:latin typeface="Verdana" panose="020B0604030504040204" pitchFamily="34" charset="0"/>
            </a:endParaRPr>
          </a:p>
          <a:p>
            <a:pPr algn="l"/>
            <a:r>
              <a:rPr lang="tr-TR" sz="1400" b="1" i="0" dirty="0">
                <a:solidFill>
                  <a:schemeClr val="tx2"/>
                </a:solidFill>
                <a:effectLst/>
                <a:latin typeface="Verdana" panose="020B0604030504040204" pitchFamily="34" charset="0"/>
              </a:rPr>
              <a:t>ÖZELLİKLERİ</a:t>
            </a:r>
            <a:endParaRPr lang="tr-TR" sz="1400" b="0" i="0" dirty="0">
              <a:solidFill>
                <a:schemeClr val="tx2"/>
              </a:solidFill>
              <a:effectLst/>
              <a:latin typeface="Verdana" panose="020B0604030504040204" pitchFamily="34" charset="0"/>
            </a:endParaRPr>
          </a:p>
          <a:p>
            <a:pPr algn="l">
              <a:buFont typeface="Arial" panose="020B0604020202020204" pitchFamily="34" charset="0"/>
              <a:buChar char="•"/>
            </a:pPr>
            <a:r>
              <a:rPr lang="tr-TR" sz="1400" b="0" i="0" dirty="0">
                <a:solidFill>
                  <a:schemeClr val="tx2"/>
                </a:solidFill>
                <a:effectLst/>
                <a:latin typeface="Verdana" panose="020B0604030504040204" pitchFamily="34" charset="0"/>
              </a:rPr>
              <a:t>MD5 algoritması tek yönlü çalışır. Şifreleme yapılır, ancak şifre çözüm işlemi yapılamaz.</a:t>
            </a:r>
          </a:p>
          <a:p>
            <a:pPr algn="l">
              <a:buFont typeface="Arial" panose="020B0604020202020204" pitchFamily="34" charset="0"/>
              <a:buChar char="•"/>
            </a:pPr>
            <a:r>
              <a:rPr lang="tr-TR" sz="1400" b="0" i="0" dirty="0">
                <a:solidFill>
                  <a:schemeClr val="tx2"/>
                </a:solidFill>
                <a:effectLst/>
                <a:latin typeface="Verdana" panose="020B0604030504040204" pitchFamily="34" charset="0"/>
              </a:rPr>
              <a:t>MD5 algoritması, üzerinde işlem yapılan dosyada (aktarma vb.) herhangi bir değişiklik olup olmadığını tespit eder.</a:t>
            </a:r>
          </a:p>
          <a:p>
            <a:pPr algn="l">
              <a:buFont typeface="Arial" panose="020B0604020202020204" pitchFamily="34" charset="0"/>
              <a:buChar char="•"/>
            </a:pPr>
            <a:r>
              <a:rPr lang="tr-TR" sz="1400" b="0" i="0" dirty="0">
                <a:solidFill>
                  <a:schemeClr val="tx2"/>
                </a:solidFill>
                <a:effectLst/>
                <a:latin typeface="Verdana" panose="020B0604030504040204" pitchFamily="34" charset="0"/>
              </a:rPr>
              <a:t>MD5 algoritması bir alt sürümü olan MD4’e göre yavaş çalışır, ancak şifrelendirme sistemi çok daha karışık ve çözülmesi güçtür.</a:t>
            </a:r>
          </a:p>
          <a:p>
            <a:pPr algn="l">
              <a:buFont typeface="Arial" panose="020B0604020202020204" pitchFamily="34" charset="0"/>
              <a:buChar char="•"/>
            </a:pPr>
            <a:r>
              <a:rPr lang="tr-TR" sz="1400" b="0" i="0" dirty="0">
                <a:solidFill>
                  <a:schemeClr val="tx2"/>
                </a:solidFill>
                <a:effectLst/>
                <a:latin typeface="Verdana" panose="020B0604030504040204" pitchFamily="34" charset="0"/>
              </a:rPr>
              <a:t>MD5’ın en çok </a:t>
            </a:r>
            <a:r>
              <a:rPr lang="tr-TR" sz="1400" b="0" i="0" dirty="0" err="1">
                <a:solidFill>
                  <a:schemeClr val="tx2"/>
                </a:solidFill>
                <a:effectLst/>
                <a:latin typeface="Verdana" panose="020B0604030504040204" pitchFamily="34" charset="0"/>
              </a:rPr>
              <a:t>kulanıdığı</a:t>
            </a:r>
            <a:r>
              <a:rPr lang="tr-TR" sz="1400" b="0" i="0" dirty="0">
                <a:solidFill>
                  <a:schemeClr val="tx2"/>
                </a:solidFill>
                <a:effectLst/>
                <a:latin typeface="Verdana" panose="020B0604030504040204" pitchFamily="34" charset="0"/>
              </a:rPr>
              <a:t> yerlerden biri, bir verinin (dosyanın) doğru transfer edilip edilmediği veya değiştirilip değiştirilmediğinin kontrol edilmesidir.  </a:t>
            </a:r>
          </a:p>
          <a:p>
            <a:pPr algn="l">
              <a:buFont typeface="Arial" panose="020B0604020202020204" pitchFamily="34" charset="0"/>
              <a:buChar char="•"/>
            </a:pPr>
            <a:r>
              <a:rPr lang="tr-TR" sz="1400" b="0" i="0" dirty="0">
                <a:solidFill>
                  <a:schemeClr val="tx2"/>
                </a:solidFill>
                <a:effectLst/>
                <a:latin typeface="Verdana" panose="020B0604030504040204" pitchFamily="34" charset="0"/>
              </a:rPr>
              <a:t>Kimlik belirleme uygulamalarında kullanılır.</a:t>
            </a:r>
          </a:p>
          <a:p>
            <a:endParaRPr lang="tr-TR" sz="2000" dirty="0">
              <a:solidFill>
                <a:schemeClr val="tx2"/>
              </a:solidFill>
            </a:endParaRPr>
          </a:p>
        </p:txBody>
      </p:sp>
    </p:spTree>
    <p:extLst>
      <p:ext uri="{BB962C8B-B14F-4D97-AF65-F5344CB8AC3E}">
        <p14:creationId xmlns:p14="http://schemas.microsoft.com/office/powerpoint/2010/main" val="1895909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1A4B4-D6D0-057A-EA8A-B84B0367791F}"/>
              </a:ext>
            </a:extLst>
          </p:cNvPr>
          <p:cNvSpPr>
            <a:spLocks noGrp="1"/>
          </p:cNvSpPr>
          <p:nvPr>
            <p:ph type="title"/>
          </p:nvPr>
        </p:nvSpPr>
        <p:spPr>
          <a:xfrm>
            <a:off x="838200" y="248393"/>
            <a:ext cx="10515600" cy="549275"/>
          </a:xfrm>
        </p:spPr>
        <p:txBody>
          <a:bodyPr>
            <a:normAutofit/>
          </a:bodyPr>
          <a:lstStyle/>
          <a:p>
            <a:pPr algn="ctr"/>
            <a:r>
              <a:rPr lang="tr-TR" sz="2800" b="1" i="0" dirty="0">
                <a:solidFill>
                  <a:schemeClr val="accent2"/>
                </a:solidFill>
                <a:effectLst/>
                <a:latin typeface="Open Sans" panose="020B0606030504020204" pitchFamily="34" charset="0"/>
              </a:rPr>
              <a:t>SHA </a:t>
            </a:r>
            <a:r>
              <a:rPr lang="tr-TR" sz="2800" b="1" i="0" dirty="0" err="1">
                <a:solidFill>
                  <a:schemeClr val="accent2"/>
                </a:solidFill>
                <a:effectLst/>
                <a:latin typeface="Open Sans" panose="020B0606030504020204" pitchFamily="34" charset="0"/>
              </a:rPr>
              <a:t>Secure</a:t>
            </a:r>
            <a:r>
              <a:rPr lang="tr-TR" sz="2800" b="1" i="0" dirty="0">
                <a:solidFill>
                  <a:schemeClr val="accent2"/>
                </a:solidFill>
                <a:effectLst/>
                <a:latin typeface="Open Sans" panose="020B0606030504020204" pitchFamily="34" charset="0"/>
              </a:rPr>
              <a:t> </a:t>
            </a:r>
            <a:r>
              <a:rPr lang="tr-TR" sz="2800" b="1" i="0" dirty="0" err="1">
                <a:solidFill>
                  <a:schemeClr val="accent2"/>
                </a:solidFill>
                <a:effectLst/>
                <a:latin typeface="Open Sans" panose="020B0606030504020204" pitchFamily="34" charset="0"/>
              </a:rPr>
              <a:t>Hashing</a:t>
            </a:r>
            <a:r>
              <a:rPr lang="tr-TR" sz="2800" b="1" i="0" dirty="0">
                <a:solidFill>
                  <a:schemeClr val="accent2"/>
                </a:solidFill>
                <a:effectLst/>
                <a:latin typeface="Open Sans" panose="020B0606030504020204" pitchFamily="34" charset="0"/>
              </a:rPr>
              <a:t> Algoritması Nedir?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15C006C6-D580-9EB8-28B7-2946967E0F81}"/>
              </a:ext>
            </a:extLst>
          </p:cNvPr>
          <p:cNvSpPr>
            <a:spLocks noGrp="1"/>
          </p:cNvSpPr>
          <p:nvPr>
            <p:ph idx="1"/>
          </p:nvPr>
        </p:nvSpPr>
        <p:spPr>
          <a:xfrm>
            <a:off x="838200" y="797668"/>
            <a:ext cx="10515600" cy="5914417"/>
          </a:xfrm>
        </p:spPr>
        <p:txBody>
          <a:bodyPr>
            <a:normAutofit/>
          </a:bodyPr>
          <a:lstStyle/>
          <a:p>
            <a:r>
              <a:rPr lang="tr-TR" sz="2000" b="1" i="0" dirty="0">
                <a:solidFill>
                  <a:schemeClr val="tx2"/>
                </a:solidFill>
                <a:effectLst/>
                <a:latin typeface="Roboto" panose="02000000000000000000" pitchFamily="2" charset="0"/>
              </a:rPr>
              <a:t>SHA</a:t>
            </a:r>
            <a:r>
              <a:rPr lang="tr-TR" sz="2000" b="0" i="0" dirty="0">
                <a:solidFill>
                  <a:schemeClr val="tx2"/>
                </a:solidFill>
                <a:effectLst/>
                <a:latin typeface="Roboto" panose="02000000000000000000" pitchFamily="2" charset="0"/>
              </a:rPr>
              <a:t> (</a:t>
            </a:r>
            <a:r>
              <a:rPr lang="tr-TR" sz="2000" b="0" i="0" dirty="0" err="1">
                <a:solidFill>
                  <a:schemeClr val="tx2"/>
                </a:solidFill>
                <a:effectLst/>
                <a:latin typeface="Roboto" panose="02000000000000000000" pitchFamily="2" charset="0"/>
              </a:rPr>
              <a:t>Secure</a:t>
            </a:r>
            <a:r>
              <a:rPr lang="tr-TR" sz="2000" b="0" i="0" dirty="0">
                <a:solidFill>
                  <a:schemeClr val="tx2"/>
                </a:solidFill>
                <a:effectLst/>
                <a:latin typeface="Roboto" panose="02000000000000000000" pitchFamily="2" charset="0"/>
              </a:rPr>
              <a:t> </a:t>
            </a:r>
            <a:r>
              <a:rPr lang="tr-TR" sz="2000" b="0" i="0" dirty="0" err="1">
                <a:solidFill>
                  <a:schemeClr val="tx2"/>
                </a:solidFill>
                <a:effectLst/>
                <a:latin typeface="Roboto" panose="02000000000000000000" pitchFamily="2" charset="0"/>
              </a:rPr>
              <a:t>Hash</a:t>
            </a:r>
            <a:r>
              <a:rPr lang="tr-TR" sz="2000" b="0" i="0" dirty="0">
                <a:solidFill>
                  <a:schemeClr val="tx2"/>
                </a:solidFill>
                <a:effectLst/>
                <a:latin typeface="Roboto" panose="02000000000000000000" pitchFamily="2" charset="0"/>
              </a:rPr>
              <a:t> </a:t>
            </a:r>
            <a:r>
              <a:rPr lang="tr-TR" sz="2000" b="0" i="0" dirty="0" err="1">
                <a:solidFill>
                  <a:schemeClr val="tx2"/>
                </a:solidFill>
                <a:effectLst/>
                <a:latin typeface="Roboto" panose="02000000000000000000" pitchFamily="2" charset="0"/>
              </a:rPr>
              <a:t>Algorithm</a:t>
            </a:r>
            <a:r>
              <a:rPr lang="tr-TR" sz="2000" b="0" i="0" dirty="0">
                <a:solidFill>
                  <a:schemeClr val="tx2"/>
                </a:solidFill>
                <a:effectLst/>
                <a:latin typeface="Roboto" panose="02000000000000000000" pitchFamily="2" charset="0"/>
              </a:rPr>
              <a:t>), NSA tarafından geliştirilmiş bir </a:t>
            </a:r>
            <a:r>
              <a:rPr lang="tr-TR" sz="2000" b="0" i="0" dirty="0" err="1">
                <a:solidFill>
                  <a:schemeClr val="tx2"/>
                </a:solidFill>
                <a:effectLst/>
                <a:latin typeface="Roboto" panose="02000000000000000000" pitchFamily="2" charset="0"/>
              </a:rPr>
              <a:t>kriptografik</a:t>
            </a:r>
            <a:r>
              <a:rPr lang="tr-TR" sz="2000" b="0" i="0" dirty="0">
                <a:solidFill>
                  <a:schemeClr val="tx2"/>
                </a:solidFill>
                <a:effectLst/>
                <a:latin typeface="Roboto" panose="02000000000000000000" pitchFamily="2" charset="0"/>
              </a:rPr>
              <a:t> özetleme fonksiyonudur. </a:t>
            </a:r>
            <a:r>
              <a:rPr lang="tr-TR" sz="2000" b="0" i="0" u="none" strike="noStrike" dirty="0">
                <a:solidFill>
                  <a:schemeClr val="tx2"/>
                </a:solidFill>
                <a:effectLst/>
                <a:latin typeface="Roboto" panose="02000000000000000000" pitchFamily="2" charset="0"/>
              </a:rPr>
              <a:t>SHA</a:t>
            </a:r>
            <a:r>
              <a:rPr lang="tr-TR" sz="2000" b="0" i="0" dirty="0">
                <a:solidFill>
                  <a:schemeClr val="tx2"/>
                </a:solidFill>
                <a:effectLst/>
                <a:latin typeface="Roboto" panose="02000000000000000000" pitchFamily="2" charset="0"/>
              </a:rPr>
              <a:t> yardımıyla metinler şifrelenerek özetlenebilir ve daha sonradan tekrar çözümlenerek orijinal metin haline getirilebilir. Bu sayede metinlerin tamamen korunmasız olarak transfer edilmesi yerine korumalı olarak karşı tarafa ulaşması hedeflenir.</a:t>
            </a:r>
            <a:r>
              <a:rPr lang="tr-TR" sz="1400" b="0" i="0" dirty="0">
                <a:solidFill>
                  <a:srgbClr val="596880"/>
                </a:solidFill>
                <a:effectLst/>
                <a:latin typeface="Roboto" panose="02000000000000000000" pitchFamily="2" charset="0"/>
              </a:rPr>
              <a:t> </a:t>
            </a:r>
            <a:r>
              <a:rPr lang="tr-TR" sz="2000" b="0" i="0" dirty="0">
                <a:solidFill>
                  <a:schemeClr val="tx2"/>
                </a:solidFill>
                <a:effectLst/>
                <a:latin typeface="Roboto" panose="02000000000000000000" pitchFamily="2" charset="0"/>
              </a:rPr>
              <a:t>SHA şifreleme yöntemi sayesinde istenilen herhangi bir metni özetleme algoritması sayesinde şifreleyebilir ve dışarıdan bakıldığında anlamsız karakterler kümesi halinde görünen metinlere çevirebilirsiniz</a:t>
            </a:r>
            <a:endParaRPr lang="tr-TR" sz="2000" dirty="0">
              <a:solidFill>
                <a:schemeClr val="tx2"/>
              </a:solidFill>
            </a:endParaRPr>
          </a:p>
        </p:txBody>
      </p:sp>
    </p:spTree>
    <p:extLst>
      <p:ext uri="{BB962C8B-B14F-4D97-AF65-F5344CB8AC3E}">
        <p14:creationId xmlns:p14="http://schemas.microsoft.com/office/powerpoint/2010/main" val="38173250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487096-BDB1-6282-30DC-5BA0399D56A6}"/>
              </a:ext>
            </a:extLst>
          </p:cNvPr>
          <p:cNvSpPr>
            <a:spLocks noGrp="1"/>
          </p:cNvSpPr>
          <p:nvPr>
            <p:ph type="title"/>
          </p:nvPr>
        </p:nvSpPr>
        <p:spPr>
          <a:xfrm>
            <a:off x="838200" y="365126"/>
            <a:ext cx="10515600" cy="520092"/>
          </a:xfrm>
        </p:spPr>
        <p:txBody>
          <a:bodyPr>
            <a:normAutofit/>
          </a:bodyPr>
          <a:lstStyle/>
          <a:p>
            <a:pPr algn="ctr"/>
            <a:r>
              <a:rPr lang="tr-TR" sz="3000" dirty="0" err="1">
                <a:solidFill>
                  <a:schemeClr val="accent2"/>
                </a:solidFill>
              </a:rPr>
              <a:t>String</a:t>
            </a:r>
            <a:r>
              <a:rPr lang="tr-TR" sz="3000" dirty="0">
                <a:solidFill>
                  <a:schemeClr val="accent2"/>
                </a:solidFill>
              </a:rPr>
              <a:t> s = "";      </a:t>
            </a:r>
            <a:r>
              <a:rPr lang="tr-TR" sz="3000" dirty="0" err="1">
                <a:solidFill>
                  <a:schemeClr val="accent2"/>
                </a:solidFill>
              </a:rPr>
              <a:t>vs</a:t>
            </a:r>
            <a:r>
              <a:rPr lang="tr-TR" sz="3000" dirty="0">
                <a:solidFill>
                  <a:schemeClr val="accent2"/>
                </a:solidFill>
              </a:rPr>
              <a:t>     </a:t>
            </a:r>
            <a:r>
              <a:rPr lang="tr-TR" sz="3000" dirty="0" err="1">
                <a:solidFill>
                  <a:schemeClr val="accent2"/>
                </a:solidFill>
              </a:rPr>
              <a:t>String</a:t>
            </a:r>
            <a:r>
              <a:rPr lang="tr-TR" sz="3000" dirty="0">
                <a:solidFill>
                  <a:schemeClr val="accent2"/>
                </a:solidFill>
              </a:rPr>
              <a:t> </a:t>
            </a:r>
            <a:r>
              <a:rPr lang="tr-TR" sz="3000" dirty="0" err="1">
                <a:solidFill>
                  <a:schemeClr val="accent2"/>
                </a:solidFill>
              </a:rPr>
              <a:t>str</a:t>
            </a:r>
            <a:r>
              <a:rPr lang="tr-TR" sz="3000" dirty="0">
                <a:solidFill>
                  <a:schemeClr val="accent2"/>
                </a:solidFill>
              </a:rPr>
              <a:t> = </a:t>
            </a:r>
            <a:r>
              <a:rPr lang="tr-TR" sz="3000" dirty="0" err="1">
                <a:solidFill>
                  <a:schemeClr val="accent2"/>
                </a:solidFill>
              </a:rPr>
              <a:t>new</a:t>
            </a:r>
            <a:r>
              <a:rPr lang="tr-TR" sz="3000" dirty="0">
                <a:solidFill>
                  <a:schemeClr val="accent2"/>
                </a:solidFill>
              </a:rPr>
              <a:t> </a:t>
            </a:r>
            <a:r>
              <a:rPr lang="tr-TR" sz="3000" dirty="0" err="1">
                <a:solidFill>
                  <a:schemeClr val="accent2"/>
                </a:solidFill>
              </a:rPr>
              <a:t>String</a:t>
            </a:r>
            <a:r>
              <a:rPr lang="tr-TR" sz="3000" dirty="0">
                <a:solidFill>
                  <a:schemeClr val="accent2"/>
                </a:solidFill>
              </a:rPr>
              <a:t>();</a:t>
            </a:r>
          </a:p>
        </p:txBody>
      </p:sp>
      <p:sp>
        <p:nvSpPr>
          <p:cNvPr id="3" name="İçerik Yer Tutucusu 2">
            <a:extLst>
              <a:ext uri="{FF2B5EF4-FFF2-40B4-BE49-F238E27FC236}">
                <a16:creationId xmlns:a16="http://schemas.microsoft.com/office/drawing/2014/main" id="{364276D1-6A85-F046-B25E-35AF12DE2301}"/>
              </a:ext>
            </a:extLst>
          </p:cNvPr>
          <p:cNvSpPr>
            <a:spLocks noGrp="1"/>
          </p:cNvSpPr>
          <p:nvPr>
            <p:ph idx="1"/>
          </p:nvPr>
        </p:nvSpPr>
        <p:spPr>
          <a:xfrm>
            <a:off x="838200" y="1031132"/>
            <a:ext cx="10515600" cy="5145831"/>
          </a:xfrm>
        </p:spPr>
        <p:txBody>
          <a:bodyPr>
            <a:normAutofit/>
          </a:bodyPr>
          <a:lstStyle/>
          <a:p>
            <a:r>
              <a:rPr lang="tr-TR" sz="2000" b="0" i="0" dirty="0">
                <a:solidFill>
                  <a:schemeClr val="tx2"/>
                </a:solidFill>
                <a:effectLst/>
                <a:latin typeface="Arial" panose="020B0604020202020204" pitchFamily="34" charset="0"/>
              </a:rPr>
              <a:t>Java'daki Dizelerin değişmezliği sayesinde JVM, havuzda her değişmez </a:t>
            </a:r>
            <a:r>
              <a:rPr lang="tr-TR" sz="2000" b="0" i="0" dirty="0" err="1">
                <a:solidFill>
                  <a:schemeClr val="tx2"/>
                </a:solidFill>
                <a:effectLst/>
                <a:latin typeface="Arial" panose="020B0604020202020204" pitchFamily="34" charset="0"/>
              </a:rPr>
              <a:t>Dize'nin</a:t>
            </a:r>
            <a:r>
              <a:rPr lang="tr-TR" sz="2000" b="0" i="0" dirty="0">
                <a:solidFill>
                  <a:schemeClr val="tx2"/>
                </a:solidFill>
                <a:effectLst/>
                <a:latin typeface="Arial" panose="020B0604020202020204" pitchFamily="34" charset="0"/>
              </a:rPr>
              <a:t> yalnızca bir kopyasını depolayarak kendilerine ayrılan bellek miktarını optimize edebilir. </a:t>
            </a:r>
            <a:br>
              <a:rPr lang="tr-TR" sz="2000" dirty="0">
                <a:solidFill>
                  <a:schemeClr val="tx2"/>
                </a:solidFill>
              </a:rPr>
            </a:br>
            <a:r>
              <a:rPr lang="tr-TR" sz="2000" b="0" i="0" dirty="0">
                <a:solidFill>
                  <a:schemeClr val="tx2"/>
                </a:solidFill>
                <a:effectLst/>
                <a:latin typeface="Arial" panose="020B0604020202020204" pitchFamily="34" charset="0"/>
              </a:rPr>
              <a:t>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değişkeni oluşturup ona bir değer atadığımızda, JVM havuzda eşit değerde 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arar. Bulunursa, Java derleyicisi ek bellek ayırmadan yalnızca bellek adresine bir başvuru döndürür. Bulunamazsa, havuza eklenecek ve referansı iade edilecektir.</a:t>
            </a:r>
          </a:p>
          <a:p>
            <a:r>
              <a:rPr lang="tr-TR" sz="2000" b="0" i="0" dirty="0">
                <a:solidFill>
                  <a:schemeClr val="tx2"/>
                </a:solidFill>
                <a:effectLst/>
                <a:latin typeface="Arial" panose="020B0604020202020204" pitchFamily="34" charset="0"/>
              </a:rPr>
              <a:t>New operatör aracılığıyla 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oluşturduğumuzda, Java derleyicisi yeni bir nesne oluşturacak ve onu JVM için ayrılmış yığın alanında depolayacaktır.</a:t>
            </a:r>
            <a:br>
              <a:rPr lang="tr-TR" sz="2000" dirty="0">
                <a:solidFill>
                  <a:schemeClr val="tx2"/>
                </a:solidFill>
              </a:rPr>
            </a:br>
            <a:r>
              <a:rPr lang="tr-TR" sz="2000" b="0" i="0" dirty="0">
                <a:solidFill>
                  <a:schemeClr val="tx2"/>
                </a:solidFill>
                <a:effectLst/>
                <a:latin typeface="Arial" panose="020B0604020202020204" pitchFamily="34" charset="0"/>
              </a:rPr>
              <a:t>Bu şekilde oluşturulan her Dize, kendi adresiyle farklı bir bellek bölgesine işaret eder.</a:t>
            </a:r>
          </a:p>
          <a:p>
            <a:endParaRPr lang="tr-TR" sz="2000" dirty="0">
              <a:solidFill>
                <a:schemeClr val="tx2"/>
              </a:solidFill>
              <a:latin typeface="Arial" panose="020B0604020202020204" pitchFamily="34" charset="0"/>
            </a:endParaRPr>
          </a:p>
          <a:p>
            <a:r>
              <a:rPr lang="tr-TR" sz="2000" b="0" i="0" dirty="0" err="1">
                <a:solidFill>
                  <a:schemeClr val="tx2"/>
                </a:solidFill>
                <a:effectLst/>
                <a:latin typeface="Arial" panose="020B0604020202020204" pitchFamily="34" charset="0"/>
              </a:rPr>
              <a:t>new</a:t>
            </a:r>
            <a:r>
              <a:rPr lang="tr-TR" sz="2000" b="0" i="0" dirty="0">
                <a:solidFill>
                  <a:schemeClr val="tx2"/>
                </a:solidFill>
                <a:effectLst/>
                <a:latin typeface="Arial" panose="020B0604020202020204" pitchFamily="34" charset="0"/>
              </a:rPr>
              <a:t>() operatörünü kullanarak 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nesnesi oluşturduğumuzda, her zaman yığın belleğinde yeni bir nesne oluşturur. Öte yandan,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değişmez sözdizimini kullanarak bir nesne oluşturursak, ör. “</a:t>
            </a:r>
            <a:r>
              <a:rPr lang="tr-TR" sz="2000" b="0" i="0" dirty="0" err="1">
                <a:solidFill>
                  <a:schemeClr val="tx2"/>
                </a:solidFill>
                <a:effectLst/>
                <a:latin typeface="Arial" panose="020B0604020202020204" pitchFamily="34" charset="0"/>
              </a:rPr>
              <a:t>Baeldung</a:t>
            </a:r>
            <a:r>
              <a:rPr lang="tr-TR" sz="2000" b="0" i="0" dirty="0">
                <a:solidFill>
                  <a:schemeClr val="tx2"/>
                </a:solidFill>
                <a:effectLst/>
                <a:latin typeface="Arial" panose="020B0604020202020204" pitchFamily="34" charset="0"/>
              </a:rPr>
              <a:t>”, zaten varsa,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havuzundan mevcut bir nesneyi döndürebilir. Aksi takdirde, yeni 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nesnesi oluşturacak ve gelecekte yeniden kullanım için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havuzuna koyacaktır.</a:t>
            </a:r>
            <a:br>
              <a:rPr lang="tr-TR" sz="2000" dirty="0">
                <a:solidFill>
                  <a:schemeClr val="tx2"/>
                </a:solidFill>
              </a:rPr>
            </a:br>
            <a:r>
              <a:rPr lang="tr-TR" sz="2000" b="0" i="0" dirty="0">
                <a:solidFill>
                  <a:schemeClr val="tx2"/>
                </a:solidFill>
                <a:effectLst/>
                <a:latin typeface="Arial" panose="020B0604020202020204" pitchFamily="34" charset="0"/>
              </a:rPr>
              <a:t>Yüksek düzeyde, her ikisi de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nesneleridir, ancak temel fark, </a:t>
            </a:r>
            <a:r>
              <a:rPr lang="tr-TR" sz="2000" b="0" i="0" dirty="0" err="1">
                <a:solidFill>
                  <a:schemeClr val="tx2"/>
                </a:solidFill>
                <a:effectLst/>
                <a:latin typeface="Arial" panose="020B0604020202020204" pitchFamily="34" charset="0"/>
              </a:rPr>
              <a:t>new</a:t>
            </a:r>
            <a:r>
              <a:rPr lang="tr-TR" sz="2000" b="0" i="0" dirty="0">
                <a:solidFill>
                  <a:schemeClr val="tx2"/>
                </a:solidFill>
                <a:effectLst/>
                <a:latin typeface="Arial" panose="020B0604020202020204" pitchFamily="34" charset="0"/>
              </a:rPr>
              <a:t>() operatörünün her zaman yeni 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nesnesi oluşturmasından kaynaklanır.</a:t>
            </a:r>
            <a:endParaRPr lang="tr-TR" sz="2000" dirty="0">
              <a:solidFill>
                <a:schemeClr val="tx2"/>
              </a:solidFill>
            </a:endParaRPr>
          </a:p>
        </p:txBody>
      </p:sp>
    </p:spTree>
    <p:extLst>
      <p:ext uri="{BB962C8B-B14F-4D97-AF65-F5344CB8AC3E}">
        <p14:creationId xmlns:p14="http://schemas.microsoft.com/office/powerpoint/2010/main" val="29410210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EB06437-F06E-A0AD-8BB3-8F9C7C713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33" y="153082"/>
            <a:ext cx="11604978" cy="6645042"/>
          </a:xfrm>
        </p:spPr>
      </p:pic>
    </p:spTree>
    <p:extLst>
      <p:ext uri="{BB962C8B-B14F-4D97-AF65-F5344CB8AC3E}">
        <p14:creationId xmlns:p14="http://schemas.microsoft.com/office/powerpoint/2010/main" val="8935348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F207D8-B11E-E02B-FA41-456DDB46E63B}"/>
              </a:ext>
            </a:extLst>
          </p:cNvPr>
          <p:cNvSpPr>
            <a:spLocks noGrp="1"/>
          </p:cNvSpPr>
          <p:nvPr>
            <p:ph type="title"/>
          </p:nvPr>
        </p:nvSpPr>
        <p:spPr/>
        <p:txBody>
          <a:bodyPr/>
          <a:lstStyle/>
          <a:p>
            <a:r>
              <a:rPr lang="tr-TR" b="1" dirty="0" err="1">
                <a:solidFill>
                  <a:srgbClr val="ED7D31"/>
                </a:solidFill>
                <a:latin typeface="Calibri" panose="020F0502020204030204" pitchFamily="34" charset="0"/>
                <a:ea typeface="Times New Roman" panose="02020603050405020304" pitchFamily="18" charset="0"/>
                <a:cs typeface="Times New Roman" panose="02020603050405020304" pitchFamily="18" charset="0"/>
              </a:rPr>
              <a:t>SerialVersionUID</a:t>
            </a:r>
            <a:br>
              <a:rPr lang="tr-TR" dirty="0">
                <a:latin typeface="Calibri" panose="020F0502020204030204" pitchFamily="34" charset="0"/>
                <a:ea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C7AB3C6F-FA4A-A4D7-163F-AFFBC5F4DFE9}"/>
              </a:ext>
            </a:extLst>
          </p:cNvPr>
          <p:cNvSpPr>
            <a:spLocks noGrp="1"/>
          </p:cNvSpPr>
          <p:nvPr>
            <p:ph idx="1"/>
          </p:nvPr>
        </p:nvSpPr>
        <p:spPr/>
        <p:txBody>
          <a:bodyPr/>
          <a:lstStyle/>
          <a:p>
            <a:pPr>
              <a:lnSpc>
                <a:spcPct val="107000"/>
              </a:lnSpc>
              <a:spcAft>
                <a:spcPts val="800"/>
              </a:spcAft>
            </a:pPr>
            <a:r>
              <a:rPr lang="tr-TR" sz="1800" dirty="0" err="1">
                <a:solidFill>
                  <a:srgbClr val="CC7832"/>
                </a:solidFill>
                <a:effectLst/>
                <a:latin typeface="Consolas" panose="020B0609020204030204" pitchFamily="49" charset="0"/>
                <a:ea typeface="Times New Roman" panose="02020603050405020304" pitchFamily="18" charset="0"/>
                <a:cs typeface="Consolas" panose="020B0609020204030204" pitchFamily="49" charset="0"/>
              </a:rPr>
              <a:t>private</a:t>
            </a:r>
            <a:r>
              <a:rPr lang="tr-TR" sz="1800" dirty="0">
                <a:solidFill>
                  <a:srgbClr val="D8D8D8"/>
                </a:solidFill>
                <a:effectLst/>
                <a:latin typeface="Consolas" panose="020B0609020204030204" pitchFamily="49" charset="0"/>
                <a:ea typeface="Times New Roman" panose="02020603050405020304" pitchFamily="18" charset="0"/>
                <a:cs typeface="Consolas" panose="020B0609020204030204" pitchFamily="49" charset="0"/>
              </a:rPr>
              <a:t> </a:t>
            </a:r>
            <a:r>
              <a:rPr lang="tr-TR" sz="1800" dirty="0" err="1">
                <a:solidFill>
                  <a:srgbClr val="CC7832"/>
                </a:solidFill>
                <a:effectLst/>
                <a:latin typeface="Consolas" panose="020B0609020204030204" pitchFamily="49" charset="0"/>
                <a:ea typeface="Times New Roman" panose="02020603050405020304" pitchFamily="18" charset="0"/>
                <a:cs typeface="Consolas" panose="020B0609020204030204" pitchFamily="49" charset="0"/>
              </a:rPr>
              <a:t>static</a:t>
            </a:r>
            <a:r>
              <a:rPr lang="tr-TR" sz="1800" dirty="0">
                <a:solidFill>
                  <a:srgbClr val="D8D8D8"/>
                </a:solidFill>
                <a:effectLst/>
                <a:latin typeface="Consolas" panose="020B0609020204030204" pitchFamily="49" charset="0"/>
                <a:ea typeface="Times New Roman" panose="02020603050405020304" pitchFamily="18" charset="0"/>
                <a:cs typeface="Consolas" panose="020B0609020204030204" pitchFamily="49" charset="0"/>
              </a:rPr>
              <a:t> </a:t>
            </a:r>
            <a:r>
              <a:rPr lang="tr-TR" sz="1800" dirty="0">
                <a:solidFill>
                  <a:srgbClr val="CC7832"/>
                </a:solidFill>
                <a:effectLst/>
                <a:latin typeface="Consolas" panose="020B0609020204030204" pitchFamily="49" charset="0"/>
                <a:ea typeface="Times New Roman" panose="02020603050405020304" pitchFamily="18" charset="0"/>
                <a:cs typeface="Consolas" panose="020B0609020204030204" pitchFamily="49" charset="0"/>
              </a:rPr>
              <a:t>final</a:t>
            </a:r>
            <a:r>
              <a:rPr lang="tr-TR" sz="1800" dirty="0">
                <a:solidFill>
                  <a:srgbClr val="D8D8D8"/>
                </a:solidFill>
                <a:effectLst/>
                <a:latin typeface="Consolas" panose="020B0609020204030204" pitchFamily="49" charset="0"/>
                <a:ea typeface="Times New Roman" panose="02020603050405020304" pitchFamily="18" charset="0"/>
                <a:cs typeface="Consolas" panose="020B0609020204030204" pitchFamily="49" charset="0"/>
              </a:rPr>
              <a:t> </a:t>
            </a:r>
            <a:r>
              <a:rPr lang="tr-TR" sz="1800" dirty="0" err="1">
                <a:solidFill>
                  <a:srgbClr val="CC7832"/>
                </a:solidFill>
                <a:effectLst/>
                <a:latin typeface="Consolas" panose="020B0609020204030204" pitchFamily="49" charset="0"/>
                <a:ea typeface="Times New Roman" panose="02020603050405020304" pitchFamily="18" charset="0"/>
                <a:cs typeface="Consolas" panose="020B0609020204030204" pitchFamily="49" charset="0"/>
              </a:rPr>
              <a:t>long</a:t>
            </a:r>
            <a:r>
              <a:rPr lang="tr-TR" sz="1800" dirty="0">
                <a:solidFill>
                  <a:srgbClr val="D8D8D8"/>
                </a:solidFill>
                <a:effectLst/>
                <a:latin typeface="Consolas" panose="020B0609020204030204" pitchFamily="49" charset="0"/>
                <a:ea typeface="Times New Roman" panose="02020603050405020304" pitchFamily="18" charset="0"/>
                <a:cs typeface="Consolas" panose="020B0609020204030204" pitchFamily="49" charset="0"/>
              </a:rPr>
              <a:t> </a:t>
            </a:r>
            <a:r>
              <a:rPr lang="tr-TR" sz="1800" dirty="0" err="1">
                <a:solidFill>
                  <a:srgbClr val="9876AA"/>
                </a:solidFill>
                <a:effectLst/>
                <a:latin typeface="Consolas" panose="020B0609020204030204" pitchFamily="49" charset="0"/>
                <a:ea typeface="Times New Roman" panose="02020603050405020304" pitchFamily="18" charset="0"/>
                <a:cs typeface="Consolas" panose="020B0609020204030204" pitchFamily="49" charset="0"/>
              </a:rPr>
              <a:t>serialVersionUID</a:t>
            </a:r>
            <a:r>
              <a:rPr lang="tr-TR" sz="1800" dirty="0">
                <a:solidFill>
                  <a:srgbClr val="D8D8D8"/>
                </a:solidFill>
                <a:effectLst/>
                <a:latin typeface="Consolas" panose="020B0609020204030204" pitchFamily="49" charset="0"/>
                <a:ea typeface="Times New Roman" panose="02020603050405020304" pitchFamily="18" charset="0"/>
                <a:cs typeface="Consolas" panose="020B0609020204030204" pitchFamily="49" charset="0"/>
              </a:rPr>
              <a:t> = </a:t>
            </a:r>
            <a:r>
              <a:rPr lang="tr-TR" sz="1800" dirty="0">
                <a:solidFill>
                  <a:srgbClr val="6897BB"/>
                </a:solidFill>
                <a:effectLst/>
                <a:latin typeface="Consolas" panose="020B0609020204030204" pitchFamily="49" charset="0"/>
                <a:ea typeface="Times New Roman" panose="02020603050405020304" pitchFamily="18" charset="0"/>
                <a:cs typeface="Consolas" panose="020B0609020204030204" pitchFamily="49" charset="0"/>
              </a:rPr>
              <a:t>429138294180226404L</a:t>
            </a:r>
            <a:r>
              <a:rPr lang="tr-TR" sz="1800" dirty="0">
                <a:solidFill>
                  <a:srgbClr val="D8D8D8"/>
                </a:solidFill>
                <a:effectLst/>
                <a:latin typeface="Consolas" panose="020B0609020204030204" pitchFamily="49" charset="0"/>
                <a:ea typeface="Times New Roman" panose="02020603050405020304" pitchFamily="18" charset="0"/>
                <a:cs typeface="Consolas" panose="020B0609020204030204" pitchFamily="49" charset="0"/>
              </a:rPr>
              <a:t>;</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Java serileştirme, bir nesneyi bir bayt akışına dönüştürme işlemidir, böylece onu diskte depolamak veya ağ üzerinden göndermek gibi şeyler yapabiliriz. Seri durumdan çıkarma, ters işlemdir - bir bayt akışını bellekteki bir nesneye dönüştürmek.</a:t>
            </a:r>
            <a:br>
              <a:rPr lang="tr-TR"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br>
            <a:br>
              <a:rPr lang="tr-TR"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br>
            <a:r>
              <a:rPr lang="tr-TR"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Serileştirme sırasında, Java çalışma zamanı, seri hale getirilebilir her sınıfla bir sürüm numarası ilişkilendirir. Seri hale getirme sırasında serileştirilmiş bir nesnenin göndericisinin ve alıcısının o nesne için serileştirmeyle uyumlu sınıflar yüklediğini doğrulamak için kullanılan </a:t>
            </a:r>
            <a:r>
              <a:rPr lang="tr-TR" sz="18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serialVersionUID</a:t>
            </a:r>
            <a:r>
              <a:rPr lang="tr-TR"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adı verilen bu sayı. Alıcı, karşılık gelen gönderenin sınıfından farklı bir </a:t>
            </a:r>
            <a:r>
              <a:rPr lang="tr-TR" sz="18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serialVersionUID'ye</a:t>
            </a:r>
            <a:r>
              <a:rPr lang="tr-TR"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sahip nesne için bir sınıf yüklediyse, seri durumdan çıkarma </a:t>
            </a:r>
            <a:r>
              <a:rPr lang="tr-TR" sz="18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InvalidClassException</a:t>
            </a:r>
            <a:r>
              <a:rPr lang="tr-TR"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ile sonuçlanır.</a:t>
            </a:r>
            <a:endParaRPr lang="tr-TR" sz="180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solidFill>
                <a:schemeClr val="tx2"/>
              </a:solidFill>
            </a:endParaRPr>
          </a:p>
        </p:txBody>
      </p:sp>
    </p:spTree>
    <p:extLst>
      <p:ext uri="{BB962C8B-B14F-4D97-AF65-F5344CB8AC3E}">
        <p14:creationId xmlns:p14="http://schemas.microsoft.com/office/powerpoint/2010/main" val="5422625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B8B387-96B9-CD65-4EF4-C061E13384AF}"/>
              </a:ext>
            </a:extLst>
          </p:cNvPr>
          <p:cNvSpPr>
            <a:spLocks noGrp="1"/>
          </p:cNvSpPr>
          <p:nvPr>
            <p:ph type="title"/>
          </p:nvPr>
        </p:nvSpPr>
        <p:spPr>
          <a:xfrm>
            <a:off x="838200" y="365125"/>
            <a:ext cx="10515600" cy="807893"/>
          </a:xfrm>
        </p:spPr>
        <p:txBody>
          <a:bodyPr/>
          <a:lstStyle/>
          <a:p>
            <a:pPr algn="ctr"/>
            <a:r>
              <a:rPr lang="tr-TR" cap="none" dirty="0" err="1">
                <a:latin typeface="Arial" panose="020B0604020202020204" pitchFamily="34" charset="0"/>
                <a:cs typeface="Arial" panose="020B0604020202020204" pitchFamily="34" charset="0"/>
              </a:rPr>
              <a:t>Synchronized</a:t>
            </a:r>
            <a:r>
              <a:rPr lang="tr-TR" cap="none" dirty="0">
                <a:latin typeface="Arial" panose="020B0604020202020204" pitchFamily="34" charset="0"/>
                <a:cs typeface="Arial" panose="020B0604020202020204" pitchFamily="34" charset="0"/>
              </a:rPr>
              <a:t> Nedir?</a:t>
            </a:r>
            <a:endParaRPr lang="tr-TR" dirty="0"/>
          </a:p>
        </p:txBody>
      </p:sp>
      <p:sp>
        <p:nvSpPr>
          <p:cNvPr id="3" name="İçerik Yer Tutucusu 2">
            <a:extLst>
              <a:ext uri="{FF2B5EF4-FFF2-40B4-BE49-F238E27FC236}">
                <a16:creationId xmlns:a16="http://schemas.microsoft.com/office/drawing/2014/main" id="{1D08BC51-FB84-FDF6-E14D-8950B9FEF6D3}"/>
              </a:ext>
            </a:extLst>
          </p:cNvPr>
          <p:cNvSpPr>
            <a:spLocks noGrp="1"/>
          </p:cNvSpPr>
          <p:nvPr>
            <p:ph idx="1"/>
          </p:nvPr>
        </p:nvSpPr>
        <p:spPr>
          <a:xfrm>
            <a:off x="838200" y="1403927"/>
            <a:ext cx="10515600" cy="4959928"/>
          </a:xfrm>
        </p:spPr>
        <p:txBody>
          <a:bodyPr/>
          <a:lstStyle/>
          <a:p>
            <a:r>
              <a:rPr lang="tr-TR" dirty="0">
                <a:solidFill>
                  <a:schemeClr val="tx2"/>
                </a:solidFill>
                <a:latin typeface="Open Sans" panose="020B0606030504020204" pitchFamily="34" charset="0"/>
              </a:rPr>
              <a:t>A</a:t>
            </a:r>
            <a:r>
              <a:rPr lang="tr-TR" b="0" i="0" dirty="0">
                <a:solidFill>
                  <a:schemeClr val="tx2"/>
                </a:solidFill>
                <a:effectLst/>
                <a:latin typeface="Open Sans" panose="020B0606030504020204" pitchFamily="34" charset="0"/>
              </a:rPr>
              <a:t>ynı anda çalışan birden fazla </a:t>
            </a:r>
            <a:r>
              <a:rPr lang="tr-TR" b="0" i="0" u="none" strike="noStrike" dirty="0" err="1">
                <a:solidFill>
                  <a:schemeClr val="tx2"/>
                </a:solidFill>
                <a:effectLst/>
                <a:latin typeface="Open Sans" panose="020B0606030504020204" pitchFamily="34" charset="0"/>
              </a:rPr>
              <a:t>thread</a:t>
            </a:r>
            <a:r>
              <a:rPr lang="tr-TR" b="0" i="0" dirty="0">
                <a:solidFill>
                  <a:schemeClr val="tx2"/>
                </a:solidFill>
                <a:effectLst/>
                <a:latin typeface="Open Sans" panose="020B0606030504020204" pitchFamily="34" charset="0"/>
              </a:rPr>
              <a:t> veya işlemin (</a:t>
            </a:r>
            <a:r>
              <a:rPr lang="tr-TR" b="0" i="0" dirty="0" err="1">
                <a:solidFill>
                  <a:schemeClr val="tx2"/>
                </a:solidFill>
                <a:effectLst/>
                <a:latin typeface="Open Sans" panose="020B0606030504020204" pitchFamily="34" charset="0"/>
              </a:rPr>
              <a:t>process</a:t>
            </a:r>
            <a:r>
              <a:rPr lang="tr-TR" b="0" i="0" dirty="0">
                <a:solidFill>
                  <a:schemeClr val="tx2"/>
                </a:solidFill>
                <a:effectLst/>
                <a:latin typeface="Open Sans" panose="020B0606030504020204" pitchFamily="34" charset="0"/>
              </a:rPr>
              <a:t>) sıralı olmasını ve birbiri ile iletişim halinde çalışmasını sağlar.</a:t>
            </a:r>
            <a:endParaRPr lang="tr-TR" dirty="0">
              <a:solidFill>
                <a:schemeClr val="tx2"/>
              </a:solidFill>
            </a:endParaRPr>
          </a:p>
        </p:txBody>
      </p:sp>
    </p:spTree>
    <p:extLst>
      <p:ext uri="{BB962C8B-B14F-4D97-AF65-F5344CB8AC3E}">
        <p14:creationId xmlns:p14="http://schemas.microsoft.com/office/powerpoint/2010/main" val="204636085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3293</TotalTime>
  <Words>8186</Words>
  <Application>Microsoft Office PowerPoint</Application>
  <PresentationFormat>Geniş ekran</PresentationFormat>
  <Paragraphs>509</Paragraphs>
  <Slides>102</Slides>
  <Notes>0</Notes>
  <HiddenSlides>0</HiddenSlides>
  <MMClips>0</MMClips>
  <ScaleCrop>false</ScaleCrop>
  <HeadingPairs>
    <vt:vector size="6" baseType="variant">
      <vt:variant>
        <vt:lpstr>Kullanılan Yazı Tipleri</vt:lpstr>
      </vt:variant>
      <vt:variant>
        <vt:i4>20</vt:i4>
      </vt:variant>
      <vt:variant>
        <vt:lpstr>Tema</vt:lpstr>
      </vt:variant>
      <vt:variant>
        <vt:i4>1</vt:i4>
      </vt:variant>
      <vt:variant>
        <vt:lpstr>Slayt Başlıkları</vt:lpstr>
      </vt:variant>
      <vt:variant>
        <vt:i4>102</vt:i4>
      </vt:variant>
    </vt:vector>
  </HeadingPairs>
  <TitlesOfParts>
    <vt:vector size="123" baseType="lpstr">
      <vt:lpstr>-apple-system</vt:lpstr>
      <vt:lpstr>Arial</vt:lpstr>
      <vt:lpstr>Arial</vt:lpstr>
      <vt:lpstr>Blogger Sans</vt:lpstr>
      <vt:lpstr>Calibri</vt:lpstr>
      <vt:lpstr>Calibri Light</vt:lpstr>
      <vt:lpstr>charter</vt:lpstr>
      <vt:lpstr>Consolas</vt:lpstr>
      <vt:lpstr>inherit</vt:lpstr>
      <vt:lpstr>inter-bold</vt:lpstr>
      <vt:lpstr>inter-regular</vt:lpstr>
      <vt:lpstr>Menlo</vt:lpstr>
      <vt:lpstr>Noto Serif</vt:lpstr>
      <vt:lpstr>Nunito</vt:lpstr>
      <vt:lpstr>Open Sans</vt:lpstr>
      <vt:lpstr>Poppins</vt:lpstr>
      <vt:lpstr>Roboto</vt:lpstr>
      <vt:lpstr>sohne</vt:lpstr>
      <vt:lpstr>Times New Roman</vt:lpstr>
      <vt:lpstr>Verdana</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lpstr>2.Hafta Perşembe Ödev</vt:lpstr>
      <vt:lpstr>Stack Memory ve Heap Memory Nedir?</vt:lpstr>
      <vt:lpstr>Stack Memory ve Heap Memory Arasındaki farklar</vt:lpstr>
      <vt:lpstr>Merkezi Sürüm Kontrol Sistemleri (Centralized Version Control Systems (CVCS))</vt:lpstr>
      <vt:lpstr>PowerPoint Sunusu</vt:lpstr>
      <vt:lpstr>Dağıtık Sürüm Kontrol Sistemleri (Distributed Version Control Systems (DVCS))</vt:lpstr>
      <vt:lpstr>PowerPoint Sunusu</vt:lpstr>
      <vt:lpstr>PowerPoint Sunusu</vt:lpstr>
      <vt:lpstr>PowerPoint Sunusu</vt:lpstr>
      <vt:lpstr>for ile while arasındaki fark  ?</vt:lpstr>
      <vt:lpstr>2.Hafta Cuma Ödev</vt:lpstr>
      <vt:lpstr>Callback Fonksiyon Nedir ?</vt:lpstr>
      <vt:lpstr>var dizi = []; vs var dizi = new Array();</vt:lpstr>
      <vt:lpstr>3.Hafta Pazartesi</vt:lpstr>
      <vt:lpstr>PowerPoint Sunusu</vt:lpstr>
      <vt:lpstr>PowerPoint Sunusu</vt:lpstr>
      <vt:lpstr>3.Hafta Salı</vt:lpstr>
      <vt:lpstr>PowerPoint Sunusu</vt:lpstr>
      <vt:lpstr>call() method</vt:lpstr>
      <vt:lpstr>call() method</vt:lpstr>
      <vt:lpstr>bind() method</vt:lpstr>
      <vt:lpstr>5.Hafta Pazartesi-Salı</vt:lpstr>
      <vt:lpstr>Interpreter ve Compiler nedir?</vt:lpstr>
      <vt:lpstr>Java interpreter ? Compiler mi?</vt:lpstr>
      <vt:lpstr>JavaScript interpreter ? compiler ?</vt:lpstr>
      <vt:lpstr>Open source nedir?</vt:lpstr>
      <vt:lpstr>JVM  JDK JRE nedir?</vt:lpstr>
      <vt:lpstr>PowerPoint Sunusu</vt:lpstr>
      <vt:lpstr>JIT(Just-In-Time) nedir?</vt:lpstr>
      <vt:lpstr>Java 100% oop?</vt:lpstr>
      <vt:lpstr>Java By Pass Value ? By Pass Referances ?</vt:lpstr>
      <vt:lpstr>Java 8 gelen özellikler nelerdir?</vt:lpstr>
      <vt:lpstr>PowerPoint Sunusu</vt:lpstr>
      <vt:lpstr>Primitive types -wrapper class arasındaki farklar ?</vt:lpstr>
      <vt:lpstr>Stack Memory ve Heap Memory Nedir?</vt:lpstr>
      <vt:lpstr>Stack Memory ve Heap Memory Arasındaki farklar</vt:lpstr>
      <vt:lpstr>ascii - unicodes ?</vt:lpstr>
      <vt:lpstr>valueOf() --&gt; toString(),parseInt() aralarındaki farklar nelerdir ?</vt:lpstr>
      <vt:lpstr>StringBuilder ile StringBuffer arasındaki farklar ?</vt:lpstr>
      <vt:lpstr>regex: regular expression nedir ?</vt:lpstr>
      <vt:lpstr>concat() , artı(+) operant, StringBuilder bunlar aralarındaki ilişki nedir ?</vt:lpstr>
      <vt:lpstr>5.Hafta Perşembe</vt:lpstr>
      <vt:lpstr>access modifier (public-private-protected-default)</vt:lpstr>
      <vt:lpstr>Syntax error - logic error - compiler error -run time error</vt:lpstr>
      <vt:lpstr>exception - error ?</vt:lpstr>
      <vt:lpstr>6.Hafta Pazartesi</vt:lpstr>
      <vt:lpstr>Decoder-Encoder nedir ?</vt:lpstr>
      <vt:lpstr>6.Hafta Salı-Çarşamba-Perşembe-Cuma</vt:lpstr>
      <vt:lpstr>MD5</vt:lpstr>
      <vt:lpstr>SHA Secure Hashing Algoritması Nedir?</vt:lpstr>
      <vt:lpstr>String s = "";      vs     String str = new String();</vt:lpstr>
      <vt:lpstr>PowerPoint Sunusu</vt:lpstr>
      <vt:lpstr>SerialVersionUID </vt:lpstr>
      <vt:lpstr>Synchronized Nedir?</vt:lpstr>
      <vt:lpstr>PowerPoint Sunusu</vt:lpstr>
      <vt:lpstr>Video, Resimlerde Neden Byte [] Dizisi Kullanılıyor?</vt:lpstr>
      <vt:lpstr>URI (Uniform Resource Identifier) ve URL (Uniform Resource Locator) Arasındaki Fark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39</cp:revision>
  <dcterms:created xsi:type="dcterms:W3CDTF">2022-05-24T15:56:45Z</dcterms:created>
  <dcterms:modified xsi:type="dcterms:W3CDTF">2022-07-03T21:05:31Z</dcterms:modified>
</cp:coreProperties>
</file>