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8.jpg" ContentType="image/png"/>
  <Override PartName="/ppt/media/image39.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35"/>
  </p:notes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 id="326" r:id="rId66"/>
    <p:sldId id="327" r:id="rId67"/>
    <p:sldId id="328" r:id="rId68"/>
    <p:sldId id="330" r:id="rId69"/>
    <p:sldId id="331" r:id="rId70"/>
    <p:sldId id="329" r:id="rId71"/>
    <p:sldId id="332" r:id="rId72"/>
    <p:sldId id="333" r:id="rId73"/>
    <p:sldId id="334" r:id="rId74"/>
    <p:sldId id="336" r:id="rId75"/>
    <p:sldId id="337" r:id="rId76"/>
    <p:sldId id="338" r:id="rId77"/>
    <p:sldId id="335" r:id="rId78"/>
    <p:sldId id="339" r:id="rId79"/>
    <p:sldId id="340" r:id="rId80"/>
    <p:sldId id="349" r:id="rId81"/>
    <p:sldId id="341" r:id="rId82"/>
    <p:sldId id="342" r:id="rId83"/>
    <p:sldId id="344" r:id="rId84"/>
    <p:sldId id="345" r:id="rId85"/>
    <p:sldId id="346" r:id="rId86"/>
    <p:sldId id="347" r:id="rId87"/>
    <p:sldId id="350" r:id="rId88"/>
    <p:sldId id="351" r:id="rId89"/>
    <p:sldId id="352" r:id="rId90"/>
    <p:sldId id="353" r:id="rId91"/>
    <p:sldId id="357" r:id="rId92"/>
    <p:sldId id="354" r:id="rId93"/>
    <p:sldId id="360" r:id="rId94"/>
    <p:sldId id="358" r:id="rId95"/>
    <p:sldId id="355" r:id="rId96"/>
    <p:sldId id="356" r:id="rId97"/>
    <p:sldId id="361" r:id="rId98"/>
    <p:sldId id="366" r:id="rId99"/>
    <p:sldId id="374" r:id="rId100"/>
    <p:sldId id="368" r:id="rId101"/>
    <p:sldId id="369" r:id="rId102"/>
    <p:sldId id="371" r:id="rId103"/>
    <p:sldId id="362" r:id="rId104"/>
    <p:sldId id="365" r:id="rId105"/>
    <p:sldId id="363" r:id="rId106"/>
    <p:sldId id="370" r:id="rId107"/>
    <p:sldId id="375" r:id="rId108"/>
    <p:sldId id="376" r:id="rId109"/>
    <p:sldId id="378" r:id="rId110"/>
    <p:sldId id="377" r:id="rId111"/>
    <p:sldId id="379" r:id="rId112"/>
    <p:sldId id="380" r:id="rId113"/>
    <p:sldId id="381" r:id="rId114"/>
    <p:sldId id="384" r:id="rId115"/>
    <p:sldId id="383" r:id="rId116"/>
    <p:sldId id="385" r:id="rId117"/>
    <p:sldId id="386" r:id="rId118"/>
    <p:sldId id="387" r:id="rId119"/>
    <p:sldId id="388" r:id="rId120"/>
    <p:sldId id="389" r:id="rId121"/>
    <p:sldId id="390" r:id="rId122"/>
    <p:sldId id="391" r:id="rId123"/>
    <p:sldId id="392" r:id="rId124"/>
    <p:sldId id="393" r:id="rId125"/>
    <p:sldId id="398" r:id="rId126"/>
    <p:sldId id="394" r:id="rId127"/>
    <p:sldId id="395" r:id="rId128"/>
    <p:sldId id="396" r:id="rId129"/>
    <p:sldId id="397" r:id="rId130"/>
    <p:sldId id="399" r:id="rId131"/>
    <p:sldId id="400" r:id="rId132"/>
    <p:sldId id="402" r:id="rId133"/>
    <p:sldId id="403" r:id="rId1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 name="1.ödev/06.06.2022" id="{5DCDD4CA-704E-43F2-B126-1BAF1B4F5415}">
          <p14:sldIdLst>
            <p14:sldId id="326"/>
            <p14:sldId id="327"/>
            <p14:sldId id="328"/>
            <p14:sldId id="330"/>
            <p14:sldId id="331"/>
            <p14:sldId id="329"/>
            <p14:sldId id="332"/>
          </p14:sldIdLst>
        </p14:section>
        <p14:section name="2.ödev/07.06.2022" id="{162D8E5E-885B-4869-8D6D-88ECFDD69B9B}">
          <p14:sldIdLst>
            <p14:sldId id="333"/>
            <p14:sldId id="334"/>
            <p14:sldId id="336"/>
            <p14:sldId id="337"/>
            <p14:sldId id="338"/>
            <p14:sldId id="335"/>
          </p14:sldIdLst>
        </p14:section>
        <p14:section name="1.ödev/20.06.2022" id="{006507F2-BF58-4B33-82CD-ACB2729FCDF1}">
          <p14:sldIdLst>
            <p14:sldId id="339"/>
            <p14:sldId id="340"/>
            <p14:sldId id="349"/>
            <p14:sldId id="341"/>
            <p14:sldId id="342"/>
            <p14:sldId id="344"/>
            <p14:sldId id="345"/>
            <p14:sldId id="346"/>
            <p14:sldId id="347"/>
            <p14:sldId id="350"/>
            <p14:sldId id="351"/>
            <p14:sldId id="352"/>
            <p14:sldId id="353"/>
            <p14:sldId id="357"/>
            <p14:sldId id="354"/>
            <p14:sldId id="360"/>
            <p14:sldId id="358"/>
            <p14:sldId id="355"/>
            <p14:sldId id="356"/>
          </p14:sldIdLst>
        </p14:section>
        <p14:section name="2.ödev-3.ödev/21.06.2022-22.06.2022" id="{D313B1A8-150B-4918-B838-664D93AAE52D}">
          <p14:sldIdLst>
            <p14:sldId id="361"/>
            <p14:sldId id="366"/>
            <p14:sldId id="374"/>
            <p14:sldId id="368"/>
            <p14:sldId id="369"/>
            <p14:sldId id="371"/>
            <p14:sldId id="362"/>
            <p14:sldId id="365"/>
            <p14:sldId id="363"/>
            <p14:sldId id="370"/>
          </p14:sldIdLst>
        </p14:section>
        <p14:section name="4.ödev-5.ödev/23.06.2022-24.06.2022" id="{10D4819A-674A-4967-A534-3C3083CA75F1}">
          <p14:sldIdLst>
            <p14:sldId id="375"/>
            <p14:sldId id="376"/>
            <p14:sldId id="378"/>
            <p14:sldId id="377"/>
            <p14:sldId id="379"/>
            <p14:sldId id="380"/>
            <p14:sldId id="381"/>
            <p14:sldId id="384"/>
            <p14:sldId id="383"/>
          </p14:sldIdLst>
        </p14:section>
        <p14:section name="1.ödev/27.06.2022" id="{DE3DA599-5FAF-436C-A648-37D169CBB8CC}">
          <p14:sldIdLst>
            <p14:sldId id="385"/>
            <p14:sldId id="386"/>
            <p14:sldId id="387"/>
            <p14:sldId id="388"/>
          </p14:sldIdLst>
        </p14:section>
        <p14:section name="2.ödev/28.06.2022-29.06.2022" id="{ED7195B5-5736-431E-9D57-C43B99C732CD}">
          <p14:sldIdLst>
            <p14:sldId id="389"/>
            <p14:sldId id="390"/>
            <p14:sldId id="391"/>
            <p14:sldId id="392"/>
            <p14:sldId id="393"/>
            <p14:sldId id="398"/>
            <p14:sldId id="394"/>
            <p14:sldId id="395"/>
            <p14:sldId id="396"/>
            <p14:sldId id="397"/>
          </p14:sldIdLst>
        </p14:section>
        <p14:section name="3.ödev/39.06.2022-01.07.2022" id="{9E8CFD04-3036-4AF3-9DCF-913ADCD201AB}">
          <p14:sldIdLst>
            <p14:sldId id="399"/>
            <p14:sldId id="400"/>
            <p14:sldId id="402"/>
            <p14:sldId id="4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1D3B8-65DB-493B-886A-51AEC7C80ECA}" type="datetimeFigureOut">
              <a:rPr lang="tr-TR" smtClean="0"/>
              <a:t>4.07.2022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FDAE5-2B15-4187-BFF9-58257C056A00}" type="slidenum">
              <a:rPr lang="tr-TR" smtClean="0"/>
              <a:t>‹#›</a:t>
            </a:fld>
            <a:endParaRPr lang="tr-TR"/>
          </a:p>
        </p:txBody>
      </p:sp>
    </p:spTree>
    <p:extLst>
      <p:ext uri="{BB962C8B-B14F-4D97-AF65-F5344CB8AC3E}">
        <p14:creationId xmlns:p14="http://schemas.microsoft.com/office/powerpoint/2010/main" val="290685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DB3FDAE5-2B15-4187-BFF9-58257C056A00}" type="slidenum">
              <a:rPr lang="tr-TR" smtClean="0"/>
              <a:t>99</a:t>
            </a:fld>
            <a:endParaRPr lang="tr-TR"/>
          </a:p>
        </p:txBody>
      </p:sp>
    </p:spTree>
    <p:extLst>
      <p:ext uri="{BB962C8B-B14F-4D97-AF65-F5344CB8AC3E}">
        <p14:creationId xmlns:p14="http://schemas.microsoft.com/office/powerpoint/2010/main" val="28497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4.07.2022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4.07.2022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4.07.2022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4.07.2022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4.07.2022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4.07.2022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4.07.2022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4.07.2022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4.07.2022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4.07.2022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4.07.2022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4.07.2022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scanner-class-in-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B1A1-E434-42D7-8856-69A533606A7C}"/>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valueOf(), toString(), parseInt() Aralarındaki Farklar Nelerdir?</a:t>
            </a:r>
            <a:endParaRPr lang="tr-TR"/>
          </a:p>
        </p:txBody>
      </p:sp>
      <p:sp>
        <p:nvSpPr>
          <p:cNvPr id="3" name="Content Placeholder 2">
            <a:extLst>
              <a:ext uri="{FF2B5EF4-FFF2-40B4-BE49-F238E27FC236}">
                <a16:creationId xmlns:a16="http://schemas.microsoft.com/office/drawing/2014/main" id="{E8B3E59F-B691-4965-9553-0EB2FE32484F}"/>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valueOf(): </a:t>
            </a:r>
            <a:r>
              <a:rPr lang="tr-TR">
                <a:latin typeface="Arial" panose="020B0604020202020204" pitchFamily="34" charset="0"/>
                <a:cs typeface="Arial" panose="020B0604020202020204" pitchFamily="34" charset="0"/>
              </a:rPr>
              <a:t>Wrapper sınıflarda bulunan , static valueOf() metodunun bir kaç tane overloaded versiyonu vardır. valueOf() metodu String değeri veya primitive değeri Wrapper değere dönüştürür.</a:t>
            </a:r>
          </a:p>
          <a:p>
            <a:r>
              <a:rPr lang="tr-TR" b="1">
                <a:latin typeface="Arial" panose="020B0604020202020204" pitchFamily="34" charset="0"/>
                <a:cs typeface="Arial" panose="020B0604020202020204" pitchFamily="34" charset="0"/>
              </a:rPr>
              <a:t>toString(): </a:t>
            </a:r>
            <a:r>
              <a:rPr lang="tr-TR">
                <a:latin typeface="Arial" panose="020B0604020202020204" pitchFamily="34" charset="0"/>
                <a:cs typeface="Arial" panose="020B0604020202020204" pitchFamily="34" charset="0"/>
              </a:rPr>
              <a:t>Metodu Object sınıfında tanımlanmış bir metottur ve nesnelerin metin karşılıklarını ekrana yazmak için kullanılır. Eğer nesnelerin metinsel bir karşılığı yoksa nesnenin hafızadaki adresini döndürür.</a:t>
            </a:r>
          </a:p>
          <a:p>
            <a:r>
              <a:rPr lang="tr-TR" b="1">
                <a:latin typeface="Arial" panose="020B0604020202020204" pitchFamily="34" charset="0"/>
                <a:cs typeface="Arial" panose="020B0604020202020204" pitchFamily="34" charset="0"/>
              </a:rPr>
              <a:t>parseInt(): </a:t>
            </a:r>
            <a:r>
              <a:rPr lang="tr-TR">
                <a:latin typeface="Arial" panose="020B0604020202020204" pitchFamily="34" charset="0"/>
                <a:cs typeface="Arial" panose="020B0604020202020204" pitchFamily="34" charset="0"/>
              </a:rPr>
              <a:t>String olarak tanımlanmış tamsayıları Integer veri tipine dönüştürmek için kullanılır. Integer.parseInt() primitive değer döndürür.</a:t>
            </a:r>
          </a:p>
        </p:txBody>
      </p:sp>
    </p:spTree>
    <p:extLst>
      <p:ext uri="{BB962C8B-B14F-4D97-AF65-F5344CB8AC3E}">
        <p14:creationId xmlns:p14="http://schemas.microsoft.com/office/powerpoint/2010/main" val="37273642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9CCF-C6E9-4667-96A3-AE24CA32440F}"/>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7345BF0F-09FF-4990-A2BB-75B29820073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StringBuilder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StringBuilder sınıfı en kısa tanımla bize “</a:t>
            </a:r>
            <a:r>
              <a:rPr lang="tr-TR" b="1">
                <a:latin typeface="Arial" panose="020B0604020202020204" pitchFamily="34" charset="0"/>
                <a:cs typeface="Arial" panose="020B0604020202020204" pitchFamily="34" charset="0"/>
              </a:rPr>
              <a:t>mutable</a:t>
            </a:r>
            <a:r>
              <a:rPr lang="tr-TR">
                <a:latin typeface="Arial" panose="020B0604020202020204" pitchFamily="34" charset="0"/>
                <a:cs typeface="Arial" panose="020B0604020202020204" pitchFamily="34" charset="0"/>
              </a:rPr>
              <a:t>” yani değiştirilebilir string elde etmemize olanak tanır. Böylece hafızada her seferinde yeni bir alan açılmadan var olan alan üzerinde değişiklik yapılabilir. Bu da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sınıfını hafıza kullanımı olarak String sınıfının önüne geçirir.</a:t>
            </a:r>
          </a:p>
          <a:p>
            <a:r>
              <a:rPr lang="tr-TR">
                <a:latin typeface="Arial" panose="020B0604020202020204" pitchFamily="34" charset="0"/>
                <a:cs typeface="Arial" panose="020B0604020202020204" pitchFamily="34" charset="0"/>
              </a:rPr>
              <a:t>StringBuilder </a:t>
            </a:r>
            <a:r>
              <a:rPr lang="tr-TR" b="1">
                <a:latin typeface="Arial" panose="020B0604020202020204" pitchFamily="34" charset="0"/>
                <a:cs typeface="Arial" panose="020B0604020202020204" pitchFamily="34" charset="0"/>
              </a:rPr>
              <a:t>thread-safe</a:t>
            </a:r>
            <a:r>
              <a:rPr lang="tr-TR">
                <a:latin typeface="Arial" panose="020B0604020202020204" pitchFamily="34" charset="0"/>
                <a:cs typeface="Arial" panose="020B0604020202020204" pitchFamily="34" charset="0"/>
              </a:rPr>
              <a:t> değildir. Yani synchronized değildir. Thread’li bir işlem kullanılacaksa StringBuilder kullanılması güvenli değildir. Basit bir şekilde durumu açıklayacak olursak: Aynı anda birden fazla thread, oluşturduğunuz StringBuilder nesnesini değiştirmeye çalıştığında StringBuilder bunu engelleyemez. Bu durumda da threadler arasında yapılan değişiklikler aslında bizim istemediğimiz değer değişikliğine neden olur.</a:t>
            </a:r>
          </a:p>
          <a:p>
            <a:r>
              <a:rPr lang="tr-TR">
                <a:latin typeface="Arial" panose="020B0604020202020204" pitchFamily="34" charset="0"/>
                <a:cs typeface="Arial" panose="020B0604020202020204" pitchFamily="34" charset="0"/>
              </a:rPr>
              <a:t>Bir mail göndermek için StringBuilder ile metin oluşturduğunuzu düşünün. Bu işlemi de aynı zamanda 2 farklı thread çalıştırıyor olsun. İlk thread işlemine başlayıp StringBuilder nesnenizi değiştiriyor ve mail içeriğini ayarlıyor. Aynı zamanda diğer thread de aynı StringBuilder nesnesi üzerinde değişiklik yapmak istiyor. Farklı bir kişiye gönderilecek mail için içerik hazırlıyor. Ancak bunu yaparken ilk thread’imizin atadığı değeri ezmiş oluyor. Bunun önüne geçmek için StringBuffer kullanılmalıdır.</a:t>
            </a:r>
          </a:p>
          <a:p>
            <a:endParaRPr lang="tr-TR"/>
          </a:p>
        </p:txBody>
      </p:sp>
    </p:spTree>
    <p:extLst>
      <p:ext uri="{BB962C8B-B14F-4D97-AF65-F5344CB8AC3E}">
        <p14:creationId xmlns:p14="http://schemas.microsoft.com/office/powerpoint/2010/main" val="5807434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83E4-A9D5-444B-9DA7-5A0E8C21DAB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BA7DA144-615D-41AC-9116-95E463DC91B6}"/>
              </a:ext>
            </a:extLst>
          </p:cNvPr>
          <p:cNvSpPr>
            <a:spLocks noGrp="1"/>
          </p:cNvSpPr>
          <p:nvPr>
            <p:ph idx="1"/>
          </p:nvPr>
        </p:nvSpPr>
        <p:spPr/>
        <p:txBody>
          <a:bodyPr>
            <a:normAutofit fontScale="77500" lnSpcReduction="20000"/>
          </a:bodyPr>
          <a:lstStyle/>
          <a:p>
            <a:r>
              <a:rPr lang="tr-TR" b="1">
                <a:latin typeface="Arial" panose="020B0604020202020204" pitchFamily="34" charset="0"/>
                <a:cs typeface="Arial" panose="020B0604020202020204" pitchFamily="34" charset="0"/>
              </a:rPr>
              <a:t>StringBuffer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StringBuffer ile StringBuilder aynı metodlara sahiptir. Aynı mantıkla ilerler. Aralarındaki tek fark ise StringBuffer thread-safe yani </a:t>
            </a:r>
            <a:r>
              <a:rPr lang="tr-TR" b="1">
                <a:latin typeface="Arial" panose="020B0604020202020204" pitchFamily="34" charset="0"/>
                <a:cs typeface="Arial" panose="020B0604020202020204" pitchFamily="34" charset="0"/>
              </a:rPr>
              <a:t>synchronized </a:t>
            </a:r>
            <a:r>
              <a:rPr lang="tr-TR">
                <a:latin typeface="Arial" panose="020B0604020202020204" pitchFamily="34" charset="0"/>
                <a:cs typeface="Arial" panose="020B0604020202020204" pitchFamily="34" charset="0"/>
              </a:rPr>
              <a:t>‘tır. Bu durum da StringBuffer’ı thread’li işlemlerde kullanılmasını güvenli yapar. Thread’li işlemlerde güvenli olmasının getirdiği bir dezavantaj da mevcuttur. Bu durum StringBuffer’ın StringBuilder’dan daha yavaş çalışmasına neden olur</a:t>
            </a:r>
          </a:p>
          <a:p>
            <a:r>
              <a:rPr lang="tr-TR" b="1">
                <a:latin typeface="Arial" panose="020B0604020202020204" pitchFamily="34" charset="0"/>
                <a:cs typeface="Arial" panose="020B0604020202020204" pitchFamily="34" charset="0"/>
              </a:rPr>
              <a:t>String </a:t>
            </a:r>
            <a:r>
              <a:rPr lang="tr-TR">
                <a:latin typeface="Arial" panose="020B0604020202020204" pitchFamily="34" charset="0"/>
                <a:cs typeface="Arial" panose="020B0604020202020204" pitchFamily="34" charset="0"/>
              </a:rPr>
              <a:t>nesneleri değiştirilemez. Bundan dolayı sürekli üzerinde değişiklik/ekleme yapılacak stringlerimiz varsa hafıza konusunda sıkıntı çıkartması mümkün. Bunun önüne geçmek için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ve </a:t>
            </a:r>
            <a:r>
              <a:rPr lang="tr-TR" b="1">
                <a:latin typeface="Arial" panose="020B0604020202020204" pitchFamily="34" charset="0"/>
                <a:cs typeface="Arial" panose="020B0604020202020204" pitchFamily="34" charset="0"/>
              </a:rPr>
              <a:t>StringBuffer </a:t>
            </a:r>
            <a:r>
              <a:rPr lang="tr-TR">
                <a:latin typeface="Arial" panose="020B0604020202020204" pitchFamily="34" charset="0"/>
                <a:cs typeface="Arial" panose="020B0604020202020204" pitchFamily="34" charset="0"/>
              </a:rPr>
              <a:t>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p>
          <a:p>
            <a:endParaRPr lang="tr-TR"/>
          </a:p>
        </p:txBody>
      </p:sp>
    </p:spTree>
    <p:extLst>
      <p:ext uri="{BB962C8B-B14F-4D97-AF65-F5344CB8AC3E}">
        <p14:creationId xmlns:p14="http://schemas.microsoft.com/office/powerpoint/2010/main" val="20131270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A592-260C-494A-9E97-47ECB564B1B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5" name="Content Placeholder 4">
            <a:extLst>
              <a:ext uri="{FF2B5EF4-FFF2-40B4-BE49-F238E27FC236}">
                <a16:creationId xmlns:a16="http://schemas.microsoft.com/office/drawing/2014/main" id="{414BA9BE-F3C6-486D-9CBB-4360A4336ABC}"/>
              </a:ext>
            </a:extLst>
          </p:cNvPr>
          <p:cNvSpPr>
            <a:spLocks noGrp="1"/>
          </p:cNvSpPr>
          <p:nvPr>
            <p:ph sz="half" idx="1"/>
          </p:nvPr>
        </p:nvSpPr>
        <p:spPr/>
        <p:txBody>
          <a:bodyPr>
            <a:normAutofit fontScale="85000" lnSpcReduction="10000"/>
          </a:bodyPr>
          <a:lstStyle/>
          <a:p>
            <a:r>
              <a:rPr lang="tr-TR" b="1">
                <a:latin typeface="Arial" panose="020B0604020202020204" pitchFamily="34" charset="0"/>
                <a:cs typeface="Arial" panose="020B0604020202020204" pitchFamily="34" charset="0"/>
              </a:rPr>
              <a:t>Regular Expression or Regex:</a:t>
            </a:r>
            <a:r>
              <a:rPr lang="tr-TR">
                <a:latin typeface="Arial" panose="020B0604020202020204" pitchFamily="34" charset="0"/>
                <a:cs typeface="Arial" panose="020B0604020202020204" pitchFamily="34" charset="0"/>
              </a:rPr>
              <a:t> Java'da bir string aramak, işlemek ve düzenlemek için kullanılabilecek String modellerini tanımlamaya yönelik bir API'dir. E-posta doğrulaması ve parolalar, kısıtlamaları tanımlamak için Regex'in yaygın olarak kullanıldığı birkaç string alanıdır. </a:t>
            </a:r>
          </a:p>
          <a:p>
            <a:r>
              <a:rPr lang="tr-TR" b="1">
                <a:latin typeface="Arial" panose="020B0604020202020204" pitchFamily="34" charset="0"/>
                <a:cs typeface="Arial" panose="020B0604020202020204" pitchFamily="34" charset="0"/>
              </a:rPr>
              <a:t>Regular Expression; java.util.regex</a:t>
            </a:r>
            <a:r>
              <a:rPr lang="tr-TR">
                <a:latin typeface="Arial" panose="020B0604020202020204" pitchFamily="34" charset="0"/>
                <a:cs typeface="Arial" panose="020B0604020202020204" pitchFamily="34" charset="0"/>
              </a:rPr>
              <a:t> paketi altında sağlanır. Bu 3 sınıf ve 1 arayüzden oluşmaktadır.</a:t>
            </a:r>
          </a:p>
          <a:p>
            <a:endParaRPr lang="tr-TR"/>
          </a:p>
        </p:txBody>
      </p:sp>
      <p:pic>
        <p:nvPicPr>
          <p:cNvPr id="9" name="Content Placeholder 8">
            <a:extLst>
              <a:ext uri="{FF2B5EF4-FFF2-40B4-BE49-F238E27FC236}">
                <a16:creationId xmlns:a16="http://schemas.microsoft.com/office/drawing/2014/main" id="{0AD09484-8DCD-44B6-A590-B30FCECD5B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77307"/>
            <a:ext cx="4645025" cy="2322512"/>
          </a:xfrm>
        </p:spPr>
      </p:pic>
    </p:spTree>
    <p:extLst>
      <p:ext uri="{BB962C8B-B14F-4D97-AF65-F5344CB8AC3E}">
        <p14:creationId xmlns:p14="http://schemas.microsoft.com/office/powerpoint/2010/main" val="1051766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4160-4214-47DE-A467-308E658E7337}"/>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3ACD3FD1-5AF7-4CDF-8BD0-010EB6110223}"/>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Pattern Class</a:t>
            </a:r>
            <a:r>
              <a:rPr lang="tr-TR">
                <a:latin typeface="Arial" panose="020B0604020202020204" pitchFamily="34" charset="0"/>
                <a:cs typeface="Arial" panose="020B0604020202020204" pitchFamily="34" charset="0"/>
              </a:rPr>
              <a:t>: Kalıpları tanımlamak için kullanılır. Bu sınıf, hiçbir genel kurucu sağlamadan çeşitli kalıp türlerini tanımlamak için kullanılabilecek düzenli ifadelerin bir derlemesidir. Bu, ilk argüman olarak normal bir ifadeyi kabul eden ve böylece yürütmeden sonra bir kalıp döndüren compile() yöntemi çağrılarak oluşturulabilir.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compile() flags() matcher() matches() pattern() quote() split() toString()</a:t>
            </a:r>
          </a:p>
          <a:p>
            <a:r>
              <a:rPr lang="tr-TR" b="1">
                <a:latin typeface="Arial" panose="020B0604020202020204" pitchFamily="34" charset="0"/>
                <a:cs typeface="Arial" panose="020B0604020202020204" pitchFamily="34" charset="0"/>
              </a:rPr>
              <a:t>Matcher Class:</a:t>
            </a:r>
            <a:r>
              <a:rPr lang="tr-TR">
                <a:latin typeface="Arial" panose="020B0604020202020204" pitchFamily="34" charset="0"/>
                <a:cs typeface="Arial" panose="020B0604020202020204" pitchFamily="34" charset="0"/>
              </a:rPr>
              <a:t> Kalıpları kullanarak metin üzerinde eşleştirme işlemleri yapmak için kullanılır. Bu nesne, Java'da bir girdi dizgisi için eşleştirme işlemlerini gerçekleştirmek ve böylece daha önce açıklanan kalıpları yorumlamak için kullanılır. Bu da hiçbir kamu kurucu tanımlamaz. Bu, herhangi bir desen nesnesi üzerinde bir matcher() çağrılarak uygulanabilir.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find() start() end() groupCount() group() matches()</a:t>
            </a:r>
          </a:p>
          <a:p>
            <a:endParaRPr lang="tr-TR"/>
          </a:p>
        </p:txBody>
      </p:sp>
    </p:spTree>
    <p:extLst>
      <p:ext uri="{BB962C8B-B14F-4D97-AF65-F5344CB8AC3E}">
        <p14:creationId xmlns:p14="http://schemas.microsoft.com/office/powerpoint/2010/main" val="34473499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037F-C43F-4D51-8B7A-0DB16FD264F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C2F17DC1-3750-4490-A2AB-F0020D017AC1}"/>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PatternSyntaxException Class</a:t>
            </a:r>
            <a:r>
              <a:rPr lang="tr-TR">
                <a:latin typeface="Arial" panose="020B0604020202020204" pitchFamily="34" charset="0"/>
                <a:cs typeface="Arial" panose="020B0604020202020204" pitchFamily="34" charset="0"/>
              </a:rPr>
              <a:t>: Normal ifade modelinde sözdizimi hatasını belirtmek için kullanılır. Bu, normal ifade modelinde bir sözdizimi hatasını belirtmek için kullanılan ve denetlenmeyen bir istisna olan bir Regex nesnesidir.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getDescription() getIndex() getMessage() getPattern()</a:t>
            </a:r>
          </a:p>
          <a:p>
            <a:r>
              <a:rPr lang="tr-TR" b="1">
                <a:latin typeface="Arial" panose="020B0604020202020204" pitchFamily="34" charset="0"/>
                <a:cs typeface="Arial" panose="020B0604020202020204" pitchFamily="34" charset="0"/>
              </a:rPr>
              <a:t>MatchResult Interface:</a:t>
            </a:r>
            <a:r>
              <a:rPr lang="tr-TR">
                <a:latin typeface="Arial" panose="020B0604020202020204" pitchFamily="34" charset="0"/>
                <a:cs typeface="Arial" panose="020B0604020202020204" pitchFamily="34" charset="0"/>
              </a:rPr>
              <a:t> Bir eşleştirme işleminin sonucunu temsil etmek için kullanılır. Bu arayüz, bir normal ifade için bir eşleştirme işleminin sonucunu belirlemek için kullanılır. Eşleşme sınırları, gruplar ve grup sınırları görülebilse de bir MatchResult aracılığıyla değişikliğe izin verilmediğine dikkat edilmelidir.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end() group() groupCount() start()</a:t>
            </a:r>
          </a:p>
          <a:p>
            <a:endParaRPr lang="tr-TR"/>
          </a:p>
        </p:txBody>
      </p:sp>
    </p:spTree>
    <p:extLst>
      <p:ext uri="{BB962C8B-B14F-4D97-AF65-F5344CB8AC3E}">
        <p14:creationId xmlns:p14="http://schemas.microsoft.com/office/powerpoint/2010/main" val="19310577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51F5-54B6-4D80-AB69-9ADFD2F3F83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6) Concat() , Artı(+) Operant, StringBuilder Bunlar Aralarındaki İlişki Nedir?</a:t>
            </a:r>
            <a:endParaRPr lang="tr-TR"/>
          </a:p>
        </p:txBody>
      </p:sp>
      <p:sp>
        <p:nvSpPr>
          <p:cNvPr id="3" name="Content Placeholder 2">
            <a:extLst>
              <a:ext uri="{FF2B5EF4-FFF2-40B4-BE49-F238E27FC236}">
                <a16:creationId xmlns:a16="http://schemas.microsoft.com/office/drawing/2014/main" id="{4BAFDDC8-8CBB-461C-9787-4CB8576B23FE}"/>
              </a:ext>
            </a:extLst>
          </p:cNvPr>
          <p:cNvSpPr>
            <a:spLocks noGrp="1"/>
          </p:cNvSpPr>
          <p:nvPr>
            <p:ph idx="1"/>
          </p:nvPr>
        </p:nvSpPr>
        <p:spPr>
          <a:xfrm>
            <a:off x="1491449" y="2015732"/>
            <a:ext cx="9563405" cy="3435157"/>
          </a:xfrm>
        </p:spPr>
        <p:txBody>
          <a:bodyPr>
            <a:noAutofit/>
          </a:bodyPr>
          <a:lstStyle/>
          <a:p>
            <a:r>
              <a:rPr lang="tr-TR" sz="1200" b="1">
                <a:latin typeface="Arial" panose="020B0604020202020204" pitchFamily="34" charset="0"/>
                <a:cs typeface="Arial" panose="020B0604020202020204" pitchFamily="34" charset="0"/>
              </a:rPr>
              <a:t>Concat(): </a:t>
            </a:r>
            <a:r>
              <a:rPr lang="tr-TR" sz="1200">
                <a:latin typeface="Arial" panose="020B0604020202020204" pitchFamily="34" charset="0"/>
                <a:cs typeface="Arial" panose="020B0604020202020204" pitchFamily="34" charset="0"/>
              </a:rPr>
              <a:t>Bir string ifadeyi başka bir string ifadeyle birleştirmek için kullanılır.  yalnızca bir String iletebilirsiniz .</a:t>
            </a:r>
          </a:p>
          <a:p>
            <a:r>
              <a:rPr lang="tr-TR" sz="1200" b="1">
                <a:latin typeface="Arial" panose="020B0604020202020204" pitchFamily="34" charset="0"/>
                <a:cs typeface="Arial" panose="020B0604020202020204" pitchFamily="34" charset="0"/>
              </a:rPr>
              <a:t>Artı(+) Operant: </a:t>
            </a:r>
            <a:r>
              <a:rPr lang="tr-TR" sz="1200">
                <a:latin typeface="Arial" panose="020B0604020202020204" pitchFamily="34" charset="0"/>
                <a:cs typeface="Arial" panose="020B0604020202020204" pitchFamily="34" charset="0"/>
              </a:rPr>
              <a:t>Operatörün her iki tarafına da değerler ekler. Java dili, dize birleştirme operatörü ( + ) ve diğer nesnelerin dizelere dönüştürülmesi için özel destek sağlar. String birleştirme StringBuilder veya StringBiffer sınıfı ve apend yöntemi aracılığıyla uygulanır.</a:t>
            </a:r>
          </a:p>
          <a:p>
            <a:r>
              <a:rPr lang="tr-TR" sz="1200">
                <a:latin typeface="Arial" panose="020B0604020202020204" pitchFamily="34" charset="0"/>
                <a:cs typeface="Arial" panose="020B0604020202020204" pitchFamily="34" charset="0"/>
              </a:rPr>
              <a:t>String dönüştürmeleri, Object tarafından tanımlanan ve Java'daki tüm sınıflar tarafından devralınan toString yöntemi aracılığıyla uygulanır.</a:t>
            </a:r>
            <a:endParaRPr lang="tr-TR" sz="1200" b="1">
              <a:latin typeface="Arial" panose="020B0604020202020204" pitchFamily="34" charset="0"/>
              <a:cs typeface="Arial" panose="020B0604020202020204" pitchFamily="34" charset="0"/>
            </a:endParaRPr>
          </a:p>
          <a:p>
            <a:r>
              <a:rPr lang="tr-TR" sz="1200" b="1">
                <a:latin typeface="Arial" panose="020B0604020202020204" pitchFamily="34" charset="0"/>
                <a:cs typeface="Arial" panose="020B0604020202020204" pitchFamily="34" charset="0"/>
              </a:rPr>
              <a:t>StringBuilder: </a:t>
            </a:r>
            <a:r>
              <a:rPr lang="tr-TR" sz="1200">
                <a:latin typeface="Arial" panose="020B0604020202020204" pitchFamily="34" charset="0"/>
                <a:cs typeface="Arial" panose="020B0604020202020204" pitchFamily="34" charset="0"/>
              </a:rPr>
              <a:t>Java'da değişken bir karakter dizisini temsil eder. Java'daki String Sınıfı, değişmez bir karakter dizisi oluşturduğundan, StringBuilder sınıfı, değiştirilebilir bir karakter dizisi oluşturduğu için String Class'a bir alternatif sağlar. StringBuilder'ın işlevi, StringBuffer sınıfına çok benzer, çünkü her ikisi de değişken bir karakter dizisi oluşturarak String Class'a bir alternatif sağlar. </a:t>
            </a:r>
          </a:p>
          <a:p>
            <a:r>
              <a:rPr lang="tr-TR" sz="1200">
                <a:latin typeface="Arial" panose="020B0604020202020204" pitchFamily="34" charset="0"/>
                <a:cs typeface="Arial" panose="020B0604020202020204" pitchFamily="34" charset="0"/>
              </a:rPr>
              <a:t>Ancak, StringBuilder sınıfı, senkronizasyon temelinde StringBuffer sınıfından farklıdır. StringBuilder sınıfı senkronizasyon garantisi vermezken StringBuffer sınıfı sağlar. Bu nedenle bu sınıf, StringBuffer'ın tek bir iş parçacığı tarafından kullanıldığı yerlerde (genelde olduğu gibi) StringBuffer için bir yedek olarak kullanılmak üzere tasarlanmıştır. Nerede mumkunse, Çoğu uygulamada daha hızlı olacağı için bu sınıfın StringBuffer yerine kullanılması önerilir. StringBuilder örnekleri, birden çok iş parçacığı tarafından kullanım için güvenli değildir. Böyle bir senkronizasyon gerekliyse, StringBuffer kullanılması tavsiye edilir.</a:t>
            </a:r>
          </a:p>
        </p:txBody>
      </p:sp>
    </p:spTree>
    <p:extLst>
      <p:ext uri="{BB962C8B-B14F-4D97-AF65-F5344CB8AC3E}">
        <p14:creationId xmlns:p14="http://schemas.microsoft.com/office/powerpoint/2010/main" val="13574510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49E4F7-196B-487F-A816-122526DDB3F5}"/>
              </a:ext>
            </a:extLst>
          </p:cNvPr>
          <p:cNvSpPr>
            <a:spLocks noGrp="1"/>
          </p:cNvSpPr>
          <p:nvPr>
            <p:ph type="title"/>
          </p:nvPr>
        </p:nvSpPr>
        <p:spPr>
          <a:xfrm>
            <a:off x="1454239" y="656948"/>
            <a:ext cx="8643154" cy="2987132"/>
          </a:xfrm>
        </p:spPr>
        <p:txBody>
          <a:bodyPr>
            <a:normAutofit/>
          </a:bodyPr>
          <a:lstStyle/>
          <a:p>
            <a:r>
              <a:rPr lang="tr-TR" sz="3200" b="1" cap="none">
                <a:latin typeface="Arial" panose="020B0604020202020204" pitchFamily="34" charset="0"/>
                <a:cs typeface="Arial" panose="020B0604020202020204" pitchFamily="34" charset="0"/>
              </a:rPr>
              <a:t>1-</a:t>
            </a:r>
            <a:r>
              <a:rPr lang="tr-TR" sz="3200" cap="none">
                <a:latin typeface="Arial" panose="020B0604020202020204" pitchFamily="34" charset="0"/>
                <a:cs typeface="Arial" panose="020B0604020202020204" pitchFamily="34" charset="0"/>
              </a:rPr>
              <a:t> Access Modifier (public-private-protected-default) nedir?</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Syntax error - logic error - compiler error - run time error - exception error nedir?</a:t>
            </a:r>
            <a:br>
              <a:rPr lang="tr-TR"/>
            </a:br>
            <a:endParaRPr lang="tr-TR"/>
          </a:p>
        </p:txBody>
      </p:sp>
      <p:sp>
        <p:nvSpPr>
          <p:cNvPr id="5" name="Text Placeholder 4">
            <a:extLst>
              <a:ext uri="{FF2B5EF4-FFF2-40B4-BE49-F238E27FC236}">
                <a16:creationId xmlns:a16="http://schemas.microsoft.com/office/drawing/2014/main" id="{DE64CEE1-BB09-4B0B-A504-1C42E2DCCCAD}"/>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perşembe-cuma ödev (23.06.2022 - 24.06.2022)</a:t>
            </a:r>
          </a:p>
          <a:p>
            <a:r>
              <a:rPr lang="tr-TR" b="1"/>
              <a:t>Hazırlayan:  </a:t>
            </a:r>
            <a:r>
              <a:rPr lang="tr-TR"/>
              <a:t>Tuba ARĞIN</a:t>
            </a:r>
          </a:p>
          <a:p>
            <a:endParaRPr lang="tr-TR"/>
          </a:p>
        </p:txBody>
      </p:sp>
    </p:spTree>
    <p:extLst>
      <p:ext uri="{BB962C8B-B14F-4D97-AF65-F5344CB8AC3E}">
        <p14:creationId xmlns:p14="http://schemas.microsoft.com/office/powerpoint/2010/main" val="17572607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FCC3-FA3C-4AD3-A6F1-7EDF0069F6D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Access Modifier (public-private-protected-default) nedir?</a:t>
            </a:r>
            <a:endParaRPr lang="tr-TR"/>
          </a:p>
        </p:txBody>
      </p:sp>
      <p:sp>
        <p:nvSpPr>
          <p:cNvPr id="3" name="Content Placeholder 2">
            <a:extLst>
              <a:ext uri="{FF2B5EF4-FFF2-40B4-BE49-F238E27FC236}">
                <a16:creationId xmlns:a16="http://schemas.microsoft.com/office/drawing/2014/main" id="{121FFF5A-D82A-487B-8279-6E2730D3CBC0}"/>
              </a:ext>
            </a:extLst>
          </p:cNvPr>
          <p:cNvSpPr>
            <a:spLocks noGrp="1"/>
          </p:cNvSpPr>
          <p:nvPr>
            <p:ph idx="1"/>
          </p:nvPr>
        </p:nvSpPr>
        <p:spPr>
          <a:xfrm>
            <a:off x="1367161" y="2015732"/>
            <a:ext cx="9687693" cy="3834652"/>
          </a:xfrm>
        </p:spPr>
        <p:txBody>
          <a:bodyPr>
            <a:normAutofit fontScale="62500" lnSpcReduction="20000"/>
          </a:bodyPr>
          <a:lstStyle/>
          <a:p>
            <a:r>
              <a:rPr lang="tr-TR" sz="2500" b="1">
                <a:latin typeface="Arial" panose="020B0604020202020204" pitchFamily="34" charset="0"/>
                <a:cs typeface="Arial" panose="020B0604020202020204" pitchFamily="34" charset="0"/>
              </a:rPr>
              <a:t>PUBLIC (GENEL): </a:t>
            </a:r>
            <a:r>
              <a:rPr lang="tr-TR" sz="2500">
                <a:latin typeface="Arial" panose="020B0604020202020204" pitchFamily="34" charset="0"/>
                <a:cs typeface="Arial" panose="020B0604020202020204" pitchFamily="34" charset="0"/>
              </a:rPr>
              <a:t>Public erişim belirleyicisine sahip olan değişken ya da metodların erişim düzeyi her yerdedir. Sınıf içinden, sınıf dışından, paket içinden ve paket dışından erişilebilir.</a:t>
            </a:r>
          </a:p>
          <a:p>
            <a:r>
              <a:rPr lang="tr-TR" sz="2500" b="1">
                <a:latin typeface="Arial" panose="020B0604020202020204" pitchFamily="34" charset="0"/>
                <a:cs typeface="Arial" panose="020B0604020202020204" pitchFamily="34" charset="0"/>
              </a:rPr>
              <a:t>PRIVATE (ÖZEL): </a:t>
            </a:r>
            <a:r>
              <a:rPr lang="tr-TR" sz="2500">
                <a:latin typeface="Arial" panose="020B0604020202020204" pitchFamily="34" charset="0"/>
                <a:cs typeface="Arial" panose="020B0604020202020204" pitchFamily="34" charset="0"/>
              </a:rPr>
              <a:t>Private erişim belirleyicisine sahip değişken ya da metodlar sadece aynı sınıf içerisinden erişime açıktırlar. Sınıftan üretilmiş nesneden, alt sınıflardan ulaşım yapılamaz.</a:t>
            </a:r>
          </a:p>
          <a:p>
            <a:r>
              <a:rPr lang="tr-TR" sz="2500" b="1">
                <a:latin typeface="Arial" panose="020B0604020202020204" pitchFamily="34" charset="0"/>
                <a:cs typeface="Arial" panose="020B0604020202020204" pitchFamily="34" charset="0"/>
              </a:rPr>
              <a:t>PROTECTED (KORUMALI): </a:t>
            </a:r>
            <a:r>
              <a:rPr lang="tr-TR" sz="2500">
                <a:latin typeface="Arial" panose="020B0604020202020204" pitchFamily="34" charset="0"/>
                <a:cs typeface="Arial" panose="020B0604020202020204" pitchFamily="34" charset="0"/>
              </a:rPr>
              <a:t>Protected erişim belirleyicisine sahip değişken ya da metodlar sınıf içerisinden, aynı sınıftan oluşturulmuş nesneden ve alt sınıflardan oluşturulmuş nesneden erişime açıktır.</a:t>
            </a:r>
          </a:p>
          <a:p>
            <a:r>
              <a:rPr lang="tr-TR" sz="2500">
                <a:latin typeface="Arial" panose="020B0604020202020204" pitchFamily="34" charset="0"/>
                <a:cs typeface="Arial" panose="020B0604020202020204" pitchFamily="34" charset="0"/>
              </a:rPr>
              <a:t>Ancak bu sınıfın bulunduğu dış paketten erişime açık değildirler fakat dış paketteki sınıf import edilip kalıtım uygulanırsa kalıtım yapılan sınıftan erişime açıktır ama yine de nesne ulaşımına kapalıdır.</a:t>
            </a:r>
          </a:p>
          <a:p>
            <a:r>
              <a:rPr lang="tr-TR" sz="2500" b="1">
                <a:latin typeface="Arial" panose="020B0604020202020204" pitchFamily="34" charset="0"/>
                <a:cs typeface="Arial" panose="020B0604020202020204" pitchFamily="34" charset="0"/>
              </a:rPr>
              <a:t>DEFAULT (ERİŞİM BELİRLEYİCİSİ OLMAYAN): </a:t>
            </a:r>
            <a:r>
              <a:rPr lang="tr-TR" sz="2500">
                <a:latin typeface="Arial" panose="020B0604020202020204" pitchFamily="34" charset="0"/>
                <a:cs typeface="Arial" panose="020B0604020202020204" pitchFamily="34" charset="0"/>
              </a:rPr>
              <a:t>Default tipindeki değişkenler erişim düzeyi yalnızca paket içindedir. Paketin dışından erişilemez. Herhangi bir erişim düzeyi belirtmezseniz, varsayılan olacaktır.</a:t>
            </a:r>
          </a:p>
          <a:p>
            <a:endParaRPr lang="tr-TR"/>
          </a:p>
        </p:txBody>
      </p:sp>
    </p:spTree>
    <p:extLst>
      <p:ext uri="{BB962C8B-B14F-4D97-AF65-F5344CB8AC3E}">
        <p14:creationId xmlns:p14="http://schemas.microsoft.com/office/powerpoint/2010/main" val="5777905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1EBF-3E1A-446E-87CF-C7B0F349A15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ERİŞİM TABLOSU</a:t>
            </a:r>
            <a:endParaRPr lang="tr-TR">
              <a:latin typeface="Arial" panose="020B0604020202020204" pitchFamily="34" charset="0"/>
              <a:cs typeface="Arial" panose="020B0604020202020204" pitchFamily="34" charset="0"/>
            </a:endParaRPr>
          </a:p>
        </p:txBody>
      </p:sp>
      <p:pic>
        <p:nvPicPr>
          <p:cNvPr id="1026" name="Picture 2" descr="https://tolgagureli.notion.site/image/https%3A%2F%2Fs3-us-west-2.amazonaws.com%2Fsecure.notion-static.com%2F1748664d-1ce8-4b40-a852-e919b68b17cd%2FUntitled.png?table=block&amp;id=cb5996e8-8192-4d72-bcf7-4c3ceddb7e21&amp;spaceId=3617b432-6eda-4ee7-ad85-631d34ed1c31&amp;width=1110&amp;userId=&amp;cache=v2">
            <a:extLst>
              <a:ext uri="{FF2B5EF4-FFF2-40B4-BE49-F238E27FC236}">
                <a16:creationId xmlns:a16="http://schemas.microsoft.com/office/drawing/2014/main" id="{077F62BE-AFF4-4F58-B897-102B0EF135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044" y="2016125"/>
            <a:ext cx="6436236"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59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D777-0274-4EFC-BA00-B6FF182EE0D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08239785-A0D1-42C2-8EB5-1102265231BC}"/>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Syntax Error (Sözdizimi Hatası): Y</a:t>
            </a:r>
            <a:r>
              <a:rPr lang="tr-TR">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b="1">
                <a:latin typeface="Arial" panose="020B0604020202020204" pitchFamily="34" charset="0"/>
                <a:cs typeface="Arial" panose="020B0604020202020204" pitchFamily="34" charset="0"/>
              </a:rPr>
              <a:t> Syntax Error </a:t>
            </a:r>
            <a:r>
              <a:rPr lang="tr-TR">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a:p>
            <a:endParaRPr lang="tr-TR"/>
          </a:p>
        </p:txBody>
      </p:sp>
    </p:spTree>
    <p:extLst>
      <p:ext uri="{BB962C8B-B14F-4D97-AF65-F5344CB8AC3E}">
        <p14:creationId xmlns:p14="http://schemas.microsoft.com/office/powerpoint/2010/main" val="898854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03EF-4B83-460E-9CDA-D390B92A439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F2462841-5573-4018-AE64-9B24A17F58F7}"/>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 (Derleyici Hatası): </a:t>
            </a:r>
            <a:r>
              <a:rPr lang="tr-TR">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b="1">
                <a:latin typeface="Arial" panose="020B0604020202020204" pitchFamily="34" charset="0"/>
                <a:cs typeface="Arial" panose="020B0604020202020204" pitchFamily="34" charset="0"/>
              </a:rPr>
              <a:t>Bazı yaygın derleme hataları</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Eksik veya fazladan noktalı virgül</a:t>
            </a:r>
          </a:p>
          <a:p>
            <a:r>
              <a:rPr lang="tr-TR">
                <a:latin typeface="Arial" panose="020B0604020202020204" pitchFamily="34" charset="0"/>
                <a:cs typeface="Arial" panose="020B0604020202020204" pitchFamily="34" charset="0"/>
              </a:rPr>
              <a:t>Sözdizimi hatası, yanlış sayıda argüman, </a:t>
            </a:r>
          </a:p>
          <a:p>
            <a:r>
              <a:rPr lang="tr-TR">
                <a:latin typeface="Arial" panose="020B0604020202020204" pitchFamily="34" charset="0"/>
                <a:cs typeface="Arial" panose="020B0604020202020204" pitchFamily="34" charset="0"/>
              </a:rPr>
              <a:t>Tip hatası, Bildirilmemiş değişken</a:t>
            </a:r>
          </a:p>
          <a:p>
            <a:r>
              <a:rPr lang="tr-TR">
                <a:latin typeface="Arial" panose="020B0604020202020204" pitchFamily="34" charset="0"/>
                <a:cs typeface="Arial" panose="020B0604020202020204" pitchFamily="34" charset="0"/>
              </a:rPr>
              <a:t>Değer döndürme hatası vs.</a:t>
            </a:r>
          </a:p>
          <a:p>
            <a:endParaRPr lang="tr-TR"/>
          </a:p>
        </p:txBody>
      </p:sp>
    </p:spTree>
    <p:extLst>
      <p:ext uri="{BB962C8B-B14F-4D97-AF65-F5344CB8AC3E}">
        <p14:creationId xmlns:p14="http://schemas.microsoft.com/office/powerpoint/2010/main" val="5134265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9C66-9471-44F8-A651-F657CEDEB8E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C8DD1F0A-0DCA-4C33-B627-1C738C802735}"/>
              </a:ext>
            </a:extLst>
          </p:cNvPr>
          <p:cNvSpPr>
            <a:spLocks noGrp="1"/>
          </p:cNvSpPr>
          <p:nvPr>
            <p:ph idx="1"/>
          </p:nvPr>
        </p:nvSpPr>
        <p:spPr/>
        <p:txBody>
          <a:bodyPr>
            <a:normAutofit lnSpcReduction="10000"/>
          </a:bodyPr>
          <a:lstStyle/>
          <a:p>
            <a:r>
              <a:rPr lang="tr-TR" b="1">
                <a:latin typeface="Arial" panose="020B0604020202020204" pitchFamily="34" charset="0"/>
                <a:cs typeface="Arial" panose="020B0604020202020204" pitchFamily="34" charset="0"/>
              </a:rPr>
              <a:t>Runtime Error (Çalışma zamanı Hatası)</a:t>
            </a:r>
            <a:r>
              <a:rPr lang="tr-TR">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a:p>
            <a:endParaRPr lang="tr-TR"/>
          </a:p>
        </p:txBody>
      </p:sp>
    </p:spTree>
    <p:extLst>
      <p:ext uri="{BB962C8B-B14F-4D97-AF65-F5344CB8AC3E}">
        <p14:creationId xmlns:p14="http://schemas.microsoft.com/office/powerpoint/2010/main" val="35044356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9109-E1AA-4271-A65F-1A3B8F69C17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CB447ABB-EF9D-4DBA-9BEF-B4F8E0096A0F}"/>
              </a:ext>
            </a:extLst>
          </p:cNvPr>
          <p:cNvSpPr>
            <a:spLocks noGrp="1"/>
          </p:cNvSpPr>
          <p:nvPr>
            <p:ph idx="1"/>
          </p:nvPr>
        </p:nvSpPr>
        <p:spPr>
          <a:xfrm>
            <a:off x="1451579" y="2015732"/>
            <a:ext cx="9603275" cy="3657099"/>
          </a:xfrm>
        </p:spPr>
        <p:txBody>
          <a:bodyPr>
            <a:noAutofit/>
          </a:bodyPr>
          <a:lstStyle/>
          <a:p>
            <a:r>
              <a:rPr lang="tr-TR" sz="1300" b="1">
                <a:latin typeface="Arial" panose="020B0604020202020204" pitchFamily="34" charset="0"/>
                <a:cs typeface="Arial" panose="020B0604020202020204" pitchFamily="34" charset="0"/>
              </a:rPr>
              <a:t>Logic Error: </a:t>
            </a:r>
            <a:r>
              <a:rPr lang="tr-TR" sz="1300">
                <a:latin typeface="Arial" panose="020B0604020202020204" pitchFamily="34" charset="0"/>
                <a:cs typeface="Arial" panose="020B0604020202020204" pitchFamily="34" charset="0"/>
              </a:rPr>
              <a:t>Bir bilgisayar programının beklenmedik davranışlar sergilemesine veya yanlış sonuçlar vermesine sebep olan hata türüdür. türkçe karşılığı mantıksal hatadır. bir mantıksal hatanın olduğu kaynak kodun derlenmesi aşamasında program hata vermeden çalışabilir. bu yüzden en zor tespit edilen hata türüdür.</a:t>
            </a:r>
          </a:p>
          <a:p>
            <a:r>
              <a:rPr lang="tr-TR" sz="1300">
                <a:latin typeface="Arial" panose="020B0604020202020204" pitchFamily="34" charset="0"/>
                <a:cs typeface="Arial" panose="020B0604020202020204" pitchFamily="34" charset="0"/>
              </a:rPr>
              <a:t>Logic errorların bir diğer ismi </a:t>
            </a:r>
            <a:r>
              <a:rPr lang="tr-TR" sz="1300" b="1">
                <a:latin typeface="Arial" panose="020B0604020202020204" pitchFamily="34" charset="0"/>
                <a:cs typeface="Arial" panose="020B0604020202020204" pitchFamily="34" charset="0"/>
              </a:rPr>
              <a:t>bug</a:t>
            </a:r>
            <a:r>
              <a:rPr lang="tr-TR" sz="1300">
                <a:latin typeface="Arial" panose="020B0604020202020204" pitchFamily="34" charset="0"/>
                <a:cs typeface="Arial" panose="020B0604020202020204" pitchFamily="34" charset="0"/>
              </a:rPr>
              <a:t>; mantıksal hataların bir diğer ismi ise </a:t>
            </a:r>
            <a:r>
              <a:rPr lang="tr-TR" sz="1300" b="1">
                <a:latin typeface="Arial" panose="020B0604020202020204" pitchFamily="34" charset="0"/>
                <a:cs typeface="Arial" panose="020B0604020202020204" pitchFamily="34" charset="0"/>
              </a:rPr>
              <a:t>böcek</a:t>
            </a:r>
            <a:r>
              <a:rPr lang="tr-TR" sz="1300">
                <a:latin typeface="Arial" panose="020B0604020202020204" pitchFamily="34" charset="0"/>
                <a:cs typeface="Arial" panose="020B0604020202020204" pitchFamily="34" charset="0"/>
              </a:rPr>
              <a:t> olarak bilinmektedir. Bu tip hatalar, yazılım sırasında karşılaşılabilecek en tehlikeli hatalar arasında yer almaktadır. Bu hatalar, programlama mantığında bazı şeylerin yanlış düşünülmesinden kaynaklanmaktadır. Bu hatalar, yazılımın test edilmesi esnasında veya müşteriler tarafından kullanılması sırasında ortaya çıkmaktadır. Yazılımda birtakım değerlerin eksik veya yanlış hesaplanması, bu hatalara örnek olarak gösterilebilir. </a:t>
            </a:r>
          </a:p>
          <a:p>
            <a:r>
              <a:rPr lang="tr-TR" sz="1300">
                <a:latin typeface="Arial" panose="020B0604020202020204" pitchFamily="34" charset="0"/>
                <a:cs typeface="Arial" panose="020B0604020202020204" pitchFamily="34" charset="0"/>
              </a:rPr>
              <a:t>Mantık hatalarının çözülmesi için analiz aşamasına kadar geri dönülmesi gerekmektedir. Mantıksal hataların nereden kaynaklandığını bulmak, bazı durumlarda hiç tahmin edilemeyeceği kadar zor olmaktadır. Hem serbest yazılımlarda hem de ticari yazılımlarda bug adı verilen mantıksal hatalar bulunmaktadır. Dünya çapındaki yazılım firmaları dahi kendi yazılımlarında bu tip hataların varlığını kabul ederler. Bu tip büyük firmalar, bu hataları giderebilmek için yazılımlarına yama yazılımlar eklerler. Bunun dışında, hata barındıran yazılımların yeni versiyonlarının piyasaya sürülmesi söz konusu olmaktadır.</a:t>
            </a:r>
          </a:p>
        </p:txBody>
      </p:sp>
    </p:spTree>
    <p:extLst>
      <p:ext uri="{BB962C8B-B14F-4D97-AF65-F5344CB8AC3E}">
        <p14:creationId xmlns:p14="http://schemas.microsoft.com/office/powerpoint/2010/main" val="12530529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9C0F-E488-4467-98A9-5E9256A86DB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A20DE429-4BDE-46BC-9AD5-A7E4C644A19B}"/>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Exception: </a:t>
            </a:r>
            <a:r>
              <a:rPr lang="tr-TR">
                <a:latin typeface="Arial" panose="020B0604020202020204" pitchFamily="34" charset="0"/>
                <a:cs typeface="Arial" panose="020B0604020202020204" pitchFamily="34" charset="0"/>
              </a:rPr>
              <a:t>Bir programın yürütülmesi sırasında, yani çalışma zamanında meydana gelen ve programın talimatlarının normal akışını bozan, istenmeyen veya beklenmeyen bir olaydır.  Exception program tarafından yakalanabilir ve işlenebilir. Bir yöntem içinde bir exception oluştuğunda, bir nesne oluşturur. Derleme ve çalışma zamanında oluşan hatalardır. Geliştiriciler tarafından yazılan kodda oluşur. Try-catch bloğu kullanılarak kurtarılabilir ve anahtar kelime atar. </a:t>
            </a:r>
          </a:p>
          <a:p>
            <a:r>
              <a:rPr lang="tr-TR" b="1">
                <a:latin typeface="Arial" panose="020B0604020202020204" pitchFamily="34" charset="0"/>
                <a:cs typeface="Arial" panose="020B0604020202020204" pitchFamily="34" charset="0"/>
              </a:rPr>
              <a:t>Error:</a:t>
            </a:r>
            <a:r>
              <a:rPr lang="tr-TR">
                <a:latin typeface="Arial" panose="020B0604020202020204" pitchFamily="34" charset="0"/>
                <a:cs typeface="Arial" panose="020B0604020202020204" pitchFamily="34" charset="0"/>
              </a:rPr>
              <a:t> Java sanal makinesinin (JVM) belleğinin tükenmesi, bellek sızıntıları, yığın taşması hataları, kitaplık uyumsuzluğu, sonsuz özyineleme vb. gibi düzeltilemez durumları temsil eder. Hatalar genellikle programcının kontrolü dışındadır ve hataları ele almaya çalışmamalıyız. .</a:t>
            </a:r>
          </a:p>
          <a:p>
            <a:pPr fontAlgn="base"/>
            <a:r>
              <a:rPr lang="tr-TR" b="1">
                <a:latin typeface="Arial" panose="020B0604020202020204" pitchFamily="34" charset="0"/>
                <a:cs typeface="Arial" panose="020B0604020202020204" pitchFamily="34" charset="0"/>
              </a:rPr>
              <a:t>Özetle: </a:t>
            </a:r>
            <a:r>
              <a:rPr lang="tr-TR">
                <a:latin typeface="Arial" panose="020B0604020202020204" pitchFamily="34" charset="0"/>
                <a:cs typeface="Arial" panose="020B0604020202020204" pitchFamily="34" charset="0"/>
              </a:rPr>
              <a:t>Error: Hata, makul bir uygulamanın yakalamaya çalışmaması gereken ciddi bir sorunu belirtir. Exception: İstisna, makul bir uygulamanın yakalamaya çalışabileceği koşulları belirtir.</a:t>
            </a:r>
          </a:p>
          <a:p>
            <a:pPr fontAlgn="base"/>
            <a:endParaRPr lang="tr-TR"/>
          </a:p>
          <a:p>
            <a:endParaRPr lang="tr-TR"/>
          </a:p>
        </p:txBody>
      </p:sp>
    </p:spTree>
    <p:extLst>
      <p:ext uri="{BB962C8B-B14F-4D97-AF65-F5344CB8AC3E}">
        <p14:creationId xmlns:p14="http://schemas.microsoft.com/office/powerpoint/2010/main" val="36817359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333B-D651-4145-8308-B1BC287E7BB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pic>
        <p:nvPicPr>
          <p:cNvPr id="2050" name="Picture 2" descr="Java'da İstisnaya Karşı Hata">
            <a:extLst>
              <a:ext uri="{FF2B5EF4-FFF2-40B4-BE49-F238E27FC236}">
                <a16:creationId xmlns:a16="http://schemas.microsoft.com/office/drawing/2014/main" id="{C6D23A5B-EB58-499B-94FD-371CC79D8C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0196" y="2016125"/>
            <a:ext cx="512593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164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7B0A8B-B139-482F-A46A-E389BA1501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Serialization Nedir?</a:t>
            </a:r>
          </a:p>
        </p:txBody>
      </p:sp>
      <p:sp>
        <p:nvSpPr>
          <p:cNvPr id="5" name="Text Placeholder 4">
            <a:extLst>
              <a:ext uri="{FF2B5EF4-FFF2-40B4-BE49-F238E27FC236}">
                <a16:creationId xmlns:a16="http://schemas.microsoft.com/office/drawing/2014/main" id="{AF9EFDD8-EB68-4AF4-A3D0-5F5EF493493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(27.06.2022)</a:t>
            </a:r>
          </a:p>
          <a:p>
            <a:r>
              <a:rPr lang="tr-TR" b="1"/>
              <a:t>Hazırlayan:  </a:t>
            </a:r>
            <a:r>
              <a:rPr lang="tr-TR"/>
              <a:t>Tuba ARĞIN</a:t>
            </a:r>
          </a:p>
          <a:p>
            <a:endParaRPr lang="tr-TR"/>
          </a:p>
        </p:txBody>
      </p:sp>
    </p:spTree>
    <p:extLst>
      <p:ext uri="{BB962C8B-B14F-4D97-AF65-F5344CB8AC3E}">
        <p14:creationId xmlns:p14="http://schemas.microsoft.com/office/powerpoint/2010/main" val="4478494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F251AD5-C3CF-486C-9D48-F28E034EE053}"/>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endParaRPr lang="tr-TR"/>
          </a:p>
        </p:txBody>
      </p:sp>
      <p:sp>
        <p:nvSpPr>
          <p:cNvPr id="5" name="Content Placeholder 4">
            <a:extLst>
              <a:ext uri="{FF2B5EF4-FFF2-40B4-BE49-F238E27FC236}">
                <a16:creationId xmlns:a16="http://schemas.microsoft.com/office/drawing/2014/main" id="{68FB2AA5-07C4-4297-A5FD-B86F268F2FDD}"/>
              </a:ext>
            </a:extLst>
          </p:cNvPr>
          <p:cNvSpPr>
            <a:spLocks noGrp="1"/>
          </p:cNvSpPr>
          <p:nvPr>
            <p:ph sz="half" idx="1"/>
          </p:nvPr>
        </p:nvSpPr>
        <p:spPr/>
        <p:txBody>
          <a:bodyPr>
            <a:normAutofit fontScale="77500" lnSpcReduction="20000"/>
          </a:bodyPr>
          <a:lstStyle/>
          <a:p>
            <a:r>
              <a:rPr lang="tr-TR" b="1">
                <a:latin typeface="Arial" panose="020B0604020202020204" pitchFamily="34" charset="0"/>
                <a:cs typeface="Arial" panose="020B0604020202020204" pitchFamily="34" charset="0"/>
              </a:rPr>
              <a:t>Encoder (Kodlayıcı): </a:t>
            </a:r>
            <a:r>
              <a:rPr lang="tr-TR">
                <a:latin typeface="Arial" panose="020B0604020202020204" pitchFamily="34" charset="0"/>
                <a:cs typeface="Arial" panose="020B0604020202020204" pitchFamily="34" charset="0"/>
              </a:rPr>
              <a:t>Aktif veri sinyalini kodlanmış mesaj formatına çeviren veya analog sinyali dijital sinyale çeviren cihazdır. 2N giriş hattı şeklindeki ikili bilgiyi giriş için N bit kodunu temsil eden N çıkış hattına dönüştüren bir kombinasyonel devredir. Bir kodlayıcıya bir giriş sinyali uygulandığında, içindeki mantık devresi o belirli girişi kodlanmış ikili çıkışa dönüştürür. Kodu çözmek, ters işlemi gerçekleştirmektir: bir kodu tekrar belirsiz bir form koduna dönüştürmek ve bu işlemi gerçekleştiren cihaza Decoder adı verilir. </a:t>
            </a:r>
          </a:p>
        </p:txBody>
      </p:sp>
      <p:pic>
        <p:nvPicPr>
          <p:cNvPr id="3" name="Content Placeholder 2">
            <a:extLst>
              <a:ext uri="{FF2B5EF4-FFF2-40B4-BE49-F238E27FC236}">
                <a16:creationId xmlns:a16="http://schemas.microsoft.com/office/drawing/2014/main" id="{DA2C3CF2-055E-48AB-B054-CCAAD5434E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13500" y="2640113"/>
            <a:ext cx="4645025" cy="219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5447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9610-63F5-4771-93CB-7A5ECDCEC723}"/>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endParaRPr lang="tr-TR"/>
          </a:p>
        </p:txBody>
      </p:sp>
      <p:sp>
        <p:nvSpPr>
          <p:cNvPr id="3" name="Content Placeholder 2">
            <a:extLst>
              <a:ext uri="{FF2B5EF4-FFF2-40B4-BE49-F238E27FC236}">
                <a16:creationId xmlns:a16="http://schemas.microsoft.com/office/drawing/2014/main" id="{46C89388-7391-44E4-8148-D08B37C770C1}"/>
              </a:ext>
            </a:extLst>
          </p:cNvPr>
          <p:cNvSpPr>
            <a:spLocks noGrp="1"/>
          </p:cNvSpPr>
          <p:nvPr>
            <p:ph sz="half" idx="1"/>
          </p:nvPr>
        </p:nvSpPr>
        <p:spPr/>
        <p:txBody>
          <a:bodyPr>
            <a:normAutofit fontScale="92500" lnSpcReduction="20000"/>
          </a:bodyPr>
          <a:lstStyle/>
          <a:p>
            <a:r>
              <a:rPr lang="tr-TR" b="1">
                <a:latin typeface="Arial" panose="020B0604020202020204" pitchFamily="34" charset="0"/>
                <a:cs typeface="Arial" panose="020B0604020202020204" pitchFamily="34" charset="0"/>
              </a:rPr>
              <a:t>Decoder (Kod çözücü):</a:t>
            </a:r>
            <a:r>
              <a:rPr lang="tr-TR">
                <a:latin typeface="Arial" panose="020B0604020202020204" pitchFamily="34" charset="0"/>
                <a:cs typeface="Arial" panose="020B0604020202020204" pitchFamily="34" charset="0"/>
              </a:rPr>
              <a:t> Bir decoder aynı zamanda encoder olarak kombinasyonel bir devredir, ancak çalışması encoderinkinin tam tersidir. Bir kod çözücü, kodlanmış giriş sinyalinden çıkış olarak orijinal sinyali üreten ve n giriş satırını 2n satır çıkışa dönüştüren bir cihazdır. AND geçidi, yalnızca tüm girdiler yüksek olduğunda yüksek bir çıktı ürettiği için temel kod çözme öğesi olarak kullanılabilir. </a:t>
            </a:r>
          </a:p>
        </p:txBody>
      </p:sp>
      <p:pic>
        <p:nvPicPr>
          <p:cNvPr id="6" name="Content Placeholder 5">
            <a:extLst>
              <a:ext uri="{FF2B5EF4-FFF2-40B4-BE49-F238E27FC236}">
                <a16:creationId xmlns:a16="http://schemas.microsoft.com/office/drawing/2014/main" id="{DF31060D-437D-470C-8925-0D90E0EAD6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55526"/>
            <a:ext cx="4645025" cy="2166073"/>
          </a:xfrm>
        </p:spPr>
      </p:pic>
    </p:spTree>
    <p:extLst>
      <p:ext uri="{BB962C8B-B14F-4D97-AF65-F5344CB8AC3E}">
        <p14:creationId xmlns:p14="http://schemas.microsoft.com/office/powerpoint/2010/main" val="5884543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A5BB73F-9F39-48E4-865E-E19397184B18}"/>
              </a:ext>
            </a:extLst>
          </p:cNvPr>
          <p:cNvSpPr>
            <a:spLocks noGrp="1"/>
          </p:cNvSpPr>
          <p:nvPr>
            <p:ph type="title"/>
          </p:nvPr>
        </p:nvSpPr>
        <p:spPr/>
        <p:txBody>
          <a:bodyPr>
            <a:normAutofit/>
          </a:bodyPr>
          <a:lstStyle/>
          <a:p>
            <a:r>
              <a:rPr lang="tr-TR" cap="none">
                <a:latin typeface="Arial" panose="020B0604020202020204" pitchFamily="34" charset="0"/>
                <a:cs typeface="Arial" panose="020B0604020202020204" pitchFamily="34" charset="0"/>
              </a:rPr>
              <a:t>2- Serialization Nedir?</a:t>
            </a:r>
            <a:br>
              <a:rPr lang="tr-TR"/>
            </a:br>
            <a:endParaRPr lang="tr-TR" cap="none">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15F29331-7078-423C-9C25-EFA254C1DC8D}"/>
              </a:ext>
            </a:extLst>
          </p:cNvPr>
          <p:cNvSpPr>
            <a:spLocks noGrp="1"/>
          </p:cNvSpPr>
          <p:nvPr>
            <p:ph sz="half" idx="1"/>
          </p:nvPr>
        </p:nvSpPr>
        <p:spPr/>
        <p:txBody>
          <a:bodyPr>
            <a:normAutofit lnSpcReduction="10000"/>
          </a:bodyPr>
          <a:lstStyle/>
          <a:p>
            <a:r>
              <a:rPr lang="tr-TR">
                <a:latin typeface="Arial" panose="020B0604020202020204" pitchFamily="34" charset="0"/>
                <a:cs typeface="Arial" panose="020B0604020202020204" pitchFamily="34" charset="0"/>
              </a:rPr>
              <a:t>Java Serialization API sayesinde bir nesnenin birebir kopyasını, Java platformu dışında da depolayabiliriz. Bu mekanizma ile daha sonra,  nesneyi depolanan yerden çekip, aynı durum (state) ve özellikleri ile kullanmaya devam edebiliriz. Tüm bu sisteme, </a:t>
            </a:r>
            <a:r>
              <a:rPr lang="tr-TR" b="1">
                <a:latin typeface="Arial" panose="020B0604020202020204" pitchFamily="34" charset="0"/>
                <a:cs typeface="Arial" panose="020B0604020202020204" pitchFamily="34" charset="0"/>
              </a:rPr>
              <a:t>Object Serialization</a:t>
            </a:r>
            <a:r>
              <a:rPr lang="tr-TR">
                <a:latin typeface="Arial" panose="020B0604020202020204" pitchFamily="34" charset="0"/>
                <a:cs typeface="Arial" panose="020B0604020202020204" pitchFamily="34" charset="0"/>
              </a:rPr>
              <a:t> (Nesne Serileştirme) adı verilir.</a:t>
            </a:r>
          </a:p>
        </p:txBody>
      </p:sp>
      <p:pic>
        <p:nvPicPr>
          <p:cNvPr id="18" name="Content Placeholder 17">
            <a:extLst>
              <a:ext uri="{FF2B5EF4-FFF2-40B4-BE49-F238E27FC236}">
                <a16:creationId xmlns:a16="http://schemas.microsoft.com/office/drawing/2014/main" id="{90AC48DF-267C-4998-B3E4-F3A4C4A420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02885" y="2017713"/>
            <a:ext cx="3466254" cy="3441700"/>
          </a:xfrm>
        </p:spPr>
      </p:pic>
    </p:spTree>
    <p:extLst>
      <p:ext uri="{BB962C8B-B14F-4D97-AF65-F5344CB8AC3E}">
        <p14:creationId xmlns:p14="http://schemas.microsoft.com/office/powerpoint/2010/main" val="167353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A6CE8D-20B7-4082-B998-AD16909829ED}"/>
              </a:ext>
            </a:extLst>
          </p:cNvPr>
          <p:cNvSpPr>
            <a:spLocks noGrp="1"/>
          </p:cNvSpPr>
          <p:nvPr>
            <p:ph type="title"/>
          </p:nvPr>
        </p:nvSpPr>
        <p:spPr>
          <a:xfrm>
            <a:off x="1287262" y="150920"/>
            <a:ext cx="8810131" cy="3493160"/>
          </a:xfrm>
        </p:spPr>
        <p:txBody>
          <a:bodyPr>
            <a:normAutofit/>
          </a:bodyPr>
          <a:lstStyle/>
          <a:p>
            <a:r>
              <a:rPr lang="tr-TR" sz="2200" cap="none">
                <a:latin typeface="Arial" panose="020B0604020202020204" pitchFamily="34" charset="0"/>
                <a:cs typeface="Arial" panose="020B0604020202020204" pitchFamily="34" charset="0"/>
              </a:rPr>
              <a:t>1- String Yapısı New Ve " " Yapısı</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2- MD5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3- SHA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4- Synchronizaction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5- Absolute Path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6- Relative Path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7- URL URI Arasındaki Farklar Nelerdir?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8- Video, Resimlerde Neden Byte [] Dizisi Kullanılıyor?</a:t>
            </a:r>
            <a:br>
              <a:rPr lang="tr-TR"/>
            </a:br>
            <a:endParaRPr lang="tr-TR"/>
          </a:p>
        </p:txBody>
      </p:sp>
      <p:sp>
        <p:nvSpPr>
          <p:cNvPr id="6" name="Subtitle 5">
            <a:extLst>
              <a:ext uri="{FF2B5EF4-FFF2-40B4-BE49-F238E27FC236}">
                <a16:creationId xmlns:a16="http://schemas.microsoft.com/office/drawing/2014/main" id="{0154EAB9-FF54-4F47-9A34-EA4EBA358DAF}"/>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salı-çarşamba ödevi (28.06.2022-29.06.2022)</a:t>
            </a:r>
          </a:p>
          <a:p>
            <a:r>
              <a:rPr lang="tr-TR" b="1"/>
              <a:t>Hazırlayan:  </a:t>
            </a:r>
            <a:r>
              <a:rPr lang="tr-TR"/>
              <a:t>Tuba ARĞIN</a:t>
            </a:r>
          </a:p>
          <a:p>
            <a:endParaRPr lang="tr-TR"/>
          </a:p>
        </p:txBody>
      </p:sp>
    </p:spTree>
    <p:extLst>
      <p:ext uri="{BB962C8B-B14F-4D97-AF65-F5344CB8AC3E}">
        <p14:creationId xmlns:p14="http://schemas.microsoft.com/office/powerpoint/2010/main" val="18843534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D70D4A-87A2-4E1F-B5BF-2B198E8071D0}"/>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String Yapısı New Ve " " Yapısı</a:t>
            </a:r>
            <a:endParaRPr lang="tr-TR"/>
          </a:p>
        </p:txBody>
      </p:sp>
      <p:sp>
        <p:nvSpPr>
          <p:cNvPr id="6" name="Content Placeholder 5">
            <a:extLst>
              <a:ext uri="{FF2B5EF4-FFF2-40B4-BE49-F238E27FC236}">
                <a16:creationId xmlns:a16="http://schemas.microsoft.com/office/drawing/2014/main" id="{C1DA6622-2C92-4F7C-B8A1-3572A5387A78}"/>
              </a:ext>
            </a:extLst>
          </p:cNvPr>
          <p:cNvSpPr>
            <a:spLocks noGrp="1"/>
          </p:cNvSpPr>
          <p:nvPr>
            <p:ph sz="half" idx="1"/>
          </p:nvPr>
        </p:nvSpPr>
        <p:spPr>
          <a:xfrm>
            <a:off x="905522" y="2024108"/>
            <a:ext cx="5186961" cy="3941685"/>
          </a:xfrm>
        </p:spPr>
        <p:txBody>
          <a:bodyPr>
            <a:noAutofit/>
          </a:bodyPr>
          <a:lstStyle/>
          <a:p>
            <a:r>
              <a:rPr lang="tr-TR" sz="1050">
                <a:solidFill>
                  <a:schemeClr val="tx2"/>
                </a:solidFill>
                <a:latin typeface="Arial" panose="020B0604020202020204" pitchFamily="34" charset="0"/>
                <a:cs typeface="Arial" panose="020B0604020202020204" pitchFamily="34" charset="0"/>
              </a:rPr>
              <a:t>Java'daki </a:t>
            </a:r>
            <a:r>
              <a:rPr lang="tr-TR" sz="1050">
                <a:latin typeface="Arial" panose="020B0604020202020204" pitchFamily="34" charset="0"/>
                <a:cs typeface="Arial" panose="020B0604020202020204" pitchFamily="34" charset="0"/>
              </a:rPr>
              <a:t>String’l</a:t>
            </a:r>
            <a:r>
              <a:rPr lang="tr-TR" sz="1050">
                <a:solidFill>
                  <a:schemeClr val="tx2"/>
                </a:solidFill>
                <a:latin typeface="Arial" panose="020B0604020202020204" pitchFamily="34" charset="0"/>
                <a:cs typeface="Arial" panose="020B0604020202020204" pitchFamily="34" charset="0"/>
              </a:rPr>
              <a:t>erin değişmezliği sayesinde JVM, havuzda her değişmez </a:t>
            </a:r>
            <a:r>
              <a:rPr lang="tr-TR" sz="1050">
                <a:latin typeface="Arial" panose="020B0604020202020204" pitchFamily="34" charset="0"/>
                <a:cs typeface="Arial" panose="020B0604020202020204" pitchFamily="34" charset="0"/>
              </a:rPr>
              <a:t>String</a:t>
            </a:r>
            <a:r>
              <a:rPr lang="tr-TR" sz="1050">
                <a:solidFill>
                  <a:schemeClr val="tx2"/>
                </a:solidFill>
                <a:latin typeface="Arial" panose="020B0604020202020204" pitchFamily="34" charset="0"/>
                <a:cs typeface="Arial" panose="020B0604020202020204" pitchFamily="34" charset="0"/>
              </a:rPr>
              <a:t>in yalnızca bir kopyasını depolayarak kendilerine ayrılan bellek miktarını optimize edebilir. </a:t>
            </a:r>
            <a:br>
              <a:rPr lang="tr-TR" sz="1050">
                <a:solidFill>
                  <a:schemeClr val="tx2"/>
                </a:solidFill>
                <a:latin typeface="Arial" panose="020B0604020202020204" pitchFamily="34" charset="0"/>
                <a:cs typeface="Arial" panose="020B0604020202020204" pitchFamily="34" charset="0"/>
              </a:rPr>
            </a:br>
            <a:r>
              <a:rPr lang="tr-TR" sz="1050">
                <a:solidFill>
                  <a:schemeClr val="tx2"/>
                </a:solidFill>
                <a:latin typeface="Arial" panose="020B0604020202020204" pitchFamily="34" charset="0"/>
                <a:cs typeface="Arial" panose="020B0604020202020204" pitchFamily="34" charset="0"/>
              </a:rPr>
              <a:t>Bir String değişkeni oluşturup ona bir değer atadığımızda, JVM havuzda eşit değerde bir String arar. Bulunursa, Java derleyicisi ek bellek ayırmadan yalnızca bellek adresine bir başvuru döndürür. Bulunamazsa, havuza eklenecek ve referansı iade edilecektir.</a:t>
            </a:r>
          </a:p>
          <a:p>
            <a:r>
              <a:rPr lang="tr-TR" sz="1050">
                <a:solidFill>
                  <a:schemeClr val="tx2"/>
                </a:solidFill>
                <a:latin typeface="Arial" panose="020B0604020202020204" pitchFamily="34" charset="0"/>
                <a:cs typeface="Arial" panose="020B0604020202020204" pitchFamily="34" charset="0"/>
              </a:rPr>
              <a:t>New operatör aracılığıyla bir String oluşturduğumuzda, Java derleyicisi yeni bir nesne oluşturacak ve onu JVM için ayrılmış yığın alanında depolayacaktır.</a:t>
            </a:r>
            <a:br>
              <a:rPr lang="tr-TR" sz="1050">
                <a:solidFill>
                  <a:schemeClr val="tx2"/>
                </a:solidFill>
                <a:latin typeface="Arial" panose="020B0604020202020204" pitchFamily="34" charset="0"/>
                <a:cs typeface="Arial" panose="020B0604020202020204" pitchFamily="34" charset="0"/>
              </a:rPr>
            </a:br>
            <a:r>
              <a:rPr lang="tr-TR" sz="1050">
                <a:solidFill>
                  <a:schemeClr val="tx2"/>
                </a:solidFill>
                <a:latin typeface="Arial" panose="020B0604020202020204" pitchFamily="34" charset="0"/>
                <a:cs typeface="Arial" panose="020B0604020202020204" pitchFamily="34" charset="0"/>
              </a:rPr>
              <a:t>Bu şekilde oluşturulan her </a:t>
            </a:r>
            <a:r>
              <a:rPr lang="tr-TR" sz="1050">
                <a:latin typeface="Arial" panose="020B0604020202020204" pitchFamily="34" charset="0"/>
                <a:cs typeface="Arial" panose="020B0604020202020204" pitchFamily="34" charset="0"/>
              </a:rPr>
              <a:t>String</a:t>
            </a:r>
            <a:r>
              <a:rPr lang="tr-TR" sz="1050">
                <a:solidFill>
                  <a:schemeClr val="tx2"/>
                </a:solidFill>
                <a:latin typeface="Arial" panose="020B0604020202020204" pitchFamily="34" charset="0"/>
                <a:cs typeface="Arial" panose="020B0604020202020204" pitchFamily="34" charset="0"/>
              </a:rPr>
              <a:t>, kendi adresiyle farklı bir bellek bölgesine işaret eder.</a:t>
            </a:r>
          </a:p>
          <a:p>
            <a:r>
              <a:rPr lang="tr-TR" sz="1050">
                <a:solidFill>
                  <a:schemeClr val="tx2"/>
                </a:solidFill>
                <a:latin typeface="Arial" panose="020B0604020202020204" pitchFamily="34" charset="0"/>
                <a:cs typeface="Arial" panose="020B0604020202020204" pitchFamily="34" charset="0"/>
              </a:rPr>
              <a:t>new() operatörünü kullanarak bir String nesnesi oluşturduğumuzda, her zaman yığın belleğinde yeni bir nesne oluşturur. Öte yandan, String değişmez sözdizimini kullanarak bir nesne oluşturursak, ör. “Baeldung”, zaten varsa, String havuzundan mevcut bir nesneyi döndürebilir. Aksi takdirde, yeni bir String nesnesi oluşturacak ve gelecekte yeniden kullanım için string havuzuna koyacaktır.</a:t>
            </a:r>
            <a:br>
              <a:rPr lang="tr-TR" sz="1050">
                <a:solidFill>
                  <a:schemeClr val="tx2"/>
                </a:solidFill>
                <a:latin typeface="Arial" panose="020B0604020202020204" pitchFamily="34" charset="0"/>
                <a:cs typeface="Arial" panose="020B0604020202020204" pitchFamily="34" charset="0"/>
              </a:rPr>
            </a:br>
            <a:r>
              <a:rPr lang="tr-TR" sz="1050">
                <a:solidFill>
                  <a:schemeClr val="tx2"/>
                </a:solidFill>
                <a:latin typeface="Arial" panose="020B0604020202020204" pitchFamily="34" charset="0"/>
                <a:cs typeface="Arial" panose="020B0604020202020204" pitchFamily="34" charset="0"/>
              </a:rPr>
              <a:t>Yüksek düzeyde, her ikisi de String nesneleridir, ancak temel fark, new() operatörünün her zaman yeni bir String nesnesi oluşturmasından kaynaklanır.</a:t>
            </a:r>
          </a:p>
          <a:p>
            <a:endParaRPr lang="tr-TR" sz="1000"/>
          </a:p>
        </p:txBody>
      </p:sp>
      <p:pic>
        <p:nvPicPr>
          <p:cNvPr id="8" name="İçerik Yer Tutucusu 4">
            <a:extLst>
              <a:ext uri="{FF2B5EF4-FFF2-40B4-BE49-F238E27FC236}">
                <a16:creationId xmlns:a16="http://schemas.microsoft.com/office/drawing/2014/main" id="{21A357ED-BCF5-481C-8DD0-1C3EFC6622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334053"/>
            <a:ext cx="4645025" cy="2659754"/>
          </a:xfrm>
        </p:spPr>
      </p:pic>
    </p:spTree>
    <p:extLst>
      <p:ext uri="{BB962C8B-B14F-4D97-AF65-F5344CB8AC3E}">
        <p14:creationId xmlns:p14="http://schemas.microsoft.com/office/powerpoint/2010/main" val="14373765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C11F-48BB-4AF8-B2EB-B44F61F748E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MD5 Nedir?</a:t>
            </a:r>
            <a:endParaRPr lang="tr-TR"/>
          </a:p>
        </p:txBody>
      </p:sp>
      <p:sp>
        <p:nvSpPr>
          <p:cNvPr id="3" name="Content Placeholder 2">
            <a:extLst>
              <a:ext uri="{FF2B5EF4-FFF2-40B4-BE49-F238E27FC236}">
                <a16:creationId xmlns:a16="http://schemas.microsoft.com/office/drawing/2014/main" id="{D99C7F61-ECFA-493C-BEE4-F9E426F7F9EC}"/>
              </a:ext>
            </a:extLst>
          </p:cNvPr>
          <p:cNvSpPr>
            <a:spLocks noGrp="1"/>
          </p:cNvSpPr>
          <p:nvPr>
            <p:ph sz="half" idx="1"/>
          </p:nvPr>
        </p:nvSpPr>
        <p:spPr>
          <a:xfrm>
            <a:off x="594804" y="2017342"/>
            <a:ext cx="5497679" cy="3788653"/>
          </a:xfrm>
        </p:spPr>
        <p:txBody>
          <a:bodyPr>
            <a:normAutofit fontScale="32500" lnSpcReduction="20000"/>
          </a:bodyPr>
          <a:lstStyle/>
          <a:p>
            <a:r>
              <a:rPr lang="tr-TR" sz="3100">
                <a:latin typeface="Arial" panose="020B0604020202020204" pitchFamily="34" charset="0"/>
                <a:cs typeface="Arial" panose="020B0604020202020204" pitchFamily="34" charset="0"/>
              </a:rPr>
              <a:t>Message Digest 5 (MD5) algoritması, verilen dosyanın veya mesajın (şifre vb.) kendine has “parmak izi” nin oluşturulmasını "hash" fonksiyonlarına dayalı olarak sağlayan bir algoritmadır. Bir veritabanı yönetimi (database management) tekniğidir. 1991 yılında MIT (Massachusetts Institute of Technology)’de görev yapan Profesör Ron Rivest tarafından geliştirilmiştir. Profesör Rivest MD5’i MD4’ün bir üst sürümü olarak tasarlamıştır.</a:t>
            </a:r>
          </a:p>
          <a:p>
            <a:pPr marL="0" indent="0">
              <a:buNone/>
            </a:pPr>
            <a:r>
              <a:rPr lang="tr-TR" sz="3100" b="1">
                <a:latin typeface="Arial" panose="020B0604020202020204" pitchFamily="34" charset="0"/>
                <a:cs typeface="Arial" panose="020B0604020202020204" pitchFamily="34" charset="0"/>
              </a:rPr>
              <a:t>Özellikleri</a:t>
            </a:r>
          </a:p>
          <a:p>
            <a:r>
              <a:rPr lang="tr-TR" sz="3100">
                <a:latin typeface="Arial" panose="020B0604020202020204" pitchFamily="34" charset="0"/>
                <a:cs typeface="Arial" panose="020B0604020202020204" pitchFamily="34" charset="0"/>
              </a:rPr>
              <a:t>MD5 algoritması tek yönlü çalışır. Şifreleme yapılır, ancak şifre çözüm işlemi yapılamaz.</a:t>
            </a:r>
          </a:p>
          <a:p>
            <a:r>
              <a:rPr lang="tr-TR" sz="3100">
                <a:latin typeface="Arial" panose="020B0604020202020204" pitchFamily="34" charset="0"/>
                <a:cs typeface="Arial" panose="020B0604020202020204" pitchFamily="34" charset="0"/>
              </a:rPr>
              <a:t>MD5 algoritması, üzerinde işlem yapılan dosyada (aktarma vb.) herhangi bir değişiklik olup olmadığını tespit eder.  Eğer bir değişiklik yapılmışsa, yeni dosyanın MD5 algoritmasından geçilmesinden çıkan sonuç ile ilk dosyanın MD5 sonucu birbirinden farklı olacaktır.</a:t>
            </a:r>
          </a:p>
          <a:p>
            <a:r>
              <a:rPr lang="tr-TR" sz="3100">
                <a:latin typeface="Arial" panose="020B0604020202020204" pitchFamily="34" charset="0"/>
                <a:cs typeface="Arial" panose="020B0604020202020204" pitchFamily="34" charset="0"/>
              </a:rPr>
              <a:t>MD5 algoritması bir alt sürümü olan MD4’e göre yavaş çalışır, ancak şifrelendirme sistemi çok daha karışık ve çözülmesi güçtür.</a:t>
            </a:r>
          </a:p>
          <a:p>
            <a:r>
              <a:rPr lang="tr-TR" sz="3100">
                <a:latin typeface="Arial" panose="020B0604020202020204" pitchFamily="34" charset="0"/>
                <a:cs typeface="Arial" panose="020B0604020202020204" pitchFamily="34" charset="0"/>
              </a:rPr>
              <a:t>Genel olarak 4 farklı aşamalı bir sisteme sahiptir. Her aşama birbirinden farklı işleyişe sahip olup 16’şar basamaktan oluşmuştur. Bir MD5 şifreleme işleminde aşağıdaki resimdeki sistemden 64 tane gerçekleşmektedir.</a:t>
            </a:r>
          </a:p>
          <a:p>
            <a:r>
              <a:rPr lang="tr-TR" sz="3100">
                <a:latin typeface="Arial" panose="020B0604020202020204" pitchFamily="34" charset="0"/>
                <a:cs typeface="Arial" panose="020B0604020202020204" pitchFamily="34" charset="0"/>
              </a:rPr>
              <a:t>Boyutu fark etmeksizin algoritmaya girişi yapılan dosyanın çıkışı olarak 128-bit uzunluğunda 32 karakterli 16'lık sayı sisteminde bir dizi elde edilir.</a:t>
            </a:r>
          </a:p>
          <a:p>
            <a:endParaRPr lang="tr-TR"/>
          </a:p>
          <a:p>
            <a:endParaRPr lang="tr-TR"/>
          </a:p>
        </p:txBody>
      </p:sp>
      <p:sp>
        <p:nvSpPr>
          <p:cNvPr id="4" name="Content Placeholder 3">
            <a:extLst>
              <a:ext uri="{FF2B5EF4-FFF2-40B4-BE49-F238E27FC236}">
                <a16:creationId xmlns:a16="http://schemas.microsoft.com/office/drawing/2014/main" id="{FDAEF6B7-A52D-4D10-BCC3-EF8ECCE1E052}"/>
              </a:ext>
            </a:extLst>
          </p:cNvPr>
          <p:cNvSpPr>
            <a:spLocks noGrp="1"/>
          </p:cNvSpPr>
          <p:nvPr>
            <p:ph sz="half" idx="2"/>
          </p:nvPr>
        </p:nvSpPr>
        <p:spPr/>
        <p:txBody>
          <a:bodyPr>
            <a:normAutofit fontScale="32500" lnSpcReduction="20000"/>
          </a:bodyPr>
          <a:lstStyle/>
          <a:p>
            <a:pPr marL="0" indent="0">
              <a:buNone/>
            </a:pPr>
            <a:r>
              <a:rPr lang="tr-TR" sz="3100" b="1">
                <a:latin typeface="Arial" panose="020B0604020202020204" pitchFamily="34" charset="0"/>
                <a:cs typeface="Arial" panose="020B0604020202020204" pitchFamily="34" charset="0"/>
              </a:rPr>
              <a:t>Kullanıldığı Yerler</a:t>
            </a:r>
          </a:p>
          <a:p>
            <a:r>
              <a:rPr lang="tr-TR" sz="3100">
                <a:latin typeface="Arial" panose="020B0604020202020204" pitchFamily="34" charset="0"/>
                <a:cs typeface="Arial" panose="020B0604020202020204" pitchFamily="34" charset="0"/>
              </a:rPr>
              <a:t>İnternet trafiğinde. "SSL (Secure Sockets Layer - Güvenli Yuva Katmanı)" gibi.</a:t>
            </a:r>
          </a:p>
          <a:p>
            <a:r>
              <a:rPr lang="tr-TR" sz="3100">
                <a:latin typeface="Arial" panose="020B0604020202020204" pitchFamily="34" charset="0"/>
                <a:cs typeface="Arial" panose="020B0604020202020204" pitchFamily="34" charset="0"/>
              </a:rPr>
              <a:t>Özel bilgisayar ağlarında. "VPN (Virtual Private Network - Sanal Özel Ağ)" gibi. </a:t>
            </a:r>
          </a:p>
          <a:p>
            <a:r>
              <a:rPr lang="tr-TR" sz="3100">
                <a:latin typeface="Arial" panose="020B0604020202020204" pitchFamily="34" charset="0"/>
                <a:cs typeface="Arial" panose="020B0604020202020204" pitchFamily="34" charset="0"/>
              </a:rPr>
              <a:t>Güvenli uzaktan ulaşım uygulamalarında. "SSH (Secure Shell - Güvenli Kabuk)" gibi.</a:t>
            </a:r>
          </a:p>
          <a:p>
            <a:r>
              <a:rPr lang="tr-TR" sz="3100">
                <a:latin typeface="Arial" panose="020B0604020202020204" pitchFamily="34" charset="0"/>
                <a:cs typeface="Arial" panose="020B0604020202020204" pitchFamily="34" charset="0"/>
              </a:rPr>
              <a:t>Kimlik belirleme uygulamalarında.</a:t>
            </a:r>
          </a:p>
          <a:p>
            <a:pPr marL="0" indent="0">
              <a:buNone/>
            </a:pPr>
            <a:r>
              <a:rPr lang="tr-TR" sz="3100" b="1">
                <a:latin typeface="Arial" panose="020B0604020202020204" pitchFamily="34" charset="0"/>
                <a:cs typeface="Arial" panose="020B0604020202020204" pitchFamily="34" charset="0"/>
              </a:rPr>
              <a:t>Dezavantajları</a:t>
            </a:r>
          </a:p>
          <a:p>
            <a:r>
              <a:rPr lang="tr-TR" sz="3100">
                <a:latin typeface="Arial" panose="020B0604020202020204" pitchFamily="34" charset="0"/>
                <a:cs typeface="Arial" panose="020B0604020202020204" pitchFamily="34" charset="0"/>
              </a:rPr>
              <a:t>Kullanıcı adı ve şifre ile giriş yapılan sitelerde, kullanıcı şifresini unuttuğu takdirde sistem eski şifreyi veremez. Şifre, MD5 algoritmasından geçirilmiş halde saklandığı için şifre çözülemez. Sistem kullanıcıya yeni şifre atar.</a:t>
            </a:r>
          </a:p>
          <a:p>
            <a:r>
              <a:rPr lang="tr-TR" sz="3100">
                <a:latin typeface="Arial" panose="020B0604020202020204" pitchFamily="34" charset="0"/>
                <a:cs typeface="Arial" panose="020B0604020202020204" pitchFamily="34" charset="0"/>
              </a:rPr>
              <a:t>MD4 'e göre daha uzun bir şifre ürettiğinden çalışması daha uzun zaman alır</a:t>
            </a:r>
            <a:r>
              <a:rPr lang="tr-TR" sz="2800">
                <a:latin typeface="Arial" panose="020B0604020202020204" pitchFamily="34" charset="0"/>
                <a:cs typeface="Arial" panose="020B0604020202020204" pitchFamily="34" charset="0"/>
              </a:rPr>
              <a:t>.</a:t>
            </a:r>
          </a:p>
          <a:p>
            <a:endParaRPr lang="tr-TR"/>
          </a:p>
        </p:txBody>
      </p:sp>
    </p:spTree>
    <p:extLst>
      <p:ext uri="{BB962C8B-B14F-4D97-AF65-F5344CB8AC3E}">
        <p14:creationId xmlns:p14="http://schemas.microsoft.com/office/powerpoint/2010/main" val="25674450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8568-1239-4CB1-B81D-71EC7A6F092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SHA Nedir?</a:t>
            </a:r>
            <a:endParaRPr lang="tr-TR"/>
          </a:p>
        </p:txBody>
      </p:sp>
      <p:sp>
        <p:nvSpPr>
          <p:cNvPr id="3" name="Content Placeholder 2">
            <a:extLst>
              <a:ext uri="{FF2B5EF4-FFF2-40B4-BE49-F238E27FC236}">
                <a16:creationId xmlns:a16="http://schemas.microsoft.com/office/drawing/2014/main" id="{7DDC4361-CF54-4152-92B4-C433C28DC748}"/>
              </a:ext>
            </a:extLst>
          </p:cNvPr>
          <p:cNvSpPr>
            <a:spLocks noGrp="1"/>
          </p:cNvSpPr>
          <p:nvPr>
            <p:ph idx="1"/>
          </p:nvPr>
        </p:nvSpPr>
        <p:spPr/>
        <p:txBody>
          <a:bodyPr>
            <a:normAutofit fontScale="55000" lnSpcReduction="20000"/>
          </a:bodyPr>
          <a:lstStyle/>
          <a:p>
            <a:r>
              <a:rPr lang="tr-TR" sz="2200" b="1">
                <a:latin typeface="Arial" panose="020B0604020202020204" pitchFamily="34" charset="0"/>
                <a:cs typeface="Arial" panose="020B0604020202020204" pitchFamily="34" charset="0"/>
              </a:rPr>
              <a:t>SHA</a:t>
            </a:r>
            <a:r>
              <a:rPr lang="tr-TR" sz="2200">
                <a:latin typeface="Arial" panose="020B0604020202020204" pitchFamily="34" charset="0"/>
                <a:cs typeface="Arial" panose="020B0604020202020204" pitchFamily="34" charset="0"/>
              </a:rPr>
              <a:t> (Secure Hash Algorithm), NSA tarafından geliştirilmiş bir kriptografik özetleme fonksiyonudur. </a:t>
            </a:r>
            <a:r>
              <a:rPr lang="tr-TR" sz="2200" b="1">
                <a:latin typeface="Arial" panose="020B0604020202020204" pitchFamily="34" charset="0"/>
                <a:cs typeface="Arial" panose="020B0604020202020204" pitchFamily="34" charset="0"/>
              </a:rPr>
              <a:t>SHA </a:t>
            </a:r>
            <a:r>
              <a:rPr lang="tr-TR" sz="2200">
                <a:latin typeface="Arial" panose="020B0604020202020204" pitchFamily="34" charset="0"/>
                <a:cs typeface="Arial" panose="020B0604020202020204" pitchFamily="34" charset="0"/>
              </a:rPr>
              <a:t>yardımıyla metinler şifrelenerek özetlenebilir ve daha sonradan tekrar çözümlenerek orijinal metin haline getirilebilir. Bu sayede metinlerin tamamen korunmasız olarak transfer edilmesi yerine korumalı olarak karşı tarafa ulaşması hedeflenir. SHA’nın SHA-0, SHA-1, SHA-2 ve SHA-3 olmak üzere dört farklı özetleme algoritması bulunmaktadır.</a:t>
            </a:r>
          </a:p>
          <a:p>
            <a:pPr fontAlgn="t"/>
            <a:r>
              <a:rPr lang="tr-TR" sz="2200" b="1">
                <a:latin typeface="Arial" panose="020B0604020202020204" pitchFamily="34" charset="0"/>
                <a:cs typeface="Arial" panose="020B0604020202020204" pitchFamily="34" charset="0"/>
              </a:rPr>
              <a:t>SHA Şifreleme</a:t>
            </a:r>
          </a:p>
          <a:p>
            <a:pPr fontAlgn="t"/>
            <a:r>
              <a:rPr lang="tr-TR" sz="2200">
                <a:latin typeface="Arial" panose="020B0604020202020204" pitchFamily="34" charset="0"/>
                <a:cs typeface="Arial" panose="020B0604020202020204" pitchFamily="34" charset="0"/>
              </a:rPr>
              <a:t>SHA şifreleme yöntemi sayesinde istenilen herhangi bir metni özetleme algoritması sayesinde şifreleyebilir ve dışarıdan bakıldığında anlamsız karakterler kümesi halinde görünen metinlere çevirebilirsiniz. SHA şifrelemeleri gerçekleştirmek için özel yazılımlar kullanabileceğiniz gibi online ortamda yer alan </a:t>
            </a:r>
            <a:r>
              <a:rPr lang="tr-TR" sz="2200" b="1">
                <a:latin typeface="Arial" panose="020B0604020202020204" pitchFamily="34" charset="0"/>
                <a:cs typeface="Arial" panose="020B0604020202020204" pitchFamily="34" charset="0"/>
              </a:rPr>
              <a:t>SHA Hash Generator</a:t>
            </a:r>
            <a:r>
              <a:rPr lang="tr-TR" sz="2200">
                <a:latin typeface="Arial" panose="020B0604020202020204" pitchFamily="34" charset="0"/>
                <a:cs typeface="Arial" panose="020B0604020202020204" pitchFamily="34" charset="0"/>
              </a:rPr>
              <a:t> isimli wed uygulamalarını da kullanabilirsiniz. Örnek olarak bu site yardımıyla istediğiniz metni hemen SHA türünde şifreleyerek metinlerinizi kriptolu hale çevirebilirsiniz.</a:t>
            </a:r>
          </a:p>
          <a:p>
            <a:pPr fontAlgn="t"/>
            <a:r>
              <a:rPr lang="tr-TR" sz="2200" b="1">
                <a:latin typeface="Arial" panose="020B0604020202020204" pitchFamily="34" charset="0"/>
                <a:cs typeface="Arial" panose="020B0604020202020204" pitchFamily="34" charset="0"/>
              </a:rPr>
              <a:t>SHA Şifre Çözme</a:t>
            </a:r>
          </a:p>
          <a:p>
            <a:pPr fontAlgn="t"/>
            <a:r>
              <a:rPr lang="tr-TR" sz="2200">
                <a:latin typeface="Arial" panose="020B0604020202020204" pitchFamily="34" charset="0"/>
                <a:cs typeface="Arial" panose="020B0604020202020204" pitchFamily="34" charset="0"/>
              </a:rPr>
              <a:t>Tıpkı şifreleme adımında kullandığınız gibi SHA ile şifrelenmiş olduğunu düşündüğünüz metinleri yazılımlar veya online web uygulamaları sayesinde deşifre edilmiş metinlere çevirebilirsiniz. Elinizde SHA türünde kriptolanmış bir metin yer alıyorsa burada yer alan aracı kullanarak metni çözümlemeye çalışabilirsiniz.</a:t>
            </a:r>
          </a:p>
          <a:p>
            <a:endParaRPr lang="tr-TR"/>
          </a:p>
        </p:txBody>
      </p:sp>
    </p:spTree>
    <p:extLst>
      <p:ext uri="{BB962C8B-B14F-4D97-AF65-F5344CB8AC3E}">
        <p14:creationId xmlns:p14="http://schemas.microsoft.com/office/powerpoint/2010/main" val="4753475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9BCD-FEBF-4997-9DE5-F5F079589DB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Synchronizaction Nedir?</a:t>
            </a:r>
            <a:endParaRPr lang="tr-TR"/>
          </a:p>
        </p:txBody>
      </p:sp>
      <p:sp>
        <p:nvSpPr>
          <p:cNvPr id="3" name="Content Placeholder 2">
            <a:extLst>
              <a:ext uri="{FF2B5EF4-FFF2-40B4-BE49-F238E27FC236}">
                <a16:creationId xmlns:a16="http://schemas.microsoft.com/office/drawing/2014/main" id="{BCFB0595-FC8C-4EF8-8E69-6DE54CF154A5}"/>
              </a:ext>
            </a:extLst>
          </p:cNvPr>
          <p:cNvSpPr>
            <a:spLocks noGrp="1"/>
          </p:cNvSpPr>
          <p:nvPr>
            <p:ph idx="1"/>
          </p:nvPr>
        </p:nvSpPr>
        <p:spPr/>
        <p:txBody>
          <a:bodyPr>
            <a:normAutofit fontScale="62500" lnSpcReduction="20000"/>
          </a:bodyPr>
          <a:lstStyle/>
          <a:p>
            <a:pPr algn="just"/>
            <a:r>
              <a:rPr lang="tr-TR" sz="2300">
                <a:latin typeface="Arial" panose="020B0604020202020204" pitchFamily="34" charset="0"/>
                <a:cs typeface="Arial" panose="020B0604020202020204" pitchFamily="34" charset="0"/>
              </a:rPr>
              <a:t>Java'da senkronizasyon, birkaç müşterinin, mevcut müşterinin işinin bitmesini beklediği bir bilet kontuarındaki sıra olarak düşünülebilir. Mevcut müşteri biletini alır almaz, diğer tüm müşteriler bilet gişesine bir adım daha yaklaşır.</a:t>
            </a:r>
          </a:p>
          <a:p>
            <a:pPr algn="just"/>
            <a:r>
              <a:rPr lang="tr-TR" sz="2300">
                <a:latin typeface="Arial" panose="020B0604020202020204" pitchFamily="34" charset="0"/>
                <a:cs typeface="Arial" panose="020B0604020202020204" pitchFamily="34" charset="0"/>
              </a:rPr>
              <a:t>Bir işlemin belirli bir eleman dizisini topladığını ve çarptığını varsayalım - bunu uygulamak için iki thread kullanılabilir, biri çarpma için kullanılabilir ve diğeri toplama yapabilir. Bu, daha az CPU kullanımına ve CPU zamanından tasarruf sağlar.</a:t>
            </a:r>
          </a:p>
          <a:p>
            <a:pPr algn="just"/>
            <a:r>
              <a:rPr lang="tr-TR" sz="2300">
                <a:latin typeface="Arial" panose="020B0604020202020204" pitchFamily="34" charset="0"/>
                <a:cs typeface="Arial" panose="020B0604020202020204" pitchFamily="34" charset="0"/>
              </a:rPr>
              <a:t>Özellikle senkronizasyon, bir seferde tam olarak bir thread işleme sokmasını sağlayan bir kavramdır (yani, aynı anda birden fazla thread çalışmaz).</a:t>
            </a:r>
          </a:p>
          <a:p>
            <a:pPr algn="just"/>
            <a:r>
              <a:rPr lang="tr-TR" sz="2300">
                <a:latin typeface="Arial" panose="020B0604020202020204" pitchFamily="34" charset="0"/>
                <a:cs typeface="Arial" panose="020B0604020202020204" pitchFamily="34" charset="0"/>
              </a:rPr>
              <a:t>Java'da senkronizasyon, bir method tanımlamadan önce synchronized anahtar kelimesi ile oluşturulur.</a:t>
            </a:r>
          </a:p>
          <a:p>
            <a:pPr algn="just"/>
            <a:r>
              <a:rPr lang="tr-TR" sz="2300">
                <a:latin typeface="Arial" panose="020B0604020202020204" pitchFamily="34" charset="0"/>
                <a:cs typeface="Arial" panose="020B0604020202020204" pitchFamily="34" charset="0"/>
              </a:rPr>
              <a:t>Senkronizasyon olmadan kodun çıktısı rastgele sırada olacaktır. Bu durum senkronizasyonla düzeltilebilir. </a:t>
            </a:r>
          </a:p>
          <a:p>
            <a:pPr algn="just"/>
            <a:r>
              <a:rPr lang="tr-TR" sz="2300">
                <a:latin typeface="Arial" panose="020B0604020202020204" pitchFamily="34" charset="0"/>
                <a:cs typeface="Arial" panose="020B0604020202020204" pitchFamily="34" charset="0"/>
              </a:rPr>
              <a:t>Senkronizasyon mantığı: Bir numaralı thread, iki numaralı thread başlamadan önce bitmesidir.</a:t>
            </a:r>
          </a:p>
          <a:p>
            <a:pPr algn="just"/>
            <a:endParaRPr lang="tr-TR"/>
          </a:p>
          <a:p>
            <a:endParaRPr lang="tr-TR"/>
          </a:p>
        </p:txBody>
      </p:sp>
    </p:spTree>
    <p:extLst>
      <p:ext uri="{BB962C8B-B14F-4D97-AF65-F5344CB8AC3E}">
        <p14:creationId xmlns:p14="http://schemas.microsoft.com/office/powerpoint/2010/main" val="38346051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B09478-54BA-4E0C-9D3E-41C149F7A9B6}"/>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Senkronize Kod / Senkronize Olmayan Kod </a:t>
            </a:r>
          </a:p>
        </p:txBody>
      </p:sp>
      <p:pic>
        <p:nvPicPr>
          <p:cNvPr id="7" name="Content Placeholder 6">
            <a:extLst>
              <a:ext uri="{FF2B5EF4-FFF2-40B4-BE49-F238E27FC236}">
                <a16:creationId xmlns:a16="http://schemas.microsoft.com/office/drawing/2014/main" id="{CF5BE001-8491-450D-86DF-98C9BB2040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57469" y="2011362"/>
            <a:ext cx="4472814" cy="3794633"/>
          </a:xfrm>
          <a:prstGeom prst="rect">
            <a:avLst/>
          </a:prstGeom>
        </p:spPr>
      </p:pic>
      <p:pic>
        <p:nvPicPr>
          <p:cNvPr id="8" name="Content Placeholder 7">
            <a:extLst>
              <a:ext uri="{FF2B5EF4-FFF2-40B4-BE49-F238E27FC236}">
                <a16:creationId xmlns:a16="http://schemas.microsoft.com/office/drawing/2014/main" id="{289A831A-638B-4DFC-8C86-C810AD11582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1718" y="2017713"/>
            <a:ext cx="4793133" cy="3788282"/>
          </a:xfrm>
          <a:prstGeom prst="rect">
            <a:avLst/>
          </a:prstGeom>
        </p:spPr>
      </p:pic>
    </p:spTree>
    <p:extLst>
      <p:ext uri="{BB962C8B-B14F-4D97-AF65-F5344CB8AC3E}">
        <p14:creationId xmlns:p14="http://schemas.microsoft.com/office/powerpoint/2010/main" val="41701486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4B2E-5465-4D19-A075-2C25C3EC69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Absolute Path Nedir?</a:t>
            </a:r>
            <a:endParaRPr lang="tr-TR"/>
          </a:p>
        </p:txBody>
      </p:sp>
      <p:sp>
        <p:nvSpPr>
          <p:cNvPr id="3" name="Content Placeholder 2">
            <a:extLst>
              <a:ext uri="{FF2B5EF4-FFF2-40B4-BE49-F238E27FC236}">
                <a16:creationId xmlns:a16="http://schemas.microsoft.com/office/drawing/2014/main" id="{F3A94155-DFA4-4A4B-A591-D3B698DD4FA0}"/>
              </a:ext>
            </a:extLst>
          </p:cNvPr>
          <p:cNvSpPr>
            <a:spLocks noGrp="1"/>
          </p:cNvSpPr>
          <p:nvPr>
            <p:ph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Path Nedir ?</a:t>
            </a:r>
          </a:p>
          <a:p>
            <a:r>
              <a:rPr lang="tr-TR" sz="2300">
                <a:latin typeface="Arial" panose="020B0604020202020204" pitchFamily="34" charset="0"/>
                <a:cs typeface="Arial" panose="020B0604020202020204" pitchFamily="34" charset="0"/>
              </a:rPr>
              <a:t>Path(Yol) unique(eşsiz, özel) olarak bir işletim sisteminde bir dosya yada klasöre verilen özel bir lokasyondur. Path bir dosya yolunun alfa sayısal karakterlerin birleşiminden oluşur.</a:t>
            </a:r>
          </a:p>
          <a:p>
            <a:r>
              <a:rPr lang="tr-TR" sz="2300">
                <a:latin typeface="Arial" panose="020B0604020202020204" pitchFamily="34" charset="0"/>
                <a:cs typeface="Arial" panose="020B0604020202020204" pitchFamily="34" charset="0"/>
              </a:rPr>
              <a:t>Kısaca diyebiliriz ki, bir dosya yada klasörün lokal yolu olarak diyebiliriz.</a:t>
            </a:r>
          </a:p>
          <a:p>
            <a:r>
              <a:rPr lang="tr-TR" sz="2300" b="1">
                <a:latin typeface="Arial" panose="020B0604020202020204" pitchFamily="34" charset="0"/>
                <a:cs typeface="Arial" panose="020B0604020202020204" pitchFamily="34" charset="0"/>
              </a:rPr>
              <a:t>Absolute Path Nedir ?</a:t>
            </a:r>
          </a:p>
          <a:p>
            <a:r>
              <a:rPr lang="tr-TR" sz="2300">
                <a:latin typeface="Arial" panose="020B0604020202020204" pitchFamily="34" charset="0"/>
                <a:cs typeface="Arial" panose="020B0604020202020204" pitchFamily="34" charset="0"/>
              </a:rPr>
              <a:t>Absolute path ise bir dosya yada klasörün root(kök) dizinden itibaren verilen path’e denir.</a:t>
            </a:r>
          </a:p>
          <a:p>
            <a:r>
              <a:rPr lang="tr-TR" sz="2300">
                <a:latin typeface="Arial" panose="020B0604020202020204" pitchFamily="34" charset="0"/>
                <a:cs typeface="Arial" panose="020B0604020202020204" pitchFamily="34" charset="0"/>
              </a:rPr>
              <a:t>Root (/) dizininden itibaren alt klasörler üzerinde çalışmalarınızı gerçekleştirebilirsiniz.</a:t>
            </a:r>
          </a:p>
          <a:p>
            <a:r>
              <a:rPr lang="tr-TR" sz="2300">
                <a:latin typeface="Arial" panose="020B0604020202020204" pitchFamily="34" charset="0"/>
                <a:cs typeface="Arial" panose="020B0604020202020204" pitchFamily="34" charset="0"/>
              </a:rPr>
              <a:t>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p>
          <a:p>
            <a:endParaRPr lang="tr-TR"/>
          </a:p>
        </p:txBody>
      </p:sp>
    </p:spTree>
    <p:extLst>
      <p:ext uri="{BB962C8B-B14F-4D97-AF65-F5344CB8AC3E}">
        <p14:creationId xmlns:p14="http://schemas.microsoft.com/office/powerpoint/2010/main" val="20948340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C546-41C2-44B0-8BC0-2DD87DB1EF5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6- Relative Path Nedir?</a:t>
            </a:r>
            <a:endParaRPr lang="tr-TR"/>
          </a:p>
        </p:txBody>
      </p:sp>
      <p:sp>
        <p:nvSpPr>
          <p:cNvPr id="3" name="Content Placeholder 2">
            <a:extLst>
              <a:ext uri="{FF2B5EF4-FFF2-40B4-BE49-F238E27FC236}">
                <a16:creationId xmlns:a16="http://schemas.microsoft.com/office/drawing/2014/main" id="{949DD3ED-4E69-415B-B0CD-212B4575DFCD}"/>
              </a:ext>
            </a:extLst>
          </p:cNvPr>
          <p:cNvSpPr>
            <a:spLocks noGrp="1"/>
          </p:cNvSpPr>
          <p:nvPr>
            <p:ph sz="half" idx="1"/>
          </p:nvPr>
        </p:nvSpPr>
        <p:spPr/>
        <p:txBody>
          <a:bodyPr/>
          <a:lstStyle/>
          <a:p>
            <a:r>
              <a:rPr lang="tr-TR">
                <a:latin typeface="Arial" panose="020B0604020202020204" pitchFamily="34" charset="0"/>
                <a:cs typeface="Arial" panose="020B0604020202020204" pitchFamily="34" charset="0"/>
              </a:rPr>
              <a:t>Relative Path, Absolute Path’den farklı olarak dinamik olarak yol vermektedir.</a:t>
            </a:r>
          </a:p>
          <a:p>
            <a:r>
              <a:rPr lang="tr-TR">
                <a:latin typeface="Arial" panose="020B0604020202020204" pitchFamily="34" charset="0"/>
                <a:cs typeface="Arial" panose="020B0604020202020204" pitchFamily="34" charset="0"/>
              </a:rPr>
              <a:t>Relative Path işlemi çalışılmakta olan klasör içerisinde path alma işlemine denir.</a:t>
            </a:r>
          </a:p>
          <a:p>
            <a:endParaRPr lang="tr-TR"/>
          </a:p>
        </p:txBody>
      </p:sp>
      <p:pic>
        <p:nvPicPr>
          <p:cNvPr id="2050" name="Picture 2" descr="https://miro.medium.com/max/836/1*qfBtxYtbzWme-QiXw3_ojA.png">
            <a:extLst>
              <a:ext uri="{FF2B5EF4-FFF2-40B4-BE49-F238E27FC236}">
                <a16:creationId xmlns:a16="http://schemas.microsoft.com/office/drawing/2014/main" id="{5F996512-FAD9-4597-838C-38B9F093E3D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73482" y="2228294"/>
            <a:ext cx="4785043" cy="267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693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8FB5-BB87-4D45-AF10-C3D3EDE65B96}"/>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7- URL URI Arasındaki Farklar Nelerdir?</a:t>
            </a:r>
            <a:endParaRPr lang="tr-TR"/>
          </a:p>
        </p:txBody>
      </p:sp>
      <p:sp>
        <p:nvSpPr>
          <p:cNvPr id="4" name="Content Placeholder 3">
            <a:extLst>
              <a:ext uri="{FF2B5EF4-FFF2-40B4-BE49-F238E27FC236}">
                <a16:creationId xmlns:a16="http://schemas.microsoft.com/office/drawing/2014/main" id="{209E503E-803D-4F07-B9E1-BC42874AFE5F}"/>
              </a:ext>
            </a:extLst>
          </p:cNvPr>
          <p:cNvSpPr>
            <a:spLocks noGrp="1"/>
          </p:cNvSpPr>
          <p:nvPr>
            <p:ph sz="half" idx="1"/>
          </p:nvPr>
        </p:nvSpPr>
        <p:spPr/>
        <p:txBody>
          <a:bodyPr>
            <a:normAutofit fontScale="55000" lnSpcReduction="20000"/>
          </a:bodyPr>
          <a:lstStyle/>
          <a:p>
            <a:r>
              <a:rPr lang="tr-TR" b="1">
                <a:latin typeface="Arial" panose="020B0604020202020204" pitchFamily="34" charset="0"/>
                <a:cs typeface="Arial" panose="020B0604020202020204" pitchFamily="34" charset="0"/>
              </a:rPr>
              <a:t>URL (Uniform Resource Locator -Tekdüzen Kaynak Bulucu): </a:t>
            </a:r>
            <a:r>
              <a:rPr lang="tr-TR">
                <a:latin typeface="Arial" panose="020B0604020202020204" pitchFamily="34" charset="0"/>
                <a:cs typeface="Arial" panose="020B0604020202020204" pitchFamily="34" charset="0"/>
              </a:rPr>
              <a:t>İnternette</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bir kaynağın yerini işaret eden (sayfa, belge, resim vb.) belirli bir formata sahip karakter dizgisidir.</a:t>
            </a:r>
          </a:p>
          <a:p>
            <a:r>
              <a:rPr lang="tr-TR" b="1">
                <a:latin typeface="Arial" panose="020B0604020202020204" pitchFamily="34" charset="0"/>
                <a:cs typeface="Arial" panose="020B0604020202020204" pitchFamily="34" charset="0"/>
              </a:rPr>
              <a:t>URI (Uniform Resource Identifier -Tekdüzen Kaynak Tanımlayıcı):</a:t>
            </a:r>
            <a:r>
              <a:rPr lang="tr-TR">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URI altında URL ve URN olmak üzere iki alanı kapsar.</a:t>
            </a:r>
          </a:p>
          <a:p>
            <a:r>
              <a:rPr lang="tr-TR">
                <a:latin typeface="Arial" panose="020B0604020202020204" pitchFamily="34" charset="0"/>
                <a:cs typeface="Arial" panose="020B0604020202020204" pitchFamily="34" charset="0"/>
              </a:rPr>
              <a:t>URL ile URI arasındaki fark ise URL’ler ana kaynak, URI’ler ise detayları gösterir.</a:t>
            </a:r>
          </a:p>
          <a:p>
            <a:r>
              <a:rPr lang="tr-TR">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a:latin typeface="Arial" panose="020B0604020202020204" pitchFamily="34" charset="0"/>
                <a:cs typeface="Arial" panose="020B0604020202020204" pitchFamily="34" charset="0"/>
              </a:rPr>
              <a:t>Her URL, URI’dır ama her URI, URL değildir ve sadece tanımlayıcıdır.</a:t>
            </a:r>
          </a:p>
          <a:p>
            <a:endParaRPr lang="tr-TR"/>
          </a:p>
        </p:txBody>
      </p:sp>
      <p:pic>
        <p:nvPicPr>
          <p:cNvPr id="6" name="Picture 3" descr="URI, URL ve URN nedir ? - Gülçin Akın - Medium">
            <a:extLst>
              <a:ext uri="{FF2B5EF4-FFF2-40B4-BE49-F238E27FC236}">
                <a16:creationId xmlns:a16="http://schemas.microsoft.com/office/drawing/2014/main" id="{512A32B3-1138-4B69-A64A-AC9CC3D6B78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3500" y="2389775"/>
            <a:ext cx="4645025" cy="269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1132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DC73-5C0B-4F91-A56C-B35E9B39B79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8- Video, Resimlerde Neden Byte [] Dizisi Kullanılıyor?</a:t>
            </a:r>
            <a:endParaRPr lang="tr-TR"/>
          </a:p>
        </p:txBody>
      </p:sp>
      <p:sp>
        <p:nvSpPr>
          <p:cNvPr id="3" name="Content Placeholder 2">
            <a:extLst>
              <a:ext uri="{FF2B5EF4-FFF2-40B4-BE49-F238E27FC236}">
                <a16:creationId xmlns:a16="http://schemas.microsoft.com/office/drawing/2014/main" id="{75A4E22B-2648-4338-B3D5-EA3D339A40AF}"/>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Bir resmi byte dizisi olarak tuttuğumuz zaman, resmin her pikselinin bilgisini depolar. Resim ve Video'ları farklı türde uygulamalarda daha kolay saklanabilmesi veya aktarılabilmesi için bir diziye dönüştürülür. </a:t>
            </a:r>
          </a:p>
          <a:p>
            <a:r>
              <a:rPr lang="tr-TR">
                <a:latin typeface="Arial" panose="020B0604020202020204" pitchFamily="34" charset="0"/>
                <a:cs typeface="Arial" panose="020B0604020202020204" pitchFamily="34" charset="0"/>
              </a:rPr>
              <a:t>Örnek olarak veri tabanına resim veya video'yu direk kaydedemeyiz. Bunun için resim ve videoları byte dizisi olarak tutup veri tabanına BLOB türünde kaydedebiliriz.</a:t>
            </a:r>
          </a:p>
        </p:txBody>
      </p:sp>
    </p:spTree>
    <p:extLst>
      <p:ext uri="{BB962C8B-B14F-4D97-AF65-F5344CB8AC3E}">
        <p14:creationId xmlns:p14="http://schemas.microsoft.com/office/powerpoint/2010/main" val="19059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5B84A-1AF1-437F-8B2F-F0BE8D43C6EF}"/>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P</a:t>
            </a:r>
            <a:r>
              <a:rPr lang="en-US" cap="none">
                <a:latin typeface="Arial" panose="020B0604020202020204" pitchFamily="34" charset="0"/>
                <a:cs typeface="Arial" panose="020B0604020202020204" pitchFamily="34" charset="0"/>
              </a:rPr>
              <a:t>ath, Absolute Path, Canonical Path Nedir?</a:t>
            </a:r>
            <a:br>
              <a:rPr lang="en-US"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T</a:t>
            </a:r>
            <a:r>
              <a:rPr lang="en-US" cap="none">
                <a:latin typeface="Arial" panose="020B0604020202020204" pitchFamily="34" charset="0"/>
                <a:cs typeface="Arial" panose="020B0604020202020204" pitchFamily="34" charset="0"/>
              </a:rPr>
              <a:t>ry With Resources Nedir?</a:t>
            </a:r>
            <a:br>
              <a:rPr lang="en-US"/>
            </a:br>
            <a:endParaRPr lang="tr-TR"/>
          </a:p>
        </p:txBody>
      </p:sp>
      <p:sp>
        <p:nvSpPr>
          <p:cNvPr id="5" name="Text Placeholder 4">
            <a:extLst>
              <a:ext uri="{FF2B5EF4-FFF2-40B4-BE49-F238E27FC236}">
                <a16:creationId xmlns:a16="http://schemas.microsoft.com/office/drawing/2014/main" id="{1E19D017-B2B3-4E99-A07F-E903FB2150B5}"/>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perşembe-cuma ödevi (30.06.2022-01.07.2022)</a:t>
            </a:r>
          </a:p>
          <a:p>
            <a:r>
              <a:rPr lang="tr-TR" b="1"/>
              <a:t>Hazırlayan:  </a:t>
            </a:r>
            <a:r>
              <a:rPr lang="tr-TR"/>
              <a:t>Tuba ARĞIN</a:t>
            </a:r>
          </a:p>
          <a:p>
            <a:endParaRPr lang="tr-TR"/>
          </a:p>
        </p:txBody>
      </p:sp>
    </p:spTree>
    <p:extLst>
      <p:ext uri="{BB962C8B-B14F-4D97-AF65-F5344CB8AC3E}">
        <p14:creationId xmlns:p14="http://schemas.microsoft.com/office/powerpoint/2010/main" val="42020521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B6E2B7-2C71-467A-8A93-39E7F79E1C73}"/>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P</a:t>
            </a:r>
            <a:r>
              <a:rPr lang="en-US" cap="none">
                <a:latin typeface="Arial" panose="020B0604020202020204" pitchFamily="34" charset="0"/>
                <a:cs typeface="Arial" panose="020B0604020202020204" pitchFamily="34" charset="0"/>
              </a:rPr>
              <a:t>ath, Absolute Path, Canonical Path Nedir?</a:t>
            </a:r>
            <a:br>
              <a:rPr lang="en-US" cap="none">
                <a:latin typeface="Arial" panose="020B0604020202020204" pitchFamily="34" charset="0"/>
                <a:cs typeface="Arial" panose="020B0604020202020204" pitchFamily="34" charset="0"/>
              </a:rPr>
            </a:br>
            <a:endParaRPr lang="tr-TR"/>
          </a:p>
        </p:txBody>
      </p:sp>
      <p:sp>
        <p:nvSpPr>
          <p:cNvPr id="5" name="Content Placeholder 4">
            <a:extLst>
              <a:ext uri="{FF2B5EF4-FFF2-40B4-BE49-F238E27FC236}">
                <a16:creationId xmlns:a16="http://schemas.microsoft.com/office/drawing/2014/main" id="{86FDFDA5-1B07-49C5-B298-3238E6CD2863}"/>
              </a:ext>
            </a:extLst>
          </p:cNvPr>
          <p:cNvSpPr>
            <a:spLocks noGrp="1"/>
          </p:cNvSpPr>
          <p:nvPr>
            <p:ph idx="1"/>
          </p:nvPr>
        </p:nvSpPr>
        <p:spPr>
          <a:xfrm>
            <a:off x="1451579" y="2077374"/>
            <a:ext cx="9603276" cy="3666477"/>
          </a:xfrm>
        </p:spPr>
        <p:txBody>
          <a:bodyPr>
            <a:noAutofit/>
          </a:bodyPr>
          <a:lstStyle/>
          <a:p>
            <a:r>
              <a:rPr lang="tr-TR" sz="1400" b="1">
                <a:latin typeface="Arial" panose="020B0604020202020204" pitchFamily="34" charset="0"/>
                <a:cs typeface="Arial" panose="020B0604020202020204" pitchFamily="34" charset="0"/>
              </a:rPr>
              <a:t>Path Nedir ?</a:t>
            </a:r>
          </a:p>
          <a:p>
            <a:r>
              <a:rPr lang="tr-TR" sz="1400">
                <a:latin typeface="Arial" panose="020B0604020202020204" pitchFamily="34" charset="0"/>
                <a:cs typeface="Arial" panose="020B0604020202020204" pitchFamily="34" charset="0"/>
              </a:rPr>
              <a:t>Path(Yol) unique(eşsiz, özel) olarak bir işletim sisteminde bir dosya yada klasöre verilen özel bir lokasyondur. Path bir dosya yolunun alfa sayısal karakterlerin birleşiminden oluşur.</a:t>
            </a:r>
          </a:p>
          <a:p>
            <a:r>
              <a:rPr lang="tr-TR" sz="1400">
                <a:latin typeface="Arial" panose="020B0604020202020204" pitchFamily="34" charset="0"/>
                <a:cs typeface="Arial" panose="020B0604020202020204" pitchFamily="34" charset="0"/>
              </a:rPr>
              <a:t>Kısaca diyebiliriz ki, bir dosya yada klasörün lokal yolu olarak diyebiliriz.</a:t>
            </a:r>
          </a:p>
          <a:p>
            <a:r>
              <a:rPr lang="tr-TR" sz="1400" b="1">
                <a:latin typeface="Arial" panose="020B0604020202020204" pitchFamily="34" charset="0"/>
                <a:cs typeface="Arial" panose="020B0604020202020204" pitchFamily="34" charset="0"/>
              </a:rPr>
              <a:t>Absolute Path Nedir ?</a:t>
            </a:r>
          </a:p>
          <a:p>
            <a:r>
              <a:rPr lang="tr-TR" sz="1400">
                <a:latin typeface="Arial" panose="020B0604020202020204" pitchFamily="34" charset="0"/>
                <a:cs typeface="Arial" panose="020B0604020202020204" pitchFamily="34" charset="0"/>
              </a:rPr>
              <a:t>Absolute path ise bir dosya yada klasörün root(kök) dizinden itibaren verilen path’e denir.</a:t>
            </a:r>
          </a:p>
          <a:p>
            <a:r>
              <a:rPr lang="tr-TR" sz="1400">
                <a:latin typeface="Arial" panose="020B0604020202020204" pitchFamily="34" charset="0"/>
                <a:cs typeface="Arial" panose="020B0604020202020204" pitchFamily="34" charset="0"/>
              </a:rPr>
              <a:t>Root (/) dizininden itibaren alt klasörler üzerinde çalışmalarınızı gerçekleştirebilirsiniz.</a:t>
            </a:r>
          </a:p>
          <a:p>
            <a:r>
              <a:rPr lang="tr-TR" sz="1400">
                <a:latin typeface="Arial" panose="020B0604020202020204" pitchFamily="34" charset="0"/>
                <a:cs typeface="Arial" panose="020B0604020202020204" pitchFamily="34" charset="0"/>
              </a:rPr>
              <a:t>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p>
        </p:txBody>
      </p:sp>
    </p:spTree>
    <p:extLst>
      <p:ext uri="{BB962C8B-B14F-4D97-AF65-F5344CB8AC3E}">
        <p14:creationId xmlns:p14="http://schemas.microsoft.com/office/powerpoint/2010/main" val="14662143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C334-072A-4B88-ABBE-7E518185F3F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P</a:t>
            </a:r>
            <a:r>
              <a:rPr lang="en-US" cap="none">
                <a:latin typeface="Arial" panose="020B0604020202020204" pitchFamily="34" charset="0"/>
                <a:cs typeface="Arial" panose="020B0604020202020204" pitchFamily="34" charset="0"/>
              </a:rPr>
              <a:t>ath, Absolute Path, Canonical Path Nedir?</a:t>
            </a:r>
            <a:endParaRPr lang="tr-TR"/>
          </a:p>
        </p:txBody>
      </p:sp>
      <p:sp>
        <p:nvSpPr>
          <p:cNvPr id="3" name="Content Placeholder 2">
            <a:extLst>
              <a:ext uri="{FF2B5EF4-FFF2-40B4-BE49-F238E27FC236}">
                <a16:creationId xmlns:a16="http://schemas.microsoft.com/office/drawing/2014/main" id="{944A9245-48C6-49DE-B76E-B8406FC0D9BA}"/>
              </a:ext>
            </a:extLst>
          </p:cNvPr>
          <p:cNvSpPr>
            <a:spLocks noGrp="1"/>
          </p:cNvSpPr>
          <p:nvPr>
            <p:ph idx="1"/>
          </p:nvPr>
        </p:nvSpPr>
        <p:spPr/>
        <p:txBody>
          <a:bodyPr/>
          <a:lstStyle/>
          <a:p>
            <a:r>
              <a:rPr lang="en-US" b="1">
                <a:latin typeface="Arial" panose="020B0604020202020204" pitchFamily="34" charset="0"/>
                <a:cs typeface="Arial" panose="020B0604020202020204" pitchFamily="34" charset="0"/>
              </a:rPr>
              <a:t>Canonical Path </a:t>
            </a:r>
            <a:r>
              <a:rPr lang="tr-TR" b="1">
                <a:latin typeface="Arial" panose="020B0604020202020204" pitchFamily="34" charset="0"/>
                <a:cs typeface="Arial" panose="020B0604020202020204" pitchFamily="34" charset="0"/>
              </a:rPr>
              <a:t>Nedir ?</a:t>
            </a:r>
          </a:p>
          <a:p>
            <a:r>
              <a:rPr lang="tr-TR">
                <a:latin typeface="Arial" panose="020B0604020202020204" pitchFamily="34" charset="0"/>
                <a:cs typeface="Arial" panose="020B0604020202020204" pitchFamily="34" charset="0"/>
              </a:rPr>
              <a:t>Farklı alan adları altında bulunan, daha sonra birleştirme sonucu oluşan kopya içerik sorununu çözmek için </a:t>
            </a:r>
            <a:r>
              <a:rPr lang="tr-TR" b="1">
                <a:latin typeface="Arial" panose="020B0604020202020204" pitchFamily="34" charset="0"/>
                <a:cs typeface="Arial" panose="020B0604020202020204" pitchFamily="34" charset="0"/>
              </a:rPr>
              <a:t>rel=”canonical” etiketi </a:t>
            </a:r>
            <a:r>
              <a:rPr lang="tr-TR">
                <a:latin typeface="Arial" panose="020B0604020202020204" pitchFamily="34" charset="0"/>
                <a:cs typeface="Arial" panose="020B0604020202020204" pitchFamily="34" charset="0"/>
              </a:rPr>
              <a:t>kullanılır. Sadece Google değil, diğer arama motorları için de uygulanması gereken </a:t>
            </a:r>
            <a:r>
              <a:rPr lang="tr-TR" b="1">
                <a:latin typeface="Arial" panose="020B0604020202020204" pitchFamily="34" charset="0"/>
                <a:cs typeface="Arial" panose="020B0604020202020204" pitchFamily="34" charset="0"/>
              </a:rPr>
              <a:t>canonical</a:t>
            </a:r>
            <a:r>
              <a:rPr lang="tr-TR">
                <a:latin typeface="Arial" panose="020B0604020202020204" pitchFamily="34" charset="0"/>
                <a:cs typeface="Arial" panose="020B0604020202020204" pitchFamily="34" charset="0"/>
              </a:rPr>
              <a:t>, otoriter görünmesi istenilen URL’yi belirtmek için kullanılır.</a:t>
            </a:r>
          </a:p>
          <a:p>
            <a:r>
              <a:rPr lang="tr-TR" b="1" i="1">
                <a:latin typeface="Arial" panose="020B0604020202020204" pitchFamily="34" charset="0"/>
                <a:cs typeface="Arial" panose="020B0604020202020204" pitchFamily="34" charset="0"/>
              </a:rPr>
              <a:t>getCanonicalPath()</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yöntemi bir adım daha ileri gider ve </a:t>
            </a:r>
            <a:r>
              <a:rPr lang="tr-TR" b="1">
                <a:latin typeface="Arial" panose="020B0604020202020204" pitchFamily="34" charset="0"/>
                <a:cs typeface="Arial" panose="020B0604020202020204" pitchFamily="34" charset="0"/>
              </a:rPr>
              <a:t>" </a:t>
            </a:r>
            <a:r>
              <a:rPr lang="tr-TR" b="1" i="1">
                <a:latin typeface="Arial" panose="020B0604020202020204" pitchFamily="34" charset="0"/>
                <a:cs typeface="Arial" panose="020B0604020202020204" pitchFamily="34" charset="0"/>
              </a:rPr>
              <a:t>. </a:t>
            </a:r>
            <a:r>
              <a:rPr lang="tr-TR" b="1">
                <a:latin typeface="Arial" panose="020B0604020202020204" pitchFamily="34" charset="0"/>
                <a:cs typeface="Arial" panose="020B0604020202020204" pitchFamily="34" charset="0"/>
              </a:rPr>
              <a:t>” ve “ </a:t>
            </a:r>
            <a:r>
              <a:rPr lang="tr-TR" b="1" i="1">
                <a:latin typeface="Arial" panose="020B0604020202020204" pitchFamily="34" charset="0"/>
                <a:cs typeface="Arial" panose="020B0604020202020204" pitchFamily="34" charset="0"/>
              </a:rPr>
              <a:t>..</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 dizin yapısına göre. Ayrıca Unix sistemlerindeki </a:t>
            </a:r>
            <a:r>
              <a:rPr lang="tr-TR" b="1">
                <a:latin typeface="Arial" panose="020B0604020202020204" pitchFamily="34" charset="0"/>
                <a:cs typeface="Arial" panose="020B0604020202020204" pitchFamily="34" charset="0"/>
              </a:rPr>
              <a:t>sembolik bağlantıları çözer</a:t>
            </a:r>
            <a:r>
              <a:rPr lang="tr-TR">
                <a:latin typeface="Arial" panose="020B0604020202020204" pitchFamily="34" charset="0"/>
                <a:cs typeface="Arial" panose="020B0604020202020204" pitchFamily="34" charset="0"/>
              </a:rPr>
              <a:t> ve sürücü harfini Windows sistemlerinde </a:t>
            </a:r>
            <a:r>
              <a:rPr lang="tr-TR" b="1">
                <a:latin typeface="Arial" panose="020B0604020202020204" pitchFamily="34" charset="0"/>
                <a:cs typeface="Arial" panose="020B0604020202020204" pitchFamily="34" charset="0"/>
              </a:rPr>
              <a:t>standart bir duruma dönüştürür.</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25155410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F5C7-A544-4AFD-89CD-07BBB524C460}"/>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T</a:t>
            </a:r>
            <a:r>
              <a:rPr lang="en-US" cap="none">
                <a:latin typeface="Arial" panose="020B0604020202020204" pitchFamily="34" charset="0"/>
                <a:cs typeface="Arial" panose="020B0604020202020204" pitchFamily="34" charset="0"/>
              </a:rPr>
              <a:t>ry With Resources Nedir?</a:t>
            </a:r>
            <a:endParaRPr lang="tr-TR"/>
          </a:p>
        </p:txBody>
      </p:sp>
      <p:sp>
        <p:nvSpPr>
          <p:cNvPr id="3" name="Content Placeholder 2">
            <a:extLst>
              <a:ext uri="{FF2B5EF4-FFF2-40B4-BE49-F238E27FC236}">
                <a16:creationId xmlns:a16="http://schemas.microsoft.com/office/drawing/2014/main" id="{9A51E8D4-BE14-481B-BC90-9B659F4E900F}"/>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try-with-resources</a:t>
            </a:r>
            <a:r>
              <a:rPr lang="tr-TR">
                <a:latin typeface="Arial" panose="020B0604020202020204" pitchFamily="34" charset="0"/>
                <a:cs typeface="Arial" panose="020B0604020202020204" pitchFamily="34" charset="0"/>
              </a:rPr>
              <a:t> kullanıldığında AutoClosable arayüzünden gelen close metodu otomatik olarak çağrılmakta ve istemci tarafında yapılacak hatalara karşı önlem alınmaktadır. </a:t>
            </a:r>
            <a:r>
              <a:rPr lang="tr-TR" b="1">
                <a:latin typeface="Arial" panose="020B0604020202020204" pitchFamily="34" charset="0"/>
                <a:cs typeface="Arial" panose="020B0604020202020204" pitchFamily="34" charset="0"/>
              </a:rPr>
              <a:t>try-with-resources</a:t>
            </a:r>
            <a:r>
              <a:rPr lang="tr-TR">
                <a:latin typeface="Arial" panose="020B0604020202020204" pitchFamily="34" charset="0"/>
                <a:cs typeface="Arial" panose="020B0604020202020204" pitchFamily="34" charset="0"/>
              </a:rPr>
              <a:t> ifadesiyle yazılan kodlar daha kısa ve okunabilir olmasının yanında, hataların teşhisini de kolaylaştırmakta</a:t>
            </a:r>
          </a:p>
          <a:p>
            <a:r>
              <a:rPr lang="tr-TR" b="1">
                <a:latin typeface="Arial" panose="020B0604020202020204" pitchFamily="34" charset="0"/>
                <a:cs typeface="Arial" panose="020B0604020202020204" pitchFamily="34" charset="0"/>
              </a:rPr>
              <a:t>try-with-resources </a:t>
            </a:r>
            <a:r>
              <a:rPr lang="tr-TR">
                <a:latin typeface="Arial" panose="020B0604020202020204" pitchFamily="34" charset="0"/>
                <a:cs typeface="Arial" panose="020B0604020202020204" pitchFamily="34" charset="0"/>
              </a:rPr>
              <a:t>kullanırken aynen try-finally kullanırken olduğu gibi catch blokları klemek de mümkündür. Bu, sizlere iç içe katmanlar eklemenize gerek kalmadan kodunuzda oluşabilecek istisnaları ele almanızı sağlar.</a:t>
            </a:r>
          </a:p>
        </p:txBody>
      </p:sp>
    </p:spTree>
    <p:extLst>
      <p:ext uri="{BB962C8B-B14F-4D97-AF65-F5344CB8AC3E}">
        <p14:creationId xmlns:p14="http://schemas.microsoft.com/office/powerpoint/2010/main" val="219716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EF5F2-7784-4F1F-A011-DDCA746403D1}"/>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tostring() join() concat()?</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Regex Yapısı</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3- splice() slice()</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4- {[]} [{}] bu ikisi aynı mı?</a:t>
            </a:r>
          </a:p>
        </p:txBody>
      </p:sp>
      <p:sp>
        <p:nvSpPr>
          <p:cNvPr id="5" name="Text Placeholder 4">
            <a:extLst>
              <a:ext uri="{FF2B5EF4-FFF2-40B4-BE49-F238E27FC236}">
                <a16:creationId xmlns:a16="http://schemas.microsoft.com/office/drawing/2014/main" id="{8285F612-E48F-4241-A0C4-B357180CB65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pazartesi ödev (06.06.2022)</a:t>
            </a:r>
          </a:p>
          <a:p>
            <a:r>
              <a:rPr lang="tr-TR" b="1"/>
              <a:t>Hazırlayan:  </a:t>
            </a:r>
            <a:r>
              <a:rPr lang="tr-TR"/>
              <a:t>Tuba ARĞIN</a:t>
            </a:r>
          </a:p>
          <a:p>
            <a:endParaRPr lang="tr-TR"/>
          </a:p>
        </p:txBody>
      </p:sp>
    </p:spTree>
    <p:extLst>
      <p:ext uri="{BB962C8B-B14F-4D97-AF65-F5344CB8AC3E}">
        <p14:creationId xmlns:p14="http://schemas.microsoft.com/office/powerpoint/2010/main" val="37204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CB3-D204-4107-BF19-AF799F9267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tostring() join() concat()?</a:t>
            </a:r>
            <a:endParaRPr lang="tr-TR"/>
          </a:p>
        </p:txBody>
      </p:sp>
      <p:sp>
        <p:nvSpPr>
          <p:cNvPr id="3" name="Content Placeholder 2">
            <a:extLst>
              <a:ext uri="{FF2B5EF4-FFF2-40B4-BE49-F238E27FC236}">
                <a16:creationId xmlns:a16="http://schemas.microsoft.com/office/drawing/2014/main" id="{76F927A8-024D-4E78-B089-1C97FD7FE339}"/>
              </a:ext>
            </a:extLst>
          </p:cNvPr>
          <p:cNvSpPr>
            <a:spLocks noGrp="1"/>
          </p:cNvSpPr>
          <p:nvPr>
            <p:ph idx="1"/>
          </p:nvPr>
        </p:nvSpPr>
        <p:spPr/>
        <p:txBody>
          <a:bodyPr/>
          <a:lstStyle/>
          <a:p>
            <a:pPr marL="0" indent="0">
              <a:buNone/>
            </a:pPr>
            <a:r>
              <a:rPr lang="tr-TR">
                <a:latin typeface="Arial" panose="020B0604020202020204" pitchFamily="34" charset="0"/>
                <a:cs typeface="Arial" panose="020B0604020202020204" pitchFamily="34" charset="0"/>
              </a:rPr>
              <a:t>Join()</a:t>
            </a:r>
            <a:r>
              <a:rPr lang="tr-TR">
                <a:latin typeface="Arial" panose="020B0604020202020204" pitchFamily="34" charset="0"/>
                <a:cs typeface="Arial" panose="020B0604020202020204" pitchFamily="34" charset="0"/>
                <a:sym typeface="Wingdings" panose="05000000000000000000" pitchFamily="2" charset="2"/>
              </a:rPr>
              <a:t> Bir diziyi string olarak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Concat() İki veya daha fazla diziyi birleştirir.</a:t>
            </a:r>
          </a:p>
          <a:p>
            <a:r>
              <a:rPr lang="tr-TR">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toString() Virgülle ayrılmış dizi değerlerine sahip bir string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endParaRPr lang="tr-TR"/>
          </a:p>
        </p:txBody>
      </p:sp>
    </p:spTree>
    <p:extLst>
      <p:ext uri="{BB962C8B-B14F-4D97-AF65-F5344CB8AC3E}">
        <p14:creationId xmlns:p14="http://schemas.microsoft.com/office/powerpoint/2010/main" val="1383349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981-9677-4E75-B139-DBE042C944A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Regex Yapısı</a:t>
            </a:r>
            <a:endParaRPr lang="tr-TR"/>
          </a:p>
        </p:txBody>
      </p:sp>
      <p:sp>
        <p:nvSpPr>
          <p:cNvPr id="3" name="Content Placeholder 2">
            <a:extLst>
              <a:ext uri="{FF2B5EF4-FFF2-40B4-BE49-F238E27FC236}">
                <a16:creationId xmlns:a16="http://schemas.microsoft.com/office/drawing/2014/main" id="{52218FE4-B768-432A-99FC-CA69EE2BF6DE}"/>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Regular Expressions(düzenli ifadeler):</a:t>
            </a:r>
            <a:r>
              <a:rPr lang="tr-TR">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a:latin typeface="Arial" panose="020B0604020202020204" pitchFamily="34" charset="0"/>
                <a:cs typeface="Arial" panose="020B0604020202020204" pitchFamily="34" charset="0"/>
              </a:rPr>
              <a:t>Normal ifadeler, dizelerdeki karakter kombinasyonlarını eşleştirmek için kullanılan kalıplardır. JavaScript'te normal ifadeler de nesnelerdir. </a:t>
            </a:r>
          </a:p>
          <a:p>
            <a:r>
              <a:rPr lang="tr-TR">
                <a:latin typeface="Arial" panose="020B0604020202020204" pitchFamily="34" charset="0"/>
                <a:cs typeface="Arial" panose="020B0604020202020204" pitchFamily="34" charset="0"/>
              </a:rPr>
              <a:t>Bu kalıplar exec() ve test() yöntemleriyle RegExp ve match(), matchAll(), replace(), replaceAll(), search() ve split() yöntemleriyle birlikte kullanılır.</a:t>
            </a:r>
            <a:endParaRPr lang="tr-T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416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CF-5B0B-4B93-82DB-79399094F03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Regular Expression Oluşturma</a:t>
            </a:r>
          </a:p>
        </p:txBody>
      </p:sp>
      <p:sp>
        <p:nvSpPr>
          <p:cNvPr id="3" name="Content Placeholder 2">
            <a:extLst>
              <a:ext uri="{FF2B5EF4-FFF2-40B4-BE49-F238E27FC236}">
                <a16:creationId xmlns:a16="http://schemas.microsoft.com/office/drawing/2014/main" id="{F23FF498-B5CA-474F-BDBF-3A3617684DB2}"/>
              </a:ext>
            </a:extLst>
          </p:cNvPr>
          <p:cNvSpPr>
            <a:spLocks noGrp="1"/>
          </p:cNvSpPr>
          <p:nvPr>
            <p:ph idx="1"/>
          </p:nvPr>
        </p:nvSpPr>
        <p:spPr/>
        <p:txBody>
          <a:bodyPr>
            <a:normAutofit fontScale="85000" lnSpcReduction="10000"/>
          </a:bodyPr>
          <a:lstStyle/>
          <a:p>
            <a:pPr marL="0" indent="0">
              <a:buNone/>
            </a:pPr>
            <a:r>
              <a:rPr lang="tr-TR">
                <a:latin typeface="Arial" panose="020B0604020202020204" pitchFamily="34" charset="0"/>
                <a:cs typeface="Arial" panose="020B0604020202020204" pitchFamily="34" charset="0"/>
              </a:rPr>
              <a:t>İki yoldan biriyle regular expression oluşturulur:</a:t>
            </a:r>
          </a:p>
          <a:p>
            <a:r>
              <a:rPr lang="tr-TR">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a:latin typeface="Arial" panose="020B0604020202020204" pitchFamily="34" charset="0"/>
                <a:cs typeface="Arial" panose="020B0604020202020204" pitchFamily="34" charset="0"/>
              </a:rPr>
              <a:t>const re= /ab+c/;</a:t>
            </a:r>
          </a:p>
          <a:p>
            <a:pPr marL="0" indent="0">
              <a:buNone/>
            </a:pPr>
            <a:r>
              <a:rPr lang="tr-TR">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a:latin typeface="Arial" panose="020B0604020202020204" pitchFamily="34" charset="0"/>
                <a:cs typeface="Arial" panose="020B0604020202020204" pitchFamily="34" charset="0"/>
              </a:rPr>
              <a:t>Normal ifade sabit kalırsa, bunu kullanmak performansı artırabilir. /ab+c/;</a:t>
            </a:r>
          </a:p>
          <a:p>
            <a:r>
              <a:rPr lang="tr-TR">
                <a:latin typeface="Arial" panose="020B0604020202020204" pitchFamily="34" charset="0"/>
                <a:cs typeface="Arial" panose="020B0604020202020204" pitchFamily="34" charset="0"/>
              </a:rPr>
              <a:t>RegExp veya nesnenin yapıcı işlevini aşağıdaki gibi çağırmak:</a:t>
            </a:r>
          </a:p>
          <a:p>
            <a:r>
              <a:rPr lang="tr-TR">
                <a:latin typeface="Arial" panose="020B0604020202020204" pitchFamily="34" charset="0"/>
                <a:cs typeface="Arial" panose="020B0604020202020204" pitchFamily="34" charset="0"/>
              </a:rPr>
              <a:t>const re=new RegExp(‘ab+c’);</a:t>
            </a:r>
          </a:p>
        </p:txBody>
      </p:sp>
    </p:spTree>
    <p:extLst>
      <p:ext uri="{BB962C8B-B14F-4D97-AF65-F5344CB8AC3E}">
        <p14:creationId xmlns:p14="http://schemas.microsoft.com/office/powerpoint/2010/main" val="3443372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A84-12CD-445F-A08E-F3B98BDEB0A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DF0F4B5A-6DA6-4712-9C9A-BD83C1B99473}"/>
              </a:ext>
            </a:extLst>
          </p:cNvPr>
          <p:cNvSpPr>
            <a:spLocks noGrp="1"/>
          </p:cNvSpPr>
          <p:nvPr>
            <p:ph sz="half"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splice(): </a:t>
            </a:r>
            <a:r>
              <a:rPr lang="tr-TR" sz="2300">
                <a:latin typeface="Arial" panose="020B0604020202020204" pitchFamily="34" charset="0"/>
                <a:cs typeface="Arial" panose="020B0604020202020204" pitchFamily="34" charset="0"/>
              </a:rPr>
              <a:t>Metotunun en önemli ve unutulmaması gereken özelliği .slice()’ tan farklı olarak orijinal arrayi değiştirmesidir. .splice() metotu ile bir array’ e hem ekleme hem de silme işlemi yapılabilir fakat ben .slice() metotu ile karşılaştırdığım için sadece silme işleminden bahsedeceğim.</a:t>
            </a:r>
          </a:p>
          <a:p>
            <a:r>
              <a:rPr lang="tr-TR" sz="2300">
                <a:latin typeface="Arial" panose="020B0604020202020204" pitchFamily="34" charset="0"/>
                <a:cs typeface="Arial" panose="020B0604020202020204" pitchFamily="34" charset="0"/>
              </a:rPr>
              <a:t>.splice() metotu sonuç olarak yeni bir array döndürür ve iki parametre alır. Bunlardan birincisi başlangıç indeksi iken ikinci indeks silinecek eleman sayısını gösterir. Eğer parametre olarak tek bir sayı verilirse bu, o indeksten sonraki bütün elemanları silerek yeni bir array oluştur demektir. Eğer başlangıç indeksi pozitif bir sayıysa dizinin başından, eğer negatif bir sayıysa dizinin sonundan silmeye başlar.</a:t>
            </a:r>
          </a:p>
          <a:p>
            <a:endParaRPr lang="tr-TR"/>
          </a:p>
        </p:txBody>
      </p:sp>
      <p:pic>
        <p:nvPicPr>
          <p:cNvPr id="9" name="Content Placeholder 8">
            <a:extLst>
              <a:ext uri="{FF2B5EF4-FFF2-40B4-BE49-F238E27FC236}">
                <a16:creationId xmlns:a16="http://schemas.microsoft.com/office/drawing/2014/main" id="{12784E3F-7698-494C-A8AA-8BF834009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4987" y="2017713"/>
            <a:ext cx="3522051" cy="3441700"/>
          </a:xfrm>
        </p:spPr>
      </p:pic>
    </p:spTree>
    <p:extLst>
      <p:ext uri="{BB962C8B-B14F-4D97-AF65-F5344CB8AC3E}">
        <p14:creationId xmlns:p14="http://schemas.microsoft.com/office/powerpoint/2010/main" val="35130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C19-8AA7-470F-8336-F986E5C3730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FDD7CD1F-E53E-423B-B712-B6DFC820A04D}"/>
              </a:ext>
            </a:extLst>
          </p:cNvPr>
          <p:cNvSpPr>
            <a:spLocks noGrp="1"/>
          </p:cNvSpPr>
          <p:nvPr>
            <p:ph sz="half" idx="1"/>
          </p:nvPr>
        </p:nvSpPr>
        <p:spPr/>
        <p:txBody>
          <a:bodyPr>
            <a:normAutofit fontScale="85000" lnSpcReduction="20000"/>
          </a:bodyPr>
          <a:lstStyle/>
          <a:p>
            <a:r>
              <a:rPr lang="tr-TR" b="1">
                <a:latin typeface="Arial" panose="020B0604020202020204" pitchFamily="34" charset="0"/>
                <a:cs typeface="Arial" panose="020B0604020202020204" pitchFamily="34" charset="0"/>
              </a:rPr>
              <a:t>slice():</a:t>
            </a:r>
            <a:r>
              <a:rPr lang="tr-TR">
                <a:latin typeface="Arial" panose="020B0604020202020204" pitchFamily="34" charset="0"/>
                <a:cs typeface="Arial" panose="020B0604020202020204" pitchFamily="34" charset="0"/>
              </a:rPr>
              <a:t> metotu parametre olarak başlangıç ve bitiş indeksi olmak üzere iki parametre alır. Başlangıç indeksinden başlayarak bitiş indeksine kadar olan bütün elemanları siler ve yeni bir array oluşturur. Bitiş indeksi ise silinen elemanlara dahil değildir. Ayrıca .slice() metotu original arrayi de değiştirmez.</a:t>
            </a:r>
          </a:p>
          <a:p>
            <a:r>
              <a:rPr lang="tr-TR">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a:p>
        </p:txBody>
      </p:sp>
      <p:pic>
        <p:nvPicPr>
          <p:cNvPr id="6" name="Content Placeholder 5">
            <a:extLst>
              <a:ext uri="{FF2B5EF4-FFF2-40B4-BE49-F238E27FC236}">
                <a16:creationId xmlns:a16="http://schemas.microsoft.com/office/drawing/2014/main" id="{B66303B2-3EE4-4EA7-B59C-F2DE34584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7084" y="2017713"/>
            <a:ext cx="3397857" cy="3441700"/>
          </a:xfrm>
        </p:spPr>
      </p:pic>
    </p:spTree>
    <p:extLst>
      <p:ext uri="{BB962C8B-B14F-4D97-AF65-F5344CB8AC3E}">
        <p14:creationId xmlns:p14="http://schemas.microsoft.com/office/powerpoint/2010/main" val="1698231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91F-D058-455E-8B36-D2B0411D05B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 [{}] bu ikisi aynı mı?</a:t>
            </a:r>
            <a:endParaRPr lang="tr-TR"/>
          </a:p>
        </p:txBody>
      </p:sp>
      <p:pic>
        <p:nvPicPr>
          <p:cNvPr id="6" name="Content Placeholder 5">
            <a:extLst>
              <a:ext uri="{FF2B5EF4-FFF2-40B4-BE49-F238E27FC236}">
                <a16:creationId xmlns:a16="http://schemas.microsoft.com/office/drawing/2014/main" id="{C69708E0-DBB0-4120-810D-AB765FD2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495" y="2016125"/>
            <a:ext cx="6341334" cy="3449638"/>
          </a:xfrm>
        </p:spPr>
      </p:pic>
    </p:spTree>
    <p:extLst>
      <p:ext uri="{BB962C8B-B14F-4D97-AF65-F5344CB8AC3E}">
        <p14:creationId xmlns:p14="http://schemas.microsoft.com/office/powerpoint/2010/main" val="4202508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EFD5C-5E8B-423E-A52D-31C5AFB17E5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LİFO FİFO</a:t>
            </a:r>
            <a:br>
              <a:rPr lang="tr-TR">
                <a:latin typeface="Arial" panose="020B0604020202020204" pitchFamily="34" charset="0"/>
                <a:cs typeface="Arial" panose="020B0604020202020204" pitchFamily="34" charset="0"/>
              </a:rPr>
            </a:br>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2124C635-465C-48A7-B8BF-2CF86B39481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salı ödev (07.06.2022)</a:t>
            </a:r>
          </a:p>
          <a:p>
            <a:r>
              <a:rPr lang="tr-TR" b="1"/>
              <a:t>Hazırlayan:  </a:t>
            </a:r>
            <a:r>
              <a:rPr lang="tr-TR"/>
              <a:t>Tuba ARĞIN</a:t>
            </a:r>
          </a:p>
          <a:p>
            <a:endParaRPr lang="tr-TR"/>
          </a:p>
        </p:txBody>
      </p:sp>
    </p:spTree>
    <p:extLst>
      <p:ext uri="{BB962C8B-B14F-4D97-AF65-F5344CB8AC3E}">
        <p14:creationId xmlns:p14="http://schemas.microsoft.com/office/powerpoint/2010/main" val="1254268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7EA-A784-46A6-B3C8-B5A360B057C3}"/>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3" name="Content Placeholder 2">
            <a:extLst>
              <a:ext uri="{FF2B5EF4-FFF2-40B4-BE49-F238E27FC236}">
                <a16:creationId xmlns:a16="http://schemas.microsoft.com/office/drawing/2014/main" id="{FE7FE989-9204-485E-B421-32E19DD23850}"/>
              </a:ext>
            </a:extLst>
          </p:cNvPr>
          <p:cNvSpPr>
            <a:spLocks noGrp="1"/>
          </p:cNvSpPr>
          <p:nvPr>
            <p:ph sz="half" idx="1"/>
          </p:nvPr>
        </p:nvSpPr>
        <p:spPr/>
        <p:txBody>
          <a:bodyPr>
            <a:normAutofit/>
          </a:bodyPr>
          <a:lstStyle/>
          <a:p>
            <a:r>
              <a:rPr lang="tr-TR" b="1">
                <a:latin typeface="Arial" panose="020B0604020202020204" pitchFamily="34" charset="0"/>
                <a:cs typeface="Arial" panose="020B0604020202020204" pitchFamily="34" charset="0"/>
              </a:rPr>
              <a:t>FIFO (First in First Out/İlk Giren İlk Çıkar):  </a:t>
            </a:r>
            <a:r>
              <a:rPr lang="tr-TR">
                <a:latin typeface="Arial" panose="020B0604020202020204" pitchFamily="34" charset="0"/>
                <a:cs typeface="Arial" panose="020B0604020202020204" pitchFamily="34" charset="0"/>
              </a:rPr>
              <a:t>İlk giren ilk çıkar ifadesinin kısaltmasıdır. </a:t>
            </a:r>
          </a:p>
          <a:p>
            <a:r>
              <a:rPr lang="tr-TR">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C50B1F0-C0FC-4282-AEFB-1A3EBB8576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01231"/>
            <a:ext cx="4645025" cy="2274663"/>
          </a:xfrm>
        </p:spPr>
      </p:pic>
    </p:spTree>
    <p:extLst>
      <p:ext uri="{BB962C8B-B14F-4D97-AF65-F5344CB8AC3E}">
        <p14:creationId xmlns:p14="http://schemas.microsoft.com/office/powerpoint/2010/main" val="1255425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EE1C8-5E35-45CA-9C8E-8B16E53521B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5" name="Content Placeholder 4">
            <a:extLst>
              <a:ext uri="{FF2B5EF4-FFF2-40B4-BE49-F238E27FC236}">
                <a16:creationId xmlns:a16="http://schemas.microsoft.com/office/drawing/2014/main" id="{EB669088-CCC3-4942-BB33-823C30F65A6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LIFO (Last in First Out/Son Giren İlk Çıkar):  </a:t>
            </a:r>
            <a:r>
              <a:rPr lang="tr-TR">
                <a:latin typeface="Arial" panose="020B0604020202020204" pitchFamily="34" charset="0"/>
                <a:cs typeface="Arial" panose="020B0604020202020204" pitchFamily="34" charset="0"/>
              </a:rPr>
              <a:t>Son giren, ilk çıkar, ilk giren, son çıkar (FILO) ile aynıdır. </a:t>
            </a:r>
          </a:p>
          <a:p>
            <a:r>
              <a:rPr lang="tr-TR">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a:latin typeface="Arial" panose="020B0604020202020204" pitchFamily="34" charset="0"/>
              <a:cs typeface="Arial" panose="020B0604020202020204" pitchFamily="34" charset="0"/>
            </a:endParaRPr>
          </a:p>
          <a:p>
            <a:endParaRPr lang="tr-TR"/>
          </a:p>
        </p:txBody>
      </p:sp>
      <p:pic>
        <p:nvPicPr>
          <p:cNvPr id="8" name="Content Placeholder 7">
            <a:extLst>
              <a:ext uri="{FF2B5EF4-FFF2-40B4-BE49-F238E27FC236}">
                <a16:creationId xmlns:a16="http://schemas.microsoft.com/office/drawing/2014/main" id="{731034E6-FD50-48A3-BDB7-DAC539866F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95099" y="2084672"/>
            <a:ext cx="3098305" cy="3235773"/>
          </a:xfrm>
        </p:spPr>
      </p:pic>
    </p:spTree>
    <p:extLst>
      <p:ext uri="{BB962C8B-B14F-4D97-AF65-F5344CB8AC3E}">
        <p14:creationId xmlns:p14="http://schemas.microsoft.com/office/powerpoint/2010/main" val="1894031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D6509-A470-48FB-A986-22FFD68F728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5086E874-5994-4379-A869-6719427B263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 </a:t>
            </a:r>
            <a:r>
              <a:rPr lang="tr-TR">
                <a:latin typeface="Arial" panose="020B0604020202020204" pitchFamily="34" charset="0"/>
                <a:cs typeface="Arial" panose="020B0604020202020204" pitchFamily="34" charset="0"/>
              </a:rPr>
              <a:t>Nesneye ait bir işlevin/yöntemin farklı bir nesneye atanmasına ve çağrılmasına izin verir.</a:t>
            </a:r>
          </a:p>
          <a:p>
            <a:r>
              <a:rPr lang="tr-TR">
                <a:latin typeface="Arial" panose="020B0604020202020204" pitchFamily="34" charset="0"/>
                <a:cs typeface="Arial" panose="020B0604020202020204" pitchFamily="34" charset="0"/>
              </a:rPr>
              <a:t>Yandaki örnekte getYearOfRelease yöntem theFirm nesneye aittir. Ancak onu theDaVinciCode nesne üserinde arayabildik.</a:t>
            </a:r>
          </a:p>
          <a:p>
            <a:endParaRPr lang="tr-TR"/>
          </a:p>
        </p:txBody>
      </p:sp>
      <p:pic>
        <p:nvPicPr>
          <p:cNvPr id="8" name="Content Placeholder 7">
            <a:extLst>
              <a:ext uri="{FF2B5EF4-FFF2-40B4-BE49-F238E27FC236}">
                <a16:creationId xmlns:a16="http://schemas.microsoft.com/office/drawing/2014/main" id="{09BAB026-736B-46AF-9E20-3897F021C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2102" y="2017713"/>
            <a:ext cx="3907820" cy="3441700"/>
          </a:xfrm>
        </p:spPr>
      </p:pic>
    </p:spTree>
    <p:extLst>
      <p:ext uri="{BB962C8B-B14F-4D97-AF65-F5344CB8AC3E}">
        <p14:creationId xmlns:p14="http://schemas.microsoft.com/office/powerpoint/2010/main" val="2251659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4AEA8-E731-40F7-A8B9-C02E6140F41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6483D880-1101-4988-9F56-13078E6FBF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Apply(): </a:t>
            </a:r>
            <a:r>
              <a:rPr lang="tr-TR">
                <a:latin typeface="Arial" panose="020B0604020202020204" pitchFamily="34" charset="0"/>
                <a:cs typeface="Arial" panose="020B0604020202020204" pitchFamily="34" charset="0"/>
              </a:rPr>
              <a:t>Call ile aynı ama arasındaki fark, bir dizi olarak iletmeniz gerektiğidir. </a:t>
            </a:r>
          </a:p>
          <a:p>
            <a:endParaRPr lang="tr-TR"/>
          </a:p>
        </p:txBody>
      </p:sp>
      <p:pic>
        <p:nvPicPr>
          <p:cNvPr id="8" name="Content Placeholder 7">
            <a:extLst>
              <a:ext uri="{FF2B5EF4-FFF2-40B4-BE49-F238E27FC236}">
                <a16:creationId xmlns:a16="http://schemas.microsoft.com/office/drawing/2014/main" id="{C6070D8C-8559-43D2-ACA8-17AC4EF7F1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2138" y="2017713"/>
            <a:ext cx="3967748" cy="3441700"/>
          </a:xfrm>
        </p:spPr>
      </p:pic>
    </p:spTree>
    <p:extLst>
      <p:ext uri="{BB962C8B-B14F-4D97-AF65-F5344CB8AC3E}">
        <p14:creationId xmlns:p14="http://schemas.microsoft.com/office/powerpoint/2010/main" val="3810792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B17F-A122-41C9-972F-102063954DDA}"/>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3" name="Content Placeholder 2">
            <a:extLst>
              <a:ext uri="{FF2B5EF4-FFF2-40B4-BE49-F238E27FC236}">
                <a16:creationId xmlns:a16="http://schemas.microsoft.com/office/drawing/2014/main" id="{3BA2521F-283F-4E2A-BB71-41B44826A4C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Bind(): </a:t>
            </a:r>
            <a:r>
              <a:rPr lang="tr-TR">
                <a:latin typeface="Arial" panose="020B0604020202020204" pitchFamily="34" charset="0"/>
                <a:cs typeface="Arial" panose="020B0604020202020204" pitchFamily="34" charset="0"/>
              </a:rPr>
              <a:t>Bir fonksiyon döndürür.</a:t>
            </a:r>
          </a:p>
          <a:p>
            <a:r>
              <a:rPr lang="tr-TR">
                <a:latin typeface="Arial" panose="020B0604020202020204" pitchFamily="34" charset="0"/>
                <a:cs typeface="Arial" panose="020B0604020202020204" pitchFamily="34" charset="0"/>
              </a:rPr>
              <a:t>Yandaki örnekte boundFunction nesneye atıfta getYearOfRelease bulunur ve theDaVinciCode nesne üzerinden çağrılır.</a:t>
            </a:r>
          </a:p>
          <a:p>
            <a:r>
              <a:rPr lang="tr-TR">
                <a:latin typeface="Arial" panose="020B0604020202020204" pitchFamily="34" charset="0"/>
                <a:cs typeface="Arial" panose="020B0604020202020204" pitchFamily="34" charset="0"/>
              </a:rPr>
              <a:t>Bind, argümanları doğrudan iletmeyi çağırabilir veya argümanları bağlı işlevin kendisinde iletebilirsiniz.</a:t>
            </a:r>
          </a:p>
        </p:txBody>
      </p:sp>
      <p:pic>
        <p:nvPicPr>
          <p:cNvPr id="7" name="Content Placeholder 6">
            <a:extLst>
              <a:ext uri="{FF2B5EF4-FFF2-40B4-BE49-F238E27FC236}">
                <a16:creationId xmlns:a16="http://schemas.microsoft.com/office/drawing/2014/main" id="{80E92870-823F-4C6D-ADB0-55BF0AF2EF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67356"/>
            <a:ext cx="4645025" cy="3142414"/>
          </a:xfrm>
        </p:spPr>
      </p:pic>
    </p:spTree>
    <p:extLst>
      <p:ext uri="{BB962C8B-B14F-4D97-AF65-F5344CB8AC3E}">
        <p14:creationId xmlns:p14="http://schemas.microsoft.com/office/powerpoint/2010/main" val="214199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9B1652-6E63-4812-8542-BF505CDDEEB4}"/>
              </a:ext>
            </a:extLst>
          </p:cNvPr>
          <p:cNvSpPr>
            <a:spLocks noGrp="1"/>
          </p:cNvSpPr>
          <p:nvPr>
            <p:ph type="title"/>
          </p:nvPr>
        </p:nvSpPr>
        <p:spPr>
          <a:xfrm>
            <a:off x="1029810" y="124287"/>
            <a:ext cx="9067583" cy="3519793"/>
          </a:xfrm>
        </p:spPr>
        <p:txBody>
          <a:bodyPr>
            <a:noAutofit/>
          </a:bodyPr>
          <a:lstStyle/>
          <a:p>
            <a:r>
              <a:rPr lang="tr-TR" sz="1800" b="1" cap="none">
                <a:latin typeface="Arial" panose="020B0604020202020204" pitchFamily="34" charset="0"/>
                <a:cs typeface="Arial" panose="020B0604020202020204" pitchFamily="34" charset="0"/>
              </a:rPr>
              <a:t>1) </a:t>
            </a:r>
            <a:r>
              <a:rPr lang="tr-TR" sz="1800" cap="none">
                <a:latin typeface="Arial" panose="020B0604020202020204" pitchFamily="34" charset="0"/>
                <a:cs typeface="Arial" panose="020B0604020202020204" pitchFamily="34" charset="0"/>
              </a:rPr>
              <a:t>Interpreter Compiler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2) </a:t>
            </a:r>
            <a:r>
              <a:rPr lang="tr-TR" sz="1800" cap="none">
                <a:latin typeface="Arial" panose="020B0604020202020204" pitchFamily="34" charset="0"/>
                <a:cs typeface="Arial" panose="020B0604020202020204" pitchFamily="34" charset="0"/>
              </a:rPr>
              <a:t>Java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3) </a:t>
            </a:r>
            <a:r>
              <a:rPr lang="tr-TR" sz="1800" cap="none">
                <a:latin typeface="Arial" panose="020B0604020202020204" pitchFamily="34" charset="0"/>
                <a:cs typeface="Arial" panose="020B0604020202020204" pitchFamily="34" charset="0"/>
              </a:rPr>
              <a:t>Javascript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4) </a:t>
            </a:r>
            <a:r>
              <a:rPr lang="tr-TR" sz="1800" cap="none">
                <a:latin typeface="Arial" panose="020B0604020202020204" pitchFamily="34" charset="0"/>
                <a:cs typeface="Arial" panose="020B0604020202020204" pitchFamily="34" charset="0"/>
              </a:rPr>
              <a:t>Open Source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5) </a:t>
            </a:r>
            <a:r>
              <a:rPr lang="tr-TR" sz="1800" cap="none">
                <a:latin typeface="Arial" panose="020B0604020202020204" pitchFamily="34" charset="0"/>
                <a:cs typeface="Arial" panose="020B0604020202020204" pitchFamily="34" charset="0"/>
              </a:rPr>
              <a:t>JVM,JDK,JRE Nedir?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6) </a:t>
            </a:r>
            <a:r>
              <a:rPr lang="tr-TR" sz="1800" cap="none">
                <a:latin typeface="Arial" panose="020B0604020202020204" pitchFamily="34" charset="0"/>
                <a:cs typeface="Arial" panose="020B0604020202020204" pitchFamily="34" charset="0"/>
              </a:rPr>
              <a:t>JIT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7) </a:t>
            </a:r>
            <a:r>
              <a:rPr lang="tr-TR" sz="1800" cap="none">
                <a:latin typeface="Arial" panose="020B0604020202020204" pitchFamily="34" charset="0"/>
                <a:cs typeface="Arial" panose="020B0604020202020204" pitchFamily="34" charset="0"/>
              </a:rPr>
              <a:t>Java 100% Oop?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8) </a:t>
            </a:r>
            <a:r>
              <a:rPr lang="tr-TR" sz="1800" cap="none">
                <a:latin typeface="Arial" panose="020B0604020202020204" pitchFamily="34" charset="0"/>
                <a:cs typeface="Arial" panose="020B0604020202020204" pitchFamily="34" charset="0"/>
              </a:rPr>
              <a:t>Java By Pass Value? By Pass Referances?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9) </a:t>
            </a:r>
            <a:r>
              <a:rPr lang="tr-TR" sz="1800" cap="none">
                <a:latin typeface="Arial" panose="020B0604020202020204" pitchFamily="34" charset="0"/>
                <a:cs typeface="Arial" panose="020B0604020202020204" pitchFamily="34" charset="0"/>
              </a:rPr>
              <a:t>Java 8 Gelen Özellikler Nelerdir?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10) </a:t>
            </a:r>
            <a:r>
              <a:rPr lang="tr-TR" sz="1800" cap="none">
                <a:latin typeface="Arial" panose="020B0604020202020204" pitchFamily="34" charset="0"/>
                <a:cs typeface="Arial" panose="020B0604020202020204" pitchFamily="34" charset="0"/>
              </a:rPr>
              <a:t>Primitive Types -Wrapper Class Arasındaki Farklar?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11) </a:t>
            </a:r>
            <a:r>
              <a:rPr lang="tr-TR" sz="1800" cap="none">
                <a:latin typeface="Arial" panose="020B0604020202020204" pitchFamily="34" charset="0"/>
                <a:cs typeface="Arial" panose="020B0604020202020204" pitchFamily="34" charset="0"/>
              </a:rPr>
              <a:t>Stack Memory Heap Memory Nedir? Aralarındaki Farklar Nelerdir?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12) </a:t>
            </a:r>
            <a:r>
              <a:rPr lang="tr-TR" sz="1800" cap="none">
                <a:latin typeface="Arial" panose="020B0604020202020204" pitchFamily="34" charset="0"/>
                <a:cs typeface="Arial" panose="020B0604020202020204" pitchFamily="34" charset="0"/>
              </a:rPr>
              <a:t>Ascıı - Unicodes?</a:t>
            </a:r>
          </a:p>
        </p:txBody>
      </p:sp>
      <p:sp>
        <p:nvSpPr>
          <p:cNvPr id="6" name="Text Placeholder 5">
            <a:extLst>
              <a:ext uri="{FF2B5EF4-FFF2-40B4-BE49-F238E27FC236}">
                <a16:creationId xmlns:a16="http://schemas.microsoft.com/office/drawing/2014/main" id="{2A8DBBF4-0189-40B1-9E34-FC91A5148279}"/>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(20.06.2022)</a:t>
            </a:r>
          </a:p>
          <a:p>
            <a:r>
              <a:rPr lang="tr-TR" b="1"/>
              <a:t>Hazırlayan:  </a:t>
            </a:r>
            <a:r>
              <a:rPr lang="tr-TR"/>
              <a:t>Tuba ARĞIN</a:t>
            </a:r>
          </a:p>
          <a:p>
            <a:endParaRPr lang="tr-TR"/>
          </a:p>
        </p:txBody>
      </p:sp>
    </p:spTree>
    <p:extLst>
      <p:ext uri="{BB962C8B-B14F-4D97-AF65-F5344CB8AC3E}">
        <p14:creationId xmlns:p14="http://schemas.microsoft.com/office/powerpoint/2010/main" val="2692825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4CFF48-4B73-4AD0-92D8-442E1D16518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 </a:t>
            </a:r>
            <a:r>
              <a:rPr lang="tr-TR" b="1" cap="none">
                <a:latin typeface="Arial" panose="020B0604020202020204" pitchFamily="34" charset="0"/>
                <a:cs typeface="Arial" panose="020B0604020202020204" pitchFamily="34" charset="0"/>
              </a:rPr>
              <a:t>Interpreter Compiler Nedir?</a:t>
            </a:r>
            <a:endParaRPr lang="tr-TR" b="1"/>
          </a:p>
        </p:txBody>
      </p:sp>
      <p:sp>
        <p:nvSpPr>
          <p:cNvPr id="6" name="Content Placeholder 5">
            <a:extLst>
              <a:ext uri="{FF2B5EF4-FFF2-40B4-BE49-F238E27FC236}">
                <a16:creationId xmlns:a16="http://schemas.microsoft.com/office/drawing/2014/main" id="{1FFB96B7-6D01-459F-9DBA-613BA8DB66B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Compiler (Derleyici):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pPr marL="0" indent="0">
              <a:buNone/>
            </a:pPr>
            <a:r>
              <a:rPr lang="tr-TR" i="1"/>
              <a:t>    </a:t>
            </a:r>
            <a:r>
              <a:rPr lang="tr-TR"/>
              <a:t>Örnek olarak Java Compiler; Java kodunu, Java Virtual Machine (JVM) tarafından çalıştırılabilen Java Bytecode’e çevirir.</a:t>
            </a:r>
            <a:endParaRPr lang="tr-TR" b="1"/>
          </a:p>
          <a:p>
            <a:r>
              <a:rPr lang="tr-TR" b="1"/>
              <a:t>Interpreter (Yorumlayıcı): </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a:p>
            <a:r>
              <a:rPr lang="tr-TR"/>
              <a:t>Örnek olarak Java yorumlayıcısı </a:t>
            </a:r>
            <a:r>
              <a:rPr lang="tr-TR" b="1"/>
              <a:t>java </a:t>
            </a:r>
            <a:r>
              <a:rPr lang="tr-TR"/>
              <a:t>verilebilir.</a:t>
            </a:r>
            <a:r>
              <a:rPr lang="tr-TR" b="1"/>
              <a:t> Java </a:t>
            </a:r>
            <a:r>
              <a:rPr lang="tr-TR" i="1"/>
              <a:t>.class</a:t>
            </a:r>
            <a:r>
              <a:rPr lang="tr-TR"/>
              <a:t> uzantılı dosyayı üzerinde çalıştığı makinede çalıştırılabilecek olan doğal makine kodlarına çevirir.</a:t>
            </a:r>
          </a:p>
          <a:p>
            <a:endParaRPr lang="tr-TR" b="1"/>
          </a:p>
          <a:p>
            <a:endParaRPr lang="tr-TR" b="1"/>
          </a:p>
          <a:p>
            <a:endParaRPr lang="tr-TR"/>
          </a:p>
        </p:txBody>
      </p:sp>
    </p:spTree>
    <p:extLst>
      <p:ext uri="{BB962C8B-B14F-4D97-AF65-F5344CB8AC3E}">
        <p14:creationId xmlns:p14="http://schemas.microsoft.com/office/powerpoint/2010/main" val="6690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1418-5907-4B11-B9A2-601985D7D3D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Interpreter/Compiler Arasındaki Farklar Nelerdir?</a:t>
            </a: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3B854C-32AD-499B-BCD6-4688A5843198}"/>
              </a:ext>
            </a:extLst>
          </p:cNvPr>
          <p:cNvSpPr>
            <a:spLocks noGrp="1"/>
          </p:cNvSpPr>
          <p:nvPr>
            <p:ph idx="1"/>
          </p:nvPr>
        </p:nvSpPr>
        <p:spPr/>
        <p:txBody>
          <a:bodyPr>
            <a:normAutofit fontScale="40000" lnSpcReduction="20000"/>
          </a:bodyPr>
          <a:lstStyle/>
          <a:p>
            <a:pPr marL="0" indent="0">
              <a:buNone/>
            </a:pPr>
            <a:endParaRPr lang="tr-TR">
              <a:latin typeface="Arial" panose="020B0604020202020204" pitchFamily="34" charset="0"/>
              <a:cs typeface="Arial" panose="020B0604020202020204" pitchFamily="34" charset="0"/>
            </a:endParaRPr>
          </a:p>
          <a:p>
            <a:r>
              <a:rPr lang="tr-TR" sz="3000">
                <a:latin typeface="Arial" panose="020B0604020202020204" pitchFamily="34" charset="0"/>
                <a:cs typeface="Arial" panose="020B0604020202020204" pitchFamily="34" charset="0"/>
              </a:rPr>
              <a:t>Compiler bir programı bütün olarak alır ve çevirirken; Interpreter programı satır satır çevirir.</a:t>
            </a:r>
          </a:p>
          <a:p>
            <a:r>
              <a:rPr lang="tr-TR" sz="3000">
                <a:latin typeface="Arial" panose="020B0604020202020204" pitchFamily="34" charset="0"/>
                <a:cs typeface="Arial" panose="020B0604020202020204" pitchFamily="34" charset="0"/>
              </a:rPr>
              <a:t>Compiler, ara kod veya hedef kodu oluşturur fakat Interpreter herhangi bir ara kod oluşturmaz. Bundan dolayı Compiler, kodun oluşturulması için daha fazla memory gerektirir.</a:t>
            </a:r>
          </a:p>
          <a:p>
            <a:r>
              <a:rPr lang="tr-TR" sz="3000">
                <a:latin typeface="Arial" panose="020B0604020202020204" pitchFamily="34" charset="0"/>
                <a:cs typeface="Arial" panose="020B0604020202020204" pitchFamily="34" charset="0"/>
              </a:rPr>
              <a:t>Compiler’da, bir hata oluştuduğunda,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debug işlemi daha kolaydır.</a:t>
            </a:r>
          </a:p>
          <a:p>
            <a:r>
              <a:rPr lang="tr-TR" sz="3000">
                <a:latin typeface="Arial" panose="020B0604020202020204" pitchFamily="34" charset="0"/>
                <a:cs typeface="Arial" panose="020B0604020202020204" pitchFamily="34" charset="0"/>
              </a:rPr>
              <a:t>Compiler’da, Interpreter’e kıyasla hata bulma daha zordur.</a:t>
            </a:r>
          </a:p>
          <a:p>
            <a:r>
              <a:rPr lang="tr-TR" sz="3000">
                <a:latin typeface="Arial" panose="020B0604020202020204" pitchFamily="34" charset="0"/>
                <a:cs typeface="Arial" panose="020B0604020202020204" pitchFamily="34" charset="0"/>
              </a:rPr>
              <a:t>Compiler, C, C++, C#, Scala, TypeScript gibi dillerde kullanılırken, Interpreter PHP, Perl, Ruby, Python gibi dillerde çalıştırılır.</a:t>
            </a:r>
          </a:p>
          <a:p>
            <a:r>
              <a:rPr lang="tr-TR" sz="3000">
                <a:latin typeface="Arial" panose="020B0604020202020204" pitchFamily="34" charset="0"/>
                <a:cs typeface="Arial" panose="020B0604020202020204" pitchFamily="34" charset="0"/>
              </a:rPr>
              <a:t>Compilation ve interpretation bir programlama dilini uygulamak için beraber kullanılabilir. Compiler intermediate level code’u ürettikten sonra makine koduna derlenmeden, interpreter tarafından yorumlanır.</a:t>
            </a:r>
          </a:p>
          <a:p>
            <a:r>
              <a:rPr lang="tr-TR" sz="3000">
                <a:latin typeface="Arial" panose="020B0604020202020204" pitchFamily="34" charset="0"/>
                <a:cs typeface="Arial" panose="020B0604020202020204" pitchFamily="34" charset="0"/>
              </a:rPr>
              <a:t>Mesela Java kodu önce Object koduna derlenir, çalışma zamanında ise bu object kodu, JVM tarafından, hedef bilgisayarın makine koduna yorumlanır.</a:t>
            </a:r>
          </a:p>
          <a:p>
            <a:endParaRPr lang="tr-TR"/>
          </a:p>
        </p:txBody>
      </p:sp>
    </p:spTree>
    <p:extLst>
      <p:ext uri="{BB962C8B-B14F-4D97-AF65-F5344CB8AC3E}">
        <p14:creationId xmlns:p14="http://schemas.microsoft.com/office/powerpoint/2010/main" val="3938254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A00-1EBD-4610-8D31-054DC41D117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a:latin typeface="Arial" panose="020B0604020202020204" pitchFamily="34" charset="0"/>
                <a:cs typeface="Arial" panose="020B0604020202020204" pitchFamily="34" charset="0"/>
              </a:rPr>
              <a:t>Java Interpreter mı? Compiler mı?</a:t>
            </a:r>
            <a:endParaRPr lang="tr-TR" b="1"/>
          </a:p>
        </p:txBody>
      </p:sp>
      <p:sp>
        <p:nvSpPr>
          <p:cNvPr id="3" name="Content Placeholder 2">
            <a:extLst>
              <a:ext uri="{FF2B5EF4-FFF2-40B4-BE49-F238E27FC236}">
                <a16:creationId xmlns:a16="http://schemas.microsoft.com/office/drawing/2014/main" id="{167E23C3-80E8-4F9D-B971-05FDA394024F}"/>
              </a:ext>
            </a:extLst>
          </p:cNvPr>
          <p:cNvSpPr>
            <a:spLocks noGrp="1"/>
          </p:cNvSpPr>
          <p:nvPr>
            <p:ph idx="1"/>
          </p:nvPr>
        </p:nvSpPr>
        <p:spPr/>
        <p:txBody>
          <a:bodyPr>
            <a:normAutofit/>
          </a:bodyPr>
          <a:lstStyle/>
          <a:p>
            <a:r>
              <a:rPr lang="tr-TR"/>
              <a:t>Hem derleyicileri hemde yorumlayıcıları kullanan program dillerinden biri de JAVA’dır. JAVA dilinde kod önce derlenerek byte code adı verilen ve sadece java sanal makinelarında (java virtual machine) çalıştırılabilen bir kod üretilmektedir. Bu üretilen ara kod daha sonra java sanal makinasında bir yorumlayıcı yapısına uygun olarak çalıştırılmaktadır.</a:t>
            </a:r>
          </a:p>
        </p:txBody>
      </p:sp>
    </p:spTree>
    <p:extLst>
      <p:ext uri="{BB962C8B-B14F-4D97-AF65-F5344CB8AC3E}">
        <p14:creationId xmlns:p14="http://schemas.microsoft.com/office/powerpoint/2010/main" val="575591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D339-CF20-48FD-B141-A5B3556DE35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Javascript Compiler mi Interpreter mı</a:t>
            </a:r>
            <a:r>
              <a:rPr lang="tr-TR" b="1">
                <a:latin typeface="Arial" panose="020B0604020202020204" pitchFamily="34" charset="0"/>
                <a:cs typeface="Arial" panose="020B0604020202020204" pitchFamily="34" charset="0"/>
              </a:rPr>
              <a:t>?</a:t>
            </a:r>
            <a:endParaRPr lang="tr-TR" b="1"/>
          </a:p>
        </p:txBody>
      </p:sp>
      <p:sp>
        <p:nvSpPr>
          <p:cNvPr id="3" name="Content Placeholder 2">
            <a:extLst>
              <a:ext uri="{FF2B5EF4-FFF2-40B4-BE49-F238E27FC236}">
                <a16:creationId xmlns:a16="http://schemas.microsoft.com/office/drawing/2014/main" id="{CB9E9B0C-7AC7-4345-9A94-927B22B9E784}"/>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5" name="Content Placeholder 10">
            <a:extLst>
              <a:ext uri="{FF2B5EF4-FFF2-40B4-BE49-F238E27FC236}">
                <a16:creationId xmlns:a16="http://schemas.microsoft.com/office/drawing/2014/main" id="{1F4B07E7-6FD2-4225-AD5E-7F1F6813BC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80872"/>
            <a:ext cx="4645025" cy="2315381"/>
          </a:xfrm>
        </p:spPr>
      </p:pic>
    </p:spTree>
    <p:extLst>
      <p:ext uri="{BB962C8B-B14F-4D97-AF65-F5344CB8AC3E}">
        <p14:creationId xmlns:p14="http://schemas.microsoft.com/office/powerpoint/2010/main" val="2691939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097-C086-4338-83CE-F64469886CC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 Open Source Nedir?</a:t>
            </a:r>
            <a:endParaRPr lang="tr-TR" b="1" cap="none"/>
          </a:p>
        </p:txBody>
      </p:sp>
      <p:sp>
        <p:nvSpPr>
          <p:cNvPr id="6" name="Content Placeholder 5">
            <a:extLst>
              <a:ext uri="{FF2B5EF4-FFF2-40B4-BE49-F238E27FC236}">
                <a16:creationId xmlns:a16="http://schemas.microsoft.com/office/drawing/2014/main" id="{12695EB2-FC89-4497-A672-3CAA97E7B735}"/>
              </a:ext>
            </a:extLst>
          </p:cNvPr>
          <p:cNvSpPr>
            <a:spLocks noGrp="1"/>
          </p:cNvSpPr>
          <p:nvPr>
            <p:ph idx="1"/>
          </p:nvPr>
        </p:nvSpPr>
        <p:spPr/>
        <p:txBody>
          <a:bodyPr>
            <a:noAutofit/>
          </a:bodyPr>
          <a:lstStyle/>
          <a:p>
            <a:r>
              <a:rPr lang="tr-TR" sz="1200" b="1">
                <a:latin typeface="Arial" panose="020B0604020202020204" pitchFamily="34" charset="0"/>
                <a:cs typeface="Arial" panose="020B0604020202020204" pitchFamily="34" charset="0"/>
              </a:rPr>
              <a:t>Open Source:</a:t>
            </a:r>
            <a:r>
              <a:rPr lang="tr-TR" sz="1200">
                <a:latin typeface="Arial" panose="020B0604020202020204" pitchFamily="34" charset="0"/>
                <a:cs typeface="Arial" panose="020B0604020202020204" pitchFamily="34" charset="0"/>
              </a:rPr>
              <a:t> Kaynak kodu şifrelenmemiş ve herkese açık, herkes tarafından geliştirilmeye açık olan yazılım kodlarına verilen isimdir. </a:t>
            </a:r>
          </a:p>
          <a:p>
            <a:r>
              <a:rPr lang="tr-TR" sz="1200">
                <a:latin typeface="Arial" panose="020B0604020202020204" pitchFamily="34" charset="0"/>
                <a:cs typeface="Arial" panose="020B0604020202020204" pitchFamily="34" charset="0"/>
              </a:rPr>
              <a:t>Bu tür yazılımların ayırt edici özelliği kullanıcıya yazılımı değiştirme özgürlüğü sağlamasıdır. Açık kaynak kodlu yazılımlar, uyarlanabilir, sağlam, hızlı ve güvenlidir.</a:t>
            </a:r>
          </a:p>
          <a:p>
            <a:r>
              <a:rPr lang="tr-TR" sz="1200">
                <a:latin typeface="Arial" panose="020B0604020202020204" pitchFamily="34" charset="0"/>
                <a:cs typeface="Arial" panose="020B0604020202020204" pitchFamily="34" charset="0"/>
              </a:rPr>
              <a:t>Açık kaynak kod dünyası, yeni bir yazılım üretme biçimi, yeni iş modelleri sunmaktadır.</a:t>
            </a:r>
            <a:br>
              <a:rPr lang="tr-TR" sz="1200">
                <a:latin typeface="Arial" panose="020B0604020202020204" pitchFamily="34" charset="0"/>
                <a:cs typeface="Arial" panose="020B0604020202020204" pitchFamily="34" charset="0"/>
              </a:rPr>
            </a:br>
            <a:r>
              <a:rPr lang="tr-TR" sz="1200">
                <a:latin typeface="Arial" panose="020B0604020202020204" pitchFamily="34" charset="0"/>
                <a:cs typeface="Arial" panose="020B0604020202020204" pitchFamily="34" charset="0"/>
              </a:rPr>
              <a:t>Dünyanın her tarafından bilişim uzmanlarınca imece yöntemi ile endüstri standartlarında geliştirilen açık kaynak kod yazılımları, insanlığın ortak malıdır.</a:t>
            </a:r>
          </a:p>
          <a:p>
            <a:r>
              <a:rPr lang="tr-TR" sz="1200">
                <a:latin typeface="Arial" panose="020B0604020202020204" pitchFamily="34" charset="0"/>
                <a:cs typeface="Arial" panose="020B0604020202020204" pitchFamily="34" charset="0"/>
              </a:rPr>
              <a:t>Programcılar yazılımları geliştirirken kullandıkları programlama dilleriyle kaynak dosyaları oluştururlar. Daha sonra derlemeli dillerde (C, C++, Java, Pascal) bu dosyayı derleyerek çalıştırılabilir hale çevirirler. Açık kaynaklı yazılım savunucuları her üretilen ve dağıtılan programla birlikte kaynak kodunun da dağıtılmasını savunurlar.</a:t>
            </a:r>
          </a:p>
          <a:p>
            <a:r>
              <a:rPr lang="tr-TR" sz="1200">
                <a:latin typeface="Arial" panose="020B0604020202020204" pitchFamily="34" charset="0"/>
                <a:cs typeface="Arial" panose="020B0604020202020204" pitchFamily="34" charset="0"/>
              </a:rPr>
              <a:t>Bu sayede geliştirme esnasında ve ilerde yeni sürümlerin ortaya çıkması esnasında daha çok sayıda gözün süzgecinden geçmiş daha kaliteli bir yazılım çıktığını düşünürler. Açık kaynaklı yazılımlar 2005 senesi itibariyle bir patlama yapmışlar ve onbinlere varan program ve varyanta ulaşmışlardır. En iyi bilinenler Linux, Open Office, GNU, Debian'dır.</a:t>
            </a:r>
          </a:p>
        </p:txBody>
      </p:sp>
    </p:spTree>
    <p:extLst>
      <p:ext uri="{BB962C8B-B14F-4D97-AF65-F5344CB8AC3E}">
        <p14:creationId xmlns:p14="http://schemas.microsoft.com/office/powerpoint/2010/main" val="3295075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4EB4-4A07-4686-9B6D-04FD6901A18D}"/>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b="1"/>
          </a:p>
        </p:txBody>
      </p:sp>
      <p:sp>
        <p:nvSpPr>
          <p:cNvPr id="3" name="Content Placeholder 2">
            <a:extLst>
              <a:ext uri="{FF2B5EF4-FFF2-40B4-BE49-F238E27FC236}">
                <a16:creationId xmlns:a16="http://schemas.microsoft.com/office/drawing/2014/main" id="{702A1C6C-CA02-444F-8C3D-4D3968FE3BFC}"/>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Jvm (Java Virtual Machine):</a:t>
            </a:r>
            <a:r>
              <a:rPr lang="tr-TR">
                <a:latin typeface="Arial" panose="020B0604020202020204" pitchFamily="34" charset="0"/>
                <a:cs typeface="Arial" panose="020B0604020202020204" pitchFamily="34" charset="0"/>
              </a:rPr>
              <a:t> Bir Java programı javac.exe komutu ile derlendikten(compile işlemi) sonra </a:t>
            </a:r>
            <a:r>
              <a:rPr lang="tr-TR" b="1">
                <a:latin typeface="Arial" panose="020B0604020202020204" pitchFamily="34" charset="0"/>
                <a:cs typeface="Arial" panose="020B0604020202020204" pitchFamily="34" charset="0"/>
              </a:rPr>
              <a:t>byte code</a:t>
            </a:r>
            <a:r>
              <a:rPr lang="tr-TR">
                <a:latin typeface="Arial" panose="020B0604020202020204" pitchFamily="34" charset="0"/>
                <a:cs typeface="Arial" panose="020B0604020202020204" pitchFamily="34" charset="0"/>
              </a:rPr>
              <a:t> ismi verilen bir ara sürüm oluşur. JVM ise bu bytecode’ları alıp çalıştığı sisteme özgü bir şekilde yorumlayarak Java programlarını değişik platformlar üzerinde çalıştırmaya imkan vermektedir yani yazdığımız kodlar makinede değil makine üzerinde kurulu olan JVM tarafından çalıştırılır. Bu sebepten dolayı Java </a:t>
            </a:r>
            <a:r>
              <a:rPr lang="tr-TR" b="1">
                <a:latin typeface="Arial" panose="020B0604020202020204" pitchFamily="34" charset="0"/>
                <a:cs typeface="Arial" panose="020B0604020202020204" pitchFamily="34" charset="0"/>
              </a:rPr>
              <a:t>“Write once, Run anywhere ”</a:t>
            </a:r>
            <a:r>
              <a:rPr lang="tr-TR">
                <a:latin typeface="Arial" panose="020B0604020202020204" pitchFamily="34" charset="0"/>
                <a:cs typeface="Arial" panose="020B0604020202020204" pitchFamily="34" charset="0"/>
              </a:rPr>
              <a:t> unvanına sahiptir.</a:t>
            </a:r>
          </a:p>
          <a:p>
            <a:r>
              <a:rPr lang="tr-TR">
                <a:latin typeface="Arial" panose="020B0604020202020204" pitchFamily="34" charset="0"/>
                <a:cs typeface="Arial" panose="020B0604020202020204" pitchFamily="34" charset="0"/>
              </a:rPr>
              <a:t>JVM’in sanal bir kutu oluşturarak programlarımızı o kutu içinde dış dünyadan bağımsız çalıştırmaya çalıştığını söyleyebiliriz.</a:t>
            </a:r>
          </a:p>
          <a:p>
            <a:r>
              <a:rPr lang="tr-TR">
                <a:latin typeface="Arial" panose="020B0604020202020204" pitchFamily="34" charset="0"/>
                <a:cs typeface="Arial" panose="020B0604020202020204" pitchFamily="34" charset="0"/>
              </a:rPr>
              <a:t>Java, bir sanal makine üzerinde çalışan yapıya sahiptir. Bu yüzden Java'da yazılan uygulamaları çalıştırabilmek için bilgisayarımıza bir Java sanal makinesi kurmamız gerekiyor. Her sistem için aynı olan bu bytecode ları alıp çalıştığı sisteme özgü bir şekilde yorumlamaktadır. JRE, JVM ile birlikte Java platformu çekirdek dosyalarını ve değerli diğer çevre birimleri bulunduran bir paket olarak düşünülmelidir.</a:t>
            </a:r>
            <a:br>
              <a:rPr lang="tr-TR" b="1">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Sadece bir tane JVM yok. Java'nın sahibi konumundaki Sun Microsystems firmasının sanal makinesinden başka, örneğin IBM'in de bir Java sanal makinesi var.</a:t>
            </a:r>
          </a:p>
        </p:txBody>
      </p:sp>
    </p:spTree>
    <p:extLst>
      <p:ext uri="{BB962C8B-B14F-4D97-AF65-F5344CB8AC3E}">
        <p14:creationId xmlns:p14="http://schemas.microsoft.com/office/powerpoint/2010/main" val="32632320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4560-81C9-4102-9B9B-C2FC812F0B5B}"/>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8C1D3DB8-F1B1-4C43-B6FF-267E4C83D799}"/>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JDK (Java Development Kit):</a:t>
            </a:r>
            <a:r>
              <a:rPr lang="tr-TR" sz="1600">
                <a:latin typeface="Arial" panose="020B0604020202020204" pitchFamily="34" charset="0"/>
                <a:cs typeface="Arial" panose="020B0604020202020204" pitchFamily="34" charset="0"/>
              </a:rPr>
              <a:t> Java ile geliştirme yapmak için gerekli araçları içeren geliştirici paketidir.Herhangi bir Java uygulamasını çalıştırmak için Jdk’ya ihtiyaç yoktur, Jre</a:t>
            </a:r>
            <a:r>
              <a:rPr lang="tr-TR" sz="1600" b="1">
                <a:latin typeface="Arial" panose="020B0604020202020204" pitchFamily="34" charset="0"/>
                <a:cs typeface="Arial" panose="020B0604020202020204" pitchFamily="34" charset="0"/>
              </a:rPr>
              <a:t> </a:t>
            </a:r>
            <a:r>
              <a:rPr lang="tr-TR" sz="1600">
                <a:latin typeface="Arial" panose="020B0604020202020204" pitchFamily="34" charset="0"/>
                <a:cs typeface="Arial" panose="020B0604020202020204" pitchFamily="34" charset="0"/>
              </a:rPr>
              <a:t>programların çalışması için gerekli altyapıyı barındırır.</a:t>
            </a:r>
          </a:p>
          <a:p>
            <a:r>
              <a:rPr lang="tr-TR" sz="1600">
                <a:latin typeface="Arial" panose="020B0604020202020204" pitchFamily="34" charset="0"/>
                <a:cs typeface="Arial" panose="020B0604020202020204" pitchFamily="34" charset="0"/>
              </a:rPr>
              <a:t>Java ile geliştirme (development) yapmak için Java Development Kit'e (JDK) ihtiyacınız var. Bu paket Java ile geliştirme yapmak için bütün araçları içeriyor.</a:t>
            </a:r>
            <a:br>
              <a:rPr lang="tr-TR" sz="1600" b="1">
                <a:latin typeface="Arial" panose="020B0604020202020204" pitchFamily="34" charset="0"/>
                <a:cs typeface="Arial" panose="020B0604020202020204" pitchFamily="34" charset="0"/>
              </a:rPr>
            </a:br>
            <a:r>
              <a:rPr lang="tr-TR" sz="1600">
                <a:latin typeface="Arial" panose="020B0604020202020204" pitchFamily="34" charset="0"/>
                <a:cs typeface="Arial" panose="020B0604020202020204" pitchFamily="34" charset="0"/>
              </a:rPr>
              <a:t>Bu tool'lara editör (düzenleyici) dahil değildir. Piyasada bir çok GUI(Graphical User Interface) Java Editör'ı var. Bunlar genelde ücretlidir. Ayrıca oldukça güçlü bir makinede bile oldukça ağır çalışırlar. </a:t>
            </a:r>
          </a:p>
        </p:txBody>
      </p:sp>
    </p:spTree>
    <p:extLst>
      <p:ext uri="{BB962C8B-B14F-4D97-AF65-F5344CB8AC3E}">
        <p14:creationId xmlns:p14="http://schemas.microsoft.com/office/powerpoint/2010/main" val="1260482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DFAF-2E2A-496E-A5A0-A273B90E9E9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9733DEBF-811D-4E71-BD3A-D7459F84A65F}"/>
              </a:ext>
            </a:extLst>
          </p:cNvPr>
          <p:cNvSpPr>
            <a:spLocks noGrp="1"/>
          </p:cNvSpPr>
          <p:nvPr>
            <p:ph idx="1"/>
          </p:nvPr>
        </p:nvSpPr>
        <p:spPr/>
        <p:txBody>
          <a:bodyPr>
            <a:noAutofit/>
          </a:bodyPr>
          <a:lstStyle/>
          <a:p>
            <a:r>
              <a:rPr lang="tr-TR" sz="1400" b="1">
                <a:latin typeface="Arial" panose="020B0604020202020204" pitchFamily="34" charset="0"/>
                <a:cs typeface="Arial" panose="020B0604020202020204" pitchFamily="34" charset="0"/>
              </a:rPr>
              <a:t>Jre (Java Runtime Environment):</a:t>
            </a:r>
            <a:r>
              <a:rPr lang="tr-TR" sz="1400">
                <a:latin typeface="Arial" panose="020B0604020202020204" pitchFamily="34" charset="0"/>
                <a:cs typeface="Arial" panose="020B0604020202020204" pitchFamily="34" charset="0"/>
              </a:rPr>
              <a:t> Kullanıcıların Java programlarını çalıştırmaları için minimum gereksinimleri içeren, içerisinde JVM’yi ve Java platformu çekirdek dosyalarını bulunduran yazılımdır.</a:t>
            </a:r>
          </a:p>
          <a:p>
            <a:r>
              <a:rPr lang="tr-TR" sz="1400">
                <a:latin typeface="Arial" panose="020B0604020202020204" pitchFamily="34" charset="0"/>
                <a:cs typeface="Arial" panose="020B0604020202020204" pitchFamily="34" charset="0"/>
              </a:rPr>
              <a:t>Java, konu ile ilgilenen birçok kişinin bildiği gibi platform bağımsız olma vaadi ile uygulama geliştiricilerin karşısına çıkan gerçek anlamda bir nesneye yönelik programlama dilidir. Java'nın SUN tarafından duyurulduğu yıllarda uygulama geliştiriciler "Bir defa yaz derle, her işletim sisteminde çalıştır" gibi bir slogana alışkın değildi. Kulaklara çok hoş gelmişti bi slogan. Fakat bu platform bağımsızlığı sağlayabilmek için farklı bir mimari gerekmekteydi. işte bu aşamada JRE(Java Runtime Environment) imdadımıza yetişti. </a:t>
            </a:r>
          </a:p>
          <a:p>
            <a:r>
              <a:rPr lang="tr-TR" sz="1400">
                <a:latin typeface="Arial" panose="020B0604020202020204" pitchFamily="34" charset="0"/>
                <a:cs typeface="Arial" panose="020B0604020202020204" pitchFamily="34" charset="0"/>
              </a:rPr>
              <a:t>Java kodları derlendikten sonra direkt olarak derlendiği makineye özgü makina kodlarına dönüştürülmemektedir. Bir ara dil olarak tabir edilen Java ByteCode’larına çevrilmektedirler. Bu byte kodlar her işletim sistemi için aynıdır fakat bu kodları yorumlayacak bir ekipmana ihtiyaç duyulmaktadır.</a:t>
            </a:r>
          </a:p>
        </p:txBody>
      </p:sp>
    </p:spTree>
    <p:extLst>
      <p:ext uri="{BB962C8B-B14F-4D97-AF65-F5344CB8AC3E}">
        <p14:creationId xmlns:p14="http://schemas.microsoft.com/office/powerpoint/2010/main" val="4164360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DAB1-618E-4120-BFE0-01A99ED995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JIT </a:t>
            </a:r>
            <a:r>
              <a:rPr lang="tr-TR" cap="none">
                <a:latin typeface="Arial" panose="020B0604020202020204" pitchFamily="34" charset="0"/>
                <a:cs typeface="Arial" panose="020B0604020202020204" pitchFamily="34" charset="0"/>
              </a:rPr>
              <a:t>Nedir</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84C2F2C5-2017-4C90-8685-4394103C1513}"/>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JIT</a:t>
            </a:r>
            <a:r>
              <a:rPr lang="tr-TR">
                <a:latin typeface="Arial" panose="020B0604020202020204" pitchFamily="34" charset="0"/>
                <a:cs typeface="Arial" panose="020B0604020202020204" pitchFamily="34" charset="0"/>
              </a:rPr>
              <a:t> (</a:t>
            </a:r>
            <a:r>
              <a:rPr lang="tr-TR" b="1">
                <a:latin typeface="Arial" panose="020B0604020202020204" pitchFamily="34" charset="0"/>
                <a:cs typeface="Arial" panose="020B0604020202020204" pitchFamily="34" charset="0"/>
              </a:rPr>
              <a:t>Just-in-time):</a:t>
            </a:r>
            <a:r>
              <a:rPr lang="tr-TR">
                <a:latin typeface="Arial" panose="020B0604020202020204" pitchFamily="34" charset="0"/>
                <a:cs typeface="Arial" panose="020B0604020202020204" pitchFamily="34" charset="0"/>
              </a:rPr>
              <a:t> compilation; dinamik çeviri olarak da bilinir.</a:t>
            </a:r>
          </a:p>
          <a:p>
            <a:r>
              <a:rPr lang="tr-TR">
                <a:latin typeface="Arial" panose="020B0604020202020204" pitchFamily="34" charset="0"/>
                <a:cs typeface="Arial" panose="020B0604020202020204" pitchFamily="34" charset="0"/>
              </a:rPr>
              <a:t>Bilgisayar kodunu çalıştırmanın bir yoludur. Yürütülmeden önce bir program yürütülürken çalışma zamanında derleyici içerir. </a:t>
            </a:r>
          </a:p>
          <a:p>
            <a:r>
              <a:rPr lang="tr-TR">
                <a:latin typeface="Arial" panose="020B0604020202020204" pitchFamily="34" charset="0"/>
                <a:cs typeface="Arial" panose="020B0604020202020204" pitchFamily="34" charset="0"/>
              </a:rPr>
              <a:t>Genellikle bu, kaynak kodu ve daha sonradan makine diline bytecode kod çevirisini içerir ve bu kod doğrudan doğruya çalıştırılır.</a:t>
            </a:r>
          </a:p>
          <a:p>
            <a:r>
              <a:rPr lang="tr-TR">
                <a:latin typeface="Arial" panose="020B0604020202020204" pitchFamily="34" charset="0"/>
                <a:cs typeface="Arial" panose="020B0604020202020204" pitchFamily="34" charset="0"/>
              </a:rPr>
              <a:t>Bir JIT derleyicisi uygulayan bir sistem genellikle yürütülen kodu sürekli olarak analiz eder, daha sonra derleme veya tekrar derlemeden elde edilen hızlanmanın bu kodun derlenmesinin yükünden daha ağır olacağı kod bölümlerini tanımlar</a:t>
            </a:r>
            <a:r>
              <a:rPr lang="tr-TR" baseline="30000">
                <a:latin typeface="Arial" panose="020B0604020202020204" pitchFamily="34" charset="0"/>
                <a:cs typeface="Arial" panose="020B0604020202020204" pitchFamily="34" charset="0"/>
              </a:rPr>
              <a:t>.</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JT derlemesi, makine koduna çevirı için iki geleneksel yaklaşımın birleşimidir zamanında hazırlama derlemesi (AOT derlemesi) ve yorumlayıcı. Her ikisini de bazı avantaj ve dezavantajlarını birleştirir.</a:t>
            </a:r>
            <a:endParaRPr lang="tr-TR" baseline="30000">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Kabaca, JIT derlemesi, yorumlayıcı esnekliği ile derlenmiş kodun hızını, bir yorumlayıcının yükü ve derlemenin ilave yükü ile birleştirir. JIT derlemesi dinamik derlemenin bir biçimidir ve dinamik yeniden derleme gibi uyarlanabilir optimizasyona izin verir. Bu nedenle teori olarak JIT derlemesi statik derlemeden daha hızlı yürütülebilir.</a:t>
            </a:r>
            <a:r>
              <a:rPr lang="tr-TR" baseline="30000">
                <a:latin typeface="Arial" panose="020B0604020202020204" pitchFamily="34" charset="0"/>
                <a:cs typeface="Arial" panose="020B0604020202020204" pitchFamily="34" charset="0"/>
              </a:rPr>
              <a:t>[</a:t>
            </a:r>
          </a:p>
          <a:p>
            <a:r>
              <a:rPr lang="tr-TR">
                <a:latin typeface="Arial" panose="020B0604020202020204" pitchFamily="34" charset="0"/>
                <a:cs typeface="Arial" panose="020B0604020202020204" pitchFamily="34" charset="0"/>
              </a:rPr>
              <a:t>Yorumlama ve JIT derleme, çalışma zamanı sistemi geç veri türlerini işleyebileceğinden ve güvenlik garantilerini uygulayabildiğinden dinamik programlama dilleri için özellikle uygundur.</a:t>
            </a:r>
          </a:p>
          <a:p>
            <a:endParaRPr lang="tr-TR"/>
          </a:p>
        </p:txBody>
      </p:sp>
    </p:spTree>
    <p:extLst>
      <p:ext uri="{BB962C8B-B14F-4D97-AF65-F5344CB8AC3E}">
        <p14:creationId xmlns:p14="http://schemas.microsoft.com/office/powerpoint/2010/main" val="2958785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AD3-4A1F-44F2-96EC-6379F9FB8E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Java</a:t>
            </a:r>
            <a:r>
              <a:rPr lang="tr-TR">
                <a:latin typeface="Arial" panose="020B0604020202020204" pitchFamily="34" charset="0"/>
                <a:cs typeface="Arial" panose="020B0604020202020204" pitchFamily="34" charset="0"/>
              </a:rPr>
              <a:t> 100% oop?</a:t>
            </a:r>
            <a:endParaRPr lang="tr-TR"/>
          </a:p>
        </p:txBody>
      </p:sp>
      <p:sp>
        <p:nvSpPr>
          <p:cNvPr id="3" name="Content Placeholder 2">
            <a:extLst>
              <a:ext uri="{FF2B5EF4-FFF2-40B4-BE49-F238E27FC236}">
                <a16:creationId xmlns:a16="http://schemas.microsoft.com/office/drawing/2014/main" id="{3184F02A-8C46-41BC-8CAB-DBBF453B731B}"/>
              </a:ext>
            </a:extLst>
          </p:cNvPr>
          <p:cNvSpPr>
            <a:spLocks noGrp="1"/>
          </p:cNvSpPr>
          <p:nvPr>
            <p:ph idx="1"/>
          </p:nvPr>
        </p:nvSpPr>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Java ve C# nesne yönelimli programlama dilleridir ama %100 nesne yönelimli değillerdir. Bir programlama dilinin %100 nesne yönelimli olması için sağlaması gereken bir kurallar kümesi var. Bunları şu şekilde listeleyebiliriz:</a:t>
            </a:r>
          </a:p>
          <a:p>
            <a:pPr fontAlgn="base"/>
            <a:r>
              <a:rPr lang="tr-TR" sz="2500" b="1">
                <a:latin typeface="Arial" panose="020B0604020202020204" pitchFamily="34" charset="0"/>
                <a:cs typeface="Arial" panose="020B0604020202020204" pitchFamily="34" charset="0"/>
              </a:rPr>
              <a:t>Encapsulation/Data hiding: </a:t>
            </a:r>
            <a:r>
              <a:rPr lang="tr-TR" sz="2500">
                <a:latin typeface="Arial" panose="020B0604020202020204" pitchFamily="34" charset="0"/>
                <a:cs typeface="Arial" panose="020B0604020202020204" pitchFamily="34" charset="0"/>
              </a:rPr>
              <a:t>Kapsülleme, sarmalama, paketleme / Veri gizleme</a:t>
            </a:r>
          </a:p>
          <a:p>
            <a:pPr fontAlgn="base"/>
            <a:r>
              <a:rPr lang="tr-TR" sz="2500" b="1">
                <a:latin typeface="Arial" panose="020B0604020202020204" pitchFamily="34" charset="0"/>
                <a:cs typeface="Arial" panose="020B0604020202020204" pitchFamily="34" charset="0"/>
              </a:rPr>
              <a:t>Inheritance: </a:t>
            </a:r>
            <a:r>
              <a:rPr lang="tr-TR" sz="2500">
                <a:latin typeface="Arial" panose="020B0604020202020204" pitchFamily="34" charset="0"/>
                <a:cs typeface="Arial" panose="020B0604020202020204" pitchFamily="34" charset="0"/>
              </a:rPr>
              <a:t>Kalıtım, miras</a:t>
            </a:r>
          </a:p>
          <a:p>
            <a:pPr fontAlgn="base"/>
            <a:r>
              <a:rPr lang="tr-TR" sz="2500" b="1">
                <a:latin typeface="Arial" panose="020B0604020202020204" pitchFamily="34" charset="0"/>
                <a:cs typeface="Arial" panose="020B0604020202020204" pitchFamily="34" charset="0"/>
              </a:rPr>
              <a:t>Polymorphism: </a:t>
            </a:r>
            <a:r>
              <a:rPr lang="tr-TR" sz="2500">
                <a:latin typeface="Arial" panose="020B0604020202020204" pitchFamily="34" charset="0"/>
                <a:cs typeface="Arial" panose="020B0604020202020204" pitchFamily="34" charset="0"/>
              </a:rPr>
              <a:t>Çok çeşitlilik</a:t>
            </a:r>
          </a:p>
          <a:p>
            <a:pPr fontAlgn="base"/>
            <a:r>
              <a:rPr lang="tr-TR" sz="2500" b="1">
                <a:latin typeface="Arial" panose="020B0604020202020204" pitchFamily="34" charset="0"/>
                <a:cs typeface="Arial" panose="020B0604020202020204" pitchFamily="34" charset="0"/>
              </a:rPr>
              <a:t>Abstraction: </a:t>
            </a:r>
            <a:r>
              <a:rPr lang="tr-TR" sz="2500">
                <a:latin typeface="Arial" panose="020B0604020202020204" pitchFamily="34" charset="0"/>
                <a:cs typeface="Arial" panose="020B0604020202020204" pitchFamily="34" charset="0"/>
              </a:rPr>
              <a:t>Soyutlama</a:t>
            </a:r>
          </a:p>
          <a:p>
            <a:pPr fontAlgn="base"/>
            <a:r>
              <a:rPr lang="tr-TR" sz="2500">
                <a:latin typeface="Arial" panose="020B0604020202020204" pitchFamily="34" charset="0"/>
                <a:cs typeface="Arial" panose="020B0604020202020204" pitchFamily="34" charset="0"/>
              </a:rPr>
              <a:t>Tüm öntanımlı tiplerin nesne olması</a:t>
            </a:r>
          </a:p>
          <a:p>
            <a:pPr fontAlgn="base"/>
            <a:r>
              <a:rPr lang="tr-TR" sz="2500">
                <a:latin typeface="Arial" panose="020B0604020202020204" pitchFamily="34" charset="0"/>
                <a:cs typeface="Arial" panose="020B0604020202020204" pitchFamily="34" charset="0"/>
              </a:rPr>
              <a:t>Tüm kullanıcı tanımlı tiplerin nesne olması</a:t>
            </a:r>
          </a:p>
          <a:p>
            <a:pPr fontAlgn="base"/>
            <a:r>
              <a:rPr lang="tr-TR" sz="2500">
                <a:latin typeface="Arial" panose="020B0604020202020204" pitchFamily="34" charset="0"/>
                <a:cs typeface="Arial" panose="020B0604020202020204" pitchFamily="34" charset="0"/>
              </a:rPr>
              <a:t>Tüm işlemlerin nesnelere mesaj gönderilerek gerçekleştirilmesi</a:t>
            </a:r>
          </a:p>
          <a:p>
            <a:pPr fontAlgn="base"/>
            <a:r>
              <a:rPr lang="tr-TR" sz="2500">
                <a:latin typeface="Arial" panose="020B0604020202020204" pitchFamily="34" charset="0"/>
                <a:cs typeface="Arial" panose="020B0604020202020204" pitchFamily="34" charset="0"/>
              </a:rPr>
              <a:t>Java’da Boolean, Integer gibi nesne tiplerinin yanında, nesne olmayan boolean, char, short, int, long, float, double gibi primitive tipler bulunmaktadır. C#’ta bu tipler de nesne olmasına rağmen bünyesinde bulundurduğu struct’dan dolayı C# da %100 nesne yönelimli olma kategorisine dahil olamıyor.</a:t>
            </a:r>
          </a:p>
          <a:p>
            <a:pPr marL="0" indent="0">
              <a:buNone/>
            </a:pPr>
            <a:endParaRPr lang="tr-TR"/>
          </a:p>
        </p:txBody>
      </p:sp>
    </p:spTree>
    <p:extLst>
      <p:ext uri="{BB962C8B-B14F-4D97-AF65-F5344CB8AC3E}">
        <p14:creationId xmlns:p14="http://schemas.microsoft.com/office/powerpoint/2010/main" val="4100595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6238-DAEE-4FCD-841B-CCAE6A6A543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Java By Pass Value? By Pass Referances?</a:t>
            </a:r>
            <a:endParaRPr lang="tr-TR"/>
          </a:p>
        </p:txBody>
      </p:sp>
      <p:sp>
        <p:nvSpPr>
          <p:cNvPr id="3" name="Content Placeholder 2">
            <a:extLst>
              <a:ext uri="{FF2B5EF4-FFF2-40B4-BE49-F238E27FC236}">
                <a16:creationId xmlns:a16="http://schemas.microsoft.com/office/drawing/2014/main" id="{970A5760-B343-4D57-ACAA-E9108FE04B08}"/>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Pass by Value</a:t>
            </a:r>
            <a:r>
              <a:rPr lang="tr-TR" sz="1800">
                <a:latin typeface="Arial" panose="020B0604020202020204" pitchFamily="34" charset="0"/>
                <a:cs typeface="Arial" panose="020B0604020202020204" pitchFamily="34" charset="0"/>
              </a:rPr>
              <a:t>: Yöntem parametre değerleri başka bir değişkene kopyalanır ve ardından kopyalanan nesne iletilir, bu yüzden buna değere göre geçiş denir.</a:t>
            </a:r>
          </a:p>
          <a:p>
            <a:r>
              <a:rPr lang="tr-TR" sz="1800" b="1">
                <a:latin typeface="Arial" panose="020B0604020202020204" pitchFamily="34" charset="0"/>
                <a:cs typeface="Arial" panose="020B0604020202020204" pitchFamily="34" charset="0"/>
              </a:rPr>
              <a:t>Pass by Reference</a:t>
            </a:r>
            <a:r>
              <a:rPr lang="tr-TR" sz="1800">
                <a:latin typeface="Arial" panose="020B0604020202020204" pitchFamily="34" charset="0"/>
                <a:cs typeface="Arial" panose="020B0604020202020204" pitchFamily="34" charset="0"/>
              </a:rPr>
              <a:t>: Gerçek parametreye bir takma ad veya referans, yönteme iletilir, bu nedenle buna referansla geçiş olarak adlandırılır.</a:t>
            </a:r>
          </a:p>
          <a:p>
            <a:r>
              <a:rPr lang="tr-TR" sz="1800">
                <a:latin typeface="Arial" panose="020B0604020202020204" pitchFamily="34" charset="0"/>
                <a:cs typeface="Arial" panose="020B0604020202020204" pitchFamily="34" charset="0"/>
              </a:rPr>
              <a:t>Java her zaman pass by value’dur.</a:t>
            </a:r>
          </a:p>
          <a:p>
            <a:r>
              <a:rPr lang="tr-TR" sz="1800">
                <a:latin typeface="Arial" panose="020B0604020202020204" pitchFamily="34" charset="0"/>
                <a:cs typeface="Arial" panose="020B0604020202020204" pitchFamily="34" charset="0"/>
              </a:rPr>
              <a:t>Java'daki nesne değişkenleri her zaman bellek yığınındaki gerçek nesneye işaret eder. Bir yönteme geçirildiğinde değiştirilebilir bir nesnenin değeri değiştirilebilir. Değişmez bir nesnenin değeri, yeni bir değer iletilse bile değiştirilemez.</a:t>
            </a:r>
          </a:p>
        </p:txBody>
      </p:sp>
    </p:spTree>
    <p:extLst>
      <p:ext uri="{BB962C8B-B14F-4D97-AF65-F5344CB8AC3E}">
        <p14:creationId xmlns:p14="http://schemas.microsoft.com/office/powerpoint/2010/main" val="231465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2C6-DBA4-48B8-BA04-57E6C42F9FC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11C6D63E-6C82-4585-9D66-820643F6D2E9}"/>
              </a:ext>
            </a:extLst>
          </p:cNvPr>
          <p:cNvSpPr>
            <a:spLocks noGrp="1"/>
          </p:cNvSpPr>
          <p:nvPr>
            <p:ph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Lambda expressions: </a:t>
            </a:r>
            <a:r>
              <a:rPr lang="tr-TR" sz="2300">
                <a:latin typeface="Arial" panose="020B0604020202020204" pitchFamily="34" charset="0"/>
                <a:cs typeface="Arial" panose="020B0604020202020204" pitchFamily="34" charset="0"/>
              </a:rPr>
              <a:t>Herhangi bir class’a ait olmadan iş yapabilen fonksiyonlardır. Lambda ile birlikte Java, funtional programming dünyasına da girmiş bulunmaktadır. Bu oldukça önemli bir gelişme, Java’nın ilerde gideceği yol hakkında da ipucu veriyor bizlere. Lambda sayesinde hem daha okunabilir kod üretiyor, hem de kod tekrarından kurtuluyoruz. Bir lambda ifadesini tekrar tekrar kullanabilir, parametre olarak başka bir yere iletebiliriz.</a:t>
            </a:r>
          </a:p>
          <a:p>
            <a:r>
              <a:rPr lang="tr-TR" sz="2300" b="1">
                <a:latin typeface="Arial" panose="020B0604020202020204" pitchFamily="34" charset="0"/>
                <a:cs typeface="Arial" panose="020B0604020202020204" pitchFamily="34" charset="0"/>
              </a:rPr>
              <a:t>Functional interfaces:</a:t>
            </a:r>
            <a:r>
              <a:rPr lang="tr-TR" sz="2300">
                <a:latin typeface="Arial" panose="020B0604020202020204" pitchFamily="34" charset="0"/>
                <a:cs typeface="Arial" panose="020B0604020202020204" pitchFamily="34" charset="0"/>
              </a:rPr>
              <a:t> 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a:t>
            </a:r>
          </a:p>
          <a:p>
            <a:r>
              <a:rPr lang="tr-TR" sz="2300" b="1">
                <a:latin typeface="Arial" panose="020B0604020202020204" pitchFamily="34" charset="0"/>
                <a:cs typeface="Arial" panose="020B0604020202020204" pitchFamily="34" charset="0"/>
              </a:rPr>
              <a:t>Method references: </a:t>
            </a:r>
            <a:r>
              <a:rPr lang="tr-TR" sz="2300">
                <a:latin typeface="Arial" panose="020B0604020202020204" pitchFamily="34" charset="0"/>
                <a:cs typeface="Arial" panose="020B0604020202020204" pitchFamily="34" charset="0"/>
              </a:rPr>
              <a:t>Method references da yine lambda ve functional interface domaini ile gelen ve bir arada kullanılabilen özelliklerden biridir.</a:t>
            </a:r>
          </a:p>
          <a:p>
            <a:r>
              <a:rPr lang="tr-TR" sz="2300" b="1">
                <a:latin typeface="Arial" panose="020B0604020202020204" pitchFamily="34" charset="0"/>
                <a:cs typeface="Arial" panose="020B0604020202020204" pitchFamily="34" charset="0"/>
              </a:rPr>
              <a:t>Stream API: </a:t>
            </a:r>
            <a:r>
              <a:rPr lang="tr-TR" sz="2300">
                <a:latin typeface="Arial" panose="020B0604020202020204" pitchFamily="34" charset="0"/>
                <a:cs typeface="Arial" panose="020B0604020202020204" pitchFamily="34" charset="0"/>
              </a:rPr>
              <a:t>Collection’lar üzerinde bazı işlemleri yapmayı kolaylaştıran bir yapıdır. Stream API sayesinde sık kullanılan çeşitli operasyonları yapabilirsiniz.</a:t>
            </a:r>
          </a:p>
          <a:p>
            <a:endParaRPr lang="tr-TR"/>
          </a:p>
          <a:p>
            <a:endParaRPr lang="tr-TR"/>
          </a:p>
        </p:txBody>
      </p:sp>
    </p:spTree>
    <p:extLst>
      <p:ext uri="{BB962C8B-B14F-4D97-AF65-F5344CB8AC3E}">
        <p14:creationId xmlns:p14="http://schemas.microsoft.com/office/powerpoint/2010/main" val="3653403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FEAF-101E-41CF-AE9F-14803C5786E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E183FD9D-01BB-47CE-9A7F-36E401AB76A7}"/>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Optional class: </a:t>
            </a:r>
            <a:r>
              <a:rPr lang="tr-TR">
                <a:latin typeface="Arial" panose="020B0604020202020204" pitchFamily="34" charset="0"/>
                <a:cs typeface="Arial" panose="020B0604020202020204" pitchFamily="34" charset="0"/>
              </a:rPr>
              <a:t>Java 8 ile birlikte gelen özelliklerden biri de bir objenin kullanılmadan önce yapılan null check’lerin daha okunabilir ve kontrol edilebilir olmasını sağlayan Optional yapısıdır. Optional class ile daha safe ve NPE almayan kod yazılabiliyor.  Objenizi Optional ile wrap ederek eğer null değilse kullan, null ise başka birşey yap diyebiliyorsunuz. </a:t>
            </a:r>
          </a:p>
          <a:p>
            <a:r>
              <a:rPr lang="tr-TR" b="1">
                <a:latin typeface="Arial" panose="020B0604020202020204" pitchFamily="34" charset="0"/>
                <a:cs typeface="Arial" panose="020B0604020202020204" pitchFamily="34" charset="0"/>
              </a:rPr>
              <a:t>Concurrency Enhancements: </a:t>
            </a:r>
            <a:r>
              <a:rPr lang="tr-TR">
                <a:latin typeface="Arial" panose="020B0604020202020204" pitchFamily="34" charset="0"/>
                <a:cs typeface="Arial" panose="020B0604020202020204" pitchFamily="34" charset="0"/>
              </a:rPr>
              <a:t>Java içerisinde belki de en can sıkıcı konulardan biri concurrency handling kısımlarıdır. Mevcut Java 8 öncesi sürümlerde kullanılan yöntemler JDK 5 ile gelen özellikler. Dolayısıyla mevcut yöntemler oldukça can sıkıcı ve hataya açık. Java 8 ile birlikte yeni Concurrency API geliştirildi ve concurrent/multitasking işlemler anlaşışır hale geldi. Java 8 ile birlikte artık açık olarak Thread nesneleri oluşturmak ve yönetmek zorunda kalmayacaksınız.</a:t>
            </a:r>
          </a:p>
          <a:p>
            <a:r>
              <a:rPr lang="tr-TR" b="1">
                <a:latin typeface="Arial" panose="020B0604020202020204" pitchFamily="34" charset="0"/>
                <a:cs typeface="Arial" panose="020B0604020202020204" pitchFamily="34" charset="0"/>
              </a:rPr>
              <a:t>JDBC Enhancements etc.: </a:t>
            </a:r>
            <a:r>
              <a:rPr lang="tr-TR">
                <a:latin typeface="Arial" panose="020B0604020202020204" pitchFamily="34" charset="0"/>
                <a:cs typeface="Arial" panose="020B0604020202020204" pitchFamily="34" charset="0"/>
              </a:rPr>
              <a:t>Java 8 ile birlikte artık JDBC-ODBC bridge desteklenmiyor. Oracle bu konuda database vendorün sağlayacağı JDBC-ODBC bridge’yi kullanmanızı öneriyor.</a:t>
            </a:r>
          </a:p>
          <a:p>
            <a:r>
              <a:rPr lang="tr-TR">
                <a:latin typeface="Arial" panose="020B0604020202020204" pitchFamily="34" charset="0"/>
                <a:cs typeface="Arial" panose="020B0604020202020204" pitchFamily="34" charset="0"/>
              </a:rPr>
              <a:t>JDBCType, SQLType gibi birçok interface eklendi. Bazı güvenlik geliştirmeleri ile birlikte pure JDBC işlemleri Java 8 ile çalışacak hale getirildi.</a:t>
            </a:r>
          </a:p>
          <a:p>
            <a:endParaRPr lang="tr-TR"/>
          </a:p>
        </p:txBody>
      </p:sp>
    </p:spTree>
    <p:extLst>
      <p:ext uri="{BB962C8B-B14F-4D97-AF65-F5344CB8AC3E}">
        <p14:creationId xmlns:p14="http://schemas.microsoft.com/office/powerpoint/2010/main" val="36501403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059E-6F99-42AB-A128-43D947D707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3" name="Content Placeholder 2">
            <a:extLst>
              <a:ext uri="{FF2B5EF4-FFF2-40B4-BE49-F238E27FC236}">
                <a16:creationId xmlns:a16="http://schemas.microsoft.com/office/drawing/2014/main" id="{361576F3-E16F-4183-A511-9505F501E7C4}"/>
              </a:ext>
            </a:extLst>
          </p:cNvPr>
          <p:cNvSpPr>
            <a:spLocks noGrp="1"/>
          </p:cNvSpPr>
          <p:nvPr>
            <p:ph sz="half" idx="1"/>
          </p:nvPr>
        </p:nvSpPr>
        <p:spPr/>
        <p:txBody>
          <a:bodyPr>
            <a:normAutofit fontScale="62500" lnSpcReduction="20000"/>
          </a:bodyPr>
          <a:lstStyle/>
          <a:p>
            <a:r>
              <a:rPr lang="tr-TR" b="1">
                <a:latin typeface="Arial" panose="020B0604020202020204" pitchFamily="34" charset="0"/>
                <a:cs typeface="Arial" panose="020B0604020202020204" pitchFamily="34" charset="0"/>
              </a:rPr>
              <a:t>Primitive Types: </a:t>
            </a:r>
            <a:r>
              <a:rPr lang="tr-TR"/>
              <a:t>Değerleri stack (yığıt) üzerinde tutulan ilkel tiplerdir.</a:t>
            </a:r>
          </a:p>
          <a:p>
            <a:r>
              <a:rPr lang="en-US"/>
              <a:t>byte</a:t>
            </a:r>
          </a:p>
          <a:p>
            <a:r>
              <a:rPr lang="en-US"/>
              <a:t>short</a:t>
            </a:r>
          </a:p>
          <a:p>
            <a:r>
              <a:rPr lang="en-US"/>
              <a:t>int</a:t>
            </a:r>
          </a:p>
          <a:p>
            <a:r>
              <a:rPr lang="en-US"/>
              <a:t>long</a:t>
            </a:r>
          </a:p>
          <a:p>
            <a:r>
              <a:rPr lang="en-US"/>
              <a:t>float</a:t>
            </a:r>
          </a:p>
          <a:p>
            <a:r>
              <a:rPr lang="en-US"/>
              <a:t>double</a:t>
            </a:r>
          </a:p>
          <a:p>
            <a:r>
              <a:rPr lang="en-US"/>
              <a:t>boolean</a:t>
            </a:r>
          </a:p>
          <a:p>
            <a:r>
              <a:rPr lang="en-US"/>
              <a:t>char</a:t>
            </a:r>
          </a:p>
          <a:p>
            <a:endParaRPr lang="tr-TR"/>
          </a:p>
        </p:txBody>
      </p:sp>
      <p:sp>
        <p:nvSpPr>
          <p:cNvPr id="4" name="Content Placeholder 3">
            <a:extLst>
              <a:ext uri="{FF2B5EF4-FFF2-40B4-BE49-F238E27FC236}">
                <a16:creationId xmlns:a16="http://schemas.microsoft.com/office/drawing/2014/main" id="{82842BD0-8036-4A12-8309-7669B8E81F08}"/>
              </a:ext>
            </a:extLst>
          </p:cNvPr>
          <p:cNvSpPr>
            <a:spLocks noGrp="1"/>
          </p:cNvSpPr>
          <p:nvPr>
            <p:ph sz="half" idx="2"/>
          </p:nvPr>
        </p:nvSpPr>
        <p:spPr/>
        <p:txBody>
          <a:bodyPr>
            <a:normAutofit fontScale="62500" lnSpcReduction="20000"/>
          </a:bodyPr>
          <a:lstStyle/>
          <a:p>
            <a:r>
              <a:rPr lang="tr-TR" b="1"/>
              <a:t>Wrapper Class: </a:t>
            </a:r>
            <a:r>
              <a:rPr lang="tr-TR"/>
              <a:t>Class yapısı, aslında temel olarak bize primitive typeların farklı şekilde kullanımını sağlıyor.</a:t>
            </a:r>
          </a:p>
          <a:p>
            <a:r>
              <a:rPr lang="en-US"/>
              <a:t>Byte</a:t>
            </a:r>
          </a:p>
          <a:p>
            <a:r>
              <a:rPr lang="en-US"/>
              <a:t>Short</a:t>
            </a:r>
          </a:p>
          <a:p>
            <a:r>
              <a:rPr lang="en-US"/>
              <a:t>Integer</a:t>
            </a:r>
          </a:p>
          <a:p>
            <a:r>
              <a:rPr lang="en-US"/>
              <a:t>Long</a:t>
            </a:r>
          </a:p>
          <a:p>
            <a:r>
              <a:rPr lang="en-US"/>
              <a:t>Float</a:t>
            </a:r>
          </a:p>
          <a:p>
            <a:r>
              <a:rPr lang="en-US"/>
              <a:t>Double</a:t>
            </a:r>
          </a:p>
          <a:p>
            <a:r>
              <a:rPr lang="en-US"/>
              <a:t>Boolean</a:t>
            </a:r>
          </a:p>
          <a:p>
            <a:r>
              <a:rPr lang="en-US"/>
              <a:t>Character</a:t>
            </a:r>
          </a:p>
          <a:p>
            <a:r>
              <a:rPr lang="en-US"/>
              <a:t>String</a:t>
            </a:r>
          </a:p>
          <a:p>
            <a:endParaRPr lang="tr-TR"/>
          </a:p>
        </p:txBody>
      </p:sp>
    </p:spTree>
    <p:extLst>
      <p:ext uri="{BB962C8B-B14F-4D97-AF65-F5344CB8AC3E}">
        <p14:creationId xmlns:p14="http://schemas.microsoft.com/office/powerpoint/2010/main" val="30003929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6D4FCF-65C9-4834-AECE-B205446486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6" name="Content Placeholder 5">
            <a:extLst>
              <a:ext uri="{FF2B5EF4-FFF2-40B4-BE49-F238E27FC236}">
                <a16:creationId xmlns:a16="http://schemas.microsoft.com/office/drawing/2014/main" id="{4E412FD5-E02B-4BFB-9AD8-2CB173532C96}"/>
              </a:ext>
            </a:extLst>
          </p:cNvPr>
          <p:cNvSpPr>
            <a:spLocks noGrp="1"/>
          </p:cNvSpPr>
          <p:nvPr>
            <p:ph idx="1"/>
          </p:nvPr>
        </p:nvSpPr>
        <p:spPr/>
        <p:txBody>
          <a:bodyPr>
            <a:normAutofit lnSpcReduction="10000"/>
          </a:bodyPr>
          <a:lstStyle/>
          <a:p>
            <a:r>
              <a:rPr lang="tr-TR">
                <a:latin typeface="Arial" panose="020B0604020202020204" pitchFamily="34" charset="0"/>
                <a:cs typeface="Arial" panose="020B0604020202020204" pitchFamily="34" charset="0"/>
              </a:rPr>
              <a:t>Aşağıdaki sebeplerden dolayı bir Wrapper Class’a ihtiyaç duyabiliriz:</a:t>
            </a:r>
          </a:p>
          <a:p>
            <a:r>
              <a:rPr lang="tr-TR">
                <a:latin typeface="Arial" panose="020B0604020202020204" pitchFamily="34" charset="0"/>
                <a:cs typeface="Arial" panose="020B0604020202020204" pitchFamily="34" charset="0"/>
              </a:rPr>
              <a:t>Primitive veri tiplerini bir obje olarak kullanmak istersek.</a:t>
            </a:r>
          </a:p>
          <a:p>
            <a:r>
              <a:rPr lang="tr-TR">
                <a:latin typeface="Arial" panose="020B0604020202020204" pitchFamily="34" charset="0"/>
                <a:cs typeface="Arial" panose="020B0604020202020204" pitchFamily="34" charset="0"/>
              </a:rPr>
              <a:t>java.util package içinde sadece sınıflarla uygulama yapabiliriz ve biz de wrapper classları bu şekilde kullanabiliriz</a:t>
            </a:r>
          </a:p>
          <a:p>
            <a:r>
              <a:rPr lang="tr-TR">
                <a:latin typeface="Arial" panose="020B0604020202020204" pitchFamily="34" charset="0"/>
                <a:cs typeface="Arial" panose="020B0604020202020204" pitchFamily="34" charset="0"/>
              </a:rPr>
              <a:t>ArrayList ve Vector gibi veri yapıları için wrapper classlar aracılığıyla primitive typeları kullanabiliriz.</a:t>
            </a:r>
          </a:p>
          <a:p>
            <a:r>
              <a:rPr lang="tr-TR">
                <a:latin typeface="Arial" panose="020B0604020202020204" pitchFamily="34" charset="0"/>
                <a:cs typeface="Arial" panose="020B0604020202020204" pitchFamily="34" charset="0"/>
              </a:rPr>
              <a:t>Multithreading senkronizasyonu için gerekli bir obje oluşturma amaçlı kullanabiliriz.</a:t>
            </a:r>
          </a:p>
          <a:p>
            <a:endParaRPr lang="tr-TR"/>
          </a:p>
        </p:txBody>
      </p:sp>
    </p:spTree>
    <p:extLst>
      <p:ext uri="{BB962C8B-B14F-4D97-AF65-F5344CB8AC3E}">
        <p14:creationId xmlns:p14="http://schemas.microsoft.com/office/powerpoint/2010/main" val="1522976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5808DE-2447-4B07-99FD-8AC94712C08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ACF7C7A0-98C0-4FC2-B6D9-BFAEE34734C4}"/>
              </a:ext>
            </a:extLst>
          </p:cNvPr>
          <p:cNvSpPr>
            <a:spLocks noGrp="1"/>
          </p:cNvSpPr>
          <p:nvPr>
            <p:ph sz="half" idx="1"/>
          </p:nvPr>
        </p:nvSpPr>
        <p:spPr>
          <a:xfrm>
            <a:off x="1447331" y="2010878"/>
            <a:ext cx="4645152" cy="3448595"/>
          </a:xfrm>
        </p:spPr>
        <p:txBody>
          <a:bodyPr>
            <a:normAutofit fontScale="55000" lnSpcReduction="20000"/>
          </a:bodyPr>
          <a:lstStyle/>
          <a:p>
            <a:r>
              <a:rPr lang="tr-TR" sz="2200" b="1">
                <a:latin typeface="Arial" panose="020B0604020202020204" pitchFamily="34" charset="0"/>
                <a:cs typeface="Arial" panose="020B0604020202020204" pitchFamily="34" charset="0"/>
              </a:rPr>
              <a:t>Stack Memory:</a:t>
            </a:r>
            <a:r>
              <a:rPr lang="tr-TR" sz="2200">
                <a:latin typeface="Arial" panose="020B0604020202020204" pitchFamily="34" charset="0"/>
                <a:cs typeface="Arial" panose="020B0604020202020204" pitchFamily="34" charset="0"/>
              </a:rPr>
              <a:t> İşlemcilerin register bilgilerinin tutulduğu yerdir. Burada programınızla ilgili bilgiler (örneğin; lokal değişkenler, referans değişkenler vs) yer almaktadır. Bu memory, geliştirici tarafından değil, </a:t>
            </a:r>
            <a:r>
              <a:rPr lang="tr-TR" sz="2200" b="1">
                <a:latin typeface="Arial" panose="020B0604020202020204" pitchFamily="34" charset="0"/>
                <a:cs typeface="Arial" panose="020B0604020202020204" pitchFamily="34" charset="0"/>
              </a:rPr>
              <a:t>compiler tarafından yönetilir</a:t>
            </a:r>
            <a:r>
              <a:rPr lang="tr-TR" sz="2200">
                <a:latin typeface="Arial" panose="020B0604020202020204" pitchFamily="34" charset="0"/>
                <a:cs typeface="Arial" panose="020B0604020202020204" pitchFamily="34" charset="0"/>
              </a:rPr>
              <a:t>. Stack’teki bilgiler kodunuzun derleme aşamasında, direk bellek içine yerleştirildiği için erişimi oldukça hızlıdır.</a:t>
            </a:r>
          </a:p>
          <a:p>
            <a:r>
              <a:rPr lang="tr-TR" sz="2200" b="1">
                <a:latin typeface="Arial" panose="020B0604020202020204" pitchFamily="34" charset="0"/>
                <a:cs typeface="Arial" panose="020B0604020202020204" pitchFamily="34" charset="0"/>
              </a:rPr>
              <a:t>Heap Memory:</a:t>
            </a:r>
            <a:r>
              <a:rPr lang="tr-TR" sz="2200">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a:t>
            </a:r>
            <a:r>
              <a:rPr lang="tr-TR" sz="2200" b="1">
                <a:latin typeface="Arial" panose="020B0604020202020204" pitchFamily="34" charset="0"/>
                <a:cs typeface="Arial" panose="020B0604020202020204" pitchFamily="34" charset="0"/>
              </a:rPr>
              <a:t>geliştiriciler tarafından kontrol edilir</a:t>
            </a:r>
            <a:r>
              <a:rPr lang="tr-TR" sz="2200">
                <a:latin typeface="Arial" panose="020B0604020202020204" pitchFamily="34" charset="0"/>
                <a:cs typeface="Arial" panose="020B0604020202020204" pitchFamily="34" charset="0"/>
              </a:rPr>
              <a:t>. </a:t>
            </a:r>
          </a:p>
          <a:p>
            <a:r>
              <a:rPr lang="tr-TR" sz="2200">
                <a:latin typeface="Arial" panose="020B0604020202020204" pitchFamily="34" charset="0"/>
                <a:cs typeface="Arial" panose="020B0604020202020204" pitchFamily="34" charset="0"/>
              </a:rPr>
              <a:t>Karmaşık programlar oluştururken, genellikle büyük bir bellek alanına ihtiyaç duyarız. Bu durumda Heap Memory kullanırız. Heap üzerinde allocate ettiğimiz bellek operasyonuna “</a:t>
            </a:r>
            <a:r>
              <a:rPr lang="tr-TR" sz="2200" b="1">
                <a:latin typeface="Arial" panose="020B0604020202020204" pitchFamily="34" charset="0"/>
                <a:cs typeface="Arial" panose="020B0604020202020204" pitchFamily="34" charset="0"/>
              </a:rPr>
              <a:t>dynamic memory allocation</a:t>
            </a:r>
            <a:r>
              <a:rPr lang="tr-TR" sz="2200">
                <a:latin typeface="Arial" panose="020B0604020202020204" pitchFamily="34" charset="0"/>
                <a:cs typeface="Arial" panose="020B0604020202020204" pitchFamily="34" charset="0"/>
              </a:rPr>
              <a:t>” adı verilir.</a:t>
            </a:r>
          </a:p>
          <a:p>
            <a:endParaRPr lang="tr-TR"/>
          </a:p>
        </p:txBody>
      </p:sp>
      <p:sp>
        <p:nvSpPr>
          <p:cNvPr id="9" name="Content Placeholder 8">
            <a:extLst>
              <a:ext uri="{FF2B5EF4-FFF2-40B4-BE49-F238E27FC236}">
                <a16:creationId xmlns:a16="http://schemas.microsoft.com/office/drawing/2014/main" id="{F73DC151-11F7-4D52-AB9D-7C365C0E42F4}"/>
              </a:ext>
            </a:extLst>
          </p:cNvPr>
          <p:cNvSpPr>
            <a:spLocks noGrp="1"/>
          </p:cNvSpPr>
          <p:nvPr>
            <p:ph sz="half" idx="2"/>
          </p:nvPr>
        </p:nvSpPr>
        <p:spPr/>
        <p:txBody>
          <a:bodyPr>
            <a:normAutofit fontScale="55000" lnSpcReduction="20000"/>
          </a:bodyPr>
          <a:lstStyle/>
          <a:p>
            <a:endParaRPr lang="tr-TR"/>
          </a:p>
        </p:txBody>
      </p:sp>
      <p:pic>
        <p:nvPicPr>
          <p:cNvPr id="1026" name="Picture 2" descr="https://miro.medium.com/max/1212/1*U41dTLFWqqh9VcoQ2wPckg.jpeg">
            <a:extLst>
              <a:ext uri="{FF2B5EF4-FFF2-40B4-BE49-F238E27FC236}">
                <a16:creationId xmlns:a16="http://schemas.microsoft.com/office/drawing/2014/main" id="{7CC9F408-84A8-49C6-8A4D-CC8D8F4F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117" y="1928435"/>
            <a:ext cx="5213417" cy="39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647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7436-270B-40CD-B059-F6DD447BE86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58E2670C-CD4C-44A5-B7B0-74251969CE7A}"/>
              </a:ext>
            </a:extLst>
          </p:cNvPr>
          <p:cNvSpPr>
            <a:spLocks noGrp="1"/>
          </p:cNvSpPr>
          <p:nvPr>
            <p:ph idx="1"/>
          </p:nvPr>
        </p:nvSpPr>
        <p:spPr>
          <a:xfrm>
            <a:off x="1154097" y="1961965"/>
            <a:ext cx="10129421" cy="3504381"/>
          </a:xfrm>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İkisi arasındaki en temel fark; Stack Memory’deki değerler son giren ilk çıkar mantığına göre tutulurken, Heap Memory’de bu durum rastegeledir(random). Programlarımızda bu iki belleği birbirinden olabildiğince ayırırız.</a:t>
            </a:r>
          </a:p>
          <a:p>
            <a:pPr fontAlgn="base"/>
            <a:r>
              <a:rPr lang="tr-TR" sz="2500">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a:t>
            </a:r>
          </a:p>
          <a:p>
            <a:pPr fontAlgn="base"/>
            <a:r>
              <a:rPr lang="tr-TR" sz="2500">
                <a:latin typeface="Arial" panose="020B0604020202020204" pitchFamily="34" charset="0"/>
                <a:cs typeface="Arial" panose="020B0604020202020204" pitchFamily="34" charset="0"/>
              </a:rPr>
              <a:t> Başka bir fark ise stackteki veri hemen silinirken heapdeki veri Garbage Collector algoritmasına bağlıdır.</a:t>
            </a:r>
          </a:p>
          <a:p>
            <a:pPr fontAlgn="base"/>
            <a:r>
              <a:rPr lang="tr-TR" sz="2500">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direkt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sz="2500">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r>
              <a:rPr lang="tr-TR" sz="2500">
                <a:latin typeface="Arial" panose="020B0604020202020204" pitchFamily="34" charset="0"/>
                <a:cs typeface="Arial" panose="020B0604020202020204" pitchFamily="34" charset="0"/>
              </a:rPr>
              <a:t>Kullanacağınız yerin boyutunu tam olarak biliyorsanız Stack, ihtiyacınız olan boyutu tam olarak bilmiyorsanız Heap</a:t>
            </a:r>
            <a:r>
              <a:rPr lang="tr-TR" sz="2500" i="1">
                <a:latin typeface="Arial" panose="020B0604020202020204" pitchFamily="34" charset="0"/>
                <a:cs typeface="Arial" panose="020B0604020202020204" pitchFamily="34" charset="0"/>
              </a:rPr>
              <a:t> </a:t>
            </a:r>
            <a:r>
              <a:rPr lang="tr-TR" sz="2500">
                <a:latin typeface="Arial" panose="020B0604020202020204" pitchFamily="34" charset="0"/>
                <a:cs typeface="Arial" panose="020B0604020202020204" pitchFamily="34" charset="0"/>
              </a:rPr>
              <a:t>kullanımı daha mantıklı bir tercih olacaktır . </a:t>
            </a:r>
          </a:p>
          <a:p>
            <a:endParaRPr lang="tr-TR"/>
          </a:p>
        </p:txBody>
      </p:sp>
    </p:spTree>
    <p:extLst>
      <p:ext uri="{BB962C8B-B14F-4D97-AF65-F5344CB8AC3E}">
        <p14:creationId xmlns:p14="http://schemas.microsoft.com/office/powerpoint/2010/main" val="1686067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FE8-A0B2-4B1C-B88B-C210E514483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12) </a:t>
            </a:r>
            <a:r>
              <a:rPr lang="tr-TR" cap="none">
                <a:latin typeface="Arial" panose="020B0604020202020204" pitchFamily="34" charset="0"/>
                <a:cs typeface="Arial" panose="020B0604020202020204" pitchFamily="34" charset="0"/>
              </a:rPr>
              <a:t>Ascii - Unicodes?</a:t>
            </a:r>
            <a:endParaRPr lang="tr-TR"/>
          </a:p>
        </p:txBody>
      </p:sp>
      <p:sp>
        <p:nvSpPr>
          <p:cNvPr id="3" name="Content Placeholder 2">
            <a:extLst>
              <a:ext uri="{FF2B5EF4-FFF2-40B4-BE49-F238E27FC236}">
                <a16:creationId xmlns:a16="http://schemas.microsoft.com/office/drawing/2014/main" id="{F88E9ACB-908E-4583-98AA-927F95744ACC}"/>
              </a:ext>
            </a:extLst>
          </p:cNvPr>
          <p:cNvSpPr>
            <a:spLocks noGrp="1"/>
          </p:cNvSpPr>
          <p:nvPr>
            <p:ph sz="half" idx="1"/>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Ascii: </a:t>
            </a:r>
            <a:r>
              <a:rPr lang="tr-TR">
                <a:latin typeface="Arial" panose="020B0604020202020204" pitchFamily="34" charset="0"/>
                <a:cs typeface="Arial" panose="020B0604020202020204" pitchFamily="34" charset="0"/>
              </a:rPr>
              <a:t>Elektronik iletişim için bir karakter kodlama standardıdır. Bilgi Değişimi için Amerikan Standart Kodu (ASCII) ve ilk olarak 1963'te piyasaya sürüldü. ASCII kodları, bilgisayarlar ve telekom cihazlarındaki metni temsil etmek için kullanılır. </a:t>
            </a:r>
          </a:p>
          <a:p>
            <a:pPr fontAlgn="base"/>
            <a:r>
              <a:rPr lang="tr-TR">
                <a:latin typeface="Arial" panose="020B0604020202020204" pitchFamily="34" charset="0"/>
                <a:cs typeface="Arial" panose="020B0604020202020204" pitchFamily="34" charset="0"/>
              </a:rPr>
              <a:t>ASCII, her harfin 0 ila 127 aralığında belirli bir sayıya atandığı, sayı biçiminde 128 İngilizce karakteri temsil etmek için kullanılır. Örneğin, büyük harf A için ASCII kodu 65, büyük harf B 66'dır, vb. . Daha fazla örnek için aşağıdaki tabloya göz atın.</a:t>
            </a:r>
          </a:p>
          <a:p>
            <a:pPr fontAlgn="base"/>
            <a:r>
              <a:rPr lang="tr-TR">
                <a:latin typeface="Arial" panose="020B0604020202020204" pitchFamily="34" charset="0"/>
                <a:cs typeface="Arial" panose="020B0604020202020204" pitchFamily="34" charset="0"/>
              </a:rPr>
              <a:t>Çoğu bilgisayar, metin gösterimi için ASCII kodlamasını kullanır, bu da bir cihazdan diğerine veri aktarımını çok daha kolay hale getirir.</a:t>
            </a:r>
          </a:p>
          <a:p>
            <a:endParaRPr lang="tr-TR"/>
          </a:p>
        </p:txBody>
      </p:sp>
      <p:sp>
        <p:nvSpPr>
          <p:cNvPr id="4" name="Content Placeholder 3">
            <a:extLst>
              <a:ext uri="{FF2B5EF4-FFF2-40B4-BE49-F238E27FC236}">
                <a16:creationId xmlns:a16="http://schemas.microsoft.com/office/drawing/2014/main" id="{778AD2C5-B4B9-41C5-A973-DDD186339DEB}"/>
              </a:ext>
            </a:extLst>
          </p:cNvPr>
          <p:cNvSpPr>
            <a:spLocks noGrp="1"/>
          </p:cNvSpPr>
          <p:nvPr>
            <p:ph sz="half" idx="2"/>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Unicodes: </a:t>
            </a:r>
            <a:r>
              <a:rPr lang="tr-TR">
                <a:latin typeface="Arial" panose="020B0604020202020204" pitchFamily="34" charset="0"/>
                <a:cs typeface="Arial" panose="020B0604020202020204" pitchFamily="34" charset="0"/>
              </a:rPr>
              <a:t>Unicode, benzersiz bir numara atayarak dünyanın her konuşulan dilindeki her karakteri tanımlamanın benzersiz bir yolunu sunar. Unicode standardı, Unicode Konsorsiyumu tarafından korunur ve emoji ile birlikte 150'den fazla modern ve tarihi komut dosyasından 1,40.000'den fazla karakteri tanımlar.</a:t>
            </a:r>
          </a:p>
          <a:p>
            <a:pPr fontAlgn="base"/>
            <a:r>
              <a:rPr lang="tr-TR">
                <a:latin typeface="Arial" panose="020B0604020202020204" pitchFamily="34" charset="0"/>
                <a:cs typeface="Arial" panose="020B0604020202020204" pitchFamily="34" charset="0"/>
              </a:rPr>
              <a:t>Unicode, UTF-8, UTF-16, UTF-32 vb. gibi farklı karakter kodlamalarıyla tanımlanabilir. Bunlar arasında UTF-8, World Wide Web'deki web sitelerinin %90'ından fazlasında kullanıldığı için en popüler olanıdır. Windows gibi en modern İşletim sistemleri.</a:t>
            </a:r>
          </a:p>
          <a:p>
            <a:endParaRPr lang="tr-TR"/>
          </a:p>
        </p:txBody>
      </p:sp>
    </p:spTree>
    <p:extLst>
      <p:ext uri="{BB962C8B-B14F-4D97-AF65-F5344CB8AC3E}">
        <p14:creationId xmlns:p14="http://schemas.microsoft.com/office/powerpoint/2010/main" val="18232304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5D058-776B-4D11-B045-485602402B05}"/>
              </a:ext>
            </a:extLst>
          </p:cNvPr>
          <p:cNvSpPr>
            <a:spLocks noGrp="1"/>
          </p:cNvSpPr>
          <p:nvPr>
            <p:ph type="title"/>
          </p:nvPr>
        </p:nvSpPr>
        <p:spPr>
          <a:xfrm>
            <a:off x="1367161" y="337351"/>
            <a:ext cx="8730232" cy="3306729"/>
          </a:xfrm>
        </p:spPr>
        <p:txBody>
          <a:bodyPr>
            <a:normAutofit/>
          </a:bodyPr>
          <a:lstStyle/>
          <a:p>
            <a:r>
              <a:rPr lang="tr-TR" sz="2400" cap="none">
                <a:latin typeface="Arial" panose="020B0604020202020204" pitchFamily="34" charset="0"/>
                <a:cs typeface="Arial" panose="020B0604020202020204" pitchFamily="34" charset="0"/>
              </a:rPr>
              <a:t>1) Klavye.close(); </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2) Random/Class Random</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3) valueOf(), toString(), parseInt() Aralarındaki Farklar Nelerdir?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4) StringBuilder ile StringBuffer Arasındaki Farklar?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5) Regex: Regular Expression Nedir?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6) Concat() , Artı(+) Operant, StringBuilder Bunlar Aralarındaki İlişki Nedir?</a:t>
            </a:r>
          </a:p>
        </p:txBody>
      </p:sp>
      <p:sp>
        <p:nvSpPr>
          <p:cNvPr id="6" name="Subtitle 5">
            <a:extLst>
              <a:ext uri="{FF2B5EF4-FFF2-40B4-BE49-F238E27FC236}">
                <a16:creationId xmlns:a16="http://schemas.microsoft.com/office/drawing/2014/main" id="{B2F3F350-AAA5-47B2-B4B7-06EAA9EB3605}"/>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salı-çarşamba ödev (21.06.2022 - 22.06.2022)</a:t>
            </a:r>
          </a:p>
          <a:p>
            <a:r>
              <a:rPr lang="tr-TR" b="1"/>
              <a:t>Hazırlayan:  </a:t>
            </a:r>
            <a:r>
              <a:rPr lang="tr-TR"/>
              <a:t>Tuba ARĞIN</a:t>
            </a:r>
          </a:p>
          <a:p>
            <a:endParaRPr lang="tr-TR"/>
          </a:p>
        </p:txBody>
      </p:sp>
    </p:spTree>
    <p:extLst>
      <p:ext uri="{BB962C8B-B14F-4D97-AF65-F5344CB8AC3E}">
        <p14:creationId xmlns:p14="http://schemas.microsoft.com/office/powerpoint/2010/main" val="41364535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E3282-E75F-4917-8034-01D2E501FD5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Klavye.close();</a:t>
            </a:r>
            <a:endParaRPr lang="tr-TR"/>
          </a:p>
        </p:txBody>
      </p:sp>
      <p:sp>
        <p:nvSpPr>
          <p:cNvPr id="5" name="Content Placeholder 4">
            <a:extLst>
              <a:ext uri="{FF2B5EF4-FFF2-40B4-BE49-F238E27FC236}">
                <a16:creationId xmlns:a16="http://schemas.microsoft.com/office/drawing/2014/main" id="{8B0AB5AC-1777-4E55-B2BA-17793EE59BA3}"/>
              </a:ext>
            </a:extLst>
          </p:cNvPr>
          <p:cNvSpPr>
            <a:spLocks noGrp="1"/>
          </p:cNvSpPr>
          <p:nvPr>
            <p:ph idx="1"/>
          </p:nvPr>
        </p:nvSpPr>
        <p:spPr/>
        <p:txBody>
          <a:bodyPr/>
          <a:lstStyle/>
          <a:p>
            <a:r>
              <a:rPr lang="tr-TR" u="sng">
                <a:latin typeface="Arial" panose="020B0604020202020204" pitchFamily="34" charset="0"/>
                <a:cs typeface="Arial" panose="020B0604020202020204" pitchFamily="34" charset="0"/>
                <a:hlinkClick r:id="rId2"/>
              </a:rPr>
              <a:t>Java.util.Scanner</a:t>
            </a:r>
            <a:r>
              <a:rPr lang="tr-TR">
                <a:latin typeface="Arial" panose="020B0604020202020204" pitchFamily="34" charset="0"/>
                <a:cs typeface="Arial" panose="020B0604020202020204" pitchFamily="34" charset="0"/>
              </a:rPr>
              <a:t> sınıfının </a:t>
            </a:r>
            <a:r>
              <a:rPr lang="tr-TR" b="1">
                <a:latin typeface="Arial" panose="020B0604020202020204" pitchFamily="34" charset="0"/>
                <a:cs typeface="Arial" panose="020B0604020202020204" pitchFamily="34" charset="0"/>
              </a:rPr>
              <a:t>close()</a:t>
            </a:r>
            <a:r>
              <a:rPr lang="tr-TR">
                <a:latin typeface="Arial" panose="020B0604020202020204" pitchFamily="34" charset="0"/>
                <a:cs typeface="Arial" panose="020B0604020202020204" pitchFamily="34" charset="0"/>
              </a:rPr>
              <a:t> yöntemi, açılmış olan  Scanner’ı kapatır. </a:t>
            </a:r>
          </a:p>
          <a:p>
            <a:r>
              <a:rPr lang="tr-TR">
                <a:latin typeface="Arial" panose="020B0604020202020204" pitchFamily="34" charset="0"/>
                <a:cs typeface="Arial" panose="020B0604020202020204" pitchFamily="34" charset="0"/>
              </a:rPr>
              <a:t>Scanner zaten kapalıysa, bu yöntemin çağrılmasının hiçbir etkisi olmayacaktır.</a:t>
            </a:r>
          </a:p>
        </p:txBody>
      </p:sp>
    </p:spTree>
    <p:extLst>
      <p:ext uri="{BB962C8B-B14F-4D97-AF65-F5344CB8AC3E}">
        <p14:creationId xmlns:p14="http://schemas.microsoft.com/office/powerpoint/2010/main" val="12518607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83B6-5595-4EFB-946D-2AE67EFE1EC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Random/Class Random</a:t>
            </a:r>
            <a:endParaRPr lang="tr-TR"/>
          </a:p>
        </p:txBody>
      </p:sp>
      <p:sp>
        <p:nvSpPr>
          <p:cNvPr id="3" name="Content Placeholder 2">
            <a:extLst>
              <a:ext uri="{FF2B5EF4-FFF2-40B4-BE49-F238E27FC236}">
                <a16:creationId xmlns:a16="http://schemas.microsoft.com/office/drawing/2014/main" id="{DBA5262D-BB12-40B9-8712-0DCA649906B5}"/>
              </a:ext>
            </a:extLst>
          </p:cNvPr>
          <p:cNvSpPr>
            <a:spLocks noGrp="1"/>
          </p:cNvSpPr>
          <p:nvPr>
            <p:ph sz="half" idx="1"/>
          </p:nvPr>
        </p:nvSpPr>
        <p:spPr/>
        <p:txBody>
          <a:bodyPr/>
          <a:lstStyle/>
          <a:p>
            <a:r>
              <a:rPr lang="tr-TR" sz="1800">
                <a:latin typeface="Arial" panose="020B0604020202020204" pitchFamily="34" charset="0"/>
                <a:cs typeface="Arial" panose="020B0604020202020204" pitchFamily="34" charset="0"/>
              </a:rPr>
              <a:t>  import java.util.Random;</a:t>
            </a:r>
            <a:r>
              <a:rPr lang="tr-TR" sz="1800">
                <a:latin typeface="Arial" panose="020B0604020202020204" pitchFamily="34" charset="0"/>
                <a:cs typeface="Arial" panose="020B0604020202020204" pitchFamily="34" charset="0"/>
                <a:sym typeface="Wingdings" panose="05000000000000000000" pitchFamily="2" charset="2"/>
              </a:rPr>
              <a:t></a:t>
            </a:r>
            <a:r>
              <a:rPr lang="tr-TR" sz="1800">
                <a:latin typeface="Arial" panose="020B0604020202020204" pitchFamily="34" charset="0"/>
                <a:cs typeface="Arial" panose="020B0604020202020204" pitchFamily="34" charset="0"/>
              </a:rPr>
              <a:t> Sınıfı import ettikten sonra random sayılar üretmek için öncelikle bu sınıftan bir nesne oluşturmamız gerekiyor ve oluşturulan bu nesneden bir sayı üretiyoruz.</a:t>
            </a:r>
          </a:p>
          <a:p>
            <a:endParaRPr lang="tr-TR"/>
          </a:p>
          <a:p>
            <a:endParaRPr lang="tr-TR"/>
          </a:p>
          <a:p>
            <a:endParaRPr lang="tr-TR"/>
          </a:p>
        </p:txBody>
      </p:sp>
      <p:sp>
        <p:nvSpPr>
          <p:cNvPr id="4" name="Content Placeholder 3">
            <a:extLst>
              <a:ext uri="{FF2B5EF4-FFF2-40B4-BE49-F238E27FC236}">
                <a16:creationId xmlns:a16="http://schemas.microsoft.com/office/drawing/2014/main" id="{7D9380A9-CC4F-4FE8-9384-CDA613F91432}"/>
              </a:ext>
            </a:extLst>
          </p:cNvPr>
          <p:cNvSpPr>
            <a:spLocks noGrp="1"/>
          </p:cNvSpPr>
          <p:nvPr>
            <p:ph sz="half" idx="2"/>
          </p:nvPr>
        </p:nvSpPr>
        <p:spPr/>
        <p:txBody>
          <a:bodyPr/>
          <a:lstStyle/>
          <a:p>
            <a:r>
              <a:rPr lang="tr-TR" sz="1800">
                <a:latin typeface="Arial" panose="020B0604020202020204" pitchFamily="34" charset="0"/>
                <a:cs typeface="Arial" panose="020B0604020202020204" pitchFamily="34" charset="0"/>
              </a:rPr>
              <a:t>Java’da random sayı üretmenin bir diğer yolu yolu da Math sınıfında bulunan Random metodudur.Fakat bu metod 0.0 ile 1.0 arasında değer üretir ve dolayısıyla bu değerler double türündedir.Ayrıca bu  metod nesne oluşturularak kullanılmaz.Şimdi ise bunun nasıl kullanıldığını gösterelim;</a:t>
            </a:r>
          </a:p>
          <a:p>
            <a:endParaRPr lang="tr-TR"/>
          </a:p>
          <a:p>
            <a:endParaRPr lang="tr-TR"/>
          </a:p>
          <a:p>
            <a:endParaRPr lang="tr-TR"/>
          </a:p>
        </p:txBody>
      </p:sp>
      <p:graphicFrame>
        <p:nvGraphicFramePr>
          <p:cNvPr id="7" name="Table 6">
            <a:extLst>
              <a:ext uri="{FF2B5EF4-FFF2-40B4-BE49-F238E27FC236}">
                <a16:creationId xmlns:a16="http://schemas.microsoft.com/office/drawing/2014/main" id="{C31222AA-DDE1-4CD1-809F-CEEA43DDE8E6}"/>
              </a:ext>
            </a:extLst>
          </p:cNvPr>
          <p:cNvGraphicFramePr>
            <a:graphicFrameLocks noGrp="1"/>
          </p:cNvGraphicFramePr>
          <p:nvPr>
            <p:extLst>
              <p:ext uri="{D42A27DB-BD31-4B8C-83A1-F6EECF244321}">
                <p14:modId xmlns:p14="http://schemas.microsoft.com/office/powerpoint/2010/main" val="2576488447"/>
              </p:ext>
            </p:extLst>
          </p:nvPr>
        </p:nvGraphicFramePr>
        <p:xfrm>
          <a:off x="1528431" y="4202139"/>
          <a:ext cx="4482952" cy="640080"/>
        </p:xfrm>
        <a:graphic>
          <a:graphicData uri="http://schemas.openxmlformats.org/drawingml/2006/table">
            <a:tbl>
              <a:tblPr/>
              <a:tblGrid>
                <a:gridCol w="382061">
                  <a:extLst>
                    <a:ext uri="{9D8B030D-6E8A-4147-A177-3AD203B41FA5}">
                      <a16:colId xmlns:a16="http://schemas.microsoft.com/office/drawing/2014/main" val="4219855971"/>
                    </a:ext>
                  </a:extLst>
                </a:gridCol>
                <a:gridCol w="4100891">
                  <a:extLst>
                    <a:ext uri="{9D8B030D-6E8A-4147-A177-3AD203B41FA5}">
                      <a16:colId xmlns:a16="http://schemas.microsoft.com/office/drawing/2014/main" val="2955834796"/>
                    </a:ext>
                  </a:extLst>
                </a:gridCol>
              </a:tblGrid>
              <a:tr h="607570">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000000"/>
                          </a:solidFill>
                          <a:effectLst/>
                          <a:latin typeface="inherit"/>
                        </a:rPr>
                        <a:t>Random</a:t>
                      </a:r>
                      <a:r>
                        <a:rPr lang="tr-TR">
                          <a:solidFill>
                            <a:srgbClr val="006FE0"/>
                          </a:solidFill>
                          <a:effectLst/>
                          <a:latin typeface="inherit"/>
                        </a:rPr>
                        <a:t> </a:t>
                      </a:r>
                      <a:r>
                        <a:rPr lang="tr-TR">
                          <a:solidFill>
                            <a:srgbClr val="002D7A"/>
                          </a:solidFill>
                          <a:effectLst/>
                          <a:latin typeface="inherit"/>
                        </a:rPr>
                        <a:t>r</a:t>
                      </a:r>
                      <a:r>
                        <a:rPr lang="tr-TR">
                          <a:solidFill>
                            <a:srgbClr val="006FE0"/>
                          </a:solidFill>
                          <a:effectLst/>
                          <a:latin typeface="inherit"/>
                        </a:rPr>
                        <a:t>=</a:t>
                      </a:r>
                      <a:r>
                        <a:rPr lang="tr-TR">
                          <a:solidFill>
                            <a:srgbClr val="800080"/>
                          </a:solidFill>
                          <a:effectLst/>
                          <a:latin typeface="inherit"/>
                        </a:rPr>
                        <a:t>new</a:t>
                      </a:r>
                      <a:r>
                        <a:rPr lang="tr-TR">
                          <a:solidFill>
                            <a:srgbClr val="006FE0"/>
                          </a:solidFill>
                          <a:effectLst/>
                          <a:latin typeface="inherit"/>
                        </a:rPr>
                        <a:t> </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 </a:t>
                      </a:r>
                      <a:r>
                        <a:rPr lang="tr-TR">
                          <a:solidFill>
                            <a:srgbClr val="FF8000"/>
                          </a:solidFill>
                          <a:effectLst/>
                          <a:latin typeface="inherit"/>
                        </a:rPr>
                        <a:t>//random sınıfı</a:t>
                      </a:r>
                      <a:endParaRPr lang="tr-TR">
                        <a:solidFill>
                          <a:srgbClr val="000000"/>
                        </a:solidFill>
                        <a:effectLst/>
                        <a:latin typeface="inherit"/>
                      </a:endParaRPr>
                    </a:p>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a</a:t>
                      </a:r>
                      <a:r>
                        <a:rPr lang="tr-TR">
                          <a:solidFill>
                            <a:srgbClr val="006FE0"/>
                          </a:solidFill>
                          <a:effectLst/>
                          <a:latin typeface="inherit"/>
                        </a:rPr>
                        <a:t>=</a:t>
                      </a:r>
                      <a:r>
                        <a:rPr lang="tr-TR">
                          <a:solidFill>
                            <a:srgbClr val="002D7A"/>
                          </a:solidFill>
                          <a:effectLst/>
                          <a:latin typeface="inherit"/>
                        </a:rPr>
                        <a:t>r</a:t>
                      </a:r>
                      <a:r>
                        <a:rPr lang="tr-TR">
                          <a:solidFill>
                            <a:srgbClr val="333333"/>
                          </a:solidFill>
                          <a:effectLst/>
                          <a:latin typeface="inherit"/>
                        </a:rPr>
                        <a:t>.</a:t>
                      </a:r>
                      <a:r>
                        <a:rPr lang="tr-TR">
                          <a:solidFill>
                            <a:srgbClr val="004ED0"/>
                          </a:solidFill>
                          <a:effectLst/>
                          <a:latin typeface="inherit"/>
                        </a:rPr>
                        <a:t>nextInt</a:t>
                      </a:r>
                      <a:r>
                        <a:rPr lang="tr-TR">
                          <a:solidFill>
                            <a:srgbClr val="333333"/>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91470040"/>
                  </a:ext>
                </a:extLst>
              </a:tr>
            </a:tbl>
          </a:graphicData>
        </a:graphic>
      </p:graphicFrame>
      <p:graphicFrame>
        <p:nvGraphicFramePr>
          <p:cNvPr id="8" name="Table 7">
            <a:extLst>
              <a:ext uri="{FF2B5EF4-FFF2-40B4-BE49-F238E27FC236}">
                <a16:creationId xmlns:a16="http://schemas.microsoft.com/office/drawing/2014/main" id="{937ADE3F-3E55-4A32-8F3B-E0741D7286DE}"/>
              </a:ext>
            </a:extLst>
          </p:cNvPr>
          <p:cNvGraphicFramePr>
            <a:graphicFrameLocks noGrp="1"/>
          </p:cNvGraphicFramePr>
          <p:nvPr>
            <p:extLst>
              <p:ext uri="{D42A27DB-BD31-4B8C-83A1-F6EECF244321}">
                <p14:modId xmlns:p14="http://schemas.microsoft.com/office/powerpoint/2010/main" val="3663716213"/>
              </p:ext>
            </p:extLst>
          </p:nvPr>
        </p:nvGraphicFramePr>
        <p:xfrm>
          <a:off x="6607753" y="4736786"/>
          <a:ext cx="4257188" cy="640080"/>
        </p:xfrm>
        <a:graphic>
          <a:graphicData uri="http://schemas.openxmlformats.org/drawingml/2006/table">
            <a:tbl>
              <a:tblPr/>
              <a:tblGrid>
                <a:gridCol w="362821">
                  <a:extLst>
                    <a:ext uri="{9D8B030D-6E8A-4147-A177-3AD203B41FA5}">
                      <a16:colId xmlns:a16="http://schemas.microsoft.com/office/drawing/2014/main" val="1087847354"/>
                    </a:ext>
                  </a:extLst>
                </a:gridCol>
                <a:gridCol w="3894367">
                  <a:extLst>
                    <a:ext uri="{9D8B030D-6E8A-4147-A177-3AD203B41FA5}">
                      <a16:colId xmlns:a16="http://schemas.microsoft.com/office/drawing/2014/main" val="3753908142"/>
                    </a:ext>
                  </a:extLst>
                </a:gridCol>
              </a:tblGrid>
              <a:tr h="630103">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sayi</a:t>
                      </a:r>
                      <a:r>
                        <a:rPr lang="tr-TR">
                          <a:solidFill>
                            <a:srgbClr val="006FE0"/>
                          </a:solidFill>
                          <a:effectLst/>
                          <a:latin typeface="inherit"/>
                        </a:rPr>
                        <a:t> = </a:t>
                      </a:r>
                      <a:r>
                        <a:rPr lang="tr-TR">
                          <a:solidFill>
                            <a:srgbClr val="333333"/>
                          </a:solidFill>
                          <a:effectLst/>
                          <a:latin typeface="inherit"/>
                        </a:rPr>
                        <a:t>(</a:t>
                      </a:r>
                      <a:r>
                        <a:rPr lang="tr-TR">
                          <a:solidFill>
                            <a:srgbClr val="800080"/>
                          </a:solidFill>
                          <a:effectLst/>
                          <a:latin typeface="inherit"/>
                        </a:rPr>
                        <a:t>int</a:t>
                      </a:r>
                      <a:r>
                        <a:rPr lang="tr-TR">
                          <a:solidFill>
                            <a:srgbClr val="333333"/>
                          </a:solidFill>
                          <a:effectLst/>
                          <a:latin typeface="inherit"/>
                        </a:rPr>
                        <a:t>)(</a:t>
                      </a:r>
                      <a:r>
                        <a:rPr lang="tr-TR">
                          <a:solidFill>
                            <a:srgbClr val="002D7A"/>
                          </a:solidFill>
                          <a:effectLst/>
                          <a:latin typeface="inherit"/>
                        </a:rPr>
                        <a:t>Math</a:t>
                      </a:r>
                      <a:r>
                        <a:rPr lang="tr-TR">
                          <a:solidFill>
                            <a:srgbClr val="333333"/>
                          </a:solidFill>
                          <a:effectLst/>
                          <a:latin typeface="inherit"/>
                        </a:rPr>
                        <a:t>.</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p>
                      <a:pPr algn="l" fontAlgn="t"/>
                      <a:r>
                        <a:rPr lang="tr-TR">
                          <a:solidFill>
                            <a:srgbClr val="002D7A"/>
                          </a:solidFill>
                          <a:effectLst/>
                          <a:latin typeface="inherit"/>
                        </a:rPr>
                        <a:t>System</a:t>
                      </a:r>
                      <a:r>
                        <a:rPr lang="tr-TR">
                          <a:solidFill>
                            <a:srgbClr val="333333"/>
                          </a:solidFill>
                          <a:effectLst/>
                          <a:latin typeface="inherit"/>
                        </a:rPr>
                        <a:t>.</a:t>
                      </a:r>
                      <a:r>
                        <a:rPr lang="tr-TR">
                          <a:solidFill>
                            <a:srgbClr val="002D7A"/>
                          </a:solidFill>
                          <a:effectLst/>
                          <a:latin typeface="inherit"/>
                        </a:rPr>
                        <a:t>out</a:t>
                      </a:r>
                      <a:r>
                        <a:rPr lang="tr-TR">
                          <a:solidFill>
                            <a:srgbClr val="333333"/>
                          </a:solidFill>
                          <a:effectLst/>
                          <a:latin typeface="inherit"/>
                        </a:rPr>
                        <a:t>.</a:t>
                      </a:r>
                      <a:r>
                        <a:rPr lang="tr-TR">
                          <a:solidFill>
                            <a:srgbClr val="004ED0"/>
                          </a:solidFill>
                          <a:effectLst/>
                          <a:latin typeface="inherit"/>
                        </a:rPr>
                        <a:t>println</a:t>
                      </a:r>
                      <a:r>
                        <a:rPr lang="tr-TR">
                          <a:solidFill>
                            <a:srgbClr val="333333"/>
                          </a:solidFill>
                          <a:effectLst/>
                          <a:latin typeface="inherit"/>
                        </a:rPr>
                        <a:t>(</a:t>
                      </a:r>
                      <a:r>
                        <a:rPr lang="tr-TR">
                          <a:solidFill>
                            <a:srgbClr val="002D7A"/>
                          </a:solidFill>
                          <a:effectLst/>
                          <a:latin typeface="inherit"/>
                        </a:rPr>
                        <a:t>sayi</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777117051"/>
                  </a:ext>
                </a:extLst>
              </a:tr>
            </a:tbl>
          </a:graphicData>
        </a:graphic>
      </p:graphicFrame>
    </p:spTree>
    <p:extLst>
      <p:ext uri="{BB962C8B-B14F-4D97-AF65-F5344CB8AC3E}">
        <p14:creationId xmlns:p14="http://schemas.microsoft.com/office/powerpoint/2010/main" val="32225745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2249</TotalTime>
  <Words>12487</Words>
  <Application>Microsoft Office PowerPoint</Application>
  <PresentationFormat>Widescreen</PresentationFormat>
  <Paragraphs>555</Paragraphs>
  <Slides>133</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133</vt:i4>
      </vt:variant>
    </vt:vector>
  </HeadingPairs>
  <TitlesOfParts>
    <vt:vector size="140" baseType="lpstr">
      <vt:lpstr>-apple-system</vt:lpstr>
      <vt:lpstr>Arial</vt:lpstr>
      <vt:lpstr>Calibri</vt:lpstr>
      <vt:lpstr>Gill Sans MT</vt:lpstr>
      <vt:lpstr>inherit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lpstr>1- tostring() join() concat()? 2- Regex Yapısı 3- splice() slice() 4- {[]} [{}] bu ikisi aynı mı?</vt:lpstr>
      <vt:lpstr>1- tostring() join() concat()?</vt:lpstr>
      <vt:lpstr>2- Regex Yapısı</vt:lpstr>
      <vt:lpstr>Regular Expression Oluşturma</vt:lpstr>
      <vt:lpstr>3- splice() slice()</vt:lpstr>
      <vt:lpstr>3- splice() slice()</vt:lpstr>
      <vt:lpstr>4- {[]} [{}] bu ikisi aynı mı?</vt:lpstr>
      <vt:lpstr>1- LİFO FİFO 2- Apply-Call-Bind Nedir?</vt:lpstr>
      <vt:lpstr>1- FIFO LIFO</vt:lpstr>
      <vt:lpstr>1- FIFO LIFO</vt:lpstr>
      <vt:lpstr>2- Apply-Call-Bind Nedir?</vt:lpstr>
      <vt:lpstr>2- Apply-Call-Bind Nedir?</vt:lpstr>
      <vt:lpstr>2- Apply-Call-Bind Nedir?</vt:lpstr>
      <vt:lpstr>1) Interpreter Compiler Nedir?  2) Java Interpreter mı? Compiler mı?  3) Javascript İnterpreter mı? Compiler mı?  4) Open Source Nedir?  5) JVM,JDK,JRE Nedir? 6) JIT Nedir?  7) Java 100% Oop?  8) Java By Pass Value? By Pass Referances?   9) Java 8 Gelen Özellikler Nelerdir?  10) Primitive Types -Wrapper Class Arasındaki Farklar?  11) Stack Memory Heap Memory Nedir? Aralarındaki Farklar Nelerdir? 12) Ascıı - Unicodes?</vt:lpstr>
      <vt:lpstr>1) Interpreter Compiler Nedir?</vt:lpstr>
      <vt:lpstr>Interpreter/Compiler Arasındaki Farklar Nelerdir?</vt:lpstr>
      <vt:lpstr>2) Java Interpreter mı? Compiler mı?</vt:lpstr>
      <vt:lpstr>3) Javascript Compiler mi Interpreter mı?</vt:lpstr>
      <vt:lpstr>4) Open Source Nedir?</vt:lpstr>
      <vt:lpstr>5) JVM,JDK,JRE Nedir?</vt:lpstr>
      <vt:lpstr>5) JVM,JDK,JRE Nedir?</vt:lpstr>
      <vt:lpstr>5) JVM,JDK,JRE Nedir?</vt:lpstr>
      <vt:lpstr>6) JIT Nedir?</vt:lpstr>
      <vt:lpstr>7) Java 100% oop?</vt:lpstr>
      <vt:lpstr>8) Java By Pass Value? By Pass Referances?</vt:lpstr>
      <vt:lpstr>9) Java 8 Gelen Özellikler Nelerdir?</vt:lpstr>
      <vt:lpstr>9) Java 8 Gelen Özellikler Nelerdir?</vt:lpstr>
      <vt:lpstr>10) Primitive Types -Wrapper Class Arasındaki Farklar?</vt:lpstr>
      <vt:lpstr>10) Primitive Types -Wrapper Class Arasındaki Farklar?</vt:lpstr>
      <vt:lpstr>11) Stack Memory Heap Memory Nedir? Aralarındaki Farklar Nelerdir?</vt:lpstr>
      <vt:lpstr>11) Stack Memory Heap Memory Nedir? Aralarındaki Farklar Nelerdir?</vt:lpstr>
      <vt:lpstr>12) Ascii - Unicodes?</vt:lpstr>
      <vt:lpstr>1) Klavye.close();  2) Random/Class Random 3) valueOf(), toString(), parseInt() Aralarındaki Farklar Nelerdir? 4) StringBuilder ile StringBuffer Arasındaki Farklar? 5) Regex: Regular Expression Nedir? 6) Concat() , Artı(+) Operant, StringBuilder Bunlar Aralarındaki İlişki Nedir?</vt:lpstr>
      <vt:lpstr>1) Klavye.close();</vt:lpstr>
      <vt:lpstr>2) Random/Class Random</vt:lpstr>
      <vt:lpstr>3) valueOf(), toString(), parseInt() Aralarındaki Farklar Nelerdir?</vt:lpstr>
      <vt:lpstr>4) StringBuilder ile StringBuffer Arasındaki Farklar?</vt:lpstr>
      <vt:lpstr>4) StringBuilder ile StringBuffer Arasındaki Farklar?</vt:lpstr>
      <vt:lpstr>5) Regex: Regular Expression Nedir?</vt:lpstr>
      <vt:lpstr>5) Regex: Regular Expression Nedir?</vt:lpstr>
      <vt:lpstr>5) Regex: Regular Expression Nedir?</vt:lpstr>
      <vt:lpstr>6) Concat() , Artı(+) Operant, StringBuilder Bunlar Aralarındaki İlişki Nedir?</vt:lpstr>
      <vt:lpstr>1- Access Modifier (public-private-protected-default) nedir? 2- Syntax error - logic error - compiler error - run time error - exception error nedir? </vt:lpstr>
      <vt:lpstr>1- Access Modifier (public-private-protected-default) nedir?</vt:lpstr>
      <vt:lpstr>ERİŞİM TABLOSU</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1- Decoder Encoder Nedir? 2- Serialization Nedir?</vt:lpstr>
      <vt:lpstr>1- Decoder Encoder Nedir? </vt:lpstr>
      <vt:lpstr>1- Decoder Encoder Nedir? </vt:lpstr>
      <vt:lpstr>2- Serialization Nedir? </vt:lpstr>
      <vt:lpstr>1- String Yapısı New Ve " " Yapısı 2- MD5 Nedir? 3- SHA Nedir? 4- Synchronizaction Nedir? 5- Absolute Path Nedir? 6- Relative Path Nedir? 7- URL URI Arasındaki Farklar Nelerdir? 8- Video, Resimlerde Neden Byte [] Dizisi Kullanılıyor? </vt:lpstr>
      <vt:lpstr>1- String Yapısı New Ve " " Yapısı</vt:lpstr>
      <vt:lpstr>2- MD5 Nedir?</vt:lpstr>
      <vt:lpstr>3- SHA Nedir?</vt:lpstr>
      <vt:lpstr>4- Synchronizaction Nedir?</vt:lpstr>
      <vt:lpstr>Senkronize Kod / Senkronize Olmayan Kod </vt:lpstr>
      <vt:lpstr>5- Absolute Path Nedir?</vt:lpstr>
      <vt:lpstr>6- Relative Path Nedir?</vt:lpstr>
      <vt:lpstr>7- URL URI Arasındaki Farklar Nelerdir?</vt:lpstr>
      <vt:lpstr>8- Video, Resimlerde Neden Byte [] Dizisi Kullanılıyor?</vt:lpstr>
      <vt:lpstr>1- Path, Absolute Path, Canonical Path Nedir? 2- Try With Resources Nedir? </vt:lpstr>
      <vt:lpstr>1- Path, Absolute Path, Canonical Path Nedir? </vt:lpstr>
      <vt:lpstr>1- Path, Absolute Path, Canonical Path Nedir?</vt:lpstr>
      <vt:lpstr>2- Try With Resources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254</cp:revision>
  <dcterms:created xsi:type="dcterms:W3CDTF">2022-05-23T19:36:26Z</dcterms:created>
  <dcterms:modified xsi:type="dcterms:W3CDTF">2022-07-04T06:08:24Z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