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65" r:id="rId100"/>
    <p:sldId id="355" r:id="rId101"/>
    <p:sldId id="356" r:id="rId102"/>
    <p:sldId id="357" r:id="rId103"/>
    <p:sldId id="358" r:id="rId104"/>
    <p:sldId id="359" r:id="rId105"/>
    <p:sldId id="360" r:id="rId106"/>
    <p:sldId id="361" r:id="rId107"/>
    <p:sldId id="362" r:id="rId108"/>
    <p:sldId id="363" r:id="rId109"/>
    <p:sldId id="364" r:id="rId110"/>
    <p:sldId id="366" r:id="rId111"/>
    <p:sldId id="367" r:id="rId112"/>
    <p:sldId id="368" r:id="rId113"/>
    <p:sldId id="369" r:id="rId114"/>
    <p:sldId id="370"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 id="365"/>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 name="23 Haziran 2022" id="{0FFEFBD7-4011-43D2-B4AB-7AC5F1138B16}">
          <p14:sldIdLst/>
        </p14:section>
        <p14:section name="1. Soru (Access Modifier)" id="{60B5F850-CBAF-4183-AB41-9551D64C5D1E}">
          <p14:sldIdLst>
            <p14:sldId id="362"/>
          </p14:sldIdLst>
        </p14:section>
        <p14:section name="2. Soru (Error types)" id="{8FDE9675-F788-48AC-9CC3-57F3B0F27D98}">
          <p14:sldIdLst>
            <p14:sldId id="363"/>
          </p14:sldIdLst>
        </p14:section>
        <p14:section name="3. Soru (Exception Error farkı)" id="{DBB90056-CE67-47EB-B0B7-707E04F7A5BF}">
          <p14:sldIdLst>
            <p14:sldId id="364"/>
          </p14:sldIdLst>
        </p14:section>
        <p14:section name="27 Haziran 2022" id="{8BDAD8C5-B627-40B6-8AC4-6CFF7F9EC732}">
          <p14:sldIdLst/>
        </p14:section>
        <p14:section name="1. Soru (Decoder Encoder)" id="{8D5D8774-C3C5-4762-8FD9-A74EEA96D630}">
          <p14:sldIdLst>
            <p14:sldId id="366"/>
          </p14:sldIdLst>
        </p14:section>
        <p14:section name="2. Soru (Serileştirme)" id="{891A6CE3-C5B1-47BF-AFC4-DFAFFCFE598C}">
          <p14:sldIdLst>
            <p14:sldId id="367"/>
          </p14:sldIdLst>
        </p14:section>
        <p14:section name="28 Haziran 2022" id="{EA6F63CC-40AB-4E64-9B34-A69B9554D388}">
          <p14:sldIdLst/>
        </p14:section>
        <p14:section name="1. Soru (SHA nedir)" id="{3A69F4B3-D35E-4E1F-A7FA-95B17AFFB199}">
          <p14:sldIdLst>
            <p14:sldId id="368"/>
          </p14:sldIdLst>
        </p14:section>
        <p14:section name="2. Soru (MD5 nedir)" id="{7E7E41E8-0B27-41EB-A6E8-FCEAB95D559B}">
          <p14:sldIdLst>
            <p14:sldId id="369"/>
          </p14:sldIdLst>
        </p14:section>
        <p14:section name="3. Soru (new &quot;&quot; farkı)" id="{109EC626-6EC8-47AF-80BB-7824F671188A}">
          <p14:sldIdLst>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700-3ACD-4E0A-B395-C5BE221DA91C}"/>
              </a:ext>
            </a:extLst>
          </p:cNvPr>
          <p:cNvSpPr>
            <a:spLocks noGrp="1"/>
          </p:cNvSpPr>
          <p:nvPr>
            <p:ph type="title"/>
          </p:nvPr>
        </p:nvSpPr>
        <p:spPr>
          <a:xfrm>
            <a:off x="2231136" y="322136"/>
            <a:ext cx="7729728" cy="1188720"/>
          </a:xfrm>
        </p:spPr>
        <p:txBody>
          <a:bodyPr/>
          <a:lstStyle/>
          <a:p>
            <a:r>
              <a:rPr lang="tr-TR" dirty="0"/>
              <a:t>Access </a:t>
            </a:r>
            <a:r>
              <a:rPr lang="tr-TR" dirty="0" err="1"/>
              <a:t>modıfıer</a:t>
            </a:r>
            <a:endParaRPr lang="tr-TR" dirty="0"/>
          </a:p>
        </p:txBody>
      </p:sp>
      <p:sp>
        <p:nvSpPr>
          <p:cNvPr id="3" name="Content Placeholder 2">
            <a:extLst>
              <a:ext uri="{FF2B5EF4-FFF2-40B4-BE49-F238E27FC236}">
                <a16:creationId xmlns:a16="http://schemas.microsoft.com/office/drawing/2014/main" id="{A40DDD35-3CD9-4F1C-B5F2-69367B4473DC}"/>
              </a:ext>
            </a:extLst>
          </p:cNvPr>
          <p:cNvSpPr>
            <a:spLocks noGrp="1"/>
          </p:cNvSpPr>
          <p:nvPr>
            <p:ph idx="1"/>
          </p:nvPr>
        </p:nvSpPr>
        <p:spPr>
          <a:xfrm>
            <a:off x="2231136" y="4335046"/>
            <a:ext cx="7729728" cy="2370558"/>
          </a:xfrm>
        </p:spPr>
        <p:txBody>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pic>
        <p:nvPicPr>
          <p:cNvPr id="1026" name="Picture 2" descr="Lightbox">
            <a:extLst>
              <a:ext uri="{FF2B5EF4-FFF2-40B4-BE49-F238E27FC236}">
                <a16:creationId xmlns:a16="http://schemas.microsoft.com/office/drawing/2014/main" id="{D7F864ED-F194-4194-930B-29364E8F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34" y="1744940"/>
            <a:ext cx="6848732" cy="233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63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5AB-3C9B-46D6-BA03-FA4BBD51F157}"/>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C4AFB601-43D0-484C-95E1-D8CEFCDD3F44}"/>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p:txBody>
      </p:sp>
    </p:spTree>
    <p:extLst>
      <p:ext uri="{BB962C8B-B14F-4D97-AF65-F5344CB8AC3E}">
        <p14:creationId xmlns:p14="http://schemas.microsoft.com/office/powerpoint/2010/main" val="5497355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5FDE-02B9-47AF-B2AD-E905C4561632}"/>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5F730FD1-8BF0-4B80-A1A4-8317C6502DAC}"/>
              </a:ext>
            </a:extLst>
          </p:cNvPr>
          <p:cNvSpPr>
            <a:spLocks noGrp="1"/>
          </p:cNvSpPr>
          <p:nvPr>
            <p:ph idx="1"/>
          </p:nvPr>
        </p:nvSpPr>
        <p:spPr>
          <a:xfrm>
            <a:off x="2231136" y="2638044"/>
            <a:ext cx="7729728" cy="3960464"/>
          </a:xfrm>
        </p:spPr>
        <p:txBody>
          <a:bodyPr>
            <a:normAutofit/>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p:txBody>
      </p:sp>
    </p:spTree>
    <p:extLst>
      <p:ext uri="{BB962C8B-B14F-4D97-AF65-F5344CB8AC3E}">
        <p14:creationId xmlns:p14="http://schemas.microsoft.com/office/powerpoint/2010/main" val="3268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77BB-CDC4-4FDA-973D-9201A7CC97EC}"/>
              </a:ext>
            </a:extLst>
          </p:cNvPr>
          <p:cNvSpPr>
            <a:spLocks noGrp="1"/>
          </p:cNvSpPr>
          <p:nvPr>
            <p:ph type="title"/>
          </p:nvPr>
        </p:nvSpPr>
        <p:spPr/>
        <p:txBody>
          <a:bodyPr/>
          <a:lstStyle/>
          <a:p>
            <a:r>
              <a:rPr lang="tr-TR" dirty="0" err="1"/>
              <a:t>Decoder</a:t>
            </a:r>
            <a:r>
              <a:rPr lang="tr-TR" dirty="0"/>
              <a:t> </a:t>
            </a:r>
            <a:r>
              <a:rPr lang="tr-TR" dirty="0" err="1"/>
              <a:t>encoder</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A341C1-9104-4701-8016-B25004324477}"/>
                  </a:ext>
                </a:extLst>
              </p:cNvPr>
              <p:cNvSpPr>
                <a:spLocks noGrp="1"/>
              </p:cNvSpPr>
              <p:nvPr>
                <p:ph idx="1"/>
              </p:nvPr>
            </p:nvSpPr>
            <p:spPr/>
            <p:txBody>
              <a:bodyPr/>
              <a:lstStyle/>
              <a:p>
                <a:r>
                  <a:rPr lang="tr-TR" dirty="0"/>
                  <a:t>Decoder (Kod çözücü), çalışma mantığı giriş bitlerinin farklı çıkışlara giderek farklı sonuçlar vermesidir. 2 Bitlik bir </a:t>
                </a:r>
                <a:r>
                  <a:rPr lang="tr-TR" dirty="0" err="1"/>
                  <a:t>input</a:t>
                </a:r>
                <a:r>
                  <a:rPr lang="tr-TR" dirty="0"/>
                  <a:t> olduğunu düşünürsek </a:t>
                </a:r>
                <a14:m>
                  <m:oMath xmlns:m="http://schemas.openxmlformats.org/officeDocument/2006/math">
                    <m:sSup>
                      <m:sSupPr>
                        <m:ctrlPr>
                          <a:rPr lang="tr-TR" b="0" i="1" smtClean="0">
                            <a:latin typeface="Cambria Math" panose="02040503050406030204" pitchFamily="18" charset="0"/>
                          </a:rPr>
                        </m:ctrlPr>
                      </m:sSupPr>
                      <m:e>
                        <m:sSup>
                          <m:sSupPr>
                            <m:ctrlPr>
                              <a:rPr lang="pt-BR" i="1" smtClean="0">
                                <a:latin typeface="Cambria Math" panose="02040503050406030204" pitchFamily="18" charset="0"/>
                              </a:rPr>
                            </m:ctrlPr>
                          </m:sSupPr>
                          <m:e>
                            <m:r>
                              <a:rPr lang="tr-TR" b="0" i="1" smtClean="0">
                                <a:latin typeface="Cambria Math" panose="02040503050406030204" pitchFamily="18" charset="0"/>
                              </a:rPr>
                              <m:t>2</m:t>
                            </m:r>
                          </m:e>
                          <m:sup>
                            <m:r>
                              <a:rPr lang="pt-BR" i="1" smtClean="0">
                                <a:latin typeface="Cambria Math" panose="02040503050406030204" pitchFamily="18" charset="0"/>
                              </a:rPr>
                              <m:t>2</m:t>
                            </m:r>
                          </m:sup>
                        </m:sSup>
                      </m:e>
                      <m:sup>
                        <m:r>
                          <a:rPr lang="tr-TR" b="0" i="0" smtClean="0">
                            <a:latin typeface="Cambria Math" panose="02040503050406030204" pitchFamily="18" charset="0"/>
                          </a:rPr>
                          <m:t>′</m:t>
                        </m:r>
                      </m:sup>
                    </m:sSup>
                    <m:r>
                      <m:rPr>
                        <m:sty m:val="p"/>
                      </m:rPr>
                      <a:rPr lang="tr-TR" b="0" i="0" smtClean="0">
                        <a:latin typeface="Cambria Math" panose="02040503050406030204" pitchFamily="18" charset="0"/>
                      </a:rPr>
                      <m:t>den</m:t>
                    </m:r>
                  </m:oMath>
                </a14:m>
                <a:r>
                  <a:rPr lang="tr-TR" dirty="0"/>
                  <a:t> 4 farklı çıkış olur. Her bir çıkış farklı girişleri temsil etmektedir. Kod çözücüler mantıksal ve işlemine göre çalışmaktadırlar.</a:t>
                </a:r>
              </a:p>
              <a:p>
                <a:r>
                  <a:rPr lang="tr-TR" dirty="0"/>
                  <a:t>Encoder (Kodlayıcı), çalışma mantığı </a:t>
                </a:r>
                <a:r>
                  <a:rPr lang="tr-TR" dirty="0" err="1"/>
                  <a:t>decoder’ın</a:t>
                </a:r>
                <a:r>
                  <a:rPr lang="tr-TR" dirty="0"/>
                  <a:t> (Kod çözücünün) yaptığı işlemin tersini yapar. Yani üst alma işleminin tersini (logaritma) yapar. 8 farklı girdiden bir sinyal gelirse </a:t>
                </a:r>
                <a:r>
                  <a:rPr lang="tr-TR" dirty="0" err="1"/>
                  <a:t>encoder</a:t>
                </a:r>
                <a:r>
                  <a:rPr lang="tr-TR" dirty="0"/>
                  <a:t> ihtimalleri takip eder (logaritmik işlemler ile) ve 3 bitlik çıktıdan bir </a:t>
                </a:r>
                <a:r>
                  <a:rPr lang="tr-TR" dirty="0" err="1"/>
                  <a:t>output</a:t>
                </a:r>
                <a:r>
                  <a:rPr lang="tr-TR" dirty="0"/>
                  <a:t> bulmaya çalışır.</a:t>
                </a:r>
              </a:p>
            </p:txBody>
          </p:sp>
        </mc:Choice>
        <mc:Fallback xmlns="">
          <p:sp>
            <p:nvSpPr>
              <p:cNvPr id="3" name="Content Placeholder 2">
                <a:extLst>
                  <a:ext uri="{FF2B5EF4-FFF2-40B4-BE49-F238E27FC236}">
                    <a16:creationId xmlns:a16="http://schemas.microsoft.com/office/drawing/2014/main" id="{7EA341C1-9104-4701-8016-B25004324477}"/>
                  </a:ext>
                </a:extLst>
              </p:cNvPr>
              <p:cNvSpPr>
                <a:spLocks noGrp="1" noRot="1" noChangeAspect="1" noMove="1" noResize="1" noEditPoints="1" noAdjustHandles="1" noChangeArrowheads="1" noChangeShapeType="1" noTextEdit="1"/>
              </p:cNvSpPr>
              <p:nvPr>
                <p:ph idx="1"/>
              </p:nvPr>
            </p:nvSpPr>
            <p:spPr>
              <a:blipFill>
                <a:blip r:embed="rId2"/>
                <a:stretch>
                  <a:fillRect l="-473" t="-1375" r="-1104"/>
                </a:stretch>
              </a:blipFill>
            </p:spPr>
            <p:txBody>
              <a:bodyPr/>
              <a:lstStyle/>
              <a:p>
                <a:r>
                  <a:rPr lang="tr-TR">
                    <a:noFill/>
                  </a:rPr>
                  <a:t> </a:t>
                </a:r>
              </a:p>
            </p:txBody>
          </p:sp>
        </mc:Fallback>
      </mc:AlternateContent>
    </p:spTree>
    <p:extLst>
      <p:ext uri="{BB962C8B-B14F-4D97-AF65-F5344CB8AC3E}">
        <p14:creationId xmlns:p14="http://schemas.microsoft.com/office/powerpoint/2010/main" val="28470623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589E-9610-4128-82C2-001D50D55679}"/>
              </a:ext>
            </a:extLst>
          </p:cNvPr>
          <p:cNvSpPr>
            <a:spLocks noGrp="1"/>
          </p:cNvSpPr>
          <p:nvPr>
            <p:ph type="title"/>
          </p:nvPr>
        </p:nvSpPr>
        <p:spPr/>
        <p:txBody>
          <a:bodyPr/>
          <a:lstStyle/>
          <a:p>
            <a:r>
              <a:rPr lang="tr-TR" dirty="0"/>
              <a:t>Serileştirme</a:t>
            </a:r>
          </a:p>
        </p:txBody>
      </p:sp>
      <p:sp>
        <p:nvSpPr>
          <p:cNvPr id="3" name="Content Placeholder 2">
            <a:extLst>
              <a:ext uri="{FF2B5EF4-FFF2-40B4-BE49-F238E27FC236}">
                <a16:creationId xmlns:a16="http://schemas.microsoft.com/office/drawing/2014/main" id="{BE4C18E3-DC82-46FA-B224-0A7FC62F50FC}"/>
              </a:ext>
            </a:extLst>
          </p:cNvPr>
          <p:cNvSpPr>
            <a:spLocks noGrp="1"/>
          </p:cNvSpPr>
          <p:nvPr>
            <p:ph idx="1"/>
          </p:nvPr>
        </p:nvSpPr>
        <p:spPr>
          <a:xfrm>
            <a:off x="2231136" y="2281881"/>
            <a:ext cx="7729728" cy="4151870"/>
          </a:xfrm>
        </p:spPr>
        <p:txBody>
          <a:bodyPr>
            <a:normAutofit lnSpcReduction="10000"/>
          </a:bodyPr>
          <a:lstStyle/>
          <a:p>
            <a:pPr marL="0" indent="0">
              <a:buNone/>
            </a:pPr>
            <a:r>
              <a:rPr lang="tr-TR" dirty="0" err="1"/>
              <a:t>Serialization</a:t>
            </a:r>
            <a:r>
              <a:rPr lang="tr-TR" dirty="0"/>
              <a:t>, objeleri </a:t>
            </a:r>
            <a:r>
              <a:rPr lang="tr-TR" dirty="0" err="1"/>
              <a:t>Byte</a:t>
            </a:r>
            <a:r>
              <a:rPr lang="tr-TR" dirty="0"/>
              <a:t> </a:t>
            </a:r>
            <a:r>
              <a:rPr lang="tr-TR" dirty="0" err="1"/>
              <a:t>streama</a:t>
            </a:r>
            <a:r>
              <a:rPr lang="tr-TR" dirty="0"/>
              <a:t>( </a:t>
            </a:r>
            <a:r>
              <a:rPr lang="tr-TR" dirty="0" err="1"/>
              <a:t>ObjectInputStream</a:t>
            </a:r>
            <a:r>
              <a:rPr lang="tr-TR" dirty="0"/>
              <a:t>(), </a:t>
            </a:r>
            <a:r>
              <a:rPr lang="tr-TR" dirty="0" err="1"/>
              <a:t>ObjectOutputStream</a:t>
            </a:r>
            <a:r>
              <a:rPr lang="tr-TR" dirty="0"/>
              <a:t>()) dönüştürdüğümüz işlemlerdir. Böylece objelerimiz dosyaya ,</a:t>
            </a:r>
            <a:r>
              <a:rPr lang="tr-TR" dirty="0" err="1"/>
              <a:t>veritabanına</a:t>
            </a:r>
            <a:r>
              <a:rPr lang="tr-TR" dirty="0"/>
              <a:t> veya hafızaya kaydedebiliyoruz. Bunun tersine ise </a:t>
            </a:r>
            <a:r>
              <a:rPr lang="tr-TR" dirty="0" err="1"/>
              <a:t>Deserialization</a:t>
            </a:r>
            <a:r>
              <a:rPr lang="tr-TR" dirty="0"/>
              <a:t> deniyor. Ve </a:t>
            </a:r>
            <a:r>
              <a:rPr lang="tr-TR" dirty="0" err="1"/>
              <a:t>Serialization</a:t>
            </a:r>
            <a:r>
              <a:rPr lang="tr-TR" dirty="0"/>
              <a:t> işlemi kullanımı önerilmemektedir. Buna alternatif olarak </a:t>
            </a:r>
            <a:r>
              <a:rPr lang="tr-TR" dirty="0" err="1"/>
              <a:t>json</a:t>
            </a:r>
            <a:r>
              <a:rPr lang="tr-TR" dirty="0"/>
              <a:t> formatı kullanılabilir. Eğer </a:t>
            </a:r>
            <a:r>
              <a:rPr lang="tr-TR" dirty="0" err="1"/>
              <a:t>serial</a:t>
            </a:r>
            <a:r>
              <a:rPr lang="tr-TR" dirty="0"/>
              <a:t> versiyon vermezsek sistem kendi yapısına göre </a:t>
            </a:r>
            <a:r>
              <a:rPr lang="tr-TR" dirty="0" err="1"/>
              <a:t>kriptografik</a:t>
            </a:r>
            <a:r>
              <a:rPr lang="tr-TR" dirty="0"/>
              <a:t> karma işlemiyle kendi oto üretir. Maliyetli, hata ve güvenlik açıkları oluşur. </a:t>
            </a:r>
          </a:p>
          <a:p>
            <a:pPr marL="0" indent="0">
              <a:buNone/>
            </a:pPr>
            <a:r>
              <a:rPr lang="tr-TR" dirty="0"/>
              <a:t>İstisna sınıfımın neden serileştirilmesi gerekiyor?</a:t>
            </a:r>
          </a:p>
          <a:p>
            <a:pPr marL="0" indent="0">
              <a:buNone/>
            </a:pPr>
            <a:r>
              <a:rPr lang="tr-TR" dirty="0"/>
              <a:t>Bunun nedeni, tüm istisnalar için kök sınıf olan </a:t>
            </a:r>
            <a:r>
              <a:rPr lang="tr-TR" dirty="0" err="1"/>
              <a:t>Throwable’ın</a:t>
            </a:r>
            <a:r>
              <a:rPr lang="tr-TR" dirty="0"/>
              <a:t> Serileştirilebilir arabirimi uygulamasıdır. Varsayılan olarak tüm istisnalar seri hale getirilebilir ve bu bir dil tasarımı kararıdır çünkü yazarlar istisnaların herhangi bir özel konfigürasyon olmadan kablo üzerinden gönderilebilmesini istediler. Temel sınıf serileştirilebilir değilse, yerleşik istisna türleri üzerinde hiçbir kontrolünüz olmayacağından, uzak bir yöntemin başarısız olması durumunda tam olarak neyin yanlış gittiğini iletmekte zorlanabilirsiniz.</a:t>
            </a:r>
          </a:p>
        </p:txBody>
      </p:sp>
    </p:spTree>
    <p:extLst>
      <p:ext uri="{BB962C8B-B14F-4D97-AF65-F5344CB8AC3E}">
        <p14:creationId xmlns:p14="http://schemas.microsoft.com/office/powerpoint/2010/main" val="2222441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B12E-3487-4EDD-882D-7D9F2CA34758}"/>
              </a:ext>
            </a:extLst>
          </p:cNvPr>
          <p:cNvSpPr>
            <a:spLocks noGrp="1"/>
          </p:cNvSpPr>
          <p:nvPr>
            <p:ph type="title"/>
          </p:nvPr>
        </p:nvSpPr>
        <p:spPr/>
        <p:txBody>
          <a:bodyPr/>
          <a:lstStyle/>
          <a:p>
            <a:r>
              <a:rPr lang="tr-TR" dirty="0" err="1"/>
              <a:t>Secure</a:t>
            </a:r>
            <a:r>
              <a:rPr lang="tr-TR" dirty="0"/>
              <a:t> </a:t>
            </a:r>
            <a:r>
              <a:rPr lang="tr-TR" dirty="0" err="1"/>
              <a:t>hashıng</a:t>
            </a:r>
            <a:r>
              <a:rPr lang="tr-TR" dirty="0"/>
              <a:t> </a:t>
            </a:r>
            <a:r>
              <a:rPr lang="tr-TR" dirty="0" err="1"/>
              <a:t>algorıthm</a:t>
            </a:r>
            <a:r>
              <a:rPr lang="tr-TR" dirty="0"/>
              <a:t> (</a:t>
            </a:r>
            <a:r>
              <a:rPr lang="tr-TR" dirty="0" err="1"/>
              <a:t>sha</a:t>
            </a:r>
            <a:r>
              <a:rPr lang="tr-TR" dirty="0"/>
              <a:t>)</a:t>
            </a:r>
          </a:p>
        </p:txBody>
      </p:sp>
      <p:sp>
        <p:nvSpPr>
          <p:cNvPr id="3" name="Content Placeholder 2">
            <a:extLst>
              <a:ext uri="{FF2B5EF4-FFF2-40B4-BE49-F238E27FC236}">
                <a16:creationId xmlns:a16="http://schemas.microsoft.com/office/drawing/2014/main" id="{FE081C1C-E003-4026-8FA2-B38F6A4E816C}"/>
              </a:ext>
            </a:extLst>
          </p:cNvPr>
          <p:cNvSpPr>
            <a:spLocks noGrp="1"/>
          </p:cNvSpPr>
          <p:nvPr>
            <p:ph idx="1"/>
          </p:nvPr>
        </p:nvSpPr>
        <p:spPr/>
        <p:txBody>
          <a:bodyPr/>
          <a:lstStyle/>
          <a:p>
            <a:r>
              <a:rPr lang="tr-TR" dirty="0"/>
              <a:t>SHA, </a:t>
            </a:r>
            <a:r>
              <a:rPr lang="tr-TR" dirty="0" err="1"/>
              <a:t>National</a:t>
            </a:r>
            <a:r>
              <a:rPr lang="tr-TR" dirty="0"/>
              <a:t> Security </a:t>
            </a:r>
            <a:r>
              <a:rPr lang="tr-TR" dirty="0" err="1"/>
              <a:t>Agency</a:t>
            </a:r>
            <a:r>
              <a:rPr lang="tr-TR" dirty="0"/>
              <a:t> (NSA) tarafından geliştirilmiştir. </a:t>
            </a:r>
            <a:r>
              <a:rPr lang="tr-TR" dirty="0" err="1"/>
              <a:t>SHA’ı</a:t>
            </a:r>
            <a:r>
              <a:rPr lang="tr-TR" dirty="0"/>
              <a:t> kriptolama protokolü olarak düşünebiliriz. Veriyi tek yönlü olarak kriptolayarak anlamsız karakterlere çevirir. </a:t>
            </a:r>
            <a:r>
              <a:rPr lang="tr-TR" dirty="0" err="1"/>
              <a:t>Kriptolanan</a:t>
            </a:r>
            <a:r>
              <a:rPr lang="tr-TR" dirty="0"/>
              <a:t> verinin içeriği bilinmiyorsa, içeriğini öğrenmek mümkün değildir. Yalnızca verinin içeriği biliniyorsa doğruluğu kontrol edilebilir. SHA-0 SHA-1 SHA-2 SHA-3 olmak üzere 4 farklı algoritması mevcuttur. Aralarındaki fark çıkış boyutlarıdır. (bit)  </a:t>
            </a:r>
          </a:p>
        </p:txBody>
      </p:sp>
    </p:spTree>
    <p:extLst>
      <p:ext uri="{BB962C8B-B14F-4D97-AF65-F5344CB8AC3E}">
        <p14:creationId xmlns:p14="http://schemas.microsoft.com/office/powerpoint/2010/main" val="6340971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BC7-28D5-4676-8E5A-AB94B1D09C2B}"/>
              </a:ext>
            </a:extLst>
          </p:cNvPr>
          <p:cNvSpPr>
            <a:spLocks noGrp="1"/>
          </p:cNvSpPr>
          <p:nvPr>
            <p:ph type="title"/>
          </p:nvPr>
        </p:nvSpPr>
        <p:spPr/>
        <p:txBody>
          <a:bodyPr/>
          <a:lstStyle/>
          <a:p>
            <a:r>
              <a:rPr lang="tr-TR" dirty="0"/>
              <a:t>Message-</a:t>
            </a:r>
            <a:r>
              <a:rPr lang="tr-TR" dirty="0" err="1"/>
              <a:t>dıgest</a:t>
            </a:r>
            <a:r>
              <a:rPr lang="tr-TR" dirty="0"/>
              <a:t> </a:t>
            </a:r>
            <a:r>
              <a:rPr lang="tr-TR" dirty="0" err="1"/>
              <a:t>algorıthm</a:t>
            </a:r>
            <a:r>
              <a:rPr lang="tr-TR" dirty="0"/>
              <a:t> 5 (md5)</a:t>
            </a:r>
          </a:p>
        </p:txBody>
      </p:sp>
      <p:sp>
        <p:nvSpPr>
          <p:cNvPr id="3" name="Content Placeholder 2">
            <a:extLst>
              <a:ext uri="{FF2B5EF4-FFF2-40B4-BE49-F238E27FC236}">
                <a16:creationId xmlns:a16="http://schemas.microsoft.com/office/drawing/2014/main" id="{F4B8D76C-AE64-490B-A6AF-102E37F37912}"/>
              </a:ext>
            </a:extLst>
          </p:cNvPr>
          <p:cNvSpPr>
            <a:spLocks noGrp="1"/>
          </p:cNvSpPr>
          <p:nvPr>
            <p:ph idx="1"/>
          </p:nvPr>
        </p:nvSpPr>
        <p:spPr/>
        <p:txBody>
          <a:bodyPr/>
          <a:lstStyle/>
          <a:p>
            <a:r>
              <a:rPr lang="tr-TR" dirty="0"/>
              <a:t>MD5, veriyi kriptolamak için 128 bit özet değeri üretir. MD5 şifreleme algoritmaları içermez. Veri bütünlüğünün doğrulanması amacıyla kullanılır. Ancak yine de şifreleme amacıyla da kullanılabilir. MD5 algoritması </a:t>
            </a:r>
            <a:r>
              <a:rPr lang="tr-TR" dirty="0" err="1"/>
              <a:t>brute</a:t>
            </a:r>
            <a:r>
              <a:rPr lang="tr-TR" dirty="0"/>
              <a:t> </a:t>
            </a:r>
            <a:r>
              <a:rPr lang="tr-TR" dirty="0" err="1"/>
              <a:t>force</a:t>
            </a:r>
            <a:r>
              <a:rPr lang="tr-TR" dirty="0"/>
              <a:t> ile günümüzde kırılabilmektedir. MD5 kriptolama tek yönlü olarak çalışmaktadır.</a:t>
            </a:r>
          </a:p>
        </p:txBody>
      </p:sp>
    </p:spTree>
    <p:extLst>
      <p:ext uri="{BB962C8B-B14F-4D97-AF65-F5344CB8AC3E}">
        <p14:creationId xmlns:p14="http://schemas.microsoft.com/office/powerpoint/2010/main" val="1176578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1A9F-3180-41FD-999C-F44FFE76F0AB}"/>
              </a:ext>
            </a:extLst>
          </p:cNvPr>
          <p:cNvSpPr>
            <a:spLocks noGrp="1"/>
          </p:cNvSpPr>
          <p:nvPr>
            <p:ph type="title"/>
          </p:nvPr>
        </p:nvSpPr>
        <p:spPr/>
        <p:txBody>
          <a:bodyPr/>
          <a:lstStyle/>
          <a:p>
            <a:r>
              <a:rPr lang="tr-TR" dirty="0" err="1"/>
              <a:t>Strıng</a:t>
            </a:r>
            <a:r>
              <a:rPr lang="tr-TR" dirty="0"/>
              <a:t> </a:t>
            </a:r>
            <a:r>
              <a:rPr lang="tr-TR" dirty="0" err="1"/>
              <a:t>new</a:t>
            </a:r>
            <a:r>
              <a:rPr lang="tr-TR" dirty="0"/>
              <a:t> – "" farkı </a:t>
            </a:r>
          </a:p>
        </p:txBody>
      </p:sp>
      <p:sp>
        <p:nvSpPr>
          <p:cNvPr id="3" name="Content Placeholder 2">
            <a:extLst>
              <a:ext uri="{FF2B5EF4-FFF2-40B4-BE49-F238E27FC236}">
                <a16:creationId xmlns:a16="http://schemas.microsoft.com/office/drawing/2014/main" id="{DCD09226-9CC4-4611-95F4-50617B7A2C36}"/>
              </a:ext>
            </a:extLst>
          </p:cNvPr>
          <p:cNvSpPr>
            <a:spLocks noGrp="1"/>
          </p:cNvSpPr>
          <p:nvPr>
            <p:ph idx="1"/>
          </p:nvPr>
        </p:nvSpPr>
        <p:spPr/>
        <p:txBody>
          <a:bodyPr/>
          <a:lstStyle/>
          <a:p>
            <a:r>
              <a:rPr lang="tr-TR" dirty="0"/>
              <a:t>Herhangi bir </a:t>
            </a:r>
            <a:r>
              <a:rPr lang="tr-TR" dirty="0" err="1"/>
              <a:t>string</a:t>
            </a:r>
            <a:r>
              <a:rPr lang="tr-TR" dirty="0"/>
              <a:t> değişkeni yaratılırken </a:t>
            </a:r>
            <a:r>
              <a:rPr lang="tr-TR" dirty="0" err="1"/>
              <a:t>new</a:t>
            </a:r>
            <a:r>
              <a:rPr lang="tr-TR" dirty="0"/>
              <a:t> </a:t>
            </a:r>
            <a:r>
              <a:rPr lang="tr-TR" dirty="0" err="1"/>
              <a:t>String</a:t>
            </a:r>
            <a:r>
              <a:rPr lang="tr-TR" dirty="0"/>
              <a:t>("") ile oluşturulduğunda yeni bir referans ile oluşturur.  </a:t>
            </a:r>
          </a:p>
          <a:p>
            <a:r>
              <a:rPr lang="tr-TR" dirty="0"/>
              <a:t>Herhangi bir </a:t>
            </a:r>
            <a:r>
              <a:rPr lang="tr-TR" dirty="0" err="1"/>
              <a:t>string</a:t>
            </a:r>
            <a:r>
              <a:rPr lang="tr-TR" dirty="0"/>
              <a:t> değişkeni yaratılırken direkt "" ile oluşturulduğunda ise </a:t>
            </a:r>
            <a:r>
              <a:rPr lang="tr-TR" dirty="0" err="1"/>
              <a:t>string</a:t>
            </a:r>
            <a:r>
              <a:rPr lang="tr-TR" dirty="0"/>
              <a:t> objelerinin dahili referans havuzundan referansını atamaktadır.</a:t>
            </a:r>
          </a:p>
          <a:p>
            <a:r>
              <a:rPr lang="tr-TR" dirty="0"/>
              <a:t>Bu durumda </a:t>
            </a:r>
            <a:r>
              <a:rPr lang="tr-TR" dirty="0" err="1"/>
              <a:t>new</a:t>
            </a:r>
            <a:r>
              <a:rPr lang="tr-TR" dirty="0"/>
              <a:t> anahtar kelimesi ile yaratılan </a:t>
            </a:r>
            <a:r>
              <a:rPr lang="tr-TR" dirty="0" err="1"/>
              <a:t>string</a:t>
            </a:r>
            <a:r>
              <a:rPr lang="tr-TR" dirty="0"/>
              <a:t> değişkeni diğer duruma göre daha çok </a:t>
            </a:r>
            <a:r>
              <a:rPr lang="tr-TR"/>
              <a:t>zaman almaktadır.</a:t>
            </a:r>
            <a:endParaRPr lang="tr-TR" dirty="0"/>
          </a:p>
        </p:txBody>
      </p:sp>
    </p:spTree>
    <p:extLst>
      <p:ext uri="{BB962C8B-B14F-4D97-AF65-F5344CB8AC3E}">
        <p14:creationId xmlns:p14="http://schemas.microsoft.com/office/powerpoint/2010/main" val="331229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Compıler</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fontScale="925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r>
              <a:rPr lang="tr-TR" dirty="0" err="1"/>
              <a:t>Stackteki</a:t>
            </a:r>
            <a:r>
              <a:rPr lang="tr-TR" dirty="0"/>
              <a:t> veri hemen silinirken, </a:t>
            </a:r>
            <a:r>
              <a:rPr lang="tr-TR" dirty="0" err="1"/>
              <a:t>heapteki</a:t>
            </a:r>
            <a:r>
              <a:rPr lang="tr-TR" dirty="0"/>
              <a:t> veri </a:t>
            </a:r>
            <a:r>
              <a:rPr lang="tr-TR" dirty="0" err="1"/>
              <a:t>garbage</a:t>
            </a:r>
            <a:r>
              <a:rPr lang="tr-TR" dirty="0"/>
              <a:t> </a:t>
            </a:r>
            <a:r>
              <a:rPr lang="tr-TR" dirty="0" err="1"/>
              <a:t>collector</a:t>
            </a:r>
            <a:r>
              <a:rPr lang="tr-TR" dirty="0"/>
              <a:t> algoritmasına bağlıdır.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32B-AD61-4837-84BF-0FC2EA5B0809}"/>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pic>
        <p:nvPicPr>
          <p:cNvPr id="2050" name="Picture 2" descr="Java stack and heap memory management - Stack Overflow">
            <a:extLst>
              <a:ext uri="{FF2B5EF4-FFF2-40B4-BE49-F238E27FC236}">
                <a16:creationId xmlns:a16="http://schemas.microsoft.com/office/drawing/2014/main" id="{AA044E57-763B-4A3D-96F2-501745DF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6" y="2484619"/>
            <a:ext cx="5177868" cy="379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215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4636</TotalTime>
  <Words>6590</Words>
  <Application>Microsoft Office PowerPoint</Application>
  <PresentationFormat>Widescreen</PresentationFormat>
  <Paragraphs>426</Paragraphs>
  <Slides>114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114</vt:i4>
      </vt:variant>
    </vt:vector>
  </HeadingPairs>
  <TitlesOfParts>
    <vt:vector size="119" baseType="lpstr">
      <vt:lpstr>Arial</vt:lpstr>
      <vt:lpstr>Cambria Math</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Compıler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lpstr>Access modıfıer</vt:lpstr>
      <vt:lpstr>Error types</vt:lpstr>
      <vt:lpstr>Error exceptıon farkı</vt:lpstr>
      <vt:lpstr>Decoder encoder</vt:lpstr>
      <vt:lpstr>Serileştirme</vt:lpstr>
      <vt:lpstr>Secure hashıng algorıthm (sha)</vt:lpstr>
      <vt:lpstr>Message-dıgest algorıthm 5 (md5)</vt:lpstr>
      <vt:lpstr>Strıng new – "" farkı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117</cp:revision>
  <dcterms:created xsi:type="dcterms:W3CDTF">2022-05-23T16:05:18Z</dcterms:created>
  <dcterms:modified xsi:type="dcterms:W3CDTF">2022-06-28T22:35:47Z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