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 id="288" r:id="rId34"/>
    <p:sldId id="294" r:id="rId35"/>
    <p:sldId id="293" r:id="rId36"/>
    <p:sldId id="292"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ection>
        <p14:section name="1.ödev" id="{AF0DB60B-968C-41FC-9E1E-095131B44884}">
          <p14:sldIdLst>
            <p14:sldId id="272"/>
            <p14:sldId id="273"/>
          </p14:sldIdLst>
        </p14:section>
        <p14:section name="2.ödev" id="{D9DBD3E7-B523-4B62-8351-DD7701CDA220}">
          <p14:sldIdLst>
            <p14:sldId id="274"/>
            <p14:sldId id="275"/>
          </p14:sldIdLst>
        </p14:section>
        <p14:section name="3.ödev" id="{EE1D6AFF-F4F9-4C89-9440-F95FD59B45E4}">
          <p14:sldIdLst>
            <p14:sldId id="276"/>
          </p14:sldIdLst>
        </p14:section>
        <p14:section name="4.ödev" id="{19B333E8-021A-487D-B574-7283CF5A1C7C}">
          <p14:sldIdLst>
            <p14:sldId id="277"/>
            <p14:sldId id="278"/>
            <p14:sldId id="279"/>
            <p14:sldId id="280"/>
          </p14:sldIdLst>
        </p14:section>
        <p14:section name="5.ödev" id="{3B52584E-996B-40BF-AA93-6FCC2387C1AD}">
          <p14:sldIdLst>
            <p14:sldId id="281"/>
          </p14:sldIdLst>
        </p14:section>
        <p14:section name="3.hafta" id="{46026293-8C73-476F-8B5B-7D0DC3982EC6}">
          <p14:sldIdLst/>
        </p14:section>
        <p14:section name="1.ödev" id="{52A58FD1-0916-47A2-9EA7-952315838363}">
          <p14:sldIdLst>
            <p14:sldId id="282"/>
          </p14:sldIdLst>
        </p14:section>
        <p14:section name="2.ödev" id="{B579EF34-0B59-401B-A636-90DA2218BBE4}">
          <p14:sldIdLst>
            <p14:sldId id="283"/>
            <p14:sldId id="284"/>
          </p14:sldIdLst>
        </p14:section>
        <p14:section name="Backend" id="{4428E469-F080-4ACC-AEA5-5C72199DE92E}">
          <p14:sldIdLst/>
        </p14:section>
        <p14:section name="1.hafta" id="{AC9296DF-2046-48DB-9E04-75673B6325A2}">
          <p14:sldIdLst/>
        </p14:section>
        <p14:section name="1.ödev" id="{A633C3FD-49E2-4EE1-9948-2BF5350D1EBA}">
          <p14:sldIdLst>
            <p14:sldId id="285"/>
            <p14:sldId id="286"/>
            <p14:sldId id="287"/>
            <p14:sldId id="289"/>
            <p14:sldId id="290"/>
            <p14:sldId id="291"/>
            <p14:sldId id="288"/>
            <p14:sldId id="294"/>
            <p14:sldId id="293"/>
            <p14:sldId id="292"/>
            <p14:sldId id="295"/>
            <p14:sldId id="296"/>
          </p14:sldIdLst>
        </p14:section>
        <p14:section name="2.hafta" id="{423C536B-44F8-42BA-8001-EF3EA57FFDA9}">
          <p14:sldIdLst/>
        </p14:section>
        <p14:section name="1.ödev" id="{B4A6C867-F2AE-428B-B455-30F88DDE4E48}">
          <p14:sldIdLst>
            <p14:sldId id="297"/>
          </p14:sldIdLst>
        </p14:section>
        <p14:section name="2.ödev" id="{F53B2F12-732B-4F94-86FB-F0D229E2AE71}">
          <p14:sldIdLst>
            <p14:sldId id="298"/>
          </p14:sldIdLst>
        </p14:section>
        <p14:section name="3.ödev" id="{D9138C23-1C12-46DC-8C53-CD9B41DCB057}">
          <p14:sldIdLst>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29.06.2022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29.06.2022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29.06.2022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29.06.2022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br>
              <a:rPr lang="tr-TR" sz="2400" dirty="0"/>
            </a:b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B7C7-CFF9-4A07-945C-A7C922334CFA}"/>
              </a:ext>
            </a:extLst>
          </p:cNvPr>
          <p:cNvSpPr>
            <a:spLocks noGrp="1"/>
          </p:cNvSpPr>
          <p:nvPr>
            <p:ph type="title"/>
          </p:nvPr>
        </p:nvSpPr>
        <p:spPr>
          <a:xfrm>
            <a:off x="838200" y="365126"/>
            <a:ext cx="10515600" cy="866516"/>
          </a:xfrm>
        </p:spPr>
        <p:txBody>
          <a:bodyPr>
            <a:normAutofit/>
          </a:bodyPr>
          <a:lstStyle/>
          <a:p>
            <a:pPr algn="ctr"/>
            <a:r>
              <a:rPr lang="tr-TR" sz="2400" dirty="0"/>
              <a:t>Library ve </a:t>
            </a:r>
            <a:r>
              <a:rPr lang="tr-TR" sz="2400" dirty="0" err="1"/>
              <a:t>framework</a:t>
            </a:r>
            <a:r>
              <a:rPr lang="tr-TR" sz="2400" dirty="0"/>
              <a:t> farkı ?</a:t>
            </a:r>
          </a:p>
        </p:txBody>
      </p:sp>
      <p:sp>
        <p:nvSpPr>
          <p:cNvPr id="3" name="Content Placeholder 2">
            <a:extLst>
              <a:ext uri="{FF2B5EF4-FFF2-40B4-BE49-F238E27FC236}">
                <a16:creationId xmlns:a16="http://schemas.microsoft.com/office/drawing/2014/main" id="{A503666F-8716-4F9F-A74B-EAFACF09B151}"/>
              </a:ext>
            </a:extLst>
          </p:cNvPr>
          <p:cNvSpPr>
            <a:spLocks noGrp="1"/>
          </p:cNvSpPr>
          <p:nvPr>
            <p:ph idx="1"/>
          </p:nvPr>
        </p:nvSpPr>
        <p:spPr>
          <a:xfrm>
            <a:off x="838200" y="1576873"/>
            <a:ext cx="10515600" cy="4600090"/>
          </a:xfrm>
        </p:spPr>
        <p:txBody>
          <a:bodyPr/>
          <a:lstStyle/>
          <a:p>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261844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761-125B-49AC-B4C7-9EE120D2FEB7}"/>
              </a:ext>
            </a:extLst>
          </p:cNvPr>
          <p:cNvSpPr>
            <a:spLocks noGrp="1"/>
          </p:cNvSpPr>
          <p:nvPr>
            <p:ph type="title"/>
          </p:nvPr>
        </p:nvSpPr>
        <p:spPr>
          <a:xfrm>
            <a:off x="838200" y="365125"/>
            <a:ext cx="10515600" cy="829193"/>
          </a:xfrm>
        </p:spPr>
        <p:txBody>
          <a:bodyPr>
            <a:normAutofit/>
          </a:bodyPr>
          <a:lstStyle/>
          <a:p>
            <a:pPr algn="ctr"/>
            <a:r>
              <a:rPr lang="tr-TR" sz="2400" dirty="0" err="1"/>
              <a:t>Jdk</a:t>
            </a:r>
            <a:r>
              <a:rPr lang="tr-TR" sz="2400" dirty="0"/>
              <a:t> – </a:t>
            </a:r>
            <a:r>
              <a:rPr lang="tr-TR" sz="2400" dirty="0" err="1"/>
              <a:t>sdk</a:t>
            </a:r>
            <a:r>
              <a:rPr lang="tr-TR" sz="2400" dirty="0"/>
              <a:t> farkı ?</a:t>
            </a:r>
          </a:p>
        </p:txBody>
      </p:sp>
      <p:sp>
        <p:nvSpPr>
          <p:cNvPr id="3" name="Content Placeholder 2">
            <a:extLst>
              <a:ext uri="{FF2B5EF4-FFF2-40B4-BE49-F238E27FC236}">
                <a16:creationId xmlns:a16="http://schemas.microsoft.com/office/drawing/2014/main" id="{452F76E8-EA4B-45B6-8D72-8AD4246C3213}"/>
              </a:ext>
            </a:extLst>
          </p:cNvPr>
          <p:cNvSpPr>
            <a:spLocks noGrp="1"/>
          </p:cNvSpPr>
          <p:nvPr>
            <p:ph idx="1"/>
          </p:nvPr>
        </p:nvSpPr>
        <p:spPr/>
        <p:txBody>
          <a:bodyPr/>
          <a:lstStyle/>
          <a:p>
            <a:r>
              <a:rPr lang="tr-TR" sz="2400" dirty="0"/>
              <a:t>1. SDK, belirli yazılım paketleri veya platformları için uygulamalar oluşturulmasına izin veren bir dizi geliştirme aracıdır; JDK en çok kullanılan </a:t>
            </a:r>
            <a:r>
              <a:rPr lang="tr-TR" sz="2400" dirty="0" err="1"/>
              <a:t>SDK'dır</a:t>
            </a:r>
            <a:r>
              <a:rPr lang="tr-TR" sz="2400" dirty="0"/>
              <a:t> ve Java programlarının yazılması ve çalıştırılmasından sorumlu olan </a:t>
            </a:r>
            <a:r>
              <a:rPr lang="tr-TR" sz="2400" dirty="0" err="1"/>
              <a:t>SDK'nın</a:t>
            </a:r>
            <a:r>
              <a:rPr lang="tr-TR" sz="2400" dirty="0"/>
              <a:t> bir uzantısıdır.</a:t>
            </a:r>
          </a:p>
          <a:p>
            <a:r>
              <a:rPr lang="tr-TR" sz="2400"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7812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2E82C-8B5F-44A9-BB04-AE862F985508}"/>
              </a:ext>
            </a:extLst>
          </p:cNvPr>
          <p:cNvSpPr>
            <a:spLocks noGrp="1"/>
          </p:cNvSpPr>
          <p:nvPr>
            <p:ph idx="1"/>
          </p:nvPr>
        </p:nvSpPr>
        <p:spPr>
          <a:xfrm>
            <a:off x="838200" y="111967"/>
            <a:ext cx="10515600" cy="6064996"/>
          </a:xfrm>
        </p:spPr>
        <p:txBody>
          <a:bodyPr>
            <a:normAutofit/>
          </a:bodyPr>
          <a:lstStyle/>
          <a:p>
            <a:r>
              <a:rPr lang="tr-TR" sz="2000" dirty="0">
                <a:solidFill>
                  <a:srgbClr val="FF0000"/>
                </a:solidFill>
              </a:rPr>
              <a:t>Runtime </a:t>
            </a:r>
            <a:r>
              <a:rPr lang="tr-TR" sz="2000" dirty="0" err="1">
                <a:solidFill>
                  <a:srgbClr val="FF0000"/>
                </a:solidFill>
              </a:rPr>
              <a:t>error</a:t>
            </a:r>
            <a:r>
              <a:rPr lang="tr-TR" sz="2000" dirty="0">
                <a:solidFill>
                  <a:srgbClr val="FF0000"/>
                </a:solidFill>
              </a:rPr>
              <a:t> </a:t>
            </a:r>
            <a:r>
              <a:rPr lang="tr-TR" sz="2000" dirty="0"/>
              <a:t>: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bulaştıysa ortaya çıkabilir.</a:t>
            </a:r>
          </a:p>
          <a:p>
            <a:r>
              <a:rPr lang="tr-TR" sz="2000" dirty="0" err="1">
                <a:solidFill>
                  <a:srgbClr val="FF0000"/>
                </a:solidFill>
              </a:rPr>
              <a:t>Syntax</a:t>
            </a:r>
            <a:r>
              <a:rPr lang="tr-TR" sz="2000" dirty="0">
                <a:solidFill>
                  <a:srgbClr val="FF0000"/>
                </a:solidFill>
              </a:rPr>
              <a:t> </a:t>
            </a:r>
            <a:r>
              <a:rPr lang="tr-TR" sz="2000" dirty="0" err="1">
                <a:solidFill>
                  <a:srgbClr val="FF0000"/>
                </a:solidFill>
              </a:rPr>
              <a:t>error</a:t>
            </a:r>
            <a:r>
              <a:rPr lang="tr-TR" sz="2000" dirty="0">
                <a:solidFill>
                  <a:srgbClr val="FF0000"/>
                </a:solidFill>
              </a:rPr>
              <a:t> </a:t>
            </a:r>
            <a:r>
              <a:rPr lang="tr-TR" sz="2000" dirty="0"/>
              <a:t>: </a:t>
            </a:r>
            <a:r>
              <a:rPr lang="tr-TR" sz="2000" i="1" dirty="0" err="1"/>
              <a:t>Syntax</a:t>
            </a:r>
            <a:r>
              <a:rPr lang="tr-TR" sz="2000" i="1" dirty="0"/>
              <a:t> hatası, bizim kod yazarken uymamız gereken kurallara uymadığımız zaman karşımıza çıkar. Buna örnek vermek gerekirse, </a:t>
            </a:r>
            <a:r>
              <a:rPr lang="tr-TR" sz="2000" i="1" dirty="0" err="1"/>
              <a:t>string</a:t>
            </a:r>
            <a:r>
              <a:rPr lang="tr-TR" sz="2000" i="1" dirty="0"/>
              <a:t> veri tiplerinin tırnak içinde yazılması gerekir. İşte bu noktada eğer, biz bu tırnaklardan birini koymayı unutursak burada bir yazım hatası yani </a:t>
            </a:r>
            <a:r>
              <a:rPr lang="tr-TR" sz="2000" i="1" dirty="0" err="1"/>
              <a:t>syntax</a:t>
            </a:r>
            <a:r>
              <a:rPr lang="tr-TR" sz="2000" i="1" dirty="0"/>
              <a:t> hatası yapmış oluruz.  </a:t>
            </a:r>
            <a:r>
              <a:rPr lang="tr-TR" sz="2000" i="1" dirty="0" err="1"/>
              <a:t>Syntax</a:t>
            </a:r>
            <a:r>
              <a:rPr lang="tr-TR" sz="2000" i="1" dirty="0"/>
              <a:t> hatasında Editor, biz hatalı kod satırından çıkar çıkmaz, kodu çalıştırmadan bir hata penceresi açar ve bize hatalı olduğumuzu gösterir.</a:t>
            </a:r>
          </a:p>
          <a:p>
            <a:r>
              <a:rPr lang="tr-TR" sz="2000" i="1" dirty="0" err="1">
                <a:solidFill>
                  <a:srgbClr val="FF0000"/>
                </a:solidFill>
              </a:rPr>
              <a:t>Compile</a:t>
            </a:r>
            <a:r>
              <a:rPr lang="tr-TR" sz="2000" i="1" dirty="0">
                <a:solidFill>
                  <a:srgbClr val="FF0000"/>
                </a:solidFill>
              </a:rPr>
              <a:t> </a:t>
            </a:r>
            <a:r>
              <a:rPr lang="tr-TR" sz="2000" i="1" dirty="0" err="1">
                <a:solidFill>
                  <a:srgbClr val="FF0000"/>
                </a:solidFill>
              </a:rPr>
              <a:t>error</a:t>
            </a:r>
            <a:r>
              <a:rPr lang="tr-TR" sz="2000" i="1" dirty="0">
                <a:solidFill>
                  <a:srgbClr val="FF0000"/>
                </a:solidFill>
              </a:rPr>
              <a:t> </a:t>
            </a:r>
            <a:r>
              <a:rPr lang="tr-TR" sz="2000" i="1" dirty="0"/>
              <a:t>: </a:t>
            </a:r>
            <a:r>
              <a:rPr lang="tr-TR" sz="2000" i="1" dirty="0" err="1"/>
              <a:t>Compile</a:t>
            </a:r>
            <a:r>
              <a:rPr lang="tr-TR" sz="2000" i="1" dirty="0"/>
              <a:t> hatası, </a:t>
            </a:r>
            <a:r>
              <a:rPr lang="tr-TR" sz="2000" i="1" dirty="0" err="1"/>
              <a:t>syntax</a:t>
            </a:r>
            <a:r>
              <a:rPr lang="tr-TR" sz="2000" i="1" dirty="0"/>
              <a:t> hatasından farklı olarak, kodu çalıştırdıktan sonra farkına varabileceğiniz bir hatadır. Genellikle yanlış veya eksik yazılmış bir kelime sebep verir. </a:t>
            </a:r>
            <a:r>
              <a:rPr lang="tr-TR" sz="2000" i="1" dirty="0" err="1"/>
              <a:t>Range</a:t>
            </a:r>
            <a:r>
              <a:rPr lang="tr-TR" sz="2000" i="1" dirty="0"/>
              <a:t> yerine </a:t>
            </a:r>
            <a:r>
              <a:rPr lang="tr-TR" sz="2000" i="1" dirty="0" err="1"/>
              <a:t>Rang</a:t>
            </a:r>
            <a:r>
              <a:rPr lang="tr-TR" sz="2000" i="1" dirty="0"/>
              <a:t> gibi yada farklı harfe basma gibi küçük yanlışlıklar bu hatayı tetikler.</a:t>
            </a:r>
            <a:r>
              <a:rPr lang="tr-TR" sz="2000" i="1"/>
              <a:t> </a:t>
            </a:r>
            <a:endParaRPr lang="tr-TR" sz="2000" dirty="0"/>
          </a:p>
        </p:txBody>
      </p:sp>
    </p:spTree>
    <p:extLst>
      <p:ext uri="{BB962C8B-B14F-4D97-AF65-F5344CB8AC3E}">
        <p14:creationId xmlns:p14="http://schemas.microsoft.com/office/powerpoint/2010/main" val="81417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B53DE-C992-484C-9CC4-E9FAB540231E}"/>
              </a:ext>
            </a:extLst>
          </p:cNvPr>
          <p:cNvSpPr>
            <a:spLocks noGrp="1"/>
          </p:cNvSpPr>
          <p:nvPr>
            <p:ph idx="1"/>
          </p:nvPr>
        </p:nvSpPr>
        <p:spPr>
          <a:xfrm>
            <a:off x="838200" y="158620"/>
            <a:ext cx="10515600" cy="6018343"/>
          </a:xfrm>
        </p:spPr>
        <p:txBody>
          <a:bodyPr/>
          <a:lstStyle/>
          <a:p>
            <a:r>
              <a:rPr lang="tr-TR" sz="2000" b="1" dirty="0" err="1">
                <a:solidFill>
                  <a:srgbClr val="FF0000"/>
                </a:solidFill>
              </a:rPr>
              <a:t>Stack</a:t>
            </a:r>
            <a:r>
              <a:rPr lang="tr-TR" sz="2000" b="1" dirty="0">
                <a:solidFill>
                  <a:srgbClr val="FF0000"/>
                </a:solidFill>
              </a:rPr>
              <a:t> Memory</a:t>
            </a:r>
            <a:r>
              <a:rPr lang="tr-TR" sz="2000" dirty="0"/>
              <a:t>, işlemcilerin </a:t>
            </a:r>
            <a:r>
              <a:rPr lang="tr-TR" sz="2000" dirty="0" err="1"/>
              <a:t>register</a:t>
            </a:r>
            <a:r>
              <a:rPr lang="tr-TR" sz="2000" dirty="0"/>
              <a:t> bilgilerinin tutulduğu yerdir. Burada programınızla ilgili bilgiler (örneğin; lokal değişkenler, referans değişkenler </a:t>
            </a:r>
            <a:r>
              <a:rPr lang="tr-TR" sz="2000" dirty="0" err="1"/>
              <a:t>vs</a:t>
            </a:r>
            <a:r>
              <a:rPr lang="tr-TR" sz="2000" dirty="0"/>
              <a:t>) yer almaktadır. Bu </a:t>
            </a:r>
            <a:r>
              <a:rPr lang="tr-TR" sz="2000" dirty="0" err="1"/>
              <a:t>memory</a:t>
            </a:r>
            <a:r>
              <a:rPr lang="tr-TR" sz="2000" dirty="0"/>
              <a:t>, geliştirici tarafından değil, </a:t>
            </a:r>
            <a:r>
              <a:rPr lang="tr-TR" sz="2000" b="1" i="1" dirty="0" err="1"/>
              <a:t>compiler</a:t>
            </a:r>
            <a:r>
              <a:rPr lang="tr-TR" sz="2000" b="1" i="1" dirty="0"/>
              <a:t> tarafından yönetilir</a:t>
            </a:r>
            <a:r>
              <a:rPr lang="tr-TR" sz="2000" dirty="0"/>
              <a:t>. </a:t>
            </a:r>
            <a:r>
              <a:rPr lang="tr-TR" sz="2000" dirty="0" err="1"/>
              <a:t>Stack’teki</a:t>
            </a:r>
            <a:r>
              <a:rPr lang="tr-TR" sz="2000" dirty="0"/>
              <a:t> bilgiler kodunuzun derleme aşamasında, direk bellek içine yerleştirildiği için erişimi oldukça hızlıdır.</a:t>
            </a:r>
          </a:p>
          <a:p>
            <a:r>
              <a:rPr lang="tr-TR" sz="2000" b="1" dirty="0" err="1">
                <a:solidFill>
                  <a:srgbClr val="FF0000"/>
                </a:solidFill>
              </a:rPr>
              <a:t>Heap</a:t>
            </a:r>
            <a:r>
              <a:rPr lang="tr-TR" sz="2000" b="1" dirty="0">
                <a:solidFill>
                  <a:srgbClr val="FF0000"/>
                </a:solidFill>
              </a:rPr>
              <a:t> Memory</a:t>
            </a:r>
            <a:r>
              <a:rPr lang="tr-TR" sz="2000" dirty="0"/>
              <a:t>, bellek üzerinde yer tahsisi yapılan belli bir bölümdür. Bu yer, bellek üzerinde “</a:t>
            </a:r>
            <a:r>
              <a:rPr lang="tr-TR" sz="2000" i="1" dirty="0" err="1"/>
              <a:t>malloc</a:t>
            </a:r>
            <a:r>
              <a:rPr lang="tr-TR" sz="2000" dirty="0"/>
              <a:t>” fonksiyonu aracılığıyla tahsis edilir ve </a:t>
            </a:r>
            <a:r>
              <a:rPr lang="tr-TR" sz="2000" dirty="0" err="1"/>
              <a:t>heap</a:t>
            </a:r>
            <a:r>
              <a:rPr lang="tr-TR" sz="2000" dirty="0"/>
              <a:t> üzerinde </a:t>
            </a:r>
            <a:r>
              <a:rPr lang="tr-TR" sz="2000" dirty="0" err="1"/>
              <a:t>allocate</a:t>
            </a:r>
            <a:r>
              <a:rPr lang="tr-TR" sz="2000" dirty="0"/>
              <a:t> edilen(yer tahsisi yapılan) bellek “</a:t>
            </a:r>
            <a:r>
              <a:rPr lang="tr-TR" sz="2000" i="1" dirty="0" err="1"/>
              <a:t>free</a:t>
            </a:r>
            <a:r>
              <a:rPr lang="tr-TR" sz="2000" dirty="0"/>
              <a:t>” </a:t>
            </a:r>
            <a:r>
              <a:rPr lang="tr-TR" sz="2000" dirty="0" err="1"/>
              <a:t>lenerek</a:t>
            </a:r>
            <a:r>
              <a:rPr lang="tr-TR" sz="2000" dirty="0"/>
              <a:t> tekrar kullanım için serbest bırakılır. </a:t>
            </a:r>
            <a:r>
              <a:rPr lang="tr-TR" sz="2000" dirty="0" err="1"/>
              <a:t>Heap’teki</a:t>
            </a:r>
            <a:r>
              <a:rPr lang="tr-TR" sz="2000" dirty="0"/>
              <a:t> bellek kullanımı </a:t>
            </a:r>
            <a:r>
              <a:rPr lang="tr-TR" sz="2000" dirty="0" err="1"/>
              <a:t>compiler</a:t>
            </a:r>
            <a:r>
              <a:rPr lang="tr-TR" sz="2000" dirty="0"/>
              <a:t> tarafından değil, </a:t>
            </a:r>
            <a:r>
              <a:rPr lang="tr-TR" sz="2000" b="1" i="1" dirty="0"/>
              <a:t>geliştiriciler tarafından kontrol edilir</a:t>
            </a:r>
            <a:r>
              <a:rPr lang="tr-TR" sz="2000" dirty="0"/>
              <a:t>. Karmaşık programlar oluştururken, genellikle büyük bir bellek alanına ihtiyaç duyarız. Bu durumda </a:t>
            </a:r>
            <a:r>
              <a:rPr lang="tr-TR" sz="2000" dirty="0" err="1"/>
              <a:t>Heap</a:t>
            </a:r>
            <a:r>
              <a:rPr lang="tr-TR" sz="2000" dirty="0"/>
              <a:t> Memory kullanırız. </a:t>
            </a:r>
            <a:r>
              <a:rPr lang="tr-TR" sz="2000" dirty="0" err="1"/>
              <a:t>Heap</a:t>
            </a:r>
            <a:r>
              <a:rPr lang="tr-TR" sz="2000" dirty="0"/>
              <a:t> üzerinde </a:t>
            </a:r>
            <a:r>
              <a:rPr lang="tr-TR" sz="2000" dirty="0" err="1"/>
              <a:t>allocate</a:t>
            </a:r>
            <a:r>
              <a:rPr lang="tr-TR" sz="2000" dirty="0"/>
              <a:t> ettiğimiz bellek operasyonuna “</a:t>
            </a:r>
            <a:r>
              <a:rPr lang="tr-TR" sz="2000" b="1" i="1" dirty="0" err="1"/>
              <a:t>dynamic</a:t>
            </a:r>
            <a:r>
              <a:rPr lang="tr-TR" sz="2000" b="1" i="1" dirty="0"/>
              <a:t> </a:t>
            </a:r>
            <a:r>
              <a:rPr lang="tr-TR" sz="2000" b="1" i="1" dirty="0" err="1"/>
              <a:t>memory</a:t>
            </a:r>
            <a:r>
              <a:rPr lang="tr-TR" sz="2000" b="1" i="1" dirty="0"/>
              <a:t> </a:t>
            </a:r>
            <a:r>
              <a:rPr lang="tr-TR" sz="2000" b="1" i="1" dirty="0" err="1"/>
              <a:t>allocation</a:t>
            </a:r>
            <a:r>
              <a:rPr lang="tr-TR" sz="2000" dirty="0"/>
              <a:t>” adı verilir.</a:t>
            </a:r>
          </a:p>
          <a:p>
            <a:endParaRPr lang="tr-TR" dirty="0"/>
          </a:p>
        </p:txBody>
      </p:sp>
    </p:spTree>
    <p:extLst>
      <p:ext uri="{BB962C8B-B14F-4D97-AF65-F5344CB8AC3E}">
        <p14:creationId xmlns:p14="http://schemas.microsoft.com/office/powerpoint/2010/main" val="107187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A9733-B842-4D01-ADB7-3FD3C1969E67}"/>
              </a:ext>
            </a:extLst>
          </p:cNvPr>
          <p:cNvSpPr>
            <a:spLocks noGrp="1"/>
          </p:cNvSpPr>
          <p:nvPr>
            <p:ph idx="1"/>
          </p:nvPr>
        </p:nvSpPr>
        <p:spPr>
          <a:xfrm>
            <a:off x="838200" y="0"/>
            <a:ext cx="10515600" cy="6176963"/>
          </a:xfrm>
        </p:spPr>
        <p:txBody>
          <a:bodyPr/>
          <a:lstStyle/>
          <a:p>
            <a:endParaRPr lang="tr-TR" sz="2000" dirty="0"/>
          </a:p>
          <a:p>
            <a:r>
              <a:rPr lang="tr-TR" sz="2000" dirty="0"/>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2000" dirty="0" err="1"/>
              <a:t>Centralized</a:t>
            </a:r>
            <a:r>
              <a:rPr lang="tr-TR" sz="2000" dirty="0"/>
              <a:t> </a:t>
            </a:r>
            <a:r>
              <a:rPr lang="tr-TR" sz="2000" dirty="0" err="1"/>
              <a:t>Version</a:t>
            </a:r>
            <a:r>
              <a:rPr lang="tr-TR" sz="2000" dirty="0"/>
              <a:t> Control </a:t>
            </a:r>
            <a:r>
              <a:rPr lang="tr-TR" sz="2000" dirty="0" err="1"/>
              <a:t>Systems</a:t>
            </a:r>
            <a:r>
              <a:rPr lang="tr-TR" sz="2000" dirty="0"/>
              <a:t> / </a:t>
            </a:r>
            <a:r>
              <a:rPr lang="tr-TR" sz="2000" dirty="0">
                <a:solidFill>
                  <a:srgbClr val="FF0000"/>
                </a:solidFill>
              </a:rPr>
              <a:t>CVCS</a:t>
            </a:r>
            <a:r>
              <a:rPr lang="tr-TR" sz="2000" dirty="0"/>
              <a:t>) geliştirilmiştir. Merkezi sistemler uzun yıllar sürüm kontrol sisteminde standart yöntem olarak kabul görmüştür. CVS, </a:t>
            </a:r>
            <a:r>
              <a:rPr lang="tr-TR" sz="2000" dirty="0" err="1"/>
              <a:t>Subversion</a:t>
            </a:r>
            <a:r>
              <a:rPr lang="tr-TR" sz="2000" dirty="0"/>
              <a:t> ve </a:t>
            </a:r>
            <a:r>
              <a:rPr lang="tr-TR" sz="2000" dirty="0" err="1"/>
              <a:t>Perforce</a:t>
            </a:r>
            <a:r>
              <a:rPr lang="tr-TR" sz="2000" dirty="0"/>
              <a:t> gibi sistemler Merkezi Sürüm Kontrol Sistemleri için örnek olarak gösterilebilir. Sunucular sürüm kontrolüne alınan bütün dosyaları tutar. Dosyalar bu sunuculardan istemciler vasıtasıyla çekilerek alınırlar (</a:t>
            </a:r>
            <a:r>
              <a:rPr lang="tr-TR" sz="2000" dirty="0" err="1"/>
              <a:t>check</a:t>
            </a:r>
            <a:r>
              <a:rPr lang="tr-TR" sz="2000" dirty="0"/>
              <a:t> </a:t>
            </a:r>
            <a:r>
              <a:rPr lang="tr-TR" sz="2000" dirty="0" err="1"/>
              <a:t>out</a:t>
            </a:r>
            <a:r>
              <a:rPr lang="tr-TR" sz="2000" dirty="0"/>
              <a:t>).</a:t>
            </a:r>
          </a:p>
          <a:p>
            <a:endParaRPr lang="tr-TR" dirty="0"/>
          </a:p>
          <a:p>
            <a:r>
              <a:rPr lang="tr-TR" sz="2000" dirty="0"/>
              <a:t>Dağıtık Sürüm Kontrol Sistemleri (Distributed </a:t>
            </a:r>
            <a:r>
              <a:rPr lang="tr-TR" sz="2000" dirty="0" err="1"/>
              <a:t>Version</a:t>
            </a:r>
            <a:r>
              <a:rPr lang="tr-TR" sz="2000" dirty="0"/>
              <a:t> Control </a:t>
            </a:r>
            <a:r>
              <a:rPr lang="tr-TR" sz="2000" dirty="0" err="1"/>
              <a:t>Systems</a:t>
            </a:r>
            <a:r>
              <a:rPr lang="tr-TR" sz="2000" dirty="0"/>
              <a:t> / </a:t>
            </a:r>
            <a:r>
              <a:rPr lang="tr-TR" sz="2000" dirty="0">
                <a:solidFill>
                  <a:srgbClr val="FF0000"/>
                </a:solidFill>
              </a:rPr>
              <a:t>DVCS</a:t>
            </a:r>
            <a:r>
              <a:rPr lang="tr-TR" sz="2000" dirty="0"/>
              <a:t>)’</a:t>
            </a:r>
            <a:r>
              <a:rPr lang="tr-TR" sz="2000" dirty="0" err="1"/>
              <a:t>nde</a:t>
            </a:r>
            <a:r>
              <a:rPr lang="tr-TR" sz="2000" dirty="0"/>
              <a:t> istemciler (kullanıcılar) dosyaların yalnızca en son bellek kopyalarını almakla kalmaz, yazılım havuzunu (</a:t>
            </a:r>
            <a:r>
              <a:rPr lang="tr-TR" sz="2000" dirty="0" err="1"/>
              <a:t>repository</a:t>
            </a:r>
            <a:r>
              <a:rPr lang="tr-TR" sz="2000" dirty="0"/>
              <a:t>) bütünüyle kopyalarlar. Git, </a:t>
            </a:r>
            <a:r>
              <a:rPr lang="tr-TR" sz="2000" dirty="0" err="1"/>
              <a:t>Mercurial</a:t>
            </a:r>
            <a:r>
              <a:rPr lang="tr-TR" sz="2000" dirty="0"/>
              <a:t>, </a:t>
            </a:r>
            <a:r>
              <a:rPr lang="tr-TR" sz="2000" dirty="0" err="1"/>
              <a:t>Bazaar</a:t>
            </a:r>
            <a:r>
              <a:rPr lang="tr-TR" sz="2000" dirty="0"/>
              <a:t> ve </a:t>
            </a:r>
            <a:r>
              <a:rPr lang="tr-TR" sz="2000" dirty="0" err="1"/>
              <a:t>Darcs</a:t>
            </a:r>
            <a:r>
              <a:rPr lang="tr-TR" sz="2000" dirty="0"/>
              <a:t> gibi örnekleri dağıtık sistemlere örnek olarak ele alabiliriz. Dağıtık sistemlerde üzerinde ortak çalışma </a:t>
            </a:r>
            <a:r>
              <a:rPr lang="tr-TR" sz="2000" dirty="0" err="1"/>
              <a:t>yütürülen</a:t>
            </a:r>
            <a:r>
              <a:rPr lang="tr-TR" sz="2000" dirty="0"/>
              <a:t> sunuculardan biri çökerse istemcilerden birinin yazılım havuzu sunucuya geri yüklenerek sistem kurtarılabilmektedir. Her seçip alma (</a:t>
            </a:r>
            <a:r>
              <a:rPr lang="tr-TR" sz="2000" dirty="0" err="1"/>
              <a:t>check</a:t>
            </a:r>
            <a:r>
              <a:rPr lang="tr-TR" sz="2000" dirty="0"/>
              <a:t> </a:t>
            </a:r>
            <a:r>
              <a:rPr lang="tr-TR" sz="2000" dirty="0" err="1"/>
              <a:t>out</a:t>
            </a:r>
            <a:r>
              <a:rPr lang="tr-TR" sz="2000" dirty="0"/>
              <a:t>) işlemi esasında bütün verinin yedeklenmesiyle sonuçlanır.</a:t>
            </a:r>
          </a:p>
        </p:txBody>
      </p:sp>
    </p:spTree>
    <p:extLst>
      <p:ext uri="{BB962C8B-B14F-4D97-AF65-F5344CB8AC3E}">
        <p14:creationId xmlns:p14="http://schemas.microsoft.com/office/powerpoint/2010/main" val="436748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BB53-D656-46EE-815C-A89816CBAED5}"/>
              </a:ext>
            </a:extLst>
          </p:cNvPr>
          <p:cNvSpPr>
            <a:spLocks noGrp="1"/>
          </p:cNvSpPr>
          <p:nvPr>
            <p:ph type="title"/>
          </p:nvPr>
        </p:nvSpPr>
        <p:spPr/>
        <p:txBody>
          <a:bodyPr>
            <a:normAutofit/>
          </a:bodyPr>
          <a:lstStyle/>
          <a:p>
            <a:pPr algn="ctr"/>
            <a:r>
              <a:rPr lang="tr-TR" sz="2400" b="1" dirty="0"/>
              <a:t>Asenkron ve Senkron Fonksiyon Nedir?</a:t>
            </a:r>
            <a:endParaRPr lang="tr-TR" sz="2400" dirty="0"/>
          </a:p>
        </p:txBody>
      </p:sp>
      <p:sp>
        <p:nvSpPr>
          <p:cNvPr id="3" name="Content Placeholder 2">
            <a:extLst>
              <a:ext uri="{FF2B5EF4-FFF2-40B4-BE49-F238E27FC236}">
                <a16:creationId xmlns:a16="http://schemas.microsoft.com/office/drawing/2014/main" id="{FD86DEFA-11BD-471A-A9C8-D63E8ACB88EE}"/>
              </a:ext>
            </a:extLst>
          </p:cNvPr>
          <p:cNvSpPr>
            <a:spLocks noGrp="1"/>
          </p:cNvSpPr>
          <p:nvPr>
            <p:ph idx="1"/>
          </p:nvPr>
        </p:nvSpPr>
        <p:spPr/>
        <p:txBody>
          <a:bodyPr>
            <a:normAutofit/>
          </a:bodyPr>
          <a:lstStyle/>
          <a:p>
            <a:r>
              <a:rPr lang="tr-TR" sz="2400" dirty="0"/>
              <a:t>Senkron dediğimiz kavram şudur: Kodlar yukarıdan aşağıya doğru sırayla işlenir ve bir satırdaki işlem bitmeden diğer satıra geçilmez. Asenkron yapıda ise uzun zaman alan veya farklı görevdeki işlemler aynı anda gerçekleştirilir.</a:t>
            </a:r>
          </a:p>
          <a:p>
            <a:r>
              <a:rPr lang="tr-TR" sz="2400" dirty="0" err="1"/>
              <a:t>Javascript</a:t>
            </a:r>
            <a:r>
              <a:rPr lang="tr-TR" sz="2400" dirty="0"/>
              <a:t> </a:t>
            </a:r>
            <a:r>
              <a:rPr lang="tr-TR" sz="2400" dirty="0" err="1"/>
              <a:t>single-thread</a:t>
            </a:r>
            <a:r>
              <a:rPr lang="tr-TR" sz="2400" dirty="0"/>
              <a:t> ve asenkron yapıda çalışan bir programlama </a:t>
            </a:r>
            <a:r>
              <a:rPr lang="tr-TR" sz="2400" dirty="0" err="1"/>
              <a:t>dilir</a:t>
            </a:r>
            <a:r>
              <a:rPr lang="tr-TR" sz="2400" dirty="0"/>
              <a:t>.</a:t>
            </a:r>
          </a:p>
        </p:txBody>
      </p:sp>
    </p:spTree>
    <p:extLst>
      <p:ext uri="{BB962C8B-B14F-4D97-AF65-F5344CB8AC3E}">
        <p14:creationId xmlns:p14="http://schemas.microsoft.com/office/powerpoint/2010/main" val="46005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8D0D6-E825-4CCD-BCE9-94C41D85FB20}"/>
              </a:ext>
            </a:extLst>
          </p:cNvPr>
          <p:cNvSpPr>
            <a:spLocks noGrp="1"/>
          </p:cNvSpPr>
          <p:nvPr>
            <p:ph idx="1"/>
          </p:nvPr>
        </p:nvSpPr>
        <p:spPr/>
        <p:txBody>
          <a:bodyPr>
            <a:normAutofit/>
          </a:bodyPr>
          <a:lstStyle/>
          <a:p>
            <a:r>
              <a:rPr lang="tr-TR" sz="2400" dirty="0" err="1">
                <a:solidFill>
                  <a:srgbClr val="FF0000"/>
                </a:solidFill>
              </a:rPr>
              <a:t>Interpreters</a:t>
            </a:r>
            <a:r>
              <a:rPr lang="tr-TR" sz="2400" dirty="0">
                <a:solidFill>
                  <a:srgbClr val="FF0000"/>
                </a:solidFill>
              </a:rPr>
              <a:t> </a:t>
            </a:r>
            <a:r>
              <a:rPr lang="tr-TR" sz="2400" dirty="0"/>
              <a:t>ve </a:t>
            </a:r>
            <a:r>
              <a:rPr lang="tr-TR" sz="2400" b="1" dirty="0" err="1">
                <a:solidFill>
                  <a:srgbClr val="FF0000"/>
                </a:solidFill>
              </a:rPr>
              <a:t>compilers</a:t>
            </a:r>
            <a:r>
              <a:rPr lang="tr-TR" sz="2400" dirty="0"/>
              <a:t> birbirine oldukça benzer yapıdadırlar. Aralarındaki temel fark </a:t>
            </a:r>
            <a:r>
              <a:rPr lang="tr-TR" sz="2400" b="1" dirty="0"/>
              <a:t>Interpreter</a:t>
            </a:r>
            <a:r>
              <a:rPr lang="tr-TR" sz="2400" dirty="0"/>
              <a:t> kaynak programlama dili ile yazılan komutları doğrudan işlerken, </a:t>
            </a:r>
            <a:r>
              <a:rPr lang="tr-TR" sz="2400" b="1" dirty="0"/>
              <a:t>Compiler</a:t>
            </a:r>
            <a:r>
              <a:rPr lang="tr-TR" sz="2400" dirty="0"/>
              <a:t> da o komutları makina diline çevirir.</a:t>
            </a:r>
          </a:p>
          <a:p>
            <a:endParaRPr lang="tr-TR" sz="2400" dirty="0"/>
          </a:p>
          <a:p>
            <a:r>
              <a:rPr lang="tr-TR" sz="2400" dirty="0"/>
              <a:t> </a:t>
            </a:r>
            <a:r>
              <a:rPr lang="tr-TR" sz="2400" b="1" dirty="0">
                <a:solidFill>
                  <a:srgbClr val="FF0000"/>
                </a:solidFill>
              </a:rPr>
              <a:t>Compiler</a:t>
            </a:r>
            <a:r>
              <a:rPr lang="tr-TR" sz="2400" dirty="0"/>
              <a:t> bir programı bütün olarak alır ve çevirirken; </a:t>
            </a:r>
            <a:r>
              <a:rPr lang="tr-TR" sz="2400" b="1" dirty="0">
                <a:solidFill>
                  <a:srgbClr val="FF0000"/>
                </a:solidFill>
              </a:rPr>
              <a:t>Interpreter</a:t>
            </a:r>
            <a:r>
              <a:rPr lang="tr-TR" sz="2400" dirty="0">
                <a:solidFill>
                  <a:srgbClr val="FF0000"/>
                </a:solidFill>
              </a:rPr>
              <a:t> </a:t>
            </a:r>
            <a:r>
              <a:rPr lang="tr-TR" sz="2400" dirty="0"/>
              <a:t>programı satır </a:t>
            </a:r>
            <a:r>
              <a:rPr lang="tr-TR" sz="2400" dirty="0" err="1"/>
              <a:t>satır</a:t>
            </a:r>
            <a:r>
              <a:rPr lang="tr-TR" sz="2400" dirty="0"/>
              <a:t> çevirir. # </a:t>
            </a:r>
            <a:r>
              <a:rPr lang="tr-TR" sz="2400" b="1" dirty="0"/>
              <a:t>Compiler</a:t>
            </a:r>
            <a:r>
              <a:rPr lang="tr-TR" sz="2400" dirty="0"/>
              <a:t>, ara kod veya hedef kodu oluşturur fakat </a:t>
            </a:r>
            <a:r>
              <a:rPr lang="tr-TR" sz="2400" b="1" dirty="0"/>
              <a:t>Interpreter</a:t>
            </a:r>
            <a:r>
              <a:rPr lang="tr-TR" sz="2400" dirty="0"/>
              <a:t> herhangi bir ara kod oluşturmaz. Bundan dolayı </a:t>
            </a:r>
            <a:r>
              <a:rPr lang="tr-TR" sz="2400" b="1" dirty="0"/>
              <a:t>Compiler</a:t>
            </a:r>
            <a:r>
              <a:rPr lang="tr-TR" sz="2400" dirty="0"/>
              <a:t>, kodun oluşturulması için daha fazla </a:t>
            </a:r>
            <a:r>
              <a:rPr lang="tr-TR" sz="2400" dirty="0" err="1"/>
              <a:t>memory</a:t>
            </a:r>
            <a:r>
              <a:rPr lang="tr-TR" sz="2400" dirty="0"/>
              <a:t> gerektirir.</a:t>
            </a:r>
          </a:p>
        </p:txBody>
      </p:sp>
    </p:spTree>
    <p:extLst>
      <p:ext uri="{BB962C8B-B14F-4D97-AF65-F5344CB8AC3E}">
        <p14:creationId xmlns:p14="http://schemas.microsoft.com/office/powerpoint/2010/main" val="24976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9C9A5-0514-4208-A8CA-6D71FC13E5F7}"/>
              </a:ext>
            </a:extLst>
          </p:cNvPr>
          <p:cNvSpPr>
            <a:spLocks noGrp="1"/>
          </p:cNvSpPr>
          <p:nvPr>
            <p:ph idx="1"/>
          </p:nvPr>
        </p:nvSpPr>
        <p:spPr>
          <a:xfrm>
            <a:off x="838200" y="111967"/>
            <a:ext cx="10515600" cy="6064996"/>
          </a:xfrm>
        </p:spPr>
        <p:txBody>
          <a:bodyPr/>
          <a:lstStyle/>
          <a:p>
            <a:endParaRPr lang="tr-TR" dirty="0">
              <a:solidFill>
                <a:srgbClr val="FF0000"/>
              </a:solidFill>
            </a:endParaRPr>
          </a:p>
          <a:p>
            <a:r>
              <a:rPr lang="tr-TR" dirty="0" err="1">
                <a:solidFill>
                  <a:srgbClr val="FF0000"/>
                </a:solidFill>
              </a:rPr>
              <a:t>Callback</a:t>
            </a:r>
            <a:r>
              <a:rPr lang="tr-TR" dirty="0">
                <a:solidFill>
                  <a:srgbClr val="FF0000"/>
                </a:solidFill>
              </a:rPr>
              <a:t> </a:t>
            </a:r>
            <a:r>
              <a:rPr lang="tr-TR" dirty="0"/>
              <a:t>: Bir geri çağırma fonksiyonu, başka bir fonksiyona geçirilen bir parametre şeklindeki fonksiyondur. Geri çağırma fonksiyonu, ikinci fonksiyonun içinde çağrılır ya da icra edilir. Geri çağırma fonksiyonları, asenkron olarak icra edilirler</a:t>
            </a:r>
          </a:p>
        </p:txBody>
      </p:sp>
    </p:spTree>
    <p:extLst>
      <p:ext uri="{BB962C8B-B14F-4D97-AF65-F5344CB8AC3E}">
        <p14:creationId xmlns:p14="http://schemas.microsoft.com/office/powerpoint/2010/main" val="112346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0CC2D-D8B8-4C29-8089-E8D101D8D399}"/>
              </a:ext>
            </a:extLst>
          </p:cNvPr>
          <p:cNvSpPr>
            <a:spLocks noGrp="1"/>
          </p:cNvSpPr>
          <p:nvPr>
            <p:ph idx="1"/>
          </p:nvPr>
        </p:nvSpPr>
        <p:spPr>
          <a:xfrm>
            <a:off x="838200" y="233265"/>
            <a:ext cx="10515600" cy="5943698"/>
          </a:xfrm>
        </p:spPr>
        <p:txBody>
          <a:bodyPr/>
          <a:lstStyle/>
          <a:p>
            <a:r>
              <a:rPr lang="tr-TR" dirty="0" err="1">
                <a:solidFill>
                  <a:srgbClr val="FF0000"/>
                </a:solidFill>
              </a:rPr>
              <a:t>toString</a:t>
            </a:r>
            <a:r>
              <a:rPr lang="tr-TR" dirty="0"/>
              <a:t> : </a:t>
            </a:r>
            <a:r>
              <a:rPr lang="tr-TR" b="1" dirty="0" err="1"/>
              <a:t>toString</a:t>
            </a:r>
            <a:r>
              <a:rPr lang="tr-TR" b="1" dirty="0"/>
              <a:t>() metodu</a:t>
            </a:r>
            <a:r>
              <a:rPr lang="tr-TR" dirty="0"/>
              <a:t>, kendisine tanımlanan değişken değerini </a:t>
            </a:r>
            <a:r>
              <a:rPr lang="tr-TR" b="1" dirty="0" err="1"/>
              <a:t>string</a:t>
            </a:r>
            <a:r>
              <a:rPr lang="tr-TR" dirty="0"/>
              <a:t> olarak değiştirerek döndürür.</a:t>
            </a:r>
          </a:p>
          <a:p>
            <a:endParaRPr lang="tr-TR" dirty="0"/>
          </a:p>
          <a:p>
            <a:r>
              <a:rPr lang="tr-TR" dirty="0" err="1">
                <a:solidFill>
                  <a:srgbClr val="FF0000"/>
                </a:solidFill>
              </a:rPr>
              <a:t>Join</a:t>
            </a:r>
            <a:r>
              <a:rPr lang="tr-TR" dirty="0">
                <a:solidFill>
                  <a:srgbClr val="FF0000"/>
                </a:solidFill>
              </a:rPr>
              <a:t> </a:t>
            </a:r>
            <a:r>
              <a:rPr lang="tr-TR" dirty="0"/>
              <a:t>: </a:t>
            </a:r>
            <a:r>
              <a:rPr lang="tr-TR" dirty="0" err="1"/>
              <a:t>Array.join</a:t>
            </a:r>
            <a:r>
              <a:rPr lang="tr-TR" dirty="0"/>
              <a:t> metodu, dizi içerisindeki tüm elemanları tek bir </a:t>
            </a:r>
            <a:r>
              <a:rPr lang="tr-TR" dirty="0" err="1"/>
              <a:t>string</a:t>
            </a:r>
            <a:r>
              <a:rPr lang="tr-TR" dirty="0"/>
              <a:t> verisi olarak yazdırmaya yaramaktadır. Elemanları diziden çıkartmaz, yeni bir </a:t>
            </a:r>
            <a:r>
              <a:rPr lang="tr-TR" dirty="0" err="1"/>
              <a:t>string</a:t>
            </a:r>
            <a:r>
              <a:rPr lang="tr-TR" dirty="0"/>
              <a:t> verisi oluşturur. Parametre olarak ise </a:t>
            </a:r>
            <a:r>
              <a:rPr lang="tr-TR" dirty="0" err="1"/>
              <a:t>separator</a:t>
            </a:r>
            <a:r>
              <a:rPr lang="tr-TR" dirty="0"/>
              <a:t> alır. </a:t>
            </a:r>
            <a:r>
              <a:rPr lang="tr-TR" dirty="0" err="1"/>
              <a:t>Separator</a:t>
            </a:r>
            <a:r>
              <a:rPr lang="tr-TR" dirty="0"/>
              <a:t> zorunlu değildir. Verilmediği takdirde tüm veriler virgül ile birleşik olarak </a:t>
            </a:r>
            <a:r>
              <a:rPr lang="tr-TR" dirty="0" err="1"/>
              <a:t>string</a:t>
            </a:r>
            <a:r>
              <a:rPr lang="tr-TR" dirty="0"/>
              <a:t> oluşturulur.</a:t>
            </a:r>
          </a:p>
          <a:p>
            <a:r>
              <a:rPr lang="tr-TR" dirty="0" err="1">
                <a:solidFill>
                  <a:srgbClr val="FF0000"/>
                </a:solidFill>
              </a:rPr>
              <a:t>Regex</a:t>
            </a:r>
            <a:r>
              <a:rPr lang="tr-TR" dirty="0">
                <a:solidFill>
                  <a:srgbClr val="FF0000"/>
                </a:solidFill>
              </a:rPr>
              <a:t> </a:t>
            </a:r>
            <a:r>
              <a:rPr lang="tr-TR" dirty="0"/>
              <a:t>: Herhangi bir metni eşleştirmenize, bulmanıza ya da yönetmenize yardımcı olacak desenler yaratmanıza izin veren birçok karakter ve sembollerin bir araya gelmesiyle oluşan metin dizesidir. </a:t>
            </a:r>
          </a:p>
        </p:txBody>
      </p:sp>
    </p:spTree>
    <p:extLst>
      <p:ext uri="{BB962C8B-B14F-4D97-AF65-F5344CB8AC3E}">
        <p14:creationId xmlns:p14="http://schemas.microsoft.com/office/powerpoint/2010/main" val="19912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75F41-49C6-44C9-9ECC-4BCF6D9B010C}"/>
              </a:ext>
            </a:extLst>
          </p:cNvPr>
          <p:cNvSpPr>
            <a:spLocks noGrp="1"/>
          </p:cNvSpPr>
          <p:nvPr>
            <p:ph idx="1"/>
          </p:nvPr>
        </p:nvSpPr>
        <p:spPr>
          <a:xfrm>
            <a:off x="838200" y="780597"/>
            <a:ext cx="10515600" cy="4351338"/>
          </a:xfrm>
        </p:spPr>
        <p:txBody>
          <a:bodyPr/>
          <a:lstStyle/>
          <a:p>
            <a:r>
              <a:rPr lang="tr-TR" dirty="0"/>
              <a:t>Aslında mantık olarak </a:t>
            </a:r>
            <a:r>
              <a:rPr lang="tr-TR" b="1" dirty="0" err="1">
                <a:solidFill>
                  <a:srgbClr val="FF0000"/>
                </a:solidFill>
              </a:rPr>
              <a:t>call</a:t>
            </a:r>
            <a:r>
              <a:rPr lang="tr-TR" dirty="0"/>
              <a:t> ve</a:t>
            </a:r>
            <a:r>
              <a:rPr lang="tr-TR" dirty="0">
                <a:solidFill>
                  <a:srgbClr val="FF0000"/>
                </a:solidFill>
              </a:rPr>
              <a:t> </a:t>
            </a:r>
            <a:r>
              <a:rPr lang="tr-TR" b="1" dirty="0" err="1">
                <a:solidFill>
                  <a:srgbClr val="FF0000"/>
                </a:solidFill>
              </a:rPr>
              <a:t>apply</a:t>
            </a:r>
            <a:r>
              <a:rPr lang="tr-TR" dirty="0" err="1">
                <a:solidFill>
                  <a:srgbClr val="FF0000"/>
                </a:solidFill>
              </a:rPr>
              <a:t>'a</a:t>
            </a:r>
            <a:r>
              <a:rPr lang="tr-TR" dirty="0">
                <a:solidFill>
                  <a:srgbClr val="FF0000"/>
                </a:solidFill>
              </a:rPr>
              <a:t> </a:t>
            </a:r>
            <a:r>
              <a:rPr lang="tr-TR" dirty="0"/>
              <a:t>benzese de yapı olarak epey farklı. </a:t>
            </a:r>
            <a:r>
              <a:rPr lang="tr-TR" b="1" dirty="0"/>
              <a:t>Call</a:t>
            </a:r>
            <a:r>
              <a:rPr lang="tr-TR" dirty="0"/>
              <a:t> ve </a:t>
            </a:r>
            <a:r>
              <a:rPr lang="tr-TR" b="1" dirty="0" err="1"/>
              <a:t>Apply</a:t>
            </a:r>
            <a:r>
              <a:rPr lang="tr-TR" dirty="0"/>
              <a:t> fonksiyonları bir fonksiyonu hemen çalıştırırken, </a:t>
            </a:r>
            <a:r>
              <a:rPr lang="tr-TR" b="1" dirty="0" err="1">
                <a:solidFill>
                  <a:srgbClr val="FF0000"/>
                </a:solidFill>
              </a:rPr>
              <a:t>bind</a:t>
            </a:r>
            <a:r>
              <a:rPr lang="tr-TR" dirty="0">
                <a:solidFill>
                  <a:srgbClr val="FF0000"/>
                </a:solidFill>
              </a:rPr>
              <a:t> </a:t>
            </a:r>
            <a:r>
              <a:rPr lang="tr-TR" dirty="0"/>
              <a:t>fonksiyonu bize yeni bir kopya üretmektedir. Oluşturulan bu kopyayı ise istediğimiz herhangi bir bağlamda(</a:t>
            </a:r>
            <a:r>
              <a:rPr lang="tr-TR" dirty="0" err="1"/>
              <a:t>context</a:t>
            </a:r>
            <a:r>
              <a:rPr lang="tr-TR" dirty="0"/>
              <a:t>) kullanabiliriz</a:t>
            </a:r>
          </a:p>
        </p:txBody>
      </p:sp>
    </p:spTree>
    <p:extLst>
      <p:ext uri="{BB962C8B-B14F-4D97-AF65-F5344CB8AC3E}">
        <p14:creationId xmlns:p14="http://schemas.microsoft.com/office/powerpoint/2010/main" val="35602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B29BA-E948-4CEC-966F-22EDC2EADBC3}"/>
              </a:ext>
            </a:extLst>
          </p:cNvPr>
          <p:cNvSpPr>
            <a:spLocks noGrp="1"/>
          </p:cNvSpPr>
          <p:nvPr>
            <p:ph idx="1"/>
          </p:nvPr>
        </p:nvSpPr>
        <p:spPr>
          <a:xfrm>
            <a:off x="922176" y="864572"/>
            <a:ext cx="10515600" cy="4351338"/>
          </a:xfrm>
        </p:spPr>
        <p:txBody>
          <a:bodyPr/>
          <a:lstStyle/>
          <a:p>
            <a:r>
              <a:rPr lang="tr-TR" dirty="0"/>
              <a:t>En basit algoritmalardan olan </a:t>
            </a:r>
            <a:r>
              <a:rPr lang="tr-TR" b="1" dirty="0" err="1">
                <a:solidFill>
                  <a:srgbClr val="FF0000"/>
                </a:solidFill>
              </a:rPr>
              <a:t>FIFO</a:t>
            </a:r>
            <a:r>
              <a:rPr lang="tr-TR" dirty="0" err="1"/>
              <a:t>'nun</a:t>
            </a:r>
            <a:r>
              <a:rPr lang="tr-TR" dirty="0"/>
              <a:t> uygulanması kolaydır ve yazılım tabanlı yönlendiriciler için düşük bir sistem yükü sunmaktadır. </a:t>
            </a:r>
            <a:r>
              <a:rPr lang="tr-TR" b="1" dirty="0" err="1"/>
              <a:t>FIFO</a:t>
            </a:r>
            <a:r>
              <a:rPr lang="tr-TR" dirty="0" err="1"/>
              <a:t>'nun</a:t>
            </a:r>
            <a:r>
              <a:rPr lang="tr-TR" dirty="0"/>
              <a:t> tam tersi, en geç girişin veya "yığının tepesinin" ilk önce işlendiği, en son giren ilk çıkar algoritması olarak bilinen </a:t>
            </a:r>
            <a:r>
              <a:rPr lang="tr-TR" b="1" dirty="0" err="1">
                <a:solidFill>
                  <a:srgbClr val="FF0000"/>
                </a:solidFill>
              </a:rPr>
              <a:t>LIFO</a:t>
            </a:r>
            <a:r>
              <a:rPr lang="tr-TR" dirty="0" err="1"/>
              <a:t>'dur</a:t>
            </a:r>
            <a:r>
              <a:rPr lang="tr-TR" dirty="0"/>
              <a:t>(</a:t>
            </a:r>
            <a:r>
              <a:rPr lang="tr-TR" dirty="0" err="1"/>
              <a:t>last</a:t>
            </a:r>
            <a:r>
              <a:rPr lang="tr-TR" dirty="0"/>
              <a:t>-in-</a:t>
            </a:r>
            <a:r>
              <a:rPr lang="tr-TR" dirty="0" err="1"/>
              <a:t>first</a:t>
            </a:r>
            <a:r>
              <a:rPr lang="tr-TR" dirty="0"/>
              <a:t>-</a:t>
            </a:r>
            <a:r>
              <a:rPr lang="tr-TR" dirty="0" err="1"/>
              <a:t>out</a:t>
            </a:r>
            <a:r>
              <a:rPr lang="tr-TR" dirty="0"/>
              <a:t>).</a:t>
            </a:r>
          </a:p>
        </p:txBody>
      </p:sp>
    </p:spTree>
    <p:extLst>
      <p:ext uri="{BB962C8B-B14F-4D97-AF65-F5344CB8AC3E}">
        <p14:creationId xmlns:p14="http://schemas.microsoft.com/office/powerpoint/2010/main" val="18751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C381-4C4B-44CC-B106-48D8BEB3B0C0}"/>
              </a:ext>
            </a:extLst>
          </p:cNvPr>
          <p:cNvSpPr>
            <a:spLocks noGrp="1"/>
          </p:cNvSpPr>
          <p:nvPr>
            <p:ph type="title"/>
          </p:nvPr>
        </p:nvSpPr>
        <p:spPr/>
        <p:txBody>
          <a:bodyPr>
            <a:normAutofit/>
          </a:bodyPr>
          <a:lstStyle/>
          <a:p>
            <a:pPr algn="ctr"/>
            <a:r>
              <a:rPr lang="tr-TR" sz="2400" dirty="0"/>
              <a:t>1- </a:t>
            </a:r>
            <a:r>
              <a:rPr lang="tr-TR" sz="2400" dirty="0" err="1"/>
              <a:t>interpreter</a:t>
            </a:r>
            <a:r>
              <a:rPr lang="tr-TR" sz="2400" dirty="0"/>
              <a:t> Compiler nedir?</a:t>
            </a:r>
          </a:p>
        </p:txBody>
      </p:sp>
      <p:sp>
        <p:nvSpPr>
          <p:cNvPr id="3" name="Content Placeholder 2">
            <a:extLst>
              <a:ext uri="{FF2B5EF4-FFF2-40B4-BE49-F238E27FC236}">
                <a16:creationId xmlns:a16="http://schemas.microsoft.com/office/drawing/2014/main" id="{170809FD-99CE-42BE-9FE8-A25E724487EA}"/>
              </a:ext>
            </a:extLst>
          </p:cNvPr>
          <p:cNvSpPr>
            <a:spLocks noGrp="1"/>
          </p:cNvSpPr>
          <p:nvPr>
            <p:ph idx="1"/>
          </p:nvPr>
        </p:nvSpPr>
        <p:spPr/>
        <p:txBody>
          <a:bodyPr/>
          <a:lstStyle/>
          <a:p>
            <a:r>
              <a:rPr lang="tr-TR" dirty="0"/>
              <a:t> Aralarındaki temel fark </a:t>
            </a:r>
            <a:r>
              <a:rPr lang="tr-TR" b="1" dirty="0">
                <a:solidFill>
                  <a:srgbClr val="FF0000"/>
                </a:solidFill>
              </a:rPr>
              <a:t>Interpreter</a:t>
            </a:r>
            <a:r>
              <a:rPr lang="tr-TR" dirty="0">
                <a:solidFill>
                  <a:srgbClr val="FF0000"/>
                </a:solidFill>
              </a:rPr>
              <a:t> </a:t>
            </a:r>
            <a:r>
              <a:rPr lang="tr-TR" dirty="0"/>
              <a:t>kaynak programlama dili ile yazılan komutları doğrudan işlerken, </a:t>
            </a:r>
            <a:r>
              <a:rPr lang="tr-TR" b="1" dirty="0">
                <a:solidFill>
                  <a:srgbClr val="FF0000"/>
                </a:solidFill>
              </a:rPr>
              <a:t>Compiler</a:t>
            </a:r>
            <a:r>
              <a:rPr lang="tr-TR" dirty="0"/>
              <a:t> da o komutları makina diline çevirir.</a:t>
            </a:r>
          </a:p>
          <a:p>
            <a:endParaRPr lang="tr-TR" dirty="0"/>
          </a:p>
        </p:txBody>
      </p:sp>
    </p:spTree>
    <p:extLst>
      <p:ext uri="{BB962C8B-B14F-4D97-AF65-F5344CB8AC3E}">
        <p14:creationId xmlns:p14="http://schemas.microsoft.com/office/powerpoint/2010/main" val="3655284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3F0B-A25D-4754-A627-389D397F2AF6}"/>
              </a:ext>
            </a:extLst>
          </p:cNvPr>
          <p:cNvSpPr>
            <a:spLocks noGrp="1"/>
          </p:cNvSpPr>
          <p:nvPr>
            <p:ph type="title"/>
          </p:nvPr>
        </p:nvSpPr>
        <p:spPr/>
        <p:txBody>
          <a:bodyPr>
            <a:normAutofit/>
          </a:bodyPr>
          <a:lstStyle/>
          <a:p>
            <a:pPr algn="ctr"/>
            <a:r>
              <a:rPr lang="it-IT" sz="2400" dirty="0"/>
              <a:t>2</a:t>
            </a:r>
            <a:r>
              <a:rPr lang="tr-TR" sz="2400" dirty="0"/>
              <a:t>-</a:t>
            </a:r>
            <a:r>
              <a:rPr lang="it-IT" sz="2400" dirty="0"/>
              <a:t> Java interpreter ? Compiler mi?</a:t>
            </a:r>
            <a:endParaRPr lang="tr-TR" sz="2400" dirty="0"/>
          </a:p>
        </p:txBody>
      </p:sp>
      <p:sp>
        <p:nvSpPr>
          <p:cNvPr id="3" name="Content Placeholder 2">
            <a:extLst>
              <a:ext uri="{FF2B5EF4-FFF2-40B4-BE49-F238E27FC236}">
                <a16:creationId xmlns:a16="http://schemas.microsoft.com/office/drawing/2014/main" id="{99CBE420-98D2-465C-9B00-C63C7F6DC12F}"/>
              </a:ext>
            </a:extLst>
          </p:cNvPr>
          <p:cNvSpPr>
            <a:spLocks noGrp="1"/>
          </p:cNvSpPr>
          <p:nvPr>
            <p:ph idx="1"/>
          </p:nvPr>
        </p:nvSpPr>
        <p:spPr/>
        <p:txBody>
          <a:bodyPr/>
          <a:lstStyle/>
          <a:p>
            <a:r>
              <a:rPr lang="tr-TR" dirty="0"/>
              <a:t>Yorumlayıcı (</a:t>
            </a:r>
            <a:r>
              <a:rPr lang="tr-TR" b="1" dirty="0">
                <a:solidFill>
                  <a:srgbClr val="FF0000"/>
                </a:solidFill>
              </a:rPr>
              <a:t>Interpreter</a:t>
            </a:r>
            <a:r>
              <a:rPr lang="tr-TR" dirty="0"/>
              <a:t>), girdi olarak program için olan verilerle birlikte kaynak kodu alan, ve kaynak programı satır </a:t>
            </a:r>
            <a:r>
              <a:rPr lang="tr-TR" dirty="0" err="1"/>
              <a:t>satır</a:t>
            </a:r>
            <a:r>
              <a:rPr lang="tr-TR" dirty="0"/>
              <a:t> yürüten bir programdır. Örnek olarak </a:t>
            </a:r>
            <a:r>
              <a:rPr lang="tr-TR" b="1" dirty="0">
                <a:solidFill>
                  <a:srgbClr val="FF0000"/>
                </a:solidFill>
              </a:rPr>
              <a:t>Java</a:t>
            </a:r>
            <a:r>
              <a:rPr lang="tr-TR" dirty="0"/>
              <a:t>  verilebilir. </a:t>
            </a:r>
            <a:r>
              <a:rPr lang="tr-TR" b="1" dirty="0"/>
              <a:t>Java</a:t>
            </a:r>
            <a:r>
              <a:rPr lang="tr-TR" dirty="0"/>
              <a:t> </a:t>
            </a:r>
            <a:r>
              <a:rPr lang="tr-TR" dirty="0" err="1"/>
              <a:t>class</a:t>
            </a:r>
            <a:r>
              <a:rPr lang="tr-TR" dirty="0"/>
              <a:t> uzantılı dosyayı üzerinde çalıştığı makinede çalıştırılabilecek olan doğal makine kodlarına çevirir.</a:t>
            </a:r>
          </a:p>
          <a:p>
            <a:endParaRPr lang="tr-TR" dirty="0"/>
          </a:p>
        </p:txBody>
      </p:sp>
    </p:spTree>
    <p:extLst>
      <p:ext uri="{BB962C8B-B14F-4D97-AF65-F5344CB8AC3E}">
        <p14:creationId xmlns:p14="http://schemas.microsoft.com/office/powerpoint/2010/main" val="371056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0466-0874-4DA5-88EE-BBC97DA6DEDF}"/>
              </a:ext>
            </a:extLst>
          </p:cNvPr>
          <p:cNvSpPr>
            <a:spLocks noGrp="1"/>
          </p:cNvSpPr>
          <p:nvPr>
            <p:ph type="title"/>
          </p:nvPr>
        </p:nvSpPr>
        <p:spPr/>
        <p:txBody>
          <a:bodyPr>
            <a:normAutofit/>
          </a:bodyPr>
          <a:lstStyle/>
          <a:p>
            <a:pPr algn="ctr"/>
            <a:r>
              <a:rPr lang="tr-TR" sz="2400" dirty="0"/>
              <a:t>3- </a:t>
            </a:r>
            <a:r>
              <a:rPr lang="tr-TR" sz="2400" dirty="0" err="1"/>
              <a:t>JavaScript</a:t>
            </a:r>
            <a:r>
              <a:rPr lang="tr-TR" sz="2400" dirty="0"/>
              <a:t> </a:t>
            </a:r>
            <a:r>
              <a:rPr lang="tr-TR" sz="2400" dirty="0" err="1"/>
              <a:t>interpreter</a:t>
            </a:r>
            <a:r>
              <a:rPr lang="tr-TR" sz="2400" dirty="0"/>
              <a:t> mi </a:t>
            </a:r>
            <a:r>
              <a:rPr lang="tr-TR" sz="2400" dirty="0" err="1"/>
              <a:t>compiler</a:t>
            </a:r>
            <a:r>
              <a:rPr lang="tr-TR" sz="2400" dirty="0"/>
              <a:t> mi ?</a:t>
            </a:r>
          </a:p>
        </p:txBody>
      </p:sp>
      <p:sp>
        <p:nvSpPr>
          <p:cNvPr id="3" name="Content Placeholder 2">
            <a:extLst>
              <a:ext uri="{FF2B5EF4-FFF2-40B4-BE49-F238E27FC236}">
                <a16:creationId xmlns:a16="http://schemas.microsoft.com/office/drawing/2014/main" id="{5EB38447-235C-4860-BBE5-44972955F0DB}"/>
              </a:ext>
            </a:extLst>
          </p:cNvPr>
          <p:cNvSpPr>
            <a:spLocks noGrp="1"/>
          </p:cNvSpPr>
          <p:nvPr>
            <p:ph idx="1"/>
          </p:nvPr>
        </p:nvSpPr>
        <p:spPr>
          <a:xfrm>
            <a:off x="838200" y="1825625"/>
            <a:ext cx="10515600" cy="1325563"/>
          </a:xfrm>
        </p:spPr>
        <p:txBody>
          <a:bodyPr/>
          <a:lstStyle/>
          <a:p>
            <a:pPr marL="0" indent="0">
              <a:buNone/>
            </a:pPr>
            <a:r>
              <a:rPr lang="tr-TR" dirty="0" err="1"/>
              <a:t>JavaScript</a:t>
            </a:r>
            <a:r>
              <a:rPr lang="tr-TR" dirty="0"/>
              <a:t> </a:t>
            </a:r>
            <a:r>
              <a:rPr lang="tr-TR" dirty="0" err="1"/>
              <a:t>interpreter</a:t>
            </a:r>
            <a:r>
              <a:rPr lang="tr-TR" dirty="0"/>
              <a:t> bir dildir.</a:t>
            </a:r>
          </a:p>
        </p:txBody>
      </p:sp>
    </p:spTree>
    <p:extLst>
      <p:ext uri="{BB962C8B-B14F-4D97-AF65-F5344CB8AC3E}">
        <p14:creationId xmlns:p14="http://schemas.microsoft.com/office/powerpoint/2010/main" val="361255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E43B-B0FD-41A8-80B8-56C8B4DE275B}"/>
              </a:ext>
            </a:extLst>
          </p:cNvPr>
          <p:cNvSpPr>
            <a:spLocks noGrp="1"/>
          </p:cNvSpPr>
          <p:nvPr>
            <p:ph type="title"/>
          </p:nvPr>
        </p:nvSpPr>
        <p:spPr/>
        <p:txBody>
          <a:bodyPr>
            <a:normAutofit/>
          </a:bodyPr>
          <a:lstStyle/>
          <a:p>
            <a:pPr algn="ctr"/>
            <a:r>
              <a:rPr lang="tr-TR" sz="2400" dirty="0"/>
              <a:t>4- Open </a:t>
            </a:r>
            <a:r>
              <a:rPr lang="tr-TR" sz="2400" dirty="0" err="1"/>
              <a:t>source</a:t>
            </a:r>
            <a:r>
              <a:rPr lang="tr-TR" sz="2400" dirty="0"/>
              <a:t> nedir?</a:t>
            </a:r>
          </a:p>
        </p:txBody>
      </p:sp>
      <p:sp>
        <p:nvSpPr>
          <p:cNvPr id="3" name="Content Placeholder 2">
            <a:extLst>
              <a:ext uri="{FF2B5EF4-FFF2-40B4-BE49-F238E27FC236}">
                <a16:creationId xmlns:a16="http://schemas.microsoft.com/office/drawing/2014/main" id="{ED562BFC-33E2-421C-BFD0-FFD52319BA94}"/>
              </a:ext>
            </a:extLst>
          </p:cNvPr>
          <p:cNvSpPr>
            <a:spLocks noGrp="1"/>
          </p:cNvSpPr>
          <p:nvPr>
            <p:ph idx="1"/>
          </p:nvPr>
        </p:nvSpPr>
        <p:spPr/>
        <p:txBody>
          <a:bodyPr/>
          <a:lstStyle/>
          <a:p>
            <a:pPr marL="0" indent="0">
              <a:buNone/>
            </a:pPr>
            <a:r>
              <a:rPr lang="tr-TR" b="1" dirty="0">
                <a:solidFill>
                  <a:srgbClr val="FF0000"/>
                </a:solidFill>
              </a:rPr>
              <a:t>Açık kaynak</a:t>
            </a:r>
            <a:r>
              <a:rPr lang="tr-TR" dirty="0"/>
              <a:t>, bir bilgisayar yazılımının makine diline dönüştürülüp kullanımından önceki, programcılar tarafından okunur, anlaşılır, yeni amaçlara uygun değiştirilebilir hâlinin gizli tutulmayıp açık, yani okunabilir hâlde kamuyla paylaşılıyor olmasına verilen isimdir.</a:t>
            </a:r>
          </a:p>
        </p:txBody>
      </p:sp>
    </p:spTree>
    <p:extLst>
      <p:ext uri="{BB962C8B-B14F-4D97-AF65-F5344CB8AC3E}">
        <p14:creationId xmlns:p14="http://schemas.microsoft.com/office/powerpoint/2010/main" val="2360098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C0B3-01D8-4F8E-8006-6B53B0B90A0B}"/>
              </a:ext>
            </a:extLst>
          </p:cNvPr>
          <p:cNvSpPr>
            <a:spLocks noGrp="1"/>
          </p:cNvSpPr>
          <p:nvPr>
            <p:ph type="title"/>
          </p:nvPr>
        </p:nvSpPr>
        <p:spPr>
          <a:xfrm>
            <a:off x="838200" y="365126"/>
            <a:ext cx="10515600" cy="782540"/>
          </a:xfrm>
        </p:spPr>
        <p:txBody>
          <a:bodyPr>
            <a:normAutofit/>
          </a:bodyPr>
          <a:lstStyle/>
          <a:p>
            <a:pPr algn="ctr"/>
            <a:r>
              <a:rPr lang="da-DK" sz="2400" dirty="0"/>
              <a:t>5</a:t>
            </a:r>
            <a:r>
              <a:rPr lang="tr-TR" sz="2400" dirty="0"/>
              <a:t>-</a:t>
            </a:r>
            <a:r>
              <a:rPr lang="da-DK" sz="2400" dirty="0"/>
              <a:t> JVM  JDK JRE nedir?</a:t>
            </a:r>
            <a:endParaRPr lang="tr-TR" sz="2400" dirty="0"/>
          </a:p>
        </p:txBody>
      </p:sp>
      <p:sp>
        <p:nvSpPr>
          <p:cNvPr id="3" name="Content Placeholder 2">
            <a:extLst>
              <a:ext uri="{FF2B5EF4-FFF2-40B4-BE49-F238E27FC236}">
                <a16:creationId xmlns:a16="http://schemas.microsoft.com/office/drawing/2014/main" id="{F84CF8A0-8ED2-4991-A466-B2A99BA291FE}"/>
              </a:ext>
            </a:extLst>
          </p:cNvPr>
          <p:cNvSpPr>
            <a:spLocks noGrp="1"/>
          </p:cNvSpPr>
          <p:nvPr>
            <p:ph idx="1"/>
          </p:nvPr>
        </p:nvSpPr>
        <p:spPr>
          <a:xfrm>
            <a:off x="838200" y="1690688"/>
            <a:ext cx="10515600" cy="4667250"/>
          </a:xfrm>
        </p:spPr>
        <p:txBody>
          <a:bodyPr>
            <a:normAutofit fontScale="85000" lnSpcReduction="20000"/>
          </a:bodyPr>
          <a:lstStyle/>
          <a:p>
            <a:pPr marL="0" indent="0">
              <a:buNone/>
            </a:pPr>
            <a:r>
              <a:rPr lang="tr-TR" sz="2600" dirty="0">
                <a:solidFill>
                  <a:srgbClr val="FF0000"/>
                </a:solidFill>
              </a:rPr>
              <a:t>JVM</a:t>
            </a:r>
            <a:r>
              <a:rPr lang="tr-TR" sz="2600" dirty="0"/>
              <a:t>(Java Virtual Machine) için </a:t>
            </a:r>
            <a:r>
              <a:rPr lang="tr-TR" sz="2600" dirty="0" err="1"/>
              <a:t>java</a:t>
            </a:r>
            <a:r>
              <a:rPr lang="tr-TR" sz="2600" dirty="0"/>
              <a:t> programının çalıştığı platform ile </a:t>
            </a:r>
            <a:r>
              <a:rPr lang="tr-TR" sz="2600" dirty="0" err="1"/>
              <a:t>java</a:t>
            </a:r>
            <a:r>
              <a:rPr lang="tr-TR" sz="2600" dirty="0"/>
              <a:t> programı arasında soyut bir ara katman diyebiliriz. JVM; platforma bağımlı olarak çalışır. Yani geliştirme yapacağınız platforma(</a:t>
            </a:r>
            <a:r>
              <a:rPr lang="tr-TR" sz="2600" dirty="0" err="1"/>
              <a:t>Windows,Linux,Mac</a:t>
            </a:r>
            <a:r>
              <a:rPr lang="tr-TR" sz="2600" dirty="0"/>
              <a:t>) göre farklı </a:t>
            </a:r>
            <a:r>
              <a:rPr lang="tr-TR" sz="2600" dirty="0" err="1"/>
              <a:t>implementasyonları</a:t>
            </a:r>
            <a:r>
              <a:rPr lang="tr-TR" sz="2600" dirty="0"/>
              <a:t> mevcuttur. JVM; bizim yazdığımız .</a:t>
            </a:r>
            <a:r>
              <a:rPr lang="tr-TR" sz="2600" dirty="0" err="1"/>
              <a:t>java</a:t>
            </a:r>
            <a:r>
              <a:rPr lang="tr-TR" sz="2600" dirty="0"/>
              <a:t> uzantılı dosyaları anlamaz onun yerine derlenmiş .</a:t>
            </a:r>
            <a:r>
              <a:rPr lang="tr-TR" sz="2600" dirty="0" err="1"/>
              <a:t>class</a:t>
            </a:r>
            <a:r>
              <a:rPr lang="tr-TR" sz="2600" dirty="0"/>
              <a:t> uzantılı dosyaları anlar.</a:t>
            </a:r>
          </a:p>
          <a:p>
            <a:pPr marL="0" indent="0">
              <a:buNone/>
            </a:pPr>
            <a:r>
              <a:rPr lang="tr-TR" sz="2600" dirty="0">
                <a:solidFill>
                  <a:srgbClr val="FF0000"/>
                </a:solidFill>
              </a:rPr>
              <a:t>JDK</a:t>
            </a:r>
            <a:r>
              <a:rPr lang="tr-TR" sz="2600" dirty="0"/>
              <a:t>(Java Development Kit) ise </a:t>
            </a:r>
            <a:r>
              <a:rPr lang="tr-TR" sz="2600" dirty="0" err="1"/>
              <a:t>java</a:t>
            </a:r>
            <a:r>
              <a:rPr lang="tr-TR" sz="2600" dirty="0"/>
              <a:t> da geliştirme yapmak isteyen her </a:t>
            </a:r>
            <a:r>
              <a:rPr lang="tr-TR" sz="2600" dirty="0" err="1"/>
              <a:t>developer</a:t>
            </a:r>
            <a:r>
              <a:rPr lang="tr-TR" sz="2600" dirty="0"/>
              <a:t> </a:t>
            </a:r>
            <a:r>
              <a:rPr lang="tr-TR" sz="2600" dirty="0" err="1"/>
              <a:t>ın</a:t>
            </a:r>
            <a:r>
              <a:rPr lang="tr-TR" sz="2600" dirty="0"/>
              <a:t> mutlaka indirmesi gereken bir bileşendir. Kısaca </a:t>
            </a:r>
            <a:r>
              <a:rPr lang="tr-TR" sz="2600" dirty="0" err="1"/>
              <a:t>java</a:t>
            </a:r>
            <a:r>
              <a:rPr lang="tr-TR" sz="2600" dirty="0"/>
              <a:t> için SDK(Software Development Kit) diyebiliriz. Hem yorumlayıcı hem de derleyici görevini </a:t>
            </a:r>
            <a:r>
              <a:rPr lang="tr-TR" sz="2600" dirty="0" err="1"/>
              <a:t>üstlenmektedir.JRE</a:t>
            </a:r>
            <a:r>
              <a:rPr lang="tr-TR" sz="2600" dirty="0"/>
              <a:t> ile birlikte </a:t>
            </a:r>
            <a:r>
              <a:rPr lang="tr-TR" sz="2600" dirty="0" err="1"/>
              <a:t>appletleri</a:t>
            </a:r>
            <a:r>
              <a:rPr lang="tr-TR" sz="2600" dirty="0"/>
              <a:t> ve uygulamaları geliştirirken zorunlu olan </a:t>
            </a:r>
            <a:r>
              <a:rPr lang="tr-TR" sz="2600" dirty="0" err="1"/>
              <a:t>debuggers</a:t>
            </a:r>
            <a:r>
              <a:rPr lang="tr-TR" sz="2600" dirty="0"/>
              <a:t> ve </a:t>
            </a:r>
            <a:r>
              <a:rPr lang="tr-TR" sz="2600" dirty="0" err="1"/>
              <a:t>compilers</a:t>
            </a:r>
            <a:r>
              <a:rPr lang="tr-TR" sz="2600" dirty="0"/>
              <a:t> gibi geliştirme araçlarını da bünyesinde bulundurur.</a:t>
            </a:r>
          </a:p>
          <a:p>
            <a:pPr marL="0" indent="0">
              <a:buNone/>
            </a:pPr>
            <a:r>
              <a:rPr lang="tr-TR" sz="2600" dirty="0">
                <a:solidFill>
                  <a:srgbClr val="FF0000"/>
                </a:solidFill>
              </a:rPr>
              <a:t>JRE</a:t>
            </a:r>
            <a:r>
              <a:rPr lang="tr-TR" sz="2600" dirty="0"/>
              <a:t>(Java Runtime </a:t>
            </a:r>
            <a:r>
              <a:rPr lang="tr-TR" sz="2600" dirty="0" err="1"/>
              <a:t>Enviroment</a:t>
            </a:r>
            <a:r>
              <a:rPr lang="tr-TR" sz="2600" dirty="0"/>
              <a:t>) ise </a:t>
            </a:r>
            <a:r>
              <a:rPr lang="tr-TR" sz="2600" dirty="0" err="1"/>
              <a:t>java</a:t>
            </a:r>
            <a:r>
              <a:rPr lang="tr-TR" sz="2600" dirty="0"/>
              <a:t> programlama dili ile yazılmış olan uygulama ve </a:t>
            </a:r>
            <a:r>
              <a:rPr lang="tr-TR" sz="2600" dirty="0" err="1"/>
              <a:t>appletlerin</a:t>
            </a:r>
            <a:r>
              <a:rPr lang="tr-TR" sz="2600" dirty="0"/>
              <a:t> çalışmasını sağlayan bileşenler ile JVM e kütüphaneler </a:t>
            </a:r>
            <a:r>
              <a:rPr lang="tr-TR" sz="2600" dirty="0" err="1"/>
              <a:t>sağlar.Derlenmiş</a:t>
            </a:r>
            <a:r>
              <a:rPr lang="tr-TR" sz="2600" dirty="0"/>
              <a:t> </a:t>
            </a:r>
            <a:r>
              <a:rPr lang="tr-TR" sz="2600" dirty="0" err="1"/>
              <a:t>byte</a:t>
            </a:r>
            <a:r>
              <a:rPr lang="tr-TR" sz="2600" dirty="0"/>
              <a:t> </a:t>
            </a:r>
            <a:r>
              <a:rPr lang="tr-TR" sz="2600" dirty="0" err="1"/>
              <a:t>codelar</a:t>
            </a:r>
            <a:r>
              <a:rPr lang="tr-TR" sz="2600" dirty="0"/>
              <a:t> direk olarak CPU üzerinde çalışmazlar. CPU tarafından anlaşılması için aradaki JVM </a:t>
            </a:r>
            <a:r>
              <a:rPr lang="tr-TR" sz="2600" dirty="0" err="1"/>
              <a:t>bytecode</a:t>
            </a:r>
            <a:r>
              <a:rPr lang="tr-TR" sz="2600" dirty="0"/>
              <a:t> </a:t>
            </a:r>
            <a:r>
              <a:rPr lang="tr-TR" sz="2600" dirty="0" err="1"/>
              <a:t>ları</a:t>
            </a:r>
            <a:r>
              <a:rPr lang="tr-TR" sz="2600" dirty="0"/>
              <a:t> okunabilir makine kodları olarak yorumlar. Aslında; </a:t>
            </a:r>
            <a:r>
              <a:rPr lang="tr-TR" sz="2600" dirty="0" err="1"/>
              <a:t>java</a:t>
            </a:r>
            <a:r>
              <a:rPr lang="tr-TR" sz="2600" dirty="0"/>
              <a:t> </a:t>
            </a:r>
            <a:r>
              <a:rPr lang="tr-TR" sz="2600" dirty="0" err="1"/>
              <a:t>bytecode</a:t>
            </a:r>
            <a:r>
              <a:rPr lang="tr-TR" sz="2600" dirty="0"/>
              <a:t> </a:t>
            </a:r>
            <a:r>
              <a:rPr lang="tr-TR" sz="2600" dirty="0" err="1"/>
              <a:t>ların</a:t>
            </a:r>
            <a:r>
              <a:rPr lang="tr-TR" sz="2600" dirty="0"/>
              <a:t> bütün </a:t>
            </a:r>
            <a:r>
              <a:rPr lang="tr-TR" sz="2600" dirty="0" err="1"/>
              <a:t>platformalarda</a:t>
            </a:r>
            <a:r>
              <a:rPr lang="tr-TR" sz="2600" dirty="0"/>
              <a:t> çalışması JRE sayesindedir. İçerisinde; JVM, </a:t>
            </a:r>
            <a:r>
              <a:rPr lang="tr-TR" sz="2600" dirty="0" err="1"/>
              <a:t>Core</a:t>
            </a:r>
            <a:r>
              <a:rPr lang="tr-TR" sz="2600" dirty="0"/>
              <a:t> kitaplıkları ve Java yazılımında yazılan uygulamaları ve küçük uygulamaları çalıştırmak için diğer ek bileşenleri içerir. </a:t>
            </a:r>
            <a:r>
              <a:rPr lang="tr-TR" sz="2600" dirty="0" err="1"/>
              <a:t>JRE’nin</a:t>
            </a:r>
            <a:r>
              <a:rPr lang="tr-TR" sz="2600" dirty="0"/>
              <a:t> görevi Java kodları derlendikten sonra bir ara dil olarak kabul edilen Java bayt kodlarını oluşturmaktır. Bu bayt kodlar bütün işletim sistemleri için aynıdır.</a:t>
            </a:r>
          </a:p>
          <a:p>
            <a:endParaRPr lang="tr-TR" dirty="0"/>
          </a:p>
        </p:txBody>
      </p:sp>
    </p:spTree>
    <p:extLst>
      <p:ext uri="{BB962C8B-B14F-4D97-AF65-F5344CB8AC3E}">
        <p14:creationId xmlns:p14="http://schemas.microsoft.com/office/powerpoint/2010/main" val="132580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9DB2-F753-4282-8DFF-C2ED9657D193}"/>
              </a:ext>
            </a:extLst>
          </p:cNvPr>
          <p:cNvSpPr>
            <a:spLocks noGrp="1"/>
          </p:cNvSpPr>
          <p:nvPr>
            <p:ph type="title"/>
          </p:nvPr>
        </p:nvSpPr>
        <p:spPr/>
        <p:txBody>
          <a:bodyPr>
            <a:normAutofit/>
          </a:bodyPr>
          <a:lstStyle/>
          <a:p>
            <a:pPr algn="ctr"/>
            <a:r>
              <a:rPr lang="tr-TR" sz="2400" dirty="0"/>
              <a:t>6- JIT nedir?</a:t>
            </a:r>
          </a:p>
        </p:txBody>
      </p:sp>
      <p:sp>
        <p:nvSpPr>
          <p:cNvPr id="3" name="Content Placeholder 2">
            <a:extLst>
              <a:ext uri="{FF2B5EF4-FFF2-40B4-BE49-F238E27FC236}">
                <a16:creationId xmlns:a16="http://schemas.microsoft.com/office/drawing/2014/main" id="{E65BAA36-F436-4776-BBDB-02A913302200}"/>
              </a:ext>
            </a:extLst>
          </p:cNvPr>
          <p:cNvSpPr>
            <a:spLocks noGrp="1"/>
          </p:cNvSpPr>
          <p:nvPr>
            <p:ph idx="1"/>
          </p:nvPr>
        </p:nvSpPr>
        <p:spPr/>
        <p:txBody>
          <a:bodyPr/>
          <a:lstStyle/>
          <a:p>
            <a:r>
              <a:rPr lang="tr-TR" b="1" dirty="0">
                <a:solidFill>
                  <a:srgbClr val="FF0000"/>
                </a:solidFill>
              </a:rPr>
              <a:t>JIT</a:t>
            </a:r>
            <a:r>
              <a:rPr lang="tr-TR" dirty="0"/>
              <a:t> (</a:t>
            </a:r>
            <a:r>
              <a:rPr lang="tr-TR" b="1" dirty="0" err="1"/>
              <a:t>Just</a:t>
            </a:r>
            <a:r>
              <a:rPr lang="tr-TR" b="1" dirty="0"/>
              <a:t>-in-time</a:t>
            </a:r>
            <a:r>
              <a:rPr lang="tr-TR" dirty="0"/>
              <a:t> </a:t>
            </a:r>
            <a:r>
              <a:rPr lang="tr-TR" dirty="0" err="1"/>
              <a:t>compilation</a:t>
            </a:r>
            <a:r>
              <a:rPr lang="tr-TR" dirty="0"/>
              <a:t>; dinamik çeviri olarak da bilinir;) bilgisayar kodunu çalıştırmanın bir yoludur. Yürütülmeden önce bir program yürütülürken çalışma zamanında derleyici içerir. Genellikle bu, kaynak kodu ve daha sonradan makine diline </a:t>
            </a:r>
            <a:r>
              <a:rPr lang="tr-TR" dirty="0" err="1"/>
              <a:t>bytecode</a:t>
            </a:r>
            <a:r>
              <a:rPr lang="tr-TR" dirty="0"/>
              <a:t> kod çevirisini içerir ve bu kod doğrudan doğruya çalıştırılır.</a:t>
            </a:r>
          </a:p>
          <a:p>
            <a:endParaRPr lang="tr-TR" dirty="0"/>
          </a:p>
        </p:txBody>
      </p:sp>
    </p:spTree>
    <p:extLst>
      <p:ext uri="{BB962C8B-B14F-4D97-AF65-F5344CB8AC3E}">
        <p14:creationId xmlns:p14="http://schemas.microsoft.com/office/powerpoint/2010/main" val="814655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89CF-688B-4EAA-B9BF-F466BDAC14FE}"/>
              </a:ext>
            </a:extLst>
          </p:cNvPr>
          <p:cNvSpPr>
            <a:spLocks noGrp="1"/>
          </p:cNvSpPr>
          <p:nvPr>
            <p:ph type="title"/>
          </p:nvPr>
        </p:nvSpPr>
        <p:spPr/>
        <p:txBody>
          <a:bodyPr>
            <a:normAutofit/>
          </a:bodyPr>
          <a:lstStyle/>
          <a:p>
            <a:pPr algn="ctr"/>
            <a:r>
              <a:rPr lang="tr-TR" sz="2400" dirty="0"/>
              <a:t>7- Java 100% </a:t>
            </a:r>
            <a:r>
              <a:rPr lang="tr-TR" sz="2400" dirty="0" err="1"/>
              <a:t>oop</a:t>
            </a:r>
            <a:r>
              <a:rPr lang="tr-TR" sz="2400" dirty="0"/>
              <a:t>?</a:t>
            </a:r>
          </a:p>
        </p:txBody>
      </p:sp>
      <p:sp>
        <p:nvSpPr>
          <p:cNvPr id="3" name="Content Placeholder 2">
            <a:extLst>
              <a:ext uri="{FF2B5EF4-FFF2-40B4-BE49-F238E27FC236}">
                <a16:creationId xmlns:a16="http://schemas.microsoft.com/office/drawing/2014/main" id="{1FD48311-38A0-4484-9EBF-57C877026589}"/>
              </a:ext>
            </a:extLst>
          </p:cNvPr>
          <p:cNvSpPr>
            <a:spLocks noGrp="1"/>
          </p:cNvSpPr>
          <p:nvPr>
            <p:ph idx="1"/>
          </p:nvPr>
        </p:nvSpPr>
        <p:spPr/>
        <p:txBody>
          <a:bodyPr/>
          <a:lstStyle/>
          <a:p>
            <a:r>
              <a:rPr lang="tr-TR" dirty="0" err="1"/>
              <a:t>Primitive</a:t>
            </a:r>
            <a:r>
              <a:rPr lang="tr-TR" dirty="0"/>
              <a:t> yapılarından dolayı Java 100% </a:t>
            </a:r>
            <a:r>
              <a:rPr lang="tr-TR" dirty="0" err="1"/>
              <a:t>oop</a:t>
            </a:r>
            <a:r>
              <a:rPr lang="tr-TR" dirty="0"/>
              <a:t> </a:t>
            </a:r>
            <a:r>
              <a:rPr lang="tr-TR" u="sng" dirty="0"/>
              <a:t>değildir.</a:t>
            </a:r>
          </a:p>
        </p:txBody>
      </p:sp>
    </p:spTree>
    <p:extLst>
      <p:ext uri="{BB962C8B-B14F-4D97-AF65-F5344CB8AC3E}">
        <p14:creationId xmlns:p14="http://schemas.microsoft.com/office/powerpoint/2010/main" val="2086612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565E-8EE1-44EB-9D7F-715DBD3AE9A3}"/>
              </a:ext>
            </a:extLst>
          </p:cNvPr>
          <p:cNvSpPr>
            <a:spLocks noGrp="1"/>
          </p:cNvSpPr>
          <p:nvPr>
            <p:ph type="title"/>
          </p:nvPr>
        </p:nvSpPr>
        <p:spPr/>
        <p:txBody>
          <a:bodyPr>
            <a:normAutofit/>
          </a:bodyPr>
          <a:lstStyle/>
          <a:p>
            <a:pPr algn="ctr"/>
            <a:r>
              <a:rPr lang="en-US" sz="2400" dirty="0"/>
              <a:t>8</a:t>
            </a:r>
            <a:r>
              <a:rPr lang="tr-TR" sz="2400" dirty="0"/>
              <a:t>-</a:t>
            </a:r>
            <a:r>
              <a:rPr lang="en-US" sz="2400" dirty="0"/>
              <a:t> Java By Pass Value ? By Pass </a:t>
            </a:r>
            <a:r>
              <a:rPr lang="en-US" sz="2400" dirty="0" err="1"/>
              <a:t>Referances</a:t>
            </a:r>
            <a:r>
              <a:rPr lang="en-US" sz="2400" dirty="0"/>
              <a:t> ? </a:t>
            </a:r>
            <a:endParaRPr lang="tr-TR" sz="2400" dirty="0"/>
          </a:p>
        </p:txBody>
      </p:sp>
      <p:sp>
        <p:nvSpPr>
          <p:cNvPr id="3" name="Content Placeholder 2">
            <a:extLst>
              <a:ext uri="{FF2B5EF4-FFF2-40B4-BE49-F238E27FC236}">
                <a16:creationId xmlns:a16="http://schemas.microsoft.com/office/drawing/2014/main" id="{DEDB874F-B5FA-4CD0-A933-7B58140A50B7}"/>
              </a:ext>
            </a:extLst>
          </p:cNvPr>
          <p:cNvSpPr>
            <a:spLocks noGrp="1"/>
          </p:cNvSpPr>
          <p:nvPr>
            <p:ph idx="1"/>
          </p:nvPr>
        </p:nvSpPr>
        <p:spPr/>
        <p:txBody>
          <a:bodyPr>
            <a:normAutofit/>
          </a:bodyPr>
          <a:lstStyle/>
          <a:p>
            <a:pPr marL="0" indent="0">
              <a:buNone/>
            </a:pPr>
            <a:r>
              <a:rPr lang="tr-TR" sz="2200" dirty="0"/>
              <a:t>Java üst düzey bir programlama dilidir. Bu, normal şartlar altında, bellekte ne olduğu konusunda endişelenmeniz gerekmediği anlamına gelir. Çünkü </a:t>
            </a:r>
            <a:r>
              <a:rPr lang="tr-TR" sz="2200" dirty="0" err="1"/>
              <a:t>java</a:t>
            </a:r>
            <a:r>
              <a:rPr lang="tr-TR" sz="2200" dirty="0"/>
              <a:t> hafıza yönetimini arka planda kendi halleder. Java’da da ilkel veri tipleri (</a:t>
            </a:r>
            <a:r>
              <a:rPr lang="tr-TR" sz="2200" dirty="0" err="1"/>
              <a:t>int</a:t>
            </a:r>
            <a:r>
              <a:rPr lang="tr-TR" sz="2200" dirty="0"/>
              <a:t>, </a:t>
            </a:r>
            <a:r>
              <a:rPr lang="tr-TR" sz="2200" dirty="0" err="1"/>
              <a:t>double</a:t>
            </a:r>
            <a:r>
              <a:rPr lang="tr-TR" sz="2200" dirty="0"/>
              <a:t> vb.) her zaman </a:t>
            </a:r>
            <a:r>
              <a:rPr lang="tr-TR" sz="2200" b="1" dirty="0"/>
              <a:t>değere göre iletilir</a:t>
            </a:r>
            <a:r>
              <a:rPr lang="tr-TR" sz="2200" dirty="0"/>
              <a:t>, yani bütün işlem aslında metoda geçirilen değişkenin değerin bir kopyası üzerinden gerçekleşir. C ve C++ üzerinden konuyu anlatırken oluşturduğumuz illüstrasyon burada da geçerliydi. Java’da </a:t>
            </a:r>
            <a:r>
              <a:rPr lang="tr-TR" sz="2200" dirty="0" err="1"/>
              <a:t>primitive</a:t>
            </a:r>
            <a:r>
              <a:rPr lang="tr-TR" sz="2200" dirty="0"/>
              <a:t> türler için </a:t>
            </a:r>
            <a:r>
              <a:rPr lang="tr-TR" sz="2200" b="1" dirty="0" err="1"/>
              <a:t>pass</a:t>
            </a:r>
            <a:r>
              <a:rPr lang="tr-TR" sz="2200" b="1" dirty="0"/>
              <a:t> </a:t>
            </a:r>
            <a:r>
              <a:rPr lang="tr-TR" sz="2200" b="1" dirty="0" err="1"/>
              <a:t>by</a:t>
            </a:r>
            <a:r>
              <a:rPr lang="tr-TR" sz="2200" b="1" dirty="0"/>
              <a:t> </a:t>
            </a:r>
            <a:r>
              <a:rPr lang="tr-TR" sz="2200" b="1" dirty="0" err="1"/>
              <a:t>value</a:t>
            </a:r>
            <a:r>
              <a:rPr lang="tr-TR" sz="2200" dirty="0"/>
              <a:t> yaklaşımı olsa da, </a:t>
            </a:r>
            <a:r>
              <a:rPr lang="tr-TR" sz="2200" b="1" dirty="0"/>
              <a:t>sezgisel olarak</a:t>
            </a:r>
            <a:r>
              <a:rPr lang="tr-TR" sz="2200" dirty="0"/>
              <a:t> tüm nesneler için </a:t>
            </a:r>
            <a:r>
              <a:rPr lang="tr-TR" sz="2200" b="1" dirty="0" err="1"/>
              <a:t>pass-by-reference</a:t>
            </a:r>
            <a:r>
              <a:rPr lang="tr-TR" sz="2200" dirty="0"/>
              <a:t> yaklaşımı birçok farklı kaynağa göre daha doğrudur. </a:t>
            </a:r>
          </a:p>
          <a:p>
            <a:pPr marL="0" indent="0">
              <a:buNone/>
            </a:pPr>
            <a:endParaRPr lang="tr-TR" dirty="0"/>
          </a:p>
        </p:txBody>
      </p:sp>
    </p:spTree>
    <p:extLst>
      <p:ext uri="{BB962C8B-B14F-4D97-AF65-F5344CB8AC3E}">
        <p14:creationId xmlns:p14="http://schemas.microsoft.com/office/powerpoint/2010/main" val="15363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9A5C-CA8C-45F5-B9F2-9C1FC9F61F3D}"/>
              </a:ext>
            </a:extLst>
          </p:cNvPr>
          <p:cNvSpPr>
            <a:spLocks noGrp="1"/>
          </p:cNvSpPr>
          <p:nvPr>
            <p:ph type="title"/>
          </p:nvPr>
        </p:nvSpPr>
        <p:spPr/>
        <p:txBody>
          <a:bodyPr>
            <a:normAutofit/>
          </a:bodyPr>
          <a:lstStyle/>
          <a:p>
            <a:pPr algn="ctr"/>
            <a:r>
              <a:rPr lang="tr-TR" sz="2400" dirty="0"/>
              <a:t>9- Java 8 gelen özellikler nelerdir?</a:t>
            </a:r>
          </a:p>
        </p:txBody>
      </p:sp>
      <p:sp>
        <p:nvSpPr>
          <p:cNvPr id="3" name="Content Placeholder 2">
            <a:extLst>
              <a:ext uri="{FF2B5EF4-FFF2-40B4-BE49-F238E27FC236}">
                <a16:creationId xmlns:a16="http://schemas.microsoft.com/office/drawing/2014/main" id="{0A957E3C-14D0-407C-BC44-DD1E2CB491ED}"/>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a:p>
            <a:pPr marL="0" indent="0">
              <a:buNone/>
            </a:pPr>
            <a:endParaRPr lang="tr-TR" dirty="0"/>
          </a:p>
        </p:txBody>
      </p:sp>
    </p:spTree>
    <p:extLst>
      <p:ext uri="{BB962C8B-B14F-4D97-AF65-F5344CB8AC3E}">
        <p14:creationId xmlns:p14="http://schemas.microsoft.com/office/powerpoint/2010/main" val="310604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F91C-D2C1-4707-BCAE-8DBDA121DD6B}"/>
              </a:ext>
            </a:extLst>
          </p:cNvPr>
          <p:cNvSpPr>
            <a:spLocks noGrp="1"/>
          </p:cNvSpPr>
          <p:nvPr>
            <p:ph type="title"/>
          </p:nvPr>
        </p:nvSpPr>
        <p:spPr/>
        <p:txBody>
          <a:bodyPr>
            <a:normAutofit/>
          </a:bodyPr>
          <a:lstStyle/>
          <a:p>
            <a:pPr algn="ctr"/>
            <a:r>
              <a:rPr lang="tr-TR" sz="2400" dirty="0"/>
              <a:t>10- </a:t>
            </a:r>
            <a:r>
              <a:rPr lang="tr-TR" sz="2400" dirty="0" err="1"/>
              <a:t>Primitive</a:t>
            </a:r>
            <a:r>
              <a:rPr lang="tr-TR" sz="2400" dirty="0"/>
              <a:t> </a:t>
            </a:r>
            <a:r>
              <a:rPr lang="tr-TR" sz="2400" dirty="0" err="1"/>
              <a:t>types</a:t>
            </a:r>
            <a:r>
              <a:rPr lang="tr-TR" sz="2400" dirty="0"/>
              <a:t> -</a:t>
            </a:r>
            <a:r>
              <a:rPr lang="tr-TR" sz="2400" dirty="0" err="1"/>
              <a:t>wrapper</a:t>
            </a:r>
            <a:r>
              <a:rPr lang="tr-TR" sz="2400" dirty="0"/>
              <a:t> </a:t>
            </a:r>
            <a:r>
              <a:rPr lang="tr-TR" sz="2400" dirty="0" err="1"/>
              <a:t>class</a:t>
            </a:r>
            <a:r>
              <a:rPr lang="tr-TR" sz="2400" dirty="0"/>
              <a:t> arasındaki farklar ?</a:t>
            </a:r>
          </a:p>
        </p:txBody>
      </p:sp>
      <p:sp>
        <p:nvSpPr>
          <p:cNvPr id="3" name="Content Placeholder 2">
            <a:extLst>
              <a:ext uri="{FF2B5EF4-FFF2-40B4-BE49-F238E27FC236}">
                <a16:creationId xmlns:a16="http://schemas.microsoft.com/office/drawing/2014/main" id="{7E76A03F-E124-4A76-A628-7AB048AAF585}"/>
              </a:ext>
            </a:extLst>
          </p:cNvPr>
          <p:cNvSpPr>
            <a:spLocks noGrp="1"/>
          </p:cNvSpPr>
          <p:nvPr>
            <p:ph idx="1"/>
          </p:nvPr>
        </p:nvSpPr>
        <p:spPr/>
        <p:txBody>
          <a:bodyPr/>
          <a:lstStyle/>
          <a:p>
            <a:r>
              <a:rPr lang="tr-TR" dirty="0" err="1"/>
              <a:t>Wrapper’e</a:t>
            </a:r>
            <a:r>
              <a:rPr lang="tr-TR" dirty="0"/>
              <a:t> </a:t>
            </a:r>
            <a:r>
              <a:rPr lang="tr-TR" dirty="0" err="1"/>
              <a:t>null</a:t>
            </a:r>
            <a:r>
              <a:rPr lang="tr-TR" dirty="0"/>
              <a:t> değer verebiliyoruz ama </a:t>
            </a:r>
            <a:r>
              <a:rPr lang="tr-TR" dirty="0" err="1"/>
              <a:t>Primitive’de</a:t>
            </a:r>
            <a:r>
              <a:rPr lang="tr-TR" dirty="0"/>
              <a:t> veremiyoruz.</a:t>
            </a:r>
          </a:p>
          <a:p>
            <a:r>
              <a:rPr lang="tr-TR" dirty="0" err="1"/>
              <a:t>Wrapper’da</a:t>
            </a:r>
            <a:r>
              <a:rPr lang="tr-TR" dirty="0"/>
              <a:t> ‘’ </a:t>
            </a:r>
            <a:r>
              <a:rPr lang="tr-TR" dirty="0" err="1"/>
              <a:t>new</a:t>
            </a:r>
            <a:r>
              <a:rPr lang="tr-TR" dirty="0"/>
              <a:t> ‘’ kullanmamız gerekiyor ama </a:t>
            </a:r>
            <a:r>
              <a:rPr lang="tr-TR" dirty="0" err="1"/>
              <a:t>Primitive’de</a:t>
            </a:r>
            <a:r>
              <a:rPr lang="tr-TR" dirty="0"/>
              <a:t> direkt değişken atayabiliyoruz.</a:t>
            </a:r>
          </a:p>
        </p:txBody>
      </p:sp>
    </p:spTree>
    <p:extLst>
      <p:ext uri="{BB962C8B-B14F-4D97-AF65-F5344CB8AC3E}">
        <p14:creationId xmlns:p14="http://schemas.microsoft.com/office/powerpoint/2010/main" val="342007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F022-AC4E-447D-83CC-F2E0D1583E04}"/>
              </a:ext>
            </a:extLst>
          </p:cNvPr>
          <p:cNvSpPr>
            <a:spLocks noGrp="1"/>
          </p:cNvSpPr>
          <p:nvPr>
            <p:ph type="title"/>
          </p:nvPr>
        </p:nvSpPr>
        <p:spPr/>
        <p:txBody>
          <a:bodyPr>
            <a:normAutofit/>
          </a:bodyPr>
          <a:lstStyle/>
          <a:p>
            <a:pPr algn="ctr"/>
            <a:r>
              <a:rPr lang="en-US" sz="2400" dirty="0"/>
              <a:t>11</a:t>
            </a:r>
            <a:r>
              <a:rPr lang="tr-TR" sz="2400" dirty="0"/>
              <a:t>-</a:t>
            </a:r>
            <a:r>
              <a:rPr lang="en-US" sz="2400" dirty="0"/>
              <a:t> Stack memory heap memory </a:t>
            </a:r>
            <a:r>
              <a:rPr lang="en-US" sz="2400" dirty="0" err="1"/>
              <a:t>nedir</a:t>
            </a:r>
            <a:r>
              <a:rPr lang="en-US" sz="2400" dirty="0"/>
              <a:t> ? </a:t>
            </a:r>
            <a:r>
              <a:rPr lang="en-US" sz="2400" dirty="0" err="1"/>
              <a:t>aralarındaki</a:t>
            </a:r>
            <a:r>
              <a:rPr lang="en-US" sz="2400" dirty="0"/>
              <a:t> </a:t>
            </a:r>
            <a:r>
              <a:rPr lang="en-US" sz="2400" dirty="0" err="1"/>
              <a:t>farklar</a:t>
            </a:r>
            <a:r>
              <a:rPr lang="tr-TR" sz="2400" dirty="0"/>
              <a:t> ?</a:t>
            </a:r>
          </a:p>
        </p:txBody>
      </p:sp>
      <p:sp>
        <p:nvSpPr>
          <p:cNvPr id="3" name="Content Placeholder 2">
            <a:extLst>
              <a:ext uri="{FF2B5EF4-FFF2-40B4-BE49-F238E27FC236}">
                <a16:creationId xmlns:a16="http://schemas.microsoft.com/office/drawing/2014/main" id="{94B5DC2F-B4B0-4191-B138-121916E39CF8}"/>
              </a:ext>
            </a:extLst>
          </p:cNvPr>
          <p:cNvSpPr>
            <a:spLocks noGrp="1"/>
          </p:cNvSpPr>
          <p:nvPr>
            <p:ph idx="1"/>
          </p:nvPr>
        </p:nvSpPr>
        <p:spPr/>
        <p:txBody>
          <a:bodyPr/>
          <a:lstStyle/>
          <a:p>
            <a:r>
              <a:rPr lang="tr-TR" sz="2000" dirty="0" err="1"/>
              <a:t>Stack</a:t>
            </a:r>
            <a:r>
              <a:rPr lang="tr-TR" sz="2000" dirty="0"/>
              <a:t> ve </a:t>
            </a:r>
            <a:r>
              <a:rPr lang="tr-TR" sz="2000" dirty="0" err="1"/>
              <a:t>Heap</a:t>
            </a:r>
            <a:r>
              <a:rPr lang="tr-TR" sz="2000" dirty="0"/>
              <a:t> bellekte (</a:t>
            </a:r>
            <a:r>
              <a:rPr lang="tr-TR" sz="2000" dirty="0" err="1"/>
              <a:t>RAM’de</a:t>
            </a:r>
            <a:r>
              <a:rPr lang="tr-TR" sz="2000" dirty="0"/>
              <a:t>) bulunan mantıksal yapılardır. Değer tip (</a:t>
            </a:r>
            <a:r>
              <a:rPr lang="tr-TR" sz="2000" dirty="0" err="1"/>
              <a:t>value</a:t>
            </a:r>
            <a:r>
              <a:rPr lang="tr-TR" sz="2000" dirty="0"/>
              <a:t> </a:t>
            </a:r>
            <a:r>
              <a:rPr lang="tr-TR" sz="2000" dirty="0" err="1"/>
              <a:t>type</a:t>
            </a:r>
            <a:r>
              <a:rPr lang="tr-TR" sz="2000" dirty="0"/>
              <a:t>) dediğimiz </a:t>
            </a:r>
            <a:r>
              <a:rPr lang="tr-TR" sz="2000" dirty="0" err="1"/>
              <a:t>int</a:t>
            </a:r>
            <a:r>
              <a:rPr lang="tr-TR" sz="2000" dirty="0"/>
              <a:t>, </a:t>
            </a:r>
            <a:r>
              <a:rPr lang="tr-TR" sz="2000" dirty="0" err="1"/>
              <a:t>short</a:t>
            </a:r>
            <a:r>
              <a:rPr lang="tr-TR" sz="2000" dirty="0"/>
              <a:t>, </a:t>
            </a:r>
            <a:r>
              <a:rPr lang="tr-TR" sz="2000" dirty="0" err="1"/>
              <a:t>byte</a:t>
            </a:r>
            <a:r>
              <a:rPr lang="tr-TR" sz="2000" dirty="0"/>
              <a:t>, </a:t>
            </a:r>
            <a:r>
              <a:rPr lang="tr-TR" sz="2000" dirty="0" err="1"/>
              <a:t>long</a:t>
            </a:r>
            <a:r>
              <a:rPr lang="tr-TR" sz="2000" dirty="0"/>
              <a:t>, </a:t>
            </a:r>
            <a:r>
              <a:rPr lang="tr-TR" sz="2000" dirty="0" err="1"/>
              <a:t>decimal</a:t>
            </a:r>
            <a:r>
              <a:rPr lang="tr-TR" sz="2000" dirty="0"/>
              <a:t>, </a:t>
            </a:r>
            <a:r>
              <a:rPr lang="tr-TR" sz="2000" dirty="0" err="1"/>
              <a:t>double</a:t>
            </a:r>
            <a:r>
              <a:rPr lang="tr-TR" sz="2000" dirty="0"/>
              <a:t>, </a:t>
            </a:r>
            <a:r>
              <a:rPr lang="tr-TR" sz="2000" dirty="0" err="1"/>
              <a:t>float</a:t>
            </a:r>
            <a:r>
              <a:rPr lang="tr-TR" sz="2000" dirty="0"/>
              <a:t> gibi tipler </a:t>
            </a:r>
            <a:r>
              <a:rPr lang="tr-TR" sz="2000" dirty="0" err="1"/>
              <a:t>stackte</a:t>
            </a:r>
            <a:r>
              <a:rPr lang="tr-TR" sz="2000" dirty="0"/>
              <a:t> tutulur. </a:t>
            </a:r>
            <a:r>
              <a:rPr lang="tr-TR" sz="2000" dirty="0" err="1"/>
              <a:t>Stackte</a:t>
            </a:r>
            <a:r>
              <a:rPr lang="tr-TR" sz="2000" dirty="0"/>
              <a:t> veriler üst üste (</a:t>
            </a:r>
            <a:r>
              <a:rPr lang="tr-TR" sz="2000" b="1" dirty="0"/>
              <a:t>LIFO</a:t>
            </a:r>
            <a:r>
              <a:rPr lang="tr-TR" sz="2000" dirty="0"/>
              <a:t>– </a:t>
            </a:r>
            <a:r>
              <a:rPr lang="tr-TR" sz="2000" i="1" dirty="0" err="1"/>
              <a:t>Last</a:t>
            </a:r>
            <a:r>
              <a:rPr lang="tr-TR" sz="2000" i="1" dirty="0"/>
              <a:t> in First </a:t>
            </a:r>
            <a:r>
              <a:rPr lang="tr-TR" sz="2000" i="1" dirty="0" err="1"/>
              <a:t>out</a:t>
            </a:r>
            <a:r>
              <a:rPr lang="tr-TR" sz="2000" dirty="0"/>
              <a:t>) mantığında dizilir ve sırası gelmeden aradaki bir değer ile işlem yapılamaz. Class </a:t>
            </a:r>
            <a:r>
              <a:rPr lang="tr-TR" sz="2000" dirty="0" err="1"/>
              <a:t>type</a:t>
            </a:r>
            <a:r>
              <a:rPr lang="tr-TR" sz="2000" dirty="0"/>
              <a:t> (Sınıf tipi) değişkenler referans tiplerdir referans ettikleri model (referans) </a:t>
            </a:r>
            <a:r>
              <a:rPr lang="tr-TR" sz="2000" dirty="0" err="1"/>
              <a:t>stackte</a:t>
            </a:r>
            <a:r>
              <a:rPr lang="tr-TR" sz="2000" dirty="0"/>
              <a:t> değerleri ise </a:t>
            </a:r>
            <a:r>
              <a:rPr lang="tr-TR" sz="2000" dirty="0" err="1"/>
              <a:t>heapde</a:t>
            </a:r>
            <a:r>
              <a:rPr lang="tr-TR" sz="2000" dirty="0"/>
              <a:t> saklanır.</a:t>
            </a:r>
          </a:p>
          <a:p>
            <a:r>
              <a:rPr lang="tr-TR" sz="2000" dirty="0"/>
              <a:t>Her ikisi de </a:t>
            </a:r>
            <a:r>
              <a:rPr lang="tr-TR" sz="2000" b="1" dirty="0"/>
              <a:t>Ram</a:t>
            </a:r>
            <a:r>
              <a:rPr lang="tr-TR" sz="2000" dirty="0"/>
              <a:t> bölgesinde bulunur. </a:t>
            </a:r>
            <a:r>
              <a:rPr lang="tr-TR" sz="2000" b="1" dirty="0" err="1"/>
              <a:t>Stack</a:t>
            </a:r>
            <a:r>
              <a:rPr lang="tr-TR" sz="2000" dirty="0" err="1"/>
              <a:t>'te</a:t>
            </a:r>
            <a:r>
              <a:rPr lang="tr-TR" sz="2000" dirty="0"/>
              <a:t> yer alan veriler direk bellek içine yerleştirilir dolayısıyla erişimi çok hızlıdır. </a:t>
            </a:r>
            <a:r>
              <a:rPr lang="tr-TR" sz="2000" b="1" dirty="0" err="1"/>
              <a:t>Heap</a:t>
            </a:r>
            <a:r>
              <a:rPr lang="tr-TR" sz="2000" dirty="0"/>
              <a:t> ise </a:t>
            </a:r>
            <a:r>
              <a:rPr lang="tr-TR" sz="2000" dirty="0" err="1"/>
              <a:t>runtime</a:t>
            </a:r>
            <a:r>
              <a:rPr lang="tr-TR" sz="2000" dirty="0"/>
              <a:t> (çalışma zamanı) anında kullanılırlar ve dağınık bir bellek göz yapısı olduğu için erişimi </a:t>
            </a:r>
            <a:r>
              <a:rPr lang="tr-TR" sz="2000" b="1" dirty="0" err="1"/>
              <a:t>stack</a:t>
            </a:r>
            <a:r>
              <a:rPr lang="tr-TR" sz="2000" dirty="0"/>
              <a:t> kadar kolay olmaz dolayısıyla yavaş çalışır.</a:t>
            </a:r>
          </a:p>
        </p:txBody>
      </p:sp>
    </p:spTree>
    <p:extLst>
      <p:ext uri="{BB962C8B-B14F-4D97-AF65-F5344CB8AC3E}">
        <p14:creationId xmlns:p14="http://schemas.microsoft.com/office/powerpoint/2010/main" val="45512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FF54-013B-49C8-83E4-9DEEF5928963}"/>
              </a:ext>
            </a:extLst>
          </p:cNvPr>
          <p:cNvSpPr>
            <a:spLocks noGrp="1"/>
          </p:cNvSpPr>
          <p:nvPr>
            <p:ph type="title"/>
          </p:nvPr>
        </p:nvSpPr>
        <p:spPr/>
        <p:txBody>
          <a:bodyPr>
            <a:normAutofit/>
          </a:bodyPr>
          <a:lstStyle/>
          <a:p>
            <a:pPr algn="ctr"/>
            <a:r>
              <a:rPr lang="tr-TR" sz="2400" dirty="0"/>
              <a:t>12-ascii - </a:t>
            </a:r>
            <a:r>
              <a:rPr lang="tr-TR" sz="2400" dirty="0" err="1"/>
              <a:t>unicodes</a:t>
            </a:r>
            <a:r>
              <a:rPr lang="tr-TR" sz="2400" dirty="0"/>
              <a:t> ?</a:t>
            </a:r>
          </a:p>
        </p:txBody>
      </p:sp>
      <p:sp>
        <p:nvSpPr>
          <p:cNvPr id="3" name="Content Placeholder 2">
            <a:extLst>
              <a:ext uri="{FF2B5EF4-FFF2-40B4-BE49-F238E27FC236}">
                <a16:creationId xmlns:a16="http://schemas.microsoft.com/office/drawing/2014/main" id="{0ED0795E-9307-4826-A4D2-6D4558DB4D94}"/>
              </a:ext>
            </a:extLst>
          </p:cNvPr>
          <p:cNvSpPr>
            <a:spLocks noGrp="1"/>
          </p:cNvSpPr>
          <p:nvPr>
            <p:ph idx="1"/>
          </p:nvPr>
        </p:nvSpPr>
        <p:spPr/>
        <p:txBody>
          <a:bodyPr/>
          <a:lstStyle/>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p:txBody>
      </p:sp>
    </p:spTree>
    <p:extLst>
      <p:ext uri="{BB962C8B-B14F-4D97-AF65-F5344CB8AC3E}">
        <p14:creationId xmlns:p14="http://schemas.microsoft.com/office/powerpoint/2010/main" val="4275612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6FF9-0B6E-4432-8B8D-795E0F92FD4C}"/>
              </a:ext>
            </a:extLst>
          </p:cNvPr>
          <p:cNvSpPr>
            <a:spLocks noGrp="1"/>
          </p:cNvSpPr>
          <p:nvPr>
            <p:ph type="title"/>
          </p:nvPr>
        </p:nvSpPr>
        <p:spPr>
          <a:xfrm>
            <a:off x="838200" y="365126"/>
            <a:ext cx="10515600" cy="1015806"/>
          </a:xfrm>
        </p:spPr>
        <p:txBody>
          <a:bodyPr>
            <a:normAutofit/>
          </a:bodyPr>
          <a:lstStyle/>
          <a:p>
            <a:pPr algn="ctr"/>
            <a:r>
              <a:rPr lang="tr-TR" sz="2400" dirty="0" err="1"/>
              <a:t>Decoder</a:t>
            </a:r>
            <a:r>
              <a:rPr lang="tr-TR" sz="2400" dirty="0"/>
              <a:t> </a:t>
            </a:r>
            <a:r>
              <a:rPr lang="tr-TR" sz="2400" dirty="0" err="1"/>
              <a:t>encoder</a:t>
            </a:r>
            <a:r>
              <a:rPr lang="tr-TR" sz="2400" dirty="0"/>
              <a:t> nedir ?</a:t>
            </a:r>
          </a:p>
        </p:txBody>
      </p:sp>
      <p:sp>
        <p:nvSpPr>
          <p:cNvPr id="3" name="Content Placeholder 2">
            <a:extLst>
              <a:ext uri="{FF2B5EF4-FFF2-40B4-BE49-F238E27FC236}">
                <a16:creationId xmlns:a16="http://schemas.microsoft.com/office/drawing/2014/main" id="{C01E92F3-5CC9-43C3-A03C-45560DA84325}"/>
              </a:ext>
            </a:extLst>
          </p:cNvPr>
          <p:cNvSpPr>
            <a:spLocks noGrp="1"/>
          </p:cNvSpPr>
          <p:nvPr>
            <p:ph idx="1"/>
          </p:nvPr>
        </p:nvSpPr>
        <p:spPr/>
        <p:txBody>
          <a:bodyPr/>
          <a:lstStyle/>
          <a:p>
            <a:r>
              <a:rPr lang="tr-TR" dirty="0">
                <a:solidFill>
                  <a:srgbClr val="FF0000"/>
                </a:solidFill>
              </a:rPr>
              <a:t>Kodlayıcı(Encoder), </a:t>
            </a:r>
            <a:r>
              <a:rPr lang="tr-TR" dirty="0"/>
              <a:t>bir cihaz veya devredir. Kodlayıcı, bilgileri bir biçimden başka bir biçime dönüştürecektir. </a:t>
            </a:r>
            <a:r>
              <a:rPr lang="tr-TR" dirty="0" err="1"/>
              <a:t>Enkoderin</a:t>
            </a:r>
            <a:r>
              <a:rPr lang="tr-TR" dirty="0"/>
              <a:t> geri besleme sinyali, konumu, sayımı, hızı ve yönü belirleyecektir. Sistemde kullanılan kontrol cihazları, komutu belirli bir fonksiyona göndermek için kullanılır.</a:t>
            </a:r>
          </a:p>
          <a:p>
            <a:r>
              <a:rPr lang="tr-TR" dirty="0">
                <a:solidFill>
                  <a:srgbClr val="FF0000"/>
                </a:solidFill>
              </a:rPr>
              <a:t>Kod çözücü(</a:t>
            </a:r>
            <a:r>
              <a:rPr lang="tr-TR" dirty="0" err="1">
                <a:solidFill>
                  <a:srgbClr val="FF0000"/>
                </a:solidFill>
              </a:rPr>
              <a:t>Decoder</a:t>
            </a:r>
            <a:r>
              <a:rPr lang="tr-TR">
                <a:solidFill>
                  <a:srgbClr val="FF0000"/>
                </a:solidFill>
              </a:rPr>
              <a:t>), </a:t>
            </a:r>
            <a:r>
              <a:rPr lang="tr-TR" dirty="0"/>
              <a:t>kodu bir dizi sinyale dönüştürmek için kullanılan bir devredir. </a:t>
            </a:r>
          </a:p>
        </p:txBody>
      </p:sp>
    </p:spTree>
    <p:extLst>
      <p:ext uri="{BB962C8B-B14F-4D97-AF65-F5344CB8AC3E}">
        <p14:creationId xmlns:p14="http://schemas.microsoft.com/office/powerpoint/2010/main" val="229649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B9AA-3F1C-47B8-8F47-C1422C24E25C}"/>
              </a:ext>
            </a:extLst>
          </p:cNvPr>
          <p:cNvSpPr>
            <a:spLocks noGrp="1"/>
          </p:cNvSpPr>
          <p:nvPr>
            <p:ph type="title"/>
          </p:nvPr>
        </p:nvSpPr>
        <p:spPr>
          <a:xfrm>
            <a:off x="838200" y="365125"/>
            <a:ext cx="10515600" cy="1071789"/>
          </a:xfrm>
        </p:spPr>
        <p:txBody>
          <a:bodyPr>
            <a:normAutofit/>
          </a:bodyPr>
          <a:lstStyle/>
          <a:p>
            <a:pPr algn="ctr"/>
            <a:r>
              <a:rPr lang="tr-TR" sz="2400" dirty="0"/>
              <a:t>MD5-SHA</a:t>
            </a:r>
          </a:p>
        </p:txBody>
      </p:sp>
      <p:sp>
        <p:nvSpPr>
          <p:cNvPr id="3" name="Content Placeholder 2">
            <a:extLst>
              <a:ext uri="{FF2B5EF4-FFF2-40B4-BE49-F238E27FC236}">
                <a16:creationId xmlns:a16="http://schemas.microsoft.com/office/drawing/2014/main" id="{9CC74722-A9DE-4CEF-9F36-167115F7EE27}"/>
              </a:ext>
            </a:extLst>
          </p:cNvPr>
          <p:cNvSpPr>
            <a:spLocks noGrp="1"/>
          </p:cNvSpPr>
          <p:nvPr>
            <p:ph idx="1"/>
          </p:nvPr>
        </p:nvSpPr>
        <p:spPr/>
        <p:txBody>
          <a:bodyPr/>
          <a:lstStyle/>
          <a:p>
            <a:r>
              <a:rPr lang="tr-TR" dirty="0"/>
              <a:t>MD5 (Message-Digest 5) ve SHA1(</a:t>
            </a:r>
            <a:r>
              <a:rPr lang="tr-TR" dirty="0" err="1"/>
              <a:t>Secure</a:t>
            </a:r>
            <a:r>
              <a:rPr lang="tr-TR" dirty="0"/>
              <a:t> </a:t>
            </a:r>
            <a:r>
              <a:rPr lang="tr-TR" dirty="0" err="1"/>
              <a:t>Hashing</a:t>
            </a:r>
            <a:r>
              <a:rPr lang="tr-TR" dirty="0"/>
              <a:t> </a:t>
            </a:r>
            <a:r>
              <a:rPr lang="tr-TR" dirty="0" err="1"/>
              <a:t>Algorithm</a:t>
            </a:r>
            <a:r>
              <a:rPr lang="tr-TR" dirty="0"/>
              <a:t>) veri bütünlüğünü test etmek için kullanılan tek yönlü şifreleme </a:t>
            </a:r>
            <a:r>
              <a:rPr lang="tr-TR" dirty="0" err="1"/>
              <a:t>algoritmalarıdır.Özet</a:t>
            </a:r>
            <a:r>
              <a:rPr lang="tr-TR" dirty="0"/>
              <a:t> fonksiyonları vardır ve belirli bir genişlikte (</a:t>
            </a:r>
            <a:r>
              <a:rPr lang="tr-TR" dirty="0" err="1"/>
              <a:t>örn</a:t>
            </a:r>
            <a:r>
              <a:rPr lang="tr-TR" dirty="0"/>
              <a:t>: 128 bit, 512 bit) </a:t>
            </a:r>
            <a:r>
              <a:rPr lang="tr-TR" dirty="0" err="1"/>
              <a:t>kriptografik</a:t>
            </a:r>
            <a:r>
              <a:rPr lang="tr-TR" dirty="0"/>
              <a:t> özet üretirler.</a:t>
            </a:r>
          </a:p>
          <a:p>
            <a:r>
              <a:rPr lang="tr-TR" dirty="0"/>
              <a:t>Genelde veri tabanında </a:t>
            </a:r>
            <a:r>
              <a:rPr lang="tr-TR" dirty="0" err="1"/>
              <a:t>password</a:t>
            </a:r>
            <a:r>
              <a:rPr lang="tr-TR" dirty="0"/>
              <a:t> şifrelenmiş şekilde tutulur. Biz kullanıcının ekrandan girdiği </a:t>
            </a:r>
            <a:r>
              <a:rPr lang="tr-TR" dirty="0" err="1"/>
              <a:t>password’u</a:t>
            </a:r>
            <a:r>
              <a:rPr lang="tr-TR" dirty="0"/>
              <a:t> SHA-1 ile şifreleyerek veri tabanına kaydederiz. </a:t>
            </a:r>
            <a:r>
              <a:rPr lang="tr-TR"/>
              <a:t>Böylelikle bir şekilde veri tabanından şifre bulunsa bile, sisteme giriş sağlanamamaktadır.</a:t>
            </a:r>
            <a:endParaRPr lang="tr-TR" dirty="0"/>
          </a:p>
        </p:txBody>
      </p:sp>
    </p:spTree>
    <p:extLst>
      <p:ext uri="{BB962C8B-B14F-4D97-AF65-F5344CB8AC3E}">
        <p14:creationId xmlns:p14="http://schemas.microsoft.com/office/powerpoint/2010/main" val="1102364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7770-3CE3-4A46-9D00-B0E5B4D2E865}"/>
              </a:ext>
            </a:extLst>
          </p:cNvPr>
          <p:cNvSpPr>
            <a:spLocks noGrp="1"/>
          </p:cNvSpPr>
          <p:nvPr>
            <p:ph type="title"/>
          </p:nvPr>
        </p:nvSpPr>
        <p:spPr>
          <a:xfrm>
            <a:off x="838200" y="271819"/>
            <a:ext cx="10515600" cy="1062459"/>
          </a:xfrm>
        </p:spPr>
        <p:txBody>
          <a:bodyPr>
            <a:normAutofit/>
          </a:bodyPr>
          <a:lstStyle/>
          <a:p>
            <a:pPr algn="ctr"/>
            <a:r>
              <a:rPr lang="tr-TR" sz="2400" dirty="0" err="1"/>
              <a:t>Synchronized</a:t>
            </a:r>
            <a:endParaRPr lang="tr-TR" sz="2400" dirty="0"/>
          </a:p>
        </p:txBody>
      </p:sp>
      <p:sp>
        <p:nvSpPr>
          <p:cNvPr id="3" name="Content Placeholder 2">
            <a:extLst>
              <a:ext uri="{FF2B5EF4-FFF2-40B4-BE49-F238E27FC236}">
                <a16:creationId xmlns:a16="http://schemas.microsoft.com/office/drawing/2014/main" id="{62EC5CFF-0074-4FB9-AA33-F0E8C7CECBB8}"/>
              </a:ext>
            </a:extLst>
          </p:cNvPr>
          <p:cNvSpPr>
            <a:spLocks noGrp="1"/>
          </p:cNvSpPr>
          <p:nvPr>
            <p:ph idx="1"/>
          </p:nvPr>
        </p:nvSpPr>
        <p:spPr/>
        <p:txBody>
          <a:bodyPr/>
          <a:lstStyle/>
          <a:p>
            <a:r>
              <a:rPr lang="tr-TR" b="1" dirty="0"/>
              <a:t>JAVA</a:t>
            </a:r>
            <a:r>
              <a:rPr lang="tr-TR" dirty="0"/>
              <a:t>, C++ veya C# gibi nesne yönelimli programlama dillerinde kullanılan bir terimdir. Basitçe, aynı anda çalışan birden fazla lifin (</a:t>
            </a:r>
            <a:r>
              <a:rPr lang="tr-TR" dirty="0" err="1"/>
              <a:t>thread</a:t>
            </a:r>
            <a:r>
              <a:rPr lang="tr-TR" dirty="0"/>
              <a:t>) veya işlemin (</a:t>
            </a:r>
            <a:r>
              <a:rPr lang="tr-TR" dirty="0" err="1"/>
              <a:t>process</a:t>
            </a:r>
            <a:r>
              <a:rPr lang="tr-TR" dirty="0"/>
              <a:t>) sıralı olmasını ve birbiri ile iletişim halinde çalışmasını sağlar.</a:t>
            </a:r>
          </a:p>
        </p:txBody>
      </p:sp>
    </p:spTree>
    <p:extLst>
      <p:ext uri="{BB962C8B-B14F-4D97-AF65-F5344CB8AC3E}">
        <p14:creationId xmlns:p14="http://schemas.microsoft.com/office/powerpoint/2010/main" val="159723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728</TotalTime>
  <Words>3071</Words>
  <Application>Microsoft Office PowerPoint</Application>
  <PresentationFormat>Widescreen</PresentationFormat>
  <Paragraphs>126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 List – unstyled nedir ?</vt:lpstr>
      <vt:lpstr>  Fast forward - Rebase</vt:lpstr>
      <vt:lpstr>Library ve framework farkı ?</vt:lpstr>
      <vt:lpstr>Jdk – sdk farkı ?</vt:lpstr>
      <vt:lpstr>PowerPoint Presentation</vt:lpstr>
      <vt:lpstr>PowerPoint Presentation</vt:lpstr>
      <vt:lpstr>PowerPoint Presentation</vt:lpstr>
      <vt:lpstr>Asenkron ve Senkron Fonksiyon Nedir?</vt:lpstr>
      <vt:lpstr>PowerPoint Presentation</vt:lpstr>
      <vt:lpstr>PowerPoint Presentation</vt:lpstr>
      <vt:lpstr>PowerPoint Presentation</vt:lpstr>
      <vt:lpstr>PowerPoint Presentation</vt:lpstr>
      <vt:lpstr>PowerPoint Presentation</vt:lpstr>
      <vt:lpstr>1- interpreter Compiler nedir?</vt:lpstr>
      <vt:lpstr>2- Java interpreter ? Compiler mi?</vt:lpstr>
      <vt:lpstr>3- JavaScript interpreter mi compiler mi ?</vt:lpstr>
      <vt:lpstr>4- Open source nedir?</vt:lpstr>
      <vt:lpstr>5- JVM  JDK JRE nedir?</vt:lpstr>
      <vt:lpstr>6- JIT nedir?</vt:lpstr>
      <vt:lpstr>7- Java 100% oop?</vt:lpstr>
      <vt:lpstr>8- Java By Pass Value ? By Pass Referances ? </vt:lpstr>
      <vt:lpstr>9- Java 8 gelen özellikler nelerdir?</vt:lpstr>
      <vt:lpstr>10- Primitive types -wrapper class arasındaki farklar ?</vt:lpstr>
      <vt:lpstr>11- Stack memory heap memory nedir ? aralarındaki farklar ?</vt:lpstr>
      <vt:lpstr>12-ascii - unicodes ?</vt:lpstr>
      <vt:lpstr>Decoder encoder nedir ?</vt:lpstr>
      <vt:lpstr>MD5-SHA</vt:lpstr>
      <vt:lpstr>Synchronized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42</cp:revision>
  <dcterms:created xsi:type="dcterms:W3CDTF">2022-05-24T09:08:24Z</dcterms:created>
  <dcterms:modified xsi:type="dcterms:W3CDTF">2022-06-29T18:10:38Z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