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78" r:id="rId2"/>
    <p:sldId id="256"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62"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END" id="{767F55A2-1812-414C-8628-B3B72C6DF317}">
          <p14:sldIdLst>
            <p14:sldId id="278"/>
          </p14:sldIdLst>
        </p14:section>
        <p14:section name="1.hafta_1.gün_ödevi" id="{8364D16F-3A63-4671-BD23-C1DBF013268F}">
          <p14:sldIdLst>
            <p14:sldId id="256"/>
            <p14:sldId id="257"/>
            <p14:sldId id="258"/>
            <p14:sldId id="259"/>
            <p14:sldId id="260"/>
            <p14:sldId id="261"/>
          </p14:sldIdLst>
        </p14:section>
        <p14:section name="1.hafta_2gün_ödev" id="{4DC55D70-E497-4791-BC8E-1430E1750E0B}">
          <p14:sldIdLst>
            <p14:sldId id="263"/>
            <p14:sldId id="264"/>
            <p14:sldId id="265"/>
            <p14:sldId id="266"/>
            <p14:sldId id="267"/>
            <p14:sldId id="268"/>
            <p14:sldId id="269"/>
            <p14:sldId id="270"/>
          </p14:sldIdLst>
        </p14:section>
        <p14:section name="1.hafta_3gün_ödev" id="{548C6D8D-440A-4C25-9067-7B88F20C0194}">
          <p14:sldIdLst>
            <p14:sldId id="271"/>
            <p14:sldId id="272"/>
            <p14:sldId id="273"/>
            <p14:sldId id="274"/>
            <p14:sldId id="275"/>
            <p14:sldId id="276"/>
            <p14:sldId id="277"/>
          </p14:sldIdLst>
        </p14:section>
        <p14:section name="1.hafta_4.gün" id="{C5A3F8D2-40A9-405C-A43F-A7A6B074E307}">
          <p14:sldIdLst>
            <p14:sldId id="279"/>
            <p14:sldId id="280"/>
            <p14:sldId id="281"/>
            <p14:sldId id="282"/>
          </p14:sldIdLst>
        </p14:section>
        <p14:section name="2.hafta" id="{650BF442-4B43-4426-B76D-0E174D91D81D}">
          <p14:sldIdLst>
            <p14:sldId id="283"/>
            <p14:sldId id="284"/>
            <p14:sldId id="285"/>
            <p14:sldId id="262"/>
            <p14:sldId id="286"/>
            <p14:sldId id="287"/>
            <p14:sldId id="288"/>
            <p14:sldId id="289"/>
            <p14:sldId id="290"/>
            <p14:sldId id="291"/>
            <p14:sldId id="292"/>
            <p14:sldId id="293"/>
            <p14:sldId id="294"/>
            <p14:sldId id="295"/>
            <p14:sldId id="296"/>
            <p14:sldId id="297"/>
            <p14:sldId id="298"/>
            <p14:sldId id="299"/>
            <p14:sldId id="300"/>
            <p14:sldId id="301"/>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BBCE7E-0AF4-4FA2-BB65-8A7F84A9EA35}" type="datetimeFigureOut">
              <a:rPr lang="tr-TR" smtClean="0"/>
              <a:t>1.07.2022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6C4F3-E04C-48E9-8A1A-57A1DF901183}" type="slidenum">
              <a:rPr lang="tr-TR" smtClean="0"/>
              <a:t>‹#›</a:t>
            </a:fld>
            <a:endParaRPr lang="tr-TR"/>
          </a:p>
        </p:txBody>
      </p:sp>
    </p:spTree>
    <p:extLst>
      <p:ext uri="{BB962C8B-B14F-4D97-AF65-F5344CB8AC3E}">
        <p14:creationId xmlns:p14="http://schemas.microsoft.com/office/powerpoint/2010/main" val="471565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CDD6C4F3-E04C-48E9-8A1A-57A1DF901183}" type="slidenum">
              <a:rPr lang="tr-TR" smtClean="0"/>
              <a:t>8</a:t>
            </a:fld>
            <a:endParaRPr lang="tr-TR"/>
          </a:p>
        </p:txBody>
      </p:sp>
    </p:spTree>
    <p:extLst>
      <p:ext uri="{BB962C8B-B14F-4D97-AF65-F5344CB8AC3E}">
        <p14:creationId xmlns:p14="http://schemas.microsoft.com/office/powerpoint/2010/main" val="3216676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CDD6C4F3-E04C-48E9-8A1A-57A1DF901183}" type="slidenum">
              <a:rPr lang="tr-TR" smtClean="0"/>
              <a:t>9</a:t>
            </a:fld>
            <a:endParaRPr lang="tr-TR"/>
          </a:p>
        </p:txBody>
      </p:sp>
    </p:spTree>
    <p:extLst>
      <p:ext uri="{BB962C8B-B14F-4D97-AF65-F5344CB8AC3E}">
        <p14:creationId xmlns:p14="http://schemas.microsoft.com/office/powerpoint/2010/main" val="3924391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8857BDE-FF1C-4B37-A640-9A548F846788}" type="datetimeFigureOut">
              <a:rPr lang="tr-TR" smtClean="0"/>
              <a:t>1.07.2022</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47826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57BDE-FF1C-4B37-A640-9A548F846788}" type="datetimeFigureOut">
              <a:rPr lang="tr-TR" smtClean="0"/>
              <a:t>1.07.2022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275925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57BDE-FF1C-4B37-A640-9A548F846788}" type="datetimeFigureOut">
              <a:rPr lang="tr-TR" smtClean="0"/>
              <a:t>1.07.2022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689055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57BDE-FF1C-4B37-A640-9A548F846788}" type="datetimeFigureOut">
              <a:rPr lang="tr-TR" smtClean="0"/>
              <a:t>1.07.2022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1289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57BDE-FF1C-4B37-A640-9A548F846788}" type="datetimeFigureOut">
              <a:rPr lang="tr-TR" smtClean="0"/>
              <a:t>1.07.2022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2469146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8857BDE-FF1C-4B37-A640-9A548F846788}" type="datetimeFigureOut">
              <a:rPr lang="tr-TR" smtClean="0"/>
              <a:t>1.07.2022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2908190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8857BDE-FF1C-4B37-A640-9A548F846788}" type="datetimeFigureOut">
              <a:rPr lang="tr-TR" smtClean="0"/>
              <a:t>1.07.2022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375577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57BDE-FF1C-4B37-A640-9A548F846788}" type="datetimeFigureOut">
              <a:rPr lang="tr-TR" smtClean="0"/>
              <a:t>1.07.2022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2422309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57BDE-FF1C-4B37-A640-9A548F846788}" type="datetimeFigureOut">
              <a:rPr lang="tr-TR" smtClean="0"/>
              <a:t>1.07.2022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157107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57BDE-FF1C-4B37-A640-9A548F846788}" type="datetimeFigureOut">
              <a:rPr lang="tr-TR" smtClean="0"/>
              <a:t>1.07.2022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136564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857BDE-FF1C-4B37-A640-9A548F846788}" type="datetimeFigureOut">
              <a:rPr lang="tr-TR" smtClean="0"/>
              <a:t>1.07.2022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553110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857BDE-FF1C-4B37-A640-9A548F846788}" type="datetimeFigureOut">
              <a:rPr lang="tr-TR" smtClean="0"/>
              <a:t>1.07.2022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3686007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857BDE-FF1C-4B37-A640-9A548F846788}" type="datetimeFigureOut">
              <a:rPr lang="tr-TR" smtClean="0"/>
              <a:t>1.07.2022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2013548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857BDE-FF1C-4B37-A640-9A548F846788}" type="datetimeFigureOut">
              <a:rPr lang="tr-TR" smtClean="0"/>
              <a:t>1.07.2022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3566541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57BDE-FF1C-4B37-A640-9A548F846788}" type="datetimeFigureOut">
              <a:rPr lang="tr-TR" smtClean="0"/>
              <a:t>1.07.2022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356325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57BDE-FF1C-4B37-A640-9A548F846788}" type="datetimeFigureOut">
              <a:rPr lang="tr-TR" smtClean="0"/>
              <a:t>1.07.2022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370212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57BDE-FF1C-4B37-A640-9A548F846788}" type="datetimeFigureOut">
              <a:rPr lang="tr-TR" smtClean="0"/>
              <a:t>1.07.2022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1484237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8857BDE-FF1C-4B37-A640-9A548F846788}" type="datetimeFigureOut">
              <a:rPr lang="tr-TR" smtClean="0"/>
              <a:t>1.07.2022</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5B5298-DCA9-450F-A299-E37C02221759}" type="slidenum">
              <a:rPr lang="tr-TR" smtClean="0"/>
              <a:t>‹#›</a:t>
            </a:fld>
            <a:endParaRPr lang="tr-TR"/>
          </a:p>
        </p:txBody>
      </p:sp>
    </p:spTree>
    <p:extLst>
      <p:ext uri="{BB962C8B-B14F-4D97-AF65-F5344CB8AC3E}">
        <p14:creationId xmlns:p14="http://schemas.microsoft.com/office/powerpoint/2010/main" val="4467834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B8F93-1B4A-4342-9921-279D23754FF0}"/>
              </a:ext>
            </a:extLst>
          </p:cNvPr>
          <p:cNvSpPr>
            <a:spLocks noGrp="1"/>
          </p:cNvSpPr>
          <p:nvPr>
            <p:ph type="ctrTitle"/>
          </p:nvPr>
        </p:nvSpPr>
        <p:spPr>
          <a:xfrm>
            <a:off x="1876424" y="1643270"/>
            <a:ext cx="8791575" cy="1881808"/>
          </a:xfrm>
        </p:spPr>
        <p:txBody>
          <a:bodyPr>
            <a:normAutofit/>
          </a:bodyPr>
          <a:lstStyle/>
          <a:p>
            <a:pPr algn="ctr"/>
            <a:r>
              <a:rPr lang="tr-TR" sz="5400" dirty="0">
                <a:solidFill>
                  <a:srgbClr val="002060"/>
                </a:solidFill>
              </a:rPr>
              <a:t>Emre yıldız</a:t>
            </a:r>
            <a:br>
              <a:rPr lang="tr-TR" dirty="0">
                <a:solidFill>
                  <a:srgbClr val="002060"/>
                </a:solidFill>
              </a:rPr>
            </a:br>
            <a:r>
              <a:rPr lang="tr-TR" sz="4400" dirty="0" err="1">
                <a:solidFill>
                  <a:srgbClr val="FFFF00"/>
                </a:solidFill>
              </a:rPr>
              <a:t>Atmosware</a:t>
            </a:r>
            <a:r>
              <a:rPr lang="tr-TR" sz="4400" dirty="0">
                <a:solidFill>
                  <a:srgbClr val="FFFF00"/>
                </a:solidFill>
              </a:rPr>
              <a:t> – Patika </a:t>
            </a:r>
            <a:r>
              <a:rPr lang="tr-TR" sz="4400" dirty="0" err="1">
                <a:solidFill>
                  <a:srgbClr val="FFFF00"/>
                </a:solidFill>
              </a:rPr>
              <a:t>Bootcamp</a:t>
            </a:r>
            <a:endParaRPr lang="tr-TR" dirty="0">
              <a:solidFill>
                <a:srgbClr val="FFFF00"/>
              </a:solidFill>
            </a:endParaRPr>
          </a:p>
        </p:txBody>
      </p:sp>
      <p:sp>
        <p:nvSpPr>
          <p:cNvPr id="3" name="Subtitle 2">
            <a:extLst>
              <a:ext uri="{FF2B5EF4-FFF2-40B4-BE49-F238E27FC236}">
                <a16:creationId xmlns:a16="http://schemas.microsoft.com/office/drawing/2014/main" id="{828FB44C-D10E-4324-9F0D-6C2B7648B8FF}"/>
              </a:ext>
            </a:extLst>
          </p:cNvPr>
          <p:cNvSpPr>
            <a:spLocks noGrp="1"/>
          </p:cNvSpPr>
          <p:nvPr>
            <p:ph type="subTitle" idx="1"/>
          </p:nvPr>
        </p:nvSpPr>
        <p:spPr>
          <a:xfrm>
            <a:off x="1876423" y="4224890"/>
            <a:ext cx="8791575" cy="1655762"/>
          </a:xfrm>
        </p:spPr>
        <p:txBody>
          <a:bodyPr/>
          <a:lstStyle/>
          <a:p>
            <a:pPr algn="ctr"/>
            <a:r>
              <a:rPr lang="tr-TR" sz="3200" dirty="0">
                <a:solidFill>
                  <a:srgbClr val="FF0000"/>
                </a:solidFill>
              </a:rPr>
              <a:t>İlk hafta ödevleri</a:t>
            </a:r>
          </a:p>
          <a:p>
            <a:pPr algn="ctr"/>
            <a:endParaRPr lang="tr-TR" dirty="0"/>
          </a:p>
        </p:txBody>
      </p:sp>
    </p:spTree>
    <p:extLst>
      <p:ext uri="{BB962C8B-B14F-4D97-AF65-F5344CB8AC3E}">
        <p14:creationId xmlns:p14="http://schemas.microsoft.com/office/powerpoint/2010/main" val="86280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C734-0196-4066-A5FC-58FA001D33DC}"/>
              </a:ext>
            </a:extLst>
          </p:cNvPr>
          <p:cNvSpPr>
            <a:spLocks noGrp="1"/>
          </p:cNvSpPr>
          <p:nvPr>
            <p:ph type="title"/>
          </p:nvPr>
        </p:nvSpPr>
        <p:spPr>
          <a:xfrm>
            <a:off x="1141413" y="337352"/>
            <a:ext cx="9905998" cy="985422"/>
          </a:xfrm>
        </p:spPr>
        <p:txBody>
          <a:bodyPr/>
          <a:lstStyle/>
          <a:p>
            <a:pPr algn="ctr"/>
            <a:r>
              <a:rPr lang="tr-TR" dirty="0" err="1">
                <a:solidFill>
                  <a:srgbClr val="FF0000"/>
                </a:solidFill>
              </a:rPr>
              <a:t>Colspan</a:t>
            </a:r>
            <a:r>
              <a:rPr lang="tr-TR" dirty="0">
                <a:solidFill>
                  <a:srgbClr val="FF0000"/>
                </a:solidFill>
              </a:rPr>
              <a:t> ve </a:t>
            </a:r>
            <a:r>
              <a:rPr lang="tr-TR" dirty="0" err="1">
                <a:solidFill>
                  <a:srgbClr val="FF0000"/>
                </a:solidFill>
              </a:rPr>
              <a:t>rowspan</a:t>
            </a:r>
            <a:r>
              <a:rPr lang="tr-TR" dirty="0">
                <a:solidFill>
                  <a:srgbClr val="FF0000"/>
                </a:solidFill>
              </a:rPr>
              <a:t> nedir ?</a:t>
            </a:r>
          </a:p>
        </p:txBody>
      </p:sp>
      <p:sp>
        <p:nvSpPr>
          <p:cNvPr id="3" name="Content Placeholder 2">
            <a:extLst>
              <a:ext uri="{FF2B5EF4-FFF2-40B4-BE49-F238E27FC236}">
                <a16:creationId xmlns:a16="http://schemas.microsoft.com/office/drawing/2014/main" id="{0E9344A1-B72E-4370-A4DE-A9D8F697B42B}"/>
              </a:ext>
            </a:extLst>
          </p:cNvPr>
          <p:cNvSpPr>
            <a:spLocks noGrp="1"/>
          </p:cNvSpPr>
          <p:nvPr>
            <p:ph idx="1"/>
          </p:nvPr>
        </p:nvSpPr>
        <p:spPr>
          <a:xfrm>
            <a:off x="1141412" y="1367162"/>
            <a:ext cx="9905999" cy="985421"/>
          </a:xfrm>
        </p:spPr>
        <p:txBody>
          <a:bodyPr>
            <a:normAutofit/>
          </a:bodyPr>
          <a:lstStyle/>
          <a:p>
            <a:r>
              <a:rPr lang="tr-TR" dirty="0"/>
              <a:t>Tablo hücrelerini birleştirirken yatay elemanlar için </a:t>
            </a:r>
            <a:r>
              <a:rPr lang="tr-TR" dirty="0" err="1"/>
              <a:t>colspan</a:t>
            </a:r>
            <a:r>
              <a:rPr lang="tr-TR" dirty="0"/>
              <a:t> dikey elemanlar için </a:t>
            </a:r>
            <a:r>
              <a:rPr lang="tr-TR" dirty="0" err="1"/>
              <a:t>rowspan</a:t>
            </a:r>
            <a:r>
              <a:rPr lang="tr-TR" dirty="0"/>
              <a:t> kullanıyoruz.</a:t>
            </a:r>
          </a:p>
        </p:txBody>
      </p:sp>
      <p:pic>
        <p:nvPicPr>
          <p:cNvPr id="4" name="Picture 3">
            <a:extLst>
              <a:ext uri="{FF2B5EF4-FFF2-40B4-BE49-F238E27FC236}">
                <a16:creationId xmlns:a16="http://schemas.microsoft.com/office/drawing/2014/main" id="{6584F901-A1E5-43C3-9D2D-6C6670CD2496}"/>
              </a:ext>
            </a:extLst>
          </p:cNvPr>
          <p:cNvPicPr>
            <a:picLocks noChangeAspect="1"/>
          </p:cNvPicPr>
          <p:nvPr/>
        </p:nvPicPr>
        <p:blipFill>
          <a:blip r:embed="rId2"/>
          <a:stretch>
            <a:fillRect/>
          </a:stretch>
        </p:blipFill>
        <p:spPr>
          <a:xfrm>
            <a:off x="3727789" y="2396971"/>
            <a:ext cx="7319622" cy="4044401"/>
          </a:xfrm>
          <a:prstGeom prst="rect">
            <a:avLst/>
          </a:prstGeom>
        </p:spPr>
      </p:pic>
    </p:spTree>
    <p:extLst>
      <p:ext uri="{BB962C8B-B14F-4D97-AF65-F5344CB8AC3E}">
        <p14:creationId xmlns:p14="http://schemas.microsoft.com/office/powerpoint/2010/main" val="404657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900670-CF02-44B5-8E6B-EEE90A6CA735}"/>
              </a:ext>
            </a:extLst>
          </p:cNvPr>
          <p:cNvPicPr>
            <a:picLocks noChangeAspect="1"/>
          </p:cNvPicPr>
          <p:nvPr/>
        </p:nvPicPr>
        <p:blipFill>
          <a:blip r:embed="rId2"/>
          <a:stretch>
            <a:fillRect/>
          </a:stretch>
        </p:blipFill>
        <p:spPr>
          <a:xfrm>
            <a:off x="6707770" y="0"/>
            <a:ext cx="5484230" cy="4086795"/>
          </a:xfrm>
          <a:prstGeom prst="rect">
            <a:avLst/>
          </a:prstGeom>
        </p:spPr>
      </p:pic>
      <p:pic>
        <p:nvPicPr>
          <p:cNvPr id="7" name="Picture 6">
            <a:extLst>
              <a:ext uri="{FF2B5EF4-FFF2-40B4-BE49-F238E27FC236}">
                <a16:creationId xmlns:a16="http://schemas.microsoft.com/office/drawing/2014/main" id="{BF498399-DF29-4562-8695-9249DB5445A0}"/>
              </a:ext>
            </a:extLst>
          </p:cNvPr>
          <p:cNvPicPr>
            <a:picLocks noChangeAspect="1"/>
          </p:cNvPicPr>
          <p:nvPr/>
        </p:nvPicPr>
        <p:blipFill>
          <a:blip r:embed="rId3"/>
          <a:stretch>
            <a:fillRect/>
          </a:stretch>
        </p:blipFill>
        <p:spPr>
          <a:xfrm>
            <a:off x="0" y="0"/>
            <a:ext cx="6707770" cy="6303146"/>
          </a:xfrm>
          <a:prstGeom prst="rect">
            <a:avLst/>
          </a:prstGeom>
        </p:spPr>
      </p:pic>
      <p:sp>
        <p:nvSpPr>
          <p:cNvPr id="8" name="TextBox 7">
            <a:extLst>
              <a:ext uri="{FF2B5EF4-FFF2-40B4-BE49-F238E27FC236}">
                <a16:creationId xmlns:a16="http://schemas.microsoft.com/office/drawing/2014/main" id="{49DB54F4-6809-41A4-8F2A-A7319DE4B942}"/>
              </a:ext>
            </a:extLst>
          </p:cNvPr>
          <p:cNvSpPr txBox="1"/>
          <p:nvPr/>
        </p:nvSpPr>
        <p:spPr>
          <a:xfrm flipH="1">
            <a:off x="7288566" y="4385568"/>
            <a:ext cx="3826276" cy="1754326"/>
          </a:xfrm>
          <a:prstGeom prst="rect">
            <a:avLst/>
          </a:prstGeom>
          <a:noFill/>
        </p:spPr>
        <p:txBody>
          <a:bodyPr wrap="square" rtlCol="0">
            <a:spAutoFit/>
          </a:bodyPr>
          <a:lstStyle/>
          <a:p>
            <a:pPr algn="ctr"/>
            <a:r>
              <a:rPr lang="tr-TR" sz="3600" dirty="0">
                <a:solidFill>
                  <a:schemeClr val="accent2">
                    <a:lumMod val="40000"/>
                    <a:lumOff val="60000"/>
                  </a:schemeClr>
                </a:solidFill>
              </a:rPr>
              <a:t>1.HAFTA</a:t>
            </a:r>
            <a:br>
              <a:rPr lang="tr-TR" sz="3600" dirty="0">
                <a:solidFill>
                  <a:schemeClr val="accent2">
                    <a:lumMod val="40000"/>
                    <a:lumOff val="60000"/>
                  </a:schemeClr>
                </a:solidFill>
              </a:rPr>
            </a:br>
            <a:r>
              <a:rPr lang="tr-TR" sz="3600" dirty="0">
                <a:solidFill>
                  <a:schemeClr val="accent2">
                    <a:lumMod val="40000"/>
                    <a:lumOff val="60000"/>
                  </a:schemeClr>
                </a:solidFill>
              </a:rPr>
              <a:t>2.GÜN</a:t>
            </a:r>
          </a:p>
          <a:p>
            <a:pPr algn="ctr"/>
            <a:r>
              <a:rPr lang="tr-TR" sz="3600" dirty="0">
                <a:solidFill>
                  <a:schemeClr val="accent2">
                    <a:lumMod val="40000"/>
                    <a:lumOff val="60000"/>
                  </a:schemeClr>
                </a:solidFill>
              </a:rPr>
              <a:t>1.ÖDEV </a:t>
            </a:r>
          </a:p>
        </p:txBody>
      </p:sp>
    </p:spTree>
    <p:extLst>
      <p:ext uri="{BB962C8B-B14F-4D97-AF65-F5344CB8AC3E}">
        <p14:creationId xmlns:p14="http://schemas.microsoft.com/office/powerpoint/2010/main" val="1959233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B5721-2506-43B4-AECF-44C08453FF40}"/>
              </a:ext>
            </a:extLst>
          </p:cNvPr>
          <p:cNvSpPr>
            <a:spLocks noGrp="1"/>
          </p:cNvSpPr>
          <p:nvPr>
            <p:ph type="title"/>
          </p:nvPr>
        </p:nvSpPr>
        <p:spPr/>
        <p:txBody>
          <a:bodyPr/>
          <a:lstStyle/>
          <a:p>
            <a:endParaRPr lang="tr-TR"/>
          </a:p>
        </p:txBody>
      </p:sp>
      <p:pic>
        <p:nvPicPr>
          <p:cNvPr id="4" name="Content Placeholder 3">
            <a:extLst>
              <a:ext uri="{FF2B5EF4-FFF2-40B4-BE49-F238E27FC236}">
                <a16:creationId xmlns:a16="http://schemas.microsoft.com/office/drawing/2014/main" id="{28CE93DA-BB19-4C9C-9EA6-F030D71396E8}"/>
              </a:ext>
            </a:extLst>
          </p:cNvPr>
          <p:cNvPicPr>
            <a:picLocks noGrp="1" noChangeAspect="1"/>
          </p:cNvPicPr>
          <p:nvPr>
            <p:ph idx="1"/>
          </p:nvPr>
        </p:nvPicPr>
        <p:blipFill>
          <a:blip r:embed="rId2"/>
          <a:stretch>
            <a:fillRect/>
          </a:stretch>
        </p:blipFill>
        <p:spPr>
          <a:xfrm>
            <a:off x="0" y="0"/>
            <a:ext cx="8664606" cy="4669654"/>
          </a:xfrm>
          <a:prstGeom prst="rect">
            <a:avLst/>
          </a:prstGeom>
        </p:spPr>
      </p:pic>
      <p:pic>
        <p:nvPicPr>
          <p:cNvPr id="5" name="Picture 4">
            <a:extLst>
              <a:ext uri="{FF2B5EF4-FFF2-40B4-BE49-F238E27FC236}">
                <a16:creationId xmlns:a16="http://schemas.microsoft.com/office/drawing/2014/main" id="{FDAEAF32-693A-49EC-82EA-1B6CA4DC67D2}"/>
              </a:ext>
            </a:extLst>
          </p:cNvPr>
          <p:cNvPicPr>
            <a:picLocks noChangeAspect="1"/>
          </p:cNvPicPr>
          <p:nvPr/>
        </p:nvPicPr>
        <p:blipFill>
          <a:blip r:embed="rId3"/>
          <a:stretch>
            <a:fillRect/>
          </a:stretch>
        </p:blipFill>
        <p:spPr>
          <a:xfrm>
            <a:off x="8667565" y="0"/>
            <a:ext cx="3423821" cy="6748512"/>
          </a:xfrm>
          <a:prstGeom prst="rect">
            <a:avLst/>
          </a:prstGeom>
        </p:spPr>
      </p:pic>
      <p:sp>
        <p:nvSpPr>
          <p:cNvPr id="7" name="TextBox 6">
            <a:extLst>
              <a:ext uri="{FF2B5EF4-FFF2-40B4-BE49-F238E27FC236}">
                <a16:creationId xmlns:a16="http://schemas.microsoft.com/office/drawing/2014/main" id="{5A7EB307-8172-41A2-A47A-5815FB1FD755}"/>
              </a:ext>
            </a:extLst>
          </p:cNvPr>
          <p:cNvSpPr txBox="1"/>
          <p:nvPr/>
        </p:nvSpPr>
        <p:spPr>
          <a:xfrm>
            <a:off x="914400" y="4811697"/>
            <a:ext cx="5181600" cy="2062103"/>
          </a:xfrm>
          <a:prstGeom prst="rect">
            <a:avLst/>
          </a:prstGeom>
          <a:noFill/>
        </p:spPr>
        <p:txBody>
          <a:bodyPr wrap="square" rtlCol="0">
            <a:spAutoFit/>
          </a:bodyPr>
          <a:lstStyle/>
          <a:p>
            <a:pPr algn="ctr"/>
            <a:r>
              <a:rPr lang="tr-TR" sz="3200" dirty="0">
                <a:solidFill>
                  <a:schemeClr val="accent2">
                    <a:lumMod val="40000"/>
                    <a:lumOff val="60000"/>
                  </a:schemeClr>
                </a:solidFill>
              </a:rPr>
              <a:t>1.HAFTA</a:t>
            </a:r>
            <a:br>
              <a:rPr lang="tr-TR" sz="3200" dirty="0">
                <a:solidFill>
                  <a:schemeClr val="accent2">
                    <a:lumMod val="40000"/>
                    <a:lumOff val="60000"/>
                  </a:schemeClr>
                </a:solidFill>
              </a:rPr>
            </a:br>
            <a:r>
              <a:rPr lang="tr-TR" sz="3200" dirty="0">
                <a:solidFill>
                  <a:schemeClr val="accent2">
                    <a:lumMod val="40000"/>
                    <a:lumOff val="60000"/>
                  </a:schemeClr>
                </a:solidFill>
              </a:rPr>
              <a:t>2.GÜN</a:t>
            </a:r>
          </a:p>
          <a:p>
            <a:pPr algn="ctr"/>
            <a:r>
              <a:rPr lang="tr-TR" sz="3200" dirty="0">
                <a:solidFill>
                  <a:schemeClr val="accent2">
                    <a:lumMod val="40000"/>
                    <a:lumOff val="60000"/>
                  </a:schemeClr>
                </a:solidFill>
              </a:rPr>
              <a:t>2.ÖDEV </a:t>
            </a:r>
          </a:p>
          <a:p>
            <a:endParaRPr lang="tr-TR" sz="3200" dirty="0"/>
          </a:p>
        </p:txBody>
      </p:sp>
    </p:spTree>
    <p:extLst>
      <p:ext uri="{BB962C8B-B14F-4D97-AF65-F5344CB8AC3E}">
        <p14:creationId xmlns:p14="http://schemas.microsoft.com/office/powerpoint/2010/main" val="2681762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B8E9CF5-B42E-4EB7-ABAA-92E108E47FBA}"/>
              </a:ext>
            </a:extLst>
          </p:cNvPr>
          <p:cNvPicPr>
            <a:picLocks noGrp="1" noChangeAspect="1"/>
          </p:cNvPicPr>
          <p:nvPr>
            <p:ph idx="1"/>
          </p:nvPr>
        </p:nvPicPr>
        <p:blipFill>
          <a:blip r:embed="rId2"/>
          <a:stretch>
            <a:fillRect/>
          </a:stretch>
        </p:blipFill>
        <p:spPr>
          <a:xfrm>
            <a:off x="0" y="0"/>
            <a:ext cx="9286043" cy="3541712"/>
          </a:xfrm>
          <a:prstGeom prst="rect">
            <a:avLst/>
          </a:prstGeom>
        </p:spPr>
      </p:pic>
      <p:pic>
        <p:nvPicPr>
          <p:cNvPr id="5" name="Picture 4">
            <a:extLst>
              <a:ext uri="{FF2B5EF4-FFF2-40B4-BE49-F238E27FC236}">
                <a16:creationId xmlns:a16="http://schemas.microsoft.com/office/drawing/2014/main" id="{77D924BA-AB7C-43CA-BFD6-8470DA55952D}"/>
              </a:ext>
            </a:extLst>
          </p:cNvPr>
          <p:cNvPicPr>
            <a:picLocks noChangeAspect="1"/>
          </p:cNvPicPr>
          <p:nvPr/>
        </p:nvPicPr>
        <p:blipFill>
          <a:blip r:embed="rId3"/>
          <a:stretch>
            <a:fillRect/>
          </a:stretch>
        </p:blipFill>
        <p:spPr>
          <a:xfrm>
            <a:off x="0" y="3557202"/>
            <a:ext cx="9286043" cy="3300798"/>
          </a:xfrm>
          <a:prstGeom prst="rect">
            <a:avLst/>
          </a:prstGeom>
        </p:spPr>
      </p:pic>
      <p:sp>
        <p:nvSpPr>
          <p:cNvPr id="7" name="TextBox 6">
            <a:extLst>
              <a:ext uri="{FF2B5EF4-FFF2-40B4-BE49-F238E27FC236}">
                <a16:creationId xmlns:a16="http://schemas.microsoft.com/office/drawing/2014/main" id="{D4651602-942B-4B62-8485-6BC788678838}"/>
              </a:ext>
            </a:extLst>
          </p:cNvPr>
          <p:cNvSpPr txBox="1"/>
          <p:nvPr/>
        </p:nvSpPr>
        <p:spPr>
          <a:xfrm>
            <a:off x="9783118" y="2556769"/>
            <a:ext cx="1782860" cy="2308324"/>
          </a:xfrm>
          <a:prstGeom prst="rect">
            <a:avLst/>
          </a:prstGeom>
          <a:noFill/>
        </p:spPr>
        <p:txBody>
          <a:bodyPr wrap="none" rtlCol="0">
            <a:spAutoFit/>
          </a:bodyPr>
          <a:lstStyle/>
          <a:p>
            <a:r>
              <a:rPr lang="tr-TR" sz="3600" dirty="0">
                <a:solidFill>
                  <a:schemeClr val="accent2">
                    <a:lumMod val="40000"/>
                    <a:lumOff val="60000"/>
                  </a:schemeClr>
                </a:solidFill>
              </a:rPr>
              <a:t>1.HAFTA</a:t>
            </a:r>
            <a:br>
              <a:rPr lang="tr-TR" sz="3600" dirty="0">
                <a:solidFill>
                  <a:schemeClr val="accent2">
                    <a:lumMod val="40000"/>
                    <a:lumOff val="60000"/>
                  </a:schemeClr>
                </a:solidFill>
              </a:rPr>
            </a:br>
            <a:r>
              <a:rPr lang="tr-TR" sz="3600" dirty="0">
                <a:solidFill>
                  <a:schemeClr val="accent2">
                    <a:lumMod val="40000"/>
                    <a:lumOff val="60000"/>
                  </a:schemeClr>
                </a:solidFill>
              </a:rPr>
              <a:t>2.GÜN</a:t>
            </a:r>
          </a:p>
          <a:p>
            <a:r>
              <a:rPr lang="tr-TR" sz="3600" dirty="0">
                <a:solidFill>
                  <a:schemeClr val="accent2">
                    <a:lumMod val="40000"/>
                    <a:lumOff val="60000"/>
                  </a:schemeClr>
                </a:solidFill>
              </a:rPr>
              <a:t>3.ÖDEV </a:t>
            </a:r>
          </a:p>
          <a:p>
            <a:endParaRPr lang="tr-TR" sz="3600" dirty="0"/>
          </a:p>
        </p:txBody>
      </p:sp>
    </p:spTree>
    <p:extLst>
      <p:ext uri="{BB962C8B-B14F-4D97-AF65-F5344CB8AC3E}">
        <p14:creationId xmlns:p14="http://schemas.microsoft.com/office/powerpoint/2010/main" val="1067444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001631E-73F0-40ED-81D0-9BF7D0962742}"/>
              </a:ext>
            </a:extLst>
          </p:cNvPr>
          <p:cNvPicPr>
            <a:picLocks noGrp="1" noChangeAspect="1"/>
          </p:cNvPicPr>
          <p:nvPr>
            <p:ph idx="1"/>
          </p:nvPr>
        </p:nvPicPr>
        <p:blipFill>
          <a:blip r:embed="rId2"/>
          <a:stretch>
            <a:fillRect/>
          </a:stretch>
        </p:blipFill>
        <p:spPr>
          <a:xfrm>
            <a:off x="0" y="0"/>
            <a:ext cx="9514559" cy="3429000"/>
          </a:xfrm>
          <a:prstGeom prst="rect">
            <a:avLst/>
          </a:prstGeom>
        </p:spPr>
      </p:pic>
      <p:pic>
        <p:nvPicPr>
          <p:cNvPr id="7" name="Picture 6">
            <a:extLst>
              <a:ext uri="{FF2B5EF4-FFF2-40B4-BE49-F238E27FC236}">
                <a16:creationId xmlns:a16="http://schemas.microsoft.com/office/drawing/2014/main" id="{63EA319E-5722-4DF3-A055-084CB8466177}"/>
              </a:ext>
            </a:extLst>
          </p:cNvPr>
          <p:cNvPicPr>
            <a:picLocks noChangeAspect="1"/>
          </p:cNvPicPr>
          <p:nvPr/>
        </p:nvPicPr>
        <p:blipFill>
          <a:blip r:embed="rId3"/>
          <a:stretch>
            <a:fillRect/>
          </a:stretch>
        </p:blipFill>
        <p:spPr>
          <a:xfrm>
            <a:off x="-1" y="3429001"/>
            <a:ext cx="9514559" cy="3429000"/>
          </a:xfrm>
          <a:prstGeom prst="rect">
            <a:avLst/>
          </a:prstGeom>
        </p:spPr>
      </p:pic>
      <p:sp>
        <p:nvSpPr>
          <p:cNvPr id="8" name="TextBox 7">
            <a:extLst>
              <a:ext uri="{FF2B5EF4-FFF2-40B4-BE49-F238E27FC236}">
                <a16:creationId xmlns:a16="http://schemas.microsoft.com/office/drawing/2014/main" id="{C99B2C9C-F7CA-495D-B0C5-11548B4D0DA7}"/>
              </a:ext>
            </a:extLst>
          </p:cNvPr>
          <p:cNvSpPr txBox="1"/>
          <p:nvPr/>
        </p:nvSpPr>
        <p:spPr>
          <a:xfrm>
            <a:off x="9880847" y="2551837"/>
            <a:ext cx="2024108" cy="1754326"/>
          </a:xfrm>
          <a:prstGeom prst="rect">
            <a:avLst/>
          </a:prstGeom>
          <a:noFill/>
        </p:spPr>
        <p:txBody>
          <a:bodyPr wrap="square" rtlCol="0">
            <a:spAutoFit/>
          </a:bodyPr>
          <a:lstStyle/>
          <a:p>
            <a:r>
              <a:rPr lang="tr-TR" sz="3600" dirty="0">
                <a:solidFill>
                  <a:schemeClr val="accent2">
                    <a:lumMod val="40000"/>
                    <a:lumOff val="60000"/>
                  </a:schemeClr>
                </a:solidFill>
              </a:rPr>
              <a:t>1.HAFTA</a:t>
            </a:r>
            <a:br>
              <a:rPr lang="tr-TR" sz="3600" dirty="0">
                <a:solidFill>
                  <a:schemeClr val="accent2">
                    <a:lumMod val="40000"/>
                    <a:lumOff val="60000"/>
                  </a:schemeClr>
                </a:solidFill>
              </a:rPr>
            </a:br>
            <a:r>
              <a:rPr lang="tr-TR" sz="3600" dirty="0">
                <a:solidFill>
                  <a:schemeClr val="accent2">
                    <a:lumMod val="40000"/>
                    <a:lumOff val="60000"/>
                  </a:schemeClr>
                </a:solidFill>
              </a:rPr>
              <a:t>2.GÜN</a:t>
            </a:r>
          </a:p>
          <a:p>
            <a:r>
              <a:rPr lang="tr-TR" sz="3600" dirty="0">
                <a:solidFill>
                  <a:schemeClr val="accent2">
                    <a:lumMod val="40000"/>
                    <a:lumOff val="60000"/>
                  </a:schemeClr>
                </a:solidFill>
              </a:rPr>
              <a:t>4.ÖDEV </a:t>
            </a:r>
          </a:p>
        </p:txBody>
      </p:sp>
    </p:spTree>
    <p:extLst>
      <p:ext uri="{BB962C8B-B14F-4D97-AF65-F5344CB8AC3E}">
        <p14:creationId xmlns:p14="http://schemas.microsoft.com/office/powerpoint/2010/main" val="4272944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5F98-E3D0-44A5-8335-67D3757EE7D2}"/>
              </a:ext>
            </a:extLst>
          </p:cNvPr>
          <p:cNvSpPr>
            <a:spLocks noGrp="1"/>
          </p:cNvSpPr>
          <p:nvPr>
            <p:ph type="title"/>
          </p:nvPr>
        </p:nvSpPr>
        <p:spPr>
          <a:xfrm>
            <a:off x="1141413" y="618519"/>
            <a:ext cx="9905998" cy="1478570"/>
          </a:xfrm>
        </p:spPr>
        <p:txBody>
          <a:bodyPr/>
          <a:lstStyle/>
          <a:p>
            <a:endParaRPr lang="tr-TR"/>
          </a:p>
        </p:txBody>
      </p:sp>
      <p:pic>
        <p:nvPicPr>
          <p:cNvPr id="7" name="Picture 6">
            <a:extLst>
              <a:ext uri="{FF2B5EF4-FFF2-40B4-BE49-F238E27FC236}">
                <a16:creationId xmlns:a16="http://schemas.microsoft.com/office/drawing/2014/main" id="{D12538C2-01EB-4028-BFFD-99C171521B05}"/>
              </a:ext>
            </a:extLst>
          </p:cNvPr>
          <p:cNvPicPr>
            <a:picLocks noChangeAspect="1"/>
          </p:cNvPicPr>
          <p:nvPr/>
        </p:nvPicPr>
        <p:blipFill>
          <a:blip r:embed="rId2"/>
          <a:stretch>
            <a:fillRect/>
          </a:stretch>
        </p:blipFill>
        <p:spPr>
          <a:xfrm>
            <a:off x="0" y="0"/>
            <a:ext cx="12192000" cy="3187083"/>
          </a:xfrm>
          <a:prstGeom prst="rect">
            <a:avLst/>
          </a:prstGeom>
        </p:spPr>
      </p:pic>
      <p:pic>
        <p:nvPicPr>
          <p:cNvPr id="8" name="Picture 7">
            <a:extLst>
              <a:ext uri="{FF2B5EF4-FFF2-40B4-BE49-F238E27FC236}">
                <a16:creationId xmlns:a16="http://schemas.microsoft.com/office/drawing/2014/main" id="{C9475D8D-2E39-41E2-921B-F26F2FB77C11}"/>
              </a:ext>
            </a:extLst>
          </p:cNvPr>
          <p:cNvPicPr>
            <a:picLocks noChangeAspect="1"/>
          </p:cNvPicPr>
          <p:nvPr/>
        </p:nvPicPr>
        <p:blipFill>
          <a:blip r:embed="rId3"/>
          <a:stretch>
            <a:fillRect/>
          </a:stretch>
        </p:blipFill>
        <p:spPr>
          <a:xfrm>
            <a:off x="0" y="3187083"/>
            <a:ext cx="6828597" cy="3640735"/>
          </a:xfrm>
          <a:prstGeom prst="rect">
            <a:avLst/>
          </a:prstGeom>
        </p:spPr>
      </p:pic>
      <p:sp>
        <p:nvSpPr>
          <p:cNvPr id="9" name="TextBox 8">
            <a:extLst>
              <a:ext uri="{FF2B5EF4-FFF2-40B4-BE49-F238E27FC236}">
                <a16:creationId xmlns:a16="http://schemas.microsoft.com/office/drawing/2014/main" id="{6A901F67-EF5C-4071-9D17-2A73A92445E7}"/>
              </a:ext>
            </a:extLst>
          </p:cNvPr>
          <p:cNvSpPr txBox="1"/>
          <p:nvPr/>
        </p:nvSpPr>
        <p:spPr>
          <a:xfrm>
            <a:off x="9188388" y="5113539"/>
            <a:ext cx="184731" cy="369332"/>
          </a:xfrm>
          <a:prstGeom prst="rect">
            <a:avLst/>
          </a:prstGeom>
          <a:noFill/>
        </p:spPr>
        <p:txBody>
          <a:bodyPr wrap="none" rtlCol="0">
            <a:spAutoFit/>
          </a:bodyPr>
          <a:lstStyle/>
          <a:p>
            <a:endParaRPr lang="tr-TR" dirty="0"/>
          </a:p>
        </p:txBody>
      </p:sp>
      <p:sp>
        <p:nvSpPr>
          <p:cNvPr id="10" name="TextBox 9">
            <a:extLst>
              <a:ext uri="{FF2B5EF4-FFF2-40B4-BE49-F238E27FC236}">
                <a16:creationId xmlns:a16="http://schemas.microsoft.com/office/drawing/2014/main" id="{2CF07CC1-F0E1-4FE4-A3E6-971763B59BBB}"/>
              </a:ext>
            </a:extLst>
          </p:cNvPr>
          <p:cNvSpPr txBox="1"/>
          <p:nvPr/>
        </p:nvSpPr>
        <p:spPr>
          <a:xfrm>
            <a:off x="8788893" y="4935985"/>
            <a:ext cx="184731" cy="369332"/>
          </a:xfrm>
          <a:prstGeom prst="rect">
            <a:avLst/>
          </a:prstGeom>
          <a:noFill/>
        </p:spPr>
        <p:txBody>
          <a:bodyPr wrap="none" rtlCol="0">
            <a:spAutoFit/>
          </a:bodyPr>
          <a:lstStyle/>
          <a:p>
            <a:endParaRPr lang="tr-TR" dirty="0"/>
          </a:p>
        </p:txBody>
      </p:sp>
      <p:sp>
        <p:nvSpPr>
          <p:cNvPr id="11" name="TextBox 10">
            <a:extLst>
              <a:ext uri="{FF2B5EF4-FFF2-40B4-BE49-F238E27FC236}">
                <a16:creationId xmlns:a16="http://schemas.microsoft.com/office/drawing/2014/main" id="{4DD29E57-E496-4B64-8467-8C63250CFE21}"/>
              </a:ext>
            </a:extLst>
          </p:cNvPr>
          <p:cNvSpPr txBox="1"/>
          <p:nvPr/>
        </p:nvSpPr>
        <p:spPr>
          <a:xfrm>
            <a:off x="8629094" y="4177378"/>
            <a:ext cx="2263805" cy="2062103"/>
          </a:xfrm>
          <a:prstGeom prst="rect">
            <a:avLst/>
          </a:prstGeom>
          <a:noFill/>
        </p:spPr>
        <p:txBody>
          <a:bodyPr wrap="square" rtlCol="0">
            <a:spAutoFit/>
          </a:bodyPr>
          <a:lstStyle/>
          <a:p>
            <a:r>
              <a:rPr lang="tr-TR" sz="3200" dirty="0">
                <a:solidFill>
                  <a:schemeClr val="accent2">
                    <a:lumMod val="40000"/>
                    <a:lumOff val="60000"/>
                  </a:schemeClr>
                </a:solidFill>
              </a:rPr>
              <a:t>1.HAFTA</a:t>
            </a:r>
            <a:br>
              <a:rPr lang="tr-TR" sz="3200" dirty="0">
                <a:solidFill>
                  <a:schemeClr val="accent2">
                    <a:lumMod val="40000"/>
                    <a:lumOff val="60000"/>
                  </a:schemeClr>
                </a:solidFill>
              </a:rPr>
            </a:br>
            <a:r>
              <a:rPr lang="tr-TR" sz="3200" dirty="0">
                <a:solidFill>
                  <a:schemeClr val="accent2">
                    <a:lumMod val="40000"/>
                    <a:lumOff val="60000"/>
                  </a:schemeClr>
                </a:solidFill>
              </a:rPr>
              <a:t>2.GÜN</a:t>
            </a:r>
          </a:p>
          <a:p>
            <a:r>
              <a:rPr lang="tr-TR" sz="3200" dirty="0">
                <a:solidFill>
                  <a:schemeClr val="accent2">
                    <a:lumMod val="40000"/>
                    <a:lumOff val="60000"/>
                  </a:schemeClr>
                </a:solidFill>
              </a:rPr>
              <a:t>5.ÖDEV </a:t>
            </a:r>
          </a:p>
          <a:p>
            <a:endParaRPr lang="tr-TR" sz="3200" dirty="0"/>
          </a:p>
        </p:txBody>
      </p:sp>
    </p:spTree>
    <p:extLst>
      <p:ext uri="{BB962C8B-B14F-4D97-AF65-F5344CB8AC3E}">
        <p14:creationId xmlns:p14="http://schemas.microsoft.com/office/powerpoint/2010/main" val="1059520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59E2-7CED-477B-B48A-E8D02A14F1DB}"/>
              </a:ext>
            </a:extLst>
          </p:cNvPr>
          <p:cNvSpPr>
            <a:spLocks noGrp="1"/>
          </p:cNvSpPr>
          <p:nvPr>
            <p:ph type="title"/>
          </p:nvPr>
        </p:nvSpPr>
        <p:spPr/>
        <p:txBody>
          <a:bodyPr/>
          <a:lstStyle/>
          <a:p>
            <a:r>
              <a:rPr lang="tr-TR" dirty="0" err="1">
                <a:solidFill>
                  <a:srgbClr val="0070C0"/>
                </a:solidFill>
                <a:latin typeface="Times New Roman" pitchFamily="18"/>
              </a:rPr>
              <a:t>display:none</a:t>
            </a:r>
            <a:r>
              <a:rPr lang="tr-TR" dirty="0">
                <a:solidFill>
                  <a:srgbClr val="0070C0"/>
                </a:solidFill>
                <a:latin typeface="Times New Roman" pitchFamily="18"/>
              </a:rPr>
              <a:t> ,</a:t>
            </a:r>
            <a:r>
              <a:rPr lang="tr-TR" dirty="0" err="1">
                <a:solidFill>
                  <a:srgbClr val="0070C0"/>
                </a:solidFill>
                <a:latin typeface="Times New Roman" pitchFamily="18"/>
              </a:rPr>
              <a:t>visibility:hidden</a:t>
            </a:r>
            <a:r>
              <a:rPr lang="tr-TR" dirty="0">
                <a:solidFill>
                  <a:srgbClr val="0070C0"/>
                </a:solidFill>
                <a:latin typeface="Times New Roman" pitchFamily="18"/>
              </a:rPr>
              <a:t> nedir</a:t>
            </a:r>
            <a:endParaRPr lang="tr-TR" dirty="0">
              <a:solidFill>
                <a:srgbClr val="0070C0"/>
              </a:solidFill>
            </a:endParaRPr>
          </a:p>
        </p:txBody>
      </p:sp>
      <p:sp>
        <p:nvSpPr>
          <p:cNvPr id="3" name="Content Placeholder 2">
            <a:extLst>
              <a:ext uri="{FF2B5EF4-FFF2-40B4-BE49-F238E27FC236}">
                <a16:creationId xmlns:a16="http://schemas.microsoft.com/office/drawing/2014/main" id="{AA8306CD-F9CB-4DB6-9D7E-637F41E667C7}"/>
              </a:ext>
            </a:extLst>
          </p:cNvPr>
          <p:cNvSpPr>
            <a:spLocks noGrp="1"/>
          </p:cNvSpPr>
          <p:nvPr>
            <p:ph idx="1"/>
          </p:nvPr>
        </p:nvSpPr>
        <p:spPr/>
        <p:txBody>
          <a:bodyPr/>
          <a:lstStyle/>
          <a:p>
            <a:r>
              <a:rPr lang="tr-TR" dirty="0" err="1">
                <a:solidFill>
                  <a:srgbClr val="FFFF00"/>
                </a:solidFill>
              </a:rPr>
              <a:t>display:none</a:t>
            </a:r>
            <a:r>
              <a:rPr lang="tr-TR" dirty="0">
                <a:solidFill>
                  <a:srgbClr val="FFFF00"/>
                </a:solidFill>
              </a:rPr>
              <a:t>: </a:t>
            </a:r>
            <a:r>
              <a:rPr lang="tr-TR" dirty="0"/>
              <a:t>elemanı sayfanın normal akışından kaldırır ve diğer elemanların orayı doldurmasına izin verir.</a:t>
            </a:r>
          </a:p>
          <a:p>
            <a:pPr marL="0" indent="0">
              <a:buNone/>
            </a:pPr>
            <a:endParaRPr lang="tr-TR" dirty="0"/>
          </a:p>
          <a:p>
            <a:r>
              <a:rPr lang="tr-TR" dirty="0" err="1">
                <a:solidFill>
                  <a:srgbClr val="FFFF00"/>
                </a:solidFill>
              </a:rPr>
              <a:t>visibility:hidden</a:t>
            </a:r>
            <a:r>
              <a:rPr lang="tr-TR" dirty="0">
                <a:solidFill>
                  <a:srgbClr val="FFFF00"/>
                </a:solidFill>
              </a:rPr>
              <a:t> </a:t>
            </a:r>
            <a:r>
              <a:rPr lang="tr-TR" dirty="0"/>
              <a:t>: elemanı sayfanın normal akışında bırakır ve o eleman sayfadaki kapsadığı alanda olmaya devam eder.</a:t>
            </a:r>
          </a:p>
          <a:p>
            <a:endParaRPr lang="tr-TR" dirty="0"/>
          </a:p>
        </p:txBody>
      </p:sp>
    </p:spTree>
    <p:extLst>
      <p:ext uri="{BB962C8B-B14F-4D97-AF65-F5344CB8AC3E}">
        <p14:creationId xmlns:p14="http://schemas.microsoft.com/office/powerpoint/2010/main" val="1586880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0EBB1-0A35-46EB-9E73-CA4C341B888A}"/>
              </a:ext>
            </a:extLst>
          </p:cNvPr>
          <p:cNvSpPr>
            <a:spLocks noGrp="1"/>
          </p:cNvSpPr>
          <p:nvPr>
            <p:ph type="title"/>
          </p:nvPr>
        </p:nvSpPr>
        <p:spPr>
          <a:xfrm>
            <a:off x="1143001" y="319595"/>
            <a:ext cx="9905998" cy="1022889"/>
          </a:xfrm>
        </p:spPr>
        <p:txBody>
          <a:bodyPr/>
          <a:lstStyle/>
          <a:p>
            <a:pPr algn="ctr"/>
            <a:r>
              <a:rPr lang="tr-TR" dirty="0" err="1">
                <a:solidFill>
                  <a:srgbClr val="0070C0"/>
                </a:solidFill>
                <a:latin typeface="Times New Roman" pitchFamily="18"/>
              </a:rPr>
              <a:t>Pseudo</a:t>
            </a:r>
            <a:r>
              <a:rPr lang="tr-TR" dirty="0">
                <a:solidFill>
                  <a:srgbClr val="0070C0"/>
                </a:solidFill>
                <a:latin typeface="Times New Roman" pitchFamily="18"/>
              </a:rPr>
              <a:t> sınıfı ile </a:t>
            </a:r>
            <a:r>
              <a:rPr lang="tr-TR" dirty="0" err="1">
                <a:solidFill>
                  <a:srgbClr val="0070C0"/>
                </a:solidFill>
                <a:latin typeface="Times New Roman" pitchFamily="18"/>
              </a:rPr>
              <a:t>Pseudo</a:t>
            </a:r>
            <a:r>
              <a:rPr lang="tr-TR" dirty="0">
                <a:solidFill>
                  <a:srgbClr val="0070C0"/>
                </a:solidFill>
                <a:latin typeface="Times New Roman" pitchFamily="18"/>
              </a:rPr>
              <a:t> elementleri</a:t>
            </a:r>
            <a:endParaRPr lang="tr-TR" dirty="0">
              <a:solidFill>
                <a:srgbClr val="0070C0"/>
              </a:solidFill>
            </a:endParaRPr>
          </a:p>
        </p:txBody>
      </p:sp>
      <p:sp>
        <p:nvSpPr>
          <p:cNvPr id="3" name="Content Placeholder 2">
            <a:extLst>
              <a:ext uri="{FF2B5EF4-FFF2-40B4-BE49-F238E27FC236}">
                <a16:creationId xmlns:a16="http://schemas.microsoft.com/office/drawing/2014/main" id="{5E54F33E-9B19-41BE-A629-086C131BA499}"/>
              </a:ext>
            </a:extLst>
          </p:cNvPr>
          <p:cNvSpPr>
            <a:spLocks noGrp="1"/>
          </p:cNvSpPr>
          <p:nvPr>
            <p:ph idx="1"/>
          </p:nvPr>
        </p:nvSpPr>
        <p:spPr>
          <a:xfrm>
            <a:off x="1141412" y="1342484"/>
            <a:ext cx="10035574" cy="5076071"/>
          </a:xfrm>
        </p:spPr>
        <p:txBody>
          <a:bodyPr>
            <a:normAutofit/>
          </a:bodyPr>
          <a:lstStyle/>
          <a:p>
            <a:r>
              <a:rPr lang="tr-TR" sz="1800" dirty="0" err="1">
                <a:solidFill>
                  <a:srgbClr val="FFFF00"/>
                </a:solidFill>
                <a:latin typeface="Arial" panose="020B0604020202020204" pitchFamily="34" charset="0"/>
                <a:cs typeface="Arial" panose="020B0604020202020204" pitchFamily="34" charset="0"/>
              </a:rPr>
              <a:t>Pseudo</a:t>
            </a:r>
            <a:r>
              <a:rPr lang="tr-TR" sz="1800" dirty="0">
                <a:solidFill>
                  <a:srgbClr val="FFFF00"/>
                </a:solidFill>
                <a:latin typeface="Arial" panose="020B0604020202020204" pitchFamily="34" charset="0"/>
                <a:cs typeface="Arial" panose="020B0604020202020204" pitchFamily="34" charset="0"/>
              </a:rPr>
              <a:t> sınıf </a:t>
            </a:r>
            <a:r>
              <a:rPr lang="tr-TR" sz="1800" dirty="0">
                <a:solidFill>
                  <a:schemeClr val="tx1">
                    <a:lumMod val="95000"/>
                  </a:schemeClr>
                </a:solidFill>
                <a:latin typeface="Arial" panose="020B0604020202020204" pitchFamily="34" charset="0"/>
                <a:cs typeface="Arial" panose="020B0604020202020204" pitchFamily="34" charset="0"/>
              </a:rPr>
              <a:t>ve elementleri</a:t>
            </a:r>
            <a:r>
              <a:rPr lang="tr-TR" sz="1800" dirty="0">
                <a:solidFill>
                  <a:srgbClr val="FFFF00"/>
                </a:solidFill>
                <a:latin typeface="Arial" panose="020B0604020202020204" pitchFamily="34" charset="0"/>
                <a:cs typeface="Arial" panose="020B0604020202020204" pitchFamily="34" charset="0"/>
              </a:rPr>
              <a:t> </a:t>
            </a:r>
            <a:r>
              <a:rPr lang="tr-TR" sz="1800" dirty="0" err="1">
                <a:solidFill>
                  <a:srgbClr val="FFFF00"/>
                </a:solidFill>
                <a:latin typeface="Arial" panose="020B0604020202020204" pitchFamily="34" charset="0"/>
                <a:cs typeface="Arial" panose="020B0604020202020204" pitchFamily="34" charset="0"/>
              </a:rPr>
              <a:t>CSS’i</a:t>
            </a:r>
            <a:r>
              <a:rPr lang="tr-TR" sz="1800" dirty="0">
                <a:solidFill>
                  <a:srgbClr val="FFFF00"/>
                </a:solidFill>
                <a:latin typeface="Arial" panose="020B0604020202020204" pitchFamily="34" charset="0"/>
                <a:cs typeface="Arial" panose="020B0604020202020204" pitchFamily="34" charset="0"/>
              </a:rPr>
              <a:t> </a:t>
            </a:r>
            <a:r>
              <a:rPr lang="tr-TR" sz="1800" dirty="0">
                <a:solidFill>
                  <a:schemeClr val="tx1">
                    <a:lumMod val="95000"/>
                  </a:schemeClr>
                </a:solidFill>
                <a:latin typeface="Arial" panose="020B0604020202020204" pitchFamily="34" charset="0"/>
                <a:cs typeface="Arial" panose="020B0604020202020204" pitchFamily="34" charset="0"/>
              </a:rPr>
              <a:t>destekleyen web tarayıcıları tarafından otomatik olarak tanınan özel sınıf ve elementlerdir. Bu sınıf ve elementler (x)html hiyerarşisi ile erişemediğimiz element ve sınıflara erişmemizi sağlar. </a:t>
            </a:r>
            <a:r>
              <a:rPr lang="tr-TR" sz="1800" b="1" dirty="0" err="1">
                <a:solidFill>
                  <a:srgbClr val="FFFF00"/>
                </a:solidFill>
                <a:latin typeface="Arial" panose="020B0604020202020204" pitchFamily="34" charset="0"/>
                <a:cs typeface="Arial" panose="020B0604020202020204" pitchFamily="34" charset="0"/>
              </a:rPr>
              <a:t>Pseudo</a:t>
            </a:r>
            <a:r>
              <a:rPr lang="tr-TR" sz="1800" b="1" dirty="0">
                <a:solidFill>
                  <a:schemeClr val="tx1">
                    <a:lumMod val="95000"/>
                  </a:schemeClr>
                </a:solidFill>
                <a:latin typeface="Arial" panose="020B0604020202020204" pitchFamily="34" charset="0"/>
                <a:cs typeface="Arial" panose="020B0604020202020204" pitchFamily="34" charset="0"/>
              </a:rPr>
              <a:t> </a:t>
            </a:r>
            <a:r>
              <a:rPr lang="tr-TR" sz="1800" b="1" dirty="0">
                <a:solidFill>
                  <a:srgbClr val="FFFF00"/>
                </a:solidFill>
                <a:latin typeface="Arial" panose="020B0604020202020204" pitchFamily="34" charset="0"/>
                <a:cs typeface="Arial" panose="020B0604020202020204" pitchFamily="34" charset="0"/>
              </a:rPr>
              <a:t>sınıfı</a:t>
            </a:r>
            <a:r>
              <a:rPr lang="tr-TR" sz="1800" dirty="0">
                <a:solidFill>
                  <a:schemeClr val="tx1">
                    <a:lumMod val="95000"/>
                  </a:schemeClr>
                </a:solidFill>
                <a:latin typeface="Arial" panose="020B0604020202020204" pitchFamily="34" charset="0"/>
                <a:cs typeface="Arial" panose="020B0604020202020204" pitchFamily="34" charset="0"/>
              </a:rPr>
              <a:t> bir elementi farklı sınıflara böler(</a:t>
            </a:r>
            <a:r>
              <a:rPr lang="tr-TR" sz="1800" dirty="0" err="1">
                <a:solidFill>
                  <a:schemeClr val="tx1">
                    <a:lumMod val="95000"/>
                  </a:schemeClr>
                </a:solidFill>
                <a:latin typeface="Arial" panose="020B0604020202020204" pitchFamily="34" charset="0"/>
                <a:cs typeface="Arial" panose="020B0604020202020204" pitchFamily="34" charset="0"/>
              </a:rPr>
              <a:t>örn</a:t>
            </a:r>
            <a:r>
              <a:rPr lang="tr-TR" sz="1800" dirty="0">
                <a:solidFill>
                  <a:schemeClr val="tx1">
                    <a:lumMod val="95000"/>
                  </a:schemeClr>
                </a:solidFill>
                <a:latin typeface="Arial" panose="020B0604020202020204" pitchFamily="34" charset="0"/>
                <a:cs typeface="Arial" panose="020B0604020202020204" pitchFamily="34" charset="0"/>
              </a:rPr>
              <a:t>: link elementini </a:t>
            </a:r>
            <a:r>
              <a:rPr lang="tr-TR" sz="1800" dirty="0" err="1">
                <a:solidFill>
                  <a:schemeClr val="tx1">
                    <a:lumMod val="95000"/>
                  </a:schemeClr>
                </a:solidFill>
                <a:latin typeface="Arial" panose="020B0604020202020204" pitchFamily="34" charset="0"/>
                <a:cs typeface="Arial" panose="020B0604020202020204" pitchFamily="34" charset="0"/>
              </a:rPr>
              <a:t>active</a:t>
            </a:r>
            <a:r>
              <a:rPr lang="tr-TR" sz="1800" dirty="0">
                <a:solidFill>
                  <a:schemeClr val="tx1">
                    <a:lumMod val="95000"/>
                  </a:schemeClr>
                </a:solidFill>
                <a:latin typeface="Arial" panose="020B0604020202020204" pitchFamily="34" charset="0"/>
                <a:cs typeface="Arial" panose="020B0604020202020204" pitchFamily="34" charset="0"/>
              </a:rPr>
              <a:t>, </a:t>
            </a:r>
            <a:r>
              <a:rPr lang="tr-TR" sz="1800" dirty="0" err="1">
                <a:solidFill>
                  <a:schemeClr val="tx1">
                    <a:lumMod val="95000"/>
                  </a:schemeClr>
                </a:solidFill>
                <a:latin typeface="Arial" panose="020B0604020202020204" pitchFamily="34" charset="0"/>
                <a:cs typeface="Arial" panose="020B0604020202020204" pitchFamily="34" charset="0"/>
              </a:rPr>
              <a:t>visited</a:t>
            </a:r>
            <a:r>
              <a:rPr lang="tr-TR" sz="1800" dirty="0">
                <a:solidFill>
                  <a:schemeClr val="tx1">
                    <a:lumMod val="95000"/>
                  </a:schemeClr>
                </a:solidFill>
                <a:latin typeface="Arial" panose="020B0604020202020204" pitchFamily="34" charset="0"/>
                <a:cs typeface="Arial" panose="020B0604020202020204" pitchFamily="34" charset="0"/>
              </a:rPr>
              <a:t> vd. sınıflarına böler)</a:t>
            </a:r>
            <a:r>
              <a:rPr lang="tr-TR" sz="1800" dirty="0">
                <a:solidFill>
                  <a:srgbClr val="FFFF00"/>
                </a:solidFill>
                <a:latin typeface="Arial" panose="020B0604020202020204" pitchFamily="34" charset="0"/>
                <a:cs typeface="Arial" panose="020B0604020202020204" pitchFamily="34" charset="0"/>
              </a:rPr>
              <a:t> </a:t>
            </a:r>
            <a:r>
              <a:rPr lang="tr-TR" sz="1800" b="1" dirty="0" err="1">
                <a:solidFill>
                  <a:srgbClr val="FFFF00"/>
                </a:solidFill>
                <a:latin typeface="Arial" panose="020B0604020202020204" pitchFamily="34" charset="0"/>
                <a:cs typeface="Arial" panose="020B0604020202020204" pitchFamily="34" charset="0"/>
              </a:rPr>
              <a:t>Pseudo</a:t>
            </a:r>
            <a:r>
              <a:rPr lang="tr-TR" sz="1800" b="1" dirty="0">
                <a:solidFill>
                  <a:srgbClr val="FFFF00"/>
                </a:solidFill>
                <a:latin typeface="Arial" panose="020B0604020202020204" pitchFamily="34" charset="0"/>
                <a:cs typeface="Arial" panose="020B0604020202020204" pitchFamily="34" charset="0"/>
              </a:rPr>
              <a:t> elementi</a:t>
            </a:r>
            <a:r>
              <a:rPr lang="tr-TR" sz="1800" dirty="0">
                <a:solidFill>
                  <a:schemeClr val="tx1">
                    <a:lumMod val="95000"/>
                  </a:schemeClr>
                </a:solidFill>
                <a:latin typeface="Arial" panose="020B0604020202020204" pitchFamily="34" charset="0"/>
                <a:cs typeface="Arial" panose="020B0604020202020204" pitchFamily="34" charset="0"/>
              </a:rPr>
              <a:t> ise bir elementi alt kısımlara böler (örneğin bir paragrafın ilk harfi, bir paragrafın ilk satırı gibi.)</a:t>
            </a:r>
          </a:p>
          <a:p>
            <a:endParaRPr lang="tr-TR" sz="1800" dirty="0">
              <a:solidFill>
                <a:schemeClr val="tx1">
                  <a:lumMod val="95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6F9A6F7-6080-4AA3-9E60-F811B5FEEF60}"/>
              </a:ext>
            </a:extLst>
          </p:cNvPr>
          <p:cNvPicPr>
            <a:picLocks noChangeAspect="1"/>
          </p:cNvPicPr>
          <p:nvPr/>
        </p:nvPicPr>
        <p:blipFill>
          <a:blip r:embed="rId2"/>
          <a:stretch>
            <a:fillRect/>
          </a:stretch>
        </p:blipFill>
        <p:spPr>
          <a:xfrm>
            <a:off x="1682949" y="3784268"/>
            <a:ext cx="8952499" cy="2940565"/>
          </a:xfrm>
          <a:prstGeom prst="rect">
            <a:avLst/>
          </a:prstGeom>
        </p:spPr>
      </p:pic>
    </p:spTree>
    <p:extLst>
      <p:ext uri="{BB962C8B-B14F-4D97-AF65-F5344CB8AC3E}">
        <p14:creationId xmlns:p14="http://schemas.microsoft.com/office/powerpoint/2010/main" val="2753236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6B222E-D843-439F-8C6F-B44D5CF4817F}"/>
              </a:ext>
            </a:extLst>
          </p:cNvPr>
          <p:cNvSpPr>
            <a:spLocks noGrp="1"/>
          </p:cNvSpPr>
          <p:nvPr>
            <p:ph idx="1"/>
          </p:nvPr>
        </p:nvSpPr>
        <p:spPr>
          <a:xfrm>
            <a:off x="688651" y="180989"/>
            <a:ext cx="10843442" cy="6450629"/>
          </a:xfrm>
        </p:spPr>
        <p:txBody>
          <a:bodyPr>
            <a:normAutofit/>
          </a:bodyPr>
          <a:lstStyle/>
          <a:p>
            <a:pPr lvl="0"/>
            <a:r>
              <a:rPr lang="tr-TR" dirty="0" err="1">
                <a:solidFill>
                  <a:srgbClr val="0070C0"/>
                </a:solidFill>
              </a:rPr>
              <a:t>Pseudo</a:t>
            </a:r>
            <a:r>
              <a:rPr lang="tr-TR" dirty="0">
                <a:solidFill>
                  <a:srgbClr val="0070C0"/>
                </a:solidFill>
              </a:rPr>
              <a:t> sınıfı örnekleri;</a:t>
            </a:r>
          </a:p>
          <a:p>
            <a:pPr marL="457200" lvl="0">
              <a:buSzPct val="45000"/>
              <a:buFont typeface="StarSymbol"/>
              <a:buChar char="●"/>
            </a:pPr>
            <a:r>
              <a:rPr lang="tr-TR" dirty="0">
                <a:solidFill>
                  <a:srgbClr val="FFFF00"/>
                </a:solidFill>
              </a:rPr>
              <a:t>a:link : </a:t>
            </a:r>
            <a:r>
              <a:rPr lang="tr-TR" dirty="0"/>
              <a:t>ziyaret edilmemiş linkin üzerinde stil tanımlaması yapılır</a:t>
            </a:r>
          </a:p>
          <a:p>
            <a:pPr marL="457200" lvl="0">
              <a:spcBef>
                <a:spcPts val="0"/>
              </a:spcBef>
              <a:buSzPct val="45000"/>
              <a:buFont typeface="StarSymbol"/>
              <a:buChar char="●"/>
            </a:pPr>
            <a:r>
              <a:rPr lang="tr-TR" dirty="0">
                <a:solidFill>
                  <a:srgbClr val="FFFF00"/>
                </a:solidFill>
              </a:rPr>
              <a:t>a:visited : </a:t>
            </a:r>
            <a:r>
              <a:rPr lang="tr-TR" dirty="0"/>
              <a:t>ziyaret edilmiş linkin stil tanımlaması yapılır</a:t>
            </a:r>
          </a:p>
          <a:p>
            <a:pPr marL="457200" lvl="0">
              <a:spcBef>
                <a:spcPts val="0"/>
              </a:spcBef>
              <a:buSzPct val="45000"/>
              <a:buFont typeface="StarSymbol"/>
              <a:buChar char="●"/>
            </a:pPr>
            <a:r>
              <a:rPr lang="tr-TR" dirty="0">
                <a:solidFill>
                  <a:srgbClr val="FFFF00"/>
                </a:solidFill>
              </a:rPr>
              <a:t>:</a:t>
            </a:r>
            <a:r>
              <a:rPr lang="tr-TR" dirty="0" err="1">
                <a:solidFill>
                  <a:srgbClr val="FFFF00"/>
                </a:solidFill>
              </a:rPr>
              <a:t>hover</a:t>
            </a:r>
            <a:r>
              <a:rPr lang="tr-TR" dirty="0">
                <a:solidFill>
                  <a:srgbClr val="FFFF00"/>
                </a:solidFill>
              </a:rPr>
              <a:t> : </a:t>
            </a:r>
            <a:r>
              <a:rPr lang="tr-TR" dirty="0"/>
              <a:t>bir elementin üzerine imleci getirildiğinde yapılacak stil tanımlaması</a:t>
            </a:r>
          </a:p>
          <a:p>
            <a:pPr marL="457200" lvl="0">
              <a:spcBef>
                <a:spcPts val="0"/>
              </a:spcBef>
              <a:buSzPct val="45000"/>
              <a:buFont typeface="StarSymbol"/>
              <a:buChar char="●"/>
            </a:pPr>
            <a:r>
              <a:rPr lang="tr-TR" dirty="0">
                <a:solidFill>
                  <a:srgbClr val="FFFF00"/>
                </a:solidFill>
              </a:rPr>
              <a:t>:</a:t>
            </a:r>
            <a:r>
              <a:rPr lang="tr-TR" dirty="0" err="1">
                <a:solidFill>
                  <a:srgbClr val="FFFF00"/>
                </a:solidFill>
              </a:rPr>
              <a:t>active</a:t>
            </a:r>
            <a:r>
              <a:rPr lang="tr-TR" dirty="0">
                <a:solidFill>
                  <a:srgbClr val="FFFF00"/>
                </a:solidFill>
              </a:rPr>
              <a:t> : </a:t>
            </a:r>
            <a:r>
              <a:rPr lang="tr-TR" dirty="0"/>
              <a:t>aktif olan bir elemente stil tanımlaması</a:t>
            </a:r>
          </a:p>
          <a:p>
            <a:pPr marL="457200" lvl="0">
              <a:spcBef>
                <a:spcPts val="0"/>
              </a:spcBef>
              <a:buSzPct val="45000"/>
              <a:buFont typeface="StarSymbol"/>
              <a:buChar char="●"/>
            </a:pPr>
            <a:r>
              <a:rPr lang="tr-TR" dirty="0">
                <a:solidFill>
                  <a:srgbClr val="FFFF00"/>
                </a:solidFill>
              </a:rPr>
              <a:t>:</a:t>
            </a:r>
            <a:r>
              <a:rPr lang="tr-TR" dirty="0" err="1">
                <a:solidFill>
                  <a:srgbClr val="FFFF00"/>
                </a:solidFill>
              </a:rPr>
              <a:t>focus</a:t>
            </a:r>
            <a:r>
              <a:rPr lang="tr-TR" dirty="0">
                <a:solidFill>
                  <a:srgbClr val="FFFF00"/>
                </a:solidFill>
              </a:rPr>
              <a:t> : </a:t>
            </a:r>
            <a:r>
              <a:rPr lang="tr-TR" dirty="0"/>
              <a:t>odaklanılan bir elemente stil tanımlaması</a:t>
            </a:r>
          </a:p>
          <a:p>
            <a:pPr marL="457200" lvl="0">
              <a:spcBef>
                <a:spcPts val="0"/>
              </a:spcBef>
              <a:buSzPct val="45000"/>
              <a:buFont typeface="StarSymbol"/>
              <a:buChar char="●"/>
            </a:pPr>
            <a:endParaRPr lang="tr-TR" dirty="0"/>
          </a:p>
          <a:p>
            <a:pPr lvl="0"/>
            <a:r>
              <a:rPr lang="tr-TR" dirty="0" err="1">
                <a:solidFill>
                  <a:srgbClr val="0070C0"/>
                </a:solidFill>
              </a:rPr>
              <a:t>Pseudo</a:t>
            </a:r>
            <a:r>
              <a:rPr lang="tr-TR" dirty="0">
                <a:solidFill>
                  <a:srgbClr val="0070C0"/>
                </a:solidFill>
              </a:rPr>
              <a:t> elementi örnekleri;</a:t>
            </a:r>
          </a:p>
          <a:p>
            <a:pPr marL="457200" lvl="0">
              <a:buSzPct val="45000"/>
              <a:buFont typeface="StarSymbol"/>
              <a:buChar char="●"/>
            </a:pPr>
            <a:r>
              <a:rPr lang="tr-TR" dirty="0">
                <a:solidFill>
                  <a:srgbClr val="FFFF00"/>
                </a:solidFill>
              </a:rPr>
              <a:t>::</a:t>
            </a:r>
            <a:r>
              <a:rPr lang="tr-TR" dirty="0" err="1">
                <a:solidFill>
                  <a:srgbClr val="FFFF00"/>
                </a:solidFill>
              </a:rPr>
              <a:t>before</a:t>
            </a:r>
            <a:r>
              <a:rPr lang="tr-TR" dirty="0">
                <a:solidFill>
                  <a:srgbClr val="FFFF00"/>
                </a:solidFill>
              </a:rPr>
              <a:t>, ::</a:t>
            </a:r>
            <a:r>
              <a:rPr lang="tr-TR" dirty="0" err="1">
                <a:solidFill>
                  <a:srgbClr val="FFFF00"/>
                </a:solidFill>
              </a:rPr>
              <a:t>after</a:t>
            </a:r>
            <a:r>
              <a:rPr lang="tr-TR" dirty="0">
                <a:solidFill>
                  <a:srgbClr val="FFFF00"/>
                </a:solidFill>
              </a:rPr>
              <a:t> : </a:t>
            </a:r>
            <a:r>
              <a:rPr lang="tr-TR" dirty="0"/>
              <a:t>seçili elementin öncesine ya da sonrasına eklenecek içerik</a:t>
            </a:r>
          </a:p>
          <a:p>
            <a:pPr marL="457200" lvl="0">
              <a:spcBef>
                <a:spcPts val="0"/>
              </a:spcBef>
              <a:buSzPct val="45000"/>
              <a:buFont typeface="StarSymbol"/>
              <a:buChar char="●"/>
            </a:pPr>
            <a:r>
              <a:rPr lang="tr-TR" dirty="0">
                <a:solidFill>
                  <a:srgbClr val="FFFF00"/>
                </a:solidFill>
              </a:rPr>
              <a:t>:</a:t>
            </a:r>
            <a:r>
              <a:rPr lang="tr-TR" dirty="0" err="1">
                <a:solidFill>
                  <a:srgbClr val="FFFF00"/>
                </a:solidFill>
              </a:rPr>
              <a:t>first-child</a:t>
            </a:r>
            <a:r>
              <a:rPr lang="tr-TR" dirty="0">
                <a:solidFill>
                  <a:srgbClr val="FFFF00"/>
                </a:solidFill>
              </a:rPr>
              <a:t> : </a:t>
            </a:r>
            <a:r>
              <a:rPr lang="tr-TR" dirty="0"/>
              <a:t>seçili elementin ilki</a:t>
            </a:r>
          </a:p>
          <a:p>
            <a:pPr marL="457200" lvl="0">
              <a:spcBef>
                <a:spcPts val="0"/>
              </a:spcBef>
              <a:buSzPct val="45000"/>
              <a:buFont typeface="StarSymbol"/>
              <a:buChar char="●"/>
            </a:pPr>
            <a:r>
              <a:rPr lang="tr-TR" dirty="0">
                <a:solidFill>
                  <a:srgbClr val="FFFF00"/>
                </a:solidFill>
              </a:rPr>
              <a:t>:</a:t>
            </a:r>
            <a:r>
              <a:rPr lang="tr-TR" dirty="0" err="1">
                <a:solidFill>
                  <a:srgbClr val="FFFF00"/>
                </a:solidFill>
              </a:rPr>
              <a:t>first-letter</a:t>
            </a:r>
            <a:r>
              <a:rPr lang="tr-TR" dirty="0">
                <a:solidFill>
                  <a:srgbClr val="FFFF00"/>
                </a:solidFill>
              </a:rPr>
              <a:t> : </a:t>
            </a:r>
            <a:r>
              <a:rPr lang="tr-TR" dirty="0"/>
              <a:t>ilk harf</a:t>
            </a:r>
          </a:p>
          <a:p>
            <a:pPr marL="457200" lvl="0">
              <a:spcBef>
                <a:spcPts val="0"/>
              </a:spcBef>
              <a:buSzPct val="45000"/>
              <a:buFont typeface="StarSymbol"/>
              <a:buChar char="●"/>
            </a:pPr>
            <a:r>
              <a:rPr lang="tr-TR" dirty="0">
                <a:solidFill>
                  <a:srgbClr val="FFFF00"/>
                </a:solidFill>
              </a:rPr>
              <a:t>:</a:t>
            </a:r>
            <a:r>
              <a:rPr lang="tr-TR" dirty="0" err="1">
                <a:solidFill>
                  <a:srgbClr val="FFFF00"/>
                </a:solidFill>
              </a:rPr>
              <a:t>first-line</a:t>
            </a:r>
            <a:r>
              <a:rPr lang="tr-TR" dirty="0">
                <a:solidFill>
                  <a:srgbClr val="FFFF00"/>
                </a:solidFill>
              </a:rPr>
              <a:t> : </a:t>
            </a:r>
            <a:r>
              <a:rPr lang="tr-TR" dirty="0"/>
              <a:t>ilk satır</a:t>
            </a:r>
          </a:p>
          <a:p>
            <a:pPr marL="457200" lvl="0">
              <a:spcBef>
                <a:spcPts val="0"/>
              </a:spcBef>
              <a:buSzPct val="45000"/>
              <a:buFont typeface="StarSymbol"/>
              <a:buChar char="●"/>
            </a:pPr>
            <a:endParaRPr lang="tr-TR" dirty="0"/>
          </a:p>
          <a:p>
            <a:endParaRPr lang="tr-TR" dirty="0"/>
          </a:p>
          <a:p>
            <a:endParaRPr lang="tr-TR" dirty="0"/>
          </a:p>
        </p:txBody>
      </p:sp>
    </p:spTree>
    <p:extLst>
      <p:ext uri="{BB962C8B-B14F-4D97-AF65-F5344CB8AC3E}">
        <p14:creationId xmlns:p14="http://schemas.microsoft.com/office/powerpoint/2010/main" val="883002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9367-E5E9-4234-9911-E638AE1BB018}"/>
              </a:ext>
            </a:extLst>
          </p:cNvPr>
          <p:cNvSpPr>
            <a:spLocks noGrp="1"/>
          </p:cNvSpPr>
          <p:nvPr>
            <p:ph type="title"/>
          </p:nvPr>
        </p:nvSpPr>
        <p:spPr>
          <a:xfrm>
            <a:off x="1141412" y="406483"/>
            <a:ext cx="9725371" cy="918734"/>
          </a:xfrm>
        </p:spPr>
        <p:txBody>
          <a:bodyPr/>
          <a:lstStyle/>
          <a:p>
            <a:pPr algn="ctr"/>
            <a:r>
              <a:rPr lang="tr-TR" dirty="0" err="1">
                <a:solidFill>
                  <a:srgbClr val="0070C0"/>
                </a:solidFill>
              </a:rPr>
              <a:t>Group</a:t>
            </a:r>
            <a:r>
              <a:rPr lang="tr-TR" dirty="0">
                <a:solidFill>
                  <a:srgbClr val="0070C0"/>
                </a:solidFill>
              </a:rPr>
              <a:t> </a:t>
            </a:r>
            <a:r>
              <a:rPr lang="tr-TR" dirty="0" err="1">
                <a:solidFill>
                  <a:srgbClr val="0070C0"/>
                </a:solidFill>
              </a:rPr>
              <a:t>selectors</a:t>
            </a:r>
            <a:endParaRPr lang="tr-TR" dirty="0">
              <a:solidFill>
                <a:srgbClr val="0070C0"/>
              </a:solidFill>
            </a:endParaRPr>
          </a:p>
        </p:txBody>
      </p:sp>
      <p:sp>
        <p:nvSpPr>
          <p:cNvPr id="3" name="Content Placeholder 2">
            <a:extLst>
              <a:ext uri="{FF2B5EF4-FFF2-40B4-BE49-F238E27FC236}">
                <a16:creationId xmlns:a16="http://schemas.microsoft.com/office/drawing/2014/main" id="{AE0C463F-D177-43C6-B97E-D07F10E519FA}"/>
              </a:ext>
            </a:extLst>
          </p:cNvPr>
          <p:cNvSpPr>
            <a:spLocks noGrp="1"/>
          </p:cNvSpPr>
          <p:nvPr>
            <p:ph idx="1"/>
          </p:nvPr>
        </p:nvSpPr>
        <p:spPr>
          <a:xfrm>
            <a:off x="967409" y="1484243"/>
            <a:ext cx="10402955" cy="4967274"/>
          </a:xfrm>
        </p:spPr>
        <p:txBody>
          <a:bodyPr>
            <a:normAutofit/>
          </a:bodyPr>
          <a:lstStyle/>
          <a:p>
            <a:r>
              <a:rPr lang="tr-TR" dirty="0">
                <a:solidFill>
                  <a:srgbClr val="FFFF00"/>
                </a:solidFill>
              </a:rPr>
              <a:t>(*)  </a:t>
            </a:r>
            <a:r>
              <a:rPr lang="tr-TR" dirty="0">
                <a:solidFill>
                  <a:srgbClr val="002060"/>
                </a:solidFill>
              </a:rPr>
              <a:t>=&gt;</a:t>
            </a:r>
            <a:r>
              <a:rPr lang="tr-TR" dirty="0"/>
              <a:t> tüm etiketler</a:t>
            </a:r>
          </a:p>
          <a:p>
            <a:r>
              <a:rPr lang="tr-TR" dirty="0">
                <a:solidFill>
                  <a:srgbClr val="FFFF00"/>
                </a:solidFill>
              </a:rPr>
              <a:t>(p)</a:t>
            </a:r>
            <a:r>
              <a:rPr lang="tr-TR" dirty="0">
                <a:solidFill>
                  <a:srgbClr val="002060"/>
                </a:solidFill>
              </a:rPr>
              <a:t> =&gt; </a:t>
            </a:r>
            <a:r>
              <a:rPr lang="tr-TR" dirty="0"/>
              <a:t>tüm p etiketleri</a:t>
            </a:r>
          </a:p>
          <a:p>
            <a:r>
              <a:rPr lang="tr-TR" dirty="0">
                <a:solidFill>
                  <a:srgbClr val="FFFF00"/>
                </a:solidFill>
              </a:rPr>
              <a:t>(div p) </a:t>
            </a:r>
            <a:r>
              <a:rPr lang="tr-TR" dirty="0">
                <a:solidFill>
                  <a:srgbClr val="002060"/>
                </a:solidFill>
              </a:rPr>
              <a:t>=&gt;</a:t>
            </a:r>
            <a:r>
              <a:rPr lang="tr-TR" dirty="0"/>
              <a:t> div içindeki tüm p etiketleri</a:t>
            </a:r>
          </a:p>
          <a:p>
            <a:r>
              <a:rPr lang="tr-TR" dirty="0">
                <a:solidFill>
                  <a:srgbClr val="FFFF00"/>
                </a:solidFill>
              </a:rPr>
              <a:t>(div , p) </a:t>
            </a:r>
            <a:r>
              <a:rPr lang="tr-TR" dirty="0">
                <a:solidFill>
                  <a:srgbClr val="002060"/>
                </a:solidFill>
              </a:rPr>
              <a:t>=&gt;</a:t>
            </a:r>
            <a:r>
              <a:rPr lang="tr-TR" dirty="0"/>
              <a:t> üst etiketi div olan tüm p</a:t>
            </a:r>
          </a:p>
          <a:p>
            <a:r>
              <a:rPr lang="tr-TR" dirty="0">
                <a:solidFill>
                  <a:srgbClr val="FFFF00"/>
                </a:solidFill>
              </a:rPr>
              <a:t>(div &gt; p) </a:t>
            </a:r>
            <a:r>
              <a:rPr lang="tr-TR" dirty="0">
                <a:solidFill>
                  <a:srgbClr val="002060"/>
                </a:solidFill>
              </a:rPr>
              <a:t>=&gt;</a:t>
            </a:r>
            <a:r>
              <a:rPr lang="tr-TR" dirty="0"/>
              <a:t> üst etiketi div olan tüm p</a:t>
            </a:r>
          </a:p>
          <a:p>
            <a:r>
              <a:rPr lang="tr-TR" dirty="0">
                <a:solidFill>
                  <a:srgbClr val="FFFF00"/>
                </a:solidFill>
              </a:rPr>
              <a:t>(p ~ div)</a:t>
            </a:r>
            <a:r>
              <a:rPr lang="tr-TR" dirty="0">
                <a:solidFill>
                  <a:srgbClr val="002060"/>
                </a:solidFill>
              </a:rPr>
              <a:t> =&gt; </a:t>
            </a:r>
            <a:r>
              <a:rPr lang="tr-TR" dirty="0"/>
              <a:t>p ile aynı seviyede tüm div</a:t>
            </a:r>
          </a:p>
          <a:p>
            <a:r>
              <a:rPr lang="tr-TR" dirty="0">
                <a:solidFill>
                  <a:srgbClr val="FFFF00"/>
                </a:solidFill>
              </a:rPr>
              <a:t>(p + div) </a:t>
            </a:r>
            <a:r>
              <a:rPr lang="tr-TR" dirty="0">
                <a:solidFill>
                  <a:srgbClr val="002060"/>
                </a:solidFill>
              </a:rPr>
              <a:t>=&gt;</a:t>
            </a:r>
            <a:r>
              <a:rPr lang="tr-TR" dirty="0"/>
              <a:t> p etiketinden sonra gelen tüm div</a:t>
            </a:r>
          </a:p>
          <a:p>
            <a:endParaRPr lang="tr-TR" dirty="0"/>
          </a:p>
        </p:txBody>
      </p:sp>
    </p:spTree>
    <p:extLst>
      <p:ext uri="{BB962C8B-B14F-4D97-AF65-F5344CB8AC3E}">
        <p14:creationId xmlns:p14="http://schemas.microsoft.com/office/powerpoint/2010/main" val="417321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4F80A-764E-419D-B44F-D0DAAE139D6D}"/>
              </a:ext>
            </a:extLst>
          </p:cNvPr>
          <p:cNvSpPr>
            <a:spLocks noGrp="1"/>
          </p:cNvSpPr>
          <p:nvPr>
            <p:ph type="ctrTitle"/>
          </p:nvPr>
        </p:nvSpPr>
        <p:spPr>
          <a:xfrm>
            <a:off x="1876424" y="1122363"/>
            <a:ext cx="8791575" cy="1496550"/>
          </a:xfrm>
        </p:spPr>
        <p:txBody>
          <a:bodyPr>
            <a:normAutofit/>
          </a:bodyPr>
          <a:lstStyle/>
          <a:p>
            <a:pPr algn="ctr"/>
            <a:r>
              <a:rPr lang="tr-TR" sz="5400" dirty="0"/>
              <a:t>1.Hafta 1.gün</a:t>
            </a:r>
          </a:p>
        </p:txBody>
      </p:sp>
      <p:sp>
        <p:nvSpPr>
          <p:cNvPr id="3" name="Subtitle 2">
            <a:extLst>
              <a:ext uri="{FF2B5EF4-FFF2-40B4-BE49-F238E27FC236}">
                <a16:creationId xmlns:a16="http://schemas.microsoft.com/office/drawing/2014/main" id="{BF002A81-4F48-4B50-9EBA-AB6B340E64E8}"/>
              </a:ext>
            </a:extLst>
          </p:cNvPr>
          <p:cNvSpPr>
            <a:spLocks noGrp="1"/>
          </p:cNvSpPr>
          <p:nvPr>
            <p:ph type="subTitle" idx="1"/>
          </p:nvPr>
        </p:nvSpPr>
        <p:spPr/>
        <p:txBody>
          <a:bodyPr>
            <a:normAutofit/>
          </a:bodyPr>
          <a:lstStyle/>
          <a:p>
            <a:pPr algn="ctr"/>
            <a:r>
              <a:rPr lang="tr-TR" sz="3200" dirty="0"/>
              <a:t>Ödev</a:t>
            </a:r>
            <a:br>
              <a:rPr lang="tr-TR" sz="3200" dirty="0"/>
            </a:br>
            <a:r>
              <a:rPr lang="tr-TR" sz="3200" dirty="0"/>
              <a:t>EMRE YILDIZ</a:t>
            </a:r>
          </a:p>
        </p:txBody>
      </p:sp>
    </p:spTree>
    <p:extLst>
      <p:ext uri="{BB962C8B-B14F-4D97-AF65-F5344CB8AC3E}">
        <p14:creationId xmlns:p14="http://schemas.microsoft.com/office/powerpoint/2010/main" val="2752392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EBE3B-07DC-40B7-A64D-A95B7E189C76}"/>
              </a:ext>
            </a:extLst>
          </p:cNvPr>
          <p:cNvSpPr>
            <a:spLocks noGrp="1"/>
          </p:cNvSpPr>
          <p:nvPr>
            <p:ph type="title"/>
          </p:nvPr>
        </p:nvSpPr>
        <p:spPr/>
        <p:txBody>
          <a:bodyPr/>
          <a:lstStyle/>
          <a:p>
            <a:pPr algn="ctr"/>
            <a:r>
              <a:rPr lang="tr-TR" dirty="0">
                <a:solidFill>
                  <a:srgbClr val="002060"/>
                </a:solidFill>
              </a:rPr>
              <a:t>CSS box-sizing</a:t>
            </a:r>
            <a:br>
              <a:rPr lang="tr-TR" dirty="0"/>
            </a:br>
            <a:endParaRPr lang="tr-TR" dirty="0"/>
          </a:p>
        </p:txBody>
      </p:sp>
      <p:sp>
        <p:nvSpPr>
          <p:cNvPr id="3" name="Content Placeholder 2">
            <a:extLst>
              <a:ext uri="{FF2B5EF4-FFF2-40B4-BE49-F238E27FC236}">
                <a16:creationId xmlns:a16="http://schemas.microsoft.com/office/drawing/2014/main" id="{DEDBCD3B-8982-4F3F-BC2D-77617612A262}"/>
              </a:ext>
            </a:extLst>
          </p:cNvPr>
          <p:cNvSpPr>
            <a:spLocks noGrp="1"/>
          </p:cNvSpPr>
          <p:nvPr>
            <p:ph idx="1"/>
          </p:nvPr>
        </p:nvSpPr>
        <p:spPr/>
        <p:txBody>
          <a:bodyPr/>
          <a:lstStyle/>
          <a:p>
            <a:r>
              <a:rPr lang="tr-TR" dirty="0">
                <a:highlight>
                  <a:srgbClr val="FF00FF"/>
                </a:highlight>
              </a:rPr>
              <a:t>box-sizing </a:t>
            </a:r>
            <a:r>
              <a:rPr lang="tr-TR" dirty="0"/>
              <a:t> elemanın yüksekliğinin ve genişliğinin nasıl hesaplanacağını tanımlar.</a:t>
            </a:r>
            <a:endParaRPr lang="tr-TR" dirty="0">
              <a:highlight>
                <a:srgbClr val="FF00FF"/>
              </a:highlight>
            </a:endParaRPr>
          </a:p>
          <a:p>
            <a:r>
              <a:rPr lang="tr-TR" dirty="0">
                <a:highlight>
                  <a:srgbClr val="FF00FF"/>
                </a:highlight>
              </a:rPr>
              <a:t>box-sizing</a:t>
            </a:r>
            <a:r>
              <a:rPr lang="tr-TR" dirty="0"/>
              <a:t> özelliği </a:t>
            </a:r>
            <a:r>
              <a:rPr lang="tr-TR" dirty="0" err="1"/>
              <a:t>padding</a:t>
            </a:r>
            <a:r>
              <a:rPr lang="tr-TR" dirty="0"/>
              <a:t> ve </a:t>
            </a:r>
            <a:r>
              <a:rPr lang="tr-TR" dirty="0" err="1"/>
              <a:t>border’ı</a:t>
            </a:r>
            <a:r>
              <a:rPr lang="tr-TR" dirty="0"/>
              <a:t> elemanın toplam yüksekliği ve </a:t>
            </a:r>
            <a:r>
              <a:rPr lang="tr-TR" dirty="0" err="1"/>
              <a:t>genişiğini</a:t>
            </a:r>
            <a:r>
              <a:rPr lang="tr-TR" dirty="0"/>
              <a:t> dahil edebilmemizi sağlar.</a:t>
            </a:r>
          </a:p>
          <a:p>
            <a:r>
              <a:rPr lang="tr-TR" dirty="0"/>
              <a:t>Eğer </a:t>
            </a:r>
            <a:r>
              <a:rPr lang="tr-TR" dirty="0">
                <a:highlight>
                  <a:srgbClr val="FF00FF"/>
                </a:highlight>
              </a:rPr>
              <a:t>box-sizing: </a:t>
            </a:r>
            <a:r>
              <a:rPr lang="tr-TR" dirty="0" err="1">
                <a:highlight>
                  <a:srgbClr val="FF00FF"/>
                </a:highlight>
              </a:rPr>
              <a:t>border-box</a:t>
            </a:r>
            <a:r>
              <a:rPr lang="tr-TR" dirty="0">
                <a:highlight>
                  <a:srgbClr val="FF00FF"/>
                </a:highlight>
              </a:rPr>
              <a:t>;</a:t>
            </a:r>
            <a:r>
              <a:rPr lang="tr-TR" dirty="0"/>
              <a:t> kullanırsak bir eleman üzerinde, </a:t>
            </a:r>
            <a:r>
              <a:rPr lang="tr-TR" dirty="0" err="1"/>
              <a:t>padding</a:t>
            </a:r>
            <a:r>
              <a:rPr lang="tr-TR" dirty="0"/>
              <a:t> ve </a:t>
            </a:r>
            <a:r>
              <a:rPr lang="tr-TR" dirty="0" err="1"/>
              <a:t>border’ı</a:t>
            </a:r>
            <a:r>
              <a:rPr lang="tr-TR" dirty="0"/>
              <a:t>  yüksekliğe ve genişliğe dahil etmiş oluruz.</a:t>
            </a:r>
          </a:p>
          <a:p>
            <a:endParaRPr lang="tr-TR" dirty="0">
              <a:highlight>
                <a:srgbClr val="FF00FF"/>
              </a:highlight>
            </a:endParaRPr>
          </a:p>
        </p:txBody>
      </p:sp>
    </p:spTree>
    <p:extLst>
      <p:ext uri="{BB962C8B-B14F-4D97-AF65-F5344CB8AC3E}">
        <p14:creationId xmlns:p14="http://schemas.microsoft.com/office/powerpoint/2010/main" val="1785478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76F6C-F782-4D57-9A66-CFB09F93F339}"/>
              </a:ext>
            </a:extLst>
          </p:cNvPr>
          <p:cNvSpPr>
            <a:spLocks noGrp="1"/>
          </p:cNvSpPr>
          <p:nvPr>
            <p:ph type="title"/>
          </p:nvPr>
        </p:nvSpPr>
        <p:spPr/>
        <p:txBody>
          <a:bodyPr/>
          <a:lstStyle/>
          <a:p>
            <a:endParaRPr lang="tr-TR"/>
          </a:p>
        </p:txBody>
      </p:sp>
      <p:pic>
        <p:nvPicPr>
          <p:cNvPr id="4" name="Content Placeholder 3">
            <a:extLst>
              <a:ext uri="{FF2B5EF4-FFF2-40B4-BE49-F238E27FC236}">
                <a16:creationId xmlns:a16="http://schemas.microsoft.com/office/drawing/2014/main" id="{07CF5C0F-939E-43D9-8A98-0E2831E4DCFF}"/>
              </a:ext>
            </a:extLst>
          </p:cNvPr>
          <p:cNvPicPr>
            <a:picLocks noGrp="1" noChangeAspect="1"/>
          </p:cNvPicPr>
          <p:nvPr>
            <p:ph idx="1"/>
          </p:nvPr>
        </p:nvPicPr>
        <p:blipFill>
          <a:blip r:embed="rId2"/>
          <a:stretch>
            <a:fillRect/>
          </a:stretch>
        </p:blipFill>
        <p:spPr>
          <a:xfrm>
            <a:off x="0" y="-1"/>
            <a:ext cx="12192000" cy="3804047"/>
          </a:xfrm>
          <a:prstGeom prst="rect">
            <a:avLst/>
          </a:prstGeom>
        </p:spPr>
      </p:pic>
      <p:pic>
        <p:nvPicPr>
          <p:cNvPr id="5" name="Picture 4">
            <a:extLst>
              <a:ext uri="{FF2B5EF4-FFF2-40B4-BE49-F238E27FC236}">
                <a16:creationId xmlns:a16="http://schemas.microsoft.com/office/drawing/2014/main" id="{33D308BE-92C7-4B18-899F-AC91D88A35BD}"/>
              </a:ext>
            </a:extLst>
          </p:cNvPr>
          <p:cNvPicPr>
            <a:picLocks noChangeAspect="1"/>
          </p:cNvPicPr>
          <p:nvPr/>
        </p:nvPicPr>
        <p:blipFill>
          <a:blip r:embed="rId3"/>
          <a:stretch>
            <a:fillRect/>
          </a:stretch>
        </p:blipFill>
        <p:spPr>
          <a:xfrm>
            <a:off x="0" y="3804047"/>
            <a:ext cx="7540487" cy="3053954"/>
          </a:xfrm>
          <a:prstGeom prst="rect">
            <a:avLst/>
          </a:prstGeom>
        </p:spPr>
      </p:pic>
      <p:sp>
        <p:nvSpPr>
          <p:cNvPr id="6" name="TextBox 5">
            <a:extLst>
              <a:ext uri="{FF2B5EF4-FFF2-40B4-BE49-F238E27FC236}">
                <a16:creationId xmlns:a16="http://schemas.microsoft.com/office/drawing/2014/main" id="{76AE5F19-12B1-4260-9A3E-4BDC03EFC0AE}"/>
              </a:ext>
            </a:extLst>
          </p:cNvPr>
          <p:cNvSpPr txBox="1"/>
          <p:nvPr/>
        </p:nvSpPr>
        <p:spPr>
          <a:xfrm>
            <a:off x="9062978" y="4422565"/>
            <a:ext cx="1606530" cy="2062103"/>
          </a:xfrm>
          <a:prstGeom prst="rect">
            <a:avLst/>
          </a:prstGeom>
          <a:noFill/>
        </p:spPr>
        <p:txBody>
          <a:bodyPr wrap="none" rtlCol="0">
            <a:spAutoFit/>
          </a:bodyPr>
          <a:lstStyle/>
          <a:p>
            <a:pPr algn="ctr"/>
            <a:r>
              <a:rPr lang="tr-TR" sz="3200" dirty="0">
                <a:solidFill>
                  <a:schemeClr val="accent2">
                    <a:lumMod val="40000"/>
                    <a:lumOff val="60000"/>
                  </a:schemeClr>
                </a:solidFill>
              </a:rPr>
              <a:t>1.HAFTA</a:t>
            </a:r>
            <a:br>
              <a:rPr lang="tr-TR" sz="3200" dirty="0">
                <a:solidFill>
                  <a:schemeClr val="accent2">
                    <a:lumMod val="40000"/>
                    <a:lumOff val="60000"/>
                  </a:schemeClr>
                </a:solidFill>
              </a:rPr>
            </a:br>
            <a:r>
              <a:rPr lang="tr-TR" sz="3200" dirty="0">
                <a:solidFill>
                  <a:schemeClr val="accent2">
                    <a:lumMod val="40000"/>
                    <a:lumOff val="60000"/>
                  </a:schemeClr>
                </a:solidFill>
              </a:rPr>
              <a:t>3.GÜN</a:t>
            </a:r>
          </a:p>
          <a:p>
            <a:pPr algn="ctr"/>
            <a:r>
              <a:rPr lang="tr-TR" sz="3200" dirty="0">
                <a:solidFill>
                  <a:schemeClr val="accent2">
                    <a:lumMod val="40000"/>
                    <a:lumOff val="60000"/>
                  </a:schemeClr>
                </a:solidFill>
              </a:rPr>
              <a:t>1.ÖDEV </a:t>
            </a:r>
          </a:p>
          <a:p>
            <a:endParaRPr lang="tr-TR" sz="3200" dirty="0"/>
          </a:p>
        </p:txBody>
      </p:sp>
    </p:spTree>
    <p:extLst>
      <p:ext uri="{BB962C8B-B14F-4D97-AF65-F5344CB8AC3E}">
        <p14:creationId xmlns:p14="http://schemas.microsoft.com/office/powerpoint/2010/main" val="267580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A77080A-C96A-431A-8D51-5B2C08D276EE}"/>
              </a:ext>
            </a:extLst>
          </p:cNvPr>
          <p:cNvPicPr>
            <a:picLocks noGrp="1" noChangeAspect="1"/>
          </p:cNvPicPr>
          <p:nvPr>
            <p:ph idx="1"/>
          </p:nvPr>
        </p:nvPicPr>
        <p:blipFill>
          <a:blip r:embed="rId2"/>
          <a:stretch>
            <a:fillRect/>
          </a:stretch>
        </p:blipFill>
        <p:spPr>
          <a:xfrm>
            <a:off x="0" y="0"/>
            <a:ext cx="12192000" cy="3603560"/>
          </a:xfrm>
          <a:prstGeom prst="rect">
            <a:avLst/>
          </a:prstGeom>
        </p:spPr>
      </p:pic>
      <p:pic>
        <p:nvPicPr>
          <p:cNvPr id="5" name="Picture 4">
            <a:extLst>
              <a:ext uri="{FF2B5EF4-FFF2-40B4-BE49-F238E27FC236}">
                <a16:creationId xmlns:a16="http://schemas.microsoft.com/office/drawing/2014/main" id="{4B532AF7-40BB-4B96-BFEC-4799894AA77F}"/>
              </a:ext>
            </a:extLst>
          </p:cNvPr>
          <p:cNvPicPr>
            <a:picLocks noChangeAspect="1"/>
          </p:cNvPicPr>
          <p:nvPr/>
        </p:nvPicPr>
        <p:blipFill>
          <a:blip r:embed="rId3"/>
          <a:stretch>
            <a:fillRect/>
          </a:stretch>
        </p:blipFill>
        <p:spPr>
          <a:xfrm>
            <a:off x="-1" y="3603560"/>
            <a:ext cx="9675953" cy="3254440"/>
          </a:xfrm>
          <a:prstGeom prst="rect">
            <a:avLst/>
          </a:prstGeom>
        </p:spPr>
      </p:pic>
      <p:sp>
        <p:nvSpPr>
          <p:cNvPr id="6" name="TextBox 5">
            <a:extLst>
              <a:ext uri="{FF2B5EF4-FFF2-40B4-BE49-F238E27FC236}">
                <a16:creationId xmlns:a16="http://schemas.microsoft.com/office/drawing/2014/main" id="{DFD352AD-EE47-4855-B540-EEDA56E83CA0}"/>
              </a:ext>
            </a:extLst>
          </p:cNvPr>
          <p:cNvSpPr txBox="1"/>
          <p:nvPr/>
        </p:nvSpPr>
        <p:spPr>
          <a:xfrm>
            <a:off x="9675952" y="4272806"/>
            <a:ext cx="2516048" cy="2308324"/>
          </a:xfrm>
          <a:prstGeom prst="rect">
            <a:avLst/>
          </a:prstGeom>
          <a:noFill/>
        </p:spPr>
        <p:txBody>
          <a:bodyPr wrap="square" rtlCol="0">
            <a:spAutoFit/>
          </a:bodyPr>
          <a:lstStyle/>
          <a:p>
            <a:pPr algn="ctr"/>
            <a:r>
              <a:rPr lang="tr-TR" sz="3600" dirty="0">
                <a:solidFill>
                  <a:schemeClr val="accent2">
                    <a:lumMod val="40000"/>
                    <a:lumOff val="60000"/>
                  </a:schemeClr>
                </a:solidFill>
              </a:rPr>
              <a:t>1.HAFTA</a:t>
            </a:r>
            <a:br>
              <a:rPr lang="tr-TR" sz="3600" dirty="0">
                <a:solidFill>
                  <a:schemeClr val="accent2">
                    <a:lumMod val="40000"/>
                    <a:lumOff val="60000"/>
                  </a:schemeClr>
                </a:solidFill>
              </a:rPr>
            </a:br>
            <a:r>
              <a:rPr lang="tr-TR" sz="3600" dirty="0">
                <a:solidFill>
                  <a:schemeClr val="accent2">
                    <a:lumMod val="40000"/>
                    <a:lumOff val="60000"/>
                  </a:schemeClr>
                </a:solidFill>
              </a:rPr>
              <a:t>3.GÜN</a:t>
            </a:r>
          </a:p>
          <a:p>
            <a:pPr algn="ctr"/>
            <a:r>
              <a:rPr lang="tr-TR" sz="3600" dirty="0">
                <a:solidFill>
                  <a:schemeClr val="accent2">
                    <a:lumMod val="40000"/>
                    <a:lumOff val="60000"/>
                  </a:schemeClr>
                </a:solidFill>
              </a:rPr>
              <a:t>2.ÖDEV </a:t>
            </a:r>
          </a:p>
          <a:p>
            <a:pPr algn="ctr"/>
            <a:endParaRPr lang="tr-TR" sz="3600" dirty="0"/>
          </a:p>
        </p:txBody>
      </p:sp>
    </p:spTree>
    <p:extLst>
      <p:ext uri="{BB962C8B-B14F-4D97-AF65-F5344CB8AC3E}">
        <p14:creationId xmlns:p14="http://schemas.microsoft.com/office/powerpoint/2010/main" val="3498033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264D-A09E-4887-BEF5-34629450B7BD}"/>
              </a:ext>
            </a:extLst>
          </p:cNvPr>
          <p:cNvSpPr>
            <a:spLocks noGrp="1"/>
          </p:cNvSpPr>
          <p:nvPr>
            <p:ph type="title"/>
          </p:nvPr>
        </p:nvSpPr>
        <p:spPr/>
        <p:txBody>
          <a:bodyPr/>
          <a:lstStyle/>
          <a:p>
            <a:r>
              <a:rPr lang="tr-TR" dirty="0">
                <a:solidFill>
                  <a:srgbClr val="002060"/>
                </a:solidFill>
              </a:rPr>
              <a:t>CORS Nedir?</a:t>
            </a:r>
          </a:p>
        </p:txBody>
      </p:sp>
      <p:sp>
        <p:nvSpPr>
          <p:cNvPr id="3" name="Content Placeholder 2">
            <a:extLst>
              <a:ext uri="{FF2B5EF4-FFF2-40B4-BE49-F238E27FC236}">
                <a16:creationId xmlns:a16="http://schemas.microsoft.com/office/drawing/2014/main" id="{71AD2422-4473-4887-B2CA-799647F5B82E}"/>
              </a:ext>
            </a:extLst>
          </p:cNvPr>
          <p:cNvSpPr>
            <a:spLocks noGrp="1"/>
          </p:cNvSpPr>
          <p:nvPr>
            <p:ph idx="1"/>
          </p:nvPr>
        </p:nvSpPr>
        <p:spPr>
          <a:xfrm>
            <a:off x="1141412" y="2239618"/>
            <a:ext cx="9905999" cy="3458818"/>
          </a:xfrm>
        </p:spPr>
        <p:txBody>
          <a:bodyPr/>
          <a:lstStyle/>
          <a:p>
            <a:r>
              <a:rPr lang="tr-TR" dirty="0">
                <a:solidFill>
                  <a:srgbClr val="FF0000"/>
                </a:solidFill>
                <a:latin typeface="Arial" panose="020B0604020202020204" pitchFamily="34" charset="0"/>
                <a:cs typeface="Arial" panose="020B0604020202020204" pitchFamily="34" charset="0"/>
              </a:rPr>
              <a:t>Cross-</a:t>
            </a:r>
            <a:r>
              <a:rPr lang="tr-TR" dirty="0" err="1">
                <a:solidFill>
                  <a:srgbClr val="FF0000"/>
                </a:solidFill>
                <a:latin typeface="Arial" panose="020B0604020202020204" pitchFamily="34" charset="0"/>
                <a:cs typeface="Arial" panose="020B0604020202020204" pitchFamily="34" charset="0"/>
              </a:rPr>
              <a:t>Origin</a:t>
            </a:r>
            <a:r>
              <a:rPr lang="tr-TR" dirty="0">
                <a:solidFill>
                  <a:srgbClr val="FF0000"/>
                </a:solidFill>
                <a:latin typeface="Arial" panose="020B0604020202020204" pitchFamily="34" charset="0"/>
                <a:cs typeface="Arial" panose="020B0604020202020204" pitchFamily="34" charset="0"/>
              </a:rPr>
              <a:t> Resource </a:t>
            </a:r>
            <a:r>
              <a:rPr lang="tr-TR" dirty="0" err="1">
                <a:solidFill>
                  <a:srgbClr val="FF0000"/>
                </a:solidFill>
                <a:latin typeface="Arial" panose="020B0604020202020204" pitchFamily="34" charset="0"/>
                <a:cs typeface="Arial" panose="020B0604020202020204" pitchFamily="34" charset="0"/>
              </a:rPr>
              <a:t>Sharing</a:t>
            </a:r>
            <a:r>
              <a:rPr lang="tr-TR" dirty="0">
                <a:solidFill>
                  <a:srgbClr val="FF0000"/>
                </a:solidFill>
                <a:latin typeface="Arial" panose="020B0604020202020204" pitchFamily="34" charset="0"/>
                <a:cs typeface="Arial" panose="020B0604020202020204" pitchFamily="34" charset="0"/>
              </a:rPr>
              <a:t> </a:t>
            </a:r>
            <a:r>
              <a:rPr lang="tr-TR" dirty="0">
                <a:solidFill>
                  <a:schemeClr val="accent6">
                    <a:lumMod val="50000"/>
                  </a:schemeClr>
                </a:solidFill>
                <a:latin typeface="Arial" panose="020B0604020202020204" pitchFamily="34" charset="0"/>
                <a:cs typeface="Arial" panose="020B0604020202020204" pitchFamily="34" charset="0"/>
              </a:rPr>
              <a:t>(Kökenler arası kaynak paylaşımı)</a:t>
            </a:r>
            <a:r>
              <a:rPr lang="tr-TR" dirty="0">
                <a:solidFill>
                  <a:srgbClr val="002060"/>
                </a:solidFill>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anlamına gelen </a:t>
            </a:r>
            <a:r>
              <a:rPr lang="tr-TR" dirty="0">
                <a:solidFill>
                  <a:schemeClr val="accent6">
                    <a:lumMod val="50000"/>
                  </a:schemeClr>
                </a:solidFill>
                <a:latin typeface="Arial" panose="020B0604020202020204" pitchFamily="34" charset="0"/>
                <a:cs typeface="Arial" panose="020B0604020202020204" pitchFamily="34" charset="0"/>
              </a:rPr>
              <a:t>CORS</a:t>
            </a:r>
            <a:r>
              <a:rPr lang="tr-TR" dirty="0">
                <a:latin typeface="Arial" panose="020B0604020202020204" pitchFamily="34" charset="0"/>
                <a:cs typeface="Arial" panose="020B0604020202020204" pitchFamily="34" charset="0"/>
              </a:rPr>
              <a:t>, web tarayıcısı tarafından yönetilen ve ek HTTP başlıkları kullanılarak, bir kökende çalışan web uygulamasının, farklı bir kökende yer alan web uygulamasına erişim izni kontrolünü sağlayan mekanizmadır. Web uygulaması, internet tarayıcısı üzerinden farklı bir kökene (</a:t>
            </a:r>
            <a:r>
              <a:rPr lang="tr-TR" dirty="0">
                <a:solidFill>
                  <a:schemeClr val="accent6">
                    <a:lumMod val="50000"/>
                  </a:schemeClr>
                </a:solidFill>
                <a:latin typeface="Arial" panose="020B0604020202020204" pitchFamily="34" charset="0"/>
                <a:cs typeface="Arial" panose="020B0604020202020204" pitchFamily="34" charset="0"/>
              </a:rPr>
              <a:t>protokol</a:t>
            </a:r>
            <a:r>
              <a:rPr lang="tr-TR" dirty="0">
                <a:latin typeface="Arial" panose="020B0604020202020204" pitchFamily="34" charset="0"/>
                <a:cs typeface="Arial" panose="020B0604020202020204" pitchFamily="34" charset="0"/>
              </a:rPr>
              <a:t>, </a:t>
            </a:r>
            <a:r>
              <a:rPr lang="tr-TR" dirty="0">
                <a:solidFill>
                  <a:schemeClr val="accent6">
                    <a:lumMod val="50000"/>
                  </a:schemeClr>
                </a:solidFill>
                <a:latin typeface="Arial" panose="020B0604020202020204" pitchFamily="34" charset="0"/>
                <a:cs typeface="Arial" panose="020B0604020202020204" pitchFamily="34" charset="0"/>
              </a:rPr>
              <a:t>domain</a:t>
            </a:r>
            <a:r>
              <a:rPr lang="tr-TR" dirty="0">
                <a:latin typeface="Arial" panose="020B0604020202020204" pitchFamily="34" charset="0"/>
                <a:cs typeface="Arial" panose="020B0604020202020204" pitchFamily="34" charset="0"/>
              </a:rPr>
              <a:t> ve </a:t>
            </a:r>
            <a:r>
              <a:rPr lang="tr-TR" dirty="0">
                <a:solidFill>
                  <a:schemeClr val="accent6">
                    <a:lumMod val="50000"/>
                  </a:schemeClr>
                </a:solidFill>
                <a:latin typeface="Arial" panose="020B0604020202020204" pitchFamily="34" charset="0"/>
                <a:cs typeface="Arial" panose="020B0604020202020204" pitchFamily="34" charset="0"/>
              </a:rPr>
              <a:t>port</a:t>
            </a:r>
            <a:r>
              <a:rPr lang="tr-TR" dirty="0">
                <a:latin typeface="Arial" panose="020B0604020202020204" pitchFamily="34" charset="0"/>
                <a:cs typeface="Arial" panose="020B0604020202020204" pitchFamily="34" charset="0"/>
              </a:rPr>
              <a:t>) herhangi bir istek gönderirse</a:t>
            </a:r>
            <a:r>
              <a:rPr lang="tr-TR" dirty="0">
                <a:solidFill>
                  <a:schemeClr val="accent6">
                    <a:lumMod val="50000"/>
                  </a:schemeClr>
                </a:solidFill>
                <a:latin typeface="Arial" panose="020B0604020202020204" pitchFamily="34" charset="0"/>
                <a:cs typeface="Arial" panose="020B0604020202020204" pitchFamily="34" charset="0"/>
              </a:rPr>
              <a:t> </a:t>
            </a:r>
            <a:r>
              <a:rPr lang="tr-TR" dirty="0" err="1">
                <a:solidFill>
                  <a:schemeClr val="accent6">
                    <a:lumMod val="50000"/>
                  </a:schemeClr>
                </a:solidFill>
                <a:latin typeface="Arial" panose="020B0604020202020204" pitchFamily="34" charset="0"/>
                <a:cs typeface="Arial" panose="020B0604020202020204" pitchFamily="34" charset="0"/>
              </a:rPr>
              <a:t>cross-origin</a:t>
            </a:r>
            <a:r>
              <a:rPr lang="tr-TR" dirty="0">
                <a:solidFill>
                  <a:schemeClr val="accent6">
                    <a:lumMod val="50000"/>
                  </a:schemeClr>
                </a:solidFill>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HTTP isteği oluşturmuş olur.</a:t>
            </a:r>
          </a:p>
        </p:txBody>
      </p:sp>
    </p:spTree>
    <p:extLst>
      <p:ext uri="{BB962C8B-B14F-4D97-AF65-F5344CB8AC3E}">
        <p14:creationId xmlns:p14="http://schemas.microsoft.com/office/powerpoint/2010/main" val="3252148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6FBB-6EFB-483B-BA09-4A5985952C2D}"/>
              </a:ext>
            </a:extLst>
          </p:cNvPr>
          <p:cNvSpPr>
            <a:spLocks noGrp="1"/>
          </p:cNvSpPr>
          <p:nvPr>
            <p:ph type="title"/>
          </p:nvPr>
        </p:nvSpPr>
        <p:spPr>
          <a:xfrm>
            <a:off x="1141412" y="103102"/>
            <a:ext cx="9905998" cy="963697"/>
          </a:xfrm>
        </p:spPr>
        <p:txBody>
          <a:bodyPr/>
          <a:lstStyle/>
          <a:p>
            <a:pPr algn="ctr"/>
            <a:r>
              <a:rPr lang="tr-TR" b="1" dirty="0">
                <a:solidFill>
                  <a:srgbClr val="002060"/>
                </a:solidFill>
              </a:rPr>
              <a:t>CORS nasıl çalışır?</a:t>
            </a:r>
            <a:endParaRPr lang="tr-TR" dirty="0">
              <a:solidFill>
                <a:srgbClr val="002060"/>
              </a:solidFill>
            </a:endParaRPr>
          </a:p>
        </p:txBody>
      </p:sp>
      <p:sp>
        <p:nvSpPr>
          <p:cNvPr id="3" name="Content Placeholder 2">
            <a:extLst>
              <a:ext uri="{FF2B5EF4-FFF2-40B4-BE49-F238E27FC236}">
                <a16:creationId xmlns:a16="http://schemas.microsoft.com/office/drawing/2014/main" id="{44F0CC7D-BF6F-47EE-901E-231495ED9322}"/>
              </a:ext>
            </a:extLst>
          </p:cNvPr>
          <p:cNvSpPr>
            <a:spLocks noGrp="1"/>
          </p:cNvSpPr>
          <p:nvPr>
            <p:ph idx="1"/>
          </p:nvPr>
        </p:nvSpPr>
        <p:spPr>
          <a:xfrm>
            <a:off x="1023731" y="1066799"/>
            <a:ext cx="9905999" cy="3541714"/>
          </a:xfrm>
        </p:spPr>
        <p:txBody>
          <a:bodyPr/>
          <a:lstStyle/>
          <a:p>
            <a:r>
              <a:rPr lang="tr-TR" dirty="0"/>
              <a:t>Basit isteklerin aksine </a:t>
            </a:r>
            <a:r>
              <a:rPr lang="tr-TR" dirty="0" err="1"/>
              <a:t>preflight</a:t>
            </a:r>
            <a:r>
              <a:rPr lang="tr-TR" dirty="0"/>
              <a:t> gerektiren isteklerde, orijinal isteğin gönderilmesinden önce tarayıcı otomatik olarak OPTIONS metodu ile bir </a:t>
            </a:r>
            <a:r>
              <a:rPr lang="tr-TR" b="1" dirty="0" err="1"/>
              <a:t>preflight</a:t>
            </a:r>
            <a:r>
              <a:rPr lang="tr-TR" dirty="0"/>
              <a:t> isteği oluşturur ve bunu sunucuya gönderir. Bu istek sayesinde, </a:t>
            </a:r>
            <a:r>
              <a:rPr lang="tr-TR" dirty="0" err="1"/>
              <a:t>origin’in</a:t>
            </a:r>
            <a:r>
              <a:rPr lang="tr-TR" dirty="0"/>
              <a:t> ilgili isteği gerçekleştirmesi için izni olup olmadığı kontrol edilir. Bir isteğin </a:t>
            </a:r>
            <a:r>
              <a:rPr lang="tr-TR" dirty="0" err="1"/>
              <a:t>preflight’ı</a:t>
            </a:r>
            <a:r>
              <a:rPr lang="tr-TR" dirty="0"/>
              <a:t> tetikleyebilmesi için aşağıdaki özelliklerden herhangi birine sahip olması yeterlidir:</a:t>
            </a:r>
          </a:p>
        </p:txBody>
      </p:sp>
      <p:pic>
        <p:nvPicPr>
          <p:cNvPr id="6" name="Picture 5">
            <a:extLst>
              <a:ext uri="{FF2B5EF4-FFF2-40B4-BE49-F238E27FC236}">
                <a16:creationId xmlns:a16="http://schemas.microsoft.com/office/drawing/2014/main" id="{439F6803-AB4C-4F29-AE7F-34CA531A953B}"/>
              </a:ext>
            </a:extLst>
          </p:cNvPr>
          <p:cNvPicPr>
            <a:picLocks noChangeAspect="1"/>
          </p:cNvPicPr>
          <p:nvPr/>
        </p:nvPicPr>
        <p:blipFill>
          <a:blip r:embed="rId2"/>
          <a:stretch>
            <a:fillRect/>
          </a:stretch>
        </p:blipFill>
        <p:spPr>
          <a:xfrm>
            <a:off x="5826054" y="3482016"/>
            <a:ext cx="5221356" cy="3272882"/>
          </a:xfrm>
          <a:prstGeom prst="rect">
            <a:avLst/>
          </a:prstGeom>
        </p:spPr>
      </p:pic>
    </p:spTree>
    <p:extLst>
      <p:ext uri="{BB962C8B-B14F-4D97-AF65-F5344CB8AC3E}">
        <p14:creationId xmlns:p14="http://schemas.microsoft.com/office/powerpoint/2010/main" val="980771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C31F-8F4A-4040-A608-8AE68DF49F06}"/>
              </a:ext>
            </a:extLst>
          </p:cNvPr>
          <p:cNvSpPr>
            <a:spLocks noGrp="1"/>
          </p:cNvSpPr>
          <p:nvPr>
            <p:ph type="title"/>
          </p:nvPr>
        </p:nvSpPr>
        <p:spPr>
          <a:xfrm>
            <a:off x="1143001" y="324395"/>
            <a:ext cx="9905998" cy="1292370"/>
          </a:xfrm>
        </p:spPr>
        <p:txBody>
          <a:bodyPr/>
          <a:lstStyle/>
          <a:p>
            <a:pPr algn="ctr"/>
            <a:r>
              <a:rPr lang="tr-TR" dirty="0">
                <a:solidFill>
                  <a:srgbClr val="FF0000"/>
                </a:solidFill>
                <a:latin typeface="Arial" panose="020B0604020202020204" pitchFamily="34" charset="0"/>
                <a:cs typeface="Arial" panose="020B0604020202020204" pitchFamily="34" charset="0"/>
              </a:rPr>
              <a:t>İNTEGRİTY</a:t>
            </a:r>
          </a:p>
        </p:txBody>
      </p:sp>
      <p:sp>
        <p:nvSpPr>
          <p:cNvPr id="3" name="Content Placeholder 2">
            <a:extLst>
              <a:ext uri="{FF2B5EF4-FFF2-40B4-BE49-F238E27FC236}">
                <a16:creationId xmlns:a16="http://schemas.microsoft.com/office/drawing/2014/main" id="{20DB2FEF-CD6E-4FE2-99F8-39238A4FB79E}"/>
              </a:ext>
            </a:extLst>
          </p:cNvPr>
          <p:cNvSpPr>
            <a:spLocks noGrp="1"/>
          </p:cNvSpPr>
          <p:nvPr>
            <p:ph idx="1"/>
          </p:nvPr>
        </p:nvSpPr>
        <p:spPr>
          <a:xfrm>
            <a:off x="410817" y="1842052"/>
            <a:ext cx="11158331" cy="4611757"/>
          </a:xfrm>
        </p:spPr>
        <p:txBody>
          <a:bodyPr>
            <a:normAutofit/>
          </a:bodyPr>
          <a:lstStyle/>
          <a:p>
            <a:r>
              <a:rPr lang="tr-TR" dirty="0" err="1">
                <a:solidFill>
                  <a:srgbClr val="FFFF00"/>
                </a:solidFill>
              </a:rPr>
              <a:t>İntegritiy</a:t>
            </a:r>
            <a:r>
              <a:rPr lang="tr-TR" dirty="0"/>
              <a:t> niteliği tarayıcının bir kod dizisi ile kaynakta yapılan manipülasyonları kontrol etmesi ve eğer böyle bir durum </a:t>
            </a:r>
            <a:r>
              <a:rPr lang="tr-TR" dirty="0">
                <a:solidFill>
                  <a:srgbClr val="FFFF00"/>
                </a:solidFill>
              </a:rPr>
              <a:t>varsa kodun asla yüklenmediğinden </a:t>
            </a:r>
            <a:r>
              <a:rPr lang="tr-TR" dirty="0"/>
              <a:t>emin olmasını sağlar.</a:t>
            </a:r>
            <a:endParaRPr lang="en-US" dirty="0"/>
          </a:p>
          <a:p>
            <a:r>
              <a:rPr lang="en-US" dirty="0" err="1">
                <a:solidFill>
                  <a:srgbClr val="FFFF00"/>
                </a:solidFill>
              </a:rPr>
              <a:t>Subresource</a:t>
            </a:r>
            <a:r>
              <a:rPr lang="en-US" dirty="0">
                <a:solidFill>
                  <a:srgbClr val="FFFF00"/>
                </a:solidFill>
              </a:rPr>
              <a:t> Integrity (SRI)</a:t>
            </a:r>
            <a:r>
              <a:rPr lang="tr-TR" dirty="0"/>
              <a:t>, </a:t>
            </a:r>
            <a:r>
              <a:rPr lang="en-US" dirty="0"/>
              <a:t>web </a:t>
            </a:r>
            <a:r>
              <a:rPr lang="en-US" dirty="0" err="1"/>
              <a:t>geliştiricilerinin</a:t>
            </a:r>
            <a:r>
              <a:rPr lang="en-US" dirty="0"/>
              <a:t> </a:t>
            </a:r>
            <a:r>
              <a:rPr lang="en-US" dirty="0" err="1"/>
              <a:t>üçüncü</a:t>
            </a:r>
            <a:r>
              <a:rPr lang="en-US" dirty="0"/>
              <a:t> </a:t>
            </a:r>
            <a:r>
              <a:rPr lang="en-US" dirty="0" err="1"/>
              <a:t>taraf</a:t>
            </a:r>
            <a:r>
              <a:rPr lang="en-US" dirty="0"/>
              <a:t> </a:t>
            </a:r>
            <a:r>
              <a:rPr lang="en-US" dirty="0" err="1"/>
              <a:t>sunucularda</a:t>
            </a:r>
            <a:r>
              <a:rPr lang="en-US" dirty="0"/>
              <a:t> </a:t>
            </a:r>
            <a:r>
              <a:rPr lang="en-US" dirty="0" err="1"/>
              <a:t>barındırılan</a:t>
            </a:r>
            <a:r>
              <a:rPr lang="en-US" dirty="0"/>
              <a:t> </a:t>
            </a:r>
            <a:r>
              <a:rPr lang="en-US" dirty="0" err="1"/>
              <a:t>kaynakların</a:t>
            </a:r>
            <a:r>
              <a:rPr lang="en-US" dirty="0"/>
              <a:t> </a:t>
            </a:r>
            <a:r>
              <a:rPr lang="en-US" dirty="0" err="1"/>
              <a:t>değiştirilmediğinden</a:t>
            </a:r>
            <a:r>
              <a:rPr lang="en-US" dirty="0"/>
              <a:t> </a:t>
            </a:r>
            <a:r>
              <a:rPr lang="en-US" dirty="0" err="1"/>
              <a:t>emin</a:t>
            </a:r>
            <a:r>
              <a:rPr lang="en-US" dirty="0"/>
              <a:t> </a:t>
            </a:r>
            <a:r>
              <a:rPr lang="en-US" dirty="0" err="1"/>
              <a:t>olmalarını</a:t>
            </a:r>
            <a:r>
              <a:rPr lang="en-US" dirty="0"/>
              <a:t> </a:t>
            </a:r>
            <a:r>
              <a:rPr lang="en-US" dirty="0" err="1"/>
              <a:t>sağlayan</a:t>
            </a:r>
            <a:r>
              <a:rPr lang="en-US" dirty="0"/>
              <a:t> </a:t>
            </a:r>
            <a:r>
              <a:rPr lang="en-US" dirty="0" err="1"/>
              <a:t>bir</a:t>
            </a:r>
            <a:r>
              <a:rPr lang="en-US" dirty="0"/>
              <a:t> W3C </a:t>
            </a:r>
            <a:r>
              <a:rPr lang="en-US" dirty="0" err="1"/>
              <a:t>özelliğidir</a:t>
            </a:r>
            <a:r>
              <a:rPr lang="en-US" dirty="0"/>
              <a:t>. </a:t>
            </a:r>
            <a:r>
              <a:rPr lang="en-US" dirty="0">
                <a:solidFill>
                  <a:srgbClr val="FFFF00"/>
                </a:solidFill>
              </a:rPr>
              <a:t>SRI </a:t>
            </a:r>
            <a:r>
              <a:rPr lang="en-US" dirty="0" err="1">
                <a:solidFill>
                  <a:srgbClr val="FFFF00"/>
                </a:solidFill>
              </a:rPr>
              <a:t>kullanılması</a:t>
            </a:r>
            <a:r>
              <a:rPr lang="en-US" dirty="0">
                <a:solidFill>
                  <a:srgbClr val="FFFF00"/>
                </a:solidFill>
              </a:rPr>
              <a:t> </a:t>
            </a:r>
            <a:r>
              <a:rPr lang="en-US" dirty="0" err="1">
                <a:solidFill>
                  <a:srgbClr val="FFFF00"/>
                </a:solidFill>
              </a:rPr>
              <a:t>tavsiye</a:t>
            </a:r>
            <a:r>
              <a:rPr lang="en-US" dirty="0">
                <a:solidFill>
                  <a:srgbClr val="FFFF00"/>
                </a:solidFill>
              </a:rPr>
              <a:t> </a:t>
            </a:r>
            <a:r>
              <a:rPr lang="en-US" dirty="0" err="1">
                <a:solidFill>
                  <a:srgbClr val="FFFF00"/>
                </a:solidFill>
              </a:rPr>
              <a:t>edilir</a:t>
            </a:r>
            <a:r>
              <a:rPr lang="tr-TR" dirty="0">
                <a:solidFill>
                  <a:srgbClr val="FFFF00"/>
                </a:solidFill>
              </a:rPr>
              <a:t>.</a:t>
            </a:r>
            <a:endParaRPr lang="en-US" dirty="0">
              <a:solidFill>
                <a:srgbClr val="FFFF00"/>
              </a:solidFill>
            </a:endParaRPr>
          </a:p>
          <a:p>
            <a:r>
              <a:rPr lang="en-US" dirty="0"/>
              <a:t>SRI </a:t>
            </a:r>
            <a:r>
              <a:rPr lang="en-US" dirty="0" err="1"/>
              <a:t>kullanırken</a:t>
            </a:r>
            <a:r>
              <a:rPr lang="en-US" dirty="0"/>
              <a:t>, </a:t>
            </a:r>
            <a:r>
              <a:rPr lang="en-US" dirty="0">
                <a:solidFill>
                  <a:srgbClr val="FFFF00"/>
                </a:solidFill>
              </a:rPr>
              <a:t>web </a:t>
            </a:r>
            <a:r>
              <a:rPr lang="en-US" dirty="0" err="1">
                <a:solidFill>
                  <a:srgbClr val="FFFF00"/>
                </a:solidFill>
              </a:rPr>
              <a:t>sayfası</a:t>
            </a:r>
            <a:r>
              <a:rPr lang="en-US" dirty="0">
                <a:solidFill>
                  <a:srgbClr val="FFFF00"/>
                </a:solidFill>
              </a:rPr>
              <a:t> </a:t>
            </a:r>
            <a:r>
              <a:rPr lang="en-US" dirty="0" err="1">
                <a:solidFill>
                  <a:srgbClr val="FFFF00"/>
                </a:solidFill>
              </a:rPr>
              <a:t>hash'i</a:t>
            </a:r>
            <a:r>
              <a:rPr lang="en-US" dirty="0">
                <a:solidFill>
                  <a:srgbClr val="FFFF00"/>
                </a:solidFill>
              </a:rPr>
              <a:t> </a:t>
            </a:r>
            <a:r>
              <a:rPr lang="en-US" dirty="0" err="1">
                <a:solidFill>
                  <a:srgbClr val="FFFF00"/>
                </a:solidFill>
              </a:rPr>
              <a:t>tutar</a:t>
            </a:r>
            <a:r>
              <a:rPr lang="en-US" dirty="0">
                <a:solidFill>
                  <a:srgbClr val="FFFF00"/>
                </a:solidFill>
              </a:rPr>
              <a:t> </a:t>
            </a:r>
            <a:r>
              <a:rPr lang="en-US" dirty="0" err="1"/>
              <a:t>ve</a:t>
            </a:r>
            <a:r>
              <a:rPr lang="en-US" dirty="0"/>
              <a:t> </a:t>
            </a:r>
            <a:r>
              <a:rPr lang="en-US" dirty="0" err="1"/>
              <a:t>sunucu</a:t>
            </a:r>
            <a:r>
              <a:rPr lang="en-US" dirty="0"/>
              <a:t> </a:t>
            </a:r>
            <a:r>
              <a:rPr lang="en-US" dirty="0" err="1"/>
              <a:t>dosyayı</a:t>
            </a:r>
            <a:r>
              <a:rPr lang="en-US" dirty="0"/>
              <a:t> (</a:t>
            </a:r>
            <a:r>
              <a:rPr lang="en-US" dirty="0" err="1"/>
              <a:t>bu</a:t>
            </a:r>
            <a:r>
              <a:rPr lang="en-US" dirty="0"/>
              <a:t> </a:t>
            </a:r>
            <a:r>
              <a:rPr lang="en-US" dirty="0" err="1"/>
              <a:t>durumda</a:t>
            </a:r>
            <a:r>
              <a:rPr lang="en-US" dirty="0"/>
              <a:t> .</a:t>
            </a:r>
            <a:r>
              <a:rPr lang="en-US" dirty="0" err="1"/>
              <a:t>js</a:t>
            </a:r>
            <a:r>
              <a:rPr lang="en-US" dirty="0"/>
              <a:t> </a:t>
            </a:r>
            <a:r>
              <a:rPr lang="en-US" dirty="0" err="1"/>
              <a:t>dosyası</a:t>
            </a:r>
            <a:r>
              <a:rPr lang="en-US" dirty="0"/>
              <a:t>) </a:t>
            </a:r>
            <a:r>
              <a:rPr lang="en-US" dirty="0" err="1"/>
              <a:t>tutar</a:t>
            </a:r>
            <a:r>
              <a:rPr lang="en-US" dirty="0"/>
              <a:t>. </a:t>
            </a:r>
            <a:r>
              <a:rPr lang="en-US" dirty="0" err="1"/>
              <a:t>Tarayıcı</a:t>
            </a:r>
            <a:r>
              <a:rPr lang="en-US" dirty="0"/>
              <a:t> </a:t>
            </a:r>
            <a:r>
              <a:rPr lang="en-US" dirty="0" err="1"/>
              <a:t>dosyayı</a:t>
            </a:r>
            <a:r>
              <a:rPr lang="en-US" dirty="0"/>
              <a:t> </a:t>
            </a:r>
            <a:r>
              <a:rPr lang="en-US" dirty="0" err="1"/>
              <a:t>indirir</a:t>
            </a:r>
            <a:r>
              <a:rPr lang="en-US" dirty="0"/>
              <a:t>, </a:t>
            </a:r>
            <a:r>
              <a:rPr lang="en-US" dirty="0" err="1"/>
              <a:t>ardından</a:t>
            </a:r>
            <a:r>
              <a:rPr lang="en-US" dirty="0"/>
              <a:t> </a:t>
            </a:r>
            <a:r>
              <a:rPr lang="tr-TR" dirty="0" err="1">
                <a:solidFill>
                  <a:srgbClr val="FFFF00"/>
                </a:solidFill>
              </a:rPr>
              <a:t>integrity</a:t>
            </a:r>
            <a:r>
              <a:rPr lang="en-US" dirty="0">
                <a:solidFill>
                  <a:srgbClr val="FFFF00"/>
                </a:solidFill>
              </a:rPr>
              <a:t> </a:t>
            </a:r>
            <a:r>
              <a:rPr lang="en-US" dirty="0" err="1">
                <a:solidFill>
                  <a:srgbClr val="FFFF00"/>
                </a:solidFill>
              </a:rPr>
              <a:t>özelliğindeki</a:t>
            </a:r>
            <a:r>
              <a:rPr lang="tr-TR" dirty="0">
                <a:solidFill>
                  <a:srgbClr val="FFFF00"/>
                </a:solidFill>
              </a:rPr>
              <a:t> </a:t>
            </a:r>
            <a:r>
              <a:rPr lang="tr-TR" dirty="0" err="1">
                <a:solidFill>
                  <a:srgbClr val="FFFF00"/>
                </a:solidFill>
              </a:rPr>
              <a:t>hash</a:t>
            </a:r>
            <a:r>
              <a:rPr lang="tr-TR" dirty="0">
                <a:solidFill>
                  <a:srgbClr val="00B050"/>
                </a:solidFill>
              </a:rPr>
              <a:t> </a:t>
            </a:r>
            <a:r>
              <a:rPr lang="en-US" dirty="0" err="1"/>
              <a:t>ile</a:t>
            </a:r>
            <a:r>
              <a:rPr lang="en-US" dirty="0"/>
              <a:t> </a:t>
            </a:r>
            <a:r>
              <a:rPr lang="en-US" dirty="0" err="1"/>
              <a:t>eşleştiğinden</a:t>
            </a:r>
            <a:r>
              <a:rPr lang="en-US" dirty="0"/>
              <a:t> </a:t>
            </a:r>
            <a:r>
              <a:rPr lang="en-US" dirty="0" err="1"/>
              <a:t>emin</a:t>
            </a:r>
            <a:r>
              <a:rPr lang="en-US" dirty="0"/>
              <a:t> </a:t>
            </a:r>
            <a:r>
              <a:rPr lang="en-US" dirty="0" err="1"/>
              <a:t>olmak</a:t>
            </a:r>
            <a:r>
              <a:rPr lang="en-US" dirty="0"/>
              <a:t> </a:t>
            </a:r>
            <a:r>
              <a:rPr lang="en-US" dirty="0" err="1"/>
              <a:t>için</a:t>
            </a:r>
            <a:r>
              <a:rPr lang="en-US" dirty="0"/>
              <a:t> </a:t>
            </a:r>
            <a:r>
              <a:rPr lang="en-US" dirty="0" err="1"/>
              <a:t>kontrol</a:t>
            </a:r>
            <a:r>
              <a:rPr lang="en-US" dirty="0"/>
              <a:t> </a:t>
            </a:r>
            <a:r>
              <a:rPr lang="en-US" dirty="0" err="1"/>
              <a:t>eder</a:t>
            </a:r>
            <a:r>
              <a:rPr lang="en-US" dirty="0">
                <a:solidFill>
                  <a:srgbClr val="002060"/>
                </a:solidFill>
              </a:rPr>
              <a:t>. </a:t>
            </a:r>
            <a:r>
              <a:rPr lang="en-US" dirty="0" err="1">
                <a:solidFill>
                  <a:srgbClr val="FFFF00"/>
                </a:solidFill>
              </a:rPr>
              <a:t>Eşleşirse</a:t>
            </a:r>
            <a:r>
              <a:rPr lang="en-US" dirty="0">
                <a:solidFill>
                  <a:srgbClr val="FFFF00"/>
                </a:solidFill>
              </a:rPr>
              <a:t> </a:t>
            </a:r>
            <a:r>
              <a:rPr lang="en-US" dirty="0" err="1">
                <a:solidFill>
                  <a:srgbClr val="FFFF00"/>
                </a:solidFill>
              </a:rPr>
              <a:t>dosya</a:t>
            </a:r>
            <a:r>
              <a:rPr lang="en-US" dirty="0">
                <a:solidFill>
                  <a:srgbClr val="FFFF00"/>
                </a:solidFill>
              </a:rPr>
              <a:t> </a:t>
            </a:r>
            <a:r>
              <a:rPr lang="en-US" dirty="0" err="1">
                <a:solidFill>
                  <a:srgbClr val="FFFF00"/>
                </a:solidFill>
              </a:rPr>
              <a:t>kullanılır</a:t>
            </a:r>
            <a:r>
              <a:rPr lang="en-US" dirty="0">
                <a:solidFill>
                  <a:srgbClr val="FFFF00"/>
                </a:solidFill>
              </a:rPr>
              <a:t>, </a:t>
            </a:r>
            <a:r>
              <a:rPr lang="en-US" dirty="0" err="1">
                <a:solidFill>
                  <a:srgbClr val="FFFF00"/>
                </a:solidFill>
              </a:rPr>
              <a:t>değilse</a:t>
            </a:r>
            <a:r>
              <a:rPr lang="en-US" dirty="0">
                <a:solidFill>
                  <a:srgbClr val="FFFF00"/>
                </a:solidFill>
              </a:rPr>
              <a:t> </a:t>
            </a:r>
            <a:r>
              <a:rPr lang="en-US" dirty="0" err="1">
                <a:solidFill>
                  <a:srgbClr val="FFFF00"/>
                </a:solidFill>
              </a:rPr>
              <a:t>dosya</a:t>
            </a:r>
            <a:r>
              <a:rPr lang="en-US" dirty="0">
                <a:solidFill>
                  <a:srgbClr val="FFFF00"/>
                </a:solidFill>
              </a:rPr>
              <a:t> </a:t>
            </a:r>
            <a:r>
              <a:rPr lang="en-US" dirty="0" err="1">
                <a:solidFill>
                  <a:srgbClr val="FFFF00"/>
                </a:solidFill>
              </a:rPr>
              <a:t>engellenir</a:t>
            </a:r>
            <a:r>
              <a:rPr lang="en-US" dirty="0">
                <a:solidFill>
                  <a:srgbClr val="FFFF00"/>
                </a:solidFill>
              </a:rPr>
              <a:t>.</a:t>
            </a:r>
          </a:p>
        </p:txBody>
      </p:sp>
    </p:spTree>
    <p:extLst>
      <p:ext uri="{BB962C8B-B14F-4D97-AF65-F5344CB8AC3E}">
        <p14:creationId xmlns:p14="http://schemas.microsoft.com/office/powerpoint/2010/main" val="2838311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E918-C8EA-4BE5-9778-C880AFBF4812}"/>
              </a:ext>
            </a:extLst>
          </p:cNvPr>
          <p:cNvSpPr>
            <a:spLocks noGrp="1"/>
          </p:cNvSpPr>
          <p:nvPr>
            <p:ph type="title"/>
          </p:nvPr>
        </p:nvSpPr>
        <p:spPr/>
        <p:txBody>
          <a:bodyPr/>
          <a:lstStyle/>
          <a:p>
            <a:endParaRPr lang="tr-TR" dirty="0"/>
          </a:p>
        </p:txBody>
      </p:sp>
      <p:pic>
        <p:nvPicPr>
          <p:cNvPr id="5" name="Content Placeholder 4">
            <a:extLst>
              <a:ext uri="{FF2B5EF4-FFF2-40B4-BE49-F238E27FC236}">
                <a16:creationId xmlns:a16="http://schemas.microsoft.com/office/drawing/2014/main" id="{F4AB23DD-3675-41FB-9B75-8F9417A60603}"/>
              </a:ext>
            </a:extLst>
          </p:cNvPr>
          <p:cNvPicPr>
            <a:picLocks noGrp="1" noChangeAspect="1"/>
          </p:cNvPicPr>
          <p:nvPr>
            <p:ph idx="1"/>
          </p:nvPr>
        </p:nvPicPr>
        <p:blipFill>
          <a:blip r:embed="rId2"/>
          <a:stretch>
            <a:fillRect/>
          </a:stretch>
        </p:blipFill>
        <p:spPr>
          <a:xfrm>
            <a:off x="0" y="3666680"/>
            <a:ext cx="8068801" cy="3191320"/>
          </a:xfrm>
          <a:prstGeom prst="rect">
            <a:avLst/>
          </a:prstGeom>
        </p:spPr>
      </p:pic>
      <p:pic>
        <p:nvPicPr>
          <p:cNvPr id="6" name="Picture 5">
            <a:extLst>
              <a:ext uri="{FF2B5EF4-FFF2-40B4-BE49-F238E27FC236}">
                <a16:creationId xmlns:a16="http://schemas.microsoft.com/office/drawing/2014/main" id="{0E2496C4-6D82-4A90-9E72-57D797FA6D36}"/>
              </a:ext>
            </a:extLst>
          </p:cNvPr>
          <p:cNvPicPr>
            <a:picLocks noChangeAspect="1"/>
          </p:cNvPicPr>
          <p:nvPr/>
        </p:nvPicPr>
        <p:blipFill>
          <a:blip r:embed="rId3"/>
          <a:stretch>
            <a:fillRect/>
          </a:stretch>
        </p:blipFill>
        <p:spPr>
          <a:xfrm>
            <a:off x="0" y="14453"/>
            <a:ext cx="12192000" cy="3652227"/>
          </a:xfrm>
          <a:prstGeom prst="rect">
            <a:avLst/>
          </a:prstGeom>
        </p:spPr>
      </p:pic>
      <p:sp>
        <p:nvSpPr>
          <p:cNvPr id="7" name="TextBox 6">
            <a:extLst>
              <a:ext uri="{FF2B5EF4-FFF2-40B4-BE49-F238E27FC236}">
                <a16:creationId xmlns:a16="http://schemas.microsoft.com/office/drawing/2014/main" id="{A754224B-6D80-4DA7-83B7-B80488904ADC}"/>
              </a:ext>
            </a:extLst>
          </p:cNvPr>
          <p:cNvSpPr txBox="1"/>
          <p:nvPr/>
        </p:nvSpPr>
        <p:spPr>
          <a:xfrm>
            <a:off x="9030204" y="4432078"/>
            <a:ext cx="2200393" cy="2862322"/>
          </a:xfrm>
          <a:prstGeom prst="rect">
            <a:avLst/>
          </a:prstGeom>
          <a:noFill/>
        </p:spPr>
        <p:txBody>
          <a:bodyPr wrap="square" rtlCol="0">
            <a:spAutoFit/>
          </a:bodyPr>
          <a:lstStyle/>
          <a:p>
            <a:pPr algn="ctr"/>
            <a:r>
              <a:rPr lang="tr-TR" sz="3600" dirty="0">
                <a:solidFill>
                  <a:schemeClr val="accent2">
                    <a:lumMod val="40000"/>
                    <a:lumOff val="60000"/>
                  </a:schemeClr>
                </a:solidFill>
              </a:rPr>
              <a:t>1.HAFTA</a:t>
            </a:r>
            <a:br>
              <a:rPr lang="tr-TR" sz="3600" dirty="0">
                <a:solidFill>
                  <a:schemeClr val="accent2">
                    <a:lumMod val="40000"/>
                    <a:lumOff val="60000"/>
                  </a:schemeClr>
                </a:solidFill>
              </a:rPr>
            </a:br>
            <a:r>
              <a:rPr lang="tr-TR" sz="3600" dirty="0">
                <a:solidFill>
                  <a:schemeClr val="accent2">
                    <a:lumMod val="40000"/>
                    <a:lumOff val="60000"/>
                  </a:schemeClr>
                </a:solidFill>
              </a:rPr>
              <a:t>4.GÜN</a:t>
            </a:r>
          </a:p>
          <a:p>
            <a:pPr algn="ctr"/>
            <a:r>
              <a:rPr lang="tr-TR" sz="3600" dirty="0">
                <a:solidFill>
                  <a:schemeClr val="accent2">
                    <a:lumMod val="40000"/>
                    <a:lumOff val="60000"/>
                  </a:schemeClr>
                </a:solidFill>
              </a:rPr>
              <a:t>1.ÖDEV </a:t>
            </a:r>
          </a:p>
          <a:p>
            <a:pPr algn="ctr"/>
            <a:endParaRPr lang="tr-TR" sz="3600" dirty="0"/>
          </a:p>
          <a:p>
            <a:endParaRPr lang="tr-TR" sz="3600" dirty="0"/>
          </a:p>
        </p:txBody>
      </p:sp>
    </p:spTree>
    <p:extLst>
      <p:ext uri="{BB962C8B-B14F-4D97-AF65-F5344CB8AC3E}">
        <p14:creationId xmlns:p14="http://schemas.microsoft.com/office/powerpoint/2010/main" val="1635090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84E8-E741-4AE0-BD0F-3DC058278894}"/>
              </a:ext>
            </a:extLst>
          </p:cNvPr>
          <p:cNvSpPr>
            <a:spLocks noGrp="1"/>
          </p:cNvSpPr>
          <p:nvPr>
            <p:ph type="title"/>
          </p:nvPr>
        </p:nvSpPr>
        <p:spPr/>
        <p:txBody>
          <a:bodyPr>
            <a:normAutofit/>
          </a:bodyPr>
          <a:lstStyle/>
          <a:p>
            <a:r>
              <a:rPr lang="tr-TR" dirty="0"/>
              <a:t>mb-md-0 Nedir? </a:t>
            </a:r>
            <a:br>
              <a:rPr lang="tr-TR" dirty="0"/>
            </a:br>
            <a:endParaRPr lang="tr-TR" dirty="0"/>
          </a:p>
        </p:txBody>
      </p:sp>
      <p:pic>
        <p:nvPicPr>
          <p:cNvPr id="5" name="Content Placeholder 4">
            <a:extLst>
              <a:ext uri="{FF2B5EF4-FFF2-40B4-BE49-F238E27FC236}">
                <a16:creationId xmlns:a16="http://schemas.microsoft.com/office/drawing/2014/main" id="{F6CD4AAD-F705-4E06-93F0-07F6881B3F0C}"/>
              </a:ext>
            </a:extLst>
          </p:cNvPr>
          <p:cNvPicPr>
            <a:picLocks noGrp="1" noChangeAspect="1"/>
          </p:cNvPicPr>
          <p:nvPr>
            <p:ph idx="1"/>
          </p:nvPr>
        </p:nvPicPr>
        <p:blipFill>
          <a:blip r:embed="rId2"/>
          <a:stretch>
            <a:fillRect/>
          </a:stretch>
        </p:blipFill>
        <p:spPr>
          <a:xfrm>
            <a:off x="1192656" y="2381936"/>
            <a:ext cx="9601196" cy="3859171"/>
          </a:xfrm>
          <a:prstGeom prst="rect">
            <a:avLst/>
          </a:prstGeom>
        </p:spPr>
      </p:pic>
    </p:spTree>
    <p:extLst>
      <p:ext uri="{BB962C8B-B14F-4D97-AF65-F5344CB8AC3E}">
        <p14:creationId xmlns:p14="http://schemas.microsoft.com/office/powerpoint/2010/main" val="4270232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461D-8D20-477A-ACF8-A65B1C059D64}"/>
              </a:ext>
            </a:extLst>
          </p:cNvPr>
          <p:cNvSpPr>
            <a:spLocks noGrp="1"/>
          </p:cNvSpPr>
          <p:nvPr>
            <p:ph type="title"/>
          </p:nvPr>
        </p:nvSpPr>
        <p:spPr/>
        <p:txBody>
          <a:bodyPr/>
          <a:lstStyle/>
          <a:p>
            <a:r>
              <a:rPr lang="tr-TR" dirty="0" err="1"/>
              <a:t>list-unstyled</a:t>
            </a:r>
            <a:r>
              <a:rPr lang="tr-TR" dirty="0"/>
              <a:t> nedir?</a:t>
            </a:r>
          </a:p>
        </p:txBody>
      </p:sp>
      <p:sp>
        <p:nvSpPr>
          <p:cNvPr id="3" name="Content Placeholder 2">
            <a:extLst>
              <a:ext uri="{FF2B5EF4-FFF2-40B4-BE49-F238E27FC236}">
                <a16:creationId xmlns:a16="http://schemas.microsoft.com/office/drawing/2014/main" id="{39B117C4-4FAA-4164-95EF-9947553E5295}"/>
              </a:ext>
            </a:extLst>
          </p:cNvPr>
          <p:cNvSpPr>
            <a:spLocks noGrp="1"/>
          </p:cNvSpPr>
          <p:nvPr>
            <p:ph idx="1"/>
          </p:nvPr>
        </p:nvSpPr>
        <p:spPr/>
        <p:txBody>
          <a:bodyPr/>
          <a:lstStyle/>
          <a:p>
            <a:r>
              <a:rPr lang="tr-TR" sz="2800" dirty="0" err="1"/>
              <a:t>list-unstyled</a:t>
            </a:r>
            <a:r>
              <a:rPr lang="tr-TR" sz="2800" dirty="0"/>
              <a:t> sınıfı, liste öğelerindeki varsayılan liste stilini kaldırır.</a:t>
            </a:r>
            <a:endParaRPr lang="tr-TR" dirty="0"/>
          </a:p>
        </p:txBody>
      </p:sp>
      <p:pic>
        <p:nvPicPr>
          <p:cNvPr id="4" name="Picture 3">
            <a:extLst>
              <a:ext uri="{FF2B5EF4-FFF2-40B4-BE49-F238E27FC236}">
                <a16:creationId xmlns:a16="http://schemas.microsoft.com/office/drawing/2014/main" id="{B9F31667-FD4C-4BB8-A016-1A28D40BCAF7}"/>
              </a:ext>
            </a:extLst>
          </p:cNvPr>
          <p:cNvPicPr>
            <a:picLocks noChangeAspect="1"/>
          </p:cNvPicPr>
          <p:nvPr/>
        </p:nvPicPr>
        <p:blipFill>
          <a:blip r:embed="rId2"/>
          <a:stretch>
            <a:fillRect/>
          </a:stretch>
        </p:blipFill>
        <p:spPr>
          <a:xfrm>
            <a:off x="1237380" y="3294802"/>
            <a:ext cx="2167523" cy="2420738"/>
          </a:xfrm>
          <a:prstGeom prst="rect">
            <a:avLst/>
          </a:prstGeom>
        </p:spPr>
      </p:pic>
      <p:pic>
        <p:nvPicPr>
          <p:cNvPr id="6" name="Picture 5">
            <a:extLst>
              <a:ext uri="{FF2B5EF4-FFF2-40B4-BE49-F238E27FC236}">
                <a16:creationId xmlns:a16="http://schemas.microsoft.com/office/drawing/2014/main" id="{E4D08A7C-7B1B-46A9-B0EA-AFECB00D5B9A}"/>
              </a:ext>
            </a:extLst>
          </p:cNvPr>
          <p:cNvPicPr>
            <a:picLocks noChangeAspect="1"/>
          </p:cNvPicPr>
          <p:nvPr/>
        </p:nvPicPr>
        <p:blipFill>
          <a:blip r:embed="rId3"/>
          <a:stretch>
            <a:fillRect/>
          </a:stretch>
        </p:blipFill>
        <p:spPr>
          <a:xfrm>
            <a:off x="4312243" y="3429000"/>
            <a:ext cx="3029590" cy="2349997"/>
          </a:xfrm>
          <a:prstGeom prst="rect">
            <a:avLst/>
          </a:prstGeom>
        </p:spPr>
      </p:pic>
      <p:sp>
        <p:nvSpPr>
          <p:cNvPr id="7" name="Arrow: Right 6">
            <a:extLst>
              <a:ext uri="{FF2B5EF4-FFF2-40B4-BE49-F238E27FC236}">
                <a16:creationId xmlns:a16="http://schemas.microsoft.com/office/drawing/2014/main" id="{A9D366DC-0037-4270-A480-2BDDF6640D79}"/>
              </a:ext>
            </a:extLst>
          </p:cNvPr>
          <p:cNvSpPr/>
          <p:nvPr/>
        </p:nvSpPr>
        <p:spPr>
          <a:xfrm>
            <a:off x="3346882" y="4216400"/>
            <a:ext cx="914400" cy="5775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Arrow: Right 7">
            <a:extLst>
              <a:ext uri="{FF2B5EF4-FFF2-40B4-BE49-F238E27FC236}">
                <a16:creationId xmlns:a16="http://schemas.microsoft.com/office/drawing/2014/main" id="{B1527C67-D637-40D2-B178-4FAAB242DD6C}"/>
              </a:ext>
            </a:extLst>
          </p:cNvPr>
          <p:cNvSpPr/>
          <p:nvPr/>
        </p:nvSpPr>
        <p:spPr>
          <a:xfrm>
            <a:off x="7617041" y="4216400"/>
            <a:ext cx="781235" cy="5775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9" name="Picture 8">
            <a:extLst>
              <a:ext uri="{FF2B5EF4-FFF2-40B4-BE49-F238E27FC236}">
                <a16:creationId xmlns:a16="http://schemas.microsoft.com/office/drawing/2014/main" id="{84538D36-B3CD-4F80-90EF-882ED02631C1}"/>
              </a:ext>
            </a:extLst>
          </p:cNvPr>
          <p:cNvPicPr>
            <a:picLocks noChangeAspect="1"/>
          </p:cNvPicPr>
          <p:nvPr/>
        </p:nvPicPr>
        <p:blipFill>
          <a:blip r:embed="rId4"/>
          <a:stretch>
            <a:fillRect/>
          </a:stretch>
        </p:blipFill>
        <p:spPr>
          <a:xfrm>
            <a:off x="8601658" y="3383539"/>
            <a:ext cx="2091557" cy="2395458"/>
          </a:xfrm>
          <a:prstGeom prst="rect">
            <a:avLst/>
          </a:prstGeom>
        </p:spPr>
      </p:pic>
    </p:spTree>
    <p:extLst>
      <p:ext uri="{BB962C8B-B14F-4D97-AF65-F5344CB8AC3E}">
        <p14:creationId xmlns:p14="http://schemas.microsoft.com/office/powerpoint/2010/main" val="1393374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C43D-C1D0-434B-871C-9794EAF088C1}"/>
              </a:ext>
            </a:extLst>
          </p:cNvPr>
          <p:cNvSpPr>
            <a:spLocks noGrp="1"/>
          </p:cNvSpPr>
          <p:nvPr>
            <p:ph type="title"/>
          </p:nvPr>
        </p:nvSpPr>
        <p:spPr/>
        <p:txBody>
          <a:bodyPr/>
          <a:lstStyle/>
          <a:p>
            <a:r>
              <a:rPr lang="tr-TR" dirty="0"/>
              <a:t>STACK VE HEAP MEMORY</a:t>
            </a:r>
          </a:p>
        </p:txBody>
      </p:sp>
      <p:sp>
        <p:nvSpPr>
          <p:cNvPr id="3" name="Content Placeholder 2">
            <a:extLst>
              <a:ext uri="{FF2B5EF4-FFF2-40B4-BE49-F238E27FC236}">
                <a16:creationId xmlns:a16="http://schemas.microsoft.com/office/drawing/2014/main" id="{16DDB825-84E4-49CD-84BA-9AF639FCF74F}"/>
              </a:ext>
            </a:extLst>
          </p:cNvPr>
          <p:cNvSpPr>
            <a:spLocks noGrp="1"/>
          </p:cNvSpPr>
          <p:nvPr>
            <p:ph idx="1"/>
          </p:nvPr>
        </p:nvSpPr>
        <p:spPr>
          <a:xfrm>
            <a:off x="1295402" y="2449497"/>
            <a:ext cx="9601196" cy="3318936"/>
          </a:xfrm>
        </p:spPr>
        <p:txBody>
          <a:bodyPr/>
          <a:lstStyle/>
          <a:p>
            <a:r>
              <a:rPr lang="tr-TR" dirty="0" err="1"/>
              <a:t>Stack</a:t>
            </a:r>
            <a:r>
              <a:rPr lang="tr-TR" dirty="0"/>
              <a:t> ve </a:t>
            </a:r>
            <a:r>
              <a:rPr lang="tr-TR" dirty="0" err="1"/>
              <a:t>Heap</a:t>
            </a:r>
            <a:r>
              <a:rPr lang="tr-TR" dirty="0"/>
              <a:t> bellekte (</a:t>
            </a:r>
            <a:r>
              <a:rPr lang="tr-TR" dirty="0" err="1"/>
              <a:t>RAM’de</a:t>
            </a:r>
            <a:r>
              <a:rPr lang="tr-TR" dirty="0"/>
              <a:t>) bulunan mantıksal yapılardır demiştik. Değer tip (</a:t>
            </a:r>
            <a:r>
              <a:rPr lang="tr-TR" dirty="0" err="1"/>
              <a:t>value</a:t>
            </a:r>
            <a:r>
              <a:rPr lang="tr-TR" dirty="0"/>
              <a:t> </a:t>
            </a:r>
            <a:r>
              <a:rPr lang="tr-TR" dirty="0" err="1"/>
              <a:t>type</a:t>
            </a:r>
            <a:r>
              <a:rPr lang="tr-TR" dirty="0"/>
              <a:t>) dediğimiz </a:t>
            </a:r>
            <a:r>
              <a:rPr lang="tr-TR" dirty="0" err="1"/>
              <a:t>int</a:t>
            </a:r>
            <a:r>
              <a:rPr lang="tr-TR" dirty="0"/>
              <a:t>, </a:t>
            </a:r>
            <a:r>
              <a:rPr lang="tr-TR" dirty="0" err="1"/>
              <a:t>short</a:t>
            </a:r>
            <a:r>
              <a:rPr lang="tr-TR" dirty="0"/>
              <a:t>, </a:t>
            </a:r>
            <a:r>
              <a:rPr lang="tr-TR" dirty="0" err="1"/>
              <a:t>byte</a:t>
            </a:r>
            <a:r>
              <a:rPr lang="tr-TR" dirty="0"/>
              <a:t>, </a:t>
            </a:r>
            <a:r>
              <a:rPr lang="tr-TR" dirty="0" err="1"/>
              <a:t>long</a:t>
            </a:r>
            <a:r>
              <a:rPr lang="tr-TR" dirty="0"/>
              <a:t>, </a:t>
            </a:r>
            <a:r>
              <a:rPr lang="tr-TR" dirty="0" err="1"/>
              <a:t>decimal</a:t>
            </a:r>
            <a:r>
              <a:rPr lang="tr-TR" dirty="0"/>
              <a:t>, </a:t>
            </a:r>
            <a:r>
              <a:rPr lang="tr-TR" dirty="0" err="1"/>
              <a:t>double</a:t>
            </a:r>
            <a:r>
              <a:rPr lang="tr-TR" dirty="0"/>
              <a:t>, </a:t>
            </a:r>
            <a:r>
              <a:rPr lang="tr-TR" dirty="0" err="1"/>
              <a:t>float</a:t>
            </a:r>
            <a:r>
              <a:rPr lang="tr-TR" dirty="0"/>
              <a:t> gibi tipler </a:t>
            </a:r>
            <a:r>
              <a:rPr lang="tr-TR" dirty="0" err="1"/>
              <a:t>stackte</a:t>
            </a:r>
            <a:r>
              <a:rPr lang="tr-TR" dirty="0"/>
              <a:t> tutulur. </a:t>
            </a:r>
            <a:r>
              <a:rPr lang="tr-TR" dirty="0" err="1"/>
              <a:t>Stackte</a:t>
            </a:r>
            <a:r>
              <a:rPr lang="tr-TR" dirty="0"/>
              <a:t> veriler üst üste (LIFO– </a:t>
            </a:r>
            <a:r>
              <a:rPr lang="tr-TR" dirty="0" err="1"/>
              <a:t>Last</a:t>
            </a:r>
            <a:r>
              <a:rPr lang="tr-TR" dirty="0"/>
              <a:t> in First </a:t>
            </a:r>
            <a:r>
              <a:rPr lang="tr-TR" dirty="0" err="1"/>
              <a:t>out</a:t>
            </a:r>
            <a:r>
              <a:rPr lang="tr-TR" dirty="0"/>
              <a:t>) mantığında dizilir ve sırası gelmeden aradaki bir değer ile işlem yapılamaz. Class </a:t>
            </a:r>
            <a:r>
              <a:rPr lang="tr-TR" dirty="0" err="1"/>
              <a:t>type</a:t>
            </a:r>
            <a:r>
              <a:rPr lang="tr-TR" dirty="0"/>
              <a:t> (Sınıf tipi) değişkenler referans tiplerdir referans ettikleri model (referans) </a:t>
            </a:r>
            <a:r>
              <a:rPr lang="tr-TR" dirty="0" err="1"/>
              <a:t>stackte</a:t>
            </a:r>
            <a:r>
              <a:rPr lang="tr-TR" dirty="0"/>
              <a:t> değerleri ise </a:t>
            </a:r>
            <a:r>
              <a:rPr lang="tr-TR" dirty="0" err="1"/>
              <a:t>heapde</a:t>
            </a:r>
            <a:r>
              <a:rPr lang="tr-TR" dirty="0"/>
              <a:t> saklanır.</a:t>
            </a:r>
          </a:p>
        </p:txBody>
      </p:sp>
      <p:pic>
        <p:nvPicPr>
          <p:cNvPr id="1028" name="Picture 4" descr="Stack ve Heap ">
            <a:extLst>
              <a:ext uri="{FF2B5EF4-FFF2-40B4-BE49-F238E27FC236}">
                <a16:creationId xmlns:a16="http://schemas.microsoft.com/office/drawing/2014/main" id="{E4687755-4EA4-45FF-A8C2-04AECCB80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8725" y="4731798"/>
            <a:ext cx="6133275" cy="2126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473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F750DF-1466-4D79-872B-FAB25D546D96}"/>
              </a:ext>
            </a:extLst>
          </p:cNvPr>
          <p:cNvSpPr>
            <a:spLocks noGrp="1"/>
          </p:cNvSpPr>
          <p:nvPr>
            <p:ph idx="1"/>
          </p:nvPr>
        </p:nvSpPr>
        <p:spPr>
          <a:xfrm>
            <a:off x="1070390" y="390617"/>
            <a:ext cx="9905999" cy="5948039"/>
          </a:xfrm>
        </p:spPr>
        <p:txBody>
          <a:bodyPr>
            <a:normAutofit fontScale="92500" lnSpcReduction="20000"/>
          </a:bodyPr>
          <a:lstStyle/>
          <a:p>
            <a:endParaRPr lang="tr-TR" dirty="0"/>
          </a:p>
          <a:p>
            <a:r>
              <a:rPr lang="tr-TR" dirty="0">
                <a:solidFill>
                  <a:srgbClr val="FF0000"/>
                </a:solidFill>
              </a:rPr>
              <a:t>URL (</a:t>
            </a:r>
            <a:r>
              <a:rPr lang="tr-TR" dirty="0" err="1">
                <a:solidFill>
                  <a:srgbClr val="FF0000"/>
                </a:solidFill>
              </a:rPr>
              <a:t>Uniform</a:t>
            </a:r>
            <a:r>
              <a:rPr lang="tr-TR" dirty="0">
                <a:solidFill>
                  <a:srgbClr val="FF0000"/>
                </a:solidFill>
              </a:rPr>
              <a:t> Resource </a:t>
            </a:r>
            <a:r>
              <a:rPr lang="tr-TR" dirty="0" err="1">
                <a:solidFill>
                  <a:srgbClr val="FF0000"/>
                </a:solidFill>
              </a:rPr>
              <a:t>Locator</a:t>
            </a:r>
            <a:r>
              <a:rPr lang="tr-TR" dirty="0">
                <a:solidFill>
                  <a:srgbClr val="FF0000"/>
                </a:solidFill>
              </a:rPr>
              <a:t>)</a:t>
            </a:r>
            <a:r>
              <a:rPr lang="tr-TR" dirty="0"/>
              <a:t>, Tekdüzen Kaynak Bulucu ya da Kaynak </a:t>
            </a:r>
            <a:r>
              <a:rPr lang="tr-TR" dirty="0" err="1"/>
              <a:t>Konumlayıcı</a:t>
            </a:r>
            <a:r>
              <a:rPr lang="tr-TR" dirty="0"/>
              <a:t> şeklinde ifade edilebilir. İnternet </a:t>
            </a:r>
            <a:r>
              <a:rPr lang="tr-TR"/>
              <a:t>aracılığıyla erişilebilecek </a:t>
            </a:r>
            <a:r>
              <a:rPr lang="tr-TR" dirty="0"/>
              <a:t>kaynakların (dosyalar, </a:t>
            </a:r>
            <a:r>
              <a:rPr lang="tr-TR" dirty="0" err="1"/>
              <a:t>dökümanlar</a:t>
            </a:r>
            <a:r>
              <a:rPr lang="tr-TR" dirty="0"/>
              <a:t> vb.) konumu URL ile ifade edilir. URL teknik olarak </a:t>
            </a:r>
            <a:r>
              <a:rPr lang="tr-TR" dirty="0" err="1"/>
              <a:t>URI’nın</a:t>
            </a:r>
            <a:r>
              <a:rPr lang="tr-TR" dirty="0"/>
              <a:t> başlangıç kısmını oluşturur. Yapısal olarak, URL’in ardından ise URN gelmektedir. Ancak, bir konum belirtilmek istendiğinde çoğu durumda URI yerine URL ifadesi kullanılmaktadır. URI sözdizimi (</a:t>
            </a:r>
            <a:r>
              <a:rPr lang="tr-TR" dirty="0" err="1"/>
              <a:t>syntax</a:t>
            </a:r>
            <a:r>
              <a:rPr lang="tr-TR" dirty="0"/>
              <a:t>) şöyledir:</a:t>
            </a:r>
          </a:p>
          <a:p>
            <a:endParaRPr lang="tr-TR" dirty="0"/>
          </a:p>
          <a:p>
            <a:r>
              <a:rPr lang="tr-TR" dirty="0"/>
              <a:t>scheme://domain:port/path?query_string#fragment_id</a:t>
            </a:r>
          </a:p>
          <a:p>
            <a:r>
              <a:rPr lang="tr-TR" dirty="0"/>
              <a:t>scheme://user:password@host:port/path?query_string#fragment_id</a:t>
            </a:r>
          </a:p>
          <a:p>
            <a:r>
              <a:rPr lang="tr-TR" dirty="0"/>
              <a:t>Bir kaynağın nerede olduğunu ve ona nasıl ulaşılacağını belirleyen URL http://, ftp:// gibi pek çok protokolü barındırabilir. URL ve URI ilişkisini bir adres tarifi üzerinden gerçekleştirdiğimizde, URL konumu nitelerken, URN konumdaki kişinin adına benzer. Özetle, URL bir konum sağlarken URN bir şeyin kimliğini ifade eder. Örneğin, telnet://192.0.2.16:80/ bir URL iken tel:+1-816-555-1212 bir </a:t>
            </a:r>
            <a:r>
              <a:rPr lang="tr-TR" dirty="0" err="1"/>
              <a:t>URN’dir</a:t>
            </a:r>
            <a:r>
              <a:rPr lang="tr-TR" dirty="0"/>
              <a:t>.</a:t>
            </a:r>
          </a:p>
        </p:txBody>
      </p:sp>
    </p:spTree>
    <p:extLst>
      <p:ext uri="{BB962C8B-B14F-4D97-AF65-F5344CB8AC3E}">
        <p14:creationId xmlns:p14="http://schemas.microsoft.com/office/powerpoint/2010/main" val="2176182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5AF9-2A3D-42DB-8974-FC0B08FD5BE8}"/>
              </a:ext>
            </a:extLst>
          </p:cNvPr>
          <p:cNvSpPr>
            <a:spLocks noGrp="1"/>
          </p:cNvSpPr>
          <p:nvPr>
            <p:ph type="title"/>
          </p:nvPr>
        </p:nvSpPr>
        <p:spPr/>
        <p:txBody>
          <a:bodyPr/>
          <a:lstStyle/>
          <a:p>
            <a:r>
              <a:rPr lang="tr-TR" b="1" dirty="0"/>
              <a:t>ASCII</a:t>
            </a:r>
            <a:endParaRPr lang="tr-TR" dirty="0"/>
          </a:p>
        </p:txBody>
      </p:sp>
      <p:sp>
        <p:nvSpPr>
          <p:cNvPr id="3" name="Content Placeholder 2">
            <a:extLst>
              <a:ext uri="{FF2B5EF4-FFF2-40B4-BE49-F238E27FC236}">
                <a16:creationId xmlns:a16="http://schemas.microsoft.com/office/drawing/2014/main" id="{31773458-03E0-46E6-BDD1-83A054E836A9}"/>
              </a:ext>
            </a:extLst>
          </p:cNvPr>
          <p:cNvSpPr>
            <a:spLocks noGrp="1"/>
          </p:cNvSpPr>
          <p:nvPr>
            <p:ph idx="1"/>
          </p:nvPr>
        </p:nvSpPr>
        <p:spPr/>
        <p:txBody>
          <a:bodyPr>
            <a:normAutofit lnSpcReduction="10000"/>
          </a:bodyPr>
          <a:lstStyle/>
          <a:p>
            <a:r>
              <a:rPr lang="tr-TR" dirty="0"/>
              <a:t>Genişletilmiş ASCII karakterler ek karakter talebini karşılar. Genişletilmiş ASCII’de, ASCII’de yer alan (aşağıdaki grafikte görüntülenen 0–32 arası sayılar) 128 karaktere ek olarak, 128 karakter daha bulunur; böylece toplam karakter sayısı 256’ya ulaşır. Bu ek karakterlerle bile, birçok dilde 256 karaktere katılamayan simgeler vardır. Bu nedenle, bölgesel karakter ve simgeleri karşılamak için ASCII çeşitlemeleri vardır.</a:t>
            </a:r>
          </a:p>
          <a:p>
            <a:r>
              <a:rPr lang="tr-TR" dirty="0"/>
              <a:t>Örneğin, Kuzey Amerika, Batı Avrupa, Avustralya ve Afrika dillerine ait yazılım programlarında ISO 8859-1 olarak da bilinen ASCII tablosu kullanılır.</a:t>
            </a:r>
          </a:p>
          <a:p>
            <a:endParaRPr lang="tr-TR" dirty="0"/>
          </a:p>
        </p:txBody>
      </p:sp>
    </p:spTree>
    <p:extLst>
      <p:ext uri="{BB962C8B-B14F-4D97-AF65-F5344CB8AC3E}">
        <p14:creationId xmlns:p14="http://schemas.microsoft.com/office/powerpoint/2010/main" val="3241057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E86C-06E3-4447-A77F-B6F15C4A3C12}"/>
              </a:ext>
            </a:extLst>
          </p:cNvPr>
          <p:cNvSpPr>
            <a:spLocks noGrp="1"/>
          </p:cNvSpPr>
          <p:nvPr>
            <p:ph type="title"/>
          </p:nvPr>
        </p:nvSpPr>
        <p:spPr/>
        <p:txBody>
          <a:bodyPr/>
          <a:lstStyle/>
          <a:p>
            <a:r>
              <a:rPr lang="tr-TR" dirty="0"/>
              <a:t>UNICODE</a:t>
            </a:r>
          </a:p>
        </p:txBody>
      </p:sp>
      <p:sp>
        <p:nvSpPr>
          <p:cNvPr id="3" name="Content Placeholder 2">
            <a:extLst>
              <a:ext uri="{FF2B5EF4-FFF2-40B4-BE49-F238E27FC236}">
                <a16:creationId xmlns:a16="http://schemas.microsoft.com/office/drawing/2014/main" id="{3004641C-A7A5-4DCF-AB4D-38BA60F69A40}"/>
              </a:ext>
            </a:extLst>
          </p:cNvPr>
          <p:cNvSpPr>
            <a:spLocks noGrp="1"/>
          </p:cNvSpPr>
          <p:nvPr>
            <p:ph idx="1"/>
          </p:nvPr>
        </p:nvSpPr>
        <p:spPr/>
        <p:txBody>
          <a:bodyPr>
            <a:normAutofit lnSpcReduction="10000"/>
          </a:bodyPr>
          <a:lstStyle/>
          <a:p>
            <a:r>
              <a:rPr lang="tr-TR" dirty="0"/>
              <a:t>Genişletilmiş ASCII karakterler ek karakter talebini karşılar. Genişletilmiş ASCII’de, ASCII’de yer alan (aşağıdaki grafikte görüntülenen 0–32 arası sayılar) 128 karaktere ek olarak, 128 karakter daha bulunur; böylece toplam karakter sayısı 256’ya ulaşır. Bu ek karakterlerle bile, birçok dilde 256 karaktere katılamayan simgeler vardır. Bu nedenle, bölgesel karakter ve simgeleri karşılamak için ASCII çeşitlemeleri vardır.</a:t>
            </a:r>
          </a:p>
          <a:p>
            <a:r>
              <a:rPr lang="tr-TR" dirty="0"/>
              <a:t>Örneğin, Kuzey Amerika, Batı Avrupa, Avustralya ve Afrika dillerine ait yazılım programlarında ISO 8859-1 olarak da bilinen ASCII tablosu kullanılır.</a:t>
            </a:r>
          </a:p>
          <a:p>
            <a:endParaRPr lang="tr-TR" dirty="0"/>
          </a:p>
        </p:txBody>
      </p:sp>
    </p:spTree>
    <p:extLst>
      <p:ext uri="{BB962C8B-B14F-4D97-AF65-F5344CB8AC3E}">
        <p14:creationId xmlns:p14="http://schemas.microsoft.com/office/powerpoint/2010/main" val="3391370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2AB33-2DA4-4F3A-8004-4E519BD35A10}"/>
              </a:ext>
            </a:extLst>
          </p:cNvPr>
          <p:cNvSpPr>
            <a:spLocks noGrp="1"/>
          </p:cNvSpPr>
          <p:nvPr>
            <p:ph type="title"/>
          </p:nvPr>
        </p:nvSpPr>
        <p:spPr/>
        <p:txBody>
          <a:bodyPr>
            <a:normAutofit/>
          </a:bodyPr>
          <a:lstStyle/>
          <a:p>
            <a:r>
              <a:rPr lang="tr-TR" b="1" dirty="0"/>
              <a:t>Unicode ve ASCII Başlıca Farklar</a:t>
            </a:r>
            <a:endParaRPr lang="tr-TR" dirty="0"/>
          </a:p>
        </p:txBody>
      </p:sp>
      <p:sp>
        <p:nvSpPr>
          <p:cNvPr id="3" name="Content Placeholder 2">
            <a:extLst>
              <a:ext uri="{FF2B5EF4-FFF2-40B4-BE49-F238E27FC236}">
                <a16:creationId xmlns:a16="http://schemas.microsoft.com/office/drawing/2014/main" id="{F0321198-31B9-427D-AF31-1B97D6BE23E8}"/>
              </a:ext>
            </a:extLst>
          </p:cNvPr>
          <p:cNvSpPr>
            <a:spLocks noGrp="1"/>
          </p:cNvSpPr>
          <p:nvPr>
            <p:ph idx="1"/>
          </p:nvPr>
        </p:nvSpPr>
        <p:spPr/>
        <p:txBody>
          <a:bodyPr>
            <a:normAutofit fontScale="55000" lnSpcReduction="20000"/>
          </a:bodyPr>
          <a:lstStyle/>
          <a:p>
            <a:r>
              <a:rPr lang="tr-TR" b="1" dirty="0"/>
              <a:t>ASCII </a:t>
            </a:r>
            <a:r>
              <a:rPr lang="tr-TR" dirty="0"/>
              <a:t>Latin alfabesi üzerine kurulu 7 bitlik bir karakter kümesidir,</a:t>
            </a:r>
          </a:p>
          <a:p>
            <a:r>
              <a:rPr lang="tr-TR" dirty="0"/>
              <a:t>ASCII, 1963 yılında ANSI tarafından standart olarak kullanıma sunulmuştur.</a:t>
            </a:r>
          </a:p>
          <a:p>
            <a:r>
              <a:rPr lang="tr-TR" b="1" dirty="0"/>
              <a:t>Unicode</a:t>
            </a:r>
            <a:r>
              <a:rPr lang="tr-TR" dirty="0"/>
              <a:t>, Unicode </a:t>
            </a:r>
            <a:r>
              <a:rPr lang="tr-TR" dirty="0" err="1"/>
              <a:t>Consortium</a:t>
            </a:r>
            <a:r>
              <a:rPr lang="tr-TR" dirty="0"/>
              <a:t> organizasyonu tarafından geliştirilen ve her karaktere bir sayı değeri karşılığı atayan bir standarttır.</a:t>
            </a:r>
          </a:p>
          <a:p>
            <a:r>
              <a:rPr lang="tr-TR" dirty="0" err="1"/>
              <a:t>Unicodeun</a:t>
            </a:r>
            <a:r>
              <a:rPr lang="tr-TR" dirty="0"/>
              <a:t>  amacı farklı karakter kodlama sistemlerinin birbiriyle tutarlı çalışmasını ve dünyadaki tüm yazım sistemlerinden metinlerin bilgisayar ortamında tek bir standart altında temsil edilebilmesini sağlamaktır.</a:t>
            </a:r>
          </a:p>
          <a:p>
            <a:r>
              <a:rPr lang="tr-TR" dirty="0"/>
              <a:t>Unicode’un Haziran 2014 tarihi itibarıyla standardın en son sürümü Unicode 7.0’dır.</a:t>
            </a:r>
          </a:p>
          <a:p>
            <a:r>
              <a:rPr lang="tr-TR" dirty="0"/>
              <a:t>UTF-8 ve UTF-16 Unicode karakter kodlamalarından </a:t>
            </a:r>
            <a:r>
              <a:rPr lang="tr-TR" dirty="0" err="1"/>
              <a:t>dır</a:t>
            </a:r>
            <a:r>
              <a:rPr lang="tr-TR" dirty="0"/>
              <a:t>,</a:t>
            </a:r>
          </a:p>
          <a:p>
            <a:r>
              <a:rPr lang="tr-TR" dirty="0"/>
              <a:t>ASCII’de 33 tane basılmayan kontrol karakteri ve 95 tane basılan karakter bulunur</a:t>
            </a:r>
          </a:p>
          <a:p>
            <a:r>
              <a:rPr lang="tr-TR" dirty="0" err="1"/>
              <a:t>Unicodeun</a:t>
            </a:r>
            <a:r>
              <a:rPr lang="tr-TR" dirty="0"/>
              <a:t> standartlaştırılmış iken ASCII standartlaştırılmamıştır,</a:t>
            </a:r>
          </a:p>
          <a:p>
            <a:r>
              <a:rPr lang="tr-TR" dirty="0"/>
              <a:t>Unicode dünyanın en çok kullanılan dilleri temsil ederken, ASCII daha az temsil eder,</a:t>
            </a:r>
          </a:p>
          <a:p>
            <a:endParaRPr lang="tr-TR" dirty="0"/>
          </a:p>
        </p:txBody>
      </p:sp>
    </p:spTree>
    <p:extLst>
      <p:ext uri="{BB962C8B-B14F-4D97-AF65-F5344CB8AC3E}">
        <p14:creationId xmlns:p14="http://schemas.microsoft.com/office/powerpoint/2010/main" val="190835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289B-75F9-47AE-A88C-2D5AC490B95B}"/>
              </a:ext>
            </a:extLst>
          </p:cNvPr>
          <p:cNvSpPr>
            <a:spLocks noGrp="1"/>
          </p:cNvSpPr>
          <p:nvPr>
            <p:ph type="title"/>
          </p:nvPr>
        </p:nvSpPr>
        <p:spPr/>
        <p:txBody>
          <a:bodyPr>
            <a:normAutofit/>
          </a:bodyPr>
          <a:lstStyle/>
          <a:p>
            <a:r>
              <a:rPr lang="tr-TR" b="1" dirty="0"/>
              <a:t>Framework nedir?</a:t>
            </a:r>
            <a:endParaRPr lang="tr-TR" dirty="0"/>
          </a:p>
        </p:txBody>
      </p:sp>
      <p:sp>
        <p:nvSpPr>
          <p:cNvPr id="3" name="Content Placeholder 2">
            <a:extLst>
              <a:ext uri="{FF2B5EF4-FFF2-40B4-BE49-F238E27FC236}">
                <a16:creationId xmlns:a16="http://schemas.microsoft.com/office/drawing/2014/main" id="{CE9F2EF2-69C4-4C24-8E40-C0BA84E212EA}"/>
              </a:ext>
            </a:extLst>
          </p:cNvPr>
          <p:cNvSpPr>
            <a:spLocks noGrp="1"/>
          </p:cNvSpPr>
          <p:nvPr>
            <p:ph idx="1"/>
          </p:nvPr>
        </p:nvSpPr>
        <p:spPr>
          <a:xfrm>
            <a:off x="1193678" y="2565647"/>
            <a:ext cx="9804644" cy="3310221"/>
          </a:xfrm>
        </p:spPr>
        <p:txBody>
          <a:bodyPr>
            <a:normAutofit fontScale="77500" lnSpcReduction="20000"/>
          </a:bodyPr>
          <a:lstStyle/>
          <a:p>
            <a:r>
              <a:rPr lang="tr-TR" dirty="0"/>
              <a:t>Dilimize çerçeve olarak çevirebileceğimiz </a:t>
            </a:r>
            <a:r>
              <a:rPr lang="tr-TR" dirty="0" err="1"/>
              <a:t>framework</a:t>
            </a:r>
            <a:r>
              <a:rPr lang="tr-TR" dirty="0"/>
              <a:t>; yazılım ya da uygulama geliştirmek için deneyimli mühendisler ve yazılımcılar tarafından geliştirilen, optimize edilen ve test edilerek kullanıma sunulan bir yazılımdır. Geliştiricilere ufak detaylarla uğraşmadan alanlarında ustalıklarını konuşturacakları bir çerçeve çizdiği için çok yönlüdür, güvenilirdir ve verimlidir.</a:t>
            </a:r>
          </a:p>
          <a:p>
            <a:endParaRPr lang="tr-TR" dirty="0"/>
          </a:p>
          <a:p>
            <a:r>
              <a:rPr lang="tr-TR" dirty="0"/>
              <a:t>Geliştiriciler, hangi alanda bir uygulama ya da yazılım geliştirdiklerine bağlı olarak farklı </a:t>
            </a:r>
            <a:r>
              <a:rPr lang="tr-TR" dirty="0" err="1"/>
              <a:t>framework</a:t>
            </a:r>
            <a:r>
              <a:rPr lang="tr-TR" dirty="0"/>
              <a:t> çerçevelerinden birini tercih edebilirler. Herhangi bir </a:t>
            </a:r>
            <a:r>
              <a:rPr lang="tr-TR" dirty="0" err="1"/>
              <a:t>framework</a:t>
            </a:r>
            <a:r>
              <a:rPr lang="tr-TR" dirty="0"/>
              <a:t>, geliştiricilere bazı temel düzenlemelerin olduğu bir alan sunar. Geliştirici, bu alan üzerinde çalışmaya başladığı için işin en büyük yükünden daha başlamadan kurtulmuş olur.</a:t>
            </a:r>
          </a:p>
        </p:txBody>
      </p:sp>
    </p:spTree>
    <p:extLst>
      <p:ext uri="{BB962C8B-B14F-4D97-AF65-F5344CB8AC3E}">
        <p14:creationId xmlns:p14="http://schemas.microsoft.com/office/powerpoint/2010/main" val="1093331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9BDA4-2D0F-40BF-ACDB-896CFE49FCDA}"/>
              </a:ext>
            </a:extLst>
          </p:cNvPr>
          <p:cNvSpPr>
            <a:spLocks noGrp="1"/>
          </p:cNvSpPr>
          <p:nvPr>
            <p:ph type="title"/>
          </p:nvPr>
        </p:nvSpPr>
        <p:spPr/>
        <p:txBody>
          <a:bodyPr/>
          <a:lstStyle/>
          <a:p>
            <a:r>
              <a:rPr lang="tr-TR" dirty="0"/>
              <a:t>Software Library</a:t>
            </a:r>
          </a:p>
        </p:txBody>
      </p:sp>
      <p:sp>
        <p:nvSpPr>
          <p:cNvPr id="3" name="Content Placeholder 2">
            <a:extLst>
              <a:ext uri="{FF2B5EF4-FFF2-40B4-BE49-F238E27FC236}">
                <a16:creationId xmlns:a16="http://schemas.microsoft.com/office/drawing/2014/main" id="{EB554C72-10AF-4F3F-96DE-1FB319791A89}"/>
              </a:ext>
            </a:extLst>
          </p:cNvPr>
          <p:cNvSpPr>
            <a:spLocks noGrp="1"/>
          </p:cNvSpPr>
          <p:nvPr>
            <p:ph idx="1"/>
          </p:nvPr>
        </p:nvSpPr>
        <p:spPr/>
        <p:txBody>
          <a:bodyPr>
            <a:normAutofit fontScale="77500" lnSpcReduction="20000"/>
          </a:bodyPr>
          <a:lstStyle/>
          <a:p>
            <a:r>
              <a:rPr lang="tr-TR" dirty="0"/>
              <a:t>Yazılım geliştiricilerinin program geliştirirken kullandıkları bir tür program kodları ve veriler takımıdır. Yazılım kütüphaneleri, yazılımcılar ve programlama dilinin derleyicilerine çalıştırılabilir programlar geliştirme konusunda yardımcı olurlar. Yazılım kütüphaneleri içinde genellikle önceden hazırlanmış kodlar, sınıflar, prosedürler, betikler, konfigürasyon verilerini içerir.</a:t>
            </a:r>
          </a:p>
          <a:p>
            <a:r>
              <a:rPr lang="tr-TR" dirty="0"/>
              <a:t>Bir geliştirici yazılım geliştirirken yazılımını daha işlevsel hale getirmek veya çeşitli fonksiyonlar kazandırmak için yazılım kütüphanelerinden faydalanır. Yazılım kütüphaneleri yazılımcıların iş yükünü hafifletir ve aynı kodu tekrar yazmalarına gerek kalmadan onlara hazır bir kalıp sunar. Basit bir örnekle açıklamamız gerekirse; bir geliştirici matematikle ilgili bir yazılım geliştirdiğinde bu yazılıma karmaşık matematik işlemlerini yaptırması için ayrı ayrı modüller yazmak zorunda kalacaktır. Bu kodları yazmaya uğraşmak yerine yazılım kütüphanesindeki bir matematik modülünü alıp bu modülü doğrudan kendi yazılımına ilave edebilir.</a:t>
            </a:r>
          </a:p>
        </p:txBody>
      </p:sp>
    </p:spTree>
    <p:extLst>
      <p:ext uri="{BB962C8B-B14F-4D97-AF65-F5344CB8AC3E}">
        <p14:creationId xmlns:p14="http://schemas.microsoft.com/office/powerpoint/2010/main" val="2314507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9D25-238A-4667-BBA9-7F903ACC80AD}"/>
              </a:ext>
            </a:extLst>
          </p:cNvPr>
          <p:cNvSpPr>
            <a:spLocks noGrp="1"/>
          </p:cNvSpPr>
          <p:nvPr>
            <p:ph type="title"/>
          </p:nvPr>
        </p:nvSpPr>
        <p:spPr/>
        <p:txBody>
          <a:bodyPr/>
          <a:lstStyle/>
          <a:p>
            <a:r>
              <a:rPr lang="tr-TR"/>
              <a:t>JDK / SDK</a:t>
            </a:r>
          </a:p>
        </p:txBody>
      </p:sp>
      <p:sp>
        <p:nvSpPr>
          <p:cNvPr id="3" name="Content Placeholder 2">
            <a:extLst>
              <a:ext uri="{FF2B5EF4-FFF2-40B4-BE49-F238E27FC236}">
                <a16:creationId xmlns:a16="http://schemas.microsoft.com/office/drawing/2014/main" id="{F9564055-1194-402D-8E7A-D502923F64CD}"/>
              </a:ext>
            </a:extLst>
          </p:cNvPr>
          <p:cNvSpPr>
            <a:spLocks noGrp="1"/>
          </p:cNvSpPr>
          <p:nvPr>
            <p:ph idx="1"/>
          </p:nvPr>
        </p:nvSpPr>
        <p:spPr/>
        <p:txBody>
          <a:bodyPr/>
          <a:lstStyle/>
          <a:p>
            <a:r>
              <a:rPr lang="tr-TR" dirty="0"/>
              <a:t>SDK, belirli yazılım paketleri veya platformları için uygulamalar oluşturulmasına izin veren bir dizi geliştirme aracıdır; JDK en çok kullanılan </a:t>
            </a:r>
            <a:r>
              <a:rPr lang="tr-TR" dirty="0" err="1"/>
              <a:t>SDK'dır</a:t>
            </a:r>
            <a:r>
              <a:rPr lang="tr-TR" dirty="0"/>
              <a:t> ve Java programlarının yazılması ve çalıştırılmasından sorumlu olan </a:t>
            </a:r>
            <a:r>
              <a:rPr lang="tr-TR" dirty="0" err="1"/>
              <a:t>SDK'nın</a:t>
            </a:r>
            <a:r>
              <a:rPr lang="tr-TR" dirty="0"/>
              <a:t> bir uzantısıdır.</a:t>
            </a:r>
          </a:p>
          <a:p>
            <a:r>
              <a:rPr lang="tr-TR" dirty="0"/>
              <a:t>Bir SDK, örnek kod ve teknik notlar veya diğer destekleyici belgeler içerir; JDK, bir dizi programlama aracı olan bileşenleri içerir.</a:t>
            </a:r>
          </a:p>
          <a:p>
            <a:endParaRPr lang="tr-TR" dirty="0"/>
          </a:p>
        </p:txBody>
      </p:sp>
    </p:spTree>
    <p:extLst>
      <p:ext uri="{BB962C8B-B14F-4D97-AF65-F5344CB8AC3E}">
        <p14:creationId xmlns:p14="http://schemas.microsoft.com/office/powerpoint/2010/main" val="31208256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3A027-6AE7-4E41-882D-9598F675CAD6}"/>
              </a:ext>
            </a:extLst>
          </p:cNvPr>
          <p:cNvSpPr>
            <a:spLocks noGrp="1"/>
          </p:cNvSpPr>
          <p:nvPr>
            <p:ph type="title"/>
          </p:nvPr>
        </p:nvSpPr>
        <p:spPr/>
        <p:txBody>
          <a:bodyPr/>
          <a:lstStyle/>
          <a:p>
            <a:r>
              <a:rPr lang="tr-TR" dirty="0" err="1"/>
              <a:t>Fast-Forward</a:t>
            </a:r>
            <a:r>
              <a:rPr lang="tr-TR" dirty="0"/>
              <a:t> </a:t>
            </a:r>
            <a:r>
              <a:rPr lang="tr-TR" dirty="0" err="1"/>
              <a:t>Merge</a:t>
            </a:r>
            <a:endParaRPr lang="tr-TR" dirty="0"/>
          </a:p>
        </p:txBody>
      </p:sp>
      <p:sp>
        <p:nvSpPr>
          <p:cNvPr id="3" name="Content Placeholder 2">
            <a:extLst>
              <a:ext uri="{FF2B5EF4-FFF2-40B4-BE49-F238E27FC236}">
                <a16:creationId xmlns:a16="http://schemas.microsoft.com/office/drawing/2014/main" id="{BFFF04FE-C89D-491B-A127-98BC98752537}"/>
              </a:ext>
            </a:extLst>
          </p:cNvPr>
          <p:cNvSpPr>
            <a:spLocks noGrp="1"/>
          </p:cNvSpPr>
          <p:nvPr>
            <p:ph idx="1"/>
          </p:nvPr>
        </p:nvSpPr>
        <p:spPr/>
        <p:txBody>
          <a:bodyPr>
            <a:normAutofit lnSpcReduction="10000"/>
          </a:bodyPr>
          <a:lstStyle/>
          <a:p>
            <a:r>
              <a:rPr lang="tr-TR" b="1" u="sng" dirty="0" err="1">
                <a:solidFill>
                  <a:srgbClr val="00B0F0"/>
                </a:solidFill>
              </a:rPr>
              <a:t>Fast-Forward</a:t>
            </a:r>
            <a:r>
              <a:rPr lang="tr-TR" b="1" u="sng" dirty="0">
                <a:solidFill>
                  <a:srgbClr val="00B0F0"/>
                </a:solidFill>
              </a:rPr>
              <a:t> </a:t>
            </a:r>
            <a:r>
              <a:rPr lang="tr-TR" b="1" u="sng" dirty="0" err="1">
                <a:solidFill>
                  <a:srgbClr val="00B0F0"/>
                </a:solidFill>
              </a:rPr>
              <a:t>Merge</a:t>
            </a:r>
            <a:r>
              <a:rPr lang="tr-TR" b="1" dirty="0">
                <a:solidFill>
                  <a:srgbClr val="00B0F0"/>
                </a:solidFill>
              </a:rPr>
              <a:t>:</a:t>
            </a:r>
            <a:r>
              <a:rPr lang="tr-TR" dirty="0"/>
              <a:t> </a:t>
            </a:r>
            <a:r>
              <a:rPr lang="tr-TR" dirty="0" err="1"/>
              <a:t>Feature</a:t>
            </a:r>
            <a:r>
              <a:rPr lang="tr-TR" dirty="0"/>
              <a:t> </a:t>
            </a:r>
            <a:r>
              <a:rPr lang="tr-TR" dirty="0" err="1"/>
              <a:t>branch’iniz</a:t>
            </a:r>
            <a:r>
              <a:rPr lang="tr-TR" dirty="0"/>
              <a:t> </a:t>
            </a:r>
            <a:r>
              <a:rPr lang="tr-TR" dirty="0" err="1"/>
              <a:t>master’a</a:t>
            </a:r>
            <a:r>
              <a:rPr lang="tr-TR" dirty="0"/>
              <a:t> </a:t>
            </a:r>
            <a:r>
              <a:rPr lang="tr-TR" dirty="0" err="1"/>
              <a:t>merge</a:t>
            </a:r>
            <a:r>
              <a:rPr lang="tr-TR" dirty="0"/>
              <a:t> olacağı anda eğer </a:t>
            </a:r>
            <a:r>
              <a:rPr lang="tr-TR" dirty="0" err="1"/>
              <a:t>master</a:t>
            </a:r>
            <a:r>
              <a:rPr lang="tr-TR" dirty="0"/>
              <a:t> üzerinde bir değişiklik (</a:t>
            </a:r>
            <a:r>
              <a:rPr lang="tr-TR" dirty="0" err="1"/>
              <a:t>commit</a:t>
            </a:r>
            <a:r>
              <a:rPr lang="tr-TR" dirty="0"/>
              <a:t>) olmamışsa, </a:t>
            </a:r>
            <a:r>
              <a:rPr lang="tr-TR" b="1" dirty="0"/>
              <a:t>git varsayılan olarak </a:t>
            </a:r>
            <a:r>
              <a:rPr lang="tr-TR" b="1" dirty="0" err="1"/>
              <a:t>master</a:t>
            </a:r>
            <a:r>
              <a:rPr lang="tr-TR" b="1" dirty="0"/>
              <a:t> hattının son </a:t>
            </a:r>
            <a:r>
              <a:rPr lang="tr-TR" b="1" dirty="0" err="1"/>
              <a:t>commit</a:t>
            </a:r>
            <a:r>
              <a:rPr lang="tr-TR" b="1" dirty="0"/>
              <a:t> </a:t>
            </a:r>
            <a:r>
              <a:rPr lang="tr-TR" b="1" dirty="0" err="1"/>
              <a:t>hash’i</a:t>
            </a:r>
            <a:r>
              <a:rPr lang="tr-TR" b="1" dirty="0"/>
              <a:t> olarak, </a:t>
            </a:r>
            <a:r>
              <a:rPr lang="tr-TR" b="1" dirty="0" err="1"/>
              <a:t>feature</a:t>
            </a:r>
            <a:r>
              <a:rPr lang="tr-TR" b="1" dirty="0"/>
              <a:t> </a:t>
            </a:r>
            <a:r>
              <a:rPr lang="tr-TR" b="1" dirty="0" err="1"/>
              <a:t>branch’in</a:t>
            </a:r>
            <a:r>
              <a:rPr lang="tr-TR" b="1" dirty="0"/>
              <a:t> </a:t>
            </a:r>
            <a:r>
              <a:rPr lang="tr-TR" b="1" dirty="0" err="1"/>
              <a:t>hash’ini</a:t>
            </a:r>
            <a:r>
              <a:rPr lang="tr-TR" b="1" dirty="0"/>
              <a:t> alır</a:t>
            </a:r>
            <a:r>
              <a:rPr lang="tr-TR" dirty="0"/>
              <a:t>. Bu duruma </a:t>
            </a:r>
            <a:r>
              <a:rPr lang="tr-TR" u="sng" dirty="0" err="1">
                <a:solidFill>
                  <a:srgbClr val="FF0000"/>
                </a:solidFill>
              </a:rPr>
              <a:t>Fast-Forward</a:t>
            </a:r>
            <a:r>
              <a:rPr lang="tr-TR" u="sng" dirty="0">
                <a:solidFill>
                  <a:srgbClr val="FF0000"/>
                </a:solidFill>
              </a:rPr>
              <a:t> </a:t>
            </a:r>
            <a:r>
              <a:rPr lang="tr-TR" u="sng" dirty="0" err="1">
                <a:solidFill>
                  <a:srgbClr val="FF0000"/>
                </a:solidFill>
              </a:rPr>
              <a:t>Merging</a:t>
            </a:r>
            <a:r>
              <a:rPr lang="tr-TR" dirty="0"/>
              <a:t> denir.</a:t>
            </a:r>
          </a:p>
          <a:p>
            <a:r>
              <a:rPr lang="tr-TR" dirty="0"/>
              <a:t>Bu işlem sonrasında sanki değişiklikler </a:t>
            </a:r>
            <a:r>
              <a:rPr lang="tr-TR" dirty="0" err="1"/>
              <a:t>master</a:t>
            </a:r>
            <a:r>
              <a:rPr lang="tr-TR" dirty="0"/>
              <a:t> </a:t>
            </a:r>
            <a:r>
              <a:rPr lang="tr-TR" dirty="0" err="1"/>
              <a:t>branch’inde</a:t>
            </a:r>
            <a:r>
              <a:rPr lang="tr-TR" dirty="0"/>
              <a:t> yapılmış gibi bir </a:t>
            </a:r>
            <a:r>
              <a:rPr lang="tr-TR" dirty="0" err="1"/>
              <a:t>history</a:t>
            </a:r>
            <a:r>
              <a:rPr lang="tr-TR" dirty="0"/>
              <a:t> oluşur. Geçmiş </a:t>
            </a:r>
            <a:r>
              <a:rPr lang="tr-TR" dirty="0" err="1"/>
              <a:t>history’i</a:t>
            </a:r>
            <a:r>
              <a:rPr lang="tr-TR" dirty="0"/>
              <a:t> daha anlaşılabilir tutmak için </a:t>
            </a:r>
            <a:r>
              <a:rPr lang="tr-TR" dirty="0" err="1"/>
              <a:t>merge</a:t>
            </a:r>
            <a:r>
              <a:rPr lang="tr-TR" dirty="0"/>
              <a:t> işlemi sırasında </a:t>
            </a:r>
            <a:r>
              <a:rPr lang="tr-TR" dirty="0" err="1"/>
              <a:t>git’e</a:t>
            </a:r>
            <a:r>
              <a:rPr lang="tr-TR" dirty="0"/>
              <a:t> </a:t>
            </a:r>
            <a:r>
              <a:rPr lang="tr-TR" b="1" dirty="0"/>
              <a:t>“ — </a:t>
            </a:r>
            <a:r>
              <a:rPr lang="tr-TR" b="1" dirty="0" err="1"/>
              <a:t>no-ff</a:t>
            </a:r>
            <a:r>
              <a:rPr lang="tr-TR" b="1" dirty="0"/>
              <a:t>” </a:t>
            </a:r>
            <a:r>
              <a:rPr lang="tr-TR" dirty="0"/>
              <a:t>opsiyonu ile gidilir; 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1624338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8DEA1-D52F-44AC-8D10-A574DE6355CF}"/>
              </a:ext>
            </a:extLst>
          </p:cNvPr>
          <p:cNvSpPr>
            <a:spLocks noGrp="1"/>
          </p:cNvSpPr>
          <p:nvPr>
            <p:ph type="title"/>
          </p:nvPr>
        </p:nvSpPr>
        <p:spPr/>
        <p:txBody>
          <a:bodyPr/>
          <a:lstStyle/>
          <a:p>
            <a:r>
              <a:rPr lang="tr-TR"/>
              <a:t>Rebase</a:t>
            </a:r>
            <a:endParaRPr lang="tr-TR" dirty="0"/>
          </a:p>
        </p:txBody>
      </p:sp>
      <p:sp>
        <p:nvSpPr>
          <p:cNvPr id="3" name="Content Placeholder 2">
            <a:extLst>
              <a:ext uri="{FF2B5EF4-FFF2-40B4-BE49-F238E27FC236}">
                <a16:creationId xmlns:a16="http://schemas.microsoft.com/office/drawing/2014/main" id="{0B279D26-D0A8-4320-A748-828D8424CE84}"/>
              </a:ext>
            </a:extLst>
          </p:cNvPr>
          <p:cNvSpPr>
            <a:spLocks noGrp="1"/>
          </p:cNvSpPr>
          <p:nvPr>
            <p:ph idx="1"/>
          </p:nvPr>
        </p:nvSpPr>
        <p:spPr/>
        <p:txBody>
          <a:bodyPr>
            <a:normAutofit fontScale="85000" lnSpcReduction="10000"/>
          </a:bodyPr>
          <a:lstStyle/>
          <a:p>
            <a:r>
              <a:rPr lang="tr-TR"/>
              <a:t>Git’de merge ve rebase komutları benzer işlevleri yerine getirmek için kullanılıyor. Her iki komut da bir daldaki değişiklikleri başka bir dala birleştirmek için kullanılır. Ancak bu iki komut arasında proje tarihçesinin oluşturulması ile ilgili ciddi bir farklılık vardır.</a:t>
            </a:r>
          </a:p>
          <a:p>
            <a:r>
              <a:rPr lang="tr-TR"/>
              <a:t>Merge komutu ile A dalındaki değişiklikler B dalı ile birleştirildiğinde B dalının commit tarihçesinde merge işleminden kaynaklanan ve merge commit adı verilen otomatik oluşturulmuş bir commit yer alır. Bu commit A ve B dallarının tarihçelerini birbiri ile ilişkilendirir.</a:t>
            </a:r>
          </a:p>
          <a:p>
            <a:r>
              <a:rPr lang="tr-TR"/>
              <a:t>rebase komutu kullandığımızda ise ile A dalındaki her bir commit B dalına sanki commit işlemi B dalında yapılmış gibi yeniden yazılır. Bu sayede B dalının commit tarihçesi sanki tüm değişiklikler bu dalda olmuş gibi düz ve kesintisiz görünür.</a:t>
            </a:r>
          </a:p>
          <a:p>
            <a:endParaRPr lang="tr-TR" dirty="0"/>
          </a:p>
        </p:txBody>
      </p:sp>
    </p:spTree>
    <p:extLst>
      <p:ext uri="{BB962C8B-B14F-4D97-AF65-F5344CB8AC3E}">
        <p14:creationId xmlns:p14="http://schemas.microsoft.com/office/powerpoint/2010/main" val="28501050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67F7-2FB4-4F8A-9C1D-18C1C70C871E}"/>
              </a:ext>
            </a:extLst>
          </p:cNvPr>
          <p:cNvSpPr>
            <a:spLocks noGrp="1"/>
          </p:cNvSpPr>
          <p:nvPr>
            <p:ph type="title"/>
          </p:nvPr>
        </p:nvSpPr>
        <p:spPr/>
        <p:txBody>
          <a:bodyPr>
            <a:normAutofit/>
          </a:bodyPr>
          <a:lstStyle/>
          <a:p>
            <a:r>
              <a:rPr lang="tr-TR" b="1" dirty="0"/>
              <a:t>JSON Nedir?</a:t>
            </a:r>
            <a:endParaRPr lang="tr-TR" dirty="0"/>
          </a:p>
        </p:txBody>
      </p:sp>
      <p:sp>
        <p:nvSpPr>
          <p:cNvPr id="3" name="Content Placeholder 2">
            <a:extLst>
              <a:ext uri="{FF2B5EF4-FFF2-40B4-BE49-F238E27FC236}">
                <a16:creationId xmlns:a16="http://schemas.microsoft.com/office/drawing/2014/main" id="{2DB52836-0FF5-4E38-95C9-2C2F0DD36C52}"/>
              </a:ext>
            </a:extLst>
          </p:cNvPr>
          <p:cNvSpPr>
            <a:spLocks noGrp="1"/>
          </p:cNvSpPr>
          <p:nvPr>
            <p:ph idx="1"/>
          </p:nvPr>
        </p:nvSpPr>
        <p:spPr/>
        <p:txBody>
          <a:bodyPr>
            <a:normAutofit fontScale="85000" lnSpcReduction="20000"/>
          </a:bodyPr>
          <a:lstStyle/>
          <a:p>
            <a:r>
              <a:rPr lang="tr-TR" dirty="0"/>
              <a:t>JSON (</a:t>
            </a:r>
            <a:r>
              <a:rPr lang="tr-TR" dirty="0" err="1"/>
              <a:t>JavaScript</a:t>
            </a:r>
            <a:r>
              <a:rPr lang="tr-TR" dirty="0"/>
              <a:t> Object </a:t>
            </a:r>
            <a:r>
              <a:rPr lang="tr-TR" dirty="0" err="1"/>
              <a:t>Notation</a:t>
            </a:r>
            <a:r>
              <a:rPr lang="tr-TR" dirty="0"/>
              <a:t>), basit veri yapılarını temsil etmek için tasarlanmış bağımsız bir veri değişim formatıdır. Esas olarak iki sistem arasındaki veri alışverişi için kullanılır. Örneğin JSON kullanarak sunucu ile web uygulaması arasında veri aktarabilirsiniz.</a:t>
            </a:r>
            <a:r>
              <a:rPr lang="tr-TR" b="1" dirty="0"/>
              <a:t> </a:t>
            </a:r>
          </a:p>
          <a:p>
            <a:r>
              <a:rPr lang="tr-TR" dirty="0"/>
              <a:t>Hemen hemen her ana dil, JSON dizelerini o dildeki nesnelere veya sınıflara ayrıştırmak için bir tür kitaplığa veya yerleşik işlevselliğe sahiptir. Bu, bir programlama dili içinde JSON verileriyle çalışmayı son derece kolaylaştırır.</a:t>
            </a:r>
          </a:p>
          <a:p>
            <a:r>
              <a:rPr lang="tr-TR" dirty="0"/>
              <a:t>JSON formatı 2000’lerin başında </a:t>
            </a:r>
            <a:r>
              <a:rPr lang="tr-TR" b="1" dirty="0"/>
              <a:t>Douglas </a:t>
            </a:r>
            <a:r>
              <a:rPr lang="tr-TR" b="1" dirty="0" err="1"/>
              <a:t>Crockford</a:t>
            </a:r>
            <a:r>
              <a:rPr lang="tr-TR" dirty="0"/>
              <a:t> tarafından belirlenmiştir. Aralık 2005’te </a:t>
            </a:r>
            <a:r>
              <a:rPr lang="tr-TR" dirty="0" err="1"/>
              <a:t>Yahoo</a:t>
            </a:r>
            <a:r>
              <a:rPr lang="tr-TR" dirty="0"/>
              <a:t>! web hizmetlerinden bazılarını JSON biçiminde sunmaya başlamıştır ve JSON, 2013 yılında bir ECMA standardı haline gelmiştir.</a:t>
            </a:r>
            <a:br>
              <a:rPr lang="tr-TR" dirty="0"/>
            </a:br>
            <a:endParaRPr lang="tr-TR" dirty="0"/>
          </a:p>
        </p:txBody>
      </p:sp>
    </p:spTree>
    <p:extLst>
      <p:ext uri="{BB962C8B-B14F-4D97-AF65-F5344CB8AC3E}">
        <p14:creationId xmlns:p14="http://schemas.microsoft.com/office/powerpoint/2010/main" val="30421889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41D9E-6C8A-42CF-B24E-683BAB52B8AA}"/>
              </a:ext>
            </a:extLst>
          </p:cNvPr>
          <p:cNvSpPr>
            <a:spLocks noGrp="1"/>
          </p:cNvSpPr>
          <p:nvPr>
            <p:ph type="title"/>
          </p:nvPr>
        </p:nvSpPr>
        <p:spPr/>
        <p:txBody>
          <a:bodyPr/>
          <a:lstStyle/>
          <a:p>
            <a:r>
              <a:rPr lang="tr-TR" dirty="0"/>
              <a:t>ödev</a:t>
            </a:r>
          </a:p>
        </p:txBody>
      </p:sp>
      <p:pic>
        <p:nvPicPr>
          <p:cNvPr id="6" name="Content Placeholder 3">
            <a:extLst>
              <a:ext uri="{FF2B5EF4-FFF2-40B4-BE49-F238E27FC236}">
                <a16:creationId xmlns:a16="http://schemas.microsoft.com/office/drawing/2014/main" id="{4BE74F07-B627-4B63-9003-E2EBA479E677}"/>
              </a:ext>
            </a:extLst>
          </p:cNvPr>
          <p:cNvPicPr>
            <a:picLocks noGrp="1" noChangeAspect="1"/>
          </p:cNvPicPr>
          <p:nvPr>
            <p:ph idx="1"/>
          </p:nvPr>
        </p:nvPicPr>
        <p:blipFill>
          <a:blip r:embed="rId2"/>
          <a:stretch>
            <a:fillRect/>
          </a:stretch>
        </p:blipFill>
        <p:spPr>
          <a:xfrm>
            <a:off x="6232257" y="2467992"/>
            <a:ext cx="4344006" cy="961008"/>
          </a:xfrm>
          <a:prstGeom prst="rect">
            <a:avLst/>
          </a:prstGeom>
        </p:spPr>
      </p:pic>
      <p:sp>
        <p:nvSpPr>
          <p:cNvPr id="7" name="TextBox 6">
            <a:extLst>
              <a:ext uri="{FF2B5EF4-FFF2-40B4-BE49-F238E27FC236}">
                <a16:creationId xmlns:a16="http://schemas.microsoft.com/office/drawing/2014/main" id="{6A0B3140-141E-4A2A-A6EC-0418E90AECC1}"/>
              </a:ext>
            </a:extLst>
          </p:cNvPr>
          <p:cNvSpPr txBox="1"/>
          <p:nvPr/>
        </p:nvSpPr>
        <p:spPr>
          <a:xfrm>
            <a:off x="1615737" y="2746236"/>
            <a:ext cx="2044149" cy="369332"/>
          </a:xfrm>
          <a:prstGeom prst="rect">
            <a:avLst/>
          </a:prstGeom>
          <a:noFill/>
        </p:spPr>
        <p:txBody>
          <a:bodyPr wrap="none" rtlCol="0">
            <a:spAutoFit/>
          </a:bodyPr>
          <a:lstStyle/>
          <a:p>
            <a:r>
              <a:rPr lang="tr-TR" dirty="0"/>
              <a:t>2 den küçükse </a:t>
            </a:r>
            <a:r>
              <a:rPr lang="tr-TR" dirty="0" err="1"/>
              <a:t>input</a:t>
            </a:r>
            <a:r>
              <a:rPr lang="tr-TR" dirty="0"/>
              <a:t> </a:t>
            </a:r>
          </a:p>
        </p:txBody>
      </p:sp>
      <p:sp>
        <p:nvSpPr>
          <p:cNvPr id="8" name="Arrow: Right 7">
            <a:extLst>
              <a:ext uri="{FF2B5EF4-FFF2-40B4-BE49-F238E27FC236}">
                <a16:creationId xmlns:a16="http://schemas.microsoft.com/office/drawing/2014/main" id="{4E100D3B-53FE-4CEB-8B9A-30A4EA330D4B}"/>
              </a:ext>
            </a:extLst>
          </p:cNvPr>
          <p:cNvSpPr/>
          <p:nvPr/>
        </p:nvSpPr>
        <p:spPr>
          <a:xfrm>
            <a:off x="4361289" y="2733213"/>
            <a:ext cx="1455938" cy="4638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TextBox 8">
            <a:extLst>
              <a:ext uri="{FF2B5EF4-FFF2-40B4-BE49-F238E27FC236}">
                <a16:creationId xmlns:a16="http://schemas.microsoft.com/office/drawing/2014/main" id="{25D1150E-AD44-474E-91E5-10E459A11E06}"/>
              </a:ext>
            </a:extLst>
          </p:cNvPr>
          <p:cNvSpPr txBox="1"/>
          <p:nvPr/>
        </p:nvSpPr>
        <p:spPr>
          <a:xfrm>
            <a:off x="1615737" y="3844032"/>
            <a:ext cx="2266967" cy="369332"/>
          </a:xfrm>
          <a:prstGeom prst="rect">
            <a:avLst/>
          </a:prstGeom>
          <a:noFill/>
        </p:spPr>
        <p:txBody>
          <a:bodyPr wrap="none" rtlCol="0">
            <a:spAutoFit/>
          </a:bodyPr>
          <a:lstStyle/>
          <a:p>
            <a:r>
              <a:rPr lang="tr-TR" dirty="0" err="1"/>
              <a:t>Input</a:t>
            </a:r>
            <a:r>
              <a:rPr lang="tr-TR" dirty="0"/>
              <a:t> olarak 50 girilirse</a:t>
            </a:r>
          </a:p>
        </p:txBody>
      </p:sp>
      <p:pic>
        <p:nvPicPr>
          <p:cNvPr id="10" name="Picture 9">
            <a:extLst>
              <a:ext uri="{FF2B5EF4-FFF2-40B4-BE49-F238E27FC236}">
                <a16:creationId xmlns:a16="http://schemas.microsoft.com/office/drawing/2014/main" id="{2E843644-FDE5-4F1A-8399-4B87832E6B3F}"/>
              </a:ext>
            </a:extLst>
          </p:cNvPr>
          <p:cNvPicPr>
            <a:picLocks noChangeAspect="1"/>
          </p:cNvPicPr>
          <p:nvPr/>
        </p:nvPicPr>
        <p:blipFill>
          <a:blip r:embed="rId3"/>
          <a:stretch>
            <a:fillRect/>
          </a:stretch>
        </p:blipFill>
        <p:spPr>
          <a:xfrm>
            <a:off x="6232257" y="3547450"/>
            <a:ext cx="4961148" cy="1070514"/>
          </a:xfrm>
          <a:prstGeom prst="rect">
            <a:avLst/>
          </a:prstGeom>
        </p:spPr>
      </p:pic>
      <p:sp>
        <p:nvSpPr>
          <p:cNvPr id="11" name="Arrow: Right 10">
            <a:extLst>
              <a:ext uri="{FF2B5EF4-FFF2-40B4-BE49-F238E27FC236}">
                <a16:creationId xmlns:a16="http://schemas.microsoft.com/office/drawing/2014/main" id="{76AAB9B1-5B40-400C-A9CD-0966D425F051}"/>
              </a:ext>
            </a:extLst>
          </p:cNvPr>
          <p:cNvSpPr/>
          <p:nvPr/>
        </p:nvSpPr>
        <p:spPr>
          <a:xfrm>
            <a:off x="4272987" y="3898041"/>
            <a:ext cx="168675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2" name="Picture 11">
            <a:extLst>
              <a:ext uri="{FF2B5EF4-FFF2-40B4-BE49-F238E27FC236}">
                <a16:creationId xmlns:a16="http://schemas.microsoft.com/office/drawing/2014/main" id="{C2C1E79F-5B17-44B2-B464-40C9A7C6615E}"/>
              </a:ext>
            </a:extLst>
          </p:cNvPr>
          <p:cNvPicPr>
            <a:picLocks noChangeAspect="1"/>
          </p:cNvPicPr>
          <p:nvPr/>
        </p:nvPicPr>
        <p:blipFill>
          <a:blip r:embed="rId4"/>
          <a:stretch>
            <a:fillRect/>
          </a:stretch>
        </p:blipFill>
        <p:spPr>
          <a:xfrm>
            <a:off x="6129601" y="4845357"/>
            <a:ext cx="5492630" cy="1049669"/>
          </a:xfrm>
          <a:prstGeom prst="rect">
            <a:avLst/>
          </a:prstGeom>
        </p:spPr>
      </p:pic>
      <p:sp>
        <p:nvSpPr>
          <p:cNvPr id="13" name="TextBox 12">
            <a:extLst>
              <a:ext uri="{FF2B5EF4-FFF2-40B4-BE49-F238E27FC236}">
                <a16:creationId xmlns:a16="http://schemas.microsoft.com/office/drawing/2014/main" id="{FE333F0C-1E74-47BA-8F5A-C8872CC6B26F}"/>
              </a:ext>
            </a:extLst>
          </p:cNvPr>
          <p:cNvSpPr txBox="1"/>
          <p:nvPr/>
        </p:nvSpPr>
        <p:spPr>
          <a:xfrm>
            <a:off x="1321630" y="5148249"/>
            <a:ext cx="3042821" cy="369332"/>
          </a:xfrm>
          <a:prstGeom prst="rect">
            <a:avLst/>
          </a:prstGeom>
          <a:noFill/>
        </p:spPr>
        <p:txBody>
          <a:bodyPr wrap="none" rtlCol="0">
            <a:spAutoFit/>
          </a:bodyPr>
          <a:lstStyle/>
          <a:p>
            <a:r>
              <a:rPr lang="tr-TR" dirty="0"/>
              <a:t>100 den büyük bir </a:t>
            </a:r>
            <a:r>
              <a:rPr lang="tr-TR" dirty="0" err="1"/>
              <a:t>input</a:t>
            </a:r>
            <a:r>
              <a:rPr lang="tr-TR" dirty="0"/>
              <a:t> girilirse</a:t>
            </a:r>
          </a:p>
        </p:txBody>
      </p:sp>
      <p:sp>
        <p:nvSpPr>
          <p:cNvPr id="14" name="Arrow: Right 13">
            <a:extLst>
              <a:ext uri="{FF2B5EF4-FFF2-40B4-BE49-F238E27FC236}">
                <a16:creationId xmlns:a16="http://schemas.microsoft.com/office/drawing/2014/main" id="{218B7580-BB29-400D-9507-2C089575F824}"/>
              </a:ext>
            </a:extLst>
          </p:cNvPr>
          <p:cNvSpPr/>
          <p:nvPr/>
        </p:nvSpPr>
        <p:spPr>
          <a:xfrm>
            <a:off x="4699115" y="5148249"/>
            <a:ext cx="1260629" cy="443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107014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B9698D-3B75-4E08-9F2D-10FE4DD2731C}"/>
              </a:ext>
            </a:extLst>
          </p:cNvPr>
          <p:cNvSpPr>
            <a:spLocks noGrp="1"/>
          </p:cNvSpPr>
          <p:nvPr>
            <p:ph idx="1"/>
          </p:nvPr>
        </p:nvSpPr>
        <p:spPr>
          <a:xfrm>
            <a:off x="1141412" y="195309"/>
            <a:ext cx="9905999" cy="5885895"/>
          </a:xfrm>
        </p:spPr>
        <p:txBody>
          <a:bodyPr>
            <a:normAutofit lnSpcReduction="10000"/>
          </a:bodyPr>
          <a:lstStyle/>
          <a:p>
            <a:endParaRPr lang="tr-TR" dirty="0">
              <a:solidFill>
                <a:srgbClr val="FF0000"/>
              </a:solidFill>
            </a:endParaRPr>
          </a:p>
          <a:p>
            <a:r>
              <a:rPr lang="tr-TR" dirty="0">
                <a:solidFill>
                  <a:srgbClr val="FF0000"/>
                </a:solidFill>
              </a:rPr>
              <a:t>URN (</a:t>
            </a:r>
            <a:r>
              <a:rPr lang="tr-TR" dirty="0" err="1">
                <a:solidFill>
                  <a:srgbClr val="FF0000"/>
                </a:solidFill>
              </a:rPr>
              <a:t>Uniform</a:t>
            </a:r>
            <a:r>
              <a:rPr lang="tr-TR" dirty="0">
                <a:solidFill>
                  <a:srgbClr val="FF0000"/>
                </a:solidFill>
              </a:rPr>
              <a:t> Resource Name)</a:t>
            </a:r>
          </a:p>
          <a:p>
            <a:r>
              <a:rPr lang="tr-TR" dirty="0"/>
              <a:t>Bir kaynağı benzersiz ve kalıcı bir adla tanımlar, ancak bunu İnternet’te nasıl bulunacağının söylenmesi gerekmez. Belgeleri tanımlamakla sınırlı değildirler. Hatta, </a:t>
            </a:r>
            <a:r>
              <a:rPr lang="tr-TR" dirty="0" err="1"/>
              <a:t>URN’ler</a:t>
            </a:r>
            <a:r>
              <a:rPr lang="tr-TR" dirty="0"/>
              <a:t> fikirleri ve kavramları tanımlayabilir. Bir URN genelde </a:t>
            </a:r>
            <a:r>
              <a:rPr lang="tr-TR" dirty="0" err="1"/>
              <a:t>urn</a:t>
            </a:r>
            <a:r>
              <a:rPr lang="tr-TR" dirty="0"/>
              <a:t>: </a:t>
            </a:r>
            <a:r>
              <a:rPr lang="tr-TR" dirty="0" err="1"/>
              <a:t>prefix’i</a:t>
            </a:r>
            <a:r>
              <a:rPr lang="tr-TR" dirty="0"/>
              <a:t> ile başlar.</a:t>
            </a:r>
          </a:p>
          <a:p>
            <a:endParaRPr lang="tr-TR" dirty="0"/>
          </a:p>
          <a:p>
            <a:r>
              <a:rPr lang="tr-TR" dirty="0"/>
              <a:t>urn:isbn:0451450523 ISBN ile bir kitabı işaret eder.</a:t>
            </a:r>
          </a:p>
          <a:p>
            <a:r>
              <a:rPr lang="tr-TR" dirty="0"/>
              <a:t>urn:uuid:6e8bc430-9c3a-11d9-9669-0800200c9a66 global olarak benzersiz bir tanımdır.</a:t>
            </a:r>
          </a:p>
          <a:p>
            <a:r>
              <a:rPr lang="tr-TR" dirty="0" err="1"/>
              <a:t>urn:publishing:book</a:t>
            </a:r>
            <a:r>
              <a:rPr lang="tr-TR" dirty="0"/>
              <a:t> bir belgeyi kitap türü olarak tanımlayan bir XML ad alanıdır.</a:t>
            </a:r>
          </a:p>
        </p:txBody>
      </p:sp>
    </p:spTree>
    <p:extLst>
      <p:ext uri="{BB962C8B-B14F-4D97-AF65-F5344CB8AC3E}">
        <p14:creationId xmlns:p14="http://schemas.microsoft.com/office/powerpoint/2010/main" val="26362747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0D7B-F3AF-4062-850A-5F09A2A0C9BD}"/>
              </a:ext>
            </a:extLst>
          </p:cNvPr>
          <p:cNvSpPr>
            <a:spLocks noGrp="1"/>
          </p:cNvSpPr>
          <p:nvPr>
            <p:ph type="title"/>
          </p:nvPr>
        </p:nvSpPr>
        <p:spPr/>
        <p:txBody>
          <a:bodyPr>
            <a:normAutofit/>
          </a:bodyPr>
          <a:lstStyle/>
          <a:p>
            <a:r>
              <a:rPr lang="tr-TR" b="1" dirty="0" err="1"/>
              <a:t>Callback</a:t>
            </a:r>
            <a:r>
              <a:rPr lang="tr-TR" b="1" dirty="0"/>
              <a:t> </a:t>
            </a:r>
            <a:r>
              <a:rPr lang="tr-TR" b="1" dirty="0" err="1"/>
              <a:t>Function</a:t>
            </a:r>
            <a:endParaRPr lang="tr-TR" dirty="0"/>
          </a:p>
        </p:txBody>
      </p:sp>
      <p:sp>
        <p:nvSpPr>
          <p:cNvPr id="3" name="Content Placeholder 2">
            <a:extLst>
              <a:ext uri="{FF2B5EF4-FFF2-40B4-BE49-F238E27FC236}">
                <a16:creationId xmlns:a16="http://schemas.microsoft.com/office/drawing/2014/main" id="{65C21A2C-95F5-4E0F-A4C8-8B89B6C77389}"/>
              </a:ext>
            </a:extLst>
          </p:cNvPr>
          <p:cNvSpPr>
            <a:spLocks noGrp="1"/>
          </p:cNvSpPr>
          <p:nvPr>
            <p:ph idx="1"/>
          </p:nvPr>
        </p:nvSpPr>
        <p:spPr/>
        <p:txBody>
          <a:bodyPr/>
          <a:lstStyle/>
          <a:p>
            <a:r>
              <a:rPr lang="tr-TR" i="1" dirty="0" err="1"/>
              <a:t>Asenkronik</a:t>
            </a:r>
            <a:r>
              <a:rPr lang="tr-TR" dirty="0"/>
              <a:t> yapı içerisinde </a:t>
            </a:r>
            <a:r>
              <a:rPr lang="tr-TR" dirty="0" err="1"/>
              <a:t>callback</a:t>
            </a:r>
            <a:r>
              <a:rPr lang="tr-TR" dirty="0"/>
              <a:t> </a:t>
            </a:r>
            <a:r>
              <a:rPr lang="tr-TR" dirty="0" err="1"/>
              <a:t>function</a:t>
            </a:r>
            <a:r>
              <a:rPr lang="tr-TR" dirty="0"/>
              <a:t> kilit noktadır. </a:t>
            </a:r>
            <a:r>
              <a:rPr lang="tr-TR" dirty="0" err="1"/>
              <a:t>Callback</a:t>
            </a:r>
            <a:r>
              <a:rPr lang="tr-TR" dirty="0"/>
              <a:t> </a:t>
            </a:r>
            <a:r>
              <a:rPr lang="tr-TR" dirty="0" err="1"/>
              <a:t>function</a:t>
            </a:r>
            <a:r>
              <a:rPr lang="tr-TR" dirty="0"/>
              <a:t> başka bir fonksiyonun çalışmasını tamamladıktan sonra , bir başka fonksiyonun işlevini başlatır.</a:t>
            </a:r>
          </a:p>
        </p:txBody>
      </p:sp>
    </p:spTree>
    <p:extLst>
      <p:ext uri="{BB962C8B-B14F-4D97-AF65-F5344CB8AC3E}">
        <p14:creationId xmlns:p14="http://schemas.microsoft.com/office/powerpoint/2010/main" val="2952192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A0B4-DEDC-4C56-A48E-A050B2720EF9}"/>
              </a:ext>
            </a:extLst>
          </p:cNvPr>
          <p:cNvSpPr>
            <a:spLocks noGrp="1"/>
          </p:cNvSpPr>
          <p:nvPr>
            <p:ph type="title"/>
          </p:nvPr>
        </p:nvSpPr>
        <p:spPr/>
        <p:txBody>
          <a:bodyPr>
            <a:normAutofit/>
          </a:bodyPr>
          <a:lstStyle/>
          <a:p>
            <a:r>
              <a:rPr lang="tr-TR" dirty="0" err="1"/>
              <a:t>JavaScript</a:t>
            </a:r>
            <a:r>
              <a:rPr lang="tr-TR" dirty="0"/>
              <a:t>: </a:t>
            </a:r>
            <a:r>
              <a:rPr lang="tr-TR" dirty="0" err="1"/>
              <a:t>for</a:t>
            </a:r>
            <a:r>
              <a:rPr lang="tr-TR" dirty="0"/>
              <a:t>-in Kullanımı</a:t>
            </a:r>
          </a:p>
        </p:txBody>
      </p:sp>
      <p:sp>
        <p:nvSpPr>
          <p:cNvPr id="3" name="Content Placeholder 2">
            <a:extLst>
              <a:ext uri="{FF2B5EF4-FFF2-40B4-BE49-F238E27FC236}">
                <a16:creationId xmlns:a16="http://schemas.microsoft.com/office/drawing/2014/main" id="{8E56FD89-A260-42A8-80C4-C82D5CD6876F}"/>
              </a:ext>
            </a:extLst>
          </p:cNvPr>
          <p:cNvSpPr>
            <a:spLocks noGrp="1"/>
          </p:cNvSpPr>
          <p:nvPr>
            <p:ph idx="1"/>
          </p:nvPr>
        </p:nvSpPr>
        <p:spPr/>
        <p:txBody>
          <a:bodyPr/>
          <a:lstStyle/>
          <a:p>
            <a:r>
              <a:rPr lang="tr-TR" dirty="0" err="1">
                <a:solidFill>
                  <a:srgbClr val="444444"/>
                </a:solidFill>
                <a:latin typeface="Open Sans"/>
              </a:rPr>
              <a:t>Dögnü</a:t>
            </a:r>
            <a:r>
              <a:rPr lang="tr-TR" dirty="0">
                <a:solidFill>
                  <a:srgbClr val="444444"/>
                </a:solidFill>
                <a:latin typeface="Open Sans"/>
              </a:rPr>
              <a:t> içinde nesne </a:t>
            </a:r>
            <a:r>
              <a:rPr lang="tr-TR" dirty="0" err="1">
                <a:solidFill>
                  <a:srgbClr val="444444"/>
                </a:solidFill>
                <a:latin typeface="Open Sans"/>
              </a:rPr>
              <a:t>nesne</a:t>
            </a:r>
            <a:r>
              <a:rPr lang="tr-TR" dirty="0">
                <a:solidFill>
                  <a:srgbClr val="444444"/>
                </a:solidFill>
                <a:latin typeface="Open Sans"/>
              </a:rPr>
              <a:t> özelliklerine ulaşmak için kullanılır.  Eğer </a:t>
            </a:r>
            <a:r>
              <a:rPr lang="tr-TR" dirty="0" err="1">
                <a:solidFill>
                  <a:srgbClr val="CF4D35"/>
                </a:solidFill>
                <a:latin typeface="Open Sans"/>
              </a:rPr>
              <a:t>JavaScript</a:t>
            </a:r>
            <a:r>
              <a:rPr lang="tr-TR" dirty="0">
                <a:solidFill>
                  <a:srgbClr val="CF4D35"/>
                </a:solidFill>
                <a:latin typeface="Open Sans"/>
              </a:rPr>
              <a:t> nesne oluşturma</a:t>
            </a:r>
            <a:r>
              <a:rPr lang="tr-TR" dirty="0">
                <a:solidFill>
                  <a:srgbClr val="444444"/>
                </a:solidFill>
                <a:latin typeface="Open Sans"/>
              </a:rPr>
              <a:t> hakkında fazla bir fikriniz yoksa bu yazıyı anlamakta zorluk çekebilirsiniz. </a:t>
            </a:r>
            <a:r>
              <a:rPr lang="tr-TR" dirty="0" err="1">
                <a:solidFill>
                  <a:srgbClr val="444444"/>
                </a:solidFill>
                <a:latin typeface="Open Sans"/>
              </a:rPr>
              <a:t>JavaScript’te</a:t>
            </a:r>
            <a:r>
              <a:rPr lang="tr-TR" dirty="0">
                <a:solidFill>
                  <a:srgbClr val="444444"/>
                </a:solidFill>
                <a:latin typeface="Open Sans"/>
              </a:rPr>
              <a:t> nesneleri kavradığınızda bu deyimi </a:t>
            </a:r>
            <a:r>
              <a:rPr lang="tr-TR" dirty="0" err="1">
                <a:solidFill>
                  <a:srgbClr val="444444"/>
                </a:solidFill>
                <a:latin typeface="Open Sans"/>
              </a:rPr>
              <a:t>kullanamak</a:t>
            </a:r>
            <a:r>
              <a:rPr lang="tr-TR" dirty="0">
                <a:solidFill>
                  <a:srgbClr val="444444"/>
                </a:solidFill>
                <a:latin typeface="Open Sans"/>
              </a:rPr>
              <a:t> çok faydalı olacaktır.</a:t>
            </a:r>
            <a:endParaRPr lang="tr-TR" dirty="0"/>
          </a:p>
        </p:txBody>
      </p:sp>
    </p:spTree>
    <p:extLst>
      <p:ext uri="{BB962C8B-B14F-4D97-AF65-F5344CB8AC3E}">
        <p14:creationId xmlns:p14="http://schemas.microsoft.com/office/powerpoint/2010/main" val="2411556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3E54-3A20-4A58-8582-660575F4386F}"/>
              </a:ext>
            </a:extLst>
          </p:cNvPr>
          <p:cNvSpPr>
            <a:spLocks noGrp="1"/>
          </p:cNvSpPr>
          <p:nvPr>
            <p:ph type="title"/>
          </p:nvPr>
        </p:nvSpPr>
        <p:spPr/>
        <p:txBody>
          <a:bodyPr>
            <a:normAutofit/>
          </a:bodyPr>
          <a:lstStyle/>
          <a:p>
            <a:r>
              <a:rPr lang="tr-TR" dirty="0" err="1"/>
              <a:t>JavaScript</a:t>
            </a:r>
            <a:r>
              <a:rPr lang="tr-TR" dirty="0"/>
              <a:t> </a:t>
            </a:r>
            <a:r>
              <a:rPr lang="tr-TR" dirty="0" err="1"/>
              <a:t>for</a:t>
            </a:r>
            <a:r>
              <a:rPr lang="tr-TR" dirty="0"/>
              <a:t> … of Kullanımı</a:t>
            </a:r>
          </a:p>
        </p:txBody>
      </p:sp>
      <p:sp>
        <p:nvSpPr>
          <p:cNvPr id="3" name="Content Placeholder 2">
            <a:extLst>
              <a:ext uri="{FF2B5EF4-FFF2-40B4-BE49-F238E27FC236}">
                <a16:creationId xmlns:a16="http://schemas.microsoft.com/office/drawing/2014/main" id="{3F54F23A-8387-4A32-BFB5-494E7C6C3B58}"/>
              </a:ext>
            </a:extLst>
          </p:cNvPr>
          <p:cNvSpPr>
            <a:spLocks noGrp="1"/>
          </p:cNvSpPr>
          <p:nvPr>
            <p:ph idx="1"/>
          </p:nvPr>
        </p:nvSpPr>
        <p:spPr/>
        <p:txBody>
          <a:bodyPr/>
          <a:lstStyle/>
          <a:p>
            <a:r>
              <a:rPr lang="tr-TR" dirty="0" err="1">
                <a:solidFill>
                  <a:srgbClr val="444444"/>
                </a:solidFill>
                <a:latin typeface="Open Sans"/>
              </a:rPr>
              <a:t>for</a:t>
            </a:r>
            <a:r>
              <a:rPr lang="tr-TR" dirty="0">
                <a:solidFill>
                  <a:srgbClr val="444444"/>
                </a:solidFill>
                <a:latin typeface="Open Sans"/>
              </a:rPr>
              <a:t> of deyimi tekrar eden (</a:t>
            </a:r>
            <a:r>
              <a:rPr lang="tr-TR" dirty="0" err="1">
                <a:solidFill>
                  <a:srgbClr val="FF0000"/>
                </a:solidFill>
                <a:latin typeface="Open Sans"/>
              </a:rPr>
              <a:t>iterable</a:t>
            </a:r>
            <a:r>
              <a:rPr lang="tr-TR" dirty="0">
                <a:solidFill>
                  <a:srgbClr val="444444"/>
                </a:solidFill>
                <a:latin typeface="Open Sans"/>
              </a:rPr>
              <a:t>) nesneler üzerinde hareket ederek nesnenin değerini okumak için kullanılan özel bir </a:t>
            </a:r>
            <a:r>
              <a:rPr lang="tr-TR" dirty="0" err="1">
                <a:solidFill>
                  <a:srgbClr val="444444"/>
                </a:solidFill>
                <a:latin typeface="Open Sans"/>
              </a:rPr>
              <a:t>javascript</a:t>
            </a:r>
            <a:r>
              <a:rPr lang="tr-TR" dirty="0">
                <a:solidFill>
                  <a:srgbClr val="444444"/>
                </a:solidFill>
                <a:latin typeface="Open Sans"/>
              </a:rPr>
              <a:t> deyimidir.  </a:t>
            </a:r>
            <a:r>
              <a:rPr lang="tr-TR" dirty="0" err="1">
                <a:solidFill>
                  <a:srgbClr val="444444"/>
                </a:solidFill>
                <a:latin typeface="Open Sans"/>
              </a:rPr>
              <a:t>Iterable</a:t>
            </a:r>
            <a:r>
              <a:rPr lang="tr-TR" dirty="0">
                <a:solidFill>
                  <a:srgbClr val="444444"/>
                </a:solidFill>
                <a:latin typeface="Open Sans"/>
              </a:rPr>
              <a:t> nesneler (</a:t>
            </a:r>
            <a:r>
              <a:rPr lang="tr-TR" dirty="0" err="1">
                <a:solidFill>
                  <a:srgbClr val="FF0000"/>
                </a:solidFill>
                <a:latin typeface="Open Sans"/>
              </a:rPr>
              <a:t>Array</a:t>
            </a:r>
            <a:r>
              <a:rPr lang="tr-TR" dirty="0">
                <a:solidFill>
                  <a:srgbClr val="FF0000"/>
                </a:solidFill>
                <a:latin typeface="Open Sans"/>
              </a:rPr>
              <a:t>, </a:t>
            </a:r>
            <a:r>
              <a:rPr lang="tr-TR" dirty="0" err="1">
                <a:solidFill>
                  <a:srgbClr val="FF0000"/>
                </a:solidFill>
                <a:latin typeface="Open Sans"/>
              </a:rPr>
              <a:t>Map</a:t>
            </a:r>
            <a:r>
              <a:rPr lang="tr-TR" dirty="0">
                <a:solidFill>
                  <a:srgbClr val="FF0000"/>
                </a:solidFill>
                <a:latin typeface="Open Sans"/>
              </a:rPr>
              <a:t>, Set, </a:t>
            </a:r>
            <a:r>
              <a:rPr lang="tr-TR" dirty="0" err="1">
                <a:solidFill>
                  <a:srgbClr val="FF0000"/>
                </a:solidFill>
                <a:latin typeface="Open Sans"/>
              </a:rPr>
              <a:t>String</a:t>
            </a:r>
            <a:r>
              <a:rPr lang="tr-TR" dirty="0">
                <a:solidFill>
                  <a:srgbClr val="FF0000"/>
                </a:solidFill>
                <a:latin typeface="Open Sans"/>
              </a:rPr>
              <a:t>, </a:t>
            </a:r>
            <a:r>
              <a:rPr lang="tr-TR" dirty="0" err="1">
                <a:solidFill>
                  <a:srgbClr val="FF0000"/>
                </a:solidFill>
                <a:latin typeface="Open Sans"/>
              </a:rPr>
              <a:t>TypedArray</a:t>
            </a:r>
            <a:r>
              <a:rPr lang="tr-TR" dirty="0">
                <a:solidFill>
                  <a:srgbClr val="FF0000"/>
                </a:solidFill>
                <a:latin typeface="Open Sans"/>
              </a:rPr>
              <a:t> ve nesne içindeki </a:t>
            </a:r>
            <a:r>
              <a:rPr lang="tr-TR" dirty="0" err="1">
                <a:solidFill>
                  <a:srgbClr val="FF0000"/>
                </a:solidFill>
                <a:latin typeface="Open Sans"/>
              </a:rPr>
              <a:t>yield</a:t>
            </a:r>
            <a:r>
              <a:rPr lang="tr-TR" dirty="0">
                <a:solidFill>
                  <a:srgbClr val="FF0000"/>
                </a:solidFill>
                <a:latin typeface="Open Sans"/>
              </a:rPr>
              <a:t> ile oluşturulan değişkenler vb.</a:t>
            </a:r>
            <a:r>
              <a:rPr lang="tr-TR" dirty="0">
                <a:solidFill>
                  <a:schemeClr val="tx1"/>
                </a:solidFill>
                <a:latin typeface="Open Sans"/>
              </a:rPr>
              <a:t>)</a:t>
            </a:r>
            <a:r>
              <a:rPr lang="tr-TR" dirty="0">
                <a:solidFill>
                  <a:srgbClr val="FF0000"/>
                </a:solidFill>
                <a:latin typeface="Open Sans"/>
              </a:rPr>
              <a:t> </a:t>
            </a:r>
            <a:r>
              <a:rPr lang="tr-TR" dirty="0">
                <a:solidFill>
                  <a:srgbClr val="444444"/>
                </a:solidFill>
                <a:latin typeface="Open Sans"/>
              </a:rPr>
              <a:t>üzerinde okumak yapmak için kullanılır. </a:t>
            </a:r>
            <a:r>
              <a:rPr lang="tr-TR" dirty="0" err="1">
                <a:solidFill>
                  <a:srgbClr val="444444"/>
                </a:solidFill>
                <a:latin typeface="Open Sans"/>
              </a:rPr>
              <a:t>For</a:t>
            </a:r>
            <a:r>
              <a:rPr lang="tr-TR" dirty="0">
                <a:solidFill>
                  <a:srgbClr val="444444"/>
                </a:solidFill>
                <a:latin typeface="Open Sans"/>
              </a:rPr>
              <a:t> of ES6 ile </a:t>
            </a:r>
            <a:r>
              <a:rPr lang="tr-TR" dirty="0" err="1">
                <a:solidFill>
                  <a:srgbClr val="444444"/>
                </a:solidFill>
                <a:latin typeface="Open Sans"/>
              </a:rPr>
              <a:t>javascript</a:t>
            </a:r>
            <a:r>
              <a:rPr lang="tr-TR" dirty="0">
                <a:solidFill>
                  <a:srgbClr val="444444"/>
                </a:solidFill>
                <a:latin typeface="Open Sans"/>
              </a:rPr>
              <a:t> içine dahil olmuş bir deyimdir. </a:t>
            </a:r>
            <a:r>
              <a:rPr lang="tr-TR" dirty="0" err="1">
                <a:solidFill>
                  <a:srgbClr val="444444"/>
                </a:solidFill>
                <a:latin typeface="Open Sans"/>
              </a:rPr>
              <a:t>For</a:t>
            </a:r>
            <a:r>
              <a:rPr lang="tr-TR" dirty="0">
                <a:solidFill>
                  <a:srgbClr val="444444"/>
                </a:solidFill>
                <a:latin typeface="Open Sans"/>
              </a:rPr>
              <a:t> in deyiminden farklı olarak </a:t>
            </a:r>
            <a:r>
              <a:rPr lang="tr-TR" dirty="0" err="1">
                <a:solidFill>
                  <a:srgbClr val="444444"/>
                </a:solidFill>
                <a:latin typeface="Open Sans"/>
              </a:rPr>
              <a:t>koleysiyonlar</a:t>
            </a:r>
            <a:r>
              <a:rPr lang="tr-TR" dirty="0">
                <a:solidFill>
                  <a:srgbClr val="444444"/>
                </a:solidFill>
                <a:latin typeface="Open Sans"/>
              </a:rPr>
              <a:t> üzerinde sadece okuma yapmaktadır.</a:t>
            </a:r>
            <a:endParaRPr lang="tr-TR" dirty="0"/>
          </a:p>
        </p:txBody>
      </p:sp>
    </p:spTree>
    <p:extLst>
      <p:ext uri="{BB962C8B-B14F-4D97-AF65-F5344CB8AC3E}">
        <p14:creationId xmlns:p14="http://schemas.microsoft.com/office/powerpoint/2010/main" val="3728240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B6BC9-68B6-4F12-8CC0-2BBF6D1875E5}"/>
              </a:ext>
            </a:extLst>
          </p:cNvPr>
          <p:cNvSpPr>
            <a:spLocks noGrp="1"/>
          </p:cNvSpPr>
          <p:nvPr>
            <p:ph type="title"/>
          </p:nvPr>
        </p:nvSpPr>
        <p:spPr/>
        <p:txBody>
          <a:bodyPr>
            <a:normAutofit/>
          </a:bodyPr>
          <a:lstStyle/>
          <a:p>
            <a:r>
              <a:rPr lang="tr-TR" b="1" dirty="0"/>
              <a:t>SHIFT VE UNSHIFT</a:t>
            </a:r>
            <a:endParaRPr lang="tr-TR" dirty="0"/>
          </a:p>
        </p:txBody>
      </p:sp>
      <p:sp>
        <p:nvSpPr>
          <p:cNvPr id="3" name="Content Placeholder 2">
            <a:extLst>
              <a:ext uri="{FF2B5EF4-FFF2-40B4-BE49-F238E27FC236}">
                <a16:creationId xmlns:a16="http://schemas.microsoft.com/office/drawing/2014/main" id="{C18EF96C-CB9D-4763-950A-BFE5E6FBA57B}"/>
              </a:ext>
            </a:extLst>
          </p:cNvPr>
          <p:cNvSpPr>
            <a:spLocks noGrp="1"/>
          </p:cNvSpPr>
          <p:nvPr>
            <p:ph idx="1"/>
          </p:nvPr>
        </p:nvSpPr>
        <p:spPr/>
        <p:txBody>
          <a:bodyPr>
            <a:normAutofit fontScale="92500"/>
          </a:bodyPr>
          <a:lstStyle/>
          <a:p>
            <a:pPr marL="0" indent="0">
              <a:buNone/>
            </a:pPr>
            <a:r>
              <a:rPr lang="tr-TR" b="1" dirty="0"/>
              <a:t>SHIFT </a:t>
            </a:r>
            <a:endParaRPr lang="tr-TR" dirty="0"/>
          </a:p>
          <a:p>
            <a:r>
              <a:rPr lang="tr-TR" dirty="0" err="1"/>
              <a:t>Shift</a:t>
            </a:r>
            <a:r>
              <a:rPr lang="tr-TR" dirty="0"/>
              <a:t> </a:t>
            </a:r>
            <a:r>
              <a:rPr lang="tr-TR" dirty="0" err="1"/>
              <a:t>fonskiyonu</a:t>
            </a:r>
            <a:r>
              <a:rPr lang="tr-TR" dirty="0"/>
              <a:t> diziye ait ilk elemanı </a:t>
            </a:r>
            <a:r>
              <a:rPr lang="tr-TR" dirty="0" err="1"/>
              <a:t>dönderir</a:t>
            </a:r>
            <a:r>
              <a:rPr lang="tr-TR" dirty="0"/>
              <a:t>. Yani indis numarası en küçük olan (0) eleman hangisi ise bu eleman dönecektir . Aşağıdaki örnek ile şimdi bunu deneyelim .</a:t>
            </a:r>
          </a:p>
          <a:p>
            <a:pPr marL="0" indent="0">
              <a:buNone/>
            </a:pPr>
            <a:r>
              <a:rPr lang="tr-TR" b="1" dirty="0"/>
              <a:t>UNSHIFT</a:t>
            </a:r>
            <a:endParaRPr lang="tr-TR" dirty="0"/>
          </a:p>
          <a:p>
            <a:r>
              <a:rPr lang="tr-TR" dirty="0" err="1"/>
              <a:t>Javascript</a:t>
            </a:r>
            <a:r>
              <a:rPr lang="tr-TR" dirty="0"/>
              <a:t> </a:t>
            </a:r>
            <a:r>
              <a:rPr lang="tr-TR" dirty="0" err="1"/>
              <a:t>unshift</a:t>
            </a:r>
            <a:r>
              <a:rPr lang="tr-TR" dirty="0"/>
              <a:t> fonksiyonu sepet dizisinin 0 indis numarasına yani ilk elemanı olacak şekilde yeni bir eleman ekler . Yani dizinin en başına yeni bir eleman eklemek istiyorsanız UNSHIFT kullanılabilir.</a:t>
            </a:r>
          </a:p>
          <a:p>
            <a:endParaRPr lang="tr-TR" dirty="0"/>
          </a:p>
        </p:txBody>
      </p:sp>
    </p:spTree>
    <p:extLst>
      <p:ext uri="{BB962C8B-B14F-4D97-AF65-F5344CB8AC3E}">
        <p14:creationId xmlns:p14="http://schemas.microsoft.com/office/powerpoint/2010/main" val="3538329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53589-4611-4931-9F5D-9658CF24190D}"/>
              </a:ext>
            </a:extLst>
          </p:cNvPr>
          <p:cNvSpPr>
            <a:spLocks noGrp="1"/>
          </p:cNvSpPr>
          <p:nvPr>
            <p:ph type="title"/>
          </p:nvPr>
        </p:nvSpPr>
        <p:spPr>
          <a:xfrm>
            <a:off x="1295401" y="982132"/>
            <a:ext cx="9601196" cy="1043125"/>
          </a:xfrm>
        </p:spPr>
        <p:txBody>
          <a:bodyPr>
            <a:normAutofit fontScale="90000"/>
          </a:bodyPr>
          <a:lstStyle/>
          <a:p>
            <a:r>
              <a:rPr lang="tr-TR" b="1" dirty="0" err="1"/>
              <a:t>Javascript</a:t>
            </a:r>
            <a:r>
              <a:rPr lang="tr-TR" b="1" dirty="0"/>
              <a:t> pop() Metodu Kullanımı ve </a:t>
            </a:r>
            <a:r>
              <a:rPr lang="tr-TR" b="1" dirty="0" err="1"/>
              <a:t>Javascript</a:t>
            </a:r>
            <a:r>
              <a:rPr lang="tr-TR" b="1" dirty="0"/>
              <a:t> </a:t>
            </a:r>
            <a:r>
              <a:rPr lang="tr-TR" b="1" dirty="0" err="1"/>
              <a:t>push</a:t>
            </a:r>
            <a:r>
              <a:rPr lang="tr-TR" b="1" dirty="0"/>
              <a:t>() Metodu</a:t>
            </a:r>
            <a:endParaRPr lang="tr-TR" dirty="0"/>
          </a:p>
        </p:txBody>
      </p:sp>
      <p:sp>
        <p:nvSpPr>
          <p:cNvPr id="3" name="Content Placeholder 2">
            <a:extLst>
              <a:ext uri="{FF2B5EF4-FFF2-40B4-BE49-F238E27FC236}">
                <a16:creationId xmlns:a16="http://schemas.microsoft.com/office/drawing/2014/main" id="{1F3F5FBD-5810-4D40-B76D-0FFB8205B059}"/>
              </a:ext>
            </a:extLst>
          </p:cNvPr>
          <p:cNvSpPr>
            <a:spLocks noGrp="1"/>
          </p:cNvSpPr>
          <p:nvPr>
            <p:ph idx="1"/>
          </p:nvPr>
        </p:nvSpPr>
        <p:spPr/>
        <p:txBody>
          <a:bodyPr/>
          <a:lstStyle/>
          <a:p>
            <a:r>
              <a:rPr lang="tr-TR" b="1" dirty="0"/>
              <a:t>pop()</a:t>
            </a:r>
            <a:r>
              <a:rPr lang="tr-TR" dirty="0"/>
              <a:t> metodu dizinin son elemanını siler ve dizinin yapısını değiştirir. Aynı zamanda da diziden silinen elemanı döndürür.</a:t>
            </a:r>
          </a:p>
          <a:p>
            <a:endParaRPr lang="tr-TR" dirty="0"/>
          </a:p>
          <a:p>
            <a:r>
              <a:rPr lang="tr-TR" b="1" dirty="0" err="1">
                <a:solidFill>
                  <a:schemeClr val="tx1"/>
                </a:solidFill>
              </a:rPr>
              <a:t>Push</a:t>
            </a:r>
            <a:r>
              <a:rPr lang="tr-TR" b="1" dirty="0">
                <a:solidFill>
                  <a:schemeClr val="tx1"/>
                </a:solidFill>
              </a:rPr>
              <a:t>()</a:t>
            </a:r>
            <a:r>
              <a:rPr lang="tr-TR" b="1" dirty="0"/>
              <a:t> </a:t>
            </a:r>
            <a:r>
              <a:rPr lang="tr-TR" dirty="0"/>
              <a:t>metodu, dizinin sonuna yeni değerler eklemek için kullanılır. İşlem sonucunda ise, dizinin yeni uzunluğunu geriye döner.</a:t>
            </a:r>
          </a:p>
        </p:txBody>
      </p:sp>
    </p:spTree>
    <p:extLst>
      <p:ext uri="{BB962C8B-B14F-4D97-AF65-F5344CB8AC3E}">
        <p14:creationId xmlns:p14="http://schemas.microsoft.com/office/powerpoint/2010/main" val="34863962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7B21-D0FC-4F0B-A5DC-E4128768E218}"/>
              </a:ext>
            </a:extLst>
          </p:cNvPr>
          <p:cNvSpPr>
            <a:spLocks noGrp="1"/>
          </p:cNvSpPr>
          <p:nvPr>
            <p:ph type="title"/>
          </p:nvPr>
        </p:nvSpPr>
        <p:spPr/>
        <p:txBody>
          <a:bodyPr/>
          <a:lstStyle/>
          <a:p>
            <a:pPr algn="ctr"/>
            <a:r>
              <a:rPr lang="tr-TR" dirty="0" err="1"/>
              <a:t>Decoder</a:t>
            </a:r>
            <a:r>
              <a:rPr lang="tr-TR" dirty="0"/>
              <a:t> </a:t>
            </a:r>
            <a:r>
              <a:rPr lang="tr-TR" dirty="0" err="1"/>
              <a:t>encoder</a:t>
            </a:r>
            <a:r>
              <a:rPr lang="tr-TR" dirty="0"/>
              <a:t> nedir ?</a:t>
            </a:r>
          </a:p>
        </p:txBody>
      </p:sp>
      <p:sp>
        <p:nvSpPr>
          <p:cNvPr id="3" name="Content Placeholder 2">
            <a:extLst>
              <a:ext uri="{FF2B5EF4-FFF2-40B4-BE49-F238E27FC236}">
                <a16:creationId xmlns:a16="http://schemas.microsoft.com/office/drawing/2014/main" id="{38661B9B-A41B-49A7-AF2A-0118370B3AE5}"/>
              </a:ext>
            </a:extLst>
          </p:cNvPr>
          <p:cNvSpPr>
            <a:spLocks noGrp="1"/>
          </p:cNvSpPr>
          <p:nvPr>
            <p:ph idx="1"/>
          </p:nvPr>
        </p:nvSpPr>
        <p:spPr/>
        <p:txBody>
          <a:bodyPr/>
          <a:lstStyle/>
          <a:p>
            <a:r>
              <a:rPr lang="tr-TR" dirty="0">
                <a:solidFill>
                  <a:srgbClr val="FF0000"/>
                </a:solidFill>
              </a:rPr>
              <a:t>Kodlayıcı(Encoder), </a:t>
            </a:r>
            <a:r>
              <a:rPr lang="tr-TR" dirty="0"/>
              <a:t>bir cihaz veya devredir. Kodlayıcı, bilgileri bir biçimden başka bir biçime dönüştürecektir. </a:t>
            </a:r>
            <a:r>
              <a:rPr lang="tr-TR" dirty="0" err="1"/>
              <a:t>Enkoderin</a:t>
            </a:r>
            <a:r>
              <a:rPr lang="tr-TR" dirty="0"/>
              <a:t> geri besleme sinyali, konumu, sayımı, hızı ve yönü belirleyecektir. Sistemde kullanılan kontrol cihazları, komutu belirli bir fonksiyona göndermek için kullanılır.</a:t>
            </a:r>
          </a:p>
          <a:p>
            <a:r>
              <a:rPr lang="tr-TR" dirty="0">
                <a:solidFill>
                  <a:srgbClr val="FF0000"/>
                </a:solidFill>
              </a:rPr>
              <a:t>Kod çözücü(</a:t>
            </a:r>
            <a:r>
              <a:rPr lang="tr-TR" dirty="0" err="1">
                <a:solidFill>
                  <a:srgbClr val="FF0000"/>
                </a:solidFill>
              </a:rPr>
              <a:t>Decoder</a:t>
            </a:r>
            <a:r>
              <a:rPr lang="tr-TR" dirty="0">
                <a:solidFill>
                  <a:srgbClr val="FF0000"/>
                </a:solidFill>
              </a:rPr>
              <a:t>), </a:t>
            </a:r>
            <a:r>
              <a:rPr lang="tr-TR" dirty="0"/>
              <a:t>kodu bir dizi sinyale dönüştürmek için kullanılan bir devredir. </a:t>
            </a:r>
          </a:p>
          <a:p>
            <a:endParaRPr lang="tr-TR" dirty="0"/>
          </a:p>
        </p:txBody>
      </p:sp>
    </p:spTree>
    <p:extLst>
      <p:ext uri="{BB962C8B-B14F-4D97-AF65-F5344CB8AC3E}">
        <p14:creationId xmlns:p14="http://schemas.microsoft.com/office/powerpoint/2010/main" val="28163216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1BD9-D53C-459A-9F44-79A466A01F59}"/>
              </a:ext>
            </a:extLst>
          </p:cNvPr>
          <p:cNvSpPr>
            <a:spLocks noGrp="1"/>
          </p:cNvSpPr>
          <p:nvPr>
            <p:ph type="title"/>
          </p:nvPr>
        </p:nvSpPr>
        <p:spPr/>
        <p:txBody>
          <a:bodyPr>
            <a:normAutofit/>
          </a:bodyPr>
          <a:lstStyle/>
          <a:p>
            <a:pPr algn="ctr"/>
            <a:r>
              <a:rPr lang="tr-TR" sz="4800" dirty="0">
                <a:solidFill>
                  <a:srgbClr val="FF0000"/>
                </a:solidFill>
              </a:rPr>
              <a:t>MD5-SHA</a:t>
            </a:r>
            <a:endParaRPr lang="tr-TR" sz="4800" dirty="0"/>
          </a:p>
        </p:txBody>
      </p:sp>
      <p:sp>
        <p:nvSpPr>
          <p:cNvPr id="3" name="Content Placeholder 2">
            <a:extLst>
              <a:ext uri="{FF2B5EF4-FFF2-40B4-BE49-F238E27FC236}">
                <a16:creationId xmlns:a16="http://schemas.microsoft.com/office/drawing/2014/main" id="{B28BE7AC-B394-45B9-9C51-B642FE2CD56B}"/>
              </a:ext>
            </a:extLst>
          </p:cNvPr>
          <p:cNvSpPr>
            <a:spLocks noGrp="1"/>
          </p:cNvSpPr>
          <p:nvPr>
            <p:ph idx="1"/>
          </p:nvPr>
        </p:nvSpPr>
        <p:spPr/>
        <p:txBody>
          <a:bodyPr>
            <a:normAutofit lnSpcReduction="10000"/>
          </a:bodyPr>
          <a:lstStyle/>
          <a:p>
            <a:r>
              <a:rPr lang="tr-TR" dirty="0"/>
              <a:t>MD5 (Message-Digest 5) ve SHA1(</a:t>
            </a:r>
            <a:r>
              <a:rPr lang="tr-TR" dirty="0" err="1"/>
              <a:t>Secure</a:t>
            </a:r>
            <a:r>
              <a:rPr lang="tr-TR" dirty="0"/>
              <a:t> </a:t>
            </a:r>
            <a:r>
              <a:rPr lang="tr-TR" dirty="0" err="1"/>
              <a:t>Hashing</a:t>
            </a:r>
            <a:r>
              <a:rPr lang="tr-TR" dirty="0"/>
              <a:t> </a:t>
            </a:r>
            <a:r>
              <a:rPr lang="tr-TR" dirty="0" err="1"/>
              <a:t>Algorithm</a:t>
            </a:r>
            <a:r>
              <a:rPr lang="tr-TR" dirty="0"/>
              <a:t>) veri bütünlüğünü test etmek için kullanılan tek yönlü şifreleme </a:t>
            </a:r>
            <a:r>
              <a:rPr lang="tr-TR" dirty="0" err="1"/>
              <a:t>algoritmalarıdır.Özet</a:t>
            </a:r>
            <a:r>
              <a:rPr lang="tr-TR" dirty="0"/>
              <a:t> fonksiyonları vardır ve belirli bir genişlikte (</a:t>
            </a:r>
            <a:r>
              <a:rPr lang="tr-TR" dirty="0" err="1"/>
              <a:t>örn</a:t>
            </a:r>
            <a:r>
              <a:rPr lang="tr-TR" dirty="0"/>
              <a:t>: 128 bit, 512 bit) </a:t>
            </a:r>
            <a:r>
              <a:rPr lang="tr-TR" dirty="0" err="1"/>
              <a:t>kriptografik</a:t>
            </a:r>
            <a:r>
              <a:rPr lang="tr-TR" dirty="0"/>
              <a:t> özet üretirler.</a:t>
            </a:r>
          </a:p>
          <a:p>
            <a:r>
              <a:rPr lang="tr-TR" dirty="0"/>
              <a:t>Genelde veri tabanında </a:t>
            </a:r>
            <a:r>
              <a:rPr lang="tr-TR" dirty="0" err="1"/>
              <a:t>password</a:t>
            </a:r>
            <a:r>
              <a:rPr lang="tr-TR" dirty="0"/>
              <a:t> şifrelenmiş şekilde tutulur. Biz kullanıcının ekrandan girdiği </a:t>
            </a:r>
            <a:r>
              <a:rPr lang="tr-TR" dirty="0" err="1"/>
              <a:t>password’u</a:t>
            </a:r>
            <a:r>
              <a:rPr lang="tr-TR" dirty="0"/>
              <a:t> SHA-1 ile şifreleyerek veri tabanına kaydederiz. Böylelikle bir şekilde veri tabanından şifre bulunsa bile, sisteme giriş sağlanamamaktadır.</a:t>
            </a:r>
          </a:p>
          <a:p>
            <a:endParaRPr lang="tr-TR" dirty="0"/>
          </a:p>
        </p:txBody>
      </p:sp>
    </p:spTree>
    <p:extLst>
      <p:ext uri="{BB962C8B-B14F-4D97-AF65-F5344CB8AC3E}">
        <p14:creationId xmlns:p14="http://schemas.microsoft.com/office/powerpoint/2010/main" val="23410744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38E3D-4389-43DF-AB63-68F8B519CFAB}"/>
              </a:ext>
            </a:extLst>
          </p:cNvPr>
          <p:cNvSpPr>
            <a:spLocks noGrp="1"/>
          </p:cNvSpPr>
          <p:nvPr>
            <p:ph type="title"/>
          </p:nvPr>
        </p:nvSpPr>
        <p:spPr/>
        <p:txBody>
          <a:bodyPr>
            <a:normAutofit/>
          </a:bodyPr>
          <a:lstStyle/>
          <a:p>
            <a:pPr algn="ctr"/>
            <a:r>
              <a:rPr lang="tr-TR" sz="4000" dirty="0" err="1">
                <a:solidFill>
                  <a:srgbClr val="FF0000"/>
                </a:solidFill>
              </a:rPr>
              <a:t>SynchronIzed</a:t>
            </a:r>
            <a:endParaRPr lang="tr-TR" sz="4000" dirty="0">
              <a:solidFill>
                <a:srgbClr val="FF0000"/>
              </a:solidFill>
            </a:endParaRPr>
          </a:p>
        </p:txBody>
      </p:sp>
      <p:sp>
        <p:nvSpPr>
          <p:cNvPr id="3" name="Content Placeholder 2">
            <a:extLst>
              <a:ext uri="{FF2B5EF4-FFF2-40B4-BE49-F238E27FC236}">
                <a16:creationId xmlns:a16="http://schemas.microsoft.com/office/drawing/2014/main" id="{3EBB4FE2-2A2B-4759-81CC-A291150745B6}"/>
              </a:ext>
            </a:extLst>
          </p:cNvPr>
          <p:cNvSpPr>
            <a:spLocks noGrp="1"/>
          </p:cNvSpPr>
          <p:nvPr>
            <p:ph idx="1"/>
          </p:nvPr>
        </p:nvSpPr>
        <p:spPr/>
        <p:txBody>
          <a:bodyPr/>
          <a:lstStyle/>
          <a:p>
            <a:r>
              <a:rPr lang="tr-TR" sz="2800" b="1" dirty="0"/>
              <a:t>JAVA</a:t>
            </a:r>
            <a:r>
              <a:rPr lang="tr-TR" sz="2800" dirty="0"/>
              <a:t>, C++ veya C# gibi nesne yönelimli programlama dillerinde kullanılan bir terimdir. Basitçe, aynı anda çalışan birden fazla lifin (</a:t>
            </a:r>
            <a:r>
              <a:rPr lang="tr-TR" sz="2800" dirty="0" err="1"/>
              <a:t>thread</a:t>
            </a:r>
            <a:r>
              <a:rPr lang="tr-TR" sz="2800" dirty="0"/>
              <a:t>) veya işlemin (</a:t>
            </a:r>
            <a:r>
              <a:rPr lang="tr-TR" sz="2800" dirty="0" err="1"/>
              <a:t>process</a:t>
            </a:r>
            <a:r>
              <a:rPr lang="tr-TR" sz="2800" dirty="0"/>
              <a:t>) sıralı olmasını ve birbiri ile iletişim halinde çalışmasını sağlar.</a:t>
            </a:r>
          </a:p>
          <a:p>
            <a:endParaRPr lang="tr-TR" dirty="0"/>
          </a:p>
        </p:txBody>
      </p:sp>
    </p:spTree>
    <p:extLst>
      <p:ext uri="{BB962C8B-B14F-4D97-AF65-F5344CB8AC3E}">
        <p14:creationId xmlns:p14="http://schemas.microsoft.com/office/powerpoint/2010/main" val="1351415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B562C-4AC1-4FA8-9F77-49540BFCE20F}"/>
              </a:ext>
            </a:extLst>
          </p:cNvPr>
          <p:cNvSpPr>
            <a:spLocks noGrp="1"/>
          </p:cNvSpPr>
          <p:nvPr>
            <p:ph type="title"/>
          </p:nvPr>
        </p:nvSpPr>
        <p:spPr/>
        <p:txBody>
          <a:bodyPr/>
          <a:lstStyle/>
          <a:p>
            <a:pPr algn="ctr"/>
            <a:r>
              <a:rPr lang="tr-TR" dirty="0">
                <a:solidFill>
                  <a:srgbClr val="FF0000"/>
                </a:solidFill>
              </a:rPr>
              <a:t>HTTP yapısı nedir ne için kullanılır? </a:t>
            </a:r>
            <a:br>
              <a:rPr lang="tr-TR" dirty="0">
                <a:solidFill>
                  <a:srgbClr val="FF0000"/>
                </a:solidFill>
              </a:rPr>
            </a:br>
            <a:endParaRPr lang="tr-TR" dirty="0">
              <a:solidFill>
                <a:srgbClr val="FF0000"/>
              </a:solidFill>
            </a:endParaRPr>
          </a:p>
        </p:txBody>
      </p:sp>
      <p:sp>
        <p:nvSpPr>
          <p:cNvPr id="3" name="Content Placeholder 2">
            <a:extLst>
              <a:ext uri="{FF2B5EF4-FFF2-40B4-BE49-F238E27FC236}">
                <a16:creationId xmlns:a16="http://schemas.microsoft.com/office/drawing/2014/main" id="{9EF0E541-2BDE-498A-A516-35C2439C68D2}"/>
              </a:ext>
            </a:extLst>
          </p:cNvPr>
          <p:cNvSpPr>
            <a:spLocks noGrp="1"/>
          </p:cNvSpPr>
          <p:nvPr>
            <p:ph idx="1"/>
          </p:nvPr>
        </p:nvSpPr>
        <p:spPr>
          <a:xfrm>
            <a:off x="1141412" y="1597980"/>
            <a:ext cx="9905999" cy="4641501"/>
          </a:xfrm>
        </p:spPr>
        <p:txBody>
          <a:bodyPr>
            <a:normAutofit/>
          </a:bodyPr>
          <a:lstStyle/>
          <a:p>
            <a:r>
              <a:rPr lang="tr-TR" dirty="0"/>
              <a:t> “</a:t>
            </a:r>
            <a:r>
              <a:rPr lang="tr-TR" b="1" dirty="0"/>
              <a:t>http</a:t>
            </a:r>
            <a:r>
              <a:rPr lang="tr-TR" dirty="0"/>
              <a:t>”, bilginin sunucudan kullanıcıya nasıl ve ne şekilde aktarılacağını gösteren protokoldür. Açılımı “</a:t>
            </a:r>
            <a:r>
              <a:rPr lang="tr-TR" b="1" dirty="0" err="1"/>
              <a:t>Hyper</a:t>
            </a:r>
            <a:r>
              <a:rPr lang="tr-TR" b="1" dirty="0"/>
              <a:t> </a:t>
            </a:r>
            <a:r>
              <a:rPr lang="tr-TR" b="1" dirty="0" err="1"/>
              <a:t>Text</a:t>
            </a:r>
            <a:r>
              <a:rPr lang="tr-TR" b="1" dirty="0"/>
              <a:t> Transfer Protocol</a:t>
            </a:r>
            <a:r>
              <a:rPr lang="tr-TR" dirty="0"/>
              <a:t>” olan bu kavram dilimizde “</a:t>
            </a:r>
            <a:r>
              <a:rPr lang="tr-TR" b="1" dirty="0"/>
              <a:t>Üstün Metin Transfer Protokolü</a:t>
            </a:r>
            <a:r>
              <a:rPr lang="tr-TR" dirty="0"/>
              <a:t>” olarak biliniyor. İnternet kullanıcıları bunu aktif olarak kullanmasa da otomatik olarak arama çubuğu bu protokolü koyar. Halk dilinde söylemek gerekirse web sayfalarının görüntülenmesini sağlayan protokoldür. Bunun için bize bir tarayıcı gerekmektedir. Örneğin tarayıcıya girdik ve arama çubuğuna bir adres gireceğiz o aşamada http sunucuya bir giriş talebi sunar ve talep onay gördüğünde o sitenin verileri karşımıza çıkar ve biz siteye giriş yapmış oluruz.</a:t>
            </a:r>
          </a:p>
        </p:txBody>
      </p:sp>
    </p:spTree>
    <p:extLst>
      <p:ext uri="{BB962C8B-B14F-4D97-AF65-F5344CB8AC3E}">
        <p14:creationId xmlns:p14="http://schemas.microsoft.com/office/powerpoint/2010/main" val="3127913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F556-ADBE-4CB2-933E-D803F146E830}"/>
              </a:ext>
            </a:extLst>
          </p:cNvPr>
          <p:cNvSpPr>
            <a:spLocks noGrp="1"/>
          </p:cNvSpPr>
          <p:nvPr>
            <p:ph type="title"/>
          </p:nvPr>
        </p:nvSpPr>
        <p:spPr/>
        <p:txBody>
          <a:bodyPr/>
          <a:lstStyle/>
          <a:p>
            <a:pPr algn="ctr"/>
            <a:r>
              <a:rPr lang="tr-TR" dirty="0" err="1">
                <a:solidFill>
                  <a:srgbClr val="FF0000"/>
                </a:solidFill>
              </a:rPr>
              <a:t>npm</a:t>
            </a:r>
            <a:r>
              <a:rPr lang="tr-TR" dirty="0">
                <a:solidFill>
                  <a:srgbClr val="FF0000"/>
                </a:solidFill>
              </a:rPr>
              <a:t>  </a:t>
            </a:r>
            <a:r>
              <a:rPr lang="tr-TR" dirty="0" err="1">
                <a:solidFill>
                  <a:srgbClr val="FF0000"/>
                </a:solidFill>
              </a:rPr>
              <a:t>nodejs</a:t>
            </a:r>
            <a:r>
              <a:rPr lang="tr-TR" dirty="0">
                <a:solidFill>
                  <a:srgbClr val="FF0000"/>
                </a:solidFill>
              </a:rPr>
              <a:t> nedir?</a:t>
            </a:r>
          </a:p>
        </p:txBody>
      </p:sp>
      <p:sp>
        <p:nvSpPr>
          <p:cNvPr id="3" name="Content Placeholder 2">
            <a:extLst>
              <a:ext uri="{FF2B5EF4-FFF2-40B4-BE49-F238E27FC236}">
                <a16:creationId xmlns:a16="http://schemas.microsoft.com/office/drawing/2014/main" id="{8F0A229E-E3E5-4781-A53B-58452C66FD15}"/>
              </a:ext>
            </a:extLst>
          </p:cNvPr>
          <p:cNvSpPr>
            <a:spLocks noGrp="1"/>
          </p:cNvSpPr>
          <p:nvPr>
            <p:ph idx="1"/>
          </p:nvPr>
        </p:nvSpPr>
        <p:spPr/>
        <p:txBody>
          <a:bodyPr>
            <a:normAutofit/>
          </a:bodyPr>
          <a:lstStyle/>
          <a:p>
            <a:r>
              <a:rPr lang="tr-TR" dirty="0" err="1"/>
              <a:t>Npm</a:t>
            </a:r>
            <a:r>
              <a:rPr lang="tr-TR" dirty="0"/>
              <a:t>; </a:t>
            </a:r>
            <a:r>
              <a:rPr lang="tr-TR" dirty="0" err="1"/>
              <a:t>Node</a:t>
            </a:r>
            <a:r>
              <a:rPr lang="tr-TR" dirty="0"/>
              <a:t> </a:t>
            </a:r>
            <a:r>
              <a:rPr lang="tr-TR" dirty="0" err="1"/>
              <a:t>Package</a:t>
            </a:r>
            <a:r>
              <a:rPr lang="tr-TR" dirty="0"/>
              <a:t> Manager ya da </a:t>
            </a:r>
            <a:r>
              <a:rPr lang="tr-TR" dirty="0" err="1"/>
              <a:t>Node</a:t>
            </a:r>
            <a:r>
              <a:rPr lang="tr-TR" dirty="0"/>
              <a:t> </a:t>
            </a:r>
            <a:r>
              <a:rPr lang="tr-TR" dirty="0" err="1"/>
              <a:t>Packaged</a:t>
            </a:r>
            <a:r>
              <a:rPr lang="tr-TR" dirty="0"/>
              <a:t> </a:t>
            </a:r>
            <a:r>
              <a:rPr lang="tr-TR" dirty="0" err="1"/>
              <a:t>Modules</a:t>
            </a:r>
            <a:r>
              <a:rPr lang="tr-TR" dirty="0"/>
              <a:t> olarak da denmektedir. Isaac Z. </a:t>
            </a:r>
            <a:r>
              <a:rPr lang="tr-TR" dirty="0" err="1"/>
              <a:t>Schlueter</a:t>
            </a:r>
            <a:r>
              <a:rPr lang="tr-TR" dirty="0"/>
              <a:t> tarafından tamamen </a:t>
            </a:r>
            <a:r>
              <a:rPr lang="tr-TR" dirty="0" err="1"/>
              <a:t>javascript</a:t>
            </a:r>
            <a:r>
              <a:rPr lang="tr-TR" dirty="0"/>
              <a:t> dili kullanılarak geliştirilmiştir.</a:t>
            </a:r>
          </a:p>
          <a:p>
            <a:r>
              <a:rPr lang="tr-TR" dirty="0" err="1"/>
              <a:t>Npm</a:t>
            </a:r>
            <a:r>
              <a:rPr lang="tr-TR" dirty="0"/>
              <a:t> temel olarak 3. parti yazılımları yüklemeyi sağlayan bir araçtır. Kendi sitesindeki açıklama ise aşağıdaki gibidir.</a:t>
            </a:r>
          </a:p>
          <a:p>
            <a:r>
              <a:rPr lang="tr-TR" dirty="0"/>
              <a:t> </a:t>
            </a:r>
            <a:r>
              <a:rPr lang="tr-TR" dirty="0" err="1"/>
              <a:t>Npm’i</a:t>
            </a:r>
            <a:r>
              <a:rPr lang="tr-TR" dirty="0"/>
              <a:t> Google Play </a:t>
            </a:r>
            <a:r>
              <a:rPr lang="tr-TR" dirty="0" err="1"/>
              <a:t>Store’a</a:t>
            </a:r>
            <a:r>
              <a:rPr lang="tr-TR" dirty="0"/>
              <a:t> </a:t>
            </a:r>
            <a:r>
              <a:rPr lang="tr-TR" dirty="0" err="1"/>
              <a:t>npm’den</a:t>
            </a:r>
            <a:r>
              <a:rPr lang="tr-TR" dirty="0"/>
              <a:t> yükleyeceğimiz paketleri de </a:t>
            </a:r>
            <a:r>
              <a:rPr lang="tr-TR" dirty="0" err="1"/>
              <a:t>app’lere</a:t>
            </a:r>
            <a:r>
              <a:rPr lang="tr-TR" dirty="0"/>
              <a:t> benzetebiliriz.</a:t>
            </a:r>
          </a:p>
        </p:txBody>
      </p:sp>
    </p:spTree>
    <p:extLst>
      <p:ext uri="{BB962C8B-B14F-4D97-AF65-F5344CB8AC3E}">
        <p14:creationId xmlns:p14="http://schemas.microsoft.com/office/powerpoint/2010/main" val="2406272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7584-ED6C-4A14-81C2-0898B9E3244C}"/>
              </a:ext>
            </a:extLst>
          </p:cNvPr>
          <p:cNvSpPr>
            <a:spLocks noGrp="1"/>
          </p:cNvSpPr>
          <p:nvPr>
            <p:ph type="title"/>
          </p:nvPr>
        </p:nvSpPr>
        <p:spPr/>
        <p:txBody>
          <a:bodyPr/>
          <a:lstStyle/>
          <a:p>
            <a:pPr algn="ctr"/>
            <a:r>
              <a:rPr lang="tr-TR" dirty="0">
                <a:solidFill>
                  <a:srgbClr val="FF0000"/>
                </a:solidFill>
              </a:rPr>
              <a:t>Neden </a:t>
            </a:r>
            <a:r>
              <a:rPr lang="tr-TR" dirty="0" err="1">
                <a:solidFill>
                  <a:srgbClr val="FF0000"/>
                </a:solidFill>
              </a:rPr>
              <a:t>java</a:t>
            </a:r>
            <a:r>
              <a:rPr lang="tr-TR" dirty="0">
                <a:solidFill>
                  <a:srgbClr val="FF0000"/>
                </a:solidFill>
              </a:rPr>
              <a:t> 8 kullanılıyor?</a:t>
            </a:r>
          </a:p>
        </p:txBody>
      </p:sp>
      <p:sp>
        <p:nvSpPr>
          <p:cNvPr id="3" name="Content Placeholder 2">
            <a:extLst>
              <a:ext uri="{FF2B5EF4-FFF2-40B4-BE49-F238E27FC236}">
                <a16:creationId xmlns:a16="http://schemas.microsoft.com/office/drawing/2014/main" id="{DFC5D9F5-3172-4EF8-9D99-8971B0657219}"/>
              </a:ext>
            </a:extLst>
          </p:cNvPr>
          <p:cNvSpPr>
            <a:spLocks noGrp="1"/>
          </p:cNvSpPr>
          <p:nvPr>
            <p:ph idx="1"/>
          </p:nvPr>
        </p:nvSpPr>
        <p:spPr/>
        <p:txBody>
          <a:bodyPr/>
          <a:lstStyle/>
          <a:p>
            <a:r>
              <a:rPr lang="tr-TR" dirty="0"/>
              <a:t>Bunun en önemli sebebi Java 8 ve Java 11 in  bir LTS(</a:t>
            </a:r>
            <a:r>
              <a:rPr lang="tr-TR" dirty="0" err="1"/>
              <a:t>long-term-support</a:t>
            </a:r>
            <a:r>
              <a:rPr lang="tr-TR" dirty="0"/>
              <a:t>) versiyonu olması. Bu politikaya sadece Java 8 ve Java 11sahip.</a:t>
            </a:r>
          </a:p>
        </p:txBody>
      </p:sp>
    </p:spTree>
    <p:extLst>
      <p:ext uri="{BB962C8B-B14F-4D97-AF65-F5344CB8AC3E}">
        <p14:creationId xmlns:p14="http://schemas.microsoft.com/office/powerpoint/2010/main" val="1283413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2B9812B-8F9C-48CC-BB2F-C15191649A7D}"/>
              </a:ext>
            </a:extLst>
          </p:cNvPr>
          <p:cNvGraphicFramePr>
            <a:graphicFrameLocks noGrp="1"/>
          </p:cNvGraphicFramePr>
          <p:nvPr>
            <p:ph idx="1"/>
            <p:extLst>
              <p:ext uri="{D42A27DB-BD31-4B8C-83A1-F6EECF244321}">
                <p14:modId xmlns:p14="http://schemas.microsoft.com/office/powerpoint/2010/main" val="2692352538"/>
              </p:ext>
            </p:extLst>
          </p:nvPr>
        </p:nvGraphicFramePr>
        <p:xfrm>
          <a:off x="1141413" y="461639"/>
          <a:ext cx="9906000" cy="570982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3250072693"/>
                    </a:ext>
                  </a:extLst>
                </a:gridCol>
                <a:gridCol w="4953000">
                  <a:extLst>
                    <a:ext uri="{9D8B030D-6E8A-4147-A177-3AD203B41FA5}">
                      <a16:colId xmlns:a16="http://schemas.microsoft.com/office/drawing/2014/main" val="430148435"/>
                    </a:ext>
                  </a:extLst>
                </a:gridCol>
              </a:tblGrid>
              <a:tr h="627355">
                <a:tc>
                  <a:txBody>
                    <a:bodyPr/>
                    <a:lstStyle/>
                    <a:p>
                      <a:pPr algn="ctr"/>
                      <a:r>
                        <a:rPr lang="tr-TR" sz="2800" dirty="0">
                          <a:solidFill>
                            <a:srgbClr val="FF0000"/>
                          </a:solidFill>
                        </a:rPr>
                        <a:t>XHTML</a:t>
                      </a:r>
                    </a:p>
                  </a:txBody>
                  <a:tcPr/>
                </a:tc>
                <a:tc>
                  <a:txBody>
                    <a:bodyPr/>
                    <a:lstStyle/>
                    <a:p>
                      <a:pPr algn="ctr"/>
                      <a:r>
                        <a:rPr lang="tr-TR" sz="2800" dirty="0">
                          <a:solidFill>
                            <a:srgbClr val="FF0000"/>
                          </a:solidFill>
                        </a:rPr>
                        <a:t>HTML5</a:t>
                      </a:r>
                    </a:p>
                  </a:txBody>
                  <a:tcPr/>
                </a:tc>
                <a:extLst>
                  <a:ext uri="{0D108BD9-81ED-4DB2-BD59-A6C34878D82A}">
                    <a16:rowId xmlns:a16="http://schemas.microsoft.com/office/drawing/2014/main" val="2814937922"/>
                  </a:ext>
                </a:extLst>
              </a:tr>
              <a:tr h="627355">
                <a:tc>
                  <a:txBody>
                    <a:bodyPr/>
                    <a:lstStyle/>
                    <a:p>
                      <a:r>
                        <a:rPr lang="tr-TR" dirty="0"/>
                        <a:t>HTML ve XML in kombinasyonuyla oluşan bir dildir.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HTML5’in güncel sürümlerinden biridir.</a:t>
                      </a:r>
                    </a:p>
                  </a:txBody>
                  <a:tcPr/>
                </a:tc>
                <a:extLst>
                  <a:ext uri="{0D108BD9-81ED-4DB2-BD59-A6C34878D82A}">
                    <a16:rowId xmlns:a16="http://schemas.microsoft.com/office/drawing/2014/main" val="1989547947"/>
                  </a:ext>
                </a:extLst>
              </a:tr>
              <a:tr h="627355">
                <a:tc>
                  <a:txBody>
                    <a:bodyPr/>
                    <a:lstStyle/>
                    <a:p>
                      <a:r>
                        <a:rPr lang="tr-TR" dirty="0" err="1"/>
                        <a:t>XHTML’in</a:t>
                      </a:r>
                      <a:r>
                        <a:rPr lang="tr-TR" dirty="0"/>
                        <a:t> kendine özgü bir öğelere ayırma gereksinimi vardır.</a:t>
                      </a:r>
                    </a:p>
                  </a:txBody>
                  <a:tcPr/>
                </a:tc>
                <a:tc>
                  <a:txBody>
                    <a:bodyPr/>
                    <a:lstStyle/>
                    <a:p>
                      <a:r>
                        <a:rPr lang="tr-TR" dirty="0"/>
                        <a:t>HTML5’in öğe ayırma konusunda özel bir gereksinimi yoktur.</a:t>
                      </a:r>
                    </a:p>
                  </a:txBody>
                  <a:tcPr/>
                </a:tc>
                <a:extLst>
                  <a:ext uri="{0D108BD9-81ED-4DB2-BD59-A6C34878D82A}">
                    <a16:rowId xmlns:a16="http://schemas.microsoft.com/office/drawing/2014/main" val="3578216395"/>
                  </a:ext>
                </a:extLst>
              </a:tr>
              <a:tr h="627355">
                <a:tc>
                  <a:txBody>
                    <a:bodyPr/>
                    <a:lstStyle/>
                    <a:p>
                      <a:r>
                        <a:rPr lang="tr-TR" dirty="0"/>
                        <a:t>XHTML’ de her açılan etiket mutlaka kapatılmalıdır.</a:t>
                      </a:r>
                    </a:p>
                  </a:txBody>
                  <a:tcPr/>
                </a:tc>
                <a:tc>
                  <a:txBody>
                    <a:bodyPr/>
                    <a:lstStyle/>
                    <a:p>
                      <a:r>
                        <a:rPr lang="tr-TR" dirty="0"/>
                        <a:t>HTML5’de etiket gerekiyorsa kapatılır mutlak bir kural değildir.</a:t>
                      </a:r>
                    </a:p>
                  </a:txBody>
                  <a:tcPr/>
                </a:tc>
                <a:extLst>
                  <a:ext uri="{0D108BD9-81ED-4DB2-BD59-A6C34878D82A}">
                    <a16:rowId xmlns:a16="http://schemas.microsoft.com/office/drawing/2014/main" val="2638187996"/>
                  </a:ext>
                </a:extLst>
              </a:tr>
              <a:tr h="627355">
                <a:tc>
                  <a:txBody>
                    <a:bodyPr/>
                    <a:lstStyle/>
                    <a:p>
                      <a:r>
                        <a:rPr lang="tr-TR" sz="1800" b="0" i="0" kern="1200" dirty="0">
                          <a:solidFill>
                            <a:schemeClr val="dk1"/>
                          </a:solidFill>
                          <a:effectLst/>
                          <a:latin typeface="+mn-lt"/>
                          <a:ea typeface="+mn-ea"/>
                          <a:cs typeface="+mn-cs"/>
                        </a:rPr>
                        <a:t>XHTML büyük harf küçük harf duyarlılığı vardır. </a:t>
                      </a:r>
                      <a:endParaRPr lang="tr-TR" dirty="0"/>
                    </a:p>
                  </a:txBody>
                  <a:tcPr/>
                </a:tc>
                <a:tc>
                  <a:txBody>
                    <a:bodyPr/>
                    <a:lstStyle/>
                    <a:p>
                      <a:r>
                        <a:rPr lang="tr-TR" dirty="0"/>
                        <a:t>HTML5 </a:t>
                      </a:r>
                      <a:r>
                        <a:rPr lang="tr-TR" sz="1800" b="0" i="0" kern="1200" dirty="0">
                          <a:solidFill>
                            <a:schemeClr val="dk1"/>
                          </a:solidFill>
                          <a:effectLst/>
                          <a:latin typeface="+mn-lt"/>
                          <a:ea typeface="+mn-ea"/>
                          <a:cs typeface="+mn-cs"/>
                        </a:rPr>
                        <a:t>büyük harf küçük harf duyarlılığı yoktur.</a:t>
                      </a:r>
                      <a:endParaRPr lang="tr-TR" dirty="0"/>
                    </a:p>
                  </a:txBody>
                  <a:tcPr/>
                </a:tc>
                <a:extLst>
                  <a:ext uri="{0D108BD9-81ED-4DB2-BD59-A6C34878D82A}">
                    <a16:rowId xmlns:a16="http://schemas.microsoft.com/office/drawing/2014/main" val="715212630"/>
                  </a:ext>
                </a:extLst>
              </a:tr>
              <a:tr h="627355">
                <a:tc>
                  <a:txBody>
                    <a:bodyPr/>
                    <a:lstStyle/>
                    <a:p>
                      <a:r>
                        <a:rPr lang="tr-TR" sz="1800" b="0" i="0" kern="1200" dirty="0">
                          <a:solidFill>
                            <a:schemeClr val="dk1"/>
                          </a:solidFill>
                          <a:effectLst/>
                          <a:latin typeface="+mn-lt"/>
                          <a:ea typeface="+mn-ea"/>
                          <a:cs typeface="+mn-cs"/>
                        </a:rPr>
                        <a:t>XHTML, </a:t>
                      </a:r>
                      <a:r>
                        <a:rPr lang="tr-TR" sz="1800" b="0" i="0" kern="1200" dirty="0" err="1">
                          <a:solidFill>
                            <a:schemeClr val="dk1"/>
                          </a:solidFill>
                          <a:effectLst/>
                          <a:latin typeface="+mn-lt"/>
                          <a:ea typeface="+mn-ea"/>
                          <a:cs typeface="+mn-cs"/>
                        </a:rPr>
                        <a:t>Geo-Location</a:t>
                      </a:r>
                      <a:r>
                        <a:rPr lang="tr-TR" sz="1800" b="0" i="0" kern="1200" dirty="0">
                          <a:solidFill>
                            <a:schemeClr val="dk1"/>
                          </a:solidFill>
                          <a:effectLst/>
                          <a:latin typeface="+mn-lt"/>
                          <a:ea typeface="+mn-ea"/>
                          <a:cs typeface="+mn-cs"/>
                        </a:rPr>
                        <a:t> API desteklemez.</a:t>
                      </a:r>
                      <a:endParaRPr lang="tr-TR" dirty="0"/>
                    </a:p>
                  </a:txBody>
                  <a:tcPr/>
                </a:tc>
                <a:tc>
                  <a:txBody>
                    <a:bodyPr/>
                    <a:lstStyle/>
                    <a:p>
                      <a:r>
                        <a:rPr lang="tr-TR" dirty="0"/>
                        <a:t>HTML5, kullanıcıların konumlarını paylaşmasını sağlayan bir </a:t>
                      </a:r>
                      <a:r>
                        <a:rPr lang="tr-TR" dirty="0" err="1"/>
                        <a:t>API’ı</a:t>
                      </a:r>
                      <a:r>
                        <a:rPr lang="tr-TR" dirty="0"/>
                        <a:t> vardır.</a:t>
                      </a:r>
                    </a:p>
                  </a:txBody>
                  <a:tcPr/>
                </a:tc>
                <a:extLst>
                  <a:ext uri="{0D108BD9-81ED-4DB2-BD59-A6C34878D82A}">
                    <a16:rowId xmlns:a16="http://schemas.microsoft.com/office/drawing/2014/main" val="2576671787"/>
                  </a:ext>
                </a:extLst>
              </a:tr>
              <a:tr h="627355">
                <a:tc>
                  <a:txBody>
                    <a:bodyPr/>
                    <a:lstStyle/>
                    <a:p>
                      <a:r>
                        <a:rPr lang="tr-TR" dirty="0" err="1"/>
                        <a:t>XHTML’in</a:t>
                      </a:r>
                      <a:r>
                        <a:rPr lang="tr-TR" dirty="0"/>
                        <a:t> etiketlerin sıralaması konusunda sınırlamaları vardır ve </a:t>
                      </a:r>
                      <a:r>
                        <a:rPr lang="tr-TR" dirty="0" err="1"/>
                        <a:t>içiçe</a:t>
                      </a:r>
                      <a:r>
                        <a:rPr lang="tr-TR" dirty="0"/>
                        <a:t> olabilirler.</a:t>
                      </a:r>
                    </a:p>
                  </a:txBody>
                  <a:tcPr/>
                </a:tc>
                <a:tc>
                  <a:txBody>
                    <a:bodyPr/>
                    <a:lstStyle/>
                    <a:p>
                      <a:r>
                        <a:rPr lang="tr-TR" dirty="0"/>
                        <a:t>HTML5’in bu konuda bir sınırlaması yoktur.</a:t>
                      </a:r>
                    </a:p>
                  </a:txBody>
                  <a:tcPr/>
                </a:tc>
                <a:extLst>
                  <a:ext uri="{0D108BD9-81ED-4DB2-BD59-A6C34878D82A}">
                    <a16:rowId xmlns:a16="http://schemas.microsoft.com/office/drawing/2014/main" val="4292692534"/>
                  </a:ext>
                </a:extLst>
              </a:tr>
              <a:tr h="627355">
                <a:tc>
                  <a:txBody>
                    <a:bodyPr/>
                    <a:lstStyle/>
                    <a:p>
                      <a:r>
                        <a:rPr lang="tr-TR" dirty="0"/>
                        <a:t>Internet Explorer 8 tarayıcısını desteklemez.</a:t>
                      </a:r>
                    </a:p>
                  </a:txBody>
                  <a:tcPr/>
                </a:tc>
                <a:tc>
                  <a:txBody>
                    <a:bodyPr/>
                    <a:lstStyle/>
                    <a:p>
                      <a:r>
                        <a:rPr lang="tr-TR" dirty="0"/>
                        <a:t>HTML5, tüm tarayıcılarla uyumludur.</a:t>
                      </a:r>
                    </a:p>
                  </a:txBody>
                  <a:tcPr/>
                </a:tc>
                <a:extLst>
                  <a:ext uri="{0D108BD9-81ED-4DB2-BD59-A6C34878D82A}">
                    <a16:rowId xmlns:a16="http://schemas.microsoft.com/office/drawing/2014/main" val="2228817175"/>
                  </a:ext>
                </a:extLst>
              </a:tr>
              <a:tr h="627355">
                <a:tc>
                  <a:txBody>
                    <a:bodyPr/>
                    <a:lstStyle/>
                    <a:p>
                      <a:r>
                        <a:rPr lang="tr-TR" sz="1800" b="0" i="0" kern="1200" dirty="0">
                          <a:solidFill>
                            <a:schemeClr val="dk1"/>
                          </a:solidFill>
                          <a:effectLst/>
                          <a:latin typeface="+mn-lt"/>
                          <a:ea typeface="+mn-ea"/>
                          <a:cs typeface="+mn-cs"/>
                        </a:rPr>
                        <a:t>XHTML, m</a:t>
                      </a:r>
                      <a:r>
                        <a:rPr lang="tr-TR" dirty="0"/>
                        <a:t>asaüstü bilgisayarlara uygundur.</a:t>
                      </a:r>
                    </a:p>
                  </a:txBody>
                  <a:tcPr/>
                </a:tc>
                <a:tc>
                  <a:txBody>
                    <a:bodyPr/>
                    <a:lstStyle/>
                    <a:p>
                      <a:r>
                        <a:rPr lang="tr-TR" dirty="0"/>
                        <a:t>HTML5, mobil cihazlara, akıllı telefonlara ve tabletlere daha uygundur.</a:t>
                      </a:r>
                    </a:p>
                  </a:txBody>
                  <a:tcPr/>
                </a:tc>
                <a:extLst>
                  <a:ext uri="{0D108BD9-81ED-4DB2-BD59-A6C34878D82A}">
                    <a16:rowId xmlns:a16="http://schemas.microsoft.com/office/drawing/2014/main" val="2719544496"/>
                  </a:ext>
                </a:extLst>
              </a:tr>
            </a:tbl>
          </a:graphicData>
        </a:graphic>
      </p:graphicFrame>
    </p:spTree>
    <p:extLst>
      <p:ext uri="{BB962C8B-B14F-4D97-AF65-F5344CB8AC3E}">
        <p14:creationId xmlns:p14="http://schemas.microsoft.com/office/powerpoint/2010/main" val="2148430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4F571-FDA7-4199-B3FF-61E38F5E8302}"/>
              </a:ext>
            </a:extLst>
          </p:cNvPr>
          <p:cNvSpPr>
            <a:spLocks noGrp="1"/>
          </p:cNvSpPr>
          <p:nvPr>
            <p:ph type="title"/>
          </p:nvPr>
        </p:nvSpPr>
        <p:spPr/>
        <p:txBody>
          <a:bodyPr>
            <a:normAutofit/>
          </a:bodyPr>
          <a:lstStyle/>
          <a:p>
            <a:pPr algn="ctr"/>
            <a:r>
              <a:rPr lang="tr-TR" sz="3200" dirty="0" err="1">
                <a:solidFill>
                  <a:srgbClr val="FF0000"/>
                </a:solidFill>
              </a:rPr>
              <a:t>Semantic</a:t>
            </a:r>
            <a:r>
              <a:rPr lang="tr-TR" sz="3200" dirty="0">
                <a:solidFill>
                  <a:srgbClr val="FF0000"/>
                </a:solidFill>
              </a:rPr>
              <a:t> ve </a:t>
            </a:r>
            <a:r>
              <a:rPr lang="tr-TR" sz="3200" dirty="0" err="1">
                <a:solidFill>
                  <a:srgbClr val="FF0000"/>
                </a:solidFill>
              </a:rPr>
              <a:t>non-semantic</a:t>
            </a:r>
            <a:r>
              <a:rPr lang="tr-TR" sz="3200" dirty="0">
                <a:solidFill>
                  <a:srgbClr val="FF0000"/>
                </a:solidFill>
              </a:rPr>
              <a:t> ELEMANLARIN FARKLARI</a:t>
            </a:r>
          </a:p>
        </p:txBody>
      </p:sp>
      <p:graphicFrame>
        <p:nvGraphicFramePr>
          <p:cNvPr id="4" name="Content Placeholder 3">
            <a:extLst>
              <a:ext uri="{FF2B5EF4-FFF2-40B4-BE49-F238E27FC236}">
                <a16:creationId xmlns:a16="http://schemas.microsoft.com/office/drawing/2014/main" id="{8D2685E2-C799-4250-A829-45AA7C3784CD}"/>
              </a:ext>
            </a:extLst>
          </p:cNvPr>
          <p:cNvGraphicFramePr>
            <a:graphicFrameLocks noGrp="1"/>
          </p:cNvGraphicFramePr>
          <p:nvPr>
            <p:ph idx="1"/>
            <p:extLst>
              <p:ext uri="{D42A27DB-BD31-4B8C-83A1-F6EECF244321}">
                <p14:modId xmlns:p14="http://schemas.microsoft.com/office/powerpoint/2010/main" val="509880677"/>
              </p:ext>
            </p:extLst>
          </p:nvPr>
        </p:nvGraphicFramePr>
        <p:xfrm>
          <a:off x="1141413" y="2249488"/>
          <a:ext cx="9906000" cy="367192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034784421"/>
                    </a:ext>
                  </a:extLst>
                </a:gridCol>
                <a:gridCol w="4953000">
                  <a:extLst>
                    <a:ext uri="{9D8B030D-6E8A-4147-A177-3AD203B41FA5}">
                      <a16:colId xmlns:a16="http://schemas.microsoft.com/office/drawing/2014/main" val="688128882"/>
                    </a:ext>
                  </a:extLst>
                </a:gridCol>
              </a:tblGrid>
              <a:tr h="917980">
                <a:tc>
                  <a:txBody>
                    <a:bodyPr/>
                    <a:lstStyle/>
                    <a:p>
                      <a:pPr algn="ctr"/>
                      <a:r>
                        <a:rPr lang="tr-TR" sz="2800" dirty="0" err="1">
                          <a:solidFill>
                            <a:srgbClr val="FF0000"/>
                          </a:solidFill>
                        </a:rPr>
                        <a:t>Semantic</a:t>
                      </a:r>
                      <a:r>
                        <a:rPr lang="tr-TR" sz="2800" dirty="0">
                          <a:solidFill>
                            <a:srgbClr val="FF0000"/>
                          </a:solidFill>
                        </a:rPr>
                        <a:t> elemanlar</a:t>
                      </a:r>
                    </a:p>
                  </a:txBody>
                  <a:tcPr/>
                </a:tc>
                <a:tc>
                  <a:txBody>
                    <a:bodyPr/>
                    <a:lstStyle/>
                    <a:p>
                      <a:pPr algn="ctr"/>
                      <a:r>
                        <a:rPr lang="tr-TR" sz="2800" dirty="0" err="1">
                          <a:solidFill>
                            <a:srgbClr val="FF0000"/>
                          </a:solidFill>
                        </a:rPr>
                        <a:t>Non-Semantic</a:t>
                      </a:r>
                      <a:r>
                        <a:rPr lang="tr-TR" sz="2800" dirty="0">
                          <a:solidFill>
                            <a:srgbClr val="FF0000"/>
                          </a:solidFill>
                        </a:rPr>
                        <a:t> elemanlar</a:t>
                      </a:r>
                    </a:p>
                  </a:txBody>
                  <a:tcPr/>
                </a:tc>
                <a:extLst>
                  <a:ext uri="{0D108BD9-81ED-4DB2-BD59-A6C34878D82A}">
                    <a16:rowId xmlns:a16="http://schemas.microsoft.com/office/drawing/2014/main" val="922337985"/>
                  </a:ext>
                </a:extLst>
              </a:tr>
              <a:tr h="917980">
                <a:tc>
                  <a:txBody>
                    <a:bodyPr/>
                    <a:lstStyle/>
                    <a:p>
                      <a:r>
                        <a:rPr lang="tr-TR" dirty="0"/>
                        <a:t>Anlamları vardır.</a:t>
                      </a:r>
                    </a:p>
                  </a:txBody>
                  <a:tcPr/>
                </a:tc>
                <a:tc>
                  <a:txBody>
                    <a:bodyPr/>
                    <a:lstStyle/>
                    <a:p>
                      <a:r>
                        <a:rPr lang="tr-TR" dirty="0"/>
                        <a:t>Anlamları yoktur.</a:t>
                      </a:r>
                    </a:p>
                  </a:txBody>
                  <a:tcPr/>
                </a:tc>
                <a:extLst>
                  <a:ext uri="{0D108BD9-81ED-4DB2-BD59-A6C34878D82A}">
                    <a16:rowId xmlns:a16="http://schemas.microsoft.com/office/drawing/2014/main" val="614079055"/>
                  </a:ext>
                </a:extLst>
              </a:tr>
              <a:tr h="917980">
                <a:tc>
                  <a:txBody>
                    <a:bodyPr/>
                    <a:lstStyle/>
                    <a:p>
                      <a:r>
                        <a:rPr lang="tr-TR" dirty="0"/>
                        <a:t>İçeriğin nasıl davranması gerektiğini açıklar.</a:t>
                      </a:r>
                    </a:p>
                  </a:txBody>
                  <a:tcPr/>
                </a:tc>
                <a:tc>
                  <a:txBody>
                    <a:bodyPr/>
                    <a:lstStyle/>
                    <a:p>
                      <a:r>
                        <a:rPr lang="tr-TR" dirty="0"/>
                        <a:t>Herhangi bir şey içerebilir.</a:t>
                      </a:r>
                    </a:p>
                  </a:txBody>
                  <a:tcPr/>
                </a:tc>
                <a:extLst>
                  <a:ext uri="{0D108BD9-81ED-4DB2-BD59-A6C34878D82A}">
                    <a16:rowId xmlns:a16="http://schemas.microsoft.com/office/drawing/2014/main" val="1680936129"/>
                  </a:ext>
                </a:extLst>
              </a:tr>
              <a:tr h="917980">
                <a:tc>
                  <a:txBody>
                    <a:bodyPr/>
                    <a:lstStyle/>
                    <a:p>
                      <a:r>
                        <a:rPr lang="tr-TR" dirty="0"/>
                        <a:t>Kendilerine özgü öznitelikleri olan yapılardır.</a:t>
                      </a:r>
                    </a:p>
                  </a:txBody>
                  <a:tcPr/>
                </a:tc>
                <a:tc>
                  <a:txBody>
                    <a:bodyPr/>
                    <a:lstStyle/>
                    <a:p>
                      <a:r>
                        <a:rPr lang="tr-TR" dirty="0"/>
                        <a:t>‘</a:t>
                      </a:r>
                      <a:r>
                        <a:rPr lang="tr-TR" dirty="0" err="1"/>
                        <a:t>class</a:t>
                      </a:r>
                      <a:r>
                        <a:rPr lang="tr-TR" dirty="0"/>
                        <a:t>’  özniteliği bu yapılarla çalışmak için kullanılır.</a:t>
                      </a:r>
                    </a:p>
                  </a:txBody>
                  <a:tcPr/>
                </a:tc>
                <a:extLst>
                  <a:ext uri="{0D108BD9-81ED-4DB2-BD59-A6C34878D82A}">
                    <a16:rowId xmlns:a16="http://schemas.microsoft.com/office/drawing/2014/main" val="2365530346"/>
                  </a:ext>
                </a:extLst>
              </a:tr>
            </a:tbl>
          </a:graphicData>
        </a:graphic>
      </p:graphicFrame>
    </p:spTree>
    <p:extLst>
      <p:ext uri="{BB962C8B-B14F-4D97-AF65-F5344CB8AC3E}">
        <p14:creationId xmlns:p14="http://schemas.microsoft.com/office/powerpoint/2010/main" val="14445393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340</TotalTime>
  <Words>2810</Words>
  <Application>Microsoft Office PowerPoint</Application>
  <PresentationFormat>Widescreen</PresentationFormat>
  <Paragraphs>180</Paragraphs>
  <Slides>47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Open Sans</vt:lpstr>
      <vt:lpstr>StarSymbol</vt:lpstr>
      <vt:lpstr>Times New Roman</vt:lpstr>
      <vt:lpstr>Trebuchet MS</vt:lpstr>
      <vt:lpstr>Tw Cen MT</vt:lpstr>
      <vt:lpstr>Circuit</vt:lpstr>
      <vt:lpstr>Emre yıldız Atmosware – Patika Bootcamp</vt:lpstr>
      <vt:lpstr>1.Hafta 1.gün</vt:lpstr>
      <vt:lpstr>PowerPoint Presentation</vt:lpstr>
      <vt:lpstr>PowerPoint Presentation</vt:lpstr>
      <vt:lpstr>HTTP yapısı nedir ne için kullanılır?  </vt:lpstr>
      <vt:lpstr>npm  nodejs nedir?</vt:lpstr>
      <vt:lpstr>Neden java 8 kullanılıyor?</vt:lpstr>
      <vt:lpstr>PowerPoint Presentation</vt:lpstr>
      <vt:lpstr>Semantic ve non-semantic ELEMANLARIN FARKLARI</vt:lpstr>
      <vt:lpstr>Colspan ve rowspan nedir ?</vt:lpstr>
      <vt:lpstr>PowerPoint Presentation</vt:lpstr>
      <vt:lpstr>PowerPoint Presentation</vt:lpstr>
      <vt:lpstr>PowerPoint Presentation</vt:lpstr>
      <vt:lpstr>PowerPoint Presentation</vt:lpstr>
      <vt:lpstr>PowerPoint Presentation</vt:lpstr>
      <vt:lpstr>display:none ,visibility:hidden nedir</vt:lpstr>
      <vt:lpstr>Pseudo sınıfı ile Pseudo elementleri</vt:lpstr>
      <vt:lpstr>PowerPoint Presentation</vt:lpstr>
      <vt:lpstr>Group selectors</vt:lpstr>
      <vt:lpstr>CSS box-sizing </vt:lpstr>
      <vt:lpstr>PowerPoint Presentation</vt:lpstr>
      <vt:lpstr>PowerPoint Presentation</vt:lpstr>
      <vt:lpstr>CORS Nedir?</vt:lpstr>
      <vt:lpstr>CORS nasıl çalışır?</vt:lpstr>
      <vt:lpstr>İNTEGRİTY</vt:lpstr>
      <vt:lpstr>PowerPoint Presentation</vt:lpstr>
      <vt:lpstr>mb-md-0 Nedir?  </vt:lpstr>
      <vt:lpstr>list-unstyled nedir?</vt:lpstr>
      <vt:lpstr>STACK VE HEAP MEMORY</vt:lpstr>
      <vt:lpstr>ASCII</vt:lpstr>
      <vt:lpstr>UNICODE</vt:lpstr>
      <vt:lpstr>Unicode ve ASCII Başlıca Farklar</vt:lpstr>
      <vt:lpstr>Framework nedir?</vt:lpstr>
      <vt:lpstr>Software Library</vt:lpstr>
      <vt:lpstr>JDK / SDK</vt:lpstr>
      <vt:lpstr>Fast-Forward Merge</vt:lpstr>
      <vt:lpstr>Rebase</vt:lpstr>
      <vt:lpstr>JSON Nedir?</vt:lpstr>
      <vt:lpstr>ödev</vt:lpstr>
      <vt:lpstr>Callback Function</vt:lpstr>
      <vt:lpstr>JavaScript: for-in Kullanımı</vt:lpstr>
      <vt:lpstr>JavaScript for … of Kullanımı</vt:lpstr>
      <vt:lpstr>SHIFT VE UNSHIFT</vt:lpstr>
      <vt:lpstr>Javascript pop() Metodu Kullanımı ve Javascript push() Metodu</vt:lpstr>
      <vt:lpstr>Decoder encoder nedir ?</vt:lpstr>
      <vt:lpstr>MD5-SHA</vt:lpstr>
      <vt:lpstr>SynchronIzed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1.Hafta 1.gün</dc:title>
  <dc:creator>EMRE YILDIZ</dc:creator>
  <cp:lastModifiedBy>EMRE YILDIZ</cp:lastModifiedBy>
  <cp:revision>28</cp:revision>
  <dcterms:created xsi:type="dcterms:W3CDTF">2022-05-23T19:25:20Z</dcterms:created>
  <dcterms:modified xsi:type="dcterms:W3CDTF">2022-07-01T13:27:54Z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1f6e3689-f26f-4db5-9933-98e4471b70f7</vt:lpwstr>
  </property>
  <property fmtid="{D5CDD505-2E9C-101B-9397-08002B2CF9AE}" pid="3" name="TURKCELLCLASSIFICATION">
    <vt:lpwstr>TURKCELL DAHİLİ</vt:lpwstr>
  </property>
</Properties>
</file>