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tcamp pzt odev hafta-1" id="{1569F80F-9927-6E47-872F-72C9C5566467}">
          <p14:sldIdLst>
            <p14:sldId id="256"/>
            <p14:sldId id="257"/>
            <p14:sldId id="258"/>
            <p14:sldId id="259"/>
            <p14:sldId id="260"/>
            <p14:sldId id="261"/>
            <p14:sldId id="262"/>
            <p14:sldId id="263"/>
            <p14:sldId id="264"/>
          </p14:sldIdLst>
        </p14:section>
        <p14:section name="Odev-2 Sali hafta-1" id="{025B7671-14AA-6348-B6CC-1A7C8F6C38B2}">
          <p14:sldIdLst>
            <p14:sldId id="265"/>
            <p14:sldId id="266"/>
            <p14:sldId id="267"/>
            <p14:sldId id="268"/>
          </p14:sldIdLst>
        </p14:section>
        <p14:section name="odev-3 crsba hafta-1" id="{F21BA6AA-96FC-1048-A3B2-AA5B0D65800F}">
          <p14:sldIdLst>
            <p14:sldId id="269"/>
            <p14:sldId id="270"/>
            <p14:sldId id="271"/>
            <p14:sldId id="272"/>
          </p14:sldIdLst>
        </p14:section>
        <p14:section name="ODEV-4 VS 5 bootcamp pers-cuma" id="{043E7312-E4F1-5146-B179-215A05DA41CC}">
          <p14:sldIdLst>
            <p14:sldId id="273"/>
            <p14:sldId id="274"/>
          </p14:sldIdLst>
        </p14:section>
        <p14:section name="odev1 hafta 2" id="{2AFF9891-C717-8B4B-8969-0C515B96837A}">
          <p14:sldIdLst>
            <p14:sldId id="275"/>
            <p14:sldId id="276"/>
            <p14:sldId id="277"/>
            <p14:sldId id="278"/>
          </p14:sldIdLst>
        </p14:section>
        <p14:section name="odev2 hafta2" id="{612662F2-5456-B648-8DCF-76F0466D18BB}">
          <p14:sldIdLst>
            <p14:sldId id="279"/>
            <p14:sldId id="280"/>
            <p14:sldId id="281"/>
          </p14:sldIdLst>
        </p14:section>
        <p14:section name="odev3 hafta2" id="{2A45FD16-75B9-2E4C-A951-BD69AE61F2CC}">
          <p14:sldIdLst>
            <p14:sldId id="282"/>
            <p14:sldId id="283"/>
            <p14:sldId id="284"/>
          </p14:sldIdLst>
        </p14:section>
        <p14:section name="odev4 hafta 2" id="{6D998D88-55E0-9244-870F-27A7883B9DE8}">
          <p14:sldIdLst>
            <p14:sldId id="285"/>
            <p14:sldId id="286"/>
            <p14:sldId id="287"/>
            <p14:sldId id="288"/>
            <p14:sldId id="289"/>
            <p14:sldId id="290"/>
          </p14:sldIdLst>
        </p14:section>
        <p14:section name="odev5 hafta2" id="{5F4FD363-8FFE-4D4D-9BFF-1883BA37C99F}">
          <p14:sldIdLst>
            <p14:sldId id="291"/>
            <p14:sldId id="292"/>
          </p14:sldIdLst>
        </p14:section>
        <p14:section name="5.hafta" id="{652736FF-FBC2-40E8-8384-65991DE22EB5}">
          <p14:sldIdLst>
            <p14:sldId id="293"/>
            <p14:sldId id="294"/>
            <p14:sldId id="295"/>
            <p14:sldId id="296"/>
            <p14:sldId id="297"/>
            <p14:sldId id="298"/>
          </p14:sldIdLst>
        </p14:section>
        <p14:section name="6.hafta" id="{0BF63557-B44F-4A3B-85AA-1A7D018BAC36}">
          <p14:sldIdLst>
            <p14:sldId id="299"/>
          </p14:sldIdLst>
        </p14:section>
        <p14:section name="2.ödev" id="{96AB673C-759B-44E5-B497-B39967AB04D9}">
          <p14:sldIdLst>
            <p14:sldId id="300"/>
            <p14:sldId id="301"/>
            <p14:sldId id="302"/>
            <p14:sldId id="303"/>
            <p14:sldId id="304"/>
            <p14:sldId id="305"/>
            <p14:sldId id="306"/>
            <p14:sldId id="307"/>
          </p14:sldIdLst>
        </p14:section>
        <p14:section name="ödev 3" id="{27CE6D2A-0703-483D-94C6-186D7297CFFE}">
          <p14:sldIdLst>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114" d="100"/>
          <a:sy n="114"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5.7.2022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5.7.2022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5.7.2022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5.7.2022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5.7.2022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5.7.2022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5.7.2022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5.7.2022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eaksan.com/tr/html5-semantic-elements#fn: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Web/HTML/Element/input/reset" TargetMode="External"/><Relationship Id="rId3"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input/checkbox" TargetMode="External"/><Relationship Id="rId12" Type="http://schemas.openxmlformats.org/officeDocument/2006/relationships/hyperlink" Target="https://developer.mozilla.org/en-US/docs/Web/HTML/Element/input/search" TargetMode="External"/><Relationship Id="rId2" Type="http://schemas.openxmlformats.org/officeDocument/2006/relationships/hyperlink" Target="https://developer.mozilla.org/en-US/docs/Web/HTML/Element/t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nput/radio" TargetMode="External"/><Relationship Id="rId11" Type="http://schemas.openxmlformats.org/officeDocument/2006/relationships/hyperlink" Target="https://developer.mozilla.org/en-US/docs/Web/HTML/Element/input/color" TargetMode="External"/><Relationship Id="rId5" Type="http://schemas.openxmlformats.org/officeDocument/2006/relationships/hyperlink" Target="https://developer.mozilla.org/en-US/docs/Web/HTML/Element/input" TargetMode="External"/><Relationship Id="rId10"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 Id="rId9" Type="http://schemas.openxmlformats.org/officeDocument/2006/relationships/hyperlink" Target="https://developer.mozilla.org/en-US/docs/Web/HTML/Element/input/butt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maraci.com/nedir/kod" TargetMode="External"/><Relationship Id="rId2" Type="http://schemas.openxmlformats.org/officeDocument/2006/relationships/hyperlink" Target="https://wmaraci.com/nedir/bilim" TargetMode="External"/><Relationship Id="rId1" Type="http://schemas.openxmlformats.org/officeDocument/2006/relationships/slideLayout" Target="../slideLayouts/slideLayout2.xml"/><Relationship Id="rId6" Type="http://schemas.openxmlformats.org/officeDocument/2006/relationships/hyperlink" Target="https://wmaraci.com/nedir/error" TargetMode="External"/><Relationship Id="rId5" Type="http://schemas.openxmlformats.org/officeDocument/2006/relationships/hyperlink" Target="https://wmaraci.com/nedir/syntax" TargetMode="External"/><Relationship Id="rId4" Type="http://schemas.openxmlformats.org/officeDocument/2006/relationships/hyperlink" Target="https://wmaraci.com/nedir/d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bilgisayarkavramlari.com/2010/03/22/thread-iplik/"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indir.com/" TargetMode="External"/><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maraci.com/nedir/path"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a:solidFill>
                  <a:schemeClr val="tx1"/>
                </a:solidFill>
                <a:effectLst/>
                <a:latin typeface="Arial" panose="020B0604020202020204" pitchFamily="34" charset="0"/>
                <a:cs typeface="Arial" panose="020B0604020202020204" pitchFamily="34" charset="0"/>
              </a:rPr>
              <a:t> Resource </a:t>
            </a:r>
            <a:r>
              <a:rPr lang="tr-TR" sz="1600" b="0" i="0" err="1">
                <a:solidFill>
                  <a:schemeClr val="tx1"/>
                </a:solidFill>
                <a:effectLst/>
                <a:latin typeface="Arial" panose="020B0604020202020204" pitchFamily="34" charset="0"/>
                <a:cs typeface="Arial" panose="020B0604020202020204" pitchFamily="34" charset="0"/>
              </a:rPr>
              <a:t>Loader</a:t>
            </a:r>
            <a:r>
              <a:rPr lang="tr-TR" sz="1600" b="0" i="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a:solidFill>
                <a:schemeClr val="tx1"/>
              </a:solidFill>
              <a:effectLst/>
              <a:latin typeface="Arial" panose="020B0604020202020204" pitchFamily="34" charset="0"/>
              <a:cs typeface="Arial" panose="020B0604020202020204" pitchFamily="34" charset="0"/>
            </a:endParaRPr>
          </a:p>
          <a:p>
            <a:r>
              <a:rPr lang="tr-TR" sz="1600">
                <a:solidFill>
                  <a:schemeClr val="tx1"/>
                </a:solidFill>
                <a:latin typeface="Arial" panose="020B0604020202020204" pitchFamily="34" charset="0"/>
                <a:cs typeface="Arial" panose="020B0604020202020204" pitchFamily="34" charset="0"/>
              </a:rPr>
              <a:t>T</a:t>
            </a:r>
            <a:r>
              <a:rPr lang="tr-TR" sz="1600" b="0" i="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a:solidFill>
                  <a:schemeClr val="tx1"/>
                </a:solidFill>
                <a:effectLst/>
                <a:latin typeface="Arial" panose="020B0604020202020204" pitchFamily="34" charset="0"/>
                <a:cs typeface="Arial" panose="020B0604020202020204" pitchFamily="34" charset="0"/>
              </a:rPr>
              <a:t> bir URL’dir.</a:t>
            </a:r>
            <a:endParaRPr lang="tr-T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619FE3-34E6-3A44-A6CD-20385D7885A1}"/>
              </a:ext>
            </a:extLst>
          </p:cNvPr>
          <p:cNvSpPr>
            <a:spLocks noGrp="1"/>
          </p:cNvSpPr>
          <p:nvPr>
            <p:ph idx="1"/>
          </p:nvPr>
        </p:nvSpPr>
        <p:spPr>
          <a:xfrm>
            <a:off x="684212" y="685800"/>
            <a:ext cx="9301036" cy="5032248"/>
          </a:xfrm>
        </p:spPr>
        <p:txBody>
          <a:bodyPr/>
          <a:lstStyle/>
          <a:p>
            <a:r>
              <a:rPr lang="tr-TR" b="1" dirty="0"/>
              <a:t>Başlıca Farklar;</a:t>
            </a:r>
            <a:endParaRPr lang="tr-TR" dirty="0"/>
          </a:p>
          <a:p>
            <a:pPr lvl="1"/>
            <a:r>
              <a:rPr lang="tr-TR" dirty="0"/>
              <a:t>HTML5, HTML in 5nci revizyonudur.</a:t>
            </a:r>
          </a:p>
          <a:p>
            <a:pPr lvl="1"/>
            <a:r>
              <a:rPr lang="tr-TR" dirty="0"/>
              <a:t>XHTML Genişletilebilir HTML </a:t>
            </a:r>
            <a:r>
              <a:rPr lang="tr-TR" dirty="0" err="1"/>
              <a:t>şeklindede</a:t>
            </a:r>
            <a:r>
              <a:rPr lang="tr-TR" dirty="0"/>
              <a:t> değerlendirilir.</a:t>
            </a:r>
          </a:p>
          <a:p>
            <a:pPr lvl="1"/>
            <a:r>
              <a:rPr lang="tr-TR" dirty="0"/>
              <a:t>XHTML, HTML ve XML arasında bir köprüdür.</a:t>
            </a:r>
          </a:p>
          <a:p>
            <a:pPr lvl="1"/>
            <a:r>
              <a:rPr lang="tr-TR" dirty="0"/>
              <a:t>XHTML daha çok HTML 4 için kullanılır.</a:t>
            </a:r>
          </a:p>
          <a:p>
            <a:pPr lvl="1"/>
            <a:r>
              <a:rPr lang="tr-TR" dirty="0"/>
              <a:t>HTML de açılan tüm etiketler kapanmalıdır.</a:t>
            </a:r>
          </a:p>
          <a:p>
            <a:pPr lvl="1"/>
            <a:r>
              <a:rPr lang="tr-TR" dirty="0"/>
              <a:t>HTML kodlama üzerindeki gereksinimleri XHTML göre daha azdır.</a:t>
            </a:r>
          </a:p>
          <a:p>
            <a:endParaRPr lang="tr-TR" dirty="0"/>
          </a:p>
        </p:txBody>
      </p:sp>
      <p:sp>
        <p:nvSpPr>
          <p:cNvPr id="4" name="Metin kutusu 3">
            <a:extLst>
              <a:ext uri="{FF2B5EF4-FFF2-40B4-BE49-F238E27FC236}">
                <a16:creationId xmlns:a16="http://schemas.microsoft.com/office/drawing/2014/main" id="{743AFF41-6BD9-E44D-945C-3924E183ED37}"/>
              </a:ext>
            </a:extLst>
          </p:cNvPr>
          <p:cNvSpPr txBox="1"/>
          <p:nvPr/>
        </p:nvSpPr>
        <p:spPr>
          <a:xfrm>
            <a:off x="682752" y="231648"/>
            <a:ext cx="9814560" cy="461665"/>
          </a:xfrm>
          <a:prstGeom prst="rect">
            <a:avLst/>
          </a:prstGeom>
          <a:noFill/>
        </p:spPr>
        <p:txBody>
          <a:bodyPr wrap="square" rtlCol="0">
            <a:spAutoFit/>
          </a:bodyPr>
          <a:lstStyle/>
          <a:p>
            <a:r>
              <a:rPr lang="tr-TR" sz="2400" dirty="0" err="1">
                <a:latin typeface="Arial" panose="020B0604020202020204" pitchFamily="34" charset="0"/>
                <a:cs typeface="Arial" panose="020B0604020202020204" pitchFamily="34" charset="0"/>
              </a:rPr>
              <a:t>xHTML</a:t>
            </a:r>
            <a:r>
              <a:rPr lang="tr-TR" sz="2400" dirty="0">
                <a:latin typeface="Arial" panose="020B0604020202020204" pitchFamily="34" charset="0"/>
                <a:cs typeface="Arial" panose="020B0604020202020204" pitchFamily="34" charset="0"/>
              </a:rPr>
              <a:t> VE HTML ARASINDAKI FARKLAR</a:t>
            </a:r>
          </a:p>
        </p:txBody>
      </p:sp>
    </p:spTree>
    <p:extLst>
      <p:ext uri="{BB962C8B-B14F-4D97-AF65-F5344CB8AC3E}">
        <p14:creationId xmlns:p14="http://schemas.microsoft.com/office/powerpoint/2010/main" val="33816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9FF37-6977-9640-8153-9E6961CE14BF}"/>
              </a:ext>
            </a:extLst>
          </p:cNvPr>
          <p:cNvSpPr>
            <a:spLocks noGrp="1"/>
          </p:cNvSpPr>
          <p:nvPr>
            <p:ph type="title"/>
          </p:nvPr>
        </p:nvSpPr>
        <p:spPr>
          <a:xfrm>
            <a:off x="684212" y="685800"/>
            <a:ext cx="8534400" cy="1507067"/>
          </a:xfrm>
        </p:spPr>
        <p:txBody>
          <a:bodyPr/>
          <a:lstStyle/>
          <a:p>
            <a:r>
              <a:rPr lang="tr-TR" dirty="0" err="1"/>
              <a:t>Semantic</a:t>
            </a:r>
            <a:r>
              <a:rPr lang="tr-TR" dirty="0"/>
              <a:t> – </a:t>
            </a:r>
            <a:r>
              <a:rPr lang="tr-TR" dirty="0" err="1"/>
              <a:t>non</a:t>
            </a:r>
            <a:r>
              <a:rPr lang="tr-TR" dirty="0"/>
              <a:t> </a:t>
            </a:r>
            <a:r>
              <a:rPr lang="tr-TR" dirty="0" err="1"/>
              <a:t>semantic</a:t>
            </a:r>
            <a:endParaRPr lang="tr-TR" dirty="0"/>
          </a:p>
        </p:txBody>
      </p:sp>
      <p:sp>
        <p:nvSpPr>
          <p:cNvPr id="3" name="İçerik Yer Tutucusu 2">
            <a:extLst>
              <a:ext uri="{FF2B5EF4-FFF2-40B4-BE49-F238E27FC236}">
                <a16:creationId xmlns:a16="http://schemas.microsoft.com/office/drawing/2014/main" id="{AC1D2EC8-CC80-E64E-A6E8-E126DEFACFE4}"/>
              </a:ext>
            </a:extLst>
          </p:cNvPr>
          <p:cNvSpPr>
            <a:spLocks noGrp="1"/>
          </p:cNvSpPr>
          <p:nvPr>
            <p:ph idx="1"/>
          </p:nvPr>
        </p:nvSpPr>
        <p:spPr>
          <a:xfrm>
            <a:off x="684212" y="2192867"/>
            <a:ext cx="8534400" cy="3615267"/>
          </a:xfrm>
        </p:spPr>
        <p:txBody>
          <a:bodyPr>
            <a:normAutofit/>
          </a:bodyPr>
          <a:lstStyle/>
          <a:p>
            <a:r>
              <a:rPr lang="tr-TR" sz="2200" dirty="0">
                <a:highlight>
                  <a:srgbClr val="C0C0C0"/>
                </a:highlight>
                <a:latin typeface="Arial" panose="020B0604020202020204" pitchFamily="34" charset="0"/>
                <a:cs typeface="Arial" panose="020B0604020202020204" pitchFamily="34" charset="0"/>
              </a:rPr>
              <a:t>Semantik nedir ?</a:t>
            </a:r>
          </a:p>
          <a:p>
            <a:r>
              <a:rPr lang="tr-TR" sz="2200" dirty="0">
                <a:highlight>
                  <a:srgbClr val="C0C0C0"/>
                </a:highlight>
                <a:latin typeface="Arial" panose="020B0604020202020204" pitchFamily="34" charset="0"/>
                <a:cs typeface="Arial" panose="020B0604020202020204" pitchFamily="34" charset="0"/>
              </a:rPr>
              <a:t>Semantik (diğer bir ifade ile anlamsal) elementler, geliştirici ve tarayıcıyı için anlamlı bir karşılığı olan HTML etiketlerini ifade etmekte. Örneğin, &lt;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 etiketi anlamlıdır. Çünkü, bu etiketi gördüğümüzde içeriğinde bir makale olduğunu varsayabiliriz</a:t>
            </a:r>
            <a:r>
              <a:rPr lang="tr-TR" sz="2200" baseline="30000" dirty="0">
                <a:highlight>
                  <a:srgbClr val="C0C0C0"/>
                </a:highlight>
                <a:latin typeface="Arial" panose="020B0604020202020204" pitchFamily="34" charset="0"/>
                <a:cs typeface="Arial" panose="020B0604020202020204" pitchFamily="34" charset="0"/>
                <a:hlinkClick r:id="rId2"/>
              </a:rPr>
              <a:t>1</a:t>
            </a:r>
            <a:r>
              <a:rPr lang="tr-TR" sz="2200" dirty="0">
                <a:highlight>
                  <a:srgbClr val="C0C0C0"/>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44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4D36C-D9FE-A44A-919A-99930A1EE752}"/>
              </a:ext>
            </a:extLst>
          </p:cNvPr>
          <p:cNvSpPr>
            <a:spLocks noGrp="1"/>
          </p:cNvSpPr>
          <p:nvPr>
            <p:ph type="title"/>
          </p:nvPr>
        </p:nvSpPr>
        <p:spPr>
          <a:xfrm>
            <a:off x="684212" y="986366"/>
            <a:ext cx="8534400" cy="1507067"/>
          </a:xfrm>
        </p:spPr>
        <p:txBody>
          <a:bodyPr/>
          <a:lstStyle/>
          <a:p>
            <a:r>
              <a:rPr lang="tr-TR" dirty="0" err="1"/>
              <a:t>sEMANTIK</a:t>
            </a:r>
            <a:r>
              <a:rPr lang="tr-TR" dirty="0"/>
              <a:t> OLMAMAK NE DEMEKTIR ?</a:t>
            </a:r>
          </a:p>
        </p:txBody>
      </p:sp>
      <p:sp>
        <p:nvSpPr>
          <p:cNvPr id="3" name="İçerik Yer Tutucusu 2">
            <a:extLst>
              <a:ext uri="{FF2B5EF4-FFF2-40B4-BE49-F238E27FC236}">
                <a16:creationId xmlns:a16="http://schemas.microsoft.com/office/drawing/2014/main" id="{FF90C430-EAE3-D644-AE32-B7BE8B40949F}"/>
              </a:ext>
            </a:extLst>
          </p:cNvPr>
          <p:cNvSpPr>
            <a:spLocks noGrp="1"/>
          </p:cNvSpPr>
          <p:nvPr>
            <p:ph idx="1"/>
          </p:nvPr>
        </p:nvSpPr>
        <p:spPr>
          <a:xfrm>
            <a:off x="684212" y="2256367"/>
            <a:ext cx="8534400" cy="3615267"/>
          </a:xfrm>
        </p:spPr>
        <p:txBody>
          <a:bodyPr/>
          <a:lstStyle/>
          <a:p>
            <a:r>
              <a:rPr lang="tr-TR" dirty="0">
                <a:highlight>
                  <a:srgbClr val="C0C0C0"/>
                </a:highlight>
              </a:rPr>
              <a:t>Anlamsal öğelerin aksine, hiçbir anlamları yoktur. İçerdikleri içerik hakkında hiçbir şey söylemezler. Bir grup için ortak olan semantiği işaretlemek için farklı niteliklerle kullanılabilirler.</a:t>
            </a:r>
          </a:p>
          <a:p>
            <a:r>
              <a:rPr lang="tr-TR" dirty="0" err="1">
                <a:highlight>
                  <a:srgbClr val="C0C0C0"/>
                </a:highlight>
              </a:rPr>
              <a:t>Ornek</a:t>
            </a:r>
            <a:r>
              <a:rPr lang="tr-TR" dirty="0">
                <a:highlight>
                  <a:srgbClr val="C0C0C0"/>
                </a:highlight>
              </a:rPr>
              <a:t>:</a:t>
            </a:r>
          </a:p>
          <a:p>
            <a:pPr marL="914400" lvl="2" indent="0" fontAlgn="base">
              <a:buNone/>
            </a:pPr>
            <a:r>
              <a:rPr lang="tr-TR" dirty="0">
                <a:highlight>
                  <a:srgbClr val="C0C0C0"/>
                </a:highlight>
              </a:rPr>
              <a:t>div</a:t>
            </a:r>
          </a:p>
          <a:p>
            <a:pPr marL="914400" lvl="2" indent="0" fontAlgn="base">
              <a:buNone/>
            </a:pPr>
            <a:r>
              <a:rPr lang="tr-TR" dirty="0" err="1">
                <a:highlight>
                  <a:srgbClr val="C0C0C0"/>
                </a:highlight>
              </a:rPr>
              <a:t>span</a:t>
            </a:r>
            <a:endParaRPr lang="tr-TR" dirty="0">
              <a:highlight>
                <a:srgbClr val="C0C0C0"/>
              </a:highlight>
            </a:endParaRPr>
          </a:p>
          <a:p>
            <a:pPr marL="0" indent="0">
              <a:buNone/>
            </a:pPr>
            <a:br>
              <a:rPr lang="tr-TR" dirty="0"/>
            </a:br>
            <a:endParaRPr lang="tr-TR" dirty="0">
              <a:highlight>
                <a:srgbClr val="C0C0C0"/>
              </a:highlight>
            </a:endParaRPr>
          </a:p>
        </p:txBody>
      </p:sp>
    </p:spTree>
    <p:extLst>
      <p:ext uri="{BB962C8B-B14F-4D97-AF65-F5344CB8AC3E}">
        <p14:creationId xmlns:p14="http://schemas.microsoft.com/office/powerpoint/2010/main" val="378894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B19CEC-25F2-4E4D-8001-F8850B574644}"/>
              </a:ext>
            </a:extLst>
          </p:cNvPr>
          <p:cNvSpPr>
            <a:spLocks noGrp="1"/>
          </p:cNvSpPr>
          <p:nvPr>
            <p:ph idx="1"/>
          </p:nvPr>
        </p:nvSpPr>
        <p:spPr/>
        <p:txBody>
          <a:bodyPr/>
          <a:lstStyle/>
          <a:p>
            <a:r>
              <a:rPr lang="tr-TR" dirty="0" err="1"/>
              <a:t>XHTML’de</a:t>
            </a:r>
            <a:r>
              <a:rPr lang="tr-TR" dirty="0"/>
              <a:t> </a:t>
            </a:r>
            <a:r>
              <a:rPr lang="tr-TR" b="1" dirty="0" err="1"/>
              <a:t>rowspan</a:t>
            </a:r>
            <a:r>
              <a:rPr lang="tr-TR" b="1" dirty="0"/>
              <a:t> </a:t>
            </a:r>
            <a:r>
              <a:rPr lang="tr-TR" dirty="0"/>
              <a:t>öz niteliği satırları birleştirmemizi sağlar.</a:t>
            </a:r>
          </a:p>
          <a:p>
            <a:endParaRPr lang="tr-TR" dirty="0"/>
          </a:p>
          <a:p>
            <a:r>
              <a:rPr lang="tr-TR" dirty="0" err="1"/>
              <a:t>XHTML’de</a:t>
            </a:r>
            <a:r>
              <a:rPr lang="tr-TR" dirty="0"/>
              <a:t> </a:t>
            </a:r>
            <a:r>
              <a:rPr lang="tr-TR" b="1" dirty="0" err="1"/>
              <a:t>colspan</a:t>
            </a:r>
            <a:r>
              <a:rPr lang="tr-TR" b="1" dirty="0"/>
              <a:t> </a:t>
            </a:r>
            <a:r>
              <a:rPr lang="tr-TR" dirty="0"/>
              <a:t>öz niteliği sütunları birleştirmemizi sağlar.</a:t>
            </a:r>
          </a:p>
          <a:p>
            <a:endParaRPr lang="tr-TR" dirty="0"/>
          </a:p>
          <a:p>
            <a:r>
              <a:rPr lang="tr-TR" dirty="0"/>
              <a:t>XHTML tablo eklemek için </a:t>
            </a:r>
            <a:r>
              <a:rPr lang="tr-TR" b="1" dirty="0" err="1"/>
              <a:t>table</a:t>
            </a:r>
            <a:r>
              <a:rPr lang="tr-TR" dirty="0"/>
              <a:t> etiketini kullanırız. Tabloya başlık eklemek için </a:t>
            </a:r>
            <a:r>
              <a:rPr lang="tr-TR" b="1" dirty="0" err="1"/>
              <a:t>caption</a:t>
            </a:r>
            <a:r>
              <a:rPr lang="tr-TR" b="1" dirty="0"/>
              <a:t> </a:t>
            </a:r>
            <a:r>
              <a:rPr lang="tr-TR" dirty="0"/>
              <a:t>etiketini kullanırız. Tabloya satır eklemek için </a:t>
            </a:r>
            <a:r>
              <a:rPr lang="tr-TR" b="1" dirty="0"/>
              <a:t>tr</a:t>
            </a:r>
            <a:r>
              <a:rPr lang="tr-TR" dirty="0"/>
              <a:t> etiketini, sütun eklemek için </a:t>
            </a:r>
            <a:r>
              <a:rPr lang="tr-TR" b="1" dirty="0" err="1"/>
              <a:t>td</a:t>
            </a:r>
            <a:r>
              <a:rPr lang="tr-TR" dirty="0"/>
              <a:t> etiketini kullanırız.</a:t>
            </a:r>
          </a:p>
        </p:txBody>
      </p:sp>
      <p:pic>
        <p:nvPicPr>
          <p:cNvPr id="5" name="Resim 4" descr="tablo içeren bir resim&#10;&#10;Açıklama otomatik olarak oluşturuldu">
            <a:extLst>
              <a:ext uri="{FF2B5EF4-FFF2-40B4-BE49-F238E27FC236}">
                <a16:creationId xmlns:a16="http://schemas.microsoft.com/office/drawing/2014/main" id="{7242A0D9-5BC6-8E44-BFB1-0B8910CF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241800"/>
            <a:ext cx="9448800" cy="1828800"/>
          </a:xfrm>
          <a:prstGeom prst="rect">
            <a:avLst/>
          </a:prstGeom>
        </p:spPr>
      </p:pic>
    </p:spTree>
    <p:extLst>
      <p:ext uri="{BB962C8B-B14F-4D97-AF65-F5344CB8AC3E}">
        <p14:creationId xmlns:p14="http://schemas.microsoft.com/office/powerpoint/2010/main" val="29121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1566E-9A5D-4D42-BCA8-EEC2BEA40FF2}"/>
              </a:ext>
            </a:extLst>
          </p:cNvPr>
          <p:cNvSpPr>
            <a:spLocks noGrp="1"/>
          </p:cNvSpPr>
          <p:nvPr>
            <p:ph type="title"/>
          </p:nvPr>
        </p:nvSpPr>
        <p:spPr>
          <a:xfrm>
            <a:off x="684212" y="685800"/>
            <a:ext cx="8534400" cy="1507067"/>
          </a:xfrm>
        </p:spPr>
        <p:txBody>
          <a:bodyPr>
            <a:normAutofit fontScale="90000"/>
          </a:bodyPr>
          <a:lstStyle/>
          <a:p>
            <a:r>
              <a:rPr lang="tr-TR" dirty="0" err="1"/>
              <a:t>display:none</a:t>
            </a:r>
            <a:r>
              <a:rPr lang="tr-TR" dirty="0"/>
              <a:t>;</a:t>
            </a:r>
            <a:br>
              <a:rPr lang="tr-TR" dirty="0"/>
            </a:br>
            <a:r>
              <a:rPr lang="tr-TR" dirty="0" err="1"/>
              <a:t>visibility:none</a:t>
            </a:r>
            <a:r>
              <a:rPr lang="tr-TR" dirty="0"/>
              <a:t> arasındaki fark nedir ?</a:t>
            </a:r>
            <a:br>
              <a:rPr lang="tr-TR" dirty="0"/>
            </a:br>
            <a:endParaRPr lang="tr-TR" dirty="0"/>
          </a:p>
        </p:txBody>
      </p:sp>
      <p:sp>
        <p:nvSpPr>
          <p:cNvPr id="3" name="İçerik Yer Tutucusu 2">
            <a:extLst>
              <a:ext uri="{FF2B5EF4-FFF2-40B4-BE49-F238E27FC236}">
                <a16:creationId xmlns:a16="http://schemas.microsoft.com/office/drawing/2014/main" id="{EF0CD4D4-89A4-2D47-8039-EEF7098F27AD}"/>
              </a:ext>
            </a:extLst>
          </p:cNvPr>
          <p:cNvSpPr>
            <a:spLocks noGrp="1"/>
          </p:cNvSpPr>
          <p:nvPr>
            <p:ph idx="1"/>
          </p:nvPr>
        </p:nvSpPr>
        <p:spPr>
          <a:xfrm>
            <a:off x="684212" y="2192867"/>
            <a:ext cx="8534400" cy="3615267"/>
          </a:xfrm>
        </p:spPr>
        <p:txBody>
          <a:bodyPr>
            <a:normAutofit lnSpcReduction="10000"/>
          </a:bodyPr>
          <a:lstStyle/>
          <a:p>
            <a:r>
              <a:rPr lang="tr-TR" b="1" dirty="0">
                <a:solidFill>
                  <a:schemeClr val="tx1"/>
                </a:solidFill>
                <a:highlight>
                  <a:srgbClr val="C0C0C0"/>
                </a:highlight>
              </a:rPr>
              <a:t>1) </a:t>
            </a:r>
            <a:r>
              <a:rPr lang="tr-TR" b="1" dirty="0" err="1">
                <a:solidFill>
                  <a:schemeClr val="tx1"/>
                </a:solidFill>
                <a:highlight>
                  <a:srgbClr val="C0C0C0"/>
                </a:highlight>
              </a:rPr>
              <a:t>display:none</a:t>
            </a:r>
            <a:endParaRPr lang="tr-TR" dirty="0">
              <a:solidFill>
                <a:schemeClr val="tx1"/>
              </a:solidFill>
              <a:highlight>
                <a:srgbClr val="C0C0C0"/>
              </a:highlight>
            </a:endParaRPr>
          </a:p>
          <a:p>
            <a:r>
              <a:rPr lang="tr-TR" dirty="0">
                <a:solidFill>
                  <a:schemeClr val="tx1"/>
                </a:solidFill>
                <a:highlight>
                  <a:srgbClr val="C0C0C0"/>
                </a:highlight>
              </a:rPr>
              <a:t>Elementi ve sayfada kapladığı boşluğu yok eder. Sayfa derlenirken element yokmuş gibi davranılır.</a:t>
            </a:r>
          </a:p>
          <a:p>
            <a:r>
              <a:rPr lang="tr-TR" dirty="0">
                <a:solidFill>
                  <a:schemeClr val="tx1"/>
                </a:solidFill>
                <a:highlight>
                  <a:srgbClr val="C0C0C0"/>
                </a:highlight>
              </a:rPr>
              <a:t>h1.hidden{</a:t>
            </a:r>
            <a:r>
              <a:rPr lang="tr-TR" dirty="0" err="1">
                <a:solidFill>
                  <a:schemeClr val="tx1"/>
                </a:solidFill>
                <a:highlight>
                  <a:srgbClr val="C0C0C0"/>
                </a:highlight>
              </a:rPr>
              <a:t>display:none</a:t>
            </a:r>
            <a:r>
              <a:rPr lang="tr-TR" dirty="0">
                <a:solidFill>
                  <a:schemeClr val="tx1"/>
                </a:solidFill>
                <a:highlight>
                  <a:srgbClr val="C0C0C0"/>
                </a:highlight>
              </a:rPr>
              <a:t>;}</a:t>
            </a:r>
          </a:p>
          <a:p>
            <a:endParaRPr lang="tr-TR" dirty="0">
              <a:solidFill>
                <a:schemeClr val="tx1"/>
              </a:solidFill>
              <a:highlight>
                <a:srgbClr val="C0C0C0"/>
              </a:highlight>
            </a:endParaRPr>
          </a:p>
          <a:p>
            <a:r>
              <a:rPr lang="tr-TR" b="1" dirty="0">
                <a:solidFill>
                  <a:schemeClr val="tx1"/>
                </a:solidFill>
                <a:highlight>
                  <a:srgbClr val="C0C0C0"/>
                </a:highlight>
              </a:rPr>
              <a:t>2) </a:t>
            </a:r>
            <a:r>
              <a:rPr lang="tr-TR" b="1" dirty="0" err="1">
                <a:solidFill>
                  <a:schemeClr val="tx1"/>
                </a:solidFill>
                <a:highlight>
                  <a:srgbClr val="C0C0C0"/>
                </a:highlight>
              </a:rPr>
              <a:t>visibility:hidden</a:t>
            </a:r>
            <a:endParaRPr lang="tr-TR" dirty="0">
              <a:solidFill>
                <a:schemeClr val="tx1"/>
              </a:solidFill>
              <a:highlight>
                <a:srgbClr val="C0C0C0"/>
              </a:highlight>
            </a:endParaRPr>
          </a:p>
          <a:p>
            <a:r>
              <a:rPr lang="tr-TR" dirty="0">
                <a:solidFill>
                  <a:schemeClr val="tx1"/>
                </a:solidFill>
                <a:highlight>
                  <a:srgbClr val="C0C0C0"/>
                </a:highlight>
              </a:rPr>
              <a:t>Elementi gizler, sayfada kapladığı boşluk kalır. Sayfa derlenirken element varmış gibi davranılır ancak element gösterilmez.</a:t>
            </a:r>
          </a:p>
          <a:p>
            <a:r>
              <a:rPr lang="tr-TR" dirty="0">
                <a:solidFill>
                  <a:schemeClr val="tx1"/>
                </a:solidFill>
                <a:highlight>
                  <a:srgbClr val="C0C0C0"/>
                </a:highlight>
              </a:rPr>
              <a:t>h1.hidden{</a:t>
            </a:r>
            <a:r>
              <a:rPr lang="tr-TR" dirty="0" err="1">
                <a:solidFill>
                  <a:schemeClr val="tx1"/>
                </a:solidFill>
                <a:highlight>
                  <a:srgbClr val="C0C0C0"/>
                </a:highlight>
              </a:rPr>
              <a:t>visibility:hidden</a:t>
            </a:r>
            <a:r>
              <a:rPr lang="tr-TR" dirty="0">
                <a:solidFill>
                  <a:schemeClr val="tx1"/>
                </a:solidFill>
                <a:highlight>
                  <a:srgbClr val="C0C0C0"/>
                </a:highlight>
              </a:rPr>
              <a:t>;}</a:t>
            </a:r>
          </a:p>
        </p:txBody>
      </p:sp>
    </p:spTree>
    <p:extLst>
      <p:ext uri="{BB962C8B-B14F-4D97-AF65-F5344CB8AC3E}">
        <p14:creationId xmlns:p14="http://schemas.microsoft.com/office/powerpoint/2010/main" val="220711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79017-9387-B44C-9F39-5F4640FADBF2}"/>
              </a:ext>
            </a:extLst>
          </p:cNvPr>
          <p:cNvSpPr>
            <a:spLocks noGrp="1"/>
          </p:cNvSpPr>
          <p:nvPr>
            <p:ph type="title"/>
          </p:nvPr>
        </p:nvSpPr>
        <p:spPr>
          <a:xfrm>
            <a:off x="684212" y="685800"/>
            <a:ext cx="8534400" cy="1507067"/>
          </a:xfrm>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endParaRPr lang="tr-TR" dirty="0"/>
          </a:p>
        </p:txBody>
      </p:sp>
      <p:sp>
        <p:nvSpPr>
          <p:cNvPr id="3" name="İçerik Yer Tutucusu 2">
            <a:extLst>
              <a:ext uri="{FF2B5EF4-FFF2-40B4-BE49-F238E27FC236}">
                <a16:creationId xmlns:a16="http://schemas.microsoft.com/office/drawing/2014/main" id="{13F204EB-75E9-EA44-9262-60CC9FB4C09D}"/>
              </a:ext>
            </a:extLst>
          </p:cNvPr>
          <p:cNvSpPr>
            <a:spLocks noGrp="1"/>
          </p:cNvSpPr>
          <p:nvPr>
            <p:ph idx="1"/>
          </p:nvPr>
        </p:nvSpPr>
        <p:spPr>
          <a:xfrm>
            <a:off x="684212" y="2192867"/>
            <a:ext cx="8534400" cy="4093633"/>
          </a:xfrm>
        </p:spPr>
        <p:txBody>
          <a:bodyPr/>
          <a:lstStyle/>
          <a:p>
            <a:r>
              <a:rPr lang="tr-TR" b="1" dirty="0">
                <a:highlight>
                  <a:srgbClr val="C0C0C0"/>
                </a:highlight>
              </a:rPr>
              <a:t>CSS</a:t>
            </a:r>
            <a:r>
              <a:rPr lang="tr-TR" dirty="0">
                <a:highlight>
                  <a:srgbClr val="C0C0C0"/>
                </a:highlight>
              </a:rPr>
              <a:t> </a:t>
            </a:r>
            <a:r>
              <a:rPr lang="tr-TR" b="1" dirty="0" err="1">
                <a:highlight>
                  <a:srgbClr val="C0C0C0"/>
                </a:highlight>
              </a:rPr>
              <a:t>pseudo-class</a:t>
            </a:r>
            <a:r>
              <a:rPr lang="tr-TR" dirty="0">
                <a:highlight>
                  <a:srgbClr val="C0C0C0"/>
                </a:highlight>
              </a:rPr>
              <a:t> ve </a:t>
            </a:r>
            <a:r>
              <a:rPr lang="tr-TR" b="1" dirty="0" err="1">
                <a:highlight>
                  <a:srgbClr val="C0C0C0"/>
                </a:highlight>
              </a:rPr>
              <a:t>pseudo-elements</a:t>
            </a:r>
            <a:r>
              <a:rPr lang="tr-TR" dirty="0">
                <a:highlight>
                  <a:srgbClr val="C0C0C0"/>
                </a:highlight>
              </a:rPr>
              <a:t> </a:t>
            </a:r>
            <a:r>
              <a:rPr lang="tr-TR" dirty="0" err="1">
                <a:highlight>
                  <a:srgbClr val="C0C0C0"/>
                </a:highlight>
              </a:rPr>
              <a:t>CSS’i</a:t>
            </a:r>
            <a:r>
              <a:rPr lang="tr-TR" dirty="0">
                <a:highlight>
                  <a:srgbClr val="C0C0C0"/>
                </a:highlight>
              </a:rPr>
              <a:t> destekleyen web tarayıcıları tarafından otomatik olarak tanınan (x)html hiyerarşisi ile erişemediğimiz element ve sınıflara erişmemizi sağlayan özel sınıf ve elementler olarak adlandırılmaktadır.</a:t>
            </a:r>
          </a:p>
          <a:p>
            <a:r>
              <a:rPr lang="tr-TR" b="1" dirty="0" err="1">
                <a:highlight>
                  <a:srgbClr val="C0C0C0"/>
                </a:highlight>
              </a:rPr>
              <a:t>pseudo</a:t>
            </a:r>
            <a:r>
              <a:rPr lang="tr-TR" dirty="0">
                <a:highlight>
                  <a:srgbClr val="C0C0C0"/>
                </a:highlight>
              </a:rPr>
              <a:t> </a:t>
            </a:r>
            <a:r>
              <a:rPr lang="tr-TR" b="1" dirty="0">
                <a:highlight>
                  <a:srgbClr val="C0C0C0"/>
                </a:highlight>
              </a:rPr>
              <a:t>sınıfı</a:t>
            </a:r>
            <a:r>
              <a:rPr lang="tr-TR" dirty="0">
                <a:highlight>
                  <a:srgbClr val="C0C0C0"/>
                </a:highlight>
              </a:rPr>
              <a:t> bir elementi farklı sınıflara böler. </a:t>
            </a:r>
            <a:r>
              <a:rPr lang="tr-TR" b="1" dirty="0" err="1">
                <a:highlight>
                  <a:srgbClr val="C0C0C0"/>
                </a:highlight>
              </a:rPr>
              <a:t>pseudo</a:t>
            </a:r>
            <a:r>
              <a:rPr lang="tr-TR" dirty="0">
                <a:highlight>
                  <a:srgbClr val="C0C0C0"/>
                </a:highlight>
              </a:rPr>
              <a:t> </a:t>
            </a:r>
            <a:r>
              <a:rPr lang="tr-TR" b="1" dirty="0">
                <a:highlight>
                  <a:srgbClr val="C0C0C0"/>
                </a:highlight>
              </a:rPr>
              <a:t>elementi</a:t>
            </a:r>
            <a:r>
              <a:rPr lang="tr-TR" dirty="0">
                <a:highlight>
                  <a:srgbClr val="C0C0C0"/>
                </a:highlight>
              </a:rPr>
              <a:t> ise bir elementi alt kısımlara bölmektedir.</a:t>
            </a:r>
          </a:p>
          <a:p>
            <a:r>
              <a:rPr lang="tr-TR" b="1" dirty="0" err="1">
                <a:highlight>
                  <a:srgbClr val="C0C0C0"/>
                </a:highlight>
              </a:rPr>
              <a:t>pseudo</a:t>
            </a:r>
            <a:r>
              <a:rPr lang="tr-TR" dirty="0">
                <a:highlight>
                  <a:srgbClr val="C0C0C0"/>
                </a:highlight>
              </a:rPr>
              <a:t> sınıf ve elementleri HTML </a:t>
            </a:r>
            <a:r>
              <a:rPr lang="tr-TR" dirty="0" err="1">
                <a:highlight>
                  <a:srgbClr val="C0C0C0"/>
                </a:highlight>
              </a:rPr>
              <a:t>class</a:t>
            </a:r>
            <a:r>
              <a:rPr lang="tr-TR" dirty="0">
                <a:highlight>
                  <a:srgbClr val="C0C0C0"/>
                </a:highlight>
              </a:rPr>
              <a:t> özelliği olarak belirtilmemiştir. Normal sınıflar </a:t>
            </a:r>
            <a:r>
              <a:rPr lang="tr-TR" dirty="0" err="1">
                <a:highlight>
                  <a:srgbClr val="C0C0C0"/>
                </a:highlight>
              </a:rPr>
              <a:t>pseudo</a:t>
            </a:r>
            <a:r>
              <a:rPr lang="tr-TR" dirty="0">
                <a:highlight>
                  <a:srgbClr val="C0C0C0"/>
                </a:highlight>
              </a:rPr>
              <a:t> sınıf ve elementleri ile kullanılabilir.</a:t>
            </a:r>
          </a:p>
          <a:p>
            <a:pPr marL="0" indent="0">
              <a:buNone/>
            </a:pPr>
            <a:r>
              <a:rPr lang="tr-TR" dirty="0">
                <a:highlight>
                  <a:srgbClr val="C0C0C0"/>
                </a:highlight>
              </a:rPr>
              <a:t> </a:t>
            </a:r>
            <a:r>
              <a:rPr lang="tr-TR" dirty="0" err="1">
                <a:highlight>
                  <a:srgbClr val="C0C0C0"/>
                </a:highlight>
              </a:rPr>
              <a:t>ornek</a:t>
            </a:r>
            <a:r>
              <a:rPr lang="tr-TR" dirty="0">
                <a:highlight>
                  <a:srgbClr val="C0C0C0"/>
                </a:highlight>
              </a:rPr>
              <a:t> ;</a:t>
            </a:r>
          </a:p>
          <a:p>
            <a:pPr marL="457200" lvl="1" indent="0">
              <a:buNone/>
            </a:pPr>
            <a:r>
              <a:rPr lang="tr-TR" dirty="0" err="1">
                <a:highlight>
                  <a:srgbClr val="C0C0C0"/>
                </a:highlight>
              </a:rPr>
              <a:t>a.linkler:link</a:t>
            </a:r>
            <a:r>
              <a:rPr lang="tr-TR" dirty="0">
                <a:highlight>
                  <a:srgbClr val="C0C0C0"/>
                </a:highlight>
              </a:rPr>
              <a:t>, </a:t>
            </a:r>
            <a:r>
              <a:rPr lang="tr-TR" dirty="0" err="1">
                <a:highlight>
                  <a:srgbClr val="C0C0C0"/>
                </a:highlight>
              </a:rPr>
              <a:t>a.linkler:visited</a:t>
            </a:r>
            <a:r>
              <a:rPr lang="tr-TR" dirty="0">
                <a:highlight>
                  <a:srgbClr val="C0C0C0"/>
                </a:highlight>
              </a:rPr>
              <a:t> { </a:t>
            </a:r>
            <a:r>
              <a:rPr lang="tr-TR" dirty="0" err="1">
                <a:highlight>
                  <a:srgbClr val="C0C0C0"/>
                </a:highlight>
              </a:rPr>
              <a:t>color</a:t>
            </a:r>
            <a:r>
              <a:rPr lang="tr-TR" dirty="0">
                <a:highlight>
                  <a:srgbClr val="C0C0C0"/>
                </a:highlight>
              </a:rPr>
              <a:t>: #0000ff; }</a:t>
            </a:r>
          </a:p>
        </p:txBody>
      </p:sp>
    </p:spTree>
    <p:extLst>
      <p:ext uri="{BB962C8B-B14F-4D97-AF65-F5344CB8AC3E}">
        <p14:creationId xmlns:p14="http://schemas.microsoft.com/office/powerpoint/2010/main" val="30286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8B46B-299B-9943-AE3C-02CC6AF958B8}"/>
              </a:ext>
            </a:extLst>
          </p:cNvPr>
          <p:cNvSpPr>
            <a:spLocks noGrp="1"/>
          </p:cNvSpPr>
          <p:nvPr>
            <p:ph type="title"/>
          </p:nvPr>
        </p:nvSpPr>
        <p:spPr>
          <a:xfrm>
            <a:off x="684212" y="685800"/>
            <a:ext cx="8534400" cy="1507067"/>
          </a:xfrm>
        </p:spPr>
        <p:txBody>
          <a:bodyPr/>
          <a:lstStyle/>
          <a:p>
            <a:r>
              <a:rPr lang="tr-TR" dirty="0" err="1"/>
              <a:t>Group</a:t>
            </a:r>
            <a:r>
              <a:rPr lang="tr-TR" dirty="0"/>
              <a:t> </a:t>
            </a:r>
            <a:r>
              <a:rPr lang="tr-TR" dirty="0" err="1"/>
              <a:t>select</a:t>
            </a:r>
            <a:endParaRPr lang="tr-TR" dirty="0"/>
          </a:p>
        </p:txBody>
      </p:sp>
      <p:sp>
        <p:nvSpPr>
          <p:cNvPr id="3" name="İçerik Yer Tutucusu 2">
            <a:extLst>
              <a:ext uri="{FF2B5EF4-FFF2-40B4-BE49-F238E27FC236}">
                <a16:creationId xmlns:a16="http://schemas.microsoft.com/office/drawing/2014/main" id="{8B6D1292-FA5E-B04A-86D2-7F8DE36A5096}"/>
              </a:ext>
            </a:extLst>
          </p:cNvPr>
          <p:cNvSpPr>
            <a:spLocks noGrp="1"/>
          </p:cNvSpPr>
          <p:nvPr>
            <p:ph idx="1"/>
          </p:nvPr>
        </p:nvSpPr>
        <p:spPr>
          <a:xfrm>
            <a:off x="684212" y="2044700"/>
            <a:ext cx="8534400" cy="3615267"/>
          </a:xfrm>
        </p:spPr>
        <p:txBody>
          <a:bodyPr/>
          <a:lstStyle/>
          <a:p>
            <a:r>
              <a:rPr lang="tr-TR" dirty="0">
                <a:highlight>
                  <a:srgbClr val="C0C0C0"/>
                </a:highlight>
              </a:rPr>
              <a:t>* </a:t>
            </a:r>
            <a:r>
              <a:rPr lang="tr-TR" dirty="0">
                <a:highlight>
                  <a:srgbClr val="C0C0C0"/>
                </a:highlight>
                <a:sym typeface="Wingdings" pitchFamily="2" charset="2"/>
              </a:rPr>
              <a: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&lt;div&gt;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endParaRPr lang="tr-TR" dirty="0">
              <a:highlight>
                <a:srgbClr val="C0C0C0"/>
              </a:highlight>
            </a:endParaRPr>
          </a:p>
          <a:p>
            <a:r>
              <a:rPr lang="tr-TR" dirty="0">
                <a:highlight>
                  <a:srgbClr val="C0C0C0"/>
                </a:highlight>
              </a:rPr>
              <a:t>div 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inside &lt;div&gt; </a:t>
            </a:r>
            <a:r>
              <a:rPr lang="tr-TR" dirty="0" err="1">
                <a:highlight>
                  <a:srgbClr val="C0C0C0"/>
                </a:highlight>
              </a:rPr>
              <a:t>elements</a:t>
            </a:r>
            <a:endParaRPr lang="tr-TR" dirty="0">
              <a:highlight>
                <a:srgbClr val="C0C0C0"/>
              </a:highlight>
            </a:endParaRPr>
          </a:p>
          <a:p>
            <a:r>
              <a:rPr lang="tr-TR" dirty="0">
                <a:highlight>
                  <a:srgbClr val="C0C0C0"/>
                </a:highlight>
              </a:rPr>
              <a:t>div&gt;p{}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a:t>
            </a:r>
            <a:r>
              <a:rPr lang="tr-TR" dirty="0" err="1">
                <a:highlight>
                  <a:srgbClr val="C0C0C0"/>
                </a:highlight>
              </a:rPr>
              <a:t>where</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parent</a:t>
            </a:r>
            <a:r>
              <a:rPr lang="tr-TR" dirty="0">
                <a:highlight>
                  <a:srgbClr val="C0C0C0"/>
                </a:highlight>
              </a:rPr>
              <a:t> is a &lt;div&gt; element</a:t>
            </a: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first</a:t>
            </a:r>
            <a:r>
              <a:rPr lang="tr-TR" dirty="0">
                <a:highlight>
                  <a:srgbClr val="C0C0C0"/>
                </a:highlight>
              </a:rPr>
              <a:t> &lt;p&gt; element </a:t>
            </a:r>
            <a:r>
              <a:rPr lang="tr-TR" dirty="0" err="1">
                <a:highlight>
                  <a:srgbClr val="C0C0C0"/>
                </a:highlight>
              </a:rPr>
              <a:t>that</a:t>
            </a:r>
            <a:r>
              <a:rPr lang="tr-TR" dirty="0">
                <a:highlight>
                  <a:srgbClr val="C0C0C0"/>
                </a:highlight>
              </a:rPr>
              <a:t> is </a:t>
            </a:r>
            <a:r>
              <a:rPr lang="tr-TR" dirty="0" err="1">
                <a:highlight>
                  <a:srgbClr val="C0C0C0"/>
                </a:highlight>
              </a:rPr>
              <a:t>placed</a:t>
            </a:r>
            <a:r>
              <a:rPr lang="tr-TR" dirty="0">
                <a:highlight>
                  <a:srgbClr val="C0C0C0"/>
                </a:highlight>
              </a:rPr>
              <a:t> </a:t>
            </a:r>
            <a:r>
              <a:rPr lang="tr-TR" dirty="0" err="1">
                <a:highlight>
                  <a:srgbClr val="C0C0C0"/>
                </a:highlight>
              </a:rPr>
              <a:t>immediately</a:t>
            </a:r>
            <a:r>
              <a:rPr lang="tr-TR" dirty="0">
                <a:highlight>
                  <a:srgbClr val="C0C0C0"/>
                </a:highlight>
              </a:rPr>
              <a:t> </a:t>
            </a:r>
            <a:r>
              <a:rPr lang="tr-TR" dirty="0" err="1">
                <a:highlight>
                  <a:srgbClr val="C0C0C0"/>
                </a:highlight>
              </a:rPr>
              <a:t>after</a:t>
            </a:r>
            <a:r>
              <a:rPr lang="tr-TR" dirty="0">
                <a:highlight>
                  <a:srgbClr val="C0C0C0"/>
                </a:highlight>
              </a:rPr>
              <a:t> &lt;div&gt;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every</a:t>
            </a:r>
            <a:r>
              <a:rPr lang="tr-TR" dirty="0">
                <a:highlight>
                  <a:srgbClr val="C0C0C0"/>
                </a:highlight>
              </a:rPr>
              <a:t> &lt;</a:t>
            </a:r>
            <a:r>
              <a:rPr lang="tr-TR" dirty="0" err="1">
                <a:highlight>
                  <a:srgbClr val="C0C0C0"/>
                </a:highlight>
              </a:rPr>
              <a:t>ul</a:t>
            </a:r>
            <a:r>
              <a:rPr lang="tr-TR" dirty="0">
                <a:highlight>
                  <a:srgbClr val="C0C0C0"/>
                </a:highlight>
              </a:rPr>
              <a:t>&gt; element </a:t>
            </a:r>
            <a:r>
              <a:rPr lang="tr-TR" dirty="0" err="1">
                <a:highlight>
                  <a:srgbClr val="C0C0C0"/>
                </a:highlight>
              </a:rPr>
              <a:t>that</a:t>
            </a:r>
            <a:r>
              <a:rPr lang="tr-TR" dirty="0">
                <a:highlight>
                  <a:srgbClr val="C0C0C0"/>
                </a:highlight>
              </a:rPr>
              <a:t> is </a:t>
            </a:r>
            <a:r>
              <a:rPr lang="tr-TR" dirty="0" err="1">
                <a:highlight>
                  <a:srgbClr val="C0C0C0"/>
                </a:highlight>
              </a:rPr>
              <a:t>preceded</a:t>
            </a:r>
            <a:r>
              <a:rPr lang="tr-TR" dirty="0">
                <a:highlight>
                  <a:srgbClr val="C0C0C0"/>
                </a:highlight>
              </a:rPr>
              <a:t> </a:t>
            </a:r>
            <a:r>
              <a:rPr lang="tr-TR" dirty="0" err="1">
                <a:highlight>
                  <a:srgbClr val="C0C0C0"/>
                </a:highlight>
              </a:rPr>
              <a:t>by</a:t>
            </a:r>
            <a:r>
              <a:rPr lang="tr-TR" dirty="0">
                <a:highlight>
                  <a:srgbClr val="C0C0C0"/>
                </a:highlight>
              </a:rPr>
              <a:t> a &lt;p&gt; element</a:t>
            </a:r>
          </a:p>
          <a:p>
            <a:endParaRPr lang="tr-TR" dirty="0">
              <a:highlight>
                <a:srgbClr val="C0C0C0"/>
              </a:highlight>
            </a:endParaRPr>
          </a:p>
        </p:txBody>
      </p:sp>
    </p:spTree>
    <p:extLst>
      <p:ext uri="{BB962C8B-B14F-4D97-AF65-F5344CB8AC3E}">
        <p14:creationId xmlns:p14="http://schemas.microsoft.com/office/powerpoint/2010/main" val="21901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C5008-DCA2-5D41-B491-B638901204B2}"/>
              </a:ext>
            </a:extLst>
          </p:cNvPr>
          <p:cNvSpPr>
            <a:spLocks noGrp="1"/>
          </p:cNvSpPr>
          <p:nvPr>
            <p:ph type="title"/>
          </p:nvPr>
        </p:nvSpPr>
        <p:spPr>
          <a:xfrm>
            <a:off x="684212" y="685800"/>
            <a:ext cx="8534400" cy="1507067"/>
          </a:xfrm>
        </p:spPr>
        <p:txBody>
          <a:bodyPr>
            <a:normAutofit fontScale="90000"/>
          </a:bodyPr>
          <a:lstStyle/>
          <a:p>
            <a:r>
              <a:rPr lang="tr-TR" dirty="0" err="1"/>
              <a:t>box-sizing</a:t>
            </a:r>
            <a:r>
              <a:rPr lang="tr-TR" dirty="0"/>
              <a:t>: </a:t>
            </a:r>
            <a:r>
              <a:rPr lang="tr-TR" dirty="0" err="1"/>
              <a:t>content-box</a:t>
            </a:r>
            <a:r>
              <a:rPr lang="tr-TR" dirty="0"/>
              <a:t>; (</a:t>
            </a:r>
            <a:r>
              <a:rPr lang="tr-TR" dirty="0" err="1"/>
              <a:t>defaulta</a:t>
            </a:r>
            <a:r>
              <a:rPr lang="tr-TR" dirty="0"/>
              <a:t>)</a:t>
            </a:r>
            <a:br>
              <a:rPr lang="tr-TR" dirty="0"/>
            </a:br>
            <a:r>
              <a:rPr lang="tr-TR" dirty="0" err="1"/>
              <a:t>box-sizing</a:t>
            </a:r>
            <a:r>
              <a:rPr lang="tr-TR" dirty="0"/>
              <a:t>: </a:t>
            </a:r>
            <a:r>
              <a:rPr lang="tr-TR" dirty="0" err="1"/>
              <a:t>border-box</a:t>
            </a:r>
            <a:r>
              <a:rPr lang="tr-TR" dirty="0"/>
              <a:t>;</a:t>
            </a:r>
            <a:br>
              <a:rPr lang="tr-TR" dirty="0"/>
            </a:br>
            <a:endParaRPr lang="tr-TR" dirty="0"/>
          </a:p>
        </p:txBody>
      </p:sp>
      <p:sp>
        <p:nvSpPr>
          <p:cNvPr id="3" name="İçerik Yer Tutucusu 2">
            <a:extLst>
              <a:ext uri="{FF2B5EF4-FFF2-40B4-BE49-F238E27FC236}">
                <a16:creationId xmlns:a16="http://schemas.microsoft.com/office/drawing/2014/main" id="{8597CA90-4E47-7448-B07A-466D08A66396}"/>
              </a:ext>
            </a:extLst>
          </p:cNvPr>
          <p:cNvSpPr>
            <a:spLocks noGrp="1"/>
          </p:cNvSpPr>
          <p:nvPr>
            <p:ph idx="1"/>
          </p:nvPr>
        </p:nvSpPr>
        <p:spPr>
          <a:xfrm>
            <a:off x="684212" y="2095500"/>
            <a:ext cx="8815388" cy="4330700"/>
          </a:xfrm>
        </p:spPr>
        <p:txBody>
          <a:bodyPr>
            <a:normAutofit fontScale="92500" lnSpcReduction="10000"/>
          </a:bodyPr>
          <a:lstStyle/>
          <a:p>
            <a:r>
              <a:rPr lang="tr-TR" dirty="0" err="1">
                <a:highlight>
                  <a:srgbClr val="C0C0C0"/>
                </a:highlight>
              </a:rPr>
              <a:t>The</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property</a:t>
            </a:r>
            <a:r>
              <a:rPr lang="tr-TR" dirty="0">
                <a:highlight>
                  <a:srgbClr val="C0C0C0"/>
                </a:highlight>
              </a:rPr>
              <a:t> can be </a:t>
            </a:r>
            <a:r>
              <a:rPr lang="tr-TR" dirty="0" err="1">
                <a:highlight>
                  <a:srgbClr val="C0C0C0"/>
                </a:highlight>
              </a:rPr>
              <a:t>used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adjust</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behavior</a:t>
            </a:r>
            <a:r>
              <a:rPr lang="tr-TR" dirty="0">
                <a:highlight>
                  <a:srgbClr val="C0C0C0"/>
                </a:highlight>
              </a:rPr>
              <a:t>:</a:t>
            </a:r>
          </a:p>
          <a:p>
            <a:r>
              <a:rPr lang="tr-TR" dirty="0" err="1">
                <a:solidFill>
                  <a:schemeClr val="tx1"/>
                </a:solidFill>
                <a:highlight>
                  <a:srgbClr val="FF0000"/>
                </a:highlight>
              </a:rPr>
              <a:t>content-box</a:t>
            </a:r>
            <a:r>
              <a:rPr lang="tr-TR" dirty="0">
                <a:highlight>
                  <a:srgbClr val="C0C0C0"/>
                </a:highlight>
              </a:rPr>
              <a:t> </a:t>
            </a:r>
            <a:r>
              <a:rPr lang="tr-TR" dirty="0" err="1">
                <a:highlight>
                  <a:srgbClr val="C0C0C0"/>
                </a:highlight>
              </a:rPr>
              <a:t>gives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CSS </a:t>
            </a:r>
            <a:r>
              <a:rPr lang="tr-TR" dirty="0" err="1">
                <a:highlight>
                  <a:srgbClr val="C0C0C0"/>
                </a:highlight>
              </a:rPr>
              <a:t>box-sizing</a:t>
            </a:r>
            <a:r>
              <a:rPr lang="tr-TR" dirty="0">
                <a:highlight>
                  <a:srgbClr val="C0C0C0"/>
                </a:highlight>
              </a:rPr>
              <a:t> </a:t>
            </a:r>
            <a:r>
              <a:rPr lang="tr-TR" dirty="0" err="1">
                <a:highlight>
                  <a:srgbClr val="C0C0C0"/>
                </a:highlight>
              </a:rPr>
              <a:t>behavior</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then</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be 100 </a:t>
            </a:r>
            <a:r>
              <a:rPr lang="tr-TR" dirty="0" err="1">
                <a:highlight>
                  <a:srgbClr val="C0C0C0"/>
                </a:highlight>
              </a:rPr>
              <a:t>pixels</a:t>
            </a:r>
            <a:r>
              <a:rPr lang="tr-TR" dirty="0">
                <a:highlight>
                  <a:srgbClr val="C0C0C0"/>
                </a:highlight>
              </a:rPr>
              <a:t> </a:t>
            </a:r>
            <a:r>
              <a:rPr lang="tr-TR" dirty="0" err="1">
                <a:highlight>
                  <a:srgbClr val="C0C0C0"/>
                </a:highlight>
              </a:rPr>
              <a:t>wide</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width</a:t>
            </a:r>
            <a:r>
              <a:rPr lang="tr-TR" dirty="0">
                <a:highlight>
                  <a:srgbClr val="C0C0C0"/>
                </a:highlight>
              </a:rPr>
              <a:t> of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will</a:t>
            </a:r>
            <a:r>
              <a:rPr lang="tr-TR" dirty="0">
                <a:highlight>
                  <a:srgbClr val="C0C0C0"/>
                </a:highlight>
              </a:rPr>
              <a:t> be </a:t>
            </a:r>
            <a:r>
              <a:rPr lang="tr-TR" dirty="0" err="1">
                <a:highlight>
                  <a:srgbClr val="C0C0C0"/>
                </a:highlight>
              </a:rPr>
              <a:t>added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the</a:t>
            </a:r>
            <a:r>
              <a:rPr lang="tr-TR" dirty="0">
                <a:highlight>
                  <a:srgbClr val="C0C0C0"/>
                </a:highlight>
              </a:rPr>
              <a:t> final </a:t>
            </a:r>
            <a:r>
              <a:rPr lang="tr-TR" dirty="0" err="1">
                <a:highlight>
                  <a:srgbClr val="C0C0C0"/>
                </a:highlight>
              </a:rPr>
              <a:t>rendered</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making</a:t>
            </a:r>
            <a:r>
              <a:rPr lang="tr-TR" dirty="0">
                <a:highlight>
                  <a:srgbClr val="C0C0C0"/>
                </a:highlight>
              </a:rPr>
              <a:t> </a:t>
            </a:r>
            <a:r>
              <a:rPr lang="tr-TR" dirty="0" err="1">
                <a:highlight>
                  <a:srgbClr val="C0C0C0"/>
                </a:highlight>
              </a:rPr>
              <a:t>the</a:t>
            </a:r>
            <a:r>
              <a:rPr lang="tr-TR" dirty="0">
                <a:highlight>
                  <a:srgbClr val="C0C0C0"/>
                </a:highlight>
              </a:rPr>
              <a:t> element </a:t>
            </a:r>
            <a:r>
              <a:rPr lang="tr-TR" dirty="0" err="1">
                <a:highlight>
                  <a:srgbClr val="C0C0C0"/>
                </a:highlight>
              </a:rPr>
              <a:t>wider</a:t>
            </a:r>
            <a:r>
              <a:rPr lang="tr-TR" dirty="0">
                <a:highlight>
                  <a:srgbClr val="C0C0C0"/>
                </a:highlight>
              </a:rPr>
              <a:t> </a:t>
            </a:r>
            <a:r>
              <a:rPr lang="tr-TR" dirty="0" err="1">
                <a:highlight>
                  <a:srgbClr val="C0C0C0"/>
                </a:highlight>
              </a:rPr>
              <a:t>than</a:t>
            </a:r>
            <a:r>
              <a:rPr lang="tr-TR" dirty="0">
                <a:highlight>
                  <a:srgbClr val="C0C0C0"/>
                </a:highlight>
              </a:rPr>
              <a:t> 100px.</a:t>
            </a:r>
          </a:p>
          <a:p>
            <a:r>
              <a:rPr lang="tr-TR" dirty="0" err="1">
                <a:solidFill>
                  <a:schemeClr val="tx1"/>
                </a:solidFill>
                <a:highlight>
                  <a:srgbClr val="FF0000"/>
                </a:highlight>
              </a:rPr>
              <a:t>border-box</a:t>
            </a:r>
            <a:r>
              <a:rPr lang="tr-TR" dirty="0">
                <a:highlight>
                  <a:srgbClr val="C0C0C0"/>
                </a:highlight>
              </a:rPr>
              <a:t> </a:t>
            </a:r>
            <a:r>
              <a:rPr lang="tr-TR" dirty="0" err="1">
                <a:highlight>
                  <a:srgbClr val="C0C0C0"/>
                </a:highlight>
              </a:rPr>
              <a:t>tells</a:t>
            </a:r>
            <a:r>
              <a:rPr lang="tr-TR" dirty="0">
                <a:highlight>
                  <a:srgbClr val="C0C0C0"/>
                </a:highlight>
              </a:rPr>
              <a:t> </a:t>
            </a:r>
            <a:r>
              <a:rPr lang="tr-TR" dirty="0" err="1">
                <a:highlight>
                  <a:srgbClr val="C0C0C0"/>
                </a:highlight>
              </a:rPr>
              <a:t>the</a:t>
            </a:r>
            <a:r>
              <a:rPr lang="tr-TR" dirty="0">
                <a:highlight>
                  <a:srgbClr val="C0C0C0"/>
                </a:highlight>
              </a:rPr>
              <a:t> browser </a:t>
            </a:r>
            <a:r>
              <a:rPr lang="tr-TR" dirty="0" err="1">
                <a:highlight>
                  <a:srgbClr val="C0C0C0"/>
                </a:highlight>
              </a:rPr>
              <a:t>to</a:t>
            </a:r>
            <a:r>
              <a:rPr lang="tr-TR" dirty="0">
                <a:highlight>
                  <a:srgbClr val="C0C0C0"/>
                </a:highlight>
              </a:rPr>
              <a:t> </a:t>
            </a:r>
            <a:r>
              <a:rPr lang="tr-TR" dirty="0" err="1">
                <a:highlight>
                  <a:srgbClr val="C0C0C0"/>
                </a:highlight>
              </a:rPr>
              <a:t>account</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padding</a:t>
            </a:r>
            <a:r>
              <a:rPr lang="tr-TR" dirty="0">
                <a:highlight>
                  <a:srgbClr val="C0C0C0"/>
                </a:highlight>
              </a:rPr>
              <a:t> in </a:t>
            </a:r>
            <a:r>
              <a:rPr lang="tr-TR" dirty="0" err="1">
                <a:highlight>
                  <a:srgbClr val="C0C0C0"/>
                </a:highlight>
              </a:rPr>
              <a:t>the</a:t>
            </a:r>
            <a:r>
              <a:rPr lang="tr-TR" dirty="0">
                <a:highlight>
                  <a:srgbClr val="C0C0C0"/>
                </a:highlight>
              </a:rPr>
              <a:t> </a:t>
            </a:r>
            <a:r>
              <a:rPr lang="tr-TR" dirty="0" err="1">
                <a:highlight>
                  <a:srgbClr val="C0C0C0"/>
                </a:highlight>
              </a:rPr>
              <a:t>values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specify</a:t>
            </a:r>
            <a:r>
              <a:rPr lang="tr-TR" dirty="0">
                <a:highlight>
                  <a:srgbClr val="C0C0C0"/>
                </a:highlight>
              </a:rPr>
              <a:t> </a:t>
            </a:r>
            <a:r>
              <a:rPr lang="tr-TR" dirty="0" err="1">
                <a:highlight>
                  <a:srgbClr val="C0C0C0"/>
                </a:highlight>
              </a:rPr>
              <a:t>for</a:t>
            </a:r>
            <a:r>
              <a:rPr lang="tr-TR" dirty="0">
                <a:highlight>
                  <a:srgbClr val="C0C0C0"/>
                </a:highlight>
              </a:rPr>
              <a: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height</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that</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include</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added</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shrink</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absorb</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extra</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typically</a:t>
            </a:r>
            <a:r>
              <a:rPr lang="tr-TR" dirty="0">
                <a:highlight>
                  <a:srgbClr val="C0C0C0"/>
                </a:highlight>
              </a:rPr>
              <a:t> </a:t>
            </a:r>
            <a:r>
              <a:rPr lang="tr-TR" dirty="0" err="1">
                <a:highlight>
                  <a:srgbClr val="C0C0C0"/>
                </a:highlight>
              </a:rPr>
              <a:t>makes</a:t>
            </a:r>
            <a:r>
              <a:rPr lang="tr-TR" dirty="0">
                <a:highlight>
                  <a:srgbClr val="C0C0C0"/>
                </a:highlight>
              </a:rPr>
              <a:t> it </a:t>
            </a:r>
            <a:r>
              <a:rPr lang="tr-TR" dirty="0" err="1">
                <a:highlight>
                  <a:srgbClr val="C0C0C0"/>
                </a:highlight>
              </a:rPr>
              <a:t>much</a:t>
            </a:r>
            <a:r>
              <a:rPr lang="tr-TR" dirty="0">
                <a:highlight>
                  <a:srgbClr val="C0C0C0"/>
                </a:highlight>
              </a:rPr>
              <a:t> </a:t>
            </a:r>
            <a:r>
              <a:rPr lang="tr-TR" dirty="0" err="1">
                <a:highlight>
                  <a:srgbClr val="C0C0C0"/>
                </a:highlight>
              </a:rPr>
              <a:t>easier</a:t>
            </a:r>
            <a:r>
              <a:rPr lang="tr-TR" dirty="0">
                <a:highlight>
                  <a:srgbClr val="C0C0C0"/>
                </a:highlight>
              </a:rPr>
              <a:t> </a:t>
            </a:r>
            <a:r>
              <a:rPr lang="tr-TR" dirty="0" err="1">
                <a:highlight>
                  <a:srgbClr val="C0C0C0"/>
                </a:highlight>
              </a:rPr>
              <a:t>to</a:t>
            </a:r>
            <a:r>
              <a:rPr lang="tr-TR" dirty="0">
                <a:highlight>
                  <a:srgbClr val="C0C0C0"/>
                </a:highlight>
              </a:rPr>
              <a:t> size </a:t>
            </a:r>
            <a:r>
              <a:rPr lang="tr-TR" dirty="0" err="1">
                <a:highlight>
                  <a:srgbClr val="C0C0C0"/>
                </a:highlight>
              </a:rPr>
              <a:t>elements</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border-box</a:t>
            </a:r>
            <a:r>
              <a:rPr lang="tr-TR" dirty="0">
                <a:highlight>
                  <a:srgbClr val="C0C0C0"/>
                </a:highlight>
              </a:rPr>
              <a:t> is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a:t>
            </a:r>
            <a:r>
              <a:rPr lang="tr-TR" dirty="0" err="1">
                <a:highlight>
                  <a:srgbClr val="C0C0C0"/>
                </a:highlight>
              </a:rPr>
              <a:t>styling</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browsers</a:t>
            </a:r>
            <a:r>
              <a:rPr lang="tr-TR" dirty="0">
                <a:highlight>
                  <a:srgbClr val="C0C0C0"/>
                </a:highlight>
              </a:rPr>
              <a:t> </a:t>
            </a:r>
            <a:r>
              <a:rPr lang="tr-TR" dirty="0" err="1">
                <a:highlight>
                  <a:srgbClr val="C0C0C0"/>
                </a:highlight>
              </a:rPr>
              <a:t>use</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the</a:t>
            </a:r>
            <a:r>
              <a:rPr lang="tr-TR" dirty="0">
                <a:highlight>
                  <a:srgbClr val="C0C0C0"/>
                </a:highlight>
              </a:rPr>
              <a:t> </a:t>
            </a:r>
            <a:r>
              <a:rPr lang="tr-TR" u="sng" dirty="0">
                <a:highlight>
                  <a:srgbClr val="C0C0C0"/>
                </a:highlight>
                <a:hlinkClick r:id="rId2"/>
              </a:rPr>
              <a:t>&lt;table&gt;</a:t>
            </a:r>
            <a:r>
              <a:rPr lang="tr-TR" dirty="0">
                <a:highlight>
                  <a:srgbClr val="C0C0C0"/>
                </a:highlight>
              </a:rPr>
              <a:t>, </a:t>
            </a:r>
            <a:r>
              <a:rPr lang="tr-TR" u="sng" dirty="0">
                <a:highlight>
                  <a:srgbClr val="C0C0C0"/>
                </a:highlight>
                <a:hlinkClick r:id="rId3"/>
              </a:rPr>
              <a:t>&lt;select&gt;</a:t>
            </a:r>
            <a:r>
              <a:rPr lang="tr-TR" dirty="0">
                <a:highlight>
                  <a:srgbClr val="C0C0C0"/>
                </a:highlight>
              </a:rPr>
              <a:t>, </a:t>
            </a:r>
            <a:r>
              <a:rPr lang="tr-TR" dirty="0" err="1">
                <a:highlight>
                  <a:srgbClr val="C0C0C0"/>
                </a:highlight>
              </a:rPr>
              <a:t>and</a:t>
            </a:r>
            <a:r>
              <a:rPr lang="tr-TR" dirty="0">
                <a:highlight>
                  <a:srgbClr val="C0C0C0"/>
                </a:highlight>
              </a:rPr>
              <a:t> </a:t>
            </a:r>
            <a:r>
              <a:rPr lang="tr-TR" u="sng" dirty="0">
                <a:highlight>
                  <a:srgbClr val="C0C0C0"/>
                </a:highlight>
                <a:hlinkClick r:id="rId4"/>
              </a:rPr>
              <a:t>&lt;button&gt;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for</a:t>
            </a:r>
            <a:r>
              <a:rPr lang="tr-TR" dirty="0">
                <a:highlight>
                  <a:srgbClr val="C0C0C0"/>
                </a:highlight>
              </a:rPr>
              <a:t> </a:t>
            </a:r>
            <a:r>
              <a:rPr lang="tr-TR" u="sng" dirty="0">
                <a:highlight>
                  <a:srgbClr val="C0C0C0"/>
                </a:highlight>
                <a:hlinkClick r:id="rId5"/>
              </a:rPr>
              <a:t>&lt;input&gt;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whose</a:t>
            </a:r>
            <a:r>
              <a:rPr lang="tr-TR" dirty="0">
                <a:highlight>
                  <a:srgbClr val="C0C0C0"/>
                </a:highlight>
              </a:rPr>
              <a:t> </a:t>
            </a:r>
            <a:r>
              <a:rPr lang="tr-TR" dirty="0" err="1">
                <a:highlight>
                  <a:srgbClr val="C0C0C0"/>
                </a:highlight>
              </a:rPr>
              <a:t>type</a:t>
            </a:r>
            <a:r>
              <a:rPr lang="tr-TR" dirty="0">
                <a:highlight>
                  <a:srgbClr val="C0C0C0"/>
                </a:highlight>
              </a:rPr>
              <a:t> is </a:t>
            </a:r>
            <a:r>
              <a:rPr lang="tr-TR" u="sng" dirty="0">
                <a:highlight>
                  <a:srgbClr val="C0C0C0"/>
                </a:highlight>
                <a:hlinkClick r:id="rId6"/>
              </a:rPr>
              <a:t>radio</a:t>
            </a:r>
            <a:r>
              <a:rPr lang="tr-TR" dirty="0">
                <a:highlight>
                  <a:srgbClr val="C0C0C0"/>
                </a:highlight>
              </a:rPr>
              <a:t>, </a:t>
            </a:r>
            <a:r>
              <a:rPr lang="tr-TR" u="sng" dirty="0">
                <a:highlight>
                  <a:srgbClr val="C0C0C0"/>
                </a:highlight>
                <a:hlinkClick r:id="rId7"/>
              </a:rPr>
              <a:t>checkbox</a:t>
            </a:r>
            <a:r>
              <a:rPr lang="tr-TR" dirty="0">
                <a:highlight>
                  <a:srgbClr val="C0C0C0"/>
                </a:highlight>
              </a:rPr>
              <a:t>, </a:t>
            </a:r>
            <a:r>
              <a:rPr lang="tr-TR" u="sng" dirty="0">
                <a:highlight>
                  <a:srgbClr val="C0C0C0"/>
                </a:highlight>
                <a:hlinkClick r:id="rId8"/>
              </a:rPr>
              <a:t>reset</a:t>
            </a:r>
            <a:r>
              <a:rPr lang="tr-TR" dirty="0">
                <a:highlight>
                  <a:srgbClr val="C0C0C0"/>
                </a:highlight>
              </a:rPr>
              <a:t>, </a:t>
            </a:r>
            <a:r>
              <a:rPr lang="tr-TR" u="sng" dirty="0">
                <a:highlight>
                  <a:srgbClr val="C0C0C0"/>
                </a:highlight>
                <a:hlinkClick r:id="rId9"/>
              </a:rPr>
              <a:t>button</a:t>
            </a:r>
            <a:r>
              <a:rPr lang="tr-TR" dirty="0">
                <a:highlight>
                  <a:srgbClr val="C0C0C0"/>
                </a:highlight>
              </a:rPr>
              <a:t>, </a:t>
            </a:r>
            <a:r>
              <a:rPr lang="tr-TR" u="sng" dirty="0">
                <a:highlight>
                  <a:srgbClr val="C0C0C0"/>
                </a:highlight>
                <a:hlinkClick r:id="rId10"/>
              </a:rPr>
              <a:t>submit</a:t>
            </a:r>
            <a:r>
              <a:rPr lang="tr-TR" dirty="0">
                <a:highlight>
                  <a:srgbClr val="C0C0C0"/>
                </a:highlight>
              </a:rPr>
              <a:t>, </a:t>
            </a:r>
            <a:r>
              <a:rPr lang="tr-TR" u="sng" dirty="0">
                <a:highlight>
                  <a:srgbClr val="C0C0C0"/>
                </a:highlight>
                <a:hlinkClick r:id="rId11"/>
              </a:rPr>
              <a:t>color</a:t>
            </a:r>
            <a:r>
              <a:rPr lang="tr-TR" dirty="0">
                <a:highlight>
                  <a:srgbClr val="C0C0C0"/>
                </a:highlight>
              </a:rPr>
              <a:t>, </a:t>
            </a:r>
            <a:r>
              <a:rPr lang="tr-TR" dirty="0" err="1">
                <a:highlight>
                  <a:srgbClr val="C0C0C0"/>
                </a:highlight>
              </a:rPr>
              <a:t>or</a:t>
            </a:r>
            <a:r>
              <a:rPr lang="tr-TR" dirty="0">
                <a:highlight>
                  <a:srgbClr val="C0C0C0"/>
                </a:highlight>
              </a:rPr>
              <a:t> </a:t>
            </a:r>
            <a:r>
              <a:rPr lang="tr-TR" u="sng" dirty="0">
                <a:highlight>
                  <a:srgbClr val="C0C0C0"/>
                </a:highlight>
                <a:hlinkClick r:id="rId12"/>
              </a:rPr>
              <a:t>search</a:t>
            </a:r>
            <a:r>
              <a:rPr lang="tr-TR" dirty="0">
                <a:highlight>
                  <a:srgbClr val="C0C0C0"/>
                </a:highlight>
              </a:rPr>
              <a:t>.</a:t>
            </a:r>
          </a:p>
          <a:p>
            <a:endParaRPr lang="tr-TR" dirty="0">
              <a:highlight>
                <a:srgbClr val="C0C0C0"/>
              </a:highlight>
            </a:endParaRPr>
          </a:p>
        </p:txBody>
      </p:sp>
    </p:spTree>
    <p:extLst>
      <p:ext uri="{BB962C8B-B14F-4D97-AF65-F5344CB8AC3E}">
        <p14:creationId xmlns:p14="http://schemas.microsoft.com/office/powerpoint/2010/main" val="280756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FAFFFA-F219-F847-AFF3-9C1B31406CFC}"/>
              </a:ext>
            </a:extLst>
          </p:cNvPr>
          <p:cNvSpPr>
            <a:spLocks noGrp="1"/>
          </p:cNvSpPr>
          <p:nvPr>
            <p:ph type="title"/>
          </p:nvPr>
        </p:nvSpPr>
        <p:spPr>
          <a:xfrm>
            <a:off x="684212" y="685800"/>
            <a:ext cx="8534400" cy="1507067"/>
          </a:xfrm>
        </p:spPr>
        <p:txBody>
          <a:bodyPr/>
          <a:lstStyle/>
          <a:p>
            <a:r>
              <a:rPr lang="tr-TR" dirty="0" err="1"/>
              <a:t>Cdn</a:t>
            </a:r>
            <a:r>
              <a:rPr lang="tr-TR" dirty="0"/>
              <a:t> nedir?</a:t>
            </a:r>
          </a:p>
        </p:txBody>
      </p:sp>
      <p:sp>
        <p:nvSpPr>
          <p:cNvPr id="3" name="İçerik Yer Tutucusu 2">
            <a:extLst>
              <a:ext uri="{FF2B5EF4-FFF2-40B4-BE49-F238E27FC236}">
                <a16:creationId xmlns:a16="http://schemas.microsoft.com/office/drawing/2014/main" id="{17A9009F-C5F0-8B4A-9600-06F9DBB09FD1}"/>
              </a:ext>
            </a:extLst>
          </p:cNvPr>
          <p:cNvSpPr>
            <a:spLocks noGrp="1"/>
          </p:cNvSpPr>
          <p:nvPr>
            <p:ph idx="1"/>
          </p:nvPr>
        </p:nvSpPr>
        <p:spPr>
          <a:xfrm>
            <a:off x="684212" y="2142998"/>
            <a:ext cx="8534400" cy="3615267"/>
          </a:xfrm>
        </p:spPr>
        <p:txBody>
          <a:bodyPr>
            <a:normAutofit lnSpcReduction="10000"/>
          </a:bodyPr>
          <a:lstStyle/>
          <a:p>
            <a:r>
              <a:rPr lang="tr-TR" dirty="0">
                <a:highlight>
                  <a:srgbClr val="C0C0C0"/>
                </a:highlight>
              </a:rPr>
              <a:t>CDN, bir web sitesinin içeriğini en düşük ağ ve işlem gecikmesi ile yani en hızlı bir şekilde kullanıcılara ulaştırmak üzere coğrafi olarak farklı bölgelerde konumlandırılmış sunucu kümesine verilen isimdir.</a:t>
            </a:r>
          </a:p>
          <a:p>
            <a:r>
              <a:rPr lang="tr-TR" dirty="0">
                <a:highlight>
                  <a:srgbClr val="C0C0C0"/>
                </a:highlight>
              </a:rPr>
              <a:t>Birçok e-ticaret ve haber sitesi sayfa açılma süresini düşük tutabilmek için CDN kullanmaktadır. CDN üzerinden kullanıcıdan kullanıcıya genelde pek değişmeyen HTML, JS, CSS, imaj, video ve font dosyaları sunulur. CDN bu tip kaynakları </a:t>
            </a:r>
            <a:r>
              <a:rPr lang="tr-TR" dirty="0" err="1">
                <a:highlight>
                  <a:srgbClr val="C0C0C0"/>
                </a:highlight>
              </a:rPr>
              <a:t>origin</a:t>
            </a:r>
            <a:r>
              <a:rPr lang="tr-TR" dirty="0">
                <a:highlight>
                  <a:srgbClr val="C0C0C0"/>
                </a:highlight>
              </a:rPr>
              <a:t> olarak adlandırdığı asıl sunucudan (</a:t>
            </a:r>
            <a:r>
              <a:rPr lang="tr-TR" dirty="0" err="1">
                <a:highlight>
                  <a:srgbClr val="C0C0C0"/>
                </a:highlight>
              </a:rPr>
              <a:t>örn</a:t>
            </a:r>
            <a:r>
              <a:rPr lang="tr-TR" dirty="0">
                <a:highlight>
                  <a:srgbClr val="C0C0C0"/>
                </a:highlight>
              </a:rPr>
              <a:t>: </a:t>
            </a:r>
            <a:r>
              <a:rPr lang="tr-TR" dirty="0" err="1">
                <a:highlight>
                  <a:srgbClr val="C0C0C0"/>
                </a:highlight>
              </a:rPr>
              <a:t>milliyet․com․tr</a:t>
            </a:r>
            <a:r>
              <a:rPr lang="tr-TR" dirty="0">
                <a:highlight>
                  <a:srgbClr val="C0C0C0"/>
                </a:highlight>
              </a:rPr>
              <a:t>) çekerek belirli bir süre için </a:t>
            </a:r>
            <a:r>
              <a:rPr lang="tr-TR" dirty="0" err="1">
                <a:highlight>
                  <a:srgbClr val="C0C0C0"/>
                </a:highlight>
              </a:rPr>
              <a:t>cache’ler</a:t>
            </a:r>
            <a:r>
              <a:rPr lang="tr-TR" dirty="0">
                <a:highlight>
                  <a:srgbClr val="C0C0C0"/>
                </a:highlight>
              </a:rPr>
              <a:t>. Bu noktadan sonra </a:t>
            </a:r>
            <a:r>
              <a:rPr lang="tr-TR" dirty="0" err="1">
                <a:highlight>
                  <a:srgbClr val="C0C0C0"/>
                </a:highlight>
              </a:rPr>
              <a:t>CDN’e</a:t>
            </a:r>
            <a:r>
              <a:rPr lang="tr-TR" dirty="0">
                <a:highlight>
                  <a:srgbClr val="C0C0C0"/>
                </a:highlight>
              </a:rPr>
              <a:t> ilgili kaynaklar için kullanıcıların yaptığı istekler </a:t>
            </a:r>
            <a:r>
              <a:rPr lang="tr-TR" dirty="0" err="1">
                <a:highlight>
                  <a:srgbClr val="C0C0C0"/>
                </a:highlight>
              </a:rPr>
              <a:t>cache’lenen</a:t>
            </a:r>
            <a:r>
              <a:rPr lang="tr-TR" dirty="0">
                <a:highlight>
                  <a:srgbClr val="C0C0C0"/>
                </a:highlight>
              </a:rPr>
              <a:t> bu kopyadan sağlanır. </a:t>
            </a:r>
            <a:r>
              <a:rPr lang="tr-TR" dirty="0" err="1">
                <a:highlight>
                  <a:srgbClr val="C0C0C0"/>
                </a:highlight>
              </a:rPr>
              <a:t>Cache</a:t>
            </a:r>
            <a:r>
              <a:rPr lang="tr-TR" dirty="0">
                <a:highlight>
                  <a:srgbClr val="C0C0C0"/>
                </a:highlight>
              </a:rPr>
              <a:t> süresi dolduğunda </a:t>
            </a:r>
            <a:r>
              <a:rPr lang="tr-TR" dirty="0" err="1">
                <a:highlight>
                  <a:srgbClr val="C0C0C0"/>
                </a:highlight>
              </a:rPr>
              <a:t>origin’e</a:t>
            </a:r>
            <a:r>
              <a:rPr lang="tr-TR" dirty="0">
                <a:highlight>
                  <a:srgbClr val="C0C0C0"/>
                </a:highlight>
              </a:rPr>
              <a:t> yeniden yapılan isteklerle kaynaklar tazelenir.</a:t>
            </a:r>
          </a:p>
          <a:p>
            <a:endParaRPr lang="tr-TR" dirty="0">
              <a:highlight>
                <a:srgbClr val="C0C0C0"/>
              </a:highlight>
            </a:endParaRPr>
          </a:p>
        </p:txBody>
      </p:sp>
    </p:spTree>
    <p:extLst>
      <p:ext uri="{BB962C8B-B14F-4D97-AF65-F5344CB8AC3E}">
        <p14:creationId xmlns:p14="http://schemas.microsoft.com/office/powerpoint/2010/main" val="224653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89B017-2FB1-9645-9A43-6DEFC8E58440}"/>
              </a:ext>
            </a:extLst>
          </p:cNvPr>
          <p:cNvSpPr>
            <a:spLocks noGrp="1"/>
          </p:cNvSpPr>
          <p:nvPr>
            <p:ph type="title"/>
          </p:nvPr>
        </p:nvSpPr>
        <p:spPr>
          <a:xfrm>
            <a:off x="684212" y="685800"/>
            <a:ext cx="8534400" cy="1507067"/>
          </a:xfrm>
        </p:spPr>
        <p:txBody>
          <a:bodyPr/>
          <a:lstStyle/>
          <a:p>
            <a:r>
              <a:rPr lang="tr-TR" dirty="0" err="1"/>
              <a:t>Crossorigin</a:t>
            </a:r>
            <a:r>
              <a:rPr lang="tr-TR" dirty="0"/>
              <a:t> ve </a:t>
            </a:r>
            <a:r>
              <a:rPr lang="tr-TR" dirty="0" err="1"/>
              <a:t>integrity</a:t>
            </a:r>
            <a:r>
              <a:rPr lang="tr-TR" dirty="0"/>
              <a:t> nedir?</a:t>
            </a:r>
          </a:p>
        </p:txBody>
      </p:sp>
      <p:sp>
        <p:nvSpPr>
          <p:cNvPr id="3" name="İçerik Yer Tutucusu 2">
            <a:extLst>
              <a:ext uri="{FF2B5EF4-FFF2-40B4-BE49-F238E27FC236}">
                <a16:creationId xmlns:a16="http://schemas.microsoft.com/office/drawing/2014/main" id="{EA24DA34-7917-DD43-BC66-10361DC5CDE1}"/>
              </a:ext>
            </a:extLst>
          </p:cNvPr>
          <p:cNvSpPr>
            <a:spLocks noGrp="1"/>
          </p:cNvSpPr>
          <p:nvPr>
            <p:ph idx="1"/>
          </p:nvPr>
        </p:nvSpPr>
        <p:spPr>
          <a:xfrm>
            <a:off x="684212" y="2012183"/>
            <a:ext cx="8534400" cy="3615267"/>
          </a:xfrm>
        </p:spPr>
        <p:txBody>
          <a:bodyPr>
            <a:normAutofit lnSpcReduction="10000"/>
          </a:bodyPr>
          <a:lstStyle/>
          <a:p>
            <a:r>
              <a:rPr lang="tr-TR" dirty="0">
                <a:highlight>
                  <a:srgbClr val="C0C0C0"/>
                </a:highlight>
              </a:rPr>
              <a:t>Her iki öznitelik, Alt Kaynak Bütünlüğünü uygulamak için </a:t>
            </a:r>
            <a:r>
              <a:rPr lang="tr-TR" dirty="0" err="1">
                <a:highlight>
                  <a:srgbClr val="C0C0C0"/>
                </a:highlight>
              </a:rPr>
              <a:t>Bootstrap</a:t>
            </a:r>
            <a:r>
              <a:rPr lang="tr-TR" dirty="0">
                <a:highlight>
                  <a:srgbClr val="C0C0C0"/>
                </a:highlight>
              </a:rPr>
              <a:t> </a:t>
            </a:r>
            <a:r>
              <a:rPr lang="tr-TR" dirty="0" err="1">
                <a:highlight>
                  <a:srgbClr val="C0C0C0"/>
                </a:highlight>
              </a:rPr>
              <a:t>CDN'ye</a:t>
            </a:r>
            <a:r>
              <a:rPr lang="tr-TR" dirty="0">
                <a:highlight>
                  <a:srgbClr val="C0C0C0"/>
                </a:highlight>
              </a:rPr>
              <a:t> eklenmiştir.</a:t>
            </a:r>
          </a:p>
          <a:p>
            <a:endParaRPr lang="tr-TR" dirty="0">
              <a:highlight>
                <a:srgbClr val="C0C0C0"/>
              </a:highlight>
            </a:endParaRPr>
          </a:p>
          <a:p>
            <a:r>
              <a:rPr lang="tr-TR" dirty="0">
                <a:highlight>
                  <a:srgbClr val="C0C0C0"/>
                </a:highlight>
              </a:rPr>
              <a:t>Kaynak değiştirilmişse kodun asla yüklenmediğinden emin olmak için tarayıcının dosya kaynağını kontrol etmesine izin vermek için bir bütünlük(</a:t>
            </a:r>
            <a:r>
              <a:rPr lang="tr-TR" dirty="0" err="1">
                <a:highlight>
                  <a:srgbClr val="C0C0C0"/>
                </a:highlight>
              </a:rPr>
              <a:t>integrity</a:t>
            </a:r>
            <a:r>
              <a:rPr lang="tr-TR" dirty="0">
                <a:highlight>
                  <a:srgbClr val="C0C0C0"/>
                </a:highlight>
              </a:rPr>
              <a:t>) özniteliği kullanılır.</a:t>
            </a:r>
          </a:p>
          <a:p>
            <a:endParaRPr lang="tr-TR" dirty="0">
              <a:highlight>
                <a:srgbClr val="C0C0C0"/>
              </a:highlight>
            </a:endParaRPr>
          </a:p>
          <a:p>
            <a:r>
              <a:rPr lang="tr-TR" dirty="0" err="1">
                <a:highlight>
                  <a:srgbClr val="C0C0C0"/>
                </a:highlight>
              </a:rPr>
              <a:t>Crossorigin</a:t>
            </a:r>
            <a:r>
              <a:rPr lang="tr-TR" dirty="0">
                <a:highlight>
                  <a:srgbClr val="C0C0C0"/>
                </a:highlight>
              </a:rPr>
              <a:t> özniteliği, "aynı kaynaktan" yüklenmediğinde artık SRI denetiminin bir gereği olan "CORS" kullanılarak bir istek yüklendiğinde mevcuttur.</a:t>
            </a:r>
          </a:p>
        </p:txBody>
      </p:sp>
    </p:spTree>
    <p:extLst>
      <p:ext uri="{BB962C8B-B14F-4D97-AF65-F5344CB8AC3E}">
        <p14:creationId xmlns:p14="http://schemas.microsoft.com/office/powerpoint/2010/main" val="1695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a:solidFill>
                  <a:srgbClr val="222222"/>
                </a:solidFill>
                <a:latin typeface="Arial" panose="020B0604020202020204" pitchFamily="34" charset="0"/>
                <a:cs typeface="Arial" panose="020B0604020202020204" pitchFamily="34" charset="0"/>
              </a:rPr>
              <a:t>   </a:t>
            </a:r>
            <a:r>
              <a:rPr lang="tr-TR" sz="4000" b="1">
                <a:solidFill>
                  <a:schemeClr val="tx1"/>
                </a:solidFill>
                <a:latin typeface="Arial" panose="020B0604020202020204" pitchFamily="34" charset="0"/>
                <a:cs typeface="Arial" panose="020B0604020202020204" pitchFamily="34" charset="0"/>
              </a:rPr>
              <a:t>U</a:t>
            </a:r>
            <a:r>
              <a:rPr lang="tr-TR" sz="4000" b="1" i="0">
                <a:solidFill>
                  <a:schemeClr val="tx1"/>
                </a:solidFill>
                <a:effectLst/>
                <a:latin typeface="Arial" panose="020B0604020202020204" pitchFamily="34" charset="0"/>
                <a:cs typeface="Arial" panose="020B0604020202020204" pitchFamily="34" charset="0"/>
              </a:rPr>
              <a:t>RI: </a:t>
            </a:r>
            <a:r>
              <a:rPr lang="tr-TR" sz="4000" b="0" i="0" err="1">
                <a:solidFill>
                  <a:schemeClr val="tx1"/>
                </a:solidFill>
                <a:effectLst/>
                <a:latin typeface="Arial" panose="020B0604020202020204" pitchFamily="34" charset="0"/>
                <a:cs typeface="Arial" panose="020B0604020202020204" pitchFamily="34" charset="0"/>
              </a:rPr>
              <a:t>Uniform</a:t>
            </a:r>
            <a:r>
              <a:rPr lang="tr-TR" sz="4000" b="0" i="0">
                <a:solidFill>
                  <a:schemeClr val="tx1"/>
                </a:solidFill>
                <a:effectLst/>
                <a:latin typeface="Arial" panose="020B0604020202020204" pitchFamily="34" charset="0"/>
                <a:cs typeface="Arial" panose="020B0604020202020204" pitchFamily="34" charset="0"/>
              </a:rPr>
              <a:t> Resource </a:t>
            </a:r>
            <a:r>
              <a:rPr lang="tr-TR" sz="4000" b="0" i="0" err="1">
                <a:solidFill>
                  <a:schemeClr val="tx1"/>
                </a:solidFill>
                <a:effectLst/>
                <a:latin typeface="Arial" panose="020B0604020202020204" pitchFamily="34" charset="0"/>
                <a:cs typeface="Arial" panose="020B0604020202020204" pitchFamily="34" charset="0"/>
              </a:rPr>
              <a:t>Identifier’in</a:t>
            </a:r>
            <a:r>
              <a:rPr lang="tr-TR" sz="4000" b="0" i="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a:solidFill>
                  <a:schemeClr val="tx1"/>
                </a:solidFill>
                <a:effectLst/>
                <a:latin typeface="Arial" panose="020B0604020202020204" pitchFamily="34" charset="0"/>
                <a:cs typeface="Arial" panose="020B0604020202020204" pitchFamily="34" charset="0"/>
              </a:rPr>
              <a:t> bir </a:t>
            </a:r>
            <a:r>
              <a:rPr lang="tr-TR" sz="4000" b="0" i="0" err="1">
                <a:solidFill>
                  <a:schemeClr val="tx1"/>
                </a:solidFill>
                <a:effectLst/>
                <a:latin typeface="Arial" panose="020B0604020202020204" pitchFamily="34" charset="0"/>
                <a:cs typeface="Arial" panose="020B0604020202020204" pitchFamily="34" charset="0"/>
              </a:rPr>
              <a:t>URI’dir</a:t>
            </a:r>
            <a:r>
              <a:rPr lang="tr-TR" sz="4000" b="0" i="0">
                <a:solidFill>
                  <a:schemeClr val="tx1"/>
                </a:solidFill>
                <a:effectLst/>
                <a:latin typeface="Arial" panose="020B0604020202020204" pitchFamily="34" charset="0"/>
                <a:cs typeface="Arial" panose="020B0604020202020204" pitchFamily="34" charset="0"/>
              </a:rPr>
              <a:t>.</a:t>
            </a:r>
            <a:endParaRPr lang="tr-TR" sz="4000" b="0" i="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a:t>mb-md-0</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err="1">
                <a:highlight>
                  <a:srgbClr val="C0C0C0"/>
                </a:highlight>
              </a:rPr>
              <a:t>mb</a:t>
            </a:r>
            <a:r>
              <a:rPr lang="tr-TR" dirty="0">
                <a:highlight>
                  <a:srgbClr val="C0C0C0"/>
                </a:highlight>
              </a:rPr>
              <a:t>(</a:t>
            </a:r>
            <a:r>
              <a:rPr lang="tr-TR" dirty="0" err="1">
                <a:highlight>
                  <a:srgbClr val="C0C0C0"/>
                </a:highlight>
              </a:rPr>
              <a:t>medium</a:t>
            </a:r>
            <a:r>
              <a:rPr lang="tr-TR" dirty="0">
                <a:highlight>
                  <a:srgbClr val="C0C0C0"/>
                </a:highlight>
              </a:rPr>
              <a:t>=768px=&gt;) </a:t>
            </a:r>
            <a:r>
              <a:rPr lang="tr-TR" dirty="0" err="1">
                <a:highlight>
                  <a:srgbClr val="C0C0C0"/>
                </a:highlight>
              </a:rPr>
              <a:t>anlamina</a:t>
            </a:r>
            <a:r>
              <a:rPr lang="tr-TR" dirty="0">
                <a:highlight>
                  <a:srgbClr val="C0C0C0"/>
                </a:highlight>
              </a:rPr>
              <a:t> gelmektedir.</a:t>
            </a:r>
          </a:p>
          <a:p>
            <a:endParaRPr lang="tr-TR" dirty="0">
              <a:highlight>
                <a:srgbClr val="C0C0C0"/>
              </a:highlight>
            </a:endParaRPr>
          </a:p>
          <a:p>
            <a:r>
              <a:rPr lang="tr-TR" dirty="0">
                <a:highlight>
                  <a:srgbClr val="C0C0C0"/>
                </a:highlight>
              </a:rPr>
              <a:t>.mb-md-0 kodumuz ekranımız sadece belirtilen pikseller bu değerleri arasında ise olursa çalışacaktır. Bunun üzeri ve altı olduğu piksellerde çalışmayacaktır.</a:t>
            </a:r>
          </a:p>
          <a:p>
            <a:endParaRPr lang="tr-TR" dirty="0"/>
          </a:p>
        </p:txBody>
      </p:sp>
    </p:spTree>
    <p:extLst>
      <p:ext uri="{BB962C8B-B14F-4D97-AF65-F5344CB8AC3E}">
        <p14:creationId xmlns:p14="http://schemas.microsoft.com/office/powerpoint/2010/main" val="19191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990855" y="610461"/>
            <a:ext cx="3643435" cy="1394292"/>
          </a:xfrm>
        </p:spPr>
        <p:txBody>
          <a:bodyPr>
            <a:normAutofit/>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84212" y="2169361"/>
            <a:ext cx="7195828" cy="1798957"/>
          </a:xfrm>
        </p:spPr>
        <p:txBody>
          <a:bodyPr>
            <a:normAutofit/>
          </a:bodyPr>
          <a:lstStyle/>
          <a:p>
            <a:r>
              <a:rPr lang="tr-TR" dirty="0">
                <a:highlight>
                  <a:srgbClr val="C0C0C0"/>
                </a:highlight>
              </a:rPr>
              <a:t>.</a:t>
            </a:r>
            <a:r>
              <a:rPr lang="tr-TR" dirty="0" err="1">
                <a:highlight>
                  <a:srgbClr val="C0C0C0"/>
                </a:highlight>
              </a:rPr>
              <a:t>list-unstyled</a:t>
            </a:r>
            <a:r>
              <a:rPr lang="tr-TR" dirty="0">
                <a:highlight>
                  <a:srgbClr val="C0C0C0"/>
                </a:highlight>
              </a:rPr>
              <a:t> sınıfı, liste öğelerindeki varsayılan liste stilini ve sol kenar boşluğunu kaldırır (yalnızca anlık çocuklar)</a:t>
            </a:r>
          </a:p>
        </p:txBody>
      </p:sp>
      <p:pic>
        <p:nvPicPr>
          <p:cNvPr id="5" name="Resim 4">
            <a:extLst>
              <a:ext uri="{FF2B5EF4-FFF2-40B4-BE49-F238E27FC236}">
                <a16:creationId xmlns:a16="http://schemas.microsoft.com/office/drawing/2014/main" id="{4B58CFC6-12D8-6142-89B8-FEFD6C35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4132926"/>
            <a:ext cx="7195828" cy="1798957"/>
          </a:xfrm>
          <a:prstGeom prst="rect">
            <a:avLst/>
          </a:prstGeom>
        </p:spPr>
      </p:pic>
    </p:spTree>
    <p:extLst>
      <p:ext uri="{BB962C8B-B14F-4D97-AF65-F5344CB8AC3E}">
        <p14:creationId xmlns:p14="http://schemas.microsoft.com/office/powerpoint/2010/main" val="165821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Rebase</a:t>
            </a:r>
            <a:r>
              <a:rPr lang="tr-TR" dirty="0"/>
              <a:t>, </a:t>
            </a:r>
            <a:r>
              <a:rPr lang="tr-TR" dirty="0" err="1"/>
              <a:t>fast</a:t>
            </a:r>
            <a:r>
              <a:rPr lang="tr-TR" dirty="0"/>
              <a:t> </a:t>
            </a:r>
            <a:r>
              <a:rPr lang="tr-TR" dirty="0" err="1"/>
              <a:t>forward</a:t>
            </a:r>
            <a:r>
              <a:rPr lang="tr-TR" dirty="0"/>
              <a:t>, </a:t>
            </a:r>
            <a:r>
              <a:rPr lang="tr-TR" dirty="0" err="1"/>
              <a:t>merge</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1790701"/>
            <a:ext cx="8534400" cy="4381500"/>
          </a:xfrm>
        </p:spPr>
        <p:txBody>
          <a:bodyPr>
            <a:normAutofit fontScale="92500" lnSpcReduction="10000"/>
          </a:bodyPr>
          <a:lstStyle/>
          <a:p>
            <a:r>
              <a:rPr lang="tr-TR" dirty="0" err="1">
                <a:highlight>
                  <a:srgbClr val="C0C0C0"/>
                </a:highlight>
              </a:rPr>
              <a:t>Merge</a:t>
            </a:r>
            <a:r>
              <a:rPr lang="tr-TR" dirty="0">
                <a:highlight>
                  <a:srgbClr val="C0C0C0"/>
                </a:highlight>
              </a:rPr>
              <a:t> komutu ile A dalındaki değişiklikler B dalı ile birleştirildiğinde B dalının </a:t>
            </a:r>
            <a:r>
              <a:rPr lang="tr-TR" dirty="0" err="1">
                <a:highlight>
                  <a:srgbClr val="C0C0C0"/>
                </a:highlight>
              </a:rPr>
              <a:t>commit</a:t>
            </a:r>
            <a:r>
              <a:rPr lang="tr-TR" dirty="0">
                <a:highlight>
                  <a:srgbClr val="C0C0C0"/>
                </a:highlight>
              </a:rPr>
              <a:t> tarihçesinde </a:t>
            </a:r>
            <a:r>
              <a:rPr lang="tr-TR" dirty="0" err="1">
                <a:highlight>
                  <a:srgbClr val="C0C0C0"/>
                </a:highlight>
              </a:rPr>
              <a:t>merge</a:t>
            </a:r>
            <a:r>
              <a:rPr lang="tr-TR" dirty="0">
                <a:highlight>
                  <a:srgbClr val="C0C0C0"/>
                </a:highlight>
              </a:rPr>
              <a:t> işleminden kaynaklanan ve </a:t>
            </a:r>
            <a:r>
              <a:rPr lang="tr-TR" dirty="0" err="1">
                <a:highlight>
                  <a:srgbClr val="C0C0C0"/>
                </a:highlight>
              </a:rPr>
              <a:t>merge</a:t>
            </a:r>
            <a:r>
              <a:rPr lang="tr-TR" dirty="0">
                <a:highlight>
                  <a:srgbClr val="C0C0C0"/>
                </a:highlight>
              </a:rPr>
              <a:t> </a:t>
            </a:r>
            <a:r>
              <a:rPr lang="tr-TR" dirty="0" err="1">
                <a:highlight>
                  <a:srgbClr val="C0C0C0"/>
                </a:highlight>
              </a:rPr>
              <a:t>commit</a:t>
            </a:r>
            <a:r>
              <a:rPr lang="tr-TR" dirty="0">
                <a:highlight>
                  <a:srgbClr val="C0C0C0"/>
                </a:highlight>
              </a:rPr>
              <a:t> adı verilen otomatik oluşturulmuş bir </a:t>
            </a:r>
            <a:r>
              <a:rPr lang="tr-TR" dirty="0" err="1">
                <a:highlight>
                  <a:srgbClr val="C0C0C0"/>
                </a:highlight>
              </a:rPr>
              <a:t>commit</a:t>
            </a:r>
            <a:r>
              <a:rPr lang="tr-TR" dirty="0">
                <a:highlight>
                  <a:srgbClr val="C0C0C0"/>
                </a:highlight>
              </a:rPr>
              <a:t> yer alır. Bu </a:t>
            </a:r>
            <a:r>
              <a:rPr lang="tr-TR" dirty="0" err="1">
                <a:highlight>
                  <a:srgbClr val="C0C0C0"/>
                </a:highlight>
              </a:rPr>
              <a:t>commit</a:t>
            </a:r>
            <a:r>
              <a:rPr lang="tr-TR" dirty="0">
                <a:highlight>
                  <a:srgbClr val="C0C0C0"/>
                </a:highlight>
              </a:rPr>
              <a:t> A ve B dallarının tarihçelerini birbiri ile ilişkilendirir.</a:t>
            </a:r>
          </a:p>
          <a:p>
            <a:endParaRPr lang="tr-TR" dirty="0">
              <a:highlight>
                <a:srgbClr val="C0C0C0"/>
              </a:highlight>
            </a:endParaRPr>
          </a:p>
          <a:p>
            <a:r>
              <a:rPr lang="tr-TR" b="1" dirty="0" err="1">
                <a:highlight>
                  <a:srgbClr val="C0C0C0"/>
                </a:highlight>
              </a:rPr>
              <a:t>rebase</a:t>
            </a:r>
            <a:r>
              <a:rPr lang="tr-TR" dirty="0">
                <a:highlight>
                  <a:srgbClr val="C0C0C0"/>
                </a:highlight>
              </a:rPr>
              <a:t> komutu kullandığımızda ise ile A dalındaki her bir </a:t>
            </a:r>
            <a:r>
              <a:rPr lang="tr-TR" dirty="0" err="1">
                <a:highlight>
                  <a:srgbClr val="C0C0C0"/>
                </a:highlight>
              </a:rPr>
              <a:t>commit</a:t>
            </a:r>
            <a:r>
              <a:rPr lang="tr-TR" dirty="0">
                <a:highlight>
                  <a:srgbClr val="C0C0C0"/>
                </a:highlight>
              </a:rPr>
              <a:t> B dalına sanki </a:t>
            </a:r>
            <a:r>
              <a:rPr lang="tr-TR" dirty="0" err="1">
                <a:highlight>
                  <a:srgbClr val="C0C0C0"/>
                </a:highlight>
              </a:rPr>
              <a:t>commit</a:t>
            </a:r>
            <a:r>
              <a:rPr lang="tr-TR" dirty="0">
                <a:highlight>
                  <a:srgbClr val="C0C0C0"/>
                </a:highlight>
              </a:rPr>
              <a:t> işlemi B dalında yapılmış gibi yeniden yazılır. Bu sayede B dalının </a:t>
            </a:r>
            <a:r>
              <a:rPr lang="tr-TR" dirty="0" err="1">
                <a:highlight>
                  <a:srgbClr val="C0C0C0"/>
                </a:highlight>
              </a:rPr>
              <a:t>commit</a:t>
            </a:r>
            <a:r>
              <a:rPr lang="tr-TR" dirty="0">
                <a:highlight>
                  <a:srgbClr val="C0C0C0"/>
                </a:highlight>
              </a:rPr>
              <a:t> tarihçesi sanki tüm değişiklikler bu dalda olmuş gibi düz ve kesintisiz görünür.</a:t>
            </a:r>
          </a:p>
          <a:p>
            <a:endParaRPr lang="tr-TR" dirty="0">
              <a:highlight>
                <a:srgbClr val="C0C0C0"/>
              </a:highlight>
            </a:endParaRPr>
          </a:p>
          <a:p>
            <a:r>
              <a:rPr lang="tr-TR" b="1" u="sng" dirty="0">
                <a:highlight>
                  <a:srgbClr val="C0C0C0"/>
                </a:highlight>
                <a:hlinkClick r:id="rId2"/>
              </a:rPr>
              <a:t>Fast-Forward Merge</a:t>
            </a:r>
            <a:r>
              <a:rPr lang="tr-TR" b="1" dirty="0">
                <a:highlight>
                  <a:srgbClr val="C0C0C0"/>
                </a:highlight>
              </a:rPr>
              <a:t>:</a:t>
            </a:r>
            <a:r>
              <a:rPr lang="tr-TR" dirty="0">
                <a:highlight>
                  <a:srgbClr val="C0C0C0"/>
                </a:highlight>
              </a:rPr>
              <a:t> </a:t>
            </a:r>
            <a:r>
              <a:rPr lang="tr-TR" dirty="0" err="1">
                <a:highlight>
                  <a:srgbClr val="C0C0C0"/>
                </a:highlight>
              </a:rPr>
              <a:t>Feature</a:t>
            </a:r>
            <a:r>
              <a:rPr lang="tr-TR" dirty="0">
                <a:highlight>
                  <a:srgbClr val="C0C0C0"/>
                </a:highlight>
              </a:rPr>
              <a:t> </a:t>
            </a:r>
            <a:r>
              <a:rPr lang="tr-TR" dirty="0" err="1">
                <a:highlight>
                  <a:srgbClr val="C0C0C0"/>
                </a:highlight>
              </a:rPr>
              <a:t>branch’iniz</a:t>
            </a:r>
            <a:r>
              <a:rPr lang="tr-TR" dirty="0">
                <a:highlight>
                  <a:srgbClr val="C0C0C0"/>
                </a:highlight>
              </a:rPr>
              <a:t> </a:t>
            </a:r>
            <a:r>
              <a:rPr lang="tr-TR" dirty="0" err="1">
                <a:highlight>
                  <a:srgbClr val="C0C0C0"/>
                </a:highlight>
              </a:rPr>
              <a:t>master’a</a:t>
            </a:r>
            <a:r>
              <a:rPr lang="tr-TR" dirty="0">
                <a:highlight>
                  <a:srgbClr val="C0C0C0"/>
                </a:highlight>
              </a:rPr>
              <a:t> </a:t>
            </a:r>
            <a:r>
              <a:rPr lang="tr-TR" dirty="0" err="1">
                <a:highlight>
                  <a:srgbClr val="C0C0C0"/>
                </a:highlight>
              </a:rPr>
              <a:t>merge</a:t>
            </a:r>
            <a:r>
              <a:rPr lang="tr-TR" dirty="0">
                <a:highlight>
                  <a:srgbClr val="C0C0C0"/>
                </a:highlight>
              </a:rPr>
              <a:t> olacağı anda eğer </a:t>
            </a:r>
            <a:r>
              <a:rPr lang="tr-TR" dirty="0" err="1">
                <a:highlight>
                  <a:srgbClr val="C0C0C0"/>
                </a:highlight>
              </a:rPr>
              <a:t>master</a:t>
            </a:r>
            <a:r>
              <a:rPr lang="tr-TR" dirty="0">
                <a:highlight>
                  <a:srgbClr val="C0C0C0"/>
                </a:highlight>
              </a:rPr>
              <a:t> üzerinde bir değişiklik (</a:t>
            </a:r>
            <a:r>
              <a:rPr lang="tr-TR" dirty="0" err="1">
                <a:highlight>
                  <a:srgbClr val="C0C0C0"/>
                </a:highlight>
              </a:rPr>
              <a:t>commit</a:t>
            </a:r>
            <a:r>
              <a:rPr lang="tr-TR" dirty="0">
                <a:highlight>
                  <a:srgbClr val="C0C0C0"/>
                </a:highlight>
              </a:rPr>
              <a:t>) olmamışsa, </a:t>
            </a:r>
            <a:r>
              <a:rPr lang="tr-TR" b="1" dirty="0">
                <a:highlight>
                  <a:srgbClr val="C0C0C0"/>
                </a:highlight>
              </a:rPr>
              <a:t>git varsayılan olarak </a:t>
            </a:r>
            <a:r>
              <a:rPr lang="tr-TR" b="1" dirty="0" err="1">
                <a:highlight>
                  <a:srgbClr val="C0C0C0"/>
                </a:highlight>
              </a:rPr>
              <a:t>master</a:t>
            </a:r>
            <a:r>
              <a:rPr lang="tr-TR" b="1" dirty="0">
                <a:highlight>
                  <a:srgbClr val="C0C0C0"/>
                </a:highlight>
              </a:rPr>
              <a:t> hattının son </a:t>
            </a:r>
            <a:r>
              <a:rPr lang="tr-TR" b="1" dirty="0" err="1">
                <a:highlight>
                  <a:srgbClr val="C0C0C0"/>
                </a:highlight>
              </a:rPr>
              <a:t>commit</a:t>
            </a:r>
            <a:r>
              <a:rPr lang="tr-TR" b="1" dirty="0">
                <a:highlight>
                  <a:srgbClr val="C0C0C0"/>
                </a:highlight>
              </a:rPr>
              <a:t> </a:t>
            </a:r>
            <a:r>
              <a:rPr lang="tr-TR" b="1" dirty="0" err="1">
                <a:highlight>
                  <a:srgbClr val="C0C0C0"/>
                </a:highlight>
              </a:rPr>
              <a:t>hash’i</a:t>
            </a:r>
            <a:r>
              <a:rPr lang="tr-TR" b="1" dirty="0">
                <a:highlight>
                  <a:srgbClr val="C0C0C0"/>
                </a:highlight>
              </a:rPr>
              <a:t> olarak, </a:t>
            </a:r>
            <a:r>
              <a:rPr lang="tr-TR" b="1" dirty="0" err="1">
                <a:highlight>
                  <a:srgbClr val="C0C0C0"/>
                </a:highlight>
              </a:rPr>
              <a:t>feature</a:t>
            </a:r>
            <a:r>
              <a:rPr lang="tr-TR" b="1" dirty="0">
                <a:highlight>
                  <a:srgbClr val="C0C0C0"/>
                </a:highlight>
              </a:rPr>
              <a:t> </a:t>
            </a:r>
            <a:r>
              <a:rPr lang="tr-TR" b="1" dirty="0" err="1">
                <a:highlight>
                  <a:srgbClr val="C0C0C0"/>
                </a:highlight>
              </a:rPr>
              <a:t>branch’in</a:t>
            </a:r>
            <a:r>
              <a:rPr lang="tr-TR" b="1" dirty="0">
                <a:highlight>
                  <a:srgbClr val="C0C0C0"/>
                </a:highlight>
              </a:rPr>
              <a:t> </a:t>
            </a:r>
            <a:r>
              <a:rPr lang="tr-TR" b="1" dirty="0" err="1">
                <a:highlight>
                  <a:srgbClr val="C0C0C0"/>
                </a:highlight>
              </a:rPr>
              <a:t>hash’ini</a:t>
            </a:r>
            <a:r>
              <a:rPr lang="tr-TR" b="1" dirty="0">
                <a:highlight>
                  <a:srgbClr val="C0C0C0"/>
                </a:highlight>
              </a:rPr>
              <a:t> alır</a:t>
            </a:r>
            <a:r>
              <a:rPr lang="tr-TR" dirty="0">
                <a:highlight>
                  <a:srgbClr val="C0C0C0"/>
                </a:highlight>
              </a:rPr>
              <a:t>. Bu duruma </a:t>
            </a:r>
            <a:r>
              <a:rPr lang="tr-TR" u="sng" dirty="0">
                <a:highlight>
                  <a:srgbClr val="C0C0C0"/>
                </a:highlight>
                <a:hlinkClick r:id="rId2"/>
              </a:rPr>
              <a:t>Fast-Forward Merging</a:t>
            </a:r>
            <a:r>
              <a:rPr lang="tr-TR" dirty="0">
                <a:highlight>
                  <a:srgbClr val="C0C0C0"/>
                </a:highlight>
              </a:rPr>
              <a:t> denir.</a:t>
            </a:r>
          </a:p>
        </p:txBody>
      </p:sp>
    </p:spTree>
    <p:extLst>
      <p:ext uri="{BB962C8B-B14F-4D97-AF65-F5344CB8AC3E}">
        <p14:creationId xmlns:p14="http://schemas.microsoft.com/office/powerpoint/2010/main" val="408917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acii</a:t>
            </a:r>
            <a:r>
              <a:rPr lang="tr-TR" dirty="0"/>
              <a:t> </a:t>
            </a:r>
            <a:r>
              <a:rPr lang="tr-TR" dirty="0" err="1"/>
              <a:t>unicode</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21190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library</a:t>
            </a:r>
            <a:r>
              <a:rPr lang="tr-TR" dirty="0"/>
              <a:t> </a:t>
            </a:r>
            <a:r>
              <a:rPr lang="tr-TR" dirty="0" err="1"/>
              <a:t>framwork</a:t>
            </a:r>
            <a:r>
              <a:rPr lang="tr-TR" dirty="0"/>
              <a:t> </a:t>
            </a:r>
            <a:r>
              <a:rPr lang="tr-TR" dirty="0" err="1"/>
              <a:t>farki</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Library ile Framework ‘ün ayrıştığı nokta teknik kısımdır. İki arasındaki temel teknik fark, kodun nasıl çağrıldığıdır. Library kullanırken, </a:t>
            </a:r>
            <a:r>
              <a:rPr lang="tr-TR" dirty="0" err="1">
                <a:highlight>
                  <a:srgbClr val="C0C0C0"/>
                </a:highlight>
              </a:rPr>
              <a:t>library</a:t>
            </a:r>
            <a:r>
              <a:rPr lang="tr-TR" dirty="0">
                <a:highlight>
                  <a:srgbClr val="C0C0C0"/>
                </a:highlight>
              </a:rPr>
              <a:t> size bazı özellikler vererek kullanmanızı sağlar, bu şekilde almış olduğunuzu kodu kendi sisteminize uygularken size kodu nerede ve ne zaman kullanacağınıza karışmaz veya bir diğer deyişle dikte etmez. Framework ise </a:t>
            </a:r>
            <a:r>
              <a:rPr lang="tr-TR" dirty="0" err="1">
                <a:highlight>
                  <a:srgbClr val="C0C0C0"/>
                </a:highlight>
              </a:rPr>
              <a:t>Library'in</a:t>
            </a:r>
            <a:r>
              <a:rPr lang="tr-TR" dirty="0">
                <a:highlight>
                  <a:srgbClr val="C0C0C0"/>
                </a:highlight>
              </a:rPr>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73823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jdk</a:t>
            </a:r>
            <a:r>
              <a:rPr lang="tr-TR" dirty="0"/>
              <a:t> </a:t>
            </a:r>
            <a:r>
              <a:rPr lang="tr-TR" dirty="0" err="1"/>
              <a:t>sdk</a:t>
            </a:r>
            <a:r>
              <a:rPr lang="tr-TR" dirty="0"/>
              <a:t> fark </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Yazılım Geliştirme Kiti (SDK veya </a:t>
            </a:r>
            <a:r>
              <a:rPr lang="tr-TR" dirty="0" err="1">
                <a:highlight>
                  <a:srgbClr val="C0C0C0"/>
                </a:highlight>
              </a:rPr>
              <a:t>devkit</a:t>
            </a:r>
            <a:r>
              <a:rPr lang="tr-TR" dirty="0">
                <a:highlight>
                  <a:srgbClr val="C0C0C0"/>
                </a:highlight>
              </a:rPr>
              <a:t> olarak da bilinir) bir dizi geliştirme aracıdır. Belirli bir yazılım paketi, yazılım çerçevesi, donanım platformu, bilgisayar sistemi, video oyun konsolu, işletim sistemi veya listelenenlere benzer herhangi bir platform için uygulamaların oluşturulmasına izin verir. </a:t>
            </a:r>
          </a:p>
          <a:p>
            <a:r>
              <a:rPr lang="tr-TR" dirty="0">
                <a:highlight>
                  <a:srgbClr val="C0C0C0"/>
                </a:highlight>
              </a:rPr>
              <a:t>Java Geliştirme Kiti (veya JDK) piyasada en yaygın kullanılan </a:t>
            </a:r>
            <a:r>
              <a:rPr lang="tr-TR" dirty="0" err="1">
                <a:highlight>
                  <a:srgbClr val="C0C0C0"/>
                </a:highlight>
              </a:rPr>
              <a:t>SDK'dır</a:t>
            </a:r>
            <a:r>
              <a:rPr lang="tr-TR" dirty="0">
                <a:highlight>
                  <a:srgbClr val="C0C0C0"/>
                </a:highlight>
              </a:rPr>
              <a:t>. Sun </a:t>
            </a:r>
            <a:r>
              <a:rPr lang="tr-TR" dirty="0" err="1">
                <a:highlight>
                  <a:srgbClr val="C0C0C0"/>
                </a:highlight>
              </a:rPr>
              <a:t>Microsystems</a:t>
            </a:r>
            <a:r>
              <a:rPr lang="tr-TR" dirty="0">
                <a:highlight>
                  <a:srgbClr val="C0C0C0"/>
                </a:highlight>
              </a:rPr>
              <a:t> tarafından Java geliştiricileri için geliştirilen JDK, GNU Genel Kamu Lisansı (veya GPL) altında yayınlanan ücretsiz bir yazılımdır.</a:t>
            </a:r>
          </a:p>
        </p:txBody>
      </p:sp>
    </p:spTree>
    <p:extLst>
      <p:ext uri="{BB962C8B-B14F-4D97-AF65-F5344CB8AC3E}">
        <p14:creationId xmlns:p14="http://schemas.microsoft.com/office/powerpoint/2010/main" val="148857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fast</a:t>
            </a:r>
            <a:r>
              <a:rPr lang="tr-TR" dirty="0"/>
              <a:t> </a:t>
            </a:r>
            <a:r>
              <a:rPr lang="tr-TR" dirty="0" err="1"/>
              <a:t>forward</a:t>
            </a:r>
            <a:r>
              <a:rPr lang="tr-TR" dirty="0"/>
              <a:t> </a:t>
            </a:r>
            <a:r>
              <a:rPr lang="tr-TR" dirty="0" err="1"/>
              <a:t>no</a:t>
            </a:r>
            <a:r>
              <a:rPr lang="tr-TR" dirty="0"/>
              <a:t> </a:t>
            </a:r>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u="sng" dirty="0">
                <a:highlight>
                  <a:srgbClr val="C0C0C0"/>
                </a:highlight>
                <a:hlinkClick r:id="rId2"/>
              </a:rPr>
              <a:t>Fast-Forward Merge</a:t>
            </a:r>
            <a:r>
              <a:rPr lang="tr-TR" b="1" dirty="0">
                <a:highlight>
                  <a:srgbClr val="C0C0C0"/>
                </a:highlight>
              </a:rPr>
              <a:t>:</a:t>
            </a:r>
            <a:r>
              <a:rPr lang="tr-TR" dirty="0">
                <a:highlight>
                  <a:srgbClr val="C0C0C0"/>
                </a:highlight>
              </a:rPr>
              <a:t> </a:t>
            </a:r>
            <a:r>
              <a:rPr lang="tr-TR" dirty="0" err="1">
                <a:highlight>
                  <a:srgbClr val="C0C0C0"/>
                </a:highlight>
              </a:rPr>
              <a:t>Feature</a:t>
            </a:r>
            <a:r>
              <a:rPr lang="tr-TR" dirty="0">
                <a:highlight>
                  <a:srgbClr val="C0C0C0"/>
                </a:highlight>
              </a:rPr>
              <a:t> </a:t>
            </a:r>
            <a:r>
              <a:rPr lang="tr-TR" dirty="0" err="1">
                <a:highlight>
                  <a:srgbClr val="C0C0C0"/>
                </a:highlight>
              </a:rPr>
              <a:t>branch’iniz</a:t>
            </a:r>
            <a:r>
              <a:rPr lang="tr-TR" dirty="0">
                <a:highlight>
                  <a:srgbClr val="C0C0C0"/>
                </a:highlight>
              </a:rPr>
              <a:t> </a:t>
            </a:r>
            <a:r>
              <a:rPr lang="tr-TR" dirty="0" err="1">
                <a:highlight>
                  <a:srgbClr val="C0C0C0"/>
                </a:highlight>
              </a:rPr>
              <a:t>master’a</a:t>
            </a:r>
            <a:r>
              <a:rPr lang="tr-TR" dirty="0">
                <a:highlight>
                  <a:srgbClr val="C0C0C0"/>
                </a:highlight>
              </a:rPr>
              <a:t> </a:t>
            </a:r>
            <a:r>
              <a:rPr lang="tr-TR" dirty="0" err="1">
                <a:highlight>
                  <a:srgbClr val="C0C0C0"/>
                </a:highlight>
              </a:rPr>
              <a:t>merge</a:t>
            </a:r>
            <a:r>
              <a:rPr lang="tr-TR" dirty="0">
                <a:highlight>
                  <a:srgbClr val="C0C0C0"/>
                </a:highlight>
              </a:rPr>
              <a:t> olacağı anda eğer </a:t>
            </a:r>
            <a:r>
              <a:rPr lang="tr-TR" dirty="0" err="1">
                <a:highlight>
                  <a:srgbClr val="C0C0C0"/>
                </a:highlight>
              </a:rPr>
              <a:t>master</a:t>
            </a:r>
            <a:r>
              <a:rPr lang="tr-TR" dirty="0">
                <a:highlight>
                  <a:srgbClr val="C0C0C0"/>
                </a:highlight>
              </a:rPr>
              <a:t> üzerinde bir değişiklik (</a:t>
            </a:r>
            <a:r>
              <a:rPr lang="tr-TR" dirty="0" err="1">
                <a:highlight>
                  <a:srgbClr val="C0C0C0"/>
                </a:highlight>
              </a:rPr>
              <a:t>commit</a:t>
            </a:r>
            <a:r>
              <a:rPr lang="tr-TR" dirty="0">
                <a:highlight>
                  <a:srgbClr val="C0C0C0"/>
                </a:highlight>
              </a:rPr>
              <a:t>) olmamışsa, </a:t>
            </a:r>
            <a:r>
              <a:rPr lang="tr-TR" b="1" dirty="0">
                <a:highlight>
                  <a:srgbClr val="C0C0C0"/>
                </a:highlight>
              </a:rPr>
              <a:t>git varsayılan olarak </a:t>
            </a:r>
            <a:r>
              <a:rPr lang="tr-TR" b="1" dirty="0" err="1">
                <a:highlight>
                  <a:srgbClr val="C0C0C0"/>
                </a:highlight>
              </a:rPr>
              <a:t>master</a:t>
            </a:r>
            <a:r>
              <a:rPr lang="tr-TR" b="1" dirty="0">
                <a:highlight>
                  <a:srgbClr val="C0C0C0"/>
                </a:highlight>
              </a:rPr>
              <a:t> hattının son </a:t>
            </a:r>
            <a:r>
              <a:rPr lang="tr-TR" b="1" dirty="0" err="1">
                <a:highlight>
                  <a:srgbClr val="C0C0C0"/>
                </a:highlight>
              </a:rPr>
              <a:t>commit</a:t>
            </a:r>
            <a:r>
              <a:rPr lang="tr-TR" b="1" dirty="0">
                <a:highlight>
                  <a:srgbClr val="C0C0C0"/>
                </a:highlight>
              </a:rPr>
              <a:t> </a:t>
            </a:r>
            <a:r>
              <a:rPr lang="tr-TR" b="1" dirty="0" err="1">
                <a:highlight>
                  <a:srgbClr val="C0C0C0"/>
                </a:highlight>
              </a:rPr>
              <a:t>hash’i</a:t>
            </a:r>
            <a:r>
              <a:rPr lang="tr-TR" b="1" dirty="0">
                <a:highlight>
                  <a:srgbClr val="C0C0C0"/>
                </a:highlight>
              </a:rPr>
              <a:t> olarak, </a:t>
            </a:r>
            <a:r>
              <a:rPr lang="tr-TR" b="1" dirty="0" err="1">
                <a:highlight>
                  <a:srgbClr val="C0C0C0"/>
                </a:highlight>
              </a:rPr>
              <a:t>feature</a:t>
            </a:r>
            <a:r>
              <a:rPr lang="tr-TR" b="1" dirty="0">
                <a:highlight>
                  <a:srgbClr val="C0C0C0"/>
                </a:highlight>
              </a:rPr>
              <a:t> </a:t>
            </a:r>
            <a:r>
              <a:rPr lang="tr-TR" b="1" dirty="0" err="1">
                <a:highlight>
                  <a:srgbClr val="C0C0C0"/>
                </a:highlight>
              </a:rPr>
              <a:t>branch’in</a:t>
            </a:r>
            <a:r>
              <a:rPr lang="tr-TR" b="1" dirty="0">
                <a:highlight>
                  <a:srgbClr val="C0C0C0"/>
                </a:highlight>
              </a:rPr>
              <a:t> </a:t>
            </a:r>
            <a:r>
              <a:rPr lang="tr-TR" b="1" dirty="0" err="1">
                <a:highlight>
                  <a:srgbClr val="C0C0C0"/>
                </a:highlight>
              </a:rPr>
              <a:t>hash’ini</a:t>
            </a:r>
            <a:r>
              <a:rPr lang="tr-TR" b="1" dirty="0">
                <a:highlight>
                  <a:srgbClr val="C0C0C0"/>
                </a:highlight>
              </a:rPr>
              <a:t> alır</a:t>
            </a:r>
            <a:r>
              <a:rPr lang="tr-TR" dirty="0">
                <a:highlight>
                  <a:srgbClr val="C0C0C0"/>
                </a:highlight>
              </a:rPr>
              <a:t>. Bu duruma </a:t>
            </a:r>
            <a:r>
              <a:rPr lang="tr-TR" u="sng" dirty="0">
                <a:highlight>
                  <a:srgbClr val="C0C0C0"/>
                </a:highlight>
                <a:hlinkClick r:id="rId2"/>
              </a:rPr>
              <a:t>Fast-Forward Merging</a:t>
            </a:r>
            <a:r>
              <a:rPr lang="tr-TR" dirty="0">
                <a:highlight>
                  <a:srgbClr val="C0C0C0"/>
                </a:highlight>
              </a:rPr>
              <a:t> denir.</a:t>
            </a:r>
            <a:endParaRPr lang="tr-TR" i="1" dirty="0">
              <a:highlight>
                <a:srgbClr val="C0C0C0"/>
              </a:highlight>
            </a:endParaRPr>
          </a:p>
          <a:p>
            <a:r>
              <a:rPr lang="tr-TR" dirty="0">
                <a:highlight>
                  <a:srgbClr val="C0C0C0"/>
                </a:highlight>
              </a:rPr>
              <a:t>Bu işlem sonrasında sanki değişiklikler </a:t>
            </a:r>
            <a:r>
              <a:rPr lang="tr-TR" dirty="0" err="1">
                <a:highlight>
                  <a:srgbClr val="C0C0C0"/>
                </a:highlight>
              </a:rPr>
              <a:t>master</a:t>
            </a:r>
            <a:r>
              <a:rPr lang="tr-TR" dirty="0">
                <a:highlight>
                  <a:srgbClr val="C0C0C0"/>
                </a:highlight>
              </a:rPr>
              <a:t> </a:t>
            </a:r>
            <a:r>
              <a:rPr lang="tr-TR" dirty="0" err="1">
                <a:highlight>
                  <a:srgbClr val="C0C0C0"/>
                </a:highlight>
              </a:rPr>
              <a:t>branch’inde</a:t>
            </a:r>
            <a:r>
              <a:rPr lang="tr-TR" dirty="0">
                <a:highlight>
                  <a:srgbClr val="C0C0C0"/>
                </a:highlight>
              </a:rPr>
              <a:t> yapılmış gibi bir </a:t>
            </a:r>
            <a:r>
              <a:rPr lang="tr-TR" dirty="0" err="1">
                <a:highlight>
                  <a:srgbClr val="C0C0C0"/>
                </a:highlight>
              </a:rPr>
              <a:t>history</a:t>
            </a:r>
            <a:r>
              <a:rPr lang="tr-TR" dirty="0">
                <a:highlight>
                  <a:srgbClr val="C0C0C0"/>
                </a:highlight>
              </a:rPr>
              <a:t> oluşur. Geçmiş </a:t>
            </a:r>
            <a:r>
              <a:rPr lang="tr-TR" dirty="0" err="1">
                <a:highlight>
                  <a:srgbClr val="C0C0C0"/>
                </a:highlight>
              </a:rPr>
              <a:t>history’i</a:t>
            </a:r>
            <a:r>
              <a:rPr lang="tr-TR" dirty="0">
                <a:highlight>
                  <a:srgbClr val="C0C0C0"/>
                </a:highlight>
              </a:rPr>
              <a:t> daha anlaşılabilir tutmak için </a:t>
            </a:r>
            <a:r>
              <a:rPr lang="tr-TR" dirty="0" err="1">
                <a:highlight>
                  <a:srgbClr val="C0C0C0"/>
                </a:highlight>
              </a:rPr>
              <a:t>merge</a:t>
            </a:r>
            <a:r>
              <a:rPr lang="tr-TR" dirty="0">
                <a:highlight>
                  <a:srgbClr val="C0C0C0"/>
                </a:highlight>
              </a:rPr>
              <a:t> işlemi sırasında </a:t>
            </a:r>
            <a:r>
              <a:rPr lang="tr-TR" dirty="0" err="1">
                <a:highlight>
                  <a:srgbClr val="C0C0C0"/>
                </a:highlight>
              </a:rPr>
              <a:t>git’e</a:t>
            </a:r>
            <a:r>
              <a:rPr lang="tr-TR" dirty="0">
                <a:highlight>
                  <a:srgbClr val="C0C0C0"/>
                </a:highlight>
              </a:rPr>
              <a:t> </a:t>
            </a:r>
            <a:r>
              <a:rPr lang="tr-TR" b="1" dirty="0">
                <a:highlight>
                  <a:srgbClr val="C0C0C0"/>
                </a:highlight>
              </a:rPr>
              <a:t>“ — </a:t>
            </a:r>
            <a:r>
              <a:rPr lang="tr-TR" b="1" dirty="0" err="1">
                <a:highlight>
                  <a:srgbClr val="C0C0C0"/>
                </a:highlight>
              </a:rPr>
              <a:t>no-ff</a:t>
            </a:r>
            <a:r>
              <a:rPr lang="tr-TR" b="1" dirty="0">
                <a:highlight>
                  <a:srgbClr val="C0C0C0"/>
                </a:highlight>
              </a:rPr>
              <a:t>” </a:t>
            </a:r>
            <a:r>
              <a:rPr lang="tr-TR" dirty="0">
                <a:highlight>
                  <a:srgbClr val="C0C0C0"/>
                </a:highlight>
              </a:rPr>
              <a:t>opsiyonu ile gidilir; bu </a:t>
            </a:r>
            <a:r>
              <a:rPr lang="tr-TR" dirty="0" err="1">
                <a:highlight>
                  <a:srgbClr val="C0C0C0"/>
                </a:highlight>
              </a:rPr>
              <a:t>git’in</a:t>
            </a:r>
            <a:r>
              <a:rPr lang="tr-TR" dirty="0">
                <a:highlight>
                  <a:srgbClr val="C0C0C0"/>
                </a:highlight>
              </a:rPr>
              <a:t> </a:t>
            </a:r>
            <a:r>
              <a:rPr lang="tr-TR" dirty="0" err="1">
                <a:highlight>
                  <a:srgbClr val="C0C0C0"/>
                </a:highlight>
              </a:rPr>
              <a:t>fast-forward</a:t>
            </a:r>
            <a:r>
              <a:rPr lang="tr-TR" dirty="0">
                <a:highlight>
                  <a:srgbClr val="C0C0C0"/>
                </a:highlight>
              </a:rPr>
              <a:t> yapmamasını ve yeni bir </a:t>
            </a:r>
            <a:r>
              <a:rPr lang="tr-TR" dirty="0" err="1">
                <a:highlight>
                  <a:srgbClr val="C0C0C0"/>
                </a:highlight>
              </a:rPr>
              <a:t>merge</a:t>
            </a:r>
            <a:r>
              <a:rPr lang="tr-TR" dirty="0">
                <a:highlight>
                  <a:srgbClr val="C0C0C0"/>
                </a:highlight>
              </a:rPr>
              <a:t> </a:t>
            </a:r>
            <a:r>
              <a:rPr lang="tr-TR" dirty="0" err="1">
                <a:highlight>
                  <a:srgbClr val="C0C0C0"/>
                </a:highlight>
              </a:rPr>
              <a:t>commit</a:t>
            </a:r>
            <a:r>
              <a:rPr lang="tr-TR" dirty="0">
                <a:highlight>
                  <a:srgbClr val="C0C0C0"/>
                </a:highlight>
              </a:rPr>
              <a:t> ile ilerlemesini sağlar.</a:t>
            </a:r>
            <a:endParaRPr lang="tr-TR" i="1" dirty="0">
              <a:highlight>
                <a:srgbClr val="C0C0C0"/>
              </a:highlight>
            </a:endParaRPr>
          </a:p>
        </p:txBody>
      </p:sp>
    </p:spTree>
    <p:extLst>
      <p:ext uri="{BB962C8B-B14F-4D97-AF65-F5344CB8AC3E}">
        <p14:creationId xmlns:p14="http://schemas.microsoft.com/office/powerpoint/2010/main" val="425441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dirty="0">
                <a:highlight>
                  <a:srgbClr val="C0C0C0"/>
                </a:highlight>
              </a:rPr>
              <a:t>Compiler </a:t>
            </a:r>
            <a:r>
              <a:rPr lang="tr-TR" dirty="0">
                <a:highlight>
                  <a:srgbClr val="C0C0C0"/>
                </a:highlight>
              </a:rPr>
              <a:t>(Derleyici),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highlight>
                  <a:srgbClr val="C0C0C0"/>
                </a:highlight>
              </a:rPr>
              <a:t>Complier’ların</a:t>
            </a:r>
            <a:r>
              <a:rPr lang="tr-TR" dirty="0">
                <a:highlight>
                  <a:srgbClr val="C0C0C0"/>
                </a:highlight>
              </a:rPr>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4785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85000" lnSpcReduction="10000"/>
          </a:bodyPr>
          <a:lstStyle/>
          <a:p>
            <a:r>
              <a:rPr lang="tr-TR" b="1" dirty="0" err="1">
                <a:highlight>
                  <a:srgbClr val="C0C0C0"/>
                </a:highlight>
              </a:rPr>
              <a:t>Syntax</a:t>
            </a:r>
            <a:r>
              <a:rPr lang="tr-TR" dirty="0">
                <a:highlight>
                  <a:srgbClr val="C0C0C0"/>
                </a:highlight>
              </a:rPr>
              <a:t>, yazılan herhangi bir sözün sırasıyla ilgilenen </a:t>
            </a:r>
            <a:r>
              <a:rPr lang="tr-TR" dirty="0">
                <a:highlight>
                  <a:srgbClr val="C0C0C0"/>
                </a:highlight>
                <a:hlinkClick r:id="rId2"/>
              </a:rPr>
              <a:t>bilim</a:t>
            </a:r>
            <a:r>
              <a:rPr lang="tr-TR" dirty="0">
                <a:highlight>
                  <a:srgbClr val="C0C0C0"/>
                </a:highlight>
              </a:rPr>
              <a:t> dalıdır. Nasıl ki </a:t>
            </a:r>
            <a:r>
              <a:rPr lang="tr-TR" dirty="0" err="1">
                <a:highlight>
                  <a:srgbClr val="C0C0C0"/>
                </a:highlight>
              </a:rPr>
              <a:t>Türkçe'de</a:t>
            </a:r>
            <a:r>
              <a:rPr lang="tr-TR" dirty="0">
                <a:highlight>
                  <a:srgbClr val="C0C0C0"/>
                </a:highlight>
              </a:rPr>
              <a:t> cümlelerin ögelerinin diziliminin bir sırası söz konusuysa diğer diller için de (</a:t>
            </a:r>
            <a:r>
              <a:rPr lang="tr-TR" b="1" dirty="0">
                <a:highlight>
                  <a:srgbClr val="C0C0C0"/>
                </a:highlight>
              </a:rPr>
              <a:t>programlama dilleri</a:t>
            </a:r>
            <a:r>
              <a:rPr lang="tr-TR" dirty="0">
                <a:highlight>
                  <a:srgbClr val="C0C0C0"/>
                </a:highlight>
              </a:rPr>
              <a:t>) aynı şey söz konusudur. Bilgisayar içerisinde kullanılan tüm programlama dillerinde de tıpkı bizim günlük hayatta kullandığımız dilde olduğu gibi belli dizilim kuralları vardır. Bu dizilim kuralları sayesinde her şey makineler ve insanlar tarafından daha rahat anlaşılabilir ve yorumlanabilir bir hal almaktadır. Bunların dışına çıkıldığında veya bir eksiklik yapıldığında o </a:t>
            </a:r>
            <a:r>
              <a:rPr lang="tr-TR" dirty="0">
                <a:highlight>
                  <a:srgbClr val="C0C0C0"/>
                </a:highlight>
                <a:hlinkClick r:id="rId3"/>
              </a:rPr>
              <a:t>kod</a:t>
            </a:r>
            <a:r>
              <a:rPr lang="tr-TR" dirty="0">
                <a:highlight>
                  <a:srgbClr val="C0C0C0"/>
                </a:highlight>
              </a:rPr>
              <a:t> satırı tam olarak yorumlanamaz ve hatayla karşılaşılır. Buna </a:t>
            </a:r>
            <a:r>
              <a:rPr lang="tr-TR" dirty="0">
                <a:highlight>
                  <a:srgbClr val="C0C0C0"/>
                </a:highlight>
                <a:hlinkClick r:id="rId4"/>
              </a:rPr>
              <a:t>da</a:t>
            </a:r>
            <a:r>
              <a:rPr lang="tr-TR" dirty="0">
                <a:highlight>
                  <a:srgbClr val="C0C0C0"/>
                </a:highlight>
              </a:rPr>
              <a:t> </a:t>
            </a:r>
            <a:r>
              <a:rPr lang="tr-TR" b="1" dirty="0" err="1">
                <a:highlight>
                  <a:srgbClr val="C0C0C0"/>
                </a:highlight>
              </a:rPr>
              <a:t>Syntax</a:t>
            </a:r>
            <a:r>
              <a:rPr lang="tr-TR" b="1" dirty="0">
                <a:highlight>
                  <a:srgbClr val="C0C0C0"/>
                </a:highlight>
              </a:rPr>
              <a:t> </a:t>
            </a:r>
            <a:r>
              <a:rPr lang="tr-TR" b="1" dirty="0" err="1">
                <a:highlight>
                  <a:srgbClr val="C0C0C0"/>
                </a:highlight>
              </a:rPr>
              <a:t>Error</a:t>
            </a:r>
            <a:r>
              <a:rPr lang="tr-TR" dirty="0">
                <a:highlight>
                  <a:srgbClr val="C0C0C0"/>
                </a:highlight>
              </a:rPr>
              <a:t> adı verilmektedir.</a:t>
            </a:r>
          </a:p>
          <a:p>
            <a:r>
              <a:rPr lang="tr-TR" dirty="0" err="1">
                <a:highlight>
                  <a:srgbClr val="C0C0C0"/>
                </a:highlight>
              </a:rPr>
              <a:t>Syntax</a:t>
            </a:r>
            <a:r>
              <a:rPr lang="tr-TR" dirty="0">
                <a:highlight>
                  <a:srgbClr val="C0C0C0"/>
                </a:highlight>
              </a:rPr>
              <a:t> </a:t>
            </a:r>
            <a:r>
              <a:rPr lang="tr-TR" dirty="0" err="1">
                <a:highlight>
                  <a:srgbClr val="C0C0C0"/>
                </a:highlight>
              </a:rPr>
              <a:t>Error'un</a:t>
            </a:r>
            <a:r>
              <a:rPr lang="tr-TR" dirty="0">
                <a:highlight>
                  <a:srgbClr val="C0C0C0"/>
                </a:highlight>
              </a:rPr>
              <a:t> başlıca nedeni kod yazımı sırasında herhangi bir yerde yapılan dizgi yanlışlığıdır. Örneğin açık bırakılan bir komut </a:t>
            </a:r>
            <a:r>
              <a:rPr lang="tr-TR" dirty="0">
                <a:highlight>
                  <a:srgbClr val="C0C0C0"/>
                </a:highlight>
                <a:hlinkClick r:id="rId5"/>
              </a:rPr>
              <a:t>Syntax</a:t>
            </a:r>
            <a:r>
              <a:rPr lang="tr-TR" dirty="0">
                <a:highlight>
                  <a:srgbClr val="C0C0C0"/>
                </a:highlight>
              </a:rPr>
              <a:t> </a:t>
            </a:r>
            <a:r>
              <a:rPr lang="tr-TR" dirty="0" err="1">
                <a:highlight>
                  <a:srgbClr val="C0C0C0"/>
                </a:highlight>
              </a:rPr>
              <a:t>Error'a</a:t>
            </a:r>
            <a:r>
              <a:rPr lang="tr-TR" dirty="0">
                <a:highlight>
                  <a:srgbClr val="C0C0C0"/>
                </a:highlight>
              </a:rPr>
              <a:t> neden olabilecekken bir kod dizgisi içerisinde yanlış yere koyulan veya kullanılan sembol </a:t>
            </a:r>
            <a:r>
              <a:rPr lang="tr-TR" i="1" dirty="0">
                <a:highlight>
                  <a:srgbClr val="C0C0C0"/>
                </a:highlight>
              </a:rPr>
              <a:t>(örneğin “ işareti) </a:t>
            </a:r>
            <a:r>
              <a:rPr lang="tr-TR" dirty="0">
                <a:highlight>
                  <a:srgbClr val="C0C0C0"/>
                </a:highlight>
              </a:rPr>
              <a:t>de </a:t>
            </a:r>
            <a:r>
              <a:rPr lang="tr-TR" dirty="0" err="1">
                <a:highlight>
                  <a:srgbClr val="C0C0C0"/>
                </a:highlight>
              </a:rPr>
              <a:t>Syntax</a:t>
            </a:r>
            <a:r>
              <a:rPr lang="tr-TR" dirty="0">
                <a:highlight>
                  <a:srgbClr val="C0C0C0"/>
                </a:highlight>
              </a:rPr>
              <a:t> </a:t>
            </a:r>
            <a:r>
              <a:rPr lang="tr-TR" dirty="0">
                <a:highlight>
                  <a:srgbClr val="C0C0C0"/>
                </a:highlight>
                <a:hlinkClick r:id="rId6"/>
              </a:rPr>
              <a:t>error</a:t>
            </a:r>
            <a:r>
              <a:rPr lang="tr-TR" dirty="0">
                <a:highlight>
                  <a:srgbClr val="C0C0C0"/>
                </a:highlight>
              </a:rPr>
              <a:t> almaya neden olabilir.</a:t>
            </a:r>
          </a:p>
        </p:txBody>
      </p:sp>
    </p:spTree>
    <p:extLst>
      <p:ext uri="{BB962C8B-B14F-4D97-AF65-F5344CB8AC3E}">
        <p14:creationId xmlns:p14="http://schemas.microsoft.com/office/powerpoint/2010/main" val="5804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dirty="0">
                <a:highlight>
                  <a:srgbClr val="C0C0C0"/>
                </a:highlight>
              </a:rPr>
              <a:t>Run time </a:t>
            </a:r>
            <a:r>
              <a:rPr lang="tr-TR" b="1" dirty="0" err="1">
                <a:highlight>
                  <a:srgbClr val="C0C0C0"/>
                </a:highlight>
              </a:rPr>
              <a:t>error</a:t>
            </a:r>
            <a:r>
              <a:rPr lang="tr-TR" dirty="0">
                <a:highlight>
                  <a:srgbClr val="C0C0C0"/>
                </a:highlight>
              </a:rPr>
              <a:t>, Türkçe çalışma zamanı hatası, anlamına gelir, bir programın düzgün çalışmasını engelleyen bir yazılım veya donanım sorunudur. Bilgisayar programcıları, program yazarken hata ayıklama modülleri kullanırlar ve olası bir hata durumunda izlenecek </a:t>
            </a:r>
            <a:r>
              <a:rPr lang="tr-TR" dirty="0" err="1">
                <a:highlight>
                  <a:srgbClr val="C0C0C0"/>
                </a:highlight>
              </a:rPr>
              <a:t>yol'u</a:t>
            </a:r>
            <a:r>
              <a:rPr lang="tr-TR" dirty="0">
                <a:highlight>
                  <a:srgbClr val="C0C0C0"/>
                </a:highlight>
              </a:rPr>
              <a:t> kodlarlar.</a:t>
            </a:r>
          </a:p>
        </p:txBody>
      </p:sp>
    </p:spTree>
    <p:extLst>
      <p:ext uri="{BB962C8B-B14F-4D97-AF65-F5344CB8AC3E}">
        <p14:creationId xmlns:p14="http://schemas.microsoft.com/office/powerpoint/2010/main" val="247096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a:solidFill>
                  <a:srgbClr val="4B4D4D"/>
                </a:solidFill>
                <a:highlight>
                  <a:srgbClr val="00FFFF"/>
                </a:highlight>
                <a:latin typeface="Arial" panose="020B0604020202020204" pitchFamily="34" charset="0"/>
                <a:cs typeface="Arial" panose="020B0604020202020204" pitchFamily="34" charset="0"/>
              </a:rPr>
              <a:t>Farklar: </a:t>
            </a:r>
            <a:endParaRPr lang="tr-TR" sz="2400" b="0" i="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a:solidFill>
                  <a:srgbClr val="4B4D4D"/>
                </a:solidFill>
                <a:latin typeface="Arial" panose="020B0604020202020204" pitchFamily="34" charset="0"/>
                <a:cs typeface="Arial" panose="020B0604020202020204" pitchFamily="34" charset="0"/>
              </a:rPr>
              <a:t>	</a:t>
            </a:r>
            <a:r>
              <a:rPr lang="tr-TR" sz="1700" b="0" i="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err="1">
                <a:solidFill>
                  <a:schemeClr val="tx1"/>
                </a:solidFill>
                <a:effectLst/>
                <a:latin typeface="Arial" panose="020B0604020202020204" pitchFamily="34" charset="0"/>
                <a:cs typeface="Arial" panose="020B0604020202020204" pitchFamily="34" charset="0"/>
              </a:rPr>
              <a:t>click</a:t>
            </a:r>
            <a:r>
              <a:rPr lang="tr-TR" sz="1700" b="0" i="0">
                <a:solidFill>
                  <a:schemeClr val="tx1"/>
                </a:solidFill>
                <a:effectLst/>
                <a:latin typeface="Arial" panose="020B0604020202020204" pitchFamily="34" charset="0"/>
                <a:cs typeface="Arial" panose="020B0604020202020204" pitchFamily="34" charset="0"/>
              </a:rPr>
              <a:t> izleme gibi </a:t>
            </a:r>
            <a:r>
              <a:rPr lang="tr-TR" sz="1700" b="0" i="0" err="1">
                <a:solidFill>
                  <a:schemeClr val="tx1"/>
                </a:solidFill>
                <a:effectLst/>
                <a:latin typeface="Arial" panose="020B0604020202020204" pitchFamily="34" charset="0"/>
                <a:cs typeface="Arial" panose="020B0604020202020204" pitchFamily="34" charset="0"/>
              </a:rPr>
              <a:t>URSL’de</a:t>
            </a:r>
            <a:r>
              <a:rPr lang="tr-TR" sz="1700" b="0" i="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err="1">
                <a:solidFill>
                  <a:schemeClr val="tx1"/>
                </a:solidFill>
                <a:effectLst/>
                <a:latin typeface="Arial" panose="020B0604020202020204" pitchFamily="34" charset="0"/>
                <a:cs typeface="Arial" panose="020B0604020202020204" pitchFamily="34" charset="0"/>
              </a:rPr>
              <a:t>URI’ler</a:t>
            </a:r>
            <a:r>
              <a:rPr lang="tr-TR" sz="1700" b="0" i="0">
                <a:solidFill>
                  <a:schemeClr val="tx1"/>
                </a:solidFill>
                <a:effectLst/>
                <a:latin typeface="Arial" panose="020B0604020202020204" pitchFamily="34" charset="0"/>
                <a:cs typeface="Arial" panose="020B0604020202020204" pitchFamily="34" charset="0"/>
              </a:rPr>
              <a:t> ise detayları gösterir.</a:t>
            </a:r>
            <a:endParaRPr lang="tr-TR" sz="17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err="1"/>
              <a:t>Stack</a:t>
            </a:r>
            <a:r>
              <a:rPr lang="tr-TR" dirty="0"/>
              <a:t> Memory - </a:t>
            </a:r>
            <a:r>
              <a:rPr lang="tr-TR" dirty="0" err="1"/>
              <a:t>Heap</a:t>
            </a:r>
            <a:r>
              <a:rPr lang="tr-TR" dirty="0"/>
              <a:t> Memory Nedir? Aralarındaki Fark Nedir?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77500" lnSpcReduction="20000"/>
          </a:bodyPr>
          <a:lstStyle/>
          <a:p>
            <a:r>
              <a:rPr lang="tr-TR" dirty="0">
                <a:highlight>
                  <a:srgbClr val="C0C0C0"/>
                </a:highlight>
              </a:rPr>
              <a:t>Öncelikle ikisi arasındaki en temel fark; </a:t>
            </a:r>
            <a:r>
              <a:rPr lang="tr-TR" dirty="0" err="1">
                <a:highlight>
                  <a:srgbClr val="C0C0C0"/>
                </a:highlight>
              </a:rPr>
              <a:t>Stack</a:t>
            </a:r>
            <a:r>
              <a:rPr lang="tr-TR" dirty="0">
                <a:highlight>
                  <a:srgbClr val="C0C0C0"/>
                </a:highlight>
              </a:rPr>
              <a:t> </a:t>
            </a:r>
            <a:r>
              <a:rPr lang="tr-TR" dirty="0" err="1">
                <a:highlight>
                  <a:srgbClr val="C0C0C0"/>
                </a:highlight>
              </a:rPr>
              <a:t>Memory’deki</a:t>
            </a:r>
            <a:r>
              <a:rPr lang="tr-TR" dirty="0">
                <a:highlight>
                  <a:srgbClr val="C0C0C0"/>
                </a:highlight>
              </a:rPr>
              <a:t> değerler son giren ilk çıkar mantığına göre tutulurken, </a:t>
            </a:r>
            <a:r>
              <a:rPr lang="tr-TR" dirty="0" err="1">
                <a:highlight>
                  <a:srgbClr val="C0C0C0"/>
                </a:highlight>
              </a:rPr>
              <a:t>Heap</a:t>
            </a:r>
            <a:r>
              <a:rPr lang="tr-TR" dirty="0">
                <a:highlight>
                  <a:srgbClr val="C0C0C0"/>
                </a:highlight>
              </a:rPr>
              <a:t> </a:t>
            </a:r>
            <a:r>
              <a:rPr lang="tr-TR" dirty="0" err="1">
                <a:highlight>
                  <a:srgbClr val="C0C0C0"/>
                </a:highlight>
              </a:rPr>
              <a:t>Memory’de</a:t>
            </a:r>
            <a:r>
              <a:rPr lang="tr-TR" dirty="0">
                <a:highlight>
                  <a:srgbClr val="C0C0C0"/>
                </a:highlight>
              </a:rPr>
              <a:t> bu durum </a:t>
            </a:r>
            <a:r>
              <a:rPr lang="tr-TR" dirty="0" err="1">
                <a:highlight>
                  <a:srgbClr val="C0C0C0"/>
                </a:highlight>
              </a:rPr>
              <a:t>rastegeledir</a:t>
            </a:r>
            <a:r>
              <a:rPr lang="tr-TR" dirty="0">
                <a:highlight>
                  <a:srgbClr val="C0C0C0"/>
                </a:highlight>
              </a:rPr>
              <a:t>(</a:t>
            </a:r>
            <a:r>
              <a:rPr lang="tr-TR" dirty="0" err="1">
                <a:highlight>
                  <a:srgbClr val="C0C0C0"/>
                </a:highlight>
              </a:rPr>
              <a:t>random</a:t>
            </a:r>
            <a:r>
              <a:rPr lang="tr-TR" dirty="0">
                <a:highlight>
                  <a:srgbClr val="C0C0C0"/>
                </a:highlight>
              </a:rPr>
              <a:t>). Programlarımızda bu iki belleği birbirinden olabildiğince ayırırız</a:t>
            </a:r>
          </a:p>
          <a:p>
            <a:r>
              <a:rPr lang="tr-TR" b="1" dirty="0" err="1">
                <a:highlight>
                  <a:srgbClr val="C0C0C0"/>
                </a:highlight>
              </a:rPr>
              <a:t>Stack</a:t>
            </a:r>
            <a:r>
              <a:rPr lang="tr-TR" b="1" dirty="0">
                <a:highlight>
                  <a:srgbClr val="C0C0C0"/>
                </a:highlight>
              </a:rPr>
              <a:t> Memory</a:t>
            </a:r>
            <a:r>
              <a:rPr lang="tr-TR" dirty="0">
                <a:highlight>
                  <a:srgbClr val="C0C0C0"/>
                </a:highlight>
              </a:rPr>
              <a:t>, işlemcilerin </a:t>
            </a:r>
            <a:r>
              <a:rPr lang="tr-TR" dirty="0" err="1">
                <a:highlight>
                  <a:srgbClr val="C0C0C0"/>
                </a:highlight>
              </a:rPr>
              <a:t>register</a:t>
            </a:r>
            <a:r>
              <a:rPr lang="tr-TR" dirty="0">
                <a:highlight>
                  <a:srgbClr val="C0C0C0"/>
                </a:highlight>
              </a:rPr>
              <a:t> bilgilerinin tutulduğu yerdir. Burada programınızla ilgili bilgiler (örneğin; lokal değişkenler, referans değişkenler </a:t>
            </a:r>
            <a:r>
              <a:rPr lang="tr-TR" dirty="0" err="1">
                <a:highlight>
                  <a:srgbClr val="C0C0C0"/>
                </a:highlight>
              </a:rPr>
              <a:t>vs</a:t>
            </a:r>
            <a:r>
              <a:rPr lang="tr-TR" dirty="0">
                <a:highlight>
                  <a:srgbClr val="C0C0C0"/>
                </a:highlight>
              </a:rPr>
              <a:t>) yer almaktadır. Bu </a:t>
            </a:r>
            <a:r>
              <a:rPr lang="tr-TR" dirty="0" err="1">
                <a:highlight>
                  <a:srgbClr val="C0C0C0"/>
                </a:highlight>
              </a:rPr>
              <a:t>memory</a:t>
            </a:r>
            <a:r>
              <a:rPr lang="tr-TR" dirty="0">
                <a:highlight>
                  <a:srgbClr val="C0C0C0"/>
                </a:highlight>
              </a:rPr>
              <a:t>, geliştirici tarafından değil, </a:t>
            </a:r>
            <a:r>
              <a:rPr lang="tr-TR" b="1" i="1" dirty="0" err="1">
                <a:highlight>
                  <a:srgbClr val="C0C0C0"/>
                </a:highlight>
              </a:rPr>
              <a:t>compiler</a:t>
            </a:r>
            <a:r>
              <a:rPr lang="tr-TR" b="1" i="1" dirty="0">
                <a:highlight>
                  <a:srgbClr val="C0C0C0"/>
                </a:highlight>
              </a:rPr>
              <a:t> tarafından yönetilir</a:t>
            </a:r>
            <a:r>
              <a:rPr lang="tr-TR" dirty="0">
                <a:highlight>
                  <a:srgbClr val="C0C0C0"/>
                </a:highlight>
              </a:rPr>
              <a:t>. </a:t>
            </a:r>
            <a:r>
              <a:rPr lang="tr-TR" dirty="0" err="1">
                <a:highlight>
                  <a:srgbClr val="C0C0C0"/>
                </a:highlight>
              </a:rPr>
              <a:t>Stack’teki</a:t>
            </a:r>
            <a:r>
              <a:rPr lang="tr-TR" dirty="0">
                <a:highlight>
                  <a:srgbClr val="C0C0C0"/>
                </a:highlight>
              </a:rPr>
              <a:t> bilgiler kodunuzun derleme aşamasında, direk bellek içine yerleştirildiği için erişimi oldukça hızlıdır.</a:t>
            </a:r>
          </a:p>
          <a:p>
            <a:r>
              <a:rPr lang="tr-TR" b="1" dirty="0" err="1">
                <a:highlight>
                  <a:srgbClr val="C0C0C0"/>
                </a:highlight>
              </a:rPr>
              <a:t>Heap</a:t>
            </a:r>
            <a:r>
              <a:rPr lang="tr-TR" b="1" dirty="0">
                <a:highlight>
                  <a:srgbClr val="C0C0C0"/>
                </a:highlight>
              </a:rPr>
              <a:t> Memory</a:t>
            </a:r>
            <a:r>
              <a:rPr lang="tr-TR" dirty="0">
                <a:highlight>
                  <a:srgbClr val="C0C0C0"/>
                </a:highlight>
              </a:rPr>
              <a:t>, bellek üzerinde yer tahsisi yapılan belli bir bölümdür. Bu yer, bellek üzerinde “</a:t>
            </a:r>
            <a:r>
              <a:rPr lang="tr-TR" i="1" dirty="0" err="1">
                <a:highlight>
                  <a:srgbClr val="C0C0C0"/>
                </a:highlight>
              </a:rPr>
              <a:t>malloc</a:t>
            </a:r>
            <a:r>
              <a:rPr lang="tr-TR" dirty="0">
                <a:highlight>
                  <a:srgbClr val="C0C0C0"/>
                </a:highlight>
              </a:rPr>
              <a:t>” fonksiyonu aracılığıyla tahsis edilir ve </a:t>
            </a:r>
            <a:r>
              <a:rPr lang="tr-TR" dirty="0" err="1">
                <a:highlight>
                  <a:srgbClr val="C0C0C0"/>
                </a:highlight>
              </a:rPr>
              <a:t>heap</a:t>
            </a:r>
            <a:r>
              <a:rPr lang="tr-TR" dirty="0">
                <a:highlight>
                  <a:srgbClr val="C0C0C0"/>
                </a:highlight>
              </a:rPr>
              <a:t> üzerinde </a:t>
            </a:r>
            <a:r>
              <a:rPr lang="tr-TR" dirty="0" err="1">
                <a:highlight>
                  <a:srgbClr val="C0C0C0"/>
                </a:highlight>
              </a:rPr>
              <a:t>allocate</a:t>
            </a:r>
            <a:r>
              <a:rPr lang="tr-TR" dirty="0">
                <a:highlight>
                  <a:srgbClr val="C0C0C0"/>
                </a:highlight>
              </a:rPr>
              <a:t> edilen(yer tahsisi yapılan) bellek “</a:t>
            </a:r>
            <a:r>
              <a:rPr lang="tr-TR" i="1" dirty="0" err="1">
                <a:highlight>
                  <a:srgbClr val="C0C0C0"/>
                </a:highlight>
              </a:rPr>
              <a:t>free</a:t>
            </a:r>
            <a:r>
              <a:rPr lang="tr-TR" dirty="0">
                <a:highlight>
                  <a:srgbClr val="C0C0C0"/>
                </a:highlight>
              </a:rPr>
              <a:t>” </a:t>
            </a:r>
            <a:r>
              <a:rPr lang="tr-TR" dirty="0" err="1">
                <a:highlight>
                  <a:srgbClr val="C0C0C0"/>
                </a:highlight>
              </a:rPr>
              <a:t>lenerek</a:t>
            </a:r>
            <a:r>
              <a:rPr lang="tr-TR" dirty="0">
                <a:highlight>
                  <a:srgbClr val="C0C0C0"/>
                </a:highlight>
              </a:rPr>
              <a:t> tekrar kullanım için serbest bırakılır. </a:t>
            </a:r>
            <a:r>
              <a:rPr lang="tr-TR" dirty="0" err="1">
                <a:highlight>
                  <a:srgbClr val="C0C0C0"/>
                </a:highlight>
              </a:rPr>
              <a:t>Heap’teki</a:t>
            </a:r>
            <a:r>
              <a:rPr lang="tr-TR" dirty="0">
                <a:highlight>
                  <a:srgbClr val="C0C0C0"/>
                </a:highlight>
              </a:rPr>
              <a:t> bellek kullanımı </a:t>
            </a:r>
            <a:r>
              <a:rPr lang="tr-TR" dirty="0" err="1">
                <a:highlight>
                  <a:srgbClr val="C0C0C0"/>
                </a:highlight>
              </a:rPr>
              <a:t>compiler</a:t>
            </a:r>
            <a:r>
              <a:rPr lang="tr-TR" dirty="0">
                <a:highlight>
                  <a:srgbClr val="C0C0C0"/>
                </a:highlight>
              </a:rPr>
              <a:t> tarafından değil, </a:t>
            </a:r>
            <a:r>
              <a:rPr lang="tr-TR" b="1" i="1" dirty="0">
                <a:highlight>
                  <a:srgbClr val="C0C0C0"/>
                </a:highlight>
              </a:rPr>
              <a:t>geliştiriciler tarafından kontrol edilir</a:t>
            </a:r>
            <a:r>
              <a:rPr lang="tr-TR" dirty="0">
                <a:highlight>
                  <a:srgbClr val="C0C0C0"/>
                </a:highlight>
              </a:rPr>
              <a:t>. Karmaşık programlar oluştururken, genellikle büyük bir bellek alanına ihtiyaç duyarız. Bu durumda </a:t>
            </a:r>
            <a:r>
              <a:rPr lang="tr-TR" dirty="0" err="1">
                <a:highlight>
                  <a:srgbClr val="C0C0C0"/>
                </a:highlight>
              </a:rPr>
              <a:t>Heap</a:t>
            </a:r>
            <a:r>
              <a:rPr lang="tr-TR" dirty="0">
                <a:highlight>
                  <a:srgbClr val="C0C0C0"/>
                </a:highlight>
              </a:rPr>
              <a:t> Memory kullanırız. </a:t>
            </a:r>
            <a:r>
              <a:rPr lang="tr-TR" dirty="0" err="1">
                <a:highlight>
                  <a:srgbClr val="C0C0C0"/>
                </a:highlight>
              </a:rPr>
              <a:t>Heap</a:t>
            </a:r>
            <a:r>
              <a:rPr lang="tr-TR" dirty="0">
                <a:highlight>
                  <a:srgbClr val="C0C0C0"/>
                </a:highlight>
              </a:rPr>
              <a:t> üzerinde </a:t>
            </a:r>
            <a:r>
              <a:rPr lang="tr-TR" dirty="0" err="1">
                <a:highlight>
                  <a:srgbClr val="C0C0C0"/>
                </a:highlight>
              </a:rPr>
              <a:t>allocate</a:t>
            </a:r>
            <a:r>
              <a:rPr lang="tr-TR" dirty="0">
                <a:highlight>
                  <a:srgbClr val="C0C0C0"/>
                </a:highlight>
              </a:rPr>
              <a:t> ettiğimiz bellek operasyonuna “</a:t>
            </a:r>
            <a:r>
              <a:rPr lang="tr-TR" b="1" i="1" dirty="0" err="1">
                <a:highlight>
                  <a:srgbClr val="C0C0C0"/>
                </a:highlight>
              </a:rPr>
              <a:t>dynamic</a:t>
            </a:r>
            <a:r>
              <a:rPr lang="tr-TR" b="1" i="1" dirty="0">
                <a:highlight>
                  <a:srgbClr val="C0C0C0"/>
                </a:highlight>
              </a:rPr>
              <a:t> </a:t>
            </a:r>
            <a:r>
              <a:rPr lang="tr-TR" b="1" i="1" dirty="0" err="1">
                <a:highlight>
                  <a:srgbClr val="C0C0C0"/>
                </a:highlight>
              </a:rPr>
              <a:t>memory</a:t>
            </a:r>
            <a:r>
              <a:rPr lang="tr-TR" b="1" i="1" dirty="0">
                <a:highlight>
                  <a:srgbClr val="C0C0C0"/>
                </a:highlight>
              </a:rPr>
              <a:t> </a:t>
            </a:r>
            <a:r>
              <a:rPr lang="tr-TR" b="1" i="1" dirty="0" err="1">
                <a:highlight>
                  <a:srgbClr val="C0C0C0"/>
                </a:highlight>
              </a:rPr>
              <a:t>allocation</a:t>
            </a:r>
            <a:r>
              <a:rPr lang="tr-TR" dirty="0">
                <a:highlight>
                  <a:srgbClr val="C0C0C0"/>
                </a:highlight>
              </a:rPr>
              <a:t>” adı verilir.</a:t>
            </a:r>
          </a:p>
          <a:p>
            <a:endParaRPr lang="tr-TR" dirty="0">
              <a:highlight>
                <a:srgbClr val="C0C0C0"/>
              </a:highlight>
            </a:endParaRPr>
          </a:p>
        </p:txBody>
      </p:sp>
    </p:spTree>
    <p:extLst>
      <p:ext uri="{BB962C8B-B14F-4D97-AF65-F5344CB8AC3E}">
        <p14:creationId xmlns:p14="http://schemas.microsoft.com/office/powerpoint/2010/main" val="371972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 Git CVCS -DVCS Nedir Aralarındaki Farklar Nelerdir?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Dağıtık Sürüm Kontrol Sistemleri (Distributed </a:t>
            </a:r>
            <a:r>
              <a:rPr lang="tr-TR" dirty="0" err="1">
                <a:highlight>
                  <a:srgbClr val="C0C0C0"/>
                </a:highlight>
              </a:rPr>
              <a:t>Version</a:t>
            </a:r>
            <a:r>
              <a:rPr lang="tr-TR" dirty="0">
                <a:highlight>
                  <a:srgbClr val="C0C0C0"/>
                </a:highlight>
              </a:rPr>
              <a:t> Control </a:t>
            </a:r>
            <a:r>
              <a:rPr lang="tr-TR" dirty="0" err="1">
                <a:highlight>
                  <a:srgbClr val="C0C0C0"/>
                </a:highlight>
              </a:rPr>
              <a:t>Systems</a:t>
            </a:r>
            <a:r>
              <a:rPr lang="tr-TR" dirty="0">
                <a:highlight>
                  <a:srgbClr val="C0C0C0"/>
                </a:highlight>
              </a:rPr>
              <a:t> / DVCS)’</a:t>
            </a:r>
            <a:r>
              <a:rPr lang="tr-TR" dirty="0" err="1">
                <a:highlight>
                  <a:srgbClr val="C0C0C0"/>
                </a:highlight>
              </a:rPr>
              <a:t>nde</a:t>
            </a:r>
            <a:r>
              <a:rPr lang="tr-TR" dirty="0">
                <a:highlight>
                  <a:srgbClr val="C0C0C0"/>
                </a:highlight>
              </a:rPr>
              <a:t> istemciler (kullanıcılar) dosyaların yalnızca en son bellek kopyalarını almakla kalmaz, yazılım havuzunu (</a:t>
            </a:r>
            <a:r>
              <a:rPr lang="tr-TR" dirty="0" err="1">
                <a:highlight>
                  <a:srgbClr val="C0C0C0"/>
                </a:highlight>
              </a:rPr>
              <a:t>repository</a:t>
            </a:r>
            <a:r>
              <a:rPr lang="tr-TR" dirty="0">
                <a:highlight>
                  <a:srgbClr val="C0C0C0"/>
                </a:highlight>
              </a:rPr>
              <a:t>) bütünüyle kopyalarlar. Git, </a:t>
            </a:r>
            <a:r>
              <a:rPr lang="tr-TR" dirty="0" err="1">
                <a:highlight>
                  <a:srgbClr val="C0C0C0"/>
                </a:highlight>
              </a:rPr>
              <a:t>Mercurial</a:t>
            </a:r>
            <a:r>
              <a:rPr lang="tr-TR" dirty="0">
                <a:highlight>
                  <a:srgbClr val="C0C0C0"/>
                </a:highlight>
              </a:rPr>
              <a:t>, </a:t>
            </a:r>
            <a:r>
              <a:rPr lang="tr-TR" dirty="0" err="1">
                <a:highlight>
                  <a:srgbClr val="C0C0C0"/>
                </a:highlight>
              </a:rPr>
              <a:t>Bazaar</a:t>
            </a:r>
            <a:r>
              <a:rPr lang="tr-TR" dirty="0">
                <a:highlight>
                  <a:srgbClr val="C0C0C0"/>
                </a:highlight>
              </a:rPr>
              <a:t> ve </a:t>
            </a:r>
            <a:r>
              <a:rPr lang="tr-TR" dirty="0" err="1">
                <a:highlight>
                  <a:srgbClr val="C0C0C0"/>
                </a:highlight>
              </a:rPr>
              <a:t>Darcs</a:t>
            </a:r>
            <a:r>
              <a:rPr lang="tr-TR" dirty="0">
                <a:highlight>
                  <a:srgbClr val="C0C0C0"/>
                </a:highlight>
              </a:rPr>
              <a:t> gibi örnekleri dağıtık sistemlere örnek olarak ele alabiliriz. Dağıtık sistemlerde üzerinde ortak çalışma </a:t>
            </a:r>
            <a:r>
              <a:rPr lang="tr-TR" dirty="0" err="1">
                <a:highlight>
                  <a:srgbClr val="C0C0C0"/>
                </a:highlight>
              </a:rPr>
              <a:t>yütürülen</a:t>
            </a:r>
            <a:r>
              <a:rPr lang="tr-TR" dirty="0">
                <a:highlight>
                  <a:srgbClr val="C0C0C0"/>
                </a:highlight>
              </a:rPr>
              <a:t> sunuculardan biri çökerse istemcilerden birinin yazılım havuzu sunucuya geri yüklenerek sistem kurtarılabilmektedir. Her seçip alma (</a:t>
            </a:r>
            <a:r>
              <a:rPr lang="tr-TR" dirty="0" err="1">
                <a:highlight>
                  <a:srgbClr val="C0C0C0"/>
                </a:highlight>
              </a:rPr>
              <a:t>check</a:t>
            </a:r>
            <a:r>
              <a:rPr lang="tr-TR" dirty="0">
                <a:highlight>
                  <a:srgbClr val="C0C0C0"/>
                </a:highlight>
              </a:rPr>
              <a:t> </a:t>
            </a:r>
            <a:r>
              <a:rPr lang="tr-TR" dirty="0" err="1">
                <a:highlight>
                  <a:srgbClr val="C0C0C0"/>
                </a:highlight>
              </a:rPr>
              <a:t>out</a:t>
            </a:r>
            <a:r>
              <a:rPr lang="tr-TR" dirty="0">
                <a:highlight>
                  <a:srgbClr val="C0C0C0"/>
                </a:highlight>
              </a:rPr>
              <a:t>) işlemi esasında bütün verinin yedeklenmesiyle sonuçlanır.</a:t>
            </a:r>
          </a:p>
        </p:txBody>
      </p:sp>
    </p:spTree>
    <p:extLst>
      <p:ext uri="{BB962C8B-B14F-4D97-AF65-F5344CB8AC3E}">
        <p14:creationId xmlns:p14="http://schemas.microsoft.com/office/powerpoint/2010/main" val="167752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 Git CVCS -DVCS Nedir Aralarındaki Farklar Nelerdir?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dirty="0" err="1">
                <a:highlight>
                  <a:srgbClr val="C0C0C0"/>
                </a:highlight>
              </a:rPr>
              <a:t>Centralized</a:t>
            </a:r>
            <a:r>
              <a:rPr lang="tr-TR" dirty="0">
                <a:highlight>
                  <a:srgbClr val="C0C0C0"/>
                </a:highlight>
              </a:rPr>
              <a:t> </a:t>
            </a:r>
            <a:r>
              <a:rPr lang="tr-TR" dirty="0" err="1">
                <a:highlight>
                  <a:srgbClr val="C0C0C0"/>
                </a:highlight>
              </a:rPr>
              <a:t>Version</a:t>
            </a:r>
            <a:r>
              <a:rPr lang="tr-TR" dirty="0">
                <a:highlight>
                  <a:srgbClr val="C0C0C0"/>
                </a:highlight>
              </a:rPr>
              <a:t> Control </a:t>
            </a:r>
            <a:r>
              <a:rPr lang="tr-TR" dirty="0" err="1">
                <a:highlight>
                  <a:srgbClr val="C0C0C0"/>
                </a:highlight>
              </a:rPr>
              <a:t>Systems</a:t>
            </a:r>
            <a:r>
              <a:rPr lang="tr-TR" dirty="0">
                <a:highlight>
                  <a:srgbClr val="C0C0C0"/>
                </a:highlight>
              </a:rPr>
              <a:t> / CVCS) geliştirilmiştir. Merkezi sistemler uzun yıllar sürüm kontrol sisteminde standart yöntem olarak kabul görmüştür.</a:t>
            </a:r>
          </a:p>
          <a:p>
            <a:r>
              <a:rPr lang="tr-TR" dirty="0">
                <a:highlight>
                  <a:srgbClr val="C0C0C0"/>
                </a:highlight>
              </a:rPr>
              <a:t>CVS, </a:t>
            </a:r>
            <a:r>
              <a:rPr lang="tr-TR" dirty="0" err="1">
                <a:highlight>
                  <a:srgbClr val="C0C0C0"/>
                </a:highlight>
              </a:rPr>
              <a:t>Subversion</a:t>
            </a:r>
            <a:r>
              <a:rPr lang="tr-TR" dirty="0">
                <a:highlight>
                  <a:srgbClr val="C0C0C0"/>
                </a:highlight>
              </a:rPr>
              <a:t> ve </a:t>
            </a:r>
            <a:r>
              <a:rPr lang="tr-TR" dirty="0" err="1">
                <a:highlight>
                  <a:srgbClr val="C0C0C0"/>
                </a:highlight>
              </a:rPr>
              <a:t>Perforce</a:t>
            </a:r>
            <a:r>
              <a:rPr lang="tr-TR" dirty="0">
                <a:highlight>
                  <a:srgbClr val="C0C0C0"/>
                </a:highlight>
              </a:rPr>
              <a:t> gibi sistemler Merkezi Sürüm Kontrol Sistemleri için örnek olarak gösterilebilir. Sunucular sürüm kontrolüne alınan bütün dosyaları tutar. Dosyalar bu sunuculardan istemciler vasıtasıyla çekilerek alınırlar (</a:t>
            </a:r>
            <a:r>
              <a:rPr lang="tr-TR" dirty="0" err="1">
                <a:highlight>
                  <a:srgbClr val="C0C0C0"/>
                </a:highlight>
              </a:rPr>
              <a:t>check</a:t>
            </a:r>
            <a:r>
              <a:rPr lang="tr-TR" dirty="0">
                <a:highlight>
                  <a:srgbClr val="C0C0C0"/>
                </a:highlight>
              </a:rPr>
              <a:t> </a:t>
            </a:r>
            <a:r>
              <a:rPr lang="tr-TR" dirty="0" err="1">
                <a:highlight>
                  <a:srgbClr val="C0C0C0"/>
                </a:highlight>
              </a:rPr>
              <a:t>out</a:t>
            </a:r>
            <a:r>
              <a:rPr lang="tr-TR" dirty="0">
                <a:highlight>
                  <a:srgbClr val="C0C0C0"/>
                </a:highlight>
              </a:rPr>
              <a:t>).</a:t>
            </a:r>
          </a:p>
        </p:txBody>
      </p:sp>
    </p:spTree>
    <p:extLst>
      <p:ext uri="{BB962C8B-B14F-4D97-AF65-F5344CB8AC3E}">
        <p14:creationId xmlns:p14="http://schemas.microsoft.com/office/powerpoint/2010/main" val="240076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Senkron Nedir? Asenkron Nedir? Aralarındaki Fark? </a:t>
            </a:r>
            <a:r>
              <a:rPr lang="tr-TR" dirty="0" err="1"/>
              <a:t>JavaScript</a:t>
            </a:r>
            <a:r>
              <a:rPr lang="tr-TR" dirty="0"/>
              <a:t> Senkron mu? Asenkron ? </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Senkron dediğimiz kavram şudur: Kodlar yukarıdan aşağıya doğru sırayla işlenir ve bir satırdaki işlem bitmeden diğer satıra geçilmez. Asenkron yapıda ise uzun zaman alan veya farklı görevdeki işlemler aynı anda gerçekleştirilir.</a:t>
            </a:r>
          </a:p>
          <a:p>
            <a:endParaRPr lang="tr-TR" dirty="0">
              <a:highlight>
                <a:srgbClr val="C0C0C0"/>
              </a:highlight>
            </a:endParaRPr>
          </a:p>
          <a:p>
            <a:r>
              <a:rPr lang="tr-TR" dirty="0" err="1">
                <a:highlight>
                  <a:srgbClr val="C0C0C0"/>
                </a:highlight>
              </a:rPr>
              <a:t>Javascript</a:t>
            </a:r>
            <a:r>
              <a:rPr lang="tr-TR" dirty="0">
                <a:highlight>
                  <a:srgbClr val="C0C0C0"/>
                </a:highlight>
              </a:rPr>
              <a:t> </a:t>
            </a:r>
            <a:r>
              <a:rPr lang="tr-TR" dirty="0" err="1">
                <a:highlight>
                  <a:srgbClr val="C0C0C0"/>
                </a:highlight>
              </a:rPr>
              <a:t>single-thread</a:t>
            </a:r>
            <a:r>
              <a:rPr lang="tr-TR" dirty="0">
                <a:highlight>
                  <a:srgbClr val="C0C0C0"/>
                </a:highlight>
              </a:rPr>
              <a:t> ve asenkron yapıda çalışan bir programlama </a:t>
            </a:r>
            <a:r>
              <a:rPr lang="tr-TR" dirty="0" err="1">
                <a:highlight>
                  <a:srgbClr val="C0C0C0"/>
                </a:highlight>
              </a:rPr>
              <a:t>dilir</a:t>
            </a:r>
            <a:r>
              <a:rPr lang="tr-TR" dirty="0">
                <a:highlight>
                  <a:srgbClr val="C0C0C0"/>
                </a:highlight>
              </a:rPr>
              <a:t>.</a:t>
            </a:r>
          </a:p>
        </p:txBody>
      </p:sp>
    </p:spTree>
    <p:extLst>
      <p:ext uri="{BB962C8B-B14F-4D97-AF65-F5344CB8AC3E}">
        <p14:creationId xmlns:p14="http://schemas.microsoft.com/office/powerpoint/2010/main" val="407558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Compiler- Interpreter? </a:t>
            </a:r>
            <a:r>
              <a:rPr lang="tr-TR" dirty="0" err="1"/>
              <a:t>JavaScript</a:t>
            </a:r>
            <a:r>
              <a:rPr lang="tr-TR" dirty="0"/>
              <a:t> Compiler mi Interpreter mı?</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85000" lnSpcReduction="20000"/>
          </a:bodyPr>
          <a:lstStyle/>
          <a:p>
            <a:r>
              <a:rPr lang="tr-TR" dirty="0">
                <a:highlight>
                  <a:srgbClr val="C0C0C0"/>
                </a:highlight>
              </a:rPr>
              <a:t>Compiler: Bir dilde yazılmış olan kodu (kaynak kodu / </a:t>
            </a:r>
            <a:r>
              <a:rPr lang="tr-TR" dirty="0" err="1">
                <a:highlight>
                  <a:srgbClr val="C0C0C0"/>
                </a:highlight>
              </a:rPr>
              <a:t>source</a:t>
            </a:r>
            <a:r>
              <a:rPr lang="tr-TR" dirty="0">
                <a:highlight>
                  <a:srgbClr val="C0C0C0"/>
                </a:highlight>
              </a:rPr>
              <a:t> </a:t>
            </a:r>
            <a:r>
              <a:rPr lang="tr-TR" dirty="0" err="1">
                <a:highlight>
                  <a:srgbClr val="C0C0C0"/>
                </a:highlight>
              </a:rPr>
              <a:t>code</a:t>
            </a:r>
            <a:r>
              <a:rPr lang="tr-TR" dirty="0">
                <a:highlight>
                  <a:srgbClr val="C0C0C0"/>
                </a:highlight>
              </a:rPr>
              <a:t>) başka bir dilde yazılmış koda, örneğin yüksek seviye bir dilden (</a:t>
            </a:r>
            <a:r>
              <a:rPr lang="tr-TR" dirty="0" err="1">
                <a:highlight>
                  <a:srgbClr val="C0C0C0"/>
                </a:highlight>
              </a:rPr>
              <a:t>high-level</a:t>
            </a:r>
            <a:r>
              <a:rPr lang="tr-TR" dirty="0">
                <a:highlight>
                  <a:srgbClr val="C0C0C0"/>
                </a:highlight>
              </a:rPr>
              <a:t> </a:t>
            </a:r>
            <a:r>
              <a:rPr lang="tr-TR" dirty="0" err="1">
                <a:highlight>
                  <a:srgbClr val="C0C0C0"/>
                </a:highlight>
              </a:rPr>
              <a:t>programming</a:t>
            </a:r>
            <a:r>
              <a:rPr lang="tr-TR" dirty="0">
                <a:highlight>
                  <a:srgbClr val="C0C0C0"/>
                </a:highlight>
              </a:rPr>
              <a:t> </a:t>
            </a:r>
            <a:r>
              <a:rPr lang="tr-TR" dirty="0" err="1">
                <a:highlight>
                  <a:srgbClr val="C0C0C0"/>
                </a:highlight>
              </a:rPr>
              <a:t>language</a:t>
            </a:r>
            <a:r>
              <a:rPr lang="tr-TR" dirty="0">
                <a:highlight>
                  <a:srgbClr val="C0C0C0"/>
                </a:highlight>
              </a:rPr>
              <a:t>) alt seviye bir dile (</a:t>
            </a:r>
            <a:r>
              <a:rPr lang="tr-TR" dirty="0" err="1">
                <a:highlight>
                  <a:srgbClr val="C0C0C0"/>
                </a:highlight>
              </a:rPr>
              <a:t>low-level</a:t>
            </a:r>
            <a:r>
              <a:rPr lang="tr-TR" dirty="0">
                <a:highlight>
                  <a:srgbClr val="C0C0C0"/>
                </a:highlight>
              </a:rPr>
              <a:t> </a:t>
            </a:r>
            <a:r>
              <a:rPr lang="tr-TR" dirty="0" err="1">
                <a:highlight>
                  <a:srgbClr val="C0C0C0"/>
                </a:highlight>
              </a:rPr>
              <a:t>programming</a:t>
            </a:r>
            <a:r>
              <a:rPr lang="tr-TR" dirty="0">
                <a:highlight>
                  <a:srgbClr val="C0C0C0"/>
                </a:highlight>
              </a:rPr>
              <a:t> </a:t>
            </a:r>
            <a:r>
              <a:rPr lang="tr-TR" dirty="0" err="1">
                <a:highlight>
                  <a:srgbClr val="C0C0C0"/>
                </a:highlight>
              </a:rPr>
              <a:t>language</a:t>
            </a:r>
            <a:r>
              <a:rPr lang="tr-TR" dirty="0">
                <a:highlight>
                  <a:srgbClr val="C0C0C0"/>
                </a:highlight>
              </a:rPr>
              <a:t>), dönüştüren araçlardır</a:t>
            </a:r>
          </a:p>
          <a:p>
            <a:endParaRPr lang="tr-TR" dirty="0">
              <a:highlight>
                <a:srgbClr val="C0C0C0"/>
              </a:highlight>
            </a:endParaRPr>
          </a:p>
          <a:p>
            <a:r>
              <a:rPr lang="tr-TR" dirty="0">
                <a:highlight>
                  <a:srgbClr val="C0C0C0"/>
                </a:highlight>
              </a:rPr>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highlight>
                  <a:srgbClr val="C0C0C0"/>
                </a:highlight>
              </a:rPr>
              <a:t>Bazı programlama dilleri derleyici ve yorumlayıcılara sahip olabilir. Ancak, daha kapsamlı çözümler sunabilen harici derleyici ve yorumlayıcılar da çalıştırılabilmektedir.</a:t>
            </a:r>
          </a:p>
          <a:p>
            <a:r>
              <a:rPr lang="tr-TR" dirty="0" err="1">
                <a:highlight>
                  <a:srgbClr val="C0C0C0"/>
                </a:highlight>
              </a:rPr>
              <a:t>JavaScript</a:t>
            </a:r>
            <a:r>
              <a:rPr lang="tr-TR" dirty="0">
                <a:highlight>
                  <a:srgbClr val="C0C0C0"/>
                </a:highlight>
              </a:rPr>
              <a:t>, derlenmiş bir dil değildir, yorumlanmış bir dildir</a:t>
            </a:r>
          </a:p>
        </p:txBody>
      </p:sp>
    </p:spTree>
    <p:extLst>
      <p:ext uri="{BB962C8B-B14F-4D97-AF65-F5344CB8AC3E}">
        <p14:creationId xmlns:p14="http://schemas.microsoft.com/office/powerpoint/2010/main" val="412085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Hiç bir algoritmada hangi döngünün kullanılması gerektiği ile ilgili kesin bir yargı ve kural söz konusu değildir. Bu döngüler uygun şekilde tasarlandıkları sürece aynı işi yapabilirler. Ama genellikle, kaç kere döneceği belli olmayan, koşulun bir girdiye göre denetlendiği durumlarda </a:t>
            </a:r>
            <a:r>
              <a:rPr lang="tr-TR" b="1" dirty="0" err="1">
                <a:highlight>
                  <a:srgbClr val="C0C0C0"/>
                </a:highlight>
              </a:rPr>
              <a:t>While</a:t>
            </a:r>
            <a:r>
              <a:rPr lang="tr-TR" dirty="0">
                <a:highlight>
                  <a:srgbClr val="C0C0C0"/>
                </a:highlight>
              </a:rPr>
              <a:t> ya da </a:t>
            </a:r>
            <a:r>
              <a:rPr lang="tr-TR" b="1" dirty="0">
                <a:highlight>
                  <a:srgbClr val="C0C0C0"/>
                </a:highlight>
              </a:rPr>
              <a:t>do-</a:t>
            </a:r>
            <a:r>
              <a:rPr lang="tr-TR" b="1" dirty="0" err="1">
                <a:highlight>
                  <a:srgbClr val="C0C0C0"/>
                </a:highlight>
              </a:rPr>
              <a:t>while</a:t>
            </a:r>
            <a:r>
              <a:rPr lang="tr-TR" dirty="0">
                <a:highlight>
                  <a:srgbClr val="C0C0C0"/>
                </a:highlight>
              </a:rPr>
              <a:t> döngüsü kullanılırken, diziler gibi, tekrar sayısı belirli olan durumlarda ise </a:t>
            </a:r>
            <a:r>
              <a:rPr lang="tr-TR" b="1" dirty="0" err="1">
                <a:highlight>
                  <a:srgbClr val="C0C0C0"/>
                </a:highlight>
              </a:rPr>
              <a:t>for</a:t>
            </a:r>
            <a:r>
              <a:rPr lang="tr-TR" dirty="0">
                <a:highlight>
                  <a:srgbClr val="C0C0C0"/>
                </a:highlight>
              </a:rPr>
              <a:t> döngüsü kullanılması tercih edilir. Ama yine bu yazılımcının kendisine bağlıdır.</a:t>
            </a:r>
          </a:p>
        </p:txBody>
      </p:sp>
    </p:spTree>
    <p:extLst>
      <p:ext uri="{BB962C8B-B14F-4D97-AF65-F5344CB8AC3E}">
        <p14:creationId xmlns:p14="http://schemas.microsoft.com/office/powerpoint/2010/main" val="273639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err="1"/>
              <a:t>Callback</a:t>
            </a:r>
            <a:r>
              <a:rPr lang="tr-TR" dirty="0"/>
              <a:t> </a:t>
            </a:r>
            <a:r>
              <a:rPr lang="tr-TR" dirty="0" err="1"/>
              <a:t>Function</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Bir fonksiyon çalışmasını tamamladıktan sonra başka bir fonksiyonun çalışmasını sağlayan fonksiyonlara </a:t>
            </a:r>
            <a:r>
              <a:rPr lang="tr-TR" dirty="0" err="1">
                <a:highlight>
                  <a:srgbClr val="C0C0C0"/>
                </a:highlight>
              </a:rPr>
              <a:t>callback</a:t>
            </a:r>
            <a:r>
              <a:rPr lang="tr-TR" dirty="0">
                <a:highlight>
                  <a:srgbClr val="C0C0C0"/>
                </a:highlight>
              </a:rPr>
              <a:t> fonksiyon denir. Şöyle düşünün bir web sitesi yapıyorsunuz varsayın. Önce </a:t>
            </a:r>
            <a:r>
              <a:rPr lang="tr-TR" dirty="0" err="1">
                <a:highlight>
                  <a:srgbClr val="C0C0C0"/>
                </a:highlight>
              </a:rPr>
              <a:t>front</a:t>
            </a:r>
            <a:r>
              <a:rPr lang="tr-TR" dirty="0">
                <a:highlight>
                  <a:srgbClr val="C0C0C0"/>
                </a:highlight>
              </a:rPr>
              <a:t> </a:t>
            </a:r>
            <a:r>
              <a:rPr lang="tr-TR" dirty="0" err="1">
                <a:highlight>
                  <a:srgbClr val="C0C0C0"/>
                </a:highlight>
              </a:rPr>
              <a:t>end</a:t>
            </a:r>
            <a:r>
              <a:rPr lang="tr-TR" dirty="0">
                <a:highlight>
                  <a:srgbClr val="C0C0C0"/>
                </a:highlight>
              </a:rPr>
              <a:t> </a:t>
            </a:r>
            <a:r>
              <a:rPr lang="tr-TR" dirty="0" err="1">
                <a:highlight>
                  <a:srgbClr val="C0C0C0"/>
                </a:highlight>
              </a:rPr>
              <a:t>developerlar</a:t>
            </a:r>
            <a:r>
              <a:rPr lang="tr-TR" dirty="0">
                <a:highlight>
                  <a:srgbClr val="C0C0C0"/>
                </a:highlight>
              </a:rPr>
              <a:t> çalışmasını bitirir ardından </a:t>
            </a:r>
            <a:r>
              <a:rPr lang="tr-TR" dirty="0" err="1">
                <a:highlight>
                  <a:srgbClr val="C0C0C0"/>
                </a:highlight>
              </a:rPr>
              <a:t>back</a:t>
            </a:r>
            <a:r>
              <a:rPr lang="tr-TR" dirty="0">
                <a:highlight>
                  <a:srgbClr val="C0C0C0"/>
                </a:highlight>
              </a:rPr>
              <a:t> </a:t>
            </a:r>
            <a:r>
              <a:rPr lang="tr-TR" dirty="0" err="1">
                <a:highlight>
                  <a:srgbClr val="C0C0C0"/>
                </a:highlight>
              </a:rPr>
              <a:t>end</a:t>
            </a:r>
            <a:r>
              <a:rPr lang="tr-TR" dirty="0">
                <a:highlight>
                  <a:srgbClr val="C0C0C0"/>
                </a:highlight>
              </a:rPr>
              <a:t> </a:t>
            </a:r>
            <a:r>
              <a:rPr lang="tr-TR" dirty="0" err="1">
                <a:highlight>
                  <a:srgbClr val="C0C0C0"/>
                </a:highlight>
              </a:rPr>
              <a:t>developerlar</a:t>
            </a:r>
            <a:r>
              <a:rPr lang="tr-TR" dirty="0">
                <a:highlight>
                  <a:srgbClr val="C0C0C0"/>
                </a:highlight>
              </a:rPr>
              <a:t> çalışmaya başlar. Bu bir </a:t>
            </a:r>
            <a:r>
              <a:rPr lang="tr-TR" dirty="0" err="1">
                <a:highlight>
                  <a:srgbClr val="C0C0C0"/>
                </a:highlight>
              </a:rPr>
              <a:t>callback</a:t>
            </a:r>
            <a:r>
              <a:rPr lang="tr-TR" dirty="0">
                <a:highlight>
                  <a:srgbClr val="C0C0C0"/>
                </a:highlight>
              </a:rPr>
              <a:t> işlemidir.</a:t>
            </a:r>
          </a:p>
          <a:p>
            <a:r>
              <a:rPr lang="tr-TR" dirty="0" err="1">
                <a:highlight>
                  <a:srgbClr val="C0C0C0"/>
                </a:highlight>
              </a:rPr>
              <a:t>Callback</a:t>
            </a:r>
            <a:r>
              <a:rPr lang="tr-TR" dirty="0">
                <a:highlight>
                  <a:srgbClr val="C0C0C0"/>
                </a:highlight>
              </a:rPr>
              <a:t> fonksiyonlar genellikle uyumsuz fonksiyonlarda, bir fonksiyonun başka bir fonksiyonu beklemesi gibi durumlarda kullanılırlar.</a:t>
            </a:r>
          </a:p>
        </p:txBody>
      </p:sp>
    </p:spTree>
    <p:extLst>
      <p:ext uri="{BB962C8B-B14F-4D97-AF65-F5344CB8AC3E}">
        <p14:creationId xmlns:p14="http://schemas.microsoft.com/office/powerpoint/2010/main" val="2917826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a:t> var dizi[]; dizi2=</a:t>
            </a:r>
            <a:r>
              <a:rPr lang="tr-TR" dirty="0" err="1"/>
              <a:t>new</a:t>
            </a:r>
            <a:r>
              <a:rPr lang="tr-TR" dirty="0"/>
              <a:t> </a:t>
            </a:r>
            <a:r>
              <a:rPr lang="tr-TR" dirty="0" err="1"/>
              <a:t>array</a:t>
            </a:r>
            <a:r>
              <a:rPr lang="tr-TR" dirty="0"/>
              <a:t>();</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62500" lnSpcReduction="20000"/>
          </a:bodyPr>
          <a:lstStyle/>
          <a:p>
            <a:r>
              <a:rPr lang="tr-TR" dirty="0">
                <a:highlight>
                  <a:srgbClr val="C0C0C0"/>
                </a:highlight>
              </a:rPr>
              <a:t>Örtük dizi ile dizi oluşturma ve dizi oluşturucu arasındaki fark, ince ama önemlidir.</a:t>
            </a:r>
          </a:p>
          <a:p>
            <a:endParaRPr lang="tr-TR" dirty="0">
              <a:highlight>
                <a:srgbClr val="C0C0C0"/>
              </a:highlight>
            </a:endParaRPr>
          </a:p>
          <a:p>
            <a:r>
              <a:rPr lang="tr-TR" dirty="0">
                <a:highlight>
                  <a:srgbClr val="C0C0C0"/>
                </a:highlight>
              </a:rPr>
              <a:t>kullanarak bir dizi oluşturduğunuzda</a:t>
            </a:r>
          </a:p>
          <a:p>
            <a:endParaRPr lang="tr-TR" dirty="0">
              <a:highlight>
                <a:srgbClr val="C0C0C0"/>
              </a:highlight>
            </a:endParaRPr>
          </a:p>
          <a:p>
            <a:r>
              <a:rPr lang="tr-TR" dirty="0">
                <a:highlight>
                  <a:srgbClr val="C0C0C0"/>
                </a:highlight>
              </a:rPr>
              <a:t>var a = [];</a:t>
            </a:r>
          </a:p>
          <a:p>
            <a:r>
              <a:rPr lang="tr-TR" dirty="0">
                <a:highlight>
                  <a:srgbClr val="C0C0C0"/>
                </a:highlight>
              </a:rPr>
              <a:t>Yorumlayıcıya yeni bir çalışma zamanı dizisi oluşturmasını söylüyorsunuz. Hiçbir ekstra işlem gerekli değildir. Tamamlandı.</a:t>
            </a:r>
          </a:p>
          <a:p>
            <a:endParaRPr lang="tr-TR" dirty="0">
              <a:highlight>
                <a:srgbClr val="C0C0C0"/>
              </a:highlight>
            </a:endParaRPr>
          </a:p>
          <a:p>
            <a:r>
              <a:rPr lang="tr-TR" dirty="0">
                <a:highlight>
                  <a:srgbClr val="C0C0C0"/>
                </a:highlight>
              </a:rPr>
              <a:t>Eğer kullanırsan:</a:t>
            </a:r>
          </a:p>
          <a:p>
            <a:endParaRPr lang="tr-TR" dirty="0">
              <a:highlight>
                <a:srgbClr val="C0C0C0"/>
              </a:highlight>
            </a:endParaRPr>
          </a:p>
          <a:p>
            <a:r>
              <a:rPr lang="tr-TR" dirty="0">
                <a:highlight>
                  <a:srgbClr val="C0C0C0"/>
                </a:highlight>
              </a:rPr>
              <a:t>var a = </a:t>
            </a:r>
            <a:r>
              <a:rPr lang="tr-TR" dirty="0" err="1">
                <a:highlight>
                  <a:srgbClr val="C0C0C0"/>
                </a:highlight>
              </a:rPr>
              <a:t>new</a:t>
            </a:r>
            <a:r>
              <a:rPr lang="tr-TR" dirty="0">
                <a:highlight>
                  <a:srgbClr val="C0C0C0"/>
                </a:highlight>
              </a:rPr>
              <a:t> </a:t>
            </a:r>
            <a:r>
              <a:rPr lang="tr-TR" dirty="0" err="1">
                <a:highlight>
                  <a:srgbClr val="C0C0C0"/>
                </a:highlight>
              </a:rPr>
              <a:t>Array</a:t>
            </a:r>
            <a:r>
              <a:rPr lang="tr-TR" dirty="0">
                <a:highlight>
                  <a:srgbClr val="C0C0C0"/>
                </a:highlight>
              </a:rPr>
              <a:t>();</a:t>
            </a:r>
          </a:p>
          <a:p>
            <a:r>
              <a:rPr lang="tr-TR" dirty="0">
                <a:highlight>
                  <a:srgbClr val="C0C0C0"/>
                </a:highlight>
              </a:rPr>
              <a:t>Yorumlayıcıya söylüyorsunuz, yapıcıyı "</a:t>
            </a:r>
            <a:r>
              <a:rPr lang="tr-TR" dirty="0" err="1">
                <a:highlight>
                  <a:srgbClr val="C0C0C0"/>
                </a:highlight>
              </a:rPr>
              <a:t>Array</a:t>
            </a:r>
            <a:r>
              <a:rPr lang="tr-TR" dirty="0">
                <a:highlight>
                  <a:srgbClr val="C0C0C0"/>
                </a:highlight>
              </a:rPr>
              <a:t>" olarak adlandırmak ve bir nesne oluşturmak istiyorum. Ardından, çağrılacak kurucuyu bulmak için yürütme bağlamınıza bakar ve dizinizi oluşturarak onu çağırır.</a:t>
            </a:r>
          </a:p>
        </p:txBody>
      </p:sp>
    </p:spTree>
    <p:extLst>
      <p:ext uri="{BB962C8B-B14F-4D97-AF65-F5344CB8AC3E}">
        <p14:creationId xmlns:p14="http://schemas.microsoft.com/office/powerpoint/2010/main" val="562466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200" dirty="0"/>
              <a:t>Compiler vs. Interpreter</a:t>
            </a:r>
            <a:endParaRPr lang="tr-TR" sz="32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000" dirty="0" err="1">
                <a:solidFill>
                  <a:schemeClr val="tx1"/>
                </a:solidFill>
              </a:rPr>
              <a:t>Interpreters</a:t>
            </a:r>
            <a:r>
              <a:rPr lang="tr-TR" sz="2000" dirty="0">
                <a:solidFill>
                  <a:schemeClr val="tx1"/>
                </a:solidFill>
              </a:rPr>
              <a:t> ve </a:t>
            </a:r>
            <a:r>
              <a:rPr lang="tr-TR" sz="2000" dirty="0" err="1">
                <a:solidFill>
                  <a:schemeClr val="tx1"/>
                </a:solidFill>
              </a:rPr>
              <a:t>compilers</a:t>
            </a:r>
            <a:r>
              <a:rPr lang="tr-TR" sz="2000" dirty="0">
                <a:solidFill>
                  <a:schemeClr val="tx1"/>
                </a:solidFill>
              </a:rPr>
              <a:t> birbirine oldukça benzer yapıdadırlar. Aralarındaki temel fark Interpreter kaynak programlama dili ile yazılan komutları doğrudan işlerken, Compiler da o komutları makina diline çevirir.</a:t>
            </a:r>
          </a:p>
          <a:p>
            <a:r>
              <a:rPr lang="tr-TR" sz="2000" dirty="0">
                <a:solidFill>
                  <a:schemeClr val="tx1"/>
                </a:solidFill>
                <a:latin typeface="Arial" panose="020B0604020202020204" pitchFamily="34" charset="0"/>
                <a:cs typeface="Arial" panose="020B0604020202020204" pitchFamily="34" charset="0"/>
              </a:rPr>
              <a:t>Java’da derleyici ve yorumlayıcı beraber çalışır..</a:t>
            </a:r>
          </a:p>
          <a:p>
            <a:endParaRPr lang="tr-TR" sz="2000" dirty="0">
              <a:solidFill>
                <a:schemeClr val="tx1"/>
              </a:solidFill>
              <a:latin typeface="Arial" panose="020B0604020202020204" pitchFamily="34" charset="0"/>
              <a:cs typeface="Arial" panose="020B0604020202020204" pitchFamily="34" charset="0"/>
            </a:endParaRPr>
          </a:p>
          <a:p>
            <a:r>
              <a:rPr lang="tr-TR" sz="1600" dirty="0" err="1">
                <a:solidFill>
                  <a:schemeClr val="tx1"/>
                </a:solidFill>
              </a:rPr>
              <a:t>JavaScript</a:t>
            </a:r>
            <a:r>
              <a:rPr lang="tr-TR" sz="1600" dirty="0">
                <a:solidFill>
                  <a:schemeClr val="tx1"/>
                </a:solidFill>
              </a:rPr>
              <a:t> </a:t>
            </a:r>
            <a:r>
              <a:rPr lang="tr-TR" sz="1600" dirty="0" err="1">
                <a:solidFill>
                  <a:schemeClr val="tx1"/>
                </a:solidFill>
              </a:rPr>
              <a:t>interpreted</a:t>
            </a:r>
            <a:r>
              <a:rPr lang="tr-TR" sz="1600" dirty="0">
                <a:solidFill>
                  <a:schemeClr val="tx1"/>
                </a:solidFill>
              </a:rPr>
              <a:t> </a:t>
            </a:r>
            <a:r>
              <a:rPr lang="tr-TR" sz="1600" dirty="0" err="1">
                <a:solidFill>
                  <a:schemeClr val="tx1"/>
                </a:solidFill>
              </a:rPr>
              <a:t>languagedir</a:t>
            </a:r>
            <a:endParaRPr lang="tr-TR"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088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9AA24A-A008-8FEE-6A71-0564AE5AF9C9}"/>
              </a:ext>
            </a:extLst>
          </p:cNvPr>
          <p:cNvSpPr>
            <a:spLocks noGrp="1"/>
          </p:cNvSpPr>
          <p:nvPr>
            <p:ph type="title"/>
          </p:nvPr>
        </p:nvSpPr>
        <p:spPr>
          <a:xfrm>
            <a:off x="684212" y="685800"/>
            <a:ext cx="8534400" cy="1507067"/>
          </a:xfrm>
        </p:spPr>
        <p:txBody>
          <a:bodyPr/>
          <a:lstStyle/>
          <a:p>
            <a:r>
              <a:rPr lang="tr-TR" dirty="0"/>
              <a:t>JVM</a:t>
            </a:r>
          </a:p>
        </p:txBody>
      </p:sp>
      <p:sp>
        <p:nvSpPr>
          <p:cNvPr id="3" name="İçerik Yer Tutucusu 2">
            <a:extLst>
              <a:ext uri="{FF2B5EF4-FFF2-40B4-BE49-F238E27FC236}">
                <a16:creationId xmlns:a16="http://schemas.microsoft.com/office/drawing/2014/main" id="{80F79BEA-21CC-953F-FB06-033283CCA5E5}"/>
              </a:ext>
            </a:extLst>
          </p:cNvPr>
          <p:cNvSpPr>
            <a:spLocks noGrp="1"/>
          </p:cNvSpPr>
          <p:nvPr>
            <p:ph idx="1"/>
          </p:nvPr>
        </p:nvSpPr>
        <p:spPr>
          <a:xfrm>
            <a:off x="684212" y="2556933"/>
            <a:ext cx="8534400" cy="3615267"/>
          </a:xfrm>
        </p:spPr>
        <p:txBody>
          <a:bodyPr/>
          <a:lstStyle/>
          <a:p>
            <a:r>
              <a:rPr lang="tr-TR" dirty="0">
                <a:solidFill>
                  <a:schemeClr val="tx1"/>
                </a:solidFill>
              </a:rPr>
              <a:t>Java Sanal Makinesi, Java platformunun nesne modülü formatı olan </a:t>
            </a:r>
            <a:r>
              <a:rPr lang="tr-TR" dirty="0" err="1">
                <a:solidFill>
                  <a:schemeClr val="tx1"/>
                </a:solidFill>
              </a:rPr>
              <a:t>class</a:t>
            </a:r>
            <a:r>
              <a:rPr lang="tr-TR" dirty="0">
                <a:solidFill>
                  <a:schemeClr val="tx1"/>
                </a:solidFill>
              </a:rPr>
              <a:t> uzantılı sınıf dosyalarının belleğe yüklenip çalıştırılması için gereken hizmetleri sunan bir sistem programıdır ve temel görevinin sınıf dosyalarını yorumlamak olduğu söylenebilir.</a:t>
            </a:r>
          </a:p>
        </p:txBody>
      </p:sp>
    </p:spTree>
    <p:extLst>
      <p:ext uri="{BB962C8B-B14F-4D97-AF65-F5344CB8AC3E}">
        <p14:creationId xmlns:p14="http://schemas.microsoft.com/office/powerpoint/2010/main" val="340963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a:solidFill>
                  <a:schemeClr val="tx1"/>
                </a:solidFill>
                <a:effectLst/>
                <a:latin typeface="Open Sans" panose="020B0604020202020204" pitchFamily="34" charset="0"/>
              </a:rPr>
              <a:t>İstemci yani </a:t>
            </a:r>
            <a:r>
              <a:rPr lang="tr-TR">
                <a:solidFill>
                  <a:schemeClr val="tx1"/>
                </a:solidFill>
                <a:latin typeface="Open Sans" panose="020B0604020202020204" pitchFamily="34" charset="0"/>
              </a:rPr>
              <a:t>bilgisayar</a:t>
            </a:r>
            <a:r>
              <a:rPr lang="tr-TR" b="0" i="0">
                <a:solidFill>
                  <a:schemeClr val="tx1"/>
                </a:solidFill>
                <a:effectLst/>
                <a:latin typeface="Open Sans" panose="020B0604020202020204" pitchFamily="34" charset="0"/>
              </a:rPr>
              <a:t>, sunucuya bir web browser aracılığıyla istek gönderir. İsteği alan sunucu, </a:t>
            </a:r>
            <a:r>
              <a:rPr lang="tr-TR" b="0" i="0" err="1">
                <a:solidFill>
                  <a:schemeClr val="tx1"/>
                </a:solidFill>
                <a:effectLst/>
                <a:latin typeface="Open Sans" panose="020B0604020202020204" pitchFamily="34" charset="0"/>
              </a:rPr>
              <a:t>Apache</a:t>
            </a:r>
            <a:r>
              <a:rPr lang="tr-TR" b="0" i="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a:solidFill>
                <a:schemeClr val="tx1"/>
              </a:solidFill>
              <a:latin typeface="Open Sans" panose="020B0604020202020204" pitchFamily="34" charset="0"/>
            </a:endParaRPr>
          </a:p>
          <a:p>
            <a:pPr marL="0" indent="0">
              <a:buNone/>
            </a:pPr>
            <a:r>
              <a:rPr lang="tr-TR" sz="2000" b="0" i="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a:solidFill>
                <a:schemeClr val="tx1"/>
              </a:solidFill>
              <a:latin typeface="Arial" panose="020B0604020202020204" pitchFamily="34" charset="0"/>
              <a:cs typeface="Arial" panose="020B0604020202020204" pitchFamily="34" charset="0"/>
            </a:endParaRPr>
          </a:p>
          <a:p>
            <a:pPr marL="0" indent="0">
              <a:buNone/>
            </a:pPr>
            <a:r>
              <a:rPr lang="tr-TR" sz="2000" b="1" i="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a:solidFill>
                <a:schemeClr val="tx1"/>
              </a:solidFill>
              <a:effectLst/>
              <a:latin typeface="Arial" panose="020B0604020202020204" pitchFamily="34" charset="0"/>
              <a:cs typeface="Arial" panose="020B0604020202020204" pitchFamily="34" charset="0"/>
            </a:endParaRPr>
          </a:p>
          <a:p>
            <a:pPr marL="0" indent="0">
              <a:buNone/>
            </a:pPr>
            <a:endParaRPr lang="tr-TR" sz="2000" b="0" i="0">
              <a:solidFill>
                <a:schemeClr val="tx1"/>
              </a:solidFill>
              <a:effectLst/>
              <a:latin typeface="Arial" panose="020B0604020202020204" pitchFamily="34" charset="0"/>
              <a:cs typeface="Arial" panose="020B0604020202020204" pitchFamily="34" charset="0"/>
            </a:endParaRPr>
          </a:p>
          <a:p>
            <a:pPr marL="0" indent="0">
              <a:buNone/>
            </a:pPr>
            <a:endParaRPr lang="tr-TR">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4F346-B281-67B0-9C33-C85AB13ABCF8}"/>
              </a:ext>
            </a:extLst>
          </p:cNvPr>
          <p:cNvSpPr>
            <a:spLocks noGrp="1"/>
          </p:cNvSpPr>
          <p:nvPr>
            <p:ph type="title"/>
          </p:nvPr>
        </p:nvSpPr>
        <p:spPr>
          <a:xfrm>
            <a:off x="684212" y="745842"/>
            <a:ext cx="8534400" cy="1507067"/>
          </a:xfrm>
        </p:spPr>
        <p:txBody>
          <a:bodyPr/>
          <a:lstStyle/>
          <a:p>
            <a:r>
              <a:rPr lang="tr-TR" dirty="0"/>
              <a:t>JIT</a:t>
            </a:r>
          </a:p>
        </p:txBody>
      </p:sp>
      <p:sp>
        <p:nvSpPr>
          <p:cNvPr id="3" name="İçerik Yer Tutucusu 2">
            <a:extLst>
              <a:ext uri="{FF2B5EF4-FFF2-40B4-BE49-F238E27FC236}">
                <a16:creationId xmlns:a16="http://schemas.microsoft.com/office/drawing/2014/main" id="{9D33CE6B-DFD2-387A-19EF-92FA92C1C1CF}"/>
              </a:ext>
            </a:extLst>
          </p:cNvPr>
          <p:cNvSpPr>
            <a:spLocks noGrp="1"/>
          </p:cNvSpPr>
          <p:nvPr>
            <p:ph idx="1"/>
          </p:nvPr>
        </p:nvSpPr>
        <p:spPr>
          <a:xfrm>
            <a:off x="697305" y="2797458"/>
            <a:ext cx="8534400" cy="3615267"/>
          </a:xfrm>
        </p:spPr>
        <p:txBody>
          <a:bodyPr/>
          <a:lstStyle/>
          <a:p>
            <a:r>
              <a:rPr lang="tr-TR" dirty="0" err="1">
                <a:solidFill>
                  <a:schemeClr val="tx1"/>
                </a:solidFill>
              </a:rPr>
              <a:t>Just</a:t>
            </a:r>
            <a:r>
              <a:rPr lang="tr-TR" dirty="0">
                <a:solidFill>
                  <a:schemeClr val="tx1"/>
                </a:solidFill>
              </a:rPr>
              <a:t>-in-time </a:t>
            </a:r>
            <a:r>
              <a:rPr lang="tr-TR" dirty="0" err="1">
                <a:solidFill>
                  <a:schemeClr val="tx1"/>
                </a:solidFill>
              </a:rPr>
              <a:t>compilation</a:t>
            </a:r>
            <a:r>
              <a:rPr lang="tr-TR" dirty="0">
                <a:solidFill>
                  <a:schemeClr val="tx1"/>
                </a:solidFill>
              </a:rPr>
              <a:t>; dinamik çeviri olarak da bilinir;) bilgisayar kodunu çalıştırmanın bir yoludur. [1] Yürütülmeden önce bir program yürütülürken çalışma zamanında derleyici içerir. Genellikle bu, kaynak kodu ve daha sonradan makine diline </a:t>
            </a:r>
            <a:r>
              <a:rPr lang="tr-TR" dirty="0" err="1">
                <a:solidFill>
                  <a:schemeClr val="tx1"/>
                </a:solidFill>
              </a:rPr>
              <a:t>bytecode</a:t>
            </a:r>
            <a:r>
              <a:rPr lang="tr-TR" dirty="0">
                <a:solidFill>
                  <a:schemeClr val="tx1"/>
                </a:solidFill>
              </a:rPr>
              <a:t> kod çevirisini içerir ve bu kod doğrudan doğruya çalıştırılır. [2] Bir JIT derleyicisi uygulayan bir sistem genellikle yürütülen kodu sürekli olarak analiz eder, daha sonra derleme veya tekrar derlemeden elde edilen hızlanmanın bu kodun derlenmesinin yükünden daha ağır olacağı kod bölümlerini tanımlar .</a:t>
            </a:r>
          </a:p>
        </p:txBody>
      </p:sp>
    </p:spTree>
    <p:extLst>
      <p:ext uri="{BB962C8B-B14F-4D97-AF65-F5344CB8AC3E}">
        <p14:creationId xmlns:p14="http://schemas.microsoft.com/office/powerpoint/2010/main" val="333297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0BE1D-39D5-03DF-95DD-59D98A64C701}"/>
              </a:ext>
            </a:extLst>
          </p:cNvPr>
          <p:cNvSpPr>
            <a:spLocks noGrp="1"/>
          </p:cNvSpPr>
          <p:nvPr>
            <p:ph type="title"/>
          </p:nvPr>
        </p:nvSpPr>
        <p:spPr>
          <a:xfrm>
            <a:off x="684212" y="685800"/>
            <a:ext cx="8534400" cy="1507067"/>
          </a:xfrm>
        </p:spPr>
        <p:txBody>
          <a:bodyPr/>
          <a:lstStyle/>
          <a:p>
            <a:r>
              <a:rPr lang="tr-TR" dirty="0" err="1"/>
              <a:t>Pass</a:t>
            </a:r>
            <a:r>
              <a:rPr lang="tr-TR" dirty="0"/>
              <a:t> </a:t>
            </a:r>
            <a:r>
              <a:rPr lang="tr-TR" dirty="0" err="1"/>
              <a:t>by</a:t>
            </a:r>
            <a:r>
              <a:rPr lang="tr-TR" dirty="0"/>
              <a:t> Value / Reference</a:t>
            </a:r>
          </a:p>
        </p:txBody>
      </p:sp>
      <p:sp>
        <p:nvSpPr>
          <p:cNvPr id="3" name="İçerik Yer Tutucusu 2">
            <a:extLst>
              <a:ext uri="{FF2B5EF4-FFF2-40B4-BE49-F238E27FC236}">
                <a16:creationId xmlns:a16="http://schemas.microsoft.com/office/drawing/2014/main" id="{4E65F867-DE18-5C75-A5A4-5DECB29C8C59}"/>
              </a:ext>
            </a:extLst>
          </p:cNvPr>
          <p:cNvSpPr>
            <a:spLocks noGrp="1"/>
          </p:cNvSpPr>
          <p:nvPr>
            <p:ph idx="1"/>
          </p:nvPr>
        </p:nvSpPr>
        <p:spPr>
          <a:xfrm>
            <a:off x="759713" y="2455877"/>
            <a:ext cx="8534400" cy="3615267"/>
          </a:xfrm>
        </p:spPr>
        <p:txBody>
          <a:bodyPr/>
          <a:lstStyle/>
          <a:p>
            <a:r>
              <a:rPr lang="tr-TR" dirty="0" err="1"/>
              <a:t>Pass</a:t>
            </a:r>
            <a:r>
              <a:rPr lang="tr-TR" dirty="0"/>
              <a:t> </a:t>
            </a:r>
            <a:r>
              <a:rPr lang="tr-TR" dirty="0" err="1"/>
              <a:t>by</a:t>
            </a:r>
            <a:r>
              <a:rPr lang="tr-TR" dirty="0"/>
              <a:t> </a:t>
            </a:r>
            <a:r>
              <a:rPr lang="tr-TR" dirty="0" err="1"/>
              <a:t>reference</a:t>
            </a:r>
            <a:r>
              <a:rPr lang="tr-TR" dirty="0"/>
              <a:t> veya </a:t>
            </a:r>
            <a:r>
              <a:rPr lang="tr-TR" dirty="0" err="1"/>
              <a:t>pass</a:t>
            </a:r>
            <a:r>
              <a:rPr lang="tr-TR" dirty="0"/>
              <a:t> </a:t>
            </a:r>
            <a:r>
              <a:rPr lang="tr-TR" dirty="0" err="1"/>
              <a:t>by</a:t>
            </a:r>
            <a:r>
              <a:rPr lang="tr-TR" dirty="0"/>
              <a:t> </a:t>
            </a:r>
            <a:r>
              <a:rPr lang="tr-TR" dirty="0" err="1"/>
              <a:t>value’dan</a:t>
            </a:r>
            <a:r>
              <a:rPr lang="tr-TR" dirty="0"/>
              <a:t> birini kullanmaya karar vermek için iki basit genel kural vardır: • Bir işlev tek bir değer döndürüyorsa: </a:t>
            </a:r>
            <a:r>
              <a:rPr lang="tr-TR" dirty="0" err="1"/>
              <a:t>pass</a:t>
            </a:r>
            <a:r>
              <a:rPr lang="tr-TR" dirty="0"/>
              <a:t> </a:t>
            </a:r>
            <a:r>
              <a:rPr lang="tr-TR" dirty="0" err="1"/>
              <a:t>by</a:t>
            </a:r>
            <a:r>
              <a:rPr lang="tr-TR" dirty="0"/>
              <a:t> </a:t>
            </a:r>
            <a:r>
              <a:rPr lang="tr-TR" dirty="0" err="1"/>
              <a:t>value</a:t>
            </a:r>
            <a:r>
              <a:rPr lang="tr-TR" dirty="0"/>
              <a:t> kullanılabilir, • Bir işlev iki veya daha fazla farklı değer döndürüyorsa: </a:t>
            </a:r>
            <a:r>
              <a:rPr lang="tr-TR" dirty="0" err="1"/>
              <a:t>pass</a:t>
            </a:r>
            <a:r>
              <a:rPr lang="tr-TR" dirty="0"/>
              <a:t> </a:t>
            </a:r>
            <a:r>
              <a:rPr lang="tr-TR" dirty="0" err="1"/>
              <a:t>by</a:t>
            </a:r>
            <a:r>
              <a:rPr lang="tr-TR" dirty="0"/>
              <a:t> </a:t>
            </a:r>
            <a:r>
              <a:rPr lang="tr-TR" dirty="0" err="1"/>
              <a:t>reference</a:t>
            </a:r>
            <a:r>
              <a:rPr lang="tr-TR" dirty="0"/>
              <a:t> kullanmak daha isabetli olabilir. Son verdiğimiz iki örnek bu madde için uygundur. Dönüş türü </a:t>
            </a:r>
            <a:r>
              <a:rPr lang="tr-TR" dirty="0" err="1"/>
              <a:t>boolean</a:t>
            </a:r>
            <a:r>
              <a:rPr lang="tr-TR" dirty="0"/>
              <a:t> olan bir metot içinde birden fazla referans değeri değiştirilmektedir. </a:t>
            </a:r>
          </a:p>
        </p:txBody>
      </p:sp>
    </p:spTree>
    <p:extLst>
      <p:ext uri="{BB962C8B-B14F-4D97-AF65-F5344CB8AC3E}">
        <p14:creationId xmlns:p14="http://schemas.microsoft.com/office/powerpoint/2010/main" val="44311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9081B-3FC9-91BB-35A1-3A3EE9D49AAD}"/>
              </a:ext>
            </a:extLst>
          </p:cNvPr>
          <p:cNvSpPr>
            <a:spLocks noGrp="1"/>
          </p:cNvSpPr>
          <p:nvPr>
            <p:ph type="title"/>
          </p:nvPr>
        </p:nvSpPr>
        <p:spPr>
          <a:xfrm>
            <a:off x="684212" y="494172"/>
            <a:ext cx="8534400" cy="1507067"/>
          </a:xfrm>
        </p:spPr>
        <p:txBody>
          <a:bodyPr>
            <a:normAutofit/>
          </a:bodyPr>
          <a:lstStyle/>
          <a:p>
            <a:r>
              <a:rPr lang="tr-TR" dirty="0" err="1">
                <a:solidFill>
                  <a:schemeClr val="tx1"/>
                </a:solidFill>
              </a:rPr>
              <a:t>Pass</a:t>
            </a:r>
            <a:r>
              <a:rPr lang="tr-TR" dirty="0">
                <a:solidFill>
                  <a:schemeClr val="tx1"/>
                </a:solidFill>
              </a:rPr>
              <a:t> </a:t>
            </a:r>
            <a:r>
              <a:rPr lang="tr-TR" dirty="0" err="1">
                <a:solidFill>
                  <a:schemeClr val="tx1"/>
                </a:solidFill>
              </a:rPr>
              <a:t>by</a:t>
            </a:r>
            <a:r>
              <a:rPr lang="tr-TR" dirty="0">
                <a:solidFill>
                  <a:schemeClr val="tx1"/>
                </a:solidFill>
              </a:rPr>
              <a:t> Value/Reference?? - JAVA</a:t>
            </a:r>
            <a:endParaRPr lang="tr-TR" dirty="0"/>
          </a:p>
        </p:txBody>
      </p:sp>
      <p:sp>
        <p:nvSpPr>
          <p:cNvPr id="3" name="İçerik Yer Tutucusu 2">
            <a:extLst>
              <a:ext uri="{FF2B5EF4-FFF2-40B4-BE49-F238E27FC236}">
                <a16:creationId xmlns:a16="http://schemas.microsoft.com/office/drawing/2014/main" id="{C8D7AF37-213C-EE71-5E87-B737EE2D180D}"/>
              </a:ext>
            </a:extLst>
          </p:cNvPr>
          <p:cNvSpPr>
            <a:spLocks noGrp="1"/>
          </p:cNvSpPr>
          <p:nvPr>
            <p:ph idx="1"/>
          </p:nvPr>
        </p:nvSpPr>
        <p:spPr>
          <a:xfrm>
            <a:off x="684212" y="2254542"/>
            <a:ext cx="8534400" cy="3615267"/>
          </a:xfrm>
        </p:spPr>
        <p:txBody>
          <a:bodyPr/>
          <a:lstStyle/>
          <a:p>
            <a:r>
              <a:rPr lang="tr-TR" dirty="0">
                <a:solidFill>
                  <a:schemeClr val="tx1"/>
                </a:solidFill>
              </a:rPr>
              <a:t>Java üst düzey bir programlama dilidir. Bu, normal şartlar altında, bellekte ne olduğu konusunda endişelenmeniz gerekmediği anlamına gelir. Çünkü </a:t>
            </a:r>
            <a:r>
              <a:rPr lang="tr-TR" dirty="0" err="1">
                <a:solidFill>
                  <a:schemeClr val="tx1"/>
                </a:solidFill>
              </a:rPr>
              <a:t>java</a:t>
            </a:r>
            <a:r>
              <a:rPr lang="tr-TR" dirty="0">
                <a:solidFill>
                  <a:schemeClr val="tx1"/>
                </a:solidFill>
              </a:rPr>
              <a:t> hafıza yönetimini arka planda kendi halleder. Java’da da ilkel veri tipleri (</a:t>
            </a:r>
            <a:r>
              <a:rPr lang="tr-TR" dirty="0" err="1">
                <a:solidFill>
                  <a:schemeClr val="tx1"/>
                </a:solidFill>
              </a:rPr>
              <a:t>int</a:t>
            </a:r>
            <a:r>
              <a:rPr lang="tr-TR" dirty="0">
                <a:solidFill>
                  <a:schemeClr val="tx1"/>
                </a:solidFill>
              </a:rPr>
              <a:t>, </a:t>
            </a:r>
            <a:r>
              <a:rPr lang="tr-TR" dirty="0" err="1">
                <a:solidFill>
                  <a:schemeClr val="tx1"/>
                </a:solidFill>
              </a:rPr>
              <a:t>double</a:t>
            </a:r>
            <a:r>
              <a:rPr lang="tr-TR" dirty="0">
                <a:solidFill>
                  <a:schemeClr val="tx1"/>
                </a:solidFill>
              </a:rPr>
              <a:t> vb.) her zaman değere göre iletilir, yani bütün işlem aslında metoda geçirilen değişkenin değerin bir kopyası üzerinden gerçekleşir.</a:t>
            </a:r>
          </a:p>
        </p:txBody>
      </p:sp>
    </p:spTree>
    <p:extLst>
      <p:ext uri="{BB962C8B-B14F-4D97-AF65-F5344CB8AC3E}">
        <p14:creationId xmlns:p14="http://schemas.microsoft.com/office/powerpoint/2010/main" val="3274603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9202B-2350-1D44-624B-DDD4CC61870D}"/>
              </a:ext>
            </a:extLst>
          </p:cNvPr>
          <p:cNvSpPr>
            <a:spLocks noGrp="1"/>
          </p:cNvSpPr>
          <p:nvPr>
            <p:ph type="title"/>
          </p:nvPr>
        </p:nvSpPr>
        <p:spPr>
          <a:xfrm>
            <a:off x="684212" y="685800"/>
            <a:ext cx="8534400" cy="1507067"/>
          </a:xfrm>
        </p:spPr>
        <p:txBody>
          <a:bodyPr/>
          <a:lstStyle/>
          <a:p>
            <a:r>
              <a:rPr lang="tr-TR" dirty="0"/>
              <a:t>STACK ve HEAP</a:t>
            </a:r>
          </a:p>
        </p:txBody>
      </p:sp>
      <p:sp>
        <p:nvSpPr>
          <p:cNvPr id="3" name="İçerik Yer Tutucusu 2">
            <a:extLst>
              <a:ext uri="{FF2B5EF4-FFF2-40B4-BE49-F238E27FC236}">
                <a16:creationId xmlns:a16="http://schemas.microsoft.com/office/drawing/2014/main" id="{F1C0ED01-115F-FBDA-F805-7B8B2DDE4D1F}"/>
              </a:ext>
            </a:extLst>
          </p:cNvPr>
          <p:cNvSpPr>
            <a:spLocks noGrp="1"/>
          </p:cNvSpPr>
          <p:nvPr>
            <p:ph idx="1"/>
          </p:nvPr>
        </p:nvSpPr>
        <p:spPr>
          <a:xfrm>
            <a:off x="684212" y="2192867"/>
            <a:ext cx="8534400" cy="3615267"/>
          </a:xfrm>
        </p:spPr>
        <p:txBody>
          <a:bodyPr/>
          <a:lstStyle/>
          <a:p>
            <a:r>
              <a:rPr lang="tr-TR" dirty="0">
                <a:solidFill>
                  <a:schemeClr val="tx1"/>
                </a:solidFill>
              </a:rPr>
              <a:t>Temel olarak bu farklılıktan dolayı iki farklı yöntemimiz var. Eğer program esnasında boyutları bildirilmiş değişmez bir değer kullanıyorsak </a:t>
            </a:r>
            <a:r>
              <a:rPr lang="tr-TR" dirty="0" err="1">
                <a:solidFill>
                  <a:schemeClr val="tx1"/>
                </a:solidFill>
              </a:rPr>
              <a:t>stack</a:t>
            </a:r>
            <a:r>
              <a:rPr lang="tr-TR" dirty="0">
                <a:solidFill>
                  <a:schemeClr val="tx1"/>
                </a:solidFill>
              </a:rPr>
              <a:t>, değişebilir bir değer kullanıyorsak </a:t>
            </a:r>
            <a:r>
              <a:rPr lang="tr-TR" dirty="0" err="1">
                <a:solidFill>
                  <a:schemeClr val="tx1"/>
                </a:solidFill>
              </a:rPr>
              <a:t>heap</a:t>
            </a:r>
            <a:r>
              <a:rPr lang="tr-TR" dirty="0">
                <a:solidFill>
                  <a:schemeClr val="tx1"/>
                </a:solidFill>
              </a:rPr>
              <a:t> bizim için uygun olacaktır. </a:t>
            </a:r>
            <a:r>
              <a:rPr lang="tr-TR" dirty="0" err="1">
                <a:solidFill>
                  <a:schemeClr val="tx1"/>
                </a:solidFill>
              </a:rPr>
              <a:t>Stack</a:t>
            </a:r>
            <a:r>
              <a:rPr lang="tr-TR" dirty="0">
                <a:solidFill>
                  <a:schemeClr val="tx1"/>
                </a:solidFill>
              </a:rPr>
              <a:t> ve </a:t>
            </a:r>
            <a:r>
              <a:rPr lang="tr-TR" dirty="0" err="1">
                <a:solidFill>
                  <a:schemeClr val="tx1"/>
                </a:solidFill>
              </a:rPr>
              <a:t>heap</a:t>
            </a:r>
            <a:r>
              <a:rPr lang="tr-TR" dirty="0">
                <a:solidFill>
                  <a:schemeClr val="tx1"/>
                </a:solidFill>
              </a:rPr>
              <a:t> kullanımları farklı ve dikkat edilmesi gereken bir konudur. </a:t>
            </a:r>
            <a:r>
              <a:rPr lang="tr-TR" dirty="0" err="1">
                <a:solidFill>
                  <a:schemeClr val="tx1"/>
                </a:solidFill>
              </a:rPr>
              <a:t>Stack</a:t>
            </a:r>
            <a:r>
              <a:rPr lang="tr-TR" dirty="0">
                <a:solidFill>
                  <a:schemeClr val="tx1"/>
                </a:solidFill>
              </a:rPr>
              <a:t> kullanılır ve işi bittikten sonra kendini otomatik olarak bellekten yok eder. Fakat </a:t>
            </a:r>
            <a:r>
              <a:rPr lang="tr-TR" dirty="0" err="1">
                <a:solidFill>
                  <a:schemeClr val="tx1"/>
                </a:solidFill>
              </a:rPr>
              <a:t>heap‘te</a:t>
            </a:r>
            <a:r>
              <a:rPr lang="tr-TR" dirty="0">
                <a:solidFill>
                  <a:schemeClr val="tx1"/>
                </a:solidFill>
              </a:rPr>
              <a:t> bu işi siz yapmalısınız. </a:t>
            </a:r>
            <a:r>
              <a:rPr lang="tr-TR" dirty="0" err="1">
                <a:solidFill>
                  <a:schemeClr val="tx1"/>
                </a:solidFill>
              </a:rPr>
              <a:t>Javada</a:t>
            </a:r>
            <a:r>
              <a:rPr lang="tr-TR" dirty="0">
                <a:solidFill>
                  <a:schemeClr val="tx1"/>
                </a:solidFill>
              </a:rPr>
              <a:t> bunun için </a:t>
            </a:r>
            <a:r>
              <a:rPr lang="tr-TR" dirty="0" err="1">
                <a:solidFill>
                  <a:schemeClr val="tx1"/>
                </a:solidFill>
              </a:rPr>
              <a:t>garbage</a:t>
            </a:r>
            <a:r>
              <a:rPr lang="tr-TR" dirty="0">
                <a:solidFill>
                  <a:schemeClr val="tx1"/>
                </a:solidFill>
              </a:rPr>
              <a:t> </a:t>
            </a:r>
            <a:r>
              <a:rPr lang="tr-TR" dirty="0" err="1">
                <a:solidFill>
                  <a:schemeClr val="tx1"/>
                </a:solidFill>
              </a:rPr>
              <a:t>collector</a:t>
            </a:r>
            <a:r>
              <a:rPr lang="tr-TR" dirty="0">
                <a:solidFill>
                  <a:schemeClr val="tx1"/>
                </a:solidFill>
              </a:rPr>
              <a:t> kullanılır.</a:t>
            </a:r>
          </a:p>
        </p:txBody>
      </p:sp>
    </p:spTree>
    <p:extLst>
      <p:ext uri="{BB962C8B-B14F-4D97-AF65-F5344CB8AC3E}">
        <p14:creationId xmlns:p14="http://schemas.microsoft.com/office/powerpoint/2010/main" val="2981785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a:t>decoder encoder nedir ?</a:t>
            </a:r>
            <a:endParaRPr lang="tr-TR" dirty="0"/>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lstStyle/>
          <a:p>
            <a:r>
              <a:rPr lang="tr-TR" b="0" i="0" dirty="0">
                <a:solidFill>
                  <a:schemeClr val="tx1"/>
                </a:solidFill>
                <a:effectLst/>
                <a:latin typeface="Raleway" panose="020B0604020202020204" pitchFamily="2" charset="-94"/>
              </a:rPr>
              <a:t>Kodlayıcı(Encoder), bir cihaz veya devredir. Kodlayıcı, bilgileri bir biçimden başka bir biçime dönüştürecektir. Enkoderin geri besleme sinyali, konumu, sayımı, hızı ve yönü belirleyecektir. Sistemde kullanılan kontrol cihazları, komutu belirli bir fonksiyona göndermek için kullanılır.</a:t>
            </a:r>
          </a:p>
          <a:p>
            <a:endParaRPr lang="tr-TR" dirty="0">
              <a:solidFill>
                <a:schemeClr val="tx1"/>
              </a:solidFill>
              <a:latin typeface="Raleway" panose="020B0604020202020204" pitchFamily="2" charset="-94"/>
            </a:endParaRPr>
          </a:p>
          <a:p>
            <a:r>
              <a:rPr lang="tr-TR" b="0" i="0" dirty="0">
                <a:solidFill>
                  <a:schemeClr val="tx1"/>
                </a:solidFill>
                <a:effectLst/>
                <a:latin typeface="Raleway" pitchFamily="2" charset="-94"/>
              </a:rPr>
              <a:t>Kod çözücü(</a:t>
            </a:r>
            <a:r>
              <a:rPr lang="tr-TR" b="0" i="0" dirty="0" err="1">
                <a:solidFill>
                  <a:schemeClr val="tx1"/>
                </a:solidFill>
                <a:effectLst/>
                <a:latin typeface="Raleway" pitchFamily="2" charset="-94"/>
              </a:rPr>
              <a:t>Decoder</a:t>
            </a:r>
            <a:r>
              <a:rPr lang="tr-TR" b="0" i="0" dirty="0">
                <a:solidFill>
                  <a:schemeClr val="tx1"/>
                </a:solidFill>
                <a:effectLst/>
                <a:latin typeface="Raleway" pitchFamily="2" charset="-94"/>
              </a:rPr>
              <a:t>), kodu bir dizi sinyale dönüştürmek için kullanılan bir devredir. Kod çözücülerin tasarımı çok basittir ve mantısı aslında kodlayıcının tam tersidir.</a:t>
            </a:r>
            <a:endParaRPr lang="tr-TR" dirty="0">
              <a:solidFill>
                <a:schemeClr val="tx1"/>
              </a:solidFill>
            </a:endParaRPr>
          </a:p>
        </p:txBody>
      </p:sp>
    </p:spTree>
    <p:extLst>
      <p:ext uri="{BB962C8B-B14F-4D97-AF65-F5344CB8AC3E}">
        <p14:creationId xmlns:p14="http://schemas.microsoft.com/office/powerpoint/2010/main" val="3742510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a:t>‘ ’ </a:t>
            </a:r>
            <a:r>
              <a:rPr lang="tr-TR" dirty="0" err="1"/>
              <a:t>vs</a:t>
            </a:r>
            <a:r>
              <a:rPr lang="tr-TR" dirty="0"/>
              <a:t> </a:t>
            </a:r>
            <a:r>
              <a:rPr lang="tr-TR" dirty="0" err="1"/>
              <a:t>new</a:t>
            </a:r>
            <a:r>
              <a:rPr lang="tr-TR" dirty="0"/>
              <a:t> </a:t>
            </a:r>
            <a:r>
              <a:rPr lang="tr-TR" dirty="0" err="1"/>
              <a:t>string</a:t>
            </a:r>
            <a:r>
              <a:rPr lang="tr-TR" dirty="0"/>
              <a:t> </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normAutofit fontScale="92500" lnSpcReduction="20000"/>
          </a:bodyPr>
          <a:lstStyle/>
          <a:p>
            <a:r>
              <a:rPr lang="tr-TR" dirty="0" err="1">
                <a:solidFill>
                  <a:schemeClr val="tx1"/>
                </a:solidFill>
              </a:rPr>
              <a:t>new</a:t>
            </a:r>
            <a:r>
              <a:rPr lang="tr-TR" dirty="0">
                <a:solidFill>
                  <a:schemeClr val="tx1"/>
                </a:solidFill>
              </a:rPr>
              <a:t> </a:t>
            </a:r>
            <a:r>
              <a:rPr lang="tr-TR" dirty="0" err="1">
                <a:solidFill>
                  <a:schemeClr val="tx1"/>
                </a:solidFill>
              </a:rPr>
              <a:t>String</a:t>
            </a:r>
            <a:r>
              <a:rPr lang="tr-TR" dirty="0">
                <a:solidFill>
                  <a:schemeClr val="tx1"/>
                </a:solidFill>
              </a:rPr>
              <a:t>("metin"); açıkça bir </a:t>
            </a:r>
            <a:r>
              <a:rPr lang="tr-TR" dirty="0" err="1">
                <a:solidFill>
                  <a:schemeClr val="tx1"/>
                </a:solidFill>
              </a:rPr>
              <a:t>String</a:t>
            </a:r>
            <a:r>
              <a:rPr lang="tr-TR" dirty="0">
                <a:solidFill>
                  <a:schemeClr val="tx1"/>
                </a:solidFill>
              </a:rPr>
              <a:t> nesnesinin yeni ve referans olarak farklı bir örneğini oluşturur; Dize s = "metin"; varsa, dize sabit havuzundan bir örneği yeniden kullanabilir.</a:t>
            </a:r>
          </a:p>
          <a:p>
            <a:endParaRPr lang="tr-TR" dirty="0">
              <a:solidFill>
                <a:schemeClr val="tx1"/>
              </a:solidFill>
            </a:endParaRPr>
          </a:p>
          <a:p>
            <a:r>
              <a:rPr lang="tr-TR" dirty="0">
                <a:solidFill>
                  <a:schemeClr val="tx1"/>
                </a:solidFill>
              </a:rPr>
              <a:t>Çok nadiren yeni </a:t>
            </a:r>
            <a:r>
              <a:rPr lang="tr-TR" dirty="0" err="1">
                <a:solidFill>
                  <a:schemeClr val="tx1"/>
                </a:solidFill>
              </a:rPr>
              <a:t>String</a:t>
            </a:r>
            <a:r>
              <a:rPr lang="tr-TR" dirty="0">
                <a:solidFill>
                  <a:schemeClr val="tx1"/>
                </a:solidFill>
              </a:rPr>
              <a:t>(</a:t>
            </a:r>
            <a:r>
              <a:rPr lang="tr-TR" dirty="0" err="1">
                <a:solidFill>
                  <a:schemeClr val="tx1"/>
                </a:solidFill>
              </a:rPr>
              <a:t>anotherString</a:t>
            </a:r>
            <a:r>
              <a:rPr lang="tr-TR" dirty="0">
                <a:solidFill>
                  <a:schemeClr val="tx1"/>
                </a:solidFill>
              </a:rPr>
              <a:t>) yapıcısını kullanmak istersiniz. </a:t>
            </a:r>
            <a:r>
              <a:rPr lang="tr-TR" dirty="0" err="1">
                <a:solidFill>
                  <a:schemeClr val="tx1"/>
                </a:solidFill>
              </a:rPr>
              <a:t>API'den</a:t>
            </a:r>
            <a:r>
              <a:rPr lang="tr-TR" dirty="0">
                <a:solidFill>
                  <a:schemeClr val="tx1"/>
                </a:solidFill>
              </a:rPr>
              <a:t>:</a:t>
            </a:r>
          </a:p>
          <a:p>
            <a:endParaRPr lang="tr-TR" dirty="0">
              <a:solidFill>
                <a:schemeClr val="tx1"/>
              </a:solidFill>
            </a:endParaRPr>
          </a:p>
          <a:p>
            <a:r>
              <a:rPr lang="tr-TR" dirty="0" err="1">
                <a:solidFill>
                  <a:schemeClr val="tx1"/>
                </a:solidFill>
              </a:rPr>
              <a:t>String</a:t>
            </a:r>
            <a:r>
              <a:rPr lang="tr-TR" dirty="0">
                <a:solidFill>
                  <a:schemeClr val="tx1"/>
                </a:solidFill>
              </a:rPr>
              <a:t>(</a:t>
            </a:r>
            <a:r>
              <a:rPr lang="tr-TR" dirty="0" err="1">
                <a:solidFill>
                  <a:schemeClr val="tx1"/>
                </a:solidFill>
              </a:rPr>
              <a:t>String</a:t>
            </a:r>
            <a:r>
              <a:rPr lang="tr-TR" dirty="0">
                <a:solidFill>
                  <a:schemeClr val="tx1"/>
                </a:solidFill>
              </a:rPr>
              <a:t> orijinal) : Yeni oluşturulan bir </a:t>
            </a:r>
            <a:r>
              <a:rPr lang="tr-TR" dirty="0" err="1">
                <a:solidFill>
                  <a:schemeClr val="tx1"/>
                </a:solidFill>
              </a:rPr>
              <a:t>String</a:t>
            </a:r>
            <a:r>
              <a:rPr lang="tr-TR" dirty="0">
                <a:solidFill>
                  <a:schemeClr val="tx1"/>
                </a:solidFill>
              </a:rPr>
              <a:t> nesnesini, bağımsız değişkenle aynı karakter dizisini temsil edecek şekilde başlatır; başka bir deyişle, yeni oluşturulan dize, bağımsız değişken dizesinin bir kopyasıdır. Orijinalin açık bir kopyası gerekmedikçe, dizeler değişmez olduğundan bu yapıcının kullanılması gereksizdir.</a:t>
            </a:r>
          </a:p>
        </p:txBody>
      </p:sp>
    </p:spTree>
    <p:extLst>
      <p:ext uri="{BB962C8B-B14F-4D97-AF65-F5344CB8AC3E}">
        <p14:creationId xmlns:p14="http://schemas.microsoft.com/office/powerpoint/2010/main" val="3751911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b="0" i="0" dirty="0">
                <a:effectLst/>
                <a:latin typeface="PT Sans" panose="020B0604020202020204" pitchFamily="34" charset="-94"/>
              </a:rPr>
              <a:t>MD5 Algoritması</a:t>
            </a:r>
            <a:br>
              <a:rPr lang="tr-TR" b="0" i="0" dirty="0">
                <a:effectLst/>
                <a:latin typeface="PT Sans" panose="020B0604020202020204" pitchFamily="34" charset="-94"/>
              </a:rPr>
            </a:br>
            <a:endParaRPr lang="tr-TR" dirty="0"/>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lstStyle/>
          <a:p>
            <a:r>
              <a:rPr lang="tr-TR" b="0" i="0" dirty="0">
                <a:solidFill>
                  <a:schemeClr val="tx1"/>
                </a:solidFill>
                <a:effectLst/>
                <a:latin typeface="Nunito" panose="020B0604020202020204" pitchFamily="2" charset="-94"/>
              </a:rPr>
              <a:t>Message Digest 5 (MD5) algoritması, verilen dosyanın veya mesajın (şifre vb.) kendine has “parmak izi” </a:t>
            </a:r>
            <a:r>
              <a:rPr lang="tr-TR" b="0" i="0" dirty="0" err="1">
                <a:solidFill>
                  <a:schemeClr val="tx1"/>
                </a:solidFill>
                <a:effectLst/>
                <a:latin typeface="Nunito" panose="020B0604020202020204" pitchFamily="2" charset="-94"/>
              </a:rPr>
              <a:t>nin</a:t>
            </a:r>
            <a:r>
              <a:rPr lang="tr-TR" b="0" i="0" dirty="0">
                <a:solidFill>
                  <a:schemeClr val="tx1"/>
                </a:solidFill>
                <a:effectLst/>
                <a:latin typeface="Nunito" panose="020B0604020202020204" pitchFamily="2" charset="-94"/>
              </a:rPr>
              <a:t> oluşturulmasını "</a:t>
            </a:r>
            <a:r>
              <a:rPr lang="tr-TR" b="0" i="0" dirty="0" err="1">
                <a:solidFill>
                  <a:schemeClr val="tx1"/>
                </a:solidFill>
                <a:effectLst/>
                <a:latin typeface="Nunito" panose="020B0604020202020204" pitchFamily="2" charset="-94"/>
              </a:rPr>
              <a:t>hash</a:t>
            </a:r>
            <a:r>
              <a:rPr lang="tr-TR" b="0" i="0" dirty="0">
                <a:solidFill>
                  <a:schemeClr val="tx1"/>
                </a:solidFill>
                <a:effectLst/>
                <a:latin typeface="Nunito" panose="020B0604020202020204" pitchFamily="2" charset="-94"/>
              </a:rPr>
              <a:t>" fonksiyonlarına dayalı olarak sağlayan bir algoritmadır. Bir </a:t>
            </a:r>
            <a:r>
              <a:rPr lang="tr-TR" b="0" i="0" dirty="0" err="1">
                <a:solidFill>
                  <a:schemeClr val="tx1"/>
                </a:solidFill>
                <a:effectLst/>
                <a:latin typeface="Nunito" panose="020B0604020202020204" pitchFamily="2" charset="-94"/>
              </a:rPr>
              <a:t>veritabanı</a:t>
            </a:r>
            <a:r>
              <a:rPr lang="tr-TR" b="0" i="0" dirty="0">
                <a:solidFill>
                  <a:schemeClr val="tx1"/>
                </a:solidFill>
                <a:effectLst/>
                <a:latin typeface="Nunito" panose="020B0604020202020204" pitchFamily="2" charset="-94"/>
              </a:rPr>
              <a:t> yönetimi (</a:t>
            </a:r>
            <a:r>
              <a:rPr lang="tr-TR" b="0" i="0" dirty="0" err="1">
                <a:solidFill>
                  <a:schemeClr val="tx1"/>
                </a:solidFill>
                <a:effectLst/>
                <a:latin typeface="Nunito" panose="020B0604020202020204" pitchFamily="2" charset="-94"/>
              </a:rPr>
              <a:t>database</a:t>
            </a:r>
            <a:r>
              <a:rPr lang="tr-TR" b="0" i="0" dirty="0">
                <a:solidFill>
                  <a:schemeClr val="tx1"/>
                </a:solidFill>
                <a:effectLst/>
                <a:latin typeface="Nunito" panose="020B0604020202020204" pitchFamily="2" charset="-94"/>
              </a:rPr>
              <a:t> </a:t>
            </a:r>
            <a:r>
              <a:rPr lang="tr-TR" b="0" i="0" dirty="0" err="1">
                <a:solidFill>
                  <a:schemeClr val="tx1"/>
                </a:solidFill>
                <a:effectLst/>
                <a:latin typeface="Nunito" panose="020B0604020202020204" pitchFamily="2" charset="-94"/>
              </a:rPr>
              <a:t>management</a:t>
            </a:r>
            <a:r>
              <a:rPr lang="tr-TR" b="0" i="0" dirty="0">
                <a:solidFill>
                  <a:schemeClr val="tx1"/>
                </a:solidFill>
                <a:effectLst/>
                <a:latin typeface="Nunito" panose="020B0604020202020204" pitchFamily="2" charset="-94"/>
              </a:rPr>
              <a:t>) tekniğidir. 1991 yılında MIT (Massachusetts </a:t>
            </a:r>
            <a:r>
              <a:rPr lang="tr-TR" b="0" i="0" dirty="0" err="1">
                <a:solidFill>
                  <a:schemeClr val="tx1"/>
                </a:solidFill>
                <a:effectLst/>
                <a:latin typeface="Nunito" panose="020B0604020202020204" pitchFamily="2" charset="-94"/>
              </a:rPr>
              <a:t>Institute</a:t>
            </a:r>
            <a:r>
              <a:rPr lang="tr-TR" b="0" i="0" dirty="0">
                <a:solidFill>
                  <a:schemeClr val="tx1"/>
                </a:solidFill>
                <a:effectLst/>
                <a:latin typeface="Nunito" panose="020B0604020202020204" pitchFamily="2" charset="-94"/>
              </a:rPr>
              <a:t> of </a:t>
            </a:r>
            <a:r>
              <a:rPr lang="tr-TR" b="0" i="0" dirty="0" err="1">
                <a:solidFill>
                  <a:schemeClr val="tx1"/>
                </a:solidFill>
                <a:effectLst/>
                <a:latin typeface="Nunito" panose="020B0604020202020204" pitchFamily="2" charset="-94"/>
              </a:rPr>
              <a:t>Technology</a:t>
            </a:r>
            <a:r>
              <a:rPr lang="tr-TR" b="0" i="0" dirty="0">
                <a:solidFill>
                  <a:schemeClr val="tx1"/>
                </a:solidFill>
                <a:effectLst/>
                <a:latin typeface="Nunito" panose="020B0604020202020204" pitchFamily="2" charset="-94"/>
              </a:rPr>
              <a:t>)’de görev yapan Profesör Ron </a:t>
            </a:r>
            <a:r>
              <a:rPr lang="tr-TR" b="0" i="0" dirty="0" err="1">
                <a:solidFill>
                  <a:schemeClr val="tx1"/>
                </a:solidFill>
                <a:effectLst/>
                <a:latin typeface="Nunito" panose="020B0604020202020204" pitchFamily="2" charset="-94"/>
              </a:rPr>
              <a:t>Rivest</a:t>
            </a:r>
            <a:r>
              <a:rPr lang="tr-TR" b="0" i="0" dirty="0">
                <a:solidFill>
                  <a:schemeClr val="tx1"/>
                </a:solidFill>
                <a:effectLst/>
                <a:latin typeface="Nunito" panose="020B0604020202020204" pitchFamily="2" charset="-94"/>
              </a:rPr>
              <a:t> tarafından geliştirilmiştir. Profesör </a:t>
            </a:r>
            <a:r>
              <a:rPr lang="tr-TR" b="0" i="0" dirty="0" err="1">
                <a:solidFill>
                  <a:schemeClr val="tx1"/>
                </a:solidFill>
                <a:effectLst/>
                <a:latin typeface="Nunito" panose="020B0604020202020204" pitchFamily="2" charset="-94"/>
              </a:rPr>
              <a:t>Rivest</a:t>
            </a:r>
            <a:r>
              <a:rPr lang="tr-TR" b="0" i="0" dirty="0">
                <a:solidFill>
                  <a:schemeClr val="tx1"/>
                </a:solidFill>
                <a:effectLst/>
                <a:latin typeface="Nunito" panose="020B0604020202020204" pitchFamily="2" charset="-94"/>
              </a:rPr>
              <a:t> MD5’i MD4’ün bir üst sürümü olarak tasarlamıştır. Şifrelenecek metinden 1 karakterin değiştirilmesi, şifrelendikten sonraki </a:t>
            </a:r>
            <a:r>
              <a:rPr lang="tr-TR" b="0" i="0" dirty="0" err="1">
                <a:solidFill>
                  <a:schemeClr val="tx1"/>
                </a:solidFill>
                <a:effectLst/>
                <a:latin typeface="Nunito" panose="020B0604020202020204" pitchFamily="2" charset="-94"/>
              </a:rPr>
              <a:t>hash</a:t>
            </a:r>
            <a:r>
              <a:rPr lang="tr-TR" b="0" i="0" dirty="0">
                <a:solidFill>
                  <a:schemeClr val="tx1"/>
                </a:solidFill>
                <a:effectLst/>
                <a:latin typeface="Nunito" panose="020B0604020202020204" pitchFamily="2" charset="-94"/>
              </a:rPr>
              <a:t> değerinin tamamen değişmesine yol açabilmektedir.(Örnek 1) Bu yüzden şifrelenecek metnin iyi bir kontrolden geçmesi gerekmektedir.</a:t>
            </a:r>
            <a:endParaRPr lang="tr-TR" dirty="0">
              <a:solidFill>
                <a:schemeClr val="tx1"/>
              </a:solidFill>
            </a:endParaRPr>
          </a:p>
        </p:txBody>
      </p:sp>
    </p:spTree>
    <p:extLst>
      <p:ext uri="{BB962C8B-B14F-4D97-AF65-F5344CB8AC3E}">
        <p14:creationId xmlns:p14="http://schemas.microsoft.com/office/powerpoint/2010/main" val="2899083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a:t>SHA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normAutofit lnSpcReduction="10000"/>
          </a:bodyPr>
          <a:lstStyle/>
          <a:p>
            <a:pPr algn="l" fontAlgn="base"/>
            <a:r>
              <a:rPr lang="tr-TR" b="0" i="0" dirty="0">
                <a:solidFill>
                  <a:schemeClr val="tx1"/>
                </a:solidFill>
                <a:effectLst/>
                <a:latin typeface="Open Sans" panose="020B0606030504020204" pitchFamily="34" charset="0"/>
              </a:rPr>
              <a:t>Peki SHA nedir?</a:t>
            </a:r>
            <a:r>
              <a:rPr lang="tr-TR" b="1" i="0" dirty="0">
                <a:solidFill>
                  <a:schemeClr val="tx1"/>
                </a:solidFill>
                <a:effectLst/>
                <a:latin typeface="inherit"/>
              </a:rPr>
              <a:t> Açılımı “</a:t>
            </a:r>
            <a:r>
              <a:rPr lang="tr-TR" b="1" i="0" dirty="0" err="1">
                <a:solidFill>
                  <a:schemeClr val="tx1"/>
                </a:solidFill>
                <a:effectLst/>
                <a:latin typeface="inherit"/>
              </a:rPr>
              <a:t>Secure</a:t>
            </a:r>
            <a:r>
              <a:rPr lang="tr-TR" b="1" i="0" dirty="0">
                <a:solidFill>
                  <a:schemeClr val="tx1"/>
                </a:solidFill>
                <a:effectLst/>
                <a:latin typeface="inherit"/>
              </a:rPr>
              <a:t> </a:t>
            </a:r>
            <a:r>
              <a:rPr lang="tr-TR" b="1" i="0" dirty="0" err="1">
                <a:solidFill>
                  <a:schemeClr val="tx1"/>
                </a:solidFill>
                <a:effectLst/>
                <a:latin typeface="inherit"/>
              </a:rPr>
              <a:t>Hash</a:t>
            </a:r>
            <a:r>
              <a:rPr lang="tr-TR" b="1" i="0" dirty="0">
                <a:solidFill>
                  <a:schemeClr val="tx1"/>
                </a:solidFill>
                <a:effectLst/>
                <a:latin typeface="inherit"/>
              </a:rPr>
              <a:t> </a:t>
            </a:r>
            <a:r>
              <a:rPr lang="tr-TR" b="1" i="0" dirty="0" err="1">
                <a:solidFill>
                  <a:schemeClr val="tx1"/>
                </a:solidFill>
                <a:effectLst/>
                <a:latin typeface="inherit"/>
              </a:rPr>
              <a:t>Algorithm</a:t>
            </a:r>
            <a:r>
              <a:rPr lang="tr-TR" b="1" i="0" dirty="0">
                <a:solidFill>
                  <a:schemeClr val="tx1"/>
                </a:solidFill>
                <a:effectLst/>
                <a:latin typeface="inherit"/>
              </a:rPr>
              <a:t>” olan SHA,</a:t>
            </a:r>
            <a:r>
              <a:rPr lang="tr-TR" b="0" i="0" dirty="0">
                <a:solidFill>
                  <a:schemeClr val="tx1"/>
                </a:solidFill>
                <a:effectLst/>
                <a:latin typeface="Open Sans" panose="020B0606030504020204" pitchFamily="34" charset="0"/>
              </a:rPr>
              <a:t> NSA tarafından geliştirilen bir kriptografik özetleme fonksiyonudur. Verileri belli bir boyuta sığdıran ve şifreleyen matematiksel değişkenlerden oluşur. Bu algoritmada </a:t>
            </a:r>
            <a:r>
              <a:rPr lang="tr-TR" b="0" i="0" dirty="0" err="1">
                <a:solidFill>
                  <a:schemeClr val="tx1"/>
                </a:solidFill>
                <a:effectLst/>
                <a:latin typeface="Open Sans" panose="020B0606030504020204" pitchFamily="34" charset="0"/>
              </a:rPr>
              <a:t>kriptolanan</a:t>
            </a:r>
            <a:r>
              <a:rPr lang="tr-TR" b="0" i="0" dirty="0">
                <a:solidFill>
                  <a:schemeClr val="tx1"/>
                </a:solidFill>
                <a:effectLst/>
                <a:latin typeface="Open Sans" panose="020B0606030504020204" pitchFamily="34" charset="0"/>
              </a:rPr>
              <a:t> bilgiler daha sonra tekrardan çözümlenebilir, orijinal haline getirilebilir. Pek çok veriyi güvenli bir şekilde karşı tarafa ulaştırabilmenizi sağlar.</a:t>
            </a:r>
          </a:p>
          <a:p>
            <a:pPr algn="l" fontAlgn="base"/>
            <a:r>
              <a:rPr lang="tr-TR" b="0" i="0" dirty="0">
                <a:solidFill>
                  <a:schemeClr val="tx1"/>
                </a:solidFill>
                <a:effectLst/>
                <a:latin typeface="Open Sans" panose="020B0606030504020204" pitchFamily="34" charset="0"/>
              </a:rPr>
              <a:t>SHA-0, 1, 2 ve 3 olarak dörde ayrılan </a:t>
            </a:r>
            <a:r>
              <a:rPr lang="tr-TR" b="0" i="0" dirty="0" err="1">
                <a:solidFill>
                  <a:schemeClr val="tx1"/>
                </a:solidFill>
                <a:effectLst/>
                <a:latin typeface="Open Sans" panose="020B0606030504020204" pitchFamily="34" charset="0"/>
              </a:rPr>
              <a:t>Secure</a:t>
            </a:r>
            <a:r>
              <a:rPr lang="tr-TR" b="0" i="0" dirty="0">
                <a:solidFill>
                  <a:schemeClr val="tx1"/>
                </a:solidFill>
                <a:effectLst/>
                <a:latin typeface="Open Sans" panose="020B0606030504020204" pitchFamily="34" charset="0"/>
              </a:rPr>
              <a:t> </a:t>
            </a:r>
            <a:r>
              <a:rPr lang="tr-TR" b="0" i="0" dirty="0" err="1">
                <a:solidFill>
                  <a:schemeClr val="tx1"/>
                </a:solidFill>
                <a:effectLst/>
                <a:latin typeface="Open Sans" panose="020B0606030504020204" pitchFamily="34" charset="0"/>
              </a:rPr>
              <a:t>Hashing</a:t>
            </a:r>
            <a:r>
              <a:rPr lang="tr-TR" b="0" i="0" dirty="0">
                <a:solidFill>
                  <a:schemeClr val="tx1"/>
                </a:solidFill>
                <a:effectLst/>
                <a:latin typeface="Open Sans" panose="020B0606030504020204" pitchFamily="34" charset="0"/>
              </a:rPr>
              <a:t> Algoritması</a:t>
            </a:r>
            <a:r>
              <a:rPr lang="tr-TR" b="1" i="0" dirty="0">
                <a:solidFill>
                  <a:schemeClr val="tx1"/>
                </a:solidFill>
                <a:effectLst/>
                <a:latin typeface="inherit"/>
              </a:rPr>
              <a:t>, farklı kriptolama fonksiyonlarına sahiptir.</a:t>
            </a:r>
            <a:r>
              <a:rPr lang="tr-TR" b="0" i="0" dirty="0">
                <a:solidFill>
                  <a:schemeClr val="tx1"/>
                </a:solidFill>
                <a:effectLst/>
                <a:latin typeface="Open Sans" panose="020B0606030504020204" pitchFamily="34" charset="0"/>
              </a:rPr>
              <a:t> Belirli güvenlik açıkları dikkate alınarak geliştirilen algoritmalar, birçok alanda kullanılır. SHA 256, 384,  512 gibi çeşitli bit uzunluklarına sahip olan protokoller, özellikle e-imza ve POS cihazı gibi bankacılık uygulamalarında tercih edilir.</a:t>
            </a:r>
          </a:p>
          <a:p>
            <a:endParaRPr lang="tr-TR" dirty="0">
              <a:solidFill>
                <a:schemeClr val="tx1"/>
              </a:solidFill>
            </a:endParaRPr>
          </a:p>
        </p:txBody>
      </p:sp>
    </p:spTree>
    <p:extLst>
      <p:ext uri="{BB962C8B-B14F-4D97-AF65-F5344CB8AC3E}">
        <p14:creationId xmlns:p14="http://schemas.microsoft.com/office/powerpoint/2010/main" val="3477756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err="1"/>
              <a:t>Synchronizaction</a:t>
            </a:r>
            <a:r>
              <a:rPr lang="tr-TR" dirty="0"/>
              <a:t>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normAutofit fontScale="85000" lnSpcReduction="10000"/>
          </a:bodyPr>
          <a:lstStyle/>
          <a:p>
            <a:pPr algn="l"/>
            <a:r>
              <a:rPr lang="tr-TR" b="0" i="0" dirty="0">
                <a:solidFill>
                  <a:schemeClr val="tx1"/>
                </a:solidFill>
                <a:effectLst/>
                <a:latin typeface="Open Sans" panose="020B0606030504020204" pitchFamily="34" charset="0"/>
              </a:rPr>
              <a:t>JAVA, C++ veya C# gibi nesne yönelimli programlama dillerinde kullanılan bir terimdir. Basitçe, aynı anda çalışan birden fazla </a:t>
            </a:r>
            <a:r>
              <a:rPr lang="tr-TR" b="0" i="0" u="none" strike="noStrike" dirty="0">
                <a:solidFill>
                  <a:srgbClr val="0D2E46"/>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lifin (</a:t>
            </a:r>
            <a:r>
              <a:rPr lang="tr-TR" b="0" i="0" u="none" strike="noStrike" dirty="0" err="1">
                <a:solidFill>
                  <a:srgbClr val="0D2E46"/>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thread</a:t>
            </a:r>
            <a:r>
              <a:rPr lang="tr-TR" b="0" i="0" u="none" strike="noStrike" dirty="0">
                <a:solidFill>
                  <a:schemeClr val="tx1"/>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a:t>
            </a:r>
            <a:r>
              <a:rPr lang="tr-TR" b="0" i="0" dirty="0">
                <a:solidFill>
                  <a:schemeClr val="tx1"/>
                </a:solidFill>
                <a:effectLst/>
                <a:latin typeface="Open Sans" panose="020B0606030504020204" pitchFamily="34" charset="0"/>
              </a:rPr>
              <a:t> veya işlemin (</a:t>
            </a:r>
            <a:r>
              <a:rPr lang="tr-TR" b="0" i="0" dirty="0" err="1">
                <a:solidFill>
                  <a:schemeClr val="tx1"/>
                </a:solidFill>
                <a:effectLst/>
                <a:latin typeface="Open Sans" panose="020B0606030504020204" pitchFamily="34" charset="0"/>
              </a:rPr>
              <a:t>process</a:t>
            </a:r>
            <a:r>
              <a:rPr lang="tr-TR" b="0" i="0" dirty="0">
                <a:solidFill>
                  <a:schemeClr val="tx1"/>
                </a:solidFill>
                <a:effectLst/>
                <a:latin typeface="Open Sans" panose="020B0606030504020204" pitchFamily="34" charset="0"/>
              </a:rPr>
              <a:t>) sıralı olmasını ve birbiri ile iletişim halinde çalışmasını sağlar.</a:t>
            </a:r>
          </a:p>
          <a:p>
            <a:pPr algn="l"/>
            <a:r>
              <a:rPr lang="tr-TR" b="0" i="0" dirty="0">
                <a:solidFill>
                  <a:schemeClr val="tx1"/>
                </a:solidFill>
                <a:effectLst/>
                <a:latin typeface="Open Sans" panose="020B0606030504020204" pitchFamily="34" charset="0"/>
              </a:rPr>
              <a:t>Nesne yönelimli programlama ortamında iki farklı kavram birbirine sıkça karışmaktadır. Aslında anlam olarak birbirine yakın olan </a:t>
            </a:r>
            <a:r>
              <a:rPr lang="tr-TR" b="0" i="0" dirty="0" err="1">
                <a:solidFill>
                  <a:schemeClr val="tx1"/>
                </a:solidFill>
                <a:effectLst/>
                <a:latin typeface="Open Sans" panose="020B0606030504020204" pitchFamily="34" charset="0"/>
              </a:rPr>
              <a:t>synchronized</a:t>
            </a:r>
            <a:r>
              <a:rPr lang="tr-TR" b="0" i="0" dirty="0">
                <a:solidFill>
                  <a:schemeClr val="tx1"/>
                </a:solidFill>
                <a:effectLst/>
                <a:latin typeface="Open Sans" panose="020B0606030504020204" pitchFamily="34" charset="0"/>
              </a:rPr>
              <a:t> </a:t>
            </a:r>
            <a:r>
              <a:rPr lang="tr-TR" b="0" i="0" dirty="0" err="1">
                <a:solidFill>
                  <a:schemeClr val="tx1"/>
                </a:solidFill>
                <a:effectLst/>
                <a:latin typeface="Open Sans" panose="020B0606030504020204" pitchFamily="34" charset="0"/>
              </a:rPr>
              <a:t>methods</a:t>
            </a:r>
            <a:r>
              <a:rPr lang="tr-TR" b="0" i="0" dirty="0">
                <a:solidFill>
                  <a:schemeClr val="tx1"/>
                </a:solidFill>
                <a:effectLst/>
                <a:latin typeface="Open Sans" panose="020B0606030504020204" pitchFamily="34" charset="0"/>
              </a:rPr>
              <a:t> (eşlemeli metotlar, </a:t>
            </a:r>
            <a:r>
              <a:rPr lang="tr-TR" b="0" i="0" dirty="0" err="1">
                <a:solidFill>
                  <a:schemeClr val="tx1"/>
                </a:solidFill>
                <a:effectLst/>
                <a:latin typeface="Open Sans" panose="020B0606030504020204" pitchFamily="34" charset="0"/>
              </a:rPr>
              <a:t>synchronous</a:t>
            </a:r>
            <a:r>
              <a:rPr lang="tr-TR" b="0" i="0" dirty="0">
                <a:solidFill>
                  <a:schemeClr val="tx1"/>
                </a:solidFill>
                <a:effectLst/>
                <a:latin typeface="Open Sans" panose="020B0606030504020204" pitchFamily="34" charset="0"/>
              </a:rPr>
              <a:t> </a:t>
            </a:r>
            <a:r>
              <a:rPr lang="tr-TR" b="0" i="0" dirty="0" err="1">
                <a:solidFill>
                  <a:schemeClr val="tx1"/>
                </a:solidFill>
                <a:effectLst/>
                <a:latin typeface="Open Sans" panose="020B0606030504020204" pitchFamily="34" charset="0"/>
              </a:rPr>
              <a:t>method</a:t>
            </a:r>
            <a:r>
              <a:rPr lang="tr-TR" b="0" i="0" dirty="0">
                <a:solidFill>
                  <a:schemeClr val="tx1"/>
                </a:solidFill>
                <a:effectLst/>
                <a:latin typeface="Open Sans" panose="020B0606030504020204" pitchFamily="34" charset="0"/>
              </a:rPr>
              <a:t>) ve </a:t>
            </a:r>
            <a:r>
              <a:rPr lang="tr-TR" b="0" i="0" dirty="0" err="1">
                <a:solidFill>
                  <a:schemeClr val="tx1"/>
                </a:solidFill>
                <a:effectLst/>
                <a:latin typeface="Open Sans" panose="020B0606030504020204" pitchFamily="34" charset="0"/>
              </a:rPr>
              <a:t>synchronized</a:t>
            </a:r>
            <a:r>
              <a:rPr lang="tr-TR" b="0" i="0" dirty="0">
                <a:solidFill>
                  <a:schemeClr val="tx1"/>
                </a:solidFill>
                <a:effectLst/>
                <a:latin typeface="Open Sans" panose="020B0606030504020204" pitchFamily="34" charset="0"/>
              </a:rPr>
              <a:t> </a:t>
            </a:r>
            <a:r>
              <a:rPr lang="tr-TR" b="0" i="0" dirty="0" err="1">
                <a:solidFill>
                  <a:schemeClr val="tx1"/>
                </a:solidFill>
                <a:effectLst/>
                <a:latin typeface="Open Sans" panose="020B0606030504020204" pitchFamily="34" charset="0"/>
              </a:rPr>
              <a:t>statements</a:t>
            </a:r>
            <a:r>
              <a:rPr lang="tr-TR" b="0" i="0" dirty="0">
                <a:solidFill>
                  <a:schemeClr val="tx1"/>
                </a:solidFill>
                <a:effectLst/>
                <a:latin typeface="Open Sans" panose="020B0606030504020204" pitchFamily="34" charset="0"/>
              </a:rPr>
              <a:t> (eşlemeli satırlar) kullanımda ufak farklılıklara sahiptir.</a:t>
            </a:r>
          </a:p>
          <a:p>
            <a:pPr algn="l"/>
            <a:r>
              <a:rPr lang="tr-TR" b="0" i="0" dirty="0">
                <a:solidFill>
                  <a:schemeClr val="tx1"/>
                </a:solidFill>
                <a:effectLst/>
                <a:latin typeface="Open Sans" panose="020B0606030504020204" pitchFamily="34" charset="0"/>
              </a:rPr>
              <a:t>Bir metodun eşlemeli olması durumunda metottaki bütün işlemler, bu metodu çağıran </a:t>
            </a:r>
            <a:r>
              <a:rPr lang="tr-TR" b="0" i="0" u="none" strike="noStrike" dirty="0">
                <a:solidFill>
                  <a:srgbClr val="0D2E46"/>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lifler (</a:t>
            </a:r>
            <a:r>
              <a:rPr lang="tr-TR" b="0" i="0" u="none" strike="noStrike" dirty="0" err="1">
                <a:solidFill>
                  <a:srgbClr val="0D2E46"/>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threads</a:t>
            </a:r>
            <a:r>
              <a:rPr lang="tr-TR" b="0" i="0" u="none" strike="noStrike" dirty="0">
                <a:solidFill>
                  <a:schemeClr val="tx1"/>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a:t>
            </a:r>
            <a:r>
              <a:rPr lang="tr-TR" b="0" i="0" dirty="0">
                <a:solidFill>
                  <a:schemeClr val="tx1"/>
                </a:solidFill>
                <a:effectLst/>
                <a:latin typeface="Open Sans" panose="020B0606030504020204" pitchFamily="34" charset="0"/>
              </a:rPr>
              <a:t> tarafından sırayla yapılır. Yani bir lif (</a:t>
            </a:r>
            <a:r>
              <a:rPr lang="tr-TR" b="0" i="0" dirty="0" err="1">
                <a:solidFill>
                  <a:schemeClr val="tx1"/>
                </a:solidFill>
                <a:effectLst/>
                <a:latin typeface="Open Sans" panose="020B0606030504020204" pitchFamily="34" charset="0"/>
              </a:rPr>
              <a:t>thread</a:t>
            </a:r>
            <a:r>
              <a:rPr lang="tr-TR" b="0" i="0" dirty="0">
                <a:solidFill>
                  <a:schemeClr val="tx1"/>
                </a:solidFill>
                <a:effectLst/>
                <a:latin typeface="Open Sans" panose="020B0606030504020204" pitchFamily="34" charset="0"/>
              </a:rPr>
              <a:t>) bu metodu çalıştırırken bir diğeri beklemek zorundadır.</a:t>
            </a:r>
          </a:p>
          <a:p>
            <a:pPr algn="l"/>
            <a:r>
              <a:rPr lang="tr-TR" b="0" i="0" dirty="0">
                <a:solidFill>
                  <a:schemeClr val="tx1"/>
                </a:solidFill>
                <a:effectLst/>
                <a:latin typeface="Open Sans" panose="020B0606030504020204" pitchFamily="34" charset="0"/>
              </a:rPr>
              <a:t>Benzer şekilde eşlemeli satırlarda ise kritik alan (</a:t>
            </a:r>
            <a:r>
              <a:rPr lang="tr-TR" b="0" i="0" dirty="0" err="1">
                <a:solidFill>
                  <a:schemeClr val="tx1"/>
                </a:solidFill>
                <a:effectLst/>
                <a:latin typeface="Open Sans" panose="020B0606030504020204" pitchFamily="34" charset="0"/>
              </a:rPr>
              <a:t>critical</a:t>
            </a:r>
            <a:r>
              <a:rPr lang="tr-TR" b="0" i="0" dirty="0">
                <a:solidFill>
                  <a:schemeClr val="tx1"/>
                </a:solidFill>
                <a:effectLst/>
                <a:latin typeface="Open Sans" panose="020B0606030504020204" pitchFamily="34" charset="0"/>
              </a:rPr>
              <a:t> </a:t>
            </a:r>
            <a:r>
              <a:rPr lang="tr-TR" b="0" i="0" dirty="0" err="1">
                <a:solidFill>
                  <a:schemeClr val="tx1"/>
                </a:solidFill>
                <a:effectLst/>
                <a:latin typeface="Open Sans" panose="020B0606030504020204" pitchFamily="34" charset="0"/>
              </a:rPr>
              <a:t>section</a:t>
            </a:r>
            <a:r>
              <a:rPr lang="tr-TR" b="0" i="0" dirty="0">
                <a:solidFill>
                  <a:schemeClr val="tx1"/>
                </a:solidFill>
                <a:effectLst/>
                <a:latin typeface="Open Sans" panose="020B0606030504020204" pitchFamily="34" charset="0"/>
              </a:rPr>
              <a:t>) ismi verilen bir veya daha fazla satırdan oluşan bir blok olur. Bu blok eşlemeli metotlarda olduğu gibi liflerin (</a:t>
            </a:r>
            <a:r>
              <a:rPr lang="tr-TR" b="0" i="0" dirty="0" err="1">
                <a:solidFill>
                  <a:schemeClr val="tx1"/>
                </a:solidFill>
                <a:effectLst/>
                <a:latin typeface="Open Sans" panose="020B0606030504020204" pitchFamily="34" charset="0"/>
              </a:rPr>
              <a:t>threads</a:t>
            </a:r>
            <a:r>
              <a:rPr lang="tr-TR" b="0" i="0" dirty="0">
                <a:solidFill>
                  <a:schemeClr val="tx1"/>
                </a:solidFill>
                <a:effectLst/>
                <a:latin typeface="Open Sans" panose="020B0606030504020204" pitchFamily="34" charset="0"/>
              </a:rPr>
              <a:t>) sırayla buradaki komutları çalıştırmasını gerektirir.</a:t>
            </a:r>
          </a:p>
          <a:p>
            <a:endParaRPr lang="tr-TR" dirty="0">
              <a:solidFill>
                <a:schemeClr val="tx1"/>
              </a:solidFill>
            </a:endParaRPr>
          </a:p>
        </p:txBody>
      </p:sp>
    </p:spTree>
    <p:extLst>
      <p:ext uri="{BB962C8B-B14F-4D97-AF65-F5344CB8AC3E}">
        <p14:creationId xmlns:p14="http://schemas.microsoft.com/office/powerpoint/2010/main" val="26088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err="1"/>
              <a:t>Absolute</a:t>
            </a:r>
            <a:r>
              <a:rPr lang="tr-TR" dirty="0"/>
              <a:t> </a:t>
            </a:r>
            <a:r>
              <a:rPr lang="tr-TR" dirty="0" err="1"/>
              <a:t>path</a:t>
            </a:r>
            <a:r>
              <a:rPr lang="tr-TR" dirty="0"/>
              <a:t>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lstStyle/>
          <a:p>
            <a:pPr algn="l"/>
            <a:r>
              <a:rPr lang="tr-TR" b="0" i="0" dirty="0" err="1">
                <a:solidFill>
                  <a:schemeClr val="tx1"/>
                </a:solidFill>
                <a:effectLst/>
                <a:latin typeface="charter"/>
              </a:rPr>
              <a:t>Absolute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ise bir dosya yada klasörün </a:t>
            </a:r>
            <a:r>
              <a:rPr lang="tr-TR" b="0" i="0" dirty="0" err="1">
                <a:solidFill>
                  <a:schemeClr val="tx1"/>
                </a:solidFill>
                <a:effectLst/>
                <a:latin typeface="charter"/>
              </a:rPr>
              <a:t>root</a:t>
            </a:r>
            <a:r>
              <a:rPr lang="tr-TR" b="0" i="0" dirty="0">
                <a:solidFill>
                  <a:schemeClr val="tx1"/>
                </a:solidFill>
                <a:effectLst/>
                <a:latin typeface="charter"/>
              </a:rPr>
              <a:t>(kök) dizinden itibaren verilen </a:t>
            </a:r>
            <a:r>
              <a:rPr lang="tr-TR" b="0" i="0" dirty="0" err="1">
                <a:solidFill>
                  <a:schemeClr val="tx1"/>
                </a:solidFill>
                <a:effectLst/>
                <a:latin typeface="charter"/>
              </a:rPr>
              <a:t>path’e</a:t>
            </a:r>
            <a:r>
              <a:rPr lang="tr-TR" b="0" i="0" dirty="0">
                <a:solidFill>
                  <a:schemeClr val="tx1"/>
                </a:solidFill>
                <a:effectLst/>
                <a:latin typeface="charter"/>
              </a:rPr>
              <a:t> denir.</a:t>
            </a:r>
          </a:p>
          <a:p>
            <a:pPr algn="l"/>
            <a:r>
              <a:rPr lang="tr-TR" b="0" i="0" dirty="0" err="1">
                <a:solidFill>
                  <a:schemeClr val="tx1"/>
                </a:solidFill>
                <a:effectLst/>
                <a:latin typeface="charter"/>
              </a:rPr>
              <a:t>Root</a:t>
            </a:r>
            <a:r>
              <a:rPr lang="tr-TR" b="0" i="0" dirty="0">
                <a:solidFill>
                  <a:schemeClr val="tx1"/>
                </a:solidFill>
                <a:effectLst/>
                <a:latin typeface="charter"/>
              </a:rPr>
              <a:t> (/) dizininden itibaren alt klasörler üzerinde çalışmalarınızı gerçekleştirebilirsiniz.</a:t>
            </a:r>
          </a:p>
          <a:p>
            <a:pPr algn="l"/>
            <a:r>
              <a:rPr lang="tr-TR" b="0" i="0" dirty="0">
                <a:solidFill>
                  <a:schemeClr val="tx1"/>
                </a:solidFill>
                <a:effectLst/>
                <a:latin typeface="charter"/>
              </a:rPr>
              <a:t>Fakat </a:t>
            </a:r>
            <a:r>
              <a:rPr lang="tr-TR" b="0" i="0" dirty="0" err="1">
                <a:solidFill>
                  <a:schemeClr val="tx1"/>
                </a:solidFill>
                <a:effectLst/>
                <a:latin typeface="charter"/>
              </a:rPr>
              <a:t>Absolute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işlemi, genellikle pek tavsiye edilmeyen bir </a:t>
            </a:r>
            <a:r>
              <a:rPr lang="tr-TR" b="0" i="0" dirty="0" err="1">
                <a:solidFill>
                  <a:schemeClr val="tx1"/>
                </a:solidFill>
                <a:effectLst/>
                <a:latin typeface="charter"/>
              </a:rPr>
              <a:t>path</a:t>
            </a:r>
            <a:r>
              <a:rPr lang="tr-TR" b="0" i="0" dirty="0">
                <a:solidFill>
                  <a:schemeClr val="tx1"/>
                </a:solidFill>
                <a:effectLst/>
                <a:latin typeface="charter"/>
              </a:rPr>
              <a:t> verme işlemidir. Sebebine gelirsek, Projemize </a:t>
            </a:r>
            <a:r>
              <a:rPr lang="tr-TR" b="0" i="0" dirty="0" err="1">
                <a:solidFill>
                  <a:schemeClr val="tx1"/>
                </a:solidFill>
                <a:effectLst/>
                <a:latin typeface="charter"/>
              </a:rPr>
              <a:t>locale</a:t>
            </a:r>
            <a:r>
              <a:rPr lang="tr-TR" b="0" i="0" dirty="0">
                <a:solidFill>
                  <a:schemeClr val="tx1"/>
                </a:solidFill>
                <a:effectLst/>
                <a:latin typeface="charter"/>
              </a:rPr>
              <a:t> olarak </a:t>
            </a:r>
            <a:r>
              <a:rPr lang="tr-TR" b="0" i="0" dirty="0" err="1">
                <a:solidFill>
                  <a:schemeClr val="tx1"/>
                </a:solidFill>
                <a:effectLst/>
                <a:latin typeface="charter"/>
              </a:rPr>
              <a:t>Path</a:t>
            </a:r>
            <a:r>
              <a:rPr lang="tr-TR" b="0" i="0" dirty="0">
                <a:solidFill>
                  <a:schemeClr val="tx1"/>
                </a:solidFill>
                <a:effectLst/>
                <a:latin typeface="charter"/>
              </a:rPr>
              <a:t> veriyoruz fakat projemizi farklı makinalar da çalıştırmak istediğimiz zaman verilen </a:t>
            </a:r>
            <a:r>
              <a:rPr lang="tr-TR" b="0" i="0" dirty="0" err="1">
                <a:solidFill>
                  <a:schemeClr val="tx1"/>
                </a:solidFill>
                <a:effectLst/>
                <a:latin typeface="charter"/>
              </a:rPr>
              <a:t>Absolute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a:t>
            </a:r>
            <a:r>
              <a:rPr lang="tr-TR" b="0" i="0" dirty="0" err="1">
                <a:solidFill>
                  <a:schemeClr val="tx1"/>
                </a:solidFill>
                <a:effectLst/>
                <a:latin typeface="charter"/>
              </a:rPr>
              <a:t>Locale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projenin patlamasına sebebiyet vermektedir. Bu yüzden çoğunlukla </a:t>
            </a:r>
            <a:r>
              <a:rPr lang="tr-TR" b="0" i="0" dirty="0" err="1">
                <a:solidFill>
                  <a:schemeClr val="tx1"/>
                </a:solidFill>
                <a:effectLst/>
                <a:latin typeface="charter"/>
              </a:rPr>
              <a:t>Relative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tercih edilmektedir.</a:t>
            </a:r>
          </a:p>
          <a:p>
            <a:endParaRPr lang="tr-TR" dirty="0"/>
          </a:p>
        </p:txBody>
      </p:sp>
    </p:spTree>
    <p:extLst>
      <p:ext uri="{BB962C8B-B14F-4D97-AF65-F5344CB8AC3E}">
        <p14:creationId xmlns:p14="http://schemas.microsoft.com/office/powerpoint/2010/main" val="281110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err="1">
                <a:solidFill>
                  <a:schemeClr val="tx1"/>
                </a:solidFill>
                <a:effectLst/>
                <a:latin typeface="Arial" panose="020B0604020202020204" pitchFamily="34" charset="0"/>
                <a:cs typeface="Arial" panose="020B0604020202020204" pitchFamily="34" charset="0"/>
              </a:rPr>
              <a:t>path</a:t>
            </a:r>
            <a:r>
              <a:rPr lang="tr-TR" sz="1400" b="0" i="0">
                <a:solidFill>
                  <a:schemeClr val="tx1"/>
                </a:solidFill>
                <a:effectLst/>
                <a:latin typeface="Arial" panose="020B0604020202020204" pitchFamily="34" charset="0"/>
                <a:cs typeface="Arial" panose="020B0604020202020204" pitchFamily="34" charset="0"/>
              </a:rPr>
              <a:t>/</a:t>
            </a:r>
            <a:r>
              <a:rPr lang="tr-TR" sz="1400" b="0" i="0" err="1">
                <a:solidFill>
                  <a:schemeClr val="tx1"/>
                </a:solidFill>
                <a:effectLst/>
                <a:latin typeface="Arial" panose="020B0604020202020204" pitchFamily="34" charset="0"/>
                <a:cs typeface="Arial" panose="020B0604020202020204" pitchFamily="34" charset="0"/>
              </a:rPr>
              <a:t>to</a:t>
            </a:r>
            <a:r>
              <a:rPr lang="tr-TR" sz="1400" b="0" i="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err="1">
                <a:solidFill>
                  <a:schemeClr val="tx1"/>
                </a:solidFill>
                <a:effectLst/>
                <a:latin typeface="Arial" panose="020B0604020202020204" pitchFamily="34" charset="0"/>
                <a:cs typeface="Arial" panose="020B0604020202020204" pitchFamily="34" charset="0"/>
              </a:rPr>
              <a:t>Accept</a:t>
            </a:r>
            <a:r>
              <a:rPr lang="tr-TR" sz="1400" b="0" i="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err="1">
                <a:solidFill>
                  <a:schemeClr val="tx1"/>
                </a:solidFill>
                <a:effectLst/>
                <a:latin typeface="Arial" panose="020B0604020202020204" pitchFamily="34" charset="0"/>
                <a:cs typeface="Arial" panose="020B0604020202020204" pitchFamily="34" charset="0"/>
              </a:rPr>
              <a:t>Found</a:t>
            </a:r>
            <a:r>
              <a:rPr lang="tr-TR" sz="1400" b="0" i="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a:solidFill>
                <a:schemeClr val="tx1"/>
              </a:solidFill>
              <a:latin typeface="Arial" panose="020B0604020202020204" pitchFamily="34" charset="0"/>
              <a:cs typeface="Arial" panose="020B0604020202020204" pitchFamily="34" charset="0"/>
            </a:endParaRPr>
          </a:p>
          <a:p>
            <a:endParaRPr lang="tr-TR" sz="1400"/>
          </a:p>
        </p:txBody>
      </p:sp>
    </p:spTree>
    <p:extLst>
      <p:ext uri="{BB962C8B-B14F-4D97-AF65-F5344CB8AC3E}">
        <p14:creationId xmlns:p14="http://schemas.microsoft.com/office/powerpoint/2010/main" val="1881203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err="1"/>
              <a:t>Relative</a:t>
            </a:r>
            <a:r>
              <a:rPr lang="tr-TR" dirty="0"/>
              <a:t> </a:t>
            </a:r>
            <a:r>
              <a:rPr lang="tr-TR" dirty="0" err="1"/>
              <a:t>path</a:t>
            </a:r>
            <a:r>
              <a:rPr lang="tr-TR" dirty="0"/>
              <a:t>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747712" y="1826432"/>
            <a:ext cx="8534400" cy="3615267"/>
          </a:xfrm>
        </p:spPr>
        <p:txBody>
          <a:bodyPr/>
          <a:lstStyle/>
          <a:p>
            <a:pPr algn="l"/>
            <a:r>
              <a:rPr lang="tr-TR" b="0" i="0" dirty="0">
                <a:solidFill>
                  <a:schemeClr val="tx1"/>
                </a:solidFill>
                <a:effectLst/>
                <a:latin typeface="charter"/>
              </a:rPr>
              <a:t>Arkadaşlar </a:t>
            </a:r>
            <a:r>
              <a:rPr lang="tr-TR" b="0" i="0" dirty="0" err="1">
                <a:solidFill>
                  <a:schemeClr val="tx1"/>
                </a:solidFill>
                <a:effectLst/>
                <a:latin typeface="charter"/>
              </a:rPr>
              <a:t>Relative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ise </a:t>
            </a:r>
            <a:r>
              <a:rPr lang="tr-TR" b="0" i="0" dirty="0" err="1">
                <a:solidFill>
                  <a:schemeClr val="tx1"/>
                </a:solidFill>
                <a:effectLst/>
                <a:latin typeface="charter"/>
              </a:rPr>
              <a:t>Absolute</a:t>
            </a:r>
            <a:r>
              <a:rPr lang="tr-TR" b="0" i="0" dirty="0">
                <a:solidFill>
                  <a:schemeClr val="tx1"/>
                </a:solidFill>
                <a:effectLst/>
                <a:latin typeface="charter"/>
              </a:rPr>
              <a:t> </a:t>
            </a:r>
            <a:r>
              <a:rPr lang="tr-TR" b="0" i="0" dirty="0" err="1">
                <a:solidFill>
                  <a:schemeClr val="tx1"/>
                </a:solidFill>
                <a:effectLst/>
                <a:latin typeface="charter"/>
              </a:rPr>
              <a:t>Path’den</a:t>
            </a:r>
            <a:r>
              <a:rPr lang="tr-TR" b="0" i="0" dirty="0">
                <a:solidFill>
                  <a:schemeClr val="tx1"/>
                </a:solidFill>
                <a:effectLst/>
                <a:latin typeface="charter"/>
              </a:rPr>
              <a:t> farklı olarak dinamik olarak yol vermektedir.</a:t>
            </a:r>
          </a:p>
          <a:p>
            <a:pPr algn="l"/>
            <a:r>
              <a:rPr lang="tr-TR" b="0" i="0" dirty="0" err="1">
                <a:solidFill>
                  <a:schemeClr val="tx1"/>
                </a:solidFill>
                <a:effectLst/>
                <a:latin typeface="charter"/>
              </a:rPr>
              <a:t>Relative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işlemi çalışılmakta olan klasör içerisinde </a:t>
            </a:r>
            <a:r>
              <a:rPr lang="tr-TR" b="0" i="0" dirty="0" err="1">
                <a:solidFill>
                  <a:schemeClr val="tx1"/>
                </a:solidFill>
                <a:effectLst/>
                <a:latin typeface="charter"/>
              </a:rPr>
              <a:t>path</a:t>
            </a:r>
            <a:r>
              <a:rPr lang="tr-TR" b="0" i="0" dirty="0">
                <a:solidFill>
                  <a:schemeClr val="tx1"/>
                </a:solidFill>
                <a:effectLst/>
                <a:latin typeface="charter"/>
              </a:rPr>
              <a:t> alma işlemine denir.</a:t>
            </a:r>
          </a:p>
          <a:p>
            <a:pPr algn="l"/>
            <a:r>
              <a:rPr lang="tr-TR" b="0" i="0" dirty="0">
                <a:solidFill>
                  <a:schemeClr val="tx1"/>
                </a:solidFill>
                <a:effectLst/>
                <a:latin typeface="charter"/>
              </a:rPr>
              <a:t>Örnek verecek olursak şu örnekleri verebiliriz.</a:t>
            </a:r>
          </a:p>
          <a:p>
            <a:endParaRPr lang="tr-TR" dirty="0">
              <a:solidFill>
                <a:schemeClr val="tx1"/>
              </a:solidFill>
            </a:endParaRPr>
          </a:p>
        </p:txBody>
      </p:sp>
      <p:pic>
        <p:nvPicPr>
          <p:cNvPr id="1028" name="Picture 4">
            <a:extLst>
              <a:ext uri="{FF2B5EF4-FFF2-40B4-BE49-F238E27FC236}">
                <a16:creationId xmlns:a16="http://schemas.microsoft.com/office/drawing/2014/main" id="{57CFC1AF-FBED-5480-7543-1480880FC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4405500"/>
            <a:ext cx="63722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50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a:t>URL URI arasındaki farklar nelerdir?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normAutofit fontScale="77500" lnSpcReduction="20000"/>
          </a:bodyPr>
          <a:lstStyle/>
          <a:p>
            <a:pPr algn="l"/>
            <a:r>
              <a:rPr lang="tr-TR" b="0" i="0" dirty="0">
                <a:solidFill>
                  <a:schemeClr val="tx1"/>
                </a:solidFill>
                <a:effectLst/>
                <a:latin typeface="Verdana" panose="020B0604030504040204" pitchFamily="34" charset="0"/>
              </a:rPr>
              <a:t>Her URI bir kaynağı işaret edemeyebilir, </a:t>
            </a:r>
            <a:r>
              <a:rPr lang="tr-TR" b="0" i="0" dirty="0" err="1">
                <a:solidFill>
                  <a:schemeClr val="tx1"/>
                </a:solidFill>
                <a:effectLst/>
                <a:latin typeface="Verdana" panose="020B0604030504040204" pitchFamily="34" charset="0"/>
              </a:rPr>
              <a:t>orjinal</a:t>
            </a:r>
            <a:r>
              <a:rPr lang="tr-TR" b="0" i="0" dirty="0">
                <a:solidFill>
                  <a:schemeClr val="tx1"/>
                </a:solidFill>
                <a:effectLst/>
                <a:latin typeface="Verdana" panose="020B0604030504040204" pitchFamily="34" charset="0"/>
              </a:rPr>
              <a:t> adının içinde bulunan ifade de olduğu gibi sadece tanımlayıcı olabilir.</a:t>
            </a:r>
          </a:p>
          <a:p>
            <a:pPr algn="l"/>
            <a:r>
              <a:rPr lang="tr-TR" b="1" i="0" dirty="0">
                <a:solidFill>
                  <a:schemeClr val="tx1"/>
                </a:solidFill>
                <a:effectLst/>
                <a:latin typeface="Verdana" panose="020B0604030504040204" pitchFamily="34" charset="0"/>
              </a:rPr>
              <a:t>URI: </a:t>
            </a:r>
            <a:r>
              <a:rPr lang="tr-TR" b="0" i="0" dirty="0" err="1">
                <a:solidFill>
                  <a:schemeClr val="tx1"/>
                </a:solidFill>
                <a:effectLst/>
                <a:latin typeface="Verdana" panose="020B0604030504040204" pitchFamily="34" charset="0"/>
              </a:rPr>
              <a:t>Uniform</a:t>
            </a:r>
            <a:r>
              <a:rPr lang="tr-TR" b="0" i="0" dirty="0">
                <a:solidFill>
                  <a:schemeClr val="tx1"/>
                </a:solidFill>
                <a:effectLst/>
                <a:latin typeface="Verdana" panose="020B0604030504040204" pitchFamily="34" charset="0"/>
              </a:rPr>
              <a:t> Resource </a:t>
            </a:r>
            <a:r>
              <a:rPr lang="tr-TR" b="0" i="0" dirty="0" err="1">
                <a:solidFill>
                  <a:schemeClr val="tx1"/>
                </a:solidFill>
                <a:effectLst/>
                <a:latin typeface="Verdana" panose="020B0604030504040204" pitchFamily="34" charset="0"/>
              </a:rPr>
              <a:t>Identifier’in</a:t>
            </a:r>
            <a:r>
              <a:rPr lang="tr-TR" b="0" i="0" dirty="0">
                <a:solidFill>
                  <a:schemeClr val="tx1"/>
                </a:solidFill>
                <a:effectLst/>
                <a:latin typeface="Verdana" panose="020B060403050404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b="0" i="0" u="none" strike="noStrike" dirty="0">
                <a:solidFill>
                  <a:schemeClr val="tx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b="0" i="0" dirty="0">
                <a:solidFill>
                  <a:schemeClr val="tx1"/>
                </a:solidFill>
                <a:effectLst/>
                <a:latin typeface="Verdana" panose="020B0604030504040204" pitchFamily="34" charset="0"/>
              </a:rPr>
              <a:t> bir </a:t>
            </a:r>
            <a:r>
              <a:rPr lang="tr-TR" b="0" i="0" dirty="0" err="1">
                <a:solidFill>
                  <a:schemeClr val="tx1"/>
                </a:solidFill>
                <a:effectLst/>
                <a:latin typeface="Verdana" panose="020B0604030504040204" pitchFamily="34" charset="0"/>
              </a:rPr>
              <a:t>URI’dir</a:t>
            </a:r>
            <a:r>
              <a:rPr lang="tr-TR" b="0" i="0" dirty="0">
                <a:solidFill>
                  <a:schemeClr val="tx1"/>
                </a:solidFill>
                <a:effectLst/>
                <a:latin typeface="Verdana" panose="020B0604030504040204" pitchFamily="34" charset="0"/>
              </a:rPr>
              <a:t>.</a:t>
            </a:r>
          </a:p>
          <a:p>
            <a:pPr algn="l"/>
            <a:r>
              <a:rPr lang="tr-TR" b="1" i="0" dirty="0">
                <a:solidFill>
                  <a:schemeClr val="tx1"/>
                </a:solidFill>
                <a:effectLst/>
                <a:latin typeface="Verdana" panose="020B0604030504040204" pitchFamily="34" charset="0"/>
              </a:rPr>
              <a:t>URL: </a:t>
            </a:r>
            <a:r>
              <a:rPr lang="tr-TR" b="0" i="0" dirty="0" err="1">
                <a:solidFill>
                  <a:schemeClr val="tx1"/>
                </a:solidFill>
                <a:effectLst/>
                <a:latin typeface="Verdana" panose="020B0604030504040204" pitchFamily="34" charset="0"/>
              </a:rPr>
              <a:t>Uniform</a:t>
            </a:r>
            <a:r>
              <a:rPr lang="tr-TR" b="0" i="0" dirty="0">
                <a:solidFill>
                  <a:schemeClr val="tx1"/>
                </a:solidFill>
                <a:effectLst/>
                <a:latin typeface="Verdana" panose="020B0604030504040204" pitchFamily="34" charset="0"/>
              </a:rPr>
              <a:t> Resource </a:t>
            </a:r>
            <a:r>
              <a:rPr lang="tr-TR" b="0" i="0" dirty="0" err="1">
                <a:solidFill>
                  <a:schemeClr val="tx1"/>
                </a:solidFill>
                <a:effectLst/>
                <a:latin typeface="Verdana" panose="020B0604030504040204" pitchFamily="34" charset="0"/>
              </a:rPr>
              <a:t>Locator’ın</a:t>
            </a:r>
            <a:r>
              <a:rPr lang="tr-TR" b="0" i="0" dirty="0">
                <a:solidFill>
                  <a:schemeClr val="tx1"/>
                </a:solidFill>
                <a:effectLst/>
                <a:latin typeface="Verdana" panose="020B0604030504040204" pitchFamily="34" charset="0"/>
              </a:rPr>
              <a:t> kısaltılmış hali olan URL, Türkçe haliyle Birörnek Kaynak </a:t>
            </a:r>
            <a:r>
              <a:rPr lang="tr-TR" b="0" i="0" dirty="0" err="1">
                <a:solidFill>
                  <a:schemeClr val="tx1"/>
                </a:solidFill>
                <a:effectLst/>
                <a:latin typeface="Verdana" panose="020B0604030504040204" pitchFamily="34" charset="0"/>
              </a:rPr>
              <a:t>Konumlayıcı</a:t>
            </a:r>
            <a:r>
              <a:rPr lang="tr-TR" b="0" i="0" dirty="0">
                <a:solidFill>
                  <a:schemeClr val="tx1"/>
                </a:solidFill>
                <a:effectLst/>
                <a:latin typeface="Verdana" panose="020B0604030504040204" pitchFamily="34" charset="0"/>
              </a:rPr>
              <a:t> veya Tekdüzen Kaynak Bulucu şeklinde karşımıza çıkabilir. Aslında gayet basit tanımlı olan URL, internet üzerinde kaynağın yerine işaret eden standart bir formata uygun karakter dizisidir. Örneğin </a:t>
            </a:r>
            <a:r>
              <a:rPr lang="tr-TR" b="0" i="0" u="none" strike="noStrike" dirty="0">
                <a:solidFill>
                  <a:schemeClr val="tx1"/>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https://indir.com/</a:t>
            </a:r>
            <a:r>
              <a:rPr lang="tr-TR" b="0" i="0" dirty="0">
                <a:solidFill>
                  <a:schemeClr val="tx1"/>
                </a:solidFill>
                <a:effectLst/>
                <a:latin typeface="Verdana" panose="020B0604030504040204" pitchFamily="34" charset="0"/>
              </a:rPr>
              <a:t> bir URL’dir.</a:t>
            </a:r>
          </a:p>
          <a:p>
            <a:pPr algn="l"/>
            <a:r>
              <a:rPr lang="tr-TR" b="0" i="0" dirty="0">
                <a:solidFill>
                  <a:schemeClr val="tx1"/>
                </a:solidFill>
                <a:effectLst/>
                <a:latin typeface="Verdana" panose="020B0604030504040204" pitchFamily="34" charset="0"/>
              </a:rPr>
              <a:t>URL’ler tüm işlevlerin dışında web sitelerinin içinde bulunan belirli klasörler ile alt klasörleri ve ayrıca </a:t>
            </a:r>
            <a:r>
              <a:rPr lang="tr-TR" b="0" i="0" dirty="0" err="1">
                <a:solidFill>
                  <a:schemeClr val="tx1"/>
                </a:solidFill>
                <a:effectLst/>
                <a:latin typeface="Verdana" panose="020B0604030504040204" pitchFamily="34" charset="0"/>
              </a:rPr>
              <a:t>click</a:t>
            </a:r>
            <a:r>
              <a:rPr lang="tr-TR" b="0" i="0" dirty="0">
                <a:solidFill>
                  <a:schemeClr val="tx1"/>
                </a:solidFill>
                <a:effectLst/>
                <a:latin typeface="Verdana" panose="020B0604030504040204" pitchFamily="34" charset="0"/>
              </a:rPr>
              <a:t> izleme gibi </a:t>
            </a:r>
            <a:r>
              <a:rPr lang="tr-TR" b="0" i="0" dirty="0" err="1">
                <a:solidFill>
                  <a:schemeClr val="tx1"/>
                </a:solidFill>
                <a:effectLst/>
                <a:latin typeface="Verdana" panose="020B0604030504040204" pitchFamily="34" charset="0"/>
              </a:rPr>
              <a:t>URSL’de</a:t>
            </a:r>
            <a:r>
              <a:rPr lang="tr-TR" b="0" i="0" dirty="0">
                <a:solidFill>
                  <a:schemeClr val="tx1"/>
                </a:solidFill>
                <a:effectLst/>
                <a:latin typeface="Verdana" panose="020B0604030504040204" pitchFamily="34" charset="0"/>
              </a:rPr>
              <a:t> depolanabilecek tüm parametreleri içeriyor. URL ile URI arasındaki fark ise URL’ler ana kaynak, </a:t>
            </a:r>
            <a:r>
              <a:rPr lang="tr-TR" b="0" i="0" dirty="0" err="1">
                <a:solidFill>
                  <a:schemeClr val="tx1"/>
                </a:solidFill>
                <a:effectLst/>
                <a:latin typeface="Verdana" panose="020B0604030504040204" pitchFamily="34" charset="0"/>
              </a:rPr>
              <a:t>URI’ler</a:t>
            </a:r>
            <a:r>
              <a:rPr lang="tr-TR" b="0" i="0" dirty="0">
                <a:solidFill>
                  <a:schemeClr val="tx1"/>
                </a:solidFill>
                <a:effectLst/>
                <a:latin typeface="Verdana" panose="020B0604030504040204" pitchFamily="34" charset="0"/>
              </a:rPr>
              <a:t> ise detayları gösterir.</a:t>
            </a:r>
          </a:p>
        </p:txBody>
      </p:sp>
    </p:spTree>
    <p:extLst>
      <p:ext uri="{BB962C8B-B14F-4D97-AF65-F5344CB8AC3E}">
        <p14:creationId xmlns:p14="http://schemas.microsoft.com/office/powerpoint/2010/main" val="2379021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a:t>Video, resimlerde neden byte [] dizisi kullanılıyor?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lstStyle/>
          <a:p>
            <a:r>
              <a:rPr lang="tr-TR" dirty="0" err="1">
                <a:solidFill>
                  <a:schemeClr val="tx1"/>
                </a:solidFill>
              </a:rPr>
              <a:t>ByteArray</a:t>
            </a:r>
            <a:r>
              <a:rPr lang="tr-TR" dirty="0">
                <a:solidFill>
                  <a:schemeClr val="tx1"/>
                </a:solidFill>
              </a:rPr>
              <a:t>, oyun verilerini çevrimiçi kaydetme, verileri şifreleme, verileri sıkıştırma ve bir </a:t>
            </a:r>
            <a:r>
              <a:rPr lang="tr-TR" dirty="0" err="1">
                <a:solidFill>
                  <a:schemeClr val="tx1"/>
                </a:solidFill>
              </a:rPr>
              <a:t>BitmapData</a:t>
            </a:r>
            <a:r>
              <a:rPr lang="tr-TR" dirty="0">
                <a:solidFill>
                  <a:schemeClr val="tx1"/>
                </a:solidFill>
              </a:rPr>
              <a:t> nesnesini PNG veya JPG dosyasına dönüştürme dahil (ancak bunlarla sınırlı olmamak üzere) veri işlemeyle ilgili birçok şey için kullanılabilen son derece güçlü bir Sınıftır. Bu girişte, yerel bir AS3 nesnesini almak ve daha sonra kurtarma için bir sunucuya kaydedilebilecek bir dizeye kodlamak için </a:t>
            </a:r>
            <a:r>
              <a:rPr lang="tr-TR" dirty="0" err="1">
                <a:solidFill>
                  <a:schemeClr val="tx1"/>
                </a:solidFill>
              </a:rPr>
              <a:t>ByteArray</a:t>
            </a:r>
            <a:r>
              <a:rPr lang="tr-TR" dirty="0">
                <a:solidFill>
                  <a:schemeClr val="tx1"/>
                </a:solidFill>
              </a:rPr>
              <a:t> sınıfını kullanacağız ve daha sonra kodunu çözeceğiz.</a:t>
            </a:r>
          </a:p>
        </p:txBody>
      </p:sp>
    </p:spTree>
    <p:extLst>
      <p:ext uri="{BB962C8B-B14F-4D97-AF65-F5344CB8AC3E}">
        <p14:creationId xmlns:p14="http://schemas.microsoft.com/office/powerpoint/2010/main" val="603057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en-US" dirty="0"/>
              <a:t>Path, absolute path, canonical path </a:t>
            </a:r>
            <a:r>
              <a:rPr lang="en-US" dirty="0" err="1"/>
              <a:t>nedir</a:t>
            </a:r>
            <a:r>
              <a:rPr lang="en-US" dirty="0"/>
              <a:t>?</a:t>
            </a:r>
            <a:endParaRPr lang="tr-TR" dirty="0"/>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575154" y="2648824"/>
            <a:ext cx="9181241" cy="4032619"/>
          </a:xfrm>
        </p:spPr>
        <p:txBody>
          <a:bodyPr>
            <a:normAutofit fontScale="70000" lnSpcReduction="20000"/>
          </a:bodyPr>
          <a:lstStyle/>
          <a:p>
            <a:r>
              <a:rPr lang="tr-TR" b="1" i="0" dirty="0" err="1">
                <a:solidFill>
                  <a:schemeClr val="tx1"/>
                </a:solidFill>
                <a:effectLst/>
                <a:latin typeface="Roboto" panose="02000000000000000000" pitchFamily="2" charset="0"/>
              </a:rPr>
              <a:t>Path</a:t>
            </a:r>
            <a:r>
              <a:rPr lang="tr-TR" b="0" i="0" dirty="0">
                <a:solidFill>
                  <a:schemeClr val="tx1"/>
                </a:solidFill>
                <a:effectLst/>
                <a:latin typeface="Roboto" panose="02000000000000000000" pitchFamily="2" charset="0"/>
              </a:rPr>
              <a:t> (Erişim Yolu), her işletim sisteminin kendine özgü olarak kullandığı işletim sisteminden hedef dosyaya kadar varan yol haritasıdır. </a:t>
            </a:r>
            <a:r>
              <a:rPr lang="tr-TR" b="0" i="0" u="none" strike="noStrike" dirty="0" err="1">
                <a:solidFill>
                  <a:schemeClr val="tx1"/>
                </a:solidFill>
                <a:effectLst/>
                <a:latin typeface="Roboto" panose="02000000000000000000" pitchFamily="2" charset="0"/>
                <a:hlinkClick r:id="rId2">
                  <a:extLst>
                    <a:ext uri="{A12FA001-AC4F-418D-AE19-62706E023703}">
                      <ahyp:hlinkClr xmlns:ahyp="http://schemas.microsoft.com/office/drawing/2018/hyperlinkcolor" val="tx"/>
                    </a:ext>
                  </a:extLst>
                </a:hlinkClick>
              </a:rPr>
              <a:t>Path</a:t>
            </a:r>
            <a:r>
              <a:rPr lang="tr-TR" b="0" i="0" dirty="0">
                <a:solidFill>
                  <a:schemeClr val="tx1"/>
                </a:solidFill>
                <a:effectLst/>
                <a:latin typeface="Roboto" panose="02000000000000000000" pitchFamily="2" charset="0"/>
              </a:rPr>
              <a:t> sayesinde bilgisayar içerisindeki dosyaların tümünün eşsiz olması sağlandığı gibi aynı zamanda dosyaların tam yerlerinin de bilinmesi mümkündür.</a:t>
            </a:r>
          </a:p>
          <a:p>
            <a:endParaRPr lang="tr-TR" dirty="0">
              <a:solidFill>
                <a:schemeClr val="tx1"/>
              </a:solidFill>
              <a:latin typeface="Roboto" panose="02000000000000000000" pitchFamily="2" charset="0"/>
            </a:endParaRPr>
          </a:p>
          <a:p>
            <a:pPr algn="l"/>
            <a:r>
              <a:rPr lang="tr-TR" dirty="0" err="1">
                <a:solidFill>
                  <a:schemeClr val="tx1"/>
                </a:solidFill>
                <a:latin typeface="Roboto" panose="02000000000000000000" pitchFamily="2" charset="0"/>
              </a:rPr>
              <a:t>Absolute</a:t>
            </a:r>
            <a:r>
              <a:rPr lang="tr-TR" dirty="0">
                <a:solidFill>
                  <a:schemeClr val="tx1"/>
                </a:solidFill>
                <a:latin typeface="Roboto" panose="02000000000000000000" pitchFamily="2" charset="0"/>
              </a:rPr>
              <a:t> </a:t>
            </a:r>
            <a:r>
              <a:rPr lang="tr-TR" dirty="0" err="1">
                <a:solidFill>
                  <a:schemeClr val="tx1"/>
                </a:solidFill>
                <a:latin typeface="Roboto" panose="02000000000000000000" pitchFamily="2" charset="0"/>
              </a:rPr>
              <a:t>path</a:t>
            </a:r>
            <a:r>
              <a:rPr lang="tr-TR" dirty="0">
                <a:solidFill>
                  <a:schemeClr val="tx1"/>
                </a:solidFill>
                <a:latin typeface="Roboto" panose="02000000000000000000" pitchFamily="2" charset="0"/>
              </a:rPr>
              <a:t>: </a:t>
            </a:r>
            <a:r>
              <a:rPr lang="tr-TR" b="0" i="0" dirty="0" err="1">
                <a:solidFill>
                  <a:schemeClr val="tx1"/>
                </a:solidFill>
                <a:effectLst/>
                <a:latin typeface="charter"/>
              </a:rPr>
              <a:t>Absolute</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ise bir dosya yada klasörün </a:t>
            </a:r>
            <a:r>
              <a:rPr lang="tr-TR" b="0" i="0" dirty="0" err="1">
                <a:solidFill>
                  <a:schemeClr val="tx1"/>
                </a:solidFill>
                <a:effectLst/>
                <a:latin typeface="charter"/>
              </a:rPr>
              <a:t>root</a:t>
            </a:r>
            <a:r>
              <a:rPr lang="tr-TR" b="0" i="0" dirty="0">
                <a:solidFill>
                  <a:schemeClr val="tx1"/>
                </a:solidFill>
                <a:effectLst/>
                <a:latin typeface="charter"/>
              </a:rPr>
              <a:t>(kök) dizinden itibaren verilen </a:t>
            </a:r>
            <a:r>
              <a:rPr lang="tr-TR" b="0" i="0" dirty="0" err="1">
                <a:solidFill>
                  <a:schemeClr val="tx1"/>
                </a:solidFill>
                <a:effectLst/>
                <a:latin typeface="charter"/>
              </a:rPr>
              <a:t>path’e</a:t>
            </a:r>
            <a:r>
              <a:rPr lang="tr-TR" b="0" i="0" dirty="0">
                <a:solidFill>
                  <a:schemeClr val="tx1"/>
                </a:solidFill>
                <a:effectLst/>
                <a:latin typeface="charter"/>
              </a:rPr>
              <a:t> denir.</a:t>
            </a:r>
          </a:p>
          <a:p>
            <a:pPr marL="0" indent="0" algn="l">
              <a:buNone/>
            </a:pPr>
            <a:r>
              <a:rPr lang="tr-TR" b="0" i="0" dirty="0">
                <a:solidFill>
                  <a:schemeClr val="tx1"/>
                </a:solidFill>
                <a:effectLst/>
                <a:latin typeface="charter"/>
              </a:rPr>
              <a:t>	</a:t>
            </a:r>
            <a:r>
              <a:rPr lang="tr-TR" b="0" i="0" dirty="0" err="1">
                <a:solidFill>
                  <a:schemeClr val="tx1"/>
                </a:solidFill>
                <a:effectLst/>
                <a:latin typeface="charter"/>
              </a:rPr>
              <a:t>Root</a:t>
            </a:r>
            <a:r>
              <a:rPr lang="tr-TR" b="0" i="0" dirty="0">
                <a:solidFill>
                  <a:schemeClr val="tx1"/>
                </a:solidFill>
                <a:effectLst/>
                <a:latin typeface="charter"/>
              </a:rPr>
              <a:t> (/) dizininden itibaren alt klasörler üzerinde çalışmalarınızı gerçekleştirebilirsiniz.</a:t>
            </a:r>
          </a:p>
          <a:p>
            <a:pPr algn="l"/>
            <a:endParaRPr lang="tr-TR" dirty="0">
              <a:solidFill>
                <a:schemeClr val="tx1"/>
              </a:solidFill>
              <a:latin typeface="charter"/>
            </a:endParaRPr>
          </a:p>
          <a:p>
            <a:pPr algn="l" fontAlgn="base"/>
            <a:r>
              <a:rPr lang="tr-TR" b="0" i="0" dirty="0" err="1">
                <a:solidFill>
                  <a:schemeClr val="tx1"/>
                </a:solidFill>
                <a:effectLst/>
                <a:latin typeface="charter"/>
              </a:rPr>
              <a:t>Canoncial</a:t>
            </a:r>
            <a:r>
              <a:rPr lang="tr-TR" b="0" i="0" dirty="0">
                <a:solidFill>
                  <a:schemeClr val="tx1"/>
                </a:solidFill>
                <a:effectLst/>
                <a:latin typeface="charter"/>
              </a:rPr>
              <a:t> </a:t>
            </a:r>
            <a:r>
              <a:rPr lang="tr-TR" b="0" i="0" dirty="0" err="1">
                <a:solidFill>
                  <a:schemeClr val="tx1"/>
                </a:solidFill>
                <a:effectLst/>
                <a:latin typeface="charter"/>
              </a:rPr>
              <a:t>Path</a:t>
            </a:r>
            <a:r>
              <a:rPr lang="tr-TR" b="0" i="0" dirty="0">
                <a:solidFill>
                  <a:schemeClr val="tx1"/>
                </a:solidFill>
                <a:effectLst/>
                <a:latin typeface="charter"/>
              </a:rPr>
              <a:t>: </a:t>
            </a:r>
            <a:r>
              <a:rPr lang="tr-TR" b="0" i="0" dirty="0">
                <a:solidFill>
                  <a:schemeClr val="tx1"/>
                </a:solidFill>
                <a:effectLst/>
                <a:latin typeface="Roboto" panose="02000000000000000000" pitchFamily="2" charset="0"/>
              </a:rPr>
              <a:t>Web siteleri kurulduğu andan itibaren sayfa sayısını arttırarak büyümeye devam eder. Ancak büyüme devam ettikçe sayfa içeriklerinin tekrarlanması riski web dünyasında “</a:t>
            </a:r>
            <a:r>
              <a:rPr lang="tr-TR" b="1" i="0" dirty="0" err="1">
                <a:solidFill>
                  <a:schemeClr val="tx1"/>
                </a:solidFill>
                <a:effectLst/>
                <a:latin typeface="Roboto" panose="02000000000000000000" pitchFamily="2" charset="0"/>
              </a:rPr>
              <a:t>Duplicate</a:t>
            </a:r>
            <a:r>
              <a:rPr lang="tr-TR" b="1" i="0" dirty="0">
                <a:solidFill>
                  <a:schemeClr val="tx1"/>
                </a:solidFill>
                <a:effectLst/>
                <a:latin typeface="Roboto" panose="02000000000000000000" pitchFamily="2" charset="0"/>
              </a:rPr>
              <a:t> Content</a:t>
            </a:r>
            <a:r>
              <a:rPr lang="tr-TR" b="0" i="0" dirty="0">
                <a:solidFill>
                  <a:schemeClr val="tx1"/>
                </a:solidFill>
                <a:effectLst/>
                <a:latin typeface="Roboto" panose="02000000000000000000" pitchFamily="2" charset="0"/>
              </a:rPr>
              <a:t>” </a:t>
            </a:r>
            <a:r>
              <a:rPr lang="tr-TR" b="1" i="0" dirty="0">
                <a:solidFill>
                  <a:schemeClr val="tx1"/>
                </a:solidFill>
                <a:effectLst/>
                <a:latin typeface="Roboto" panose="02000000000000000000" pitchFamily="2" charset="0"/>
              </a:rPr>
              <a:t>yani kopya içerik</a:t>
            </a:r>
            <a:r>
              <a:rPr lang="tr-TR" b="0" i="0" dirty="0">
                <a:solidFill>
                  <a:schemeClr val="tx1"/>
                </a:solidFill>
                <a:effectLst/>
                <a:latin typeface="Roboto" panose="02000000000000000000" pitchFamily="2" charset="0"/>
              </a:rPr>
              <a:t> sorununa neden olabilir. Birkaç benzer sayfa içerisinde belirli anahtar kelime sıralaması varsa, arama motoru botları hangisi için trafik göndereceği konusunda karmaşa yaşar. Bu nedenle </a:t>
            </a:r>
            <a:r>
              <a:rPr lang="tr-TR" b="1" i="0" dirty="0" err="1">
                <a:solidFill>
                  <a:schemeClr val="tx1"/>
                </a:solidFill>
                <a:effectLst/>
                <a:latin typeface="Roboto" panose="02000000000000000000" pitchFamily="2" charset="0"/>
              </a:rPr>
              <a:t>canonical</a:t>
            </a:r>
            <a:r>
              <a:rPr lang="tr-TR" b="1" i="0" dirty="0">
                <a:solidFill>
                  <a:schemeClr val="tx1"/>
                </a:solidFill>
                <a:effectLst/>
                <a:latin typeface="Roboto" panose="02000000000000000000" pitchFamily="2" charset="0"/>
              </a:rPr>
              <a:t> etiketi</a:t>
            </a:r>
            <a:r>
              <a:rPr lang="tr-TR" b="0" i="0" dirty="0">
                <a:solidFill>
                  <a:schemeClr val="tx1"/>
                </a:solidFill>
                <a:effectLst/>
                <a:latin typeface="Roboto" panose="02000000000000000000" pitchFamily="2" charset="0"/>
              </a:rPr>
              <a:t> kullanılmalıdır.</a:t>
            </a:r>
          </a:p>
          <a:p>
            <a:pPr marL="457200" lvl="1" indent="0" fontAlgn="base">
              <a:buNone/>
            </a:pPr>
            <a:r>
              <a:rPr lang="tr-TR" dirty="0">
                <a:solidFill>
                  <a:schemeClr val="tx1"/>
                </a:solidFill>
                <a:latin typeface="Roboto" panose="02000000000000000000" pitchFamily="2" charset="0"/>
              </a:rPr>
              <a:t>  </a:t>
            </a:r>
            <a:r>
              <a:rPr lang="tr-TR" b="0" i="0" dirty="0">
                <a:solidFill>
                  <a:schemeClr val="tx1"/>
                </a:solidFill>
                <a:effectLst/>
                <a:latin typeface="Roboto" panose="02000000000000000000" pitchFamily="2" charset="0"/>
              </a:rPr>
              <a:t>SEO kapsamında </a:t>
            </a:r>
            <a:r>
              <a:rPr lang="tr-TR" b="0" i="0" dirty="0" err="1">
                <a:solidFill>
                  <a:schemeClr val="tx1"/>
                </a:solidFill>
                <a:effectLst/>
                <a:latin typeface="Roboto" panose="02000000000000000000" pitchFamily="2" charset="0"/>
              </a:rPr>
              <a:t>canonical</a:t>
            </a:r>
            <a:r>
              <a:rPr lang="tr-TR" b="0" i="0" dirty="0">
                <a:solidFill>
                  <a:schemeClr val="tx1"/>
                </a:solidFill>
                <a:effectLst/>
                <a:latin typeface="Roboto" panose="02000000000000000000" pitchFamily="2" charset="0"/>
              </a:rPr>
              <a:t> URL’nin tanımı yapılırsa; arama motorlarının otoriter olarak görmesi istenen URL denilebilir. Diğer bir deyişle, </a:t>
            </a:r>
            <a:r>
              <a:rPr lang="tr-TR" b="0" i="0" dirty="0" err="1">
                <a:solidFill>
                  <a:schemeClr val="tx1"/>
                </a:solidFill>
                <a:effectLst/>
                <a:latin typeface="Roboto" panose="02000000000000000000" pitchFamily="2" charset="0"/>
              </a:rPr>
              <a:t>canonical</a:t>
            </a:r>
            <a:r>
              <a:rPr lang="tr-TR" b="0" i="0" dirty="0">
                <a:solidFill>
                  <a:schemeClr val="tx1"/>
                </a:solidFill>
                <a:effectLst/>
                <a:latin typeface="Roboto" panose="02000000000000000000" pitchFamily="2" charset="0"/>
              </a:rPr>
              <a:t> aslında web sitenize gelen ziyaretçilerin görmesini istediğiniz URL’dir. Yani </a:t>
            </a:r>
            <a:r>
              <a:rPr lang="tr-TR" b="1" i="0" dirty="0" err="1">
                <a:solidFill>
                  <a:schemeClr val="tx1"/>
                </a:solidFill>
                <a:effectLst/>
                <a:latin typeface="Roboto" panose="02000000000000000000" pitchFamily="2" charset="0"/>
              </a:rPr>
              <a:t>canonial</a:t>
            </a:r>
            <a:r>
              <a:rPr lang="tr-TR" b="1" i="0" dirty="0">
                <a:solidFill>
                  <a:schemeClr val="tx1"/>
                </a:solidFill>
                <a:effectLst/>
                <a:latin typeface="Roboto" panose="02000000000000000000" pitchFamily="2" charset="0"/>
              </a:rPr>
              <a:t> etiketi</a:t>
            </a:r>
            <a:r>
              <a:rPr lang="tr-TR" b="0" i="0" dirty="0">
                <a:solidFill>
                  <a:schemeClr val="tx1"/>
                </a:solidFill>
                <a:effectLst/>
                <a:latin typeface="Roboto" panose="02000000000000000000" pitchFamily="2" charset="0"/>
              </a:rPr>
              <a:t> kullanıldığında, birden fazla kopyası olan sayfanın ana URL’si arama motorlarına tanımlanır ve arama sonuçlarında ziyaretçileriniz o sayfaya yönlendirilir.</a:t>
            </a:r>
          </a:p>
          <a:p>
            <a:pPr algn="l"/>
            <a:endParaRPr lang="tr-TR" b="0" i="0" dirty="0">
              <a:solidFill>
                <a:srgbClr val="292929"/>
              </a:solidFill>
              <a:effectLst/>
              <a:latin typeface="charter"/>
            </a:endParaRPr>
          </a:p>
          <a:p>
            <a:endParaRPr lang="tr-TR" dirty="0"/>
          </a:p>
        </p:txBody>
      </p:sp>
    </p:spTree>
    <p:extLst>
      <p:ext uri="{BB962C8B-B14F-4D97-AF65-F5344CB8AC3E}">
        <p14:creationId xmlns:p14="http://schemas.microsoft.com/office/powerpoint/2010/main" val="1878273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685800"/>
            <a:ext cx="8534400" cy="1507067"/>
          </a:xfrm>
        </p:spPr>
        <p:txBody>
          <a:bodyPr/>
          <a:lstStyle/>
          <a:p>
            <a:r>
              <a:rPr lang="tr-TR" dirty="0" err="1"/>
              <a:t>Try</a:t>
            </a:r>
            <a:r>
              <a:rPr lang="tr-TR" dirty="0"/>
              <a:t> </a:t>
            </a:r>
            <a:r>
              <a:rPr lang="tr-TR" dirty="0" err="1"/>
              <a:t>with</a:t>
            </a:r>
            <a:r>
              <a:rPr lang="tr-TR" dirty="0"/>
              <a:t> </a:t>
            </a:r>
            <a:r>
              <a:rPr lang="tr-TR" dirty="0" err="1"/>
              <a:t>resources</a:t>
            </a:r>
            <a:r>
              <a:rPr lang="tr-TR" dirty="0"/>
              <a:t>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2464266"/>
            <a:ext cx="8534400" cy="3615267"/>
          </a:xfrm>
        </p:spPr>
        <p:txBody>
          <a:bodyPr>
            <a:normAutofit fontScale="92500" lnSpcReduction="20000"/>
          </a:bodyPr>
          <a:lstStyle/>
          <a:p>
            <a:r>
              <a:rPr lang="tr-TR" dirty="0">
                <a:solidFill>
                  <a:schemeClr val="tx1"/>
                </a:solidFill>
              </a:rPr>
              <a:t>Kaynaklarla deneme desteği - Java 7'de tanıtılmıştır - bir </a:t>
            </a:r>
            <a:r>
              <a:rPr lang="tr-TR" dirty="0" err="1">
                <a:solidFill>
                  <a:schemeClr val="tx1"/>
                </a:solidFill>
              </a:rPr>
              <a:t>try</a:t>
            </a:r>
            <a:r>
              <a:rPr lang="tr-TR" dirty="0">
                <a:solidFill>
                  <a:schemeClr val="tx1"/>
                </a:solidFill>
              </a:rPr>
              <a:t> bloğunda kullanılacak kaynakları, bu bloğun yürütülmesinden sonra kaynakların kapatılacağı güvencesiyle bildirmemize olanak tanır.</a:t>
            </a:r>
          </a:p>
          <a:p>
            <a:endParaRPr lang="tr-TR" dirty="0">
              <a:solidFill>
                <a:schemeClr val="tx1"/>
              </a:solidFill>
            </a:endParaRPr>
          </a:p>
          <a:p>
            <a:r>
              <a:rPr lang="tr-TR" dirty="0">
                <a:solidFill>
                  <a:schemeClr val="tx1"/>
                </a:solidFill>
              </a:rPr>
              <a:t>Bildirilen kaynakların </a:t>
            </a:r>
            <a:r>
              <a:rPr lang="tr-TR" dirty="0" err="1">
                <a:solidFill>
                  <a:schemeClr val="tx1"/>
                </a:solidFill>
              </a:rPr>
              <a:t>AutoCloseable</a:t>
            </a:r>
            <a:r>
              <a:rPr lang="tr-TR" dirty="0">
                <a:solidFill>
                  <a:schemeClr val="tx1"/>
                </a:solidFill>
              </a:rPr>
              <a:t> arabirimini uygulaması gerekiyor.</a:t>
            </a:r>
          </a:p>
          <a:p>
            <a:endParaRPr lang="tr-TR" dirty="0">
              <a:solidFill>
                <a:schemeClr val="tx1"/>
              </a:solidFill>
            </a:endParaRPr>
          </a:p>
          <a:p>
            <a:r>
              <a:rPr lang="en-US" b="0" i="0" dirty="0">
                <a:solidFill>
                  <a:schemeClr val="tx1"/>
                </a:solidFill>
                <a:effectLst/>
                <a:latin typeface="Raleway" pitchFamily="2" charset="-94"/>
              </a:rPr>
              <a:t>Simply put, to be auto-closed, a resource has to be both declared and initialized inside the </a:t>
            </a:r>
            <a:r>
              <a:rPr lang="en-US" b="0" i="1" dirty="0">
                <a:solidFill>
                  <a:schemeClr val="tx1"/>
                </a:solidFill>
                <a:effectLst/>
                <a:latin typeface="Raleway" pitchFamily="2" charset="-94"/>
              </a:rPr>
              <a:t>try</a:t>
            </a:r>
            <a:r>
              <a:rPr lang="en-US" b="0" i="0" dirty="0">
                <a:solidFill>
                  <a:schemeClr val="tx1"/>
                </a:solidFill>
                <a:effectLst/>
                <a:latin typeface="Raleway" pitchFamily="2" charset="-94"/>
              </a:rPr>
              <a:t>:</a:t>
            </a:r>
            <a:endParaRPr lang="tr-TR" b="0" i="0" dirty="0">
              <a:solidFill>
                <a:schemeClr val="tx1"/>
              </a:solidFill>
              <a:effectLst/>
              <a:latin typeface="Raleway" pitchFamily="2" charset="-94"/>
            </a:endParaRPr>
          </a:p>
          <a:p>
            <a:endParaRPr lang="tr-TR" dirty="0">
              <a:solidFill>
                <a:schemeClr val="tx1"/>
              </a:solidFill>
              <a:latin typeface="Raleway" pitchFamily="2" charset="-94"/>
            </a:endParaRPr>
          </a:p>
          <a:p>
            <a:r>
              <a:rPr lang="en-US" b="1" i="0" dirty="0">
                <a:solidFill>
                  <a:schemeClr val="tx1"/>
                </a:solidFill>
                <a:effectLst/>
                <a:latin typeface="Source Code Pro" panose="020B0509030403020204" pitchFamily="49" charset="0"/>
              </a:rPr>
              <a:t>try</a:t>
            </a:r>
            <a:r>
              <a:rPr lang="en-US" b="0" i="0" dirty="0">
                <a:solidFill>
                  <a:schemeClr val="tx1"/>
                </a:solidFill>
                <a:effectLst/>
                <a:latin typeface="Source Code Pro" panose="020B0509030403020204" pitchFamily="49" charset="0"/>
              </a:rPr>
              <a:t> (</a:t>
            </a:r>
            <a:r>
              <a:rPr lang="en-US" b="1" i="0" dirty="0" err="1">
                <a:solidFill>
                  <a:schemeClr val="tx1"/>
                </a:solidFill>
                <a:effectLst/>
                <a:latin typeface="Source Code Pro" panose="020B0509030403020204" pitchFamily="49" charset="0"/>
              </a:rPr>
              <a:t>PrintWriter</a:t>
            </a:r>
            <a:r>
              <a:rPr lang="en-US" b="0" i="0" dirty="0">
                <a:solidFill>
                  <a:schemeClr val="tx1"/>
                </a:solidFill>
                <a:effectLst/>
                <a:latin typeface="Source Code Pro" panose="020B0509030403020204" pitchFamily="49" charset="0"/>
              </a:rPr>
              <a:t> writer = </a:t>
            </a:r>
            <a:r>
              <a:rPr lang="en-US" b="1" i="0" dirty="0">
                <a:solidFill>
                  <a:schemeClr val="tx1"/>
                </a:solidFill>
                <a:effectLst/>
                <a:latin typeface="Source Code Pro" panose="020B0509030403020204" pitchFamily="49" charset="0"/>
              </a:rPr>
              <a:t>new</a:t>
            </a:r>
            <a:r>
              <a:rPr lang="en-US" b="0" i="0" dirty="0">
                <a:solidFill>
                  <a:schemeClr val="tx1"/>
                </a:solidFill>
                <a:effectLst/>
                <a:latin typeface="Source Code Pro" panose="020B0509030403020204" pitchFamily="49" charset="0"/>
              </a:rPr>
              <a:t> </a:t>
            </a:r>
            <a:r>
              <a:rPr lang="en-US" b="1" i="0" dirty="0" err="1">
                <a:solidFill>
                  <a:schemeClr val="tx1"/>
                </a:solidFill>
                <a:effectLst/>
                <a:latin typeface="Source Code Pro" panose="020B0509030403020204" pitchFamily="49" charset="0"/>
              </a:rPr>
              <a:t>PrintWriter</a:t>
            </a:r>
            <a:r>
              <a:rPr lang="en-US" b="0" i="0" dirty="0">
                <a:solidFill>
                  <a:schemeClr val="tx1"/>
                </a:solidFill>
                <a:effectLst/>
                <a:latin typeface="Source Code Pro" panose="020B0509030403020204" pitchFamily="49" charset="0"/>
              </a:rPr>
              <a:t>(</a:t>
            </a:r>
            <a:r>
              <a:rPr lang="en-US" b="1" i="0" dirty="0">
                <a:solidFill>
                  <a:schemeClr val="tx1"/>
                </a:solidFill>
                <a:effectLst/>
                <a:latin typeface="Source Code Pro" panose="020B0509030403020204" pitchFamily="49" charset="0"/>
              </a:rPr>
              <a:t>new</a:t>
            </a:r>
            <a:r>
              <a:rPr lang="en-US" b="0" i="0" dirty="0">
                <a:solidFill>
                  <a:schemeClr val="tx1"/>
                </a:solidFill>
                <a:effectLst/>
                <a:latin typeface="Source Code Pro" panose="020B0509030403020204" pitchFamily="49" charset="0"/>
              </a:rPr>
              <a:t> </a:t>
            </a:r>
            <a:r>
              <a:rPr lang="en-US" b="1" i="0" dirty="0">
                <a:solidFill>
                  <a:schemeClr val="tx1"/>
                </a:solidFill>
                <a:effectLst/>
                <a:latin typeface="Source Code Pro" panose="020B0509030403020204" pitchFamily="49" charset="0"/>
              </a:rPr>
              <a:t>File</a:t>
            </a:r>
            <a:r>
              <a:rPr lang="en-US" b="0" i="0" dirty="0">
                <a:solidFill>
                  <a:schemeClr val="tx1"/>
                </a:solidFill>
                <a:effectLst/>
                <a:latin typeface="Source Code Pro" panose="020B0509030403020204" pitchFamily="49" charset="0"/>
              </a:rPr>
              <a:t>("test.txt"))) { </a:t>
            </a:r>
            <a:r>
              <a:rPr lang="en-US" b="0" i="0" dirty="0" err="1">
                <a:solidFill>
                  <a:schemeClr val="tx1"/>
                </a:solidFill>
                <a:effectLst/>
                <a:latin typeface="Source Code Pro" panose="020B0509030403020204" pitchFamily="49" charset="0"/>
              </a:rPr>
              <a:t>writer.println</a:t>
            </a:r>
            <a:r>
              <a:rPr lang="en-US" b="0" i="0" dirty="0">
                <a:solidFill>
                  <a:schemeClr val="tx1"/>
                </a:solidFill>
                <a:effectLst/>
                <a:latin typeface="Source Code Pro" panose="020B0509030403020204" pitchFamily="49" charset="0"/>
              </a:rPr>
              <a:t>("Hello World"); }</a:t>
            </a:r>
            <a:endParaRPr lang="tr-TR" dirty="0">
              <a:solidFill>
                <a:schemeClr val="tx1"/>
              </a:solidFill>
            </a:endParaRPr>
          </a:p>
        </p:txBody>
      </p:sp>
    </p:spTree>
    <p:extLst>
      <p:ext uri="{BB962C8B-B14F-4D97-AF65-F5344CB8AC3E}">
        <p14:creationId xmlns:p14="http://schemas.microsoft.com/office/powerpoint/2010/main" val="2071177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40BB0-778C-7C14-8905-9C3CE2DC866B}"/>
              </a:ext>
            </a:extLst>
          </p:cNvPr>
          <p:cNvSpPr>
            <a:spLocks noGrp="1"/>
          </p:cNvSpPr>
          <p:nvPr>
            <p:ph type="title"/>
          </p:nvPr>
        </p:nvSpPr>
        <p:spPr>
          <a:xfrm>
            <a:off x="684212" y="0"/>
            <a:ext cx="8534400" cy="1507067"/>
          </a:xfrm>
        </p:spPr>
        <p:txBody>
          <a:bodyPr/>
          <a:lstStyle/>
          <a:p>
            <a:r>
              <a:rPr lang="tr-TR" dirty="0" err="1"/>
              <a:t>Try</a:t>
            </a:r>
            <a:r>
              <a:rPr lang="tr-TR" dirty="0"/>
              <a:t> </a:t>
            </a:r>
            <a:r>
              <a:rPr lang="tr-TR" dirty="0" err="1"/>
              <a:t>with</a:t>
            </a:r>
            <a:r>
              <a:rPr lang="tr-TR" dirty="0"/>
              <a:t> </a:t>
            </a:r>
            <a:r>
              <a:rPr lang="tr-TR" dirty="0" err="1"/>
              <a:t>resources</a:t>
            </a:r>
            <a:r>
              <a:rPr lang="tr-TR" dirty="0"/>
              <a:t> nedir?</a:t>
            </a:r>
          </a:p>
        </p:txBody>
      </p:sp>
      <p:sp>
        <p:nvSpPr>
          <p:cNvPr id="3" name="İçerik Yer Tutucusu 2">
            <a:extLst>
              <a:ext uri="{FF2B5EF4-FFF2-40B4-BE49-F238E27FC236}">
                <a16:creationId xmlns:a16="http://schemas.microsoft.com/office/drawing/2014/main" id="{F6911D98-E2F5-EC7C-2DFC-BF603A542662}"/>
              </a:ext>
            </a:extLst>
          </p:cNvPr>
          <p:cNvSpPr>
            <a:spLocks noGrp="1"/>
          </p:cNvSpPr>
          <p:nvPr>
            <p:ph idx="1"/>
          </p:nvPr>
        </p:nvSpPr>
        <p:spPr>
          <a:xfrm>
            <a:off x="684212" y="1960927"/>
            <a:ext cx="8534400" cy="3615267"/>
          </a:xfrm>
        </p:spPr>
        <p:txBody>
          <a:bodyPr>
            <a:noAutofit/>
          </a:bodyPr>
          <a:lstStyle/>
          <a:p>
            <a:r>
              <a:rPr lang="tr-TR" sz="1200" dirty="0" err="1">
                <a:solidFill>
                  <a:schemeClr val="tx1"/>
                </a:solidFill>
              </a:rPr>
              <a:t>Try</a:t>
            </a:r>
            <a:r>
              <a:rPr lang="tr-TR" sz="1200" dirty="0">
                <a:solidFill>
                  <a:schemeClr val="tx1"/>
                </a:solidFill>
              </a:rPr>
              <a:t>-</a:t>
            </a:r>
            <a:r>
              <a:rPr lang="tr-TR" sz="1200" dirty="0" err="1">
                <a:solidFill>
                  <a:schemeClr val="tx1"/>
                </a:solidFill>
              </a:rPr>
              <a:t>catch</a:t>
            </a:r>
            <a:r>
              <a:rPr lang="tr-TR" sz="1200" dirty="0">
                <a:solidFill>
                  <a:schemeClr val="tx1"/>
                </a:solidFill>
              </a:rPr>
              <a:t>-nihayetini kaynaklarla dene ile değiştirme</a:t>
            </a:r>
          </a:p>
          <a:p>
            <a:r>
              <a:rPr lang="tr-TR" sz="1200" dirty="0">
                <a:solidFill>
                  <a:schemeClr val="tx1"/>
                </a:solidFill>
              </a:rPr>
              <a:t>Yeni kaynaklarla dene işlevini kullanmanın basit ve açık yolu, geleneksel ve ayrıntılı </a:t>
            </a:r>
            <a:r>
              <a:rPr lang="tr-TR" sz="1200" dirty="0" err="1">
                <a:solidFill>
                  <a:schemeClr val="tx1"/>
                </a:solidFill>
              </a:rPr>
              <a:t>try-catch-finally</a:t>
            </a:r>
            <a:r>
              <a:rPr lang="tr-TR" sz="1200" dirty="0">
                <a:solidFill>
                  <a:schemeClr val="tx1"/>
                </a:solidFill>
              </a:rPr>
              <a:t> bloğunu değiştirmektir.</a:t>
            </a:r>
          </a:p>
          <a:p>
            <a:endParaRPr lang="tr-TR" sz="1200" dirty="0">
              <a:solidFill>
                <a:schemeClr val="tx1"/>
              </a:solidFill>
            </a:endParaRPr>
          </a:p>
          <a:p>
            <a:r>
              <a:rPr lang="tr-TR" sz="1200" dirty="0">
                <a:solidFill>
                  <a:schemeClr val="tx1"/>
                </a:solidFill>
              </a:rPr>
              <a:t>Aşağıdaki kod örneklerini karşılaştıralım.</a:t>
            </a:r>
          </a:p>
          <a:p>
            <a:endParaRPr lang="tr-TR" sz="1200" dirty="0">
              <a:solidFill>
                <a:schemeClr val="tx1"/>
              </a:solidFill>
            </a:endParaRPr>
          </a:p>
          <a:p>
            <a:r>
              <a:rPr lang="tr-TR" sz="1200" b="1" i="0" dirty="0" err="1">
                <a:solidFill>
                  <a:schemeClr val="tx1"/>
                </a:solidFill>
                <a:effectLst/>
                <a:latin typeface="Arial" panose="020B0604020202020204" pitchFamily="34" charset="0"/>
                <a:cs typeface="Arial" panose="020B0604020202020204" pitchFamily="34" charset="0"/>
              </a:rPr>
              <a:t>try</a:t>
            </a:r>
            <a:r>
              <a:rPr lang="tr-TR" sz="1200" b="0" i="0" dirty="0">
                <a:solidFill>
                  <a:schemeClr val="tx1"/>
                </a:solidFill>
                <a:effectLst/>
                <a:latin typeface="Arial" panose="020B0604020202020204" pitchFamily="34" charset="0"/>
                <a:cs typeface="Arial" panose="020B0604020202020204" pitchFamily="34" charset="0"/>
              </a:rPr>
              <a:t> (</a:t>
            </a:r>
          </a:p>
          <a:p>
            <a:r>
              <a:rPr lang="tr-TR" sz="1200" b="1" i="0" dirty="0" err="1">
                <a:solidFill>
                  <a:schemeClr val="tx1"/>
                </a:solidFill>
                <a:effectLst/>
                <a:latin typeface="Arial" panose="020B0604020202020204" pitchFamily="34" charset="0"/>
                <a:cs typeface="Arial" panose="020B0604020202020204" pitchFamily="34" charset="0"/>
              </a:rPr>
              <a:t>Scanner</a:t>
            </a:r>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scanner</a:t>
            </a:r>
            <a:r>
              <a:rPr lang="tr-TR" sz="1200" b="0" i="0" dirty="0">
                <a:solidFill>
                  <a:schemeClr val="tx1"/>
                </a:solidFill>
                <a:effectLst/>
                <a:latin typeface="Arial" panose="020B0604020202020204" pitchFamily="34" charset="0"/>
                <a:cs typeface="Arial" panose="020B0604020202020204" pitchFamily="34" charset="0"/>
              </a:rPr>
              <a:t> = </a:t>
            </a:r>
            <a:r>
              <a:rPr lang="tr-TR" sz="1200" b="1" i="0" dirty="0" err="1">
                <a:solidFill>
                  <a:schemeClr val="tx1"/>
                </a:solidFill>
                <a:effectLst/>
                <a:latin typeface="Arial" panose="020B0604020202020204" pitchFamily="34" charset="0"/>
                <a:cs typeface="Arial" panose="020B0604020202020204" pitchFamily="34" charset="0"/>
              </a:rPr>
              <a:t>new</a:t>
            </a:r>
            <a:r>
              <a:rPr lang="tr-TR" sz="1200" b="0" i="0" dirty="0">
                <a:solidFill>
                  <a:schemeClr val="tx1"/>
                </a:solidFill>
                <a:effectLst/>
                <a:latin typeface="Arial" panose="020B0604020202020204" pitchFamily="34" charset="0"/>
                <a:cs typeface="Arial" panose="020B0604020202020204" pitchFamily="34" charset="0"/>
              </a:rPr>
              <a:t> </a:t>
            </a:r>
            <a:r>
              <a:rPr lang="tr-TR" sz="1200" b="1" i="0" dirty="0" err="1">
                <a:solidFill>
                  <a:schemeClr val="tx1"/>
                </a:solidFill>
                <a:effectLst/>
                <a:latin typeface="Arial" panose="020B0604020202020204" pitchFamily="34" charset="0"/>
                <a:cs typeface="Arial" panose="020B0604020202020204" pitchFamily="34" charset="0"/>
              </a:rPr>
              <a:t>Scanner</a:t>
            </a:r>
            <a:r>
              <a:rPr lang="tr-TR" sz="1200" b="0" i="0" dirty="0">
                <a:solidFill>
                  <a:schemeClr val="tx1"/>
                </a:solidFill>
                <a:effectLst/>
                <a:latin typeface="Arial" panose="020B0604020202020204" pitchFamily="34" charset="0"/>
                <a:cs typeface="Arial" panose="020B0604020202020204" pitchFamily="34" charset="0"/>
              </a:rPr>
              <a:t>(</a:t>
            </a:r>
            <a:r>
              <a:rPr lang="tr-TR" sz="1200" b="1" i="0" dirty="0" err="1">
                <a:solidFill>
                  <a:schemeClr val="tx1"/>
                </a:solidFill>
                <a:effectLst/>
                <a:latin typeface="Arial" panose="020B0604020202020204" pitchFamily="34" charset="0"/>
                <a:cs typeface="Arial" panose="020B0604020202020204" pitchFamily="34" charset="0"/>
              </a:rPr>
              <a:t>new</a:t>
            </a:r>
            <a:r>
              <a:rPr lang="tr-TR" sz="1200" b="0" i="0" dirty="0">
                <a:solidFill>
                  <a:schemeClr val="tx1"/>
                </a:solidFill>
                <a:effectLst/>
                <a:latin typeface="Arial" panose="020B0604020202020204" pitchFamily="34" charset="0"/>
                <a:cs typeface="Arial" panose="020B0604020202020204" pitchFamily="34" charset="0"/>
              </a:rPr>
              <a:t> </a:t>
            </a:r>
            <a:r>
              <a:rPr lang="tr-TR" sz="1200" b="1" i="0" dirty="0">
                <a:solidFill>
                  <a:schemeClr val="tx1"/>
                </a:solidFill>
                <a:effectLst/>
                <a:latin typeface="Arial" panose="020B0604020202020204" pitchFamily="34" charset="0"/>
                <a:cs typeface="Arial" panose="020B0604020202020204" pitchFamily="34" charset="0"/>
              </a:rPr>
              <a:t>File</a:t>
            </a:r>
            <a:r>
              <a:rPr lang="tr-TR" sz="1200" b="0" i="0" dirty="0">
                <a:solidFill>
                  <a:schemeClr val="tx1"/>
                </a:solidFill>
                <a:effectLst/>
                <a:latin typeface="Arial" panose="020B0604020202020204" pitchFamily="34" charset="0"/>
                <a:cs typeface="Arial" panose="020B0604020202020204" pitchFamily="34" charset="0"/>
              </a:rPr>
              <a:t>("test.txt"))) </a:t>
            </a:r>
          </a:p>
          <a:p>
            <a:r>
              <a:rPr lang="tr-TR" sz="1200" b="0" i="0" dirty="0">
                <a:solidFill>
                  <a:schemeClr val="tx1"/>
                </a:solidFill>
                <a:effectLst/>
                <a:latin typeface="Arial" panose="020B0604020202020204" pitchFamily="34" charset="0"/>
                <a:cs typeface="Arial" panose="020B0604020202020204" pitchFamily="34" charset="0"/>
              </a:rPr>
              <a:t>{ </a:t>
            </a:r>
            <a:r>
              <a:rPr lang="tr-TR" sz="1200" b="1" i="0" dirty="0" err="1">
                <a:solidFill>
                  <a:schemeClr val="tx1"/>
                </a:solidFill>
                <a:effectLst/>
                <a:latin typeface="Arial" panose="020B0604020202020204" pitchFamily="34" charset="0"/>
                <a:cs typeface="Arial" panose="020B0604020202020204" pitchFamily="34" charset="0"/>
              </a:rPr>
              <a:t>while</a:t>
            </a:r>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scanner.hasNext</a:t>
            </a:r>
            <a:r>
              <a:rPr lang="tr-TR" sz="1200" b="0" i="0" dirty="0">
                <a:solidFill>
                  <a:schemeClr val="tx1"/>
                </a:solidFill>
                <a:effectLst/>
                <a:latin typeface="Arial" panose="020B0604020202020204" pitchFamily="34" charset="0"/>
                <a:cs typeface="Arial" panose="020B0604020202020204" pitchFamily="34" charset="0"/>
              </a:rPr>
              <a:t>()) </a:t>
            </a:r>
          </a:p>
          <a:p>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System.out.println</a:t>
            </a:r>
            <a:r>
              <a:rPr lang="tr-TR" sz="1200" b="0" i="0" dirty="0">
                <a:solidFill>
                  <a:schemeClr val="tx1"/>
                </a:solidFill>
                <a:effectLst/>
                <a:latin typeface="Arial" panose="020B0604020202020204" pitchFamily="34" charset="0"/>
                <a:cs typeface="Arial" panose="020B0604020202020204" pitchFamily="34" charset="0"/>
              </a:rPr>
              <a:t>(</a:t>
            </a:r>
            <a:r>
              <a:rPr lang="tr-TR" sz="1200" b="0" i="0" dirty="0" err="1">
                <a:solidFill>
                  <a:schemeClr val="tx1"/>
                </a:solidFill>
                <a:effectLst/>
                <a:latin typeface="Arial" panose="020B0604020202020204" pitchFamily="34" charset="0"/>
                <a:cs typeface="Arial" panose="020B0604020202020204" pitchFamily="34" charset="0"/>
              </a:rPr>
              <a:t>scanner.nextLine</a:t>
            </a:r>
            <a:r>
              <a:rPr lang="tr-TR" sz="1200" b="0" i="0" dirty="0">
                <a:solidFill>
                  <a:schemeClr val="tx1"/>
                </a:solidFill>
                <a:effectLst/>
                <a:latin typeface="Arial" panose="020B0604020202020204" pitchFamily="34" charset="0"/>
                <a:cs typeface="Arial" panose="020B0604020202020204" pitchFamily="34" charset="0"/>
              </a:rPr>
              <a:t>()); } }</a:t>
            </a:r>
          </a:p>
          <a:p>
            <a:r>
              <a:rPr lang="tr-TR" sz="1200" b="0" i="0" dirty="0">
                <a:solidFill>
                  <a:schemeClr val="tx1"/>
                </a:solidFill>
                <a:effectLst/>
                <a:latin typeface="Arial" panose="020B0604020202020204" pitchFamily="34" charset="0"/>
                <a:cs typeface="Arial" panose="020B0604020202020204" pitchFamily="34" charset="0"/>
              </a:rPr>
              <a:t> </a:t>
            </a:r>
            <a:r>
              <a:rPr lang="tr-TR" sz="1200" b="1" i="0" dirty="0" err="1">
                <a:solidFill>
                  <a:schemeClr val="tx1"/>
                </a:solidFill>
                <a:effectLst/>
                <a:latin typeface="Arial" panose="020B0604020202020204" pitchFamily="34" charset="0"/>
                <a:cs typeface="Arial" panose="020B0604020202020204" pitchFamily="34" charset="0"/>
              </a:rPr>
              <a:t>catch</a:t>
            </a:r>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FileNotFoundException</a:t>
            </a:r>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fnfe</a:t>
            </a:r>
            <a:r>
              <a:rPr lang="tr-TR" sz="1200" b="0" i="0" dirty="0">
                <a:solidFill>
                  <a:schemeClr val="tx1"/>
                </a:solidFill>
                <a:effectLst/>
                <a:latin typeface="Arial" panose="020B0604020202020204" pitchFamily="34" charset="0"/>
                <a:cs typeface="Arial" panose="020B0604020202020204" pitchFamily="34" charset="0"/>
              </a:rPr>
              <a:t>) { </a:t>
            </a:r>
          </a:p>
          <a:p>
            <a:r>
              <a:rPr lang="tr-TR" sz="1200" b="0" i="0" dirty="0" err="1">
                <a:solidFill>
                  <a:schemeClr val="tx1"/>
                </a:solidFill>
                <a:effectLst/>
                <a:latin typeface="Arial" panose="020B0604020202020204" pitchFamily="34" charset="0"/>
                <a:cs typeface="Arial" panose="020B0604020202020204" pitchFamily="34" charset="0"/>
              </a:rPr>
              <a:t>fnfe.printStackTrace</a:t>
            </a:r>
            <a:r>
              <a:rPr lang="tr-TR" sz="1200" b="0" i="0" dirty="0">
                <a:solidFill>
                  <a:schemeClr val="tx1"/>
                </a:solidFill>
                <a:effectLst/>
                <a:latin typeface="Arial" panose="020B0604020202020204" pitchFamily="34" charset="0"/>
                <a:cs typeface="Arial" panose="020B0604020202020204" pitchFamily="34" charset="0"/>
              </a:rPr>
              <a:t>(); }</a:t>
            </a:r>
          </a:p>
          <a:p>
            <a:endParaRPr lang="tr-TR" sz="1200" b="0" i="0" dirty="0">
              <a:solidFill>
                <a:schemeClr val="tx1"/>
              </a:solidFill>
              <a:effectLst/>
              <a:latin typeface="Arial" panose="020B0604020202020204" pitchFamily="34" charset="0"/>
              <a:cs typeface="Arial" panose="020B0604020202020204" pitchFamily="34" charset="0"/>
            </a:endParaRPr>
          </a:p>
          <a:p>
            <a:r>
              <a:rPr lang="tr-TR" sz="1200" dirty="0">
                <a:solidFill>
                  <a:schemeClr val="tx1"/>
                </a:solidFill>
              </a:rPr>
              <a:t>Ve işte kaynakları denemeyi kullanan yeni süper kısa çözüm:</a:t>
            </a:r>
          </a:p>
        </p:txBody>
      </p:sp>
    </p:spTree>
    <p:extLst>
      <p:ext uri="{BB962C8B-B14F-4D97-AF65-F5344CB8AC3E}">
        <p14:creationId xmlns:p14="http://schemas.microsoft.com/office/powerpoint/2010/main" val="220786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err="1">
                <a:effectLst/>
                <a:latin typeface="Arial" panose="020B0604020202020204" pitchFamily="34" charset="0"/>
                <a:cs typeface="Arial" panose="020B0604020202020204" pitchFamily="34" charset="0"/>
              </a:rPr>
              <a:t>Npm</a:t>
            </a:r>
            <a:r>
              <a:rPr lang="tr-TR" sz="2400" b="1" i="0">
                <a:effectLst/>
                <a:latin typeface="Arial" panose="020B0604020202020204" pitchFamily="34" charset="0"/>
                <a:cs typeface="Arial" panose="020B0604020202020204" pitchFamily="34" charset="0"/>
              </a:rPr>
              <a:t> Nedir ?</a:t>
            </a:r>
            <a:br>
              <a:rPr lang="tr-TR" b="1" i="0">
                <a:solidFill>
                  <a:srgbClr val="292929"/>
                </a:solidFill>
                <a:effectLst/>
                <a:latin typeface="sohne"/>
              </a:rPr>
            </a:br>
            <a:endParaRPr lang="tr-TR"/>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err="1">
                <a:solidFill>
                  <a:schemeClr val="tx1"/>
                </a:solidFill>
                <a:latin typeface="Arial" panose="020B0604020202020204" pitchFamily="34" charset="0"/>
                <a:cs typeface="Arial" panose="020B0604020202020204" pitchFamily="34" charset="0"/>
              </a:rPr>
              <a:t>Npm</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N</a:t>
            </a:r>
            <a:r>
              <a:rPr lang="tr-TR" err="1">
                <a:solidFill>
                  <a:schemeClr val="tx1"/>
                </a:solidFill>
                <a:latin typeface="Arial" panose="020B0604020202020204" pitchFamily="34" charset="0"/>
                <a:cs typeface="Arial" panose="020B0604020202020204" pitchFamily="34" charset="0"/>
              </a:rPr>
              <a:t>ode</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P</a:t>
            </a:r>
            <a:r>
              <a:rPr lang="tr-TR" err="1">
                <a:solidFill>
                  <a:schemeClr val="tx1"/>
                </a:solidFill>
                <a:latin typeface="Arial" panose="020B0604020202020204" pitchFamily="34" charset="0"/>
                <a:cs typeface="Arial" panose="020B0604020202020204" pitchFamily="34" charset="0"/>
              </a:rPr>
              <a:t>ackage</a:t>
            </a:r>
            <a:r>
              <a:rPr lang="tr-TR">
                <a:solidFill>
                  <a:schemeClr val="tx1"/>
                </a:solidFill>
                <a:latin typeface="Arial" panose="020B0604020202020204" pitchFamily="34" charset="0"/>
                <a:cs typeface="Arial" panose="020B0604020202020204" pitchFamily="34" charset="0"/>
              </a:rPr>
              <a:t> </a:t>
            </a:r>
            <a:r>
              <a:rPr lang="tr-TR" b="1">
                <a:solidFill>
                  <a:schemeClr val="tx1"/>
                </a:solidFill>
                <a:latin typeface="Arial" panose="020B0604020202020204" pitchFamily="34" charset="0"/>
                <a:cs typeface="Arial" panose="020B0604020202020204" pitchFamily="34" charset="0"/>
              </a:rPr>
              <a:t>M</a:t>
            </a:r>
            <a:r>
              <a:rPr lang="tr-TR">
                <a:solidFill>
                  <a:schemeClr val="tx1"/>
                </a:solidFill>
                <a:latin typeface="Arial" panose="020B0604020202020204" pitchFamily="34" charset="0"/>
                <a:cs typeface="Arial" panose="020B0604020202020204" pitchFamily="34" charset="0"/>
              </a:rPr>
              <a:t>anager ya da </a:t>
            </a:r>
            <a:r>
              <a:rPr lang="tr-TR" err="1">
                <a:solidFill>
                  <a:schemeClr val="tx1"/>
                </a:solidFill>
                <a:latin typeface="Arial" panose="020B0604020202020204" pitchFamily="34" charset="0"/>
                <a:cs typeface="Arial" panose="020B0604020202020204" pitchFamily="34" charset="0"/>
              </a:rPr>
              <a:t>Node</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Packaged</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Modules</a:t>
            </a:r>
            <a:r>
              <a:rPr lang="tr-TR">
                <a:solidFill>
                  <a:schemeClr val="tx1"/>
                </a:solidFill>
                <a:latin typeface="Arial" panose="020B0604020202020204" pitchFamily="34" charset="0"/>
                <a:cs typeface="Arial" panose="020B0604020202020204" pitchFamily="34" charset="0"/>
              </a:rPr>
              <a:t> olarak da denmektedir. Isaac Z. </a:t>
            </a:r>
            <a:r>
              <a:rPr lang="tr-TR" err="1">
                <a:solidFill>
                  <a:schemeClr val="tx1"/>
                </a:solidFill>
                <a:latin typeface="Arial" panose="020B0604020202020204" pitchFamily="34" charset="0"/>
                <a:cs typeface="Arial" panose="020B0604020202020204" pitchFamily="34" charset="0"/>
              </a:rPr>
              <a:t>Schlueter</a:t>
            </a:r>
            <a:r>
              <a:rPr lang="tr-TR">
                <a:solidFill>
                  <a:schemeClr val="tx1"/>
                </a:solidFill>
                <a:latin typeface="Arial" panose="020B0604020202020204" pitchFamily="34" charset="0"/>
                <a:cs typeface="Arial" panose="020B0604020202020204" pitchFamily="34" charset="0"/>
              </a:rPr>
              <a:t> tarafından tamamen </a:t>
            </a:r>
            <a:r>
              <a:rPr lang="tr-TR" err="1">
                <a:solidFill>
                  <a:schemeClr val="tx1"/>
                </a:solidFill>
                <a:latin typeface="Arial" panose="020B0604020202020204" pitchFamily="34" charset="0"/>
                <a:cs typeface="Arial" panose="020B0604020202020204" pitchFamily="34" charset="0"/>
              </a:rPr>
              <a:t>javascript</a:t>
            </a:r>
            <a:r>
              <a:rPr lang="tr-TR">
                <a:solidFill>
                  <a:schemeClr val="tx1"/>
                </a:solidFill>
                <a:latin typeface="Arial" panose="020B0604020202020204" pitchFamily="34" charset="0"/>
                <a:cs typeface="Arial" panose="020B0604020202020204" pitchFamily="34" charset="0"/>
              </a:rPr>
              <a:t> dili kullanılarak geliştirilmiştir.</a:t>
            </a:r>
          </a:p>
          <a:p>
            <a:pPr marL="0" indent="0">
              <a:buNone/>
            </a:pPr>
            <a:endParaRPr lang="tr-TR"/>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N</a:t>
            </a:r>
            <a:r>
              <a:rPr lang="tr-TR" sz="3500" err="1">
                <a:solidFill>
                  <a:schemeClr val="tx1"/>
                </a:solidFill>
                <a:latin typeface="Arial" panose="020B0604020202020204" pitchFamily="34" charset="0"/>
                <a:cs typeface="Arial" panose="020B0604020202020204" pitchFamily="34" charset="0"/>
              </a:rPr>
              <a:t>ode</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P</a:t>
            </a:r>
            <a:r>
              <a:rPr lang="tr-TR" sz="3500" err="1">
                <a:solidFill>
                  <a:schemeClr val="tx1"/>
                </a:solidFill>
                <a:latin typeface="Arial" panose="020B0604020202020204" pitchFamily="34" charset="0"/>
                <a:cs typeface="Arial" panose="020B0604020202020204" pitchFamily="34" charset="0"/>
              </a:rPr>
              <a:t>ackage</a:t>
            </a:r>
            <a:r>
              <a:rPr lang="tr-TR" sz="3500">
                <a:solidFill>
                  <a:schemeClr val="tx1"/>
                </a:solidFill>
                <a:latin typeface="Arial" panose="020B0604020202020204" pitchFamily="34" charset="0"/>
                <a:cs typeface="Arial" panose="020B0604020202020204" pitchFamily="34" charset="0"/>
              </a:rPr>
              <a:t> </a:t>
            </a:r>
            <a:r>
              <a:rPr lang="tr-TR" sz="3500" b="1">
                <a:solidFill>
                  <a:schemeClr val="tx1"/>
                </a:solidFill>
                <a:latin typeface="Arial" panose="020B0604020202020204" pitchFamily="34" charset="0"/>
                <a:cs typeface="Arial" panose="020B0604020202020204" pitchFamily="34" charset="0"/>
              </a:rPr>
              <a:t>M</a:t>
            </a:r>
            <a:r>
              <a:rPr lang="tr-TR" sz="3500">
                <a:solidFill>
                  <a:schemeClr val="tx1"/>
                </a:solidFill>
                <a:latin typeface="Arial" panose="020B0604020202020204" pitchFamily="34" charset="0"/>
                <a:cs typeface="Arial" panose="020B0604020202020204" pitchFamily="34" charset="0"/>
              </a:rPr>
              <a:t>anager ya da </a:t>
            </a:r>
            <a:r>
              <a:rPr lang="tr-TR" sz="3500" err="1">
                <a:solidFill>
                  <a:schemeClr val="tx1"/>
                </a:solidFill>
                <a:latin typeface="Arial" panose="020B0604020202020204" pitchFamily="34" charset="0"/>
                <a:cs typeface="Arial" panose="020B0604020202020204" pitchFamily="34" charset="0"/>
              </a:rPr>
              <a:t>Node</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Packaged</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Modules</a:t>
            </a:r>
            <a:r>
              <a:rPr lang="tr-TR" sz="3500">
                <a:solidFill>
                  <a:schemeClr val="tx1"/>
                </a:solidFill>
                <a:latin typeface="Arial" panose="020B0604020202020204" pitchFamily="34" charset="0"/>
                <a:cs typeface="Arial" panose="020B0604020202020204" pitchFamily="34" charset="0"/>
              </a:rPr>
              <a:t> olarak da denmektedir. Isaac Z. </a:t>
            </a:r>
            <a:r>
              <a:rPr lang="tr-TR" sz="3500" err="1">
                <a:solidFill>
                  <a:schemeClr val="tx1"/>
                </a:solidFill>
                <a:latin typeface="Arial" panose="020B0604020202020204" pitchFamily="34" charset="0"/>
                <a:cs typeface="Arial" panose="020B0604020202020204" pitchFamily="34" charset="0"/>
              </a:rPr>
              <a:t>Schlueter</a:t>
            </a:r>
            <a:r>
              <a:rPr lang="tr-TR" sz="3500">
                <a:solidFill>
                  <a:schemeClr val="tx1"/>
                </a:solidFill>
                <a:latin typeface="Arial" panose="020B0604020202020204" pitchFamily="34" charset="0"/>
                <a:cs typeface="Arial" panose="020B0604020202020204" pitchFamily="34" charset="0"/>
              </a:rPr>
              <a:t> tarafından tamamen </a:t>
            </a:r>
            <a:r>
              <a:rPr lang="tr-TR" sz="3500" err="1">
                <a:solidFill>
                  <a:schemeClr val="tx1"/>
                </a:solidFill>
                <a:latin typeface="Arial" panose="020B0604020202020204" pitchFamily="34" charset="0"/>
                <a:cs typeface="Arial" panose="020B0604020202020204" pitchFamily="34" charset="0"/>
              </a:rPr>
              <a:t>javascript</a:t>
            </a:r>
            <a:r>
              <a:rPr lang="tr-TR" sz="350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a:solidFill>
                <a:schemeClr val="tx1"/>
              </a:solidFill>
              <a:latin typeface="Arial" panose="020B0604020202020204" pitchFamily="34" charset="0"/>
              <a:cs typeface="Arial" panose="020B0604020202020204" pitchFamily="34" charset="0"/>
            </a:endParaRPr>
          </a:p>
          <a:p>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a:solidFill>
                  <a:schemeClr val="tx1"/>
                </a:solidFill>
                <a:latin typeface="Arial" panose="020B0604020202020204" pitchFamily="34" charset="0"/>
                <a:cs typeface="Arial" panose="020B0604020202020204" pitchFamily="34" charset="0"/>
              </a:rPr>
              <a:t>➩ Otomatik ya da manuel olarak paketleri yükleme</a:t>
            </a:r>
          </a:p>
          <a:p>
            <a:r>
              <a:rPr lang="tr-TR" sz="3500">
                <a:solidFill>
                  <a:schemeClr val="tx1"/>
                </a:solidFill>
                <a:latin typeface="Arial" panose="020B0604020202020204" pitchFamily="34" charset="0"/>
                <a:cs typeface="Arial" panose="020B0604020202020204" pitchFamily="34" charset="0"/>
              </a:rPr>
              <a:t>➩ Sistemdeki paketleri silmek</a:t>
            </a:r>
          </a:p>
          <a:p>
            <a:r>
              <a:rPr lang="tr-TR" sz="3500">
                <a:solidFill>
                  <a:schemeClr val="tx1"/>
                </a:solidFill>
                <a:latin typeface="Arial" panose="020B0604020202020204" pitchFamily="34" charset="0"/>
                <a:cs typeface="Arial" panose="020B0604020202020204" pitchFamily="34" charset="0"/>
              </a:rPr>
              <a:t>➩ Sistemdeki paketleri listeleme</a:t>
            </a:r>
          </a:p>
          <a:p>
            <a:r>
              <a:rPr lang="tr-TR" sz="3500">
                <a:solidFill>
                  <a:schemeClr val="tx1"/>
                </a:solidFill>
                <a:latin typeface="Arial" panose="020B0604020202020204" pitchFamily="34" charset="0"/>
                <a:cs typeface="Arial" panose="020B0604020202020204" pitchFamily="34" charset="0"/>
              </a:rPr>
              <a:t>➩ Sistemdeki paketleri </a:t>
            </a:r>
            <a:r>
              <a:rPr lang="tr-TR" sz="3500" err="1">
                <a:solidFill>
                  <a:schemeClr val="tx1"/>
                </a:solidFill>
                <a:latin typeface="Arial" panose="020B0604020202020204" pitchFamily="34" charset="0"/>
                <a:cs typeface="Arial" panose="020B0604020202020204" pitchFamily="34" charset="0"/>
              </a:rPr>
              <a:t>update</a:t>
            </a:r>
            <a:r>
              <a:rPr lang="tr-TR" sz="3500">
                <a:solidFill>
                  <a:schemeClr val="tx1"/>
                </a:solidFill>
                <a:latin typeface="Arial" panose="020B0604020202020204" pitchFamily="34" charset="0"/>
                <a:cs typeface="Arial" panose="020B0604020202020204" pitchFamily="34" charset="0"/>
              </a:rPr>
              <a:t> etmek</a:t>
            </a:r>
          </a:p>
          <a:p>
            <a:r>
              <a:rPr lang="tr-TR" sz="3500">
                <a:solidFill>
                  <a:schemeClr val="tx1"/>
                </a:solidFill>
                <a:latin typeface="Arial" panose="020B0604020202020204" pitchFamily="34" charset="0"/>
                <a:cs typeface="Arial" panose="020B0604020202020204" pitchFamily="34" charset="0"/>
              </a:rPr>
              <a:t>❗️</a:t>
            </a: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err="1">
                <a:effectLst/>
                <a:latin typeface="Arial" panose="020B0604020202020204" pitchFamily="34" charset="0"/>
                <a:cs typeface="Arial" panose="020B0604020202020204" pitchFamily="34" charset="0"/>
              </a:rPr>
              <a:t>nodejs</a:t>
            </a:r>
            <a:r>
              <a:rPr lang="tr-TR" sz="2800" b="0" i="0">
                <a:effectLst/>
                <a:latin typeface="Arial" panose="020B0604020202020204" pitchFamily="34" charset="0"/>
                <a:cs typeface="Arial" panose="020B0604020202020204" pitchFamily="34" charset="0"/>
              </a:rPr>
              <a:t> nedir ?</a:t>
            </a:r>
            <a:endParaRPr lang="tr-TR" sz="280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err="1">
                <a:solidFill>
                  <a:schemeClr val="tx1"/>
                </a:solidFill>
                <a:effectLst/>
                <a:latin typeface="Arial" panose="020B0604020202020204" pitchFamily="34" charset="0"/>
                <a:cs typeface="Arial" panose="020B0604020202020204" pitchFamily="34" charset="0"/>
              </a:rPr>
              <a:t>javascripttir</a:t>
            </a:r>
            <a:r>
              <a:rPr lang="tr-TR" sz="1200" b="0" i="0">
                <a:solidFill>
                  <a:schemeClr val="tx1"/>
                </a:solidFill>
                <a:effectLst/>
                <a:latin typeface="Arial" panose="020B0604020202020204" pitchFamily="34" charset="0"/>
                <a:cs typeface="Arial" panose="020B0604020202020204" pitchFamily="34" charset="0"/>
              </a:rPr>
              <a:t>.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a:solidFill>
                <a:schemeClr val="tx1"/>
              </a:solidFill>
              <a:latin typeface="Arial" panose="020B0604020202020204" pitchFamily="34" charset="0"/>
              <a:cs typeface="Arial" panose="020B0604020202020204" pitchFamily="34" charset="0"/>
            </a:endParaRPr>
          </a:p>
          <a:p>
            <a:r>
              <a:rPr lang="tr-TR" sz="1200" b="0" i="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komutlarının esnek oluşu, komutların </a:t>
            </a:r>
            <a:r>
              <a:rPr lang="tr-TR" sz="1200" b="0" i="0" err="1">
                <a:solidFill>
                  <a:schemeClr val="tx1"/>
                </a:solidFill>
                <a:effectLst/>
                <a:latin typeface="Arial" panose="020B0604020202020204" pitchFamily="34" charset="0"/>
                <a:cs typeface="Arial" panose="020B0604020202020204" pitchFamily="34" charset="0"/>
              </a:rPr>
              <a:t>bloklanmadan</a:t>
            </a:r>
            <a:r>
              <a:rPr lang="tr-TR" sz="1200" b="0" i="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err="1">
                <a:solidFill>
                  <a:schemeClr val="tx1"/>
                </a:solidFill>
                <a:effectLst/>
                <a:latin typeface="Arial" panose="020B0604020202020204" pitchFamily="34" charset="0"/>
                <a:cs typeface="Arial" panose="020B0604020202020204" pitchFamily="34" charset="0"/>
              </a:rPr>
              <a:t>Apache</a:t>
            </a:r>
            <a:r>
              <a:rPr lang="tr-TR" sz="1200" b="0" i="0">
                <a:solidFill>
                  <a:schemeClr val="tx1"/>
                </a:solidFill>
                <a:effectLst/>
                <a:latin typeface="Arial" panose="020B0604020202020204" pitchFamily="34" charset="0"/>
                <a:cs typeface="Arial" panose="020B0604020202020204" pitchFamily="34" charset="0"/>
              </a:rPr>
              <a:t> HTTP, IIS, </a:t>
            </a:r>
            <a:r>
              <a:rPr lang="tr-TR" sz="1200" b="0" i="0" err="1">
                <a:solidFill>
                  <a:schemeClr val="tx1"/>
                </a:solidFill>
                <a:effectLst/>
                <a:latin typeface="Arial" panose="020B0604020202020204" pitchFamily="34" charset="0"/>
                <a:cs typeface="Arial" panose="020B0604020202020204" pitchFamily="34" charset="0"/>
              </a:rPr>
              <a:t>Nginx</a:t>
            </a:r>
            <a:r>
              <a:rPr lang="tr-TR" sz="1200" b="0" i="0">
                <a:solidFill>
                  <a:schemeClr val="tx1"/>
                </a:solidFill>
                <a:effectLst/>
                <a:latin typeface="Arial" panose="020B0604020202020204" pitchFamily="34" charset="0"/>
                <a:cs typeface="Arial" panose="020B0604020202020204" pitchFamily="34" charset="0"/>
              </a:rPr>
              <a:t> vb.) ihtiyaç duymamasıdır.</a:t>
            </a:r>
          </a:p>
          <a:p>
            <a:endParaRPr lang="tr-TR" sz="1200">
              <a:solidFill>
                <a:schemeClr val="tx1"/>
              </a:solidFill>
              <a:latin typeface="Arial" panose="020B0604020202020204" pitchFamily="34" charset="0"/>
              <a:cs typeface="Arial" panose="020B0604020202020204" pitchFamily="34" charset="0"/>
            </a:endParaRPr>
          </a:p>
          <a:p>
            <a:pPr algn="l"/>
            <a:r>
              <a:rPr lang="tr-TR" sz="1200" b="0" i="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err="1">
                <a:solidFill>
                  <a:schemeClr val="tx1"/>
                </a:solidFill>
                <a:effectLst/>
                <a:latin typeface="Arial" panose="020B0604020202020204" pitchFamily="34" charset="0"/>
                <a:cs typeface="Arial" panose="020B0604020202020204" pitchFamily="34" charset="0"/>
              </a:rPr>
              <a:t>bloklamadan</a:t>
            </a:r>
            <a:r>
              <a:rPr lang="tr-TR" sz="1200" b="0" i="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a:latin typeface="Arial" panose="020B0604020202020204" pitchFamily="34" charset="0"/>
                <a:cs typeface="Arial" panose="020B0604020202020204" pitchFamily="34" charset="0"/>
              </a:rPr>
              <a:t>Neden </a:t>
            </a:r>
            <a:r>
              <a:rPr lang="tr-TR" sz="2400" err="1">
                <a:latin typeface="Arial" panose="020B0604020202020204" pitchFamily="34" charset="0"/>
                <a:cs typeface="Arial" panose="020B0604020202020204" pitchFamily="34" charset="0"/>
              </a:rPr>
              <a:t>java</a:t>
            </a:r>
            <a:r>
              <a:rPr lang="tr-TR" sz="240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SE </a:t>
            </a:r>
            <a:r>
              <a:rPr lang="tr-TR" sz="1600" b="1" i="0">
                <a:solidFill>
                  <a:schemeClr val="tx1"/>
                </a:solidFill>
                <a:effectLst/>
                <a:latin typeface="Arial" panose="020B0604020202020204" pitchFamily="34" charset="0"/>
                <a:cs typeface="Arial" panose="020B0604020202020204" pitchFamily="34" charset="0"/>
              </a:rPr>
              <a:t>8</a:t>
            </a:r>
            <a:r>
              <a:rPr lang="tr-TR" sz="1600" b="0" i="0">
                <a:solidFill>
                  <a:schemeClr val="tx1"/>
                </a:solidFill>
                <a:effectLst/>
                <a:latin typeface="Arial" panose="020B0604020202020204" pitchFamily="34" charset="0"/>
                <a:cs typeface="Arial" panose="020B0604020202020204" pitchFamily="34" charset="0"/>
              </a:rPr>
              <a:t>'in öne çıkan özelliği, </a:t>
            </a:r>
            <a:r>
              <a:rPr lang="tr-TR" sz="1600" b="0" i="0" err="1">
                <a:solidFill>
                  <a:schemeClr val="tx1"/>
                </a:solidFill>
                <a:effectLst/>
                <a:latin typeface="Arial" panose="020B0604020202020204" pitchFamily="34" charset="0"/>
                <a:cs typeface="Arial" panose="020B0604020202020204" pitchFamily="34" charset="0"/>
              </a:rPr>
              <a:t>Lambda</a:t>
            </a:r>
            <a:r>
              <a:rPr lang="tr-TR" sz="1600" b="0" i="0">
                <a:solidFill>
                  <a:schemeClr val="tx1"/>
                </a:solidFill>
                <a:effectLst/>
                <a:latin typeface="Arial" panose="020B0604020202020204" pitchFamily="34" charset="0"/>
                <a:cs typeface="Arial" panose="020B0604020202020204" pitchFamily="34" charset="0"/>
              </a:rPr>
              <a:t> ifadelerinin uygulanması ve </a:t>
            </a: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a:solidFill>
                <a:schemeClr val="tx1"/>
              </a:solidFill>
              <a:latin typeface="Arial" panose="020B0604020202020204" pitchFamily="34" charset="0"/>
              <a:cs typeface="Arial" panose="020B0604020202020204" pitchFamily="34" charset="0"/>
            </a:endParaRPr>
          </a:p>
          <a:p>
            <a:pPr>
              <a:lnSpc>
                <a:spcPct val="150000"/>
              </a:lnSpc>
            </a:pPr>
            <a:r>
              <a:rPr lang="tr-TR" sz="160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err="1">
                <a:solidFill>
                  <a:schemeClr val="tx1"/>
                </a:solidFill>
                <a:latin typeface="Arial" panose="020B0604020202020204" pitchFamily="34" charset="0"/>
                <a:cs typeface="Arial" panose="020B0604020202020204" pitchFamily="34" charset="0"/>
              </a:rPr>
              <a:t>USD’ye</a:t>
            </a:r>
            <a:r>
              <a:rPr lang="tr-TR" sz="160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Gürçay</a:t>
            </a:r>
          </a:p>
          <a:p>
            <a:pPr marL="0" indent="0">
              <a:buNone/>
            </a:pPr>
            <a:endParaRPr lang="tr-TR"/>
          </a:p>
          <a:p>
            <a:pPr marL="0" indent="0">
              <a:buNone/>
            </a:pPr>
            <a:r>
              <a:rPr lang="tr-TR">
                <a:hlinkClick r:id="rId2"/>
              </a:rPr>
              <a:t>furkangray@gmail.com</a:t>
            </a:r>
            <a:endParaRPr lang="tr-TR"/>
          </a:p>
          <a:p>
            <a:pPr marL="0" indent="0">
              <a:buNone/>
            </a:pPr>
            <a:endParaRPr lang="tr-TR"/>
          </a:p>
          <a:p>
            <a:pPr marL="0" indent="0">
              <a:buNone/>
            </a:pPr>
            <a:r>
              <a:rPr lang="tr-TR" err="1"/>
              <a:t>Atmosware</a:t>
            </a:r>
            <a:r>
              <a:rPr lang="tr-TR"/>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18</TotalTime>
  <Words>4786</Words>
  <Application>Microsoft Office PowerPoint</Application>
  <PresentationFormat>Geniş ekran</PresentationFormat>
  <Paragraphs>256</Paragraphs>
  <Slides>55</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55</vt:i4>
      </vt:variant>
    </vt:vector>
  </HeadingPairs>
  <TitlesOfParts>
    <vt:vector size="69" baseType="lpstr">
      <vt:lpstr>Arial</vt:lpstr>
      <vt:lpstr>Century Gothic</vt:lpstr>
      <vt:lpstr>charter</vt:lpstr>
      <vt:lpstr>inherit</vt:lpstr>
      <vt:lpstr>Nunito</vt:lpstr>
      <vt:lpstr>Open Sans</vt:lpstr>
      <vt:lpstr>PT Sans</vt:lpstr>
      <vt:lpstr>Raleway</vt:lpstr>
      <vt:lpstr>Roboto</vt:lpstr>
      <vt:lpstr>sohne</vt:lpstr>
      <vt:lpstr>Source Code Pro</vt:lpstr>
      <vt:lpstr>Verdana</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lpstr>PowerPoint Sunusu</vt:lpstr>
      <vt:lpstr>Semantic – non semantic</vt:lpstr>
      <vt:lpstr>sEMANTIK OLMAMAK NE DEMEKTIR ?</vt:lpstr>
      <vt:lpstr>PowerPoint Sunusu</vt:lpstr>
      <vt:lpstr>display:none; visibility:none arasındaki fark nedir ? </vt:lpstr>
      <vt:lpstr>pseudo class ile pseudo element nedir? </vt:lpstr>
      <vt:lpstr>Group select</vt:lpstr>
      <vt:lpstr>box-sizing: content-box; (defaulta) box-sizing: border-box; </vt:lpstr>
      <vt:lpstr>Cdn nedir?</vt:lpstr>
      <vt:lpstr>Crossorigin ve integrity nedir?</vt:lpstr>
      <vt:lpstr>mb-md-0</vt:lpstr>
      <vt:lpstr>list-unstyled</vt:lpstr>
      <vt:lpstr>Rebase, fast forward, merge</vt:lpstr>
      <vt:lpstr>acii unicode</vt:lpstr>
      <vt:lpstr>library framwork farki</vt:lpstr>
      <vt:lpstr>jdk sdk fark </vt:lpstr>
      <vt:lpstr>fast forward no fast forward</vt:lpstr>
      <vt:lpstr>Compiler - Syntax - Runtime Error</vt:lpstr>
      <vt:lpstr>Compiler - Syntax - Runtime Error</vt:lpstr>
      <vt:lpstr>Compiler - Syntax - Runtime Error</vt:lpstr>
      <vt:lpstr>Stack Memory - Heap Memory Nedir? Aralarındaki Fark Nedir? </vt:lpstr>
      <vt:lpstr> Git CVCS -DVCS Nedir Aralarındaki Farklar Nelerdir? </vt:lpstr>
      <vt:lpstr> Git CVCS -DVCS Nedir Aralarındaki Farklar Nelerdir? </vt:lpstr>
      <vt:lpstr>Senkron Nedir? Asenkron Nedir? Aralarındaki Fark? JavaScript Senkron mu? Asenkron ?  </vt:lpstr>
      <vt:lpstr>Compiler- Interpreter? JavaScript Compiler mi Interpreter mı? </vt:lpstr>
      <vt:lpstr>For ile While Arasındaki Fark?</vt:lpstr>
      <vt:lpstr>Callback Function </vt:lpstr>
      <vt:lpstr> var dizi[]; dizi2=new array();</vt:lpstr>
      <vt:lpstr>Compiler vs. Interpreter</vt:lpstr>
      <vt:lpstr>JVM</vt:lpstr>
      <vt:lpstr>JIT</vt:lpstr>
      <vt:lpstr>Pass by Value / Reference</vt:lpstr>
      <vt:lpstr>Pass by Value/Reference?? - JAVA</vt:lpstr>
      <vt:lpstr>STACK ve HEAP</vt:lpstr>
      <vt:lpstr>decoder encoder nedir ?</vt:lpstr>
      <vt:lpstr>‘ ’ vs new string </vt:lpstr>
      <vt:lpstr>MD5 Algoritması </vt:lpstr>
      <vt:lpstr>SHA nedir?</vt:lpstr>
      <vt:lpstr>Synchronizaction nedir?</vt:lpstr>
      <vt:lpstr>Absolute path nedir?</vt:lpstr>
      <vt:lpstr>Relative path nedir?</vt:lpstr>
      <vt:lpstr>URL URI arasındaki farklar nelerdir?</vt:lpstr>
      <vt:lpstr>Video, resimlerde neden byte [] dizisi kullanılıyor?</vt:lpstr>
      <vt:lpstr>Path, absolute path, canonical path nedir?</vt:lpstr>
      <vt:lpstr>Try with resources nedir?</vt:lpstr>
      <vt:lpstr>Try with resources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5</cp:revision>
  <dcterms:created xsi:type="dcterms:W3CDTF">2022-06-05T17:03:58Z</dcterms:created>
  <dcterms:modified xsi:type="dcterms:W3CDTF">2022-07-04T22:28:07Z</dcterms:modified>
</cp:coreProperties>
</file>