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79"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80" r:id="rId21"/>
    <p:sldId id="274" r:id="rId22"/>
    <p:sldId id="275" r:id="rId23"/>
    <p:sldId id="276" r:id="rId24"/>
    <p:sldId id="277" r:id="rId25"/>
    <p:sldId id="278" r:id="rId26"/>
    <p:sldId id="281" r:id="rId27"/>
    <p:sldId id="285" r:id="rId28"/>
    <p:sldId id="282" r:id="rId29"/>
    <p:sldId id="283"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6" r:id="rId60"/>
    <p:sldId id="314" r:id="rId61"/>
    <p:sldId id="315" r:id="rId62"/>
    <p:sldId id="317" r:id="rId63"/>
    <p:sldId id="318" r:id="rId64"/>
    <p:sldId id="319" r:id="rId65"/>
    <p:sldId id="320" r:id="rId66"/>
    <p:sldId id="321" r:id="rId67"/>
    <p:sldId id="322" r:id="rId68"/>
    <p:sldId id="323"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8B3985A1-A360-4BB5-AAAD-4377A2FA7280}">
          <p14:sldIdLst>
            <p14:sldId id="256"/>
          </p14:sldIdLst>
        </p14:section>
        <p14:section name="1.Hafta Pazartesi Ödevler" id="{B7133670-C01D-4090-8142-CE42EAA8FBD7}">
          <p14:sldIdLst>
            <p14:sldId id="257"/>
            <p14:sldId id="258"/>
            <p14:sldId id="259"/>
            <p14:sldId id="260"/>
            <p14:sldId id="261"/>
          </p14:sldIdLst>
        </p14:section>
        <p14:section name="1.Hafta Salı Ödevler" id="{B8A54FA9-C6C7-43A5-81BF-7D19A7BAD537}">
          <p14:sldIdLst>
            <p14:sldId id="279"/>
            <p14:sldId id="262"/>
            <p14:sldId id="263"/>
            <p14:sldId id="264"/>
            <p14:sldId id="265"/>
            <p14:sldId id="266"/>
            <p14:sldId id="267"/>
            <p14:sldId id="268"/>
            <p14:sldId id="269"/>
            <p14:sldId id="270"/>
            <p14:sldId id="271"/>
            <p14:sldId id="272"/>
            <p14:sldId id="273"/>
          </p14:sldIdLst>
        </p14:section>
        <p14:section name="1.Hafta Çarşamba Ödevler" id="{CCD79B27-313D-4856-B4FB-C515BBB0250F}">
          <p14:sldIdLst>
            <p14:sldId id="280"/>
            <p14:sldId id="274"/>
            <p14:sldId id="275"/>
            <p14:sldId id="276"/>
            <p14:sldId id="277"/>
            <p14:sldId id="278"/>
            <p14:sldId id="281"/>
          </p14:sldIdLst>
        </p14:section>
        <p14:section name="1.Hafta Perşembe Ödevler" id="{5BA0E0A0-7237-4F17-954E-89BB64ED4A38}">
          <p14:sldIdLst>
            <p14:sldId id="285"/>
            <p14:sldId id="282"/>
            <p14:sldId id="283"/>
            <p14:sldId id="284"/>
          </p14:sldIdLst>
        </p14:section>
        <p14:section name="1.hafta Cuma Ödevler" id="{C3EE2B1A-8D7A-48AB-8E33-54ECA7F5C5DC}">
          <p14:sldIdLst>
            <p14:sldId id="286"/>
            <p14:sldId id="287"/>
          </p14:sldIdLst>
        </p14:section>
        <p14:section name="2.Hafta Pazartesi" id="{FBE3AE14-D1A3-42ED-9070-838768707178}">
          <p14:sldIdLst>
            <p14:sldId id="288"/>
            <p14:sldId id="289"/>
            <p14:sldId id="290"/>
            <p14:sldId id="291"/>
            <p14:sldId id="292"/>
          </p14:sldIdLst>
        </p14:section>
        <p14:section name="2.Hafta Salı" id="{143AE822-FEC2-470D-ADA6-B3CD6F8E060B}">
          <p14:sldIdLst>
            <p14:sldId id="293"/>
            <p14:sldId id="294"/>
            <p14:sldId id="295"/>
            <p14:sldId id="296"/>
          </p14:sldIdLst>
        </p14:section>
        <p14:section name="2.Hafta Çarşamba" id="{1AE6D5DF-8CF4-46EF-A054-6B76BE020F1D}">
          <p14:sldIdLst>
            <p14:sldId id="297"/>
            <p14:sldId id="298"/>
            <p14:sldId id="299"/>
            <p14:sldId id="300"/>
          </p14:sldIdLst>
        </p14:section>
        <p14:section name="2.Hafta Perşembe" id="{62FFC25A-A227-45A9-BCBB-4D92B4E41CF9}">
          <p14:sldIdLst>
            <p14:sldId id="301"/>
            <p14:sldId id="302"/>
            <p14:sldId id="303"/>
            <p14:sldId id="304"/>
            <p14:sldId id="305"/>
            <p14:sldId id="306"/>
            <p14:sldId id="307"/>
            <p14:sldId id="308"/>
            <p14:sldId id="309"/>
            <p14:sldId id="310"/>
          </p14:sldIdLst>
        </p14:section>
        <p14:section name="2.Hafta Cuma" id="{B77B30D7-6821-4326-9371-7D90AB85A92F}">
          <p14:sldIdLst>
            <p14:sldId id="311"/>
            <p14:sldId id="312"/>
            <p14:sldId id="313"/>
          </p14:sldIdLst>
        </p14:section>
        <p14:section name="3.Hafta Pazartesi" id="{010C1557-E26E-4FDA-8549-BCAA7D38EDE9}">
          <p14:sldIdLst>
            <p14:sldId id="316"/>
            <p14:sldId id="314"/>
            <p14:sldId id="315"/>
          </p14:sldIdLst>
        </p14:section>
        <p14:section name="3.Hafta Salı" id="{073E4C13-B12D-4AD2-9944-555DF37E81C0}">
          <p14:sldIdLst>
            <p14:sldId id="317"/>
            <p14:sldId id="318"/>
            <p14:sldId id="319"/>
            <p14:sldId id="320"/>
            <p14:sldId id="321"/>
          </p14:sldIdLst>
        </p14:section>
        <p14:section name="Backend Ödevler" id="{B2DAB2F0-8BE6-4A60-BB50-C355A10D0C91}">
          <p14:sldIdLst/>
        </p14:section>
        <p14:section name="5.Hafta Pazartesi" id="{77CC4426-3340-40A6-9389-C5C6B537FE1C}">
          <p14:sldIdLst>
            <p14:sldId id="322"/>
            <p14:sldId id="323"/>
            <p14:sldId id="325"/>
            <p14:sldId id="326"/>
            <p14:sldId id="327"/>
            <p14:sldId id="328"/>
            <p14:sldId id="329"/>
            <p14:sldId id="330"/>
            <p14:sldId id="331"/>
            <p14:sldId id="332"/>
            <p14:sldId id="333"/>
            <p14:sldId id="334"/>
            <p14:sldId id="335"/>
            <p14:sldId id="336"/>
            <p14:sldId id="337"/>
            <p14:sldId id="338"/>
          </p14:sldIdLst>
        </p14:section>
        <p14:section name="5.Hafta Salı-Çarsamba" id="{10F112DF-E768-46CB-BFD3-756E5DE7852D}">
          <p14:sldIdLst>
            <p14:sldId id="339"/>
            <p14:sldId id="340"/>
            <p14:sldId id="341"/>
            <p14:sldId id="342"/>
          </p14:sldIdLst>
        </p14:section>
        <p14:section name="5.Hafta Perşembe" id="{00282677-97A1-451A-8785-0DC2C67ED7EC}">
          <p14:sldIdLst>
            <p14:sldId id="343"/>
            <p14:sldId id="344"/>
            <p14:sldId id="345"/>
            <p14:sldId id="346"/>
          </p14:sldIdLst>
        </p14:section>
        <p14:section name="6.Hafta" id="{544A17BD-D8B8-42FA-8F08-2B9B3C9D8206}">
          <p14:sldIdLst>
            <p14:sldId id="347"/>
            <p14:sldId id="348"/>
            <p14:sldId id="349"/>
            <p14:sldId id="350"/>
            <p14:sldId id="351"/>
            <p14:sldId id="352"/>
            <p14:sldId id="35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senur demir" initials="ad" lastIdx="1" clrIdx="0">
    <p:extLst>
      <p:ext uri="{19B8F6BF-5375-455C-9EA6-DF929625EA0E}">
        <p15:presenceInfo xmlns:p15="http://schemas.microsoft.com/office/powerpoint/2012/main" userId="b94a8f0839cbe9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snapToGrid="0">
      <p:cViewPr varScale="1">
        <p:scale>
          <a:sx n="83" d="100"/>
          <a:sy n="83" d="100"/>
        </p:scale>
        <p:origin x="66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commentAuthors" Target="commentAuthors.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28.06.2022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92203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28.06.2022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57004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28.06.2022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08508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28.06.2022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453130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CE94D98-6816-4AB0-AF78-22390C91C5D2}" type="datetimeFigureOut">
              <a:rPr lang="tr-TR" smtClean="0"/>
              <a:t>28.06.2022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3753586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CE94D98-6816-4AB0-AF78-22390C91C5D2}" type="datetimeFigureOut">
              <a:rPr lang="tr-TR" smtClean="0"/>
              <a:t>28.06.2022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278609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CE94D98-6816-4AB0-AF78-22390C91C5D2}" type="datetimeFigureOut">
              <a:rPr lang="tr-TR" smtClean="0"/>
              <a:t>28.06.2022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699358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CE94D98-6816-4AB0-AF78-22390C91C5D2}" type="datetimeFigureOut">
              <a:rPr lang="tr-TR" smtClean="0"/>
              <a:t>28.06.2022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776949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E94D98-6816-4AB0-AF78-22390C91C5D2}" type="datetimeFigureOut">
              <a:rPr lang="tr-TR" smtClean="0"/>
              <a:t>28.06.2022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594115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CE94D98-6816-4AB0-AF78-22390C91C5D2}" type="datetimeFigureOut">
              <a:rPr lang="tr-TR" smtClean="0"/>
              <a:t>28.06.2022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574012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CE94D98-6816-4AB0-AF78-22390C91C5D2}" type="datetimeFigureOut">
              <a:rPr lang="tr-TR" smtClean="0"/>
              <a:t>28.06.2022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23244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E94D98-6816-4AB0-AF78-22390C91C5D2}" type="datetimeFigureOut">
              <a:rPr lang="tr-TR" smtClean="0"/>
              <a:t>28.06.2022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3EDBE3-7F28-4055-B3FF-6105A52B94E3}" type="slidenum">
              <a:rPr lang="tr-TR" smtClean="0"/>
              <a:t>‹#›</a:t>
            </a:fld>
            <a:endParaRPr lang="tr-TR"/>
          </a:p>
        </p:txBody>
      </p:sp>
    </p:spTree>
    <p:extLst>
      <p:ext uri="{BB962C8B-B14F-4D97-AF65-F5344CB8AC3E}">
        <p14:creationId xmlns:p14="http://schemas.microsoft.com/office/powerpoint/2010/main" val="2235649537"/>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netsparker.com/blog/web-security/cross-site-scripting-xs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maraci.com/nedir/cod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git-scm.com/docs/git-merge#_fast_forward_merg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scm.com/docs/git-merge#_fast_forward_merge"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https://wmaraci.com/nedir/code"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s://www.geeksforgeeks.org/synchronized-in-java/"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s://wmaraci.com/nedir/syntax" TargetMode="External"/><Relationship Id="rId2" Type="http://schemas.openxmlformats.org/officeDocument/2006/relationships/hyperlink" Target="https://wmaraci.com/nedir/kodlama" TargetMode="External"/><Relationship Id="rId1" Type="http://schemas.openxmlformats.org/officeDocument/2006/relationships/slideLayout" Target="../slideLayouts/slideLayout2.xml"/><Relationship Id="rId6" Type="http://schemas.openxmlformats.org/officeDocument/2006/relationships/hyperlink" Target="https://wmaraci.com/nedir/yazilim" TargetMode="External"/><Relationship Id="rId5" Type="http://schemas.openxmlformats.org/officeDocument/2006/relationships/hyperlink" Target="https://wmaraci.com/nedir/compiler" TargetMode="External"/><Relationship Id="rId4" Type="http://schemas.openxmlformats.org/officeDocument/2006/relationships/hyperlink" Target="https://wmaraci.com/nedir/erro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A1F33DAB-2D4D-035C-BF59-7BA0A115590B}"/>
              </a:ext>
            </a:extLst>
          </p:cNvPr>
          <p:cNvSpPr>
            <a:spLocks noGrp="1"/>
          </p:cNvSpPr>
          <p:nvPr>
            <p:ph type="subTitle" idx="1"/>
          </p:nvPr>
        </p:nvSpPr>
        <p:spPr>
          <a:xfrm>
            <a:off x="886178" y="2287282"/>
            <a:ext cx="10419644" cy="2006345"/>
          </a:xfrm>
        </p:spPr>
        <p:txBody>
          <a:bodyPr>
            <a:normAutofit/>
          </a:bodyPr>
          <a:lstStyle/>
          <a:p>
            <a:r>
              <a:rPr lang="tr-TR" sz="2800" b="1" dirty="0"/>
              <a:t>Kadir İrpik</a:t>
            </a:r>
          </a:p>
          <a:p>
            <a:endParaRPr lang="tr-TR" sz="2800" b="1" dirty="0"/>
          </a:p>
          <a:p>
            <a:r>
              <a:rPr lang="tr-TR" sz="2800" b="1" dirty="0" err="1"/>
              <a:t>Turkcell</a:t>
            </a:r>
            <a:r>
              <a:rPr lang="tr-TR" sz="2800" b="1" dirty="0"/>
              <a:t> </a:t>
            </a:r>
            <a:r>
              <a:rPr lang="tr-TR" sz="2800" b="1" dirty="0" err="1"/>
              <a:t>Bootcamp</a:t>
            </a:r>
            <a:r>
              <a:rPr lang="tr-TR" sz="2800" b="1" dirty="0"/>
              <a:t> Ödevleri</a:t>
            </a:r>
          </a:p>
          <a:p>
            <a:endParaRPr lang="tr-TR" dirty="0"/>
          </a:p>
        </p:txBody>
      </p:sp>
    </p:spTree>
    <p:extLst>
      <p:ext uri="{BB962C8B-B14F-4D97-AF65-F5344CB8AC3E}">
        <p14:creationId xmlns:p14="http://schemas.microsoft.com/office/powerpoint/2010/main" val="4022222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38E203-7482-A797-48FA-98DB6750763E}"/>
              </a:ext>
            </a:extLst>
          </p:cNvPr>
          <p:cNvSpPr>
            <a:spLocks noGrp="1"/>
          </p:cNvSpPr>
          <p:nvPr>
            <p:ph type="title"/>
          </p:nvPr>
        </p:nvSpPr>
        <p:spPr>
          <a:xfrm>
            <a:off x="838200" y="365125"/>
            <a:ext cx="10515600" cy="752475"/>
          </a:xfrm>
        </p:spPr>
        <p:txBody>
          <a:bodyPr>
            <a:normAutofit/>
          </a:bodyPr>
          <a:lstStyle/>
          <a:p>
            <a:pPr algn="ctr"/>
            <a:r>
              <a:rPr lang="tr-TR" sz="2800" dirty="0" err="1">
                <a:latin typeface="Times New Roman" panose="02020603050405020304" pitchFamily="18" charset="0"/>
                <a:cs typeface="Times New Roman" panose="02020603050405020304" pitchFamily="18" charset="0"/>
              </a:rPr>
              <a:t>Table</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Colspan</a:t>
            </a:r>
            <a:r>
              <a:rPr lang="tr-TR" sz="2800" dirty="0">
                <a:latin typeface="Times New Roman" panose="02020603050405020304" pitchFamily="18" charset="0"/>
                <a:cs typeface="Times New Roman" panose="02020603050405020304" pitchFamily="18" charset="0"/>
              </a:rPr>
              <a:t> ve </a:t>
            </a:r>
            <a:r>
              <a:rPr lang="tr-TR" sz="2800" dirty="0" err="1">
                <a:latin typeface="Times New Roman" panose="02020603050405020304" pitchFamily="18" charset="0"/>
                <a:cs typeface="Times New Roman" panose="02020603050405020304" pitchFamily="18" charset="0"/>
              </a:rPr>
              <a:t>Rowspan</a:t>
            </a:r>
            <a:r>
              <a:rPr lang="tr-TR" sz="2800" dirty="0">
                <a:latin typeface="Times New Roman" panose="02020603050405020304" pitchFamily="18" charset="0"/>
                <a:cs typeface="Times New Roman" panose="02020603050405020304" pitchFamily="18" charset="0"/>
              </a:rPr>
              <a:t> Nedir</a:t>
            </a:r>
          </a:p>
        </p:txBody>
      </p:sp>
      <p:sp>
        <p:nvSpPr>
          <p:cNvPr id="3" name="İçerik Yer Tutucusu 2">
            <a:extLst>
              <a:ext uri="{FF2B5EF4-FFF2-40B4-BE49-F238E27FC236}">
                <a16:creationId xmlns:a16="http://schemas.microsoft.com/office/drawing/2014/main" id="{303404CE-AF19-69E1-1E53-6DE7115ECFC0}"/>
              </a:ext>
            </a:extLst>
          </p:cNvPr>
          <p:cNvSpPr>
            <a:spLocks noGrp="1"/>
          </p:cNvSpPr>
          <p:nvPr>
            <p:ph idx="1"/>
          </p:nvPr>
        </p:nvSpPr>
        <p:spPr>
          <a:xfrm>
            <a:off x="838200" y="1311564"/>
            <a:ext cx="10515600" cy="4865399"/>
          </a:xfrm>
        </p:spPr>
        <p:txBody>
          <a:bodyPr>
            <a:normAutofit/>
          </a:bodyPr>
          <a:lstStyle/>
          <a:p>
            <a:r>
              <a:rPr lang="tr-TR" sz="1400" b="0" i="0" dirty="0">
                <a:effectLst/>
                <a:latin typeface="Times New Roman" panose="02020603050405020304" pitchFamily="18" charset="0"/>
                <a:cs typeface="Times New Roman" panose="02020603050405020304" pitchFamily="18" charset="0"/>
              </a:rPr>
              <a:t>Tablo hücrelerini birleştirirken yatay elemanlar için </a:t>
            </a:r>
            <a:r>
              <a:rPr lang="tr-TR" sz="1400" b="0" i="0" dirty="0" err="1">
                <a:effectLst/>
                <a:latin typeface="Times New Roman" panose="02020603050405020304" pitchFamily="18" charset="0"/>
                <a:cs typeface="Times New Roman" panose="02020603050405020304" pitchFamily="18" charset="0"/>
              </a:rPr>
              <a:t>colspan</a:t>
            </a:r>
            <a:r>
              <a:rPr lang="tr-TR" sz="1400" b="0" i="0" dirty="0">
                <a:effectLst/>
                <a:latin typeface="Times New Roman" panose="02020603050405020304" pitchFamily="18" charset="0"/>
                <a:cs typeface="Times New Roman" panose="02020603050405020304" pitchFamily="18" charset="0"/>
              </a:rPr>
              <a:t> dikey elemanlar için </a:t>
            </a:r>
            <a:r>
              <a:rPr lang="tr-TR" sz="1400" b="0" i="0" dirty="0" err="1">
                <a:effectLst/>
                <a:latin typeface="Times New Roman" panose="02020603050405020304" pitchFamily="18" charset="0"/>
                <a:cs typeface="Times New Roman" panose="02020603050405020304" pitchFamily="18" charset="0"/>
              </a:rPr>
              <a:t>rowspan</a:t>
            </a:r>
            <a:r>
              <a:rPr lang="tr-TR" sz="1400" b="0" i="0" dirty="0">
                <a:effectLst/>
                <a:latin typeface="Times New Roman" panose="02020603050405020304" pitchFamily="18" charset="0"/>
                <a:cs typeface="Times New Roman" panose="02020603050405020304" pitchFamily="18" charset="0"/>
              </a:rPr>
              <a:t> kullanıyoruz.</a:t>
            </a:r>
          </a:p>
          <a:p>
            <a:pPr marL="0" indent="0">
              <a:buNone/>
            </a:pPr>
            <a:r>
              <a:rPr lang="tr-TR" sz="1400" dirty="0">
                <a:latin typeface="Times New Roman" panose="02020603050405020304" pitchFamily="18" charset="0"/>
                <a:cs typeface="Times New Roman" panose="02020603050405020304" pitchFamily="18" charset="0"/>
              </a:rPr>
              <a:t>Tablo Normal Görünüm</a:t>
            </a:r>
          </a:p>
          <a:p>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table</a:t>
            </a:r>
            <a:r>
              <a:rPr lang="tr-TR" sz="1050" b="0" dirty="0">
                <a:solidFill>
                  <a:srgbClr val="D4D4D4"/>
                </a:solidFill>
                <a:effectLst/>
                <a:latin typeface="Consolas" panose="020B0609020204030204" pitchFamily="49" charset="0"/>
              </a:rPr>
              <a:t> </a:t>
            </a:r>
            <a:r>
              <a:rPr lang="tr-TR" sz="1050" b="0" dirty="0" err="1">
                <a:solidFill>
                  <a:srgbClr val="F44747"/>
                </a:solidFill>
                <a:effectLst/>
                <a:latin typeface="Consolas" panose="020B0609020204030204" pitchFamily="49" charset="0"/>
              </a:rPr>
              <a:t>border</a:t>
            </a:r>
            <a:r>
              <a:rPr lang="tr-TR" sz="1050" b="0" dirty="0">
                <a:solidFill>
                  <a:srgbClr val="D4D4D4"/>
                </a:solidFill>
                <a:effectLst/>
                <a:latin typeface="Consolas" panose="020B0609020204030204" pitchFamily="49" charset="0"/>
              </a:rPr>
              <a:t>=</a:t>
            </a:r>
            <a:r>
              <a:rPr lang="tr-TR" sz="1050" b="0" dirty="0">
                <a:solidFill>
                  <a:srgbClr val="CE9178"/>
                </a:solidFill>
                <a:effectLst/>
                <a:latin typeface="Consolas" panose="020B0609020204030204" pitchFamily="49" charset="0"/>
              </a:rPr>
              <a:t>"2"</a:t>
            </a:r>
            <a:r>
              <a:rPr lang="tr-TR" sz="1050" b="0" dirty="0">
                <a:solidFill>
                  <a:srgbClr val="D4D4D4"/>
                </a:solidFill>
                <a:effectLst/>
                <a:latin typeface="Consolas" panose="020B0609020204030204" pitchFamily="49" charset="0"/>
              </a:rPr>
              <a:t> </a:t>
            </a:r>
            <a:r>
              <a:rPr lang="tr-TR" sz="1050" b="0" dirty="0" err="1">
                <a:solidFill>
                  <a:srgbClr val="9CDCFE"/>
                </a:solidFill>
                <a:effectLst/>
                <a:latin typeface="Consolas" panose="020B0609020204030204" pitchFamily="49" charset="0"/>
              </a:rPr>
              <a:t>class</a:t>
            </a:r>
            <a:r>
              <a:rPr lang="tr-TR" sz="1050" b="0" dirty="0">
                <a:solidFill>
                  <a:srgbClr val="D4D4D4"/>
                </a:solidFill>
                <a:effectLst/>
                <a:latin typeface="Consolas" panose="020B0609020204030204" pitchFamily="49" charset="0"/>
              </a:rPr>
              <a:t>=</a:t>
            </a:r>
            <a:r>
              <a:rPr lang="tr-TR" sz="1050" b="0" dirty="0">
                <a:solidFill>
                  <a:srgbClr val="CE9178"/>
                </a:solidFill>
                <a:effectLst/>
                <a:latin typeface="Consolas" panose="020B0609020204030204" pitchFamily="49" charset="0"/>
              </a:rPr>
              <a:t>"deneme"</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tbody</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1</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2</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3</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4</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5</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6</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tbody</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table</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pPr marL="0" indent="0">
              <a:buNone/>
            </a:pPr>
            <a:endParaRPr lang="tr-TR" sz="1400" dirty="0">
              <a:latin typeface="Times New Roman" panose="02020603050405020304" pitchFamily="18" charset="0"/>
              <a:cs typeface="Times New Roman" panose="02020603050405020304" pitchFamily="18" charset="0"/>
            </a:endParaRPr>
          </a:p>
        </p:txBody>
      </p:sp>
      <p:pic>
        <p:nvPicPr>
          <p:cNvPr id="6" name="Resim 5">
            <a:extLst>
              <a:ext uri="{FF2B5EF4-FFF2-40B4-BE49-F238E27FC236}">
                <a16:creationId xmlns:a16="http://schemas.microsoft.com/office/drawing/2014/main" id="{C6B65B08-F88D-0082-B6AF-589012D09BA5}"/>
              </a:ext>
            </a:extLst>
          </p:cNvPr>
          <p:cNvPicPr>
            <a:picLocks noChangeAspect="1"/>
          </p:cNvPicPr>
          <p:nvPr/>
        </p:nvPicPr>
        <p:blipFill>
          <a:blip r:embed="rId2"/>
          <a:stretch>
            <a:fillRect/>
          </a:stretch>
        </p:blipFill>
        <p:spPr>
          <a:xfrm>
            <a:off x="6203805" y="3201338"/>
            <a:ext cx="4162425" cy="1085850"/>
          </a:xfrm>
          <a:prstGeom prst="rect">
            <a:avLst/>
          </a:prstGeom>
        </p:spPr>
      </p:pic>
    </p:spTree>
    <p:extLst>
      <p:ext uri="{BB962C8B-B14F-4D97-AF65-F5344CB8AC3E}">
        <p14:creationId xmlns:p14="http://schemas.microsoft.com/office/powerpoint/2010/main" val="1590856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93C8D2C-6A99-E7E2-7D02-EF3AFB4C6EED}"/>
              </a:ext>
            </a:extLst>
          </p:cNvPr>
          <p:cNvSpPr>
            <a:spLocks noGrp="1"/>
          </p:cNvSpPr>
          <p:nvPr>
            <p:ph idx="1"/>
          </p:nvPr>
        </p:nvSpPr>
        <p:spPr>
          <a:xfrm>
            <a:off x="838200" y="480291"/>
            <a:ext cx="10515600" cy="6049818"/>
          </a:xfrm>
        </p:spPr>
        <p:txBody>
          <a:bodyPr>
            <a:normAutofit/>
          </a:bodyPr>
          <a:lstStyle/>
          <a:p>
            <a:r>
              <a:rPr lang="tr-TR" dirty="0" err="1">
                <a:latin typeface="Times New Roman" panose="02020603050405020304" pitchFamily="18" charset="0"/>
                <a:cs typeface="Times New Roman" panose="02020603050405020304" pitchFamily="18" charset="0"/>
              </a:rPr>
              <a:t>Colspan</a:t>
            </a:r>
            <a:r>
              <a:rPr lang="tr-TR" dirty="0">
                <a:latin typeface="Times New Roman" panose="02020603050405020304" pitchFamily="18" charset="0"/>
                <a:cs typeface="Times New Roman" panose="02020603050405020304" pitchFamily="18" charset="0"/>
              </a:rPr>
              <a:t> Örnek</a:t>
            </a:r>
          </a:p>
          <a:p>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table</a:t>
            </a:r>
            <a:r>
              <a:rPr lang="tr-TR" sz="1400" b="0" dirty="0">
                <a:solidFill>
                  <a:srgbClr val="D4D4D4"/>
                </a:solidFill>
                <a:effectLst/>
                <a:latin typeface="Consolas" panose="020B0609020204030204" pitchFamily="49" charset="0"/>
              </a:rPr>
              <a:t> </a:t>
            </a:r>
            <a:r>
              <a:rPr lang="tr-TR" sz="1400" b="0" dirty="0" err="1">
                <a:solidFill>
                  <a:srgbClr val="F44747"/>
                </a:solidFill>
                <a:effectLst/>
                <a:latin typeface="Consolas" panose="020B0609020204030204" pitchFamily="49" charset="0"/>
              </a:rPr>
              <a:t>border</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"2"</a:t>
            </a:r>
            <a:r>
              <a:rPr lang="tr-TR" sz="1400" b="0" dirty="0">
                <a:solidFill>
                  <a:srgbClr val="D4D4D4"/>
                </a:solidFill>
                <a:effectLst/>
                <a:latin typeface="Consolas" panose="020B0609020204030204" pitchFamily="49" charset="0"/>
              </a:rPr>
              <a:t> </a:t>
            </a:r>
            <a:r>
              <a:rPr lang="tr-TR" sz="1400" b="0" dirty="0" err="1">
                <a:solidFill>
                  <a:srgbClr val="9CDCFE"/>
                </a:solidFill>
                <a:effectLst/>
                <a:latin typeface="Consolas" panose="020B0609020204030204" pitchFamily="49" charset="0"/>
              </a:rPr>
              <a:t>class</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"deneme"</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tbody</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1</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D4D4D4"/>
                </a:solidFill>
                <a:effectLst/>
                <a:latin typeface="Consolas" panose="020B0609020204030204" pitchFamily="49" charset="0"/>
              </a:rPr>
              <a:t> </a:t>
            </a:r>
            <a:r>
              <a:rPr lang="tr-TR" sz="1400" b="0" dirty="0" err="1">
                <a:solidFill>
                  <a:srgbClr val="9CDCFE"/>
                </a:solidFill>
                <a:effectLst/>
                <a:latin typeface="Consolas" panose="020B0609020204030204" pitchFamily="49" charset="0"/>
              </a:rPr>
              <a:t>colspan</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"2"</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2</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4</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5</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6</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tbody</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table</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endParaRPr lang="tr-TR" dirty="0"/>
          </a:p>
        </p:txBody>
      </p:sp>
      <p:pic>
        <p:nvPicPr>
          <p:cNvPr id="5" name="Resim 4">
            <a:extLst>
              <a:ext uri="{FF2B5EF4-FFF2-40B4-BE49-F238E27FC236}">
                <a16:creationId xmlns:a16="http://schemas.microsoft.com/office/drawing/2014/main" id="{B41F9DD0-F0DE-6421-B7F0-C92A2D3CD448}"/>
              </a:ext>
            </a:extLst>
          </p:cNvPr>
          <p:cNvPicPr>
            <a:picLocks noChangeAspect="1"/>
          </p:cNvPicPr>
          <p:nvPr/>
        </p:nvPicPr>
        <p:blipFill>
          <a:blip r:embed="rId2"/>
          <a:stretch>
            <a:fillRect/>
          </a:stretch>
        </p:blipFill>
        <p:spPr>
          <a:xfrm>
            <a:off x="6508605" y="2438400"/>
            <a:ext cx="4162425" cy="1066800"/>
          </a:xfrm>
          <a:prstGeom prst="rect">
            <a:avLst/>
          </a:prstGeom>
        </p:spPr>
      </p:pic>
    </p:spTree>
    <p:extLst>
      <p:ext uri="{BB962C8B-B14F-4D97-AF65-F5344CB8AC3E}">
        <p14:creationId xmlns:p14="http://schemas.microsoft.com/office/powerpoint/2010/main" val="3035351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A4454E7-0101-B8C8-1CDF-F67237D9E618}"/>
              </a:ext>
            </a:extLst>
          </p:cNvPr>
          <p:cNvSpPr>
            <a:spLocks noGrp="1"/>
          </p:cNvSpPr>
          <p:nvPr>
            <p:ph idx="1"/>
          </p:nvPr>
        </p:nvSpPr>
        <p:spPr>
          <a:xfrm>
            <a:off x="838200" y="554182"/>
            <a:ext cx="10515600" cy="5622781"/>
          </a:xfrm>
        </p:spPr>
        <p:txBody>
          <a:bodyPr>
            <a:normAutofit lnSpcReduction="10000"/>
          </a:bodyPr>
          <a:lstStyle/>
          <a:p>
            <a:r>
              <a:rPr lang="tr-TR" sz="2400" dirty="0" err="1">
                <a:latin typeface="Times New Roman" panose="02020603050405020304" pitchFamily="18" charset="0"/>
                <a:cs typeface="Times New Roman" panose="02020603050405020304" pitchFamily="18" charset="0"/>
              </a:rPr>
              <a:t>Rowspan</a:t>
            </a:r>
            <a:r>
              <a:rPr lang="tr-TR" sz="2400" dirty="0">
                <a:latin typeface="Times New Roman" panose="02020603050405020304" pitchFamily="18" charset="0"/>
                <a:cs typeface="Times New Roman" panose="02020603050405020304" pitchFamily="18" charset="0"/>
              </a:rPr>
              <a:t> Örnek</a:t>
            </a:r>
          </a:p>
          <a:p>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table</a:t>
            </a:r>
            <a:r>
              <a:rPr lang="tr-TR" sz="2100" b="0" dirty="0">
                <a:solidFill>
                  <a:srgbClr val="D4D4D4"/>
                </a:solidFill>
                <a:effectLst/>
                <a:latin typeface="Consolas" panose="020B0609020204030204" pitchFamily="49" charset="0"/>
              </a:rPr>
              <a:t> </a:t>
            </a:r>
            <a:r>
              <a:rPr lang="tr-TR" sz="2100" b="0" dirty="0" err="1">
                <a:solidFill>
                  <a:srgbClr val="F44747"/>
                </a:solidFill>
                <a:effectLst/>
                <a:latin typeface="Consolas" panose="020B0609020204030204" pitchFamily="49" charset="0"/>
              </a:rPr>
              <a:t>border</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"2"</a:t>
            </a:r>
            <a:r>
              <a:rPr lang="tr-TR" sz="2100" b="0" dirty="0">
                <a:solidFill>
                  <a:srgbClr val="D4D4D4"/>
                </a:solidFill>
                <a:effectLst/>
                <a:latin typeface="Consolas" panose="020B0609020204030204" pitchFamily="49" charset="0"/>
              </a:rPr>
              <a:t> </a:t>
            </a:r>
            <a:r>
              <a:rPr lang="tr-TR" sz="2100" b="0" dirty="0" err="1">
                <a:solidFill>
                  <a:srgbClr val="9CDCFE"/>
                </a:solidFill>
                <a:effectLst/>
                <a:latin typeface="Consolas" panose="020B0609020204030204" pitchFamily="49" charset="0"/>
              </a:rPr>
              <a:t>class</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"deneme"</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tbody</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1</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D4D4D4"/>
                </a:solidFill>
                <a:effectLst/>
                <a:latin typeface="Consolas" panose="020B0609020204030204" pitchFamily="49" charset="0"/>
              </a:rPr>
              <a:t> </a:t>
            </a:r>
            <a:r>
              <a:rPr lang="tr-TR" sz="2100" b="0" dirty="0" err="1">
                <a:solidFill>
                  <a:srgbClr val="9CDCFE"/>
                </a:solidFill>
                <a:effectLst/>
                <a:latin typeface="Consolas" panose="020B0609020204030204" pitchFamily="49" charset="0"/>
              </a:rPr>
              <a:t>rowspan</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"2"</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2</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3</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4</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6</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tbody</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table</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endParaRPr lang="tr-TR" dirty="0"/>
          </a:p>
        </p:txBody>
      </p:sp>
      <p:pic>
        <p:nvPicPr>
          <p:cNvPr id="5" name="Resim 4">
            <a:extLst>
              <a:ext uri="{FF2B5EF4-FFF2-40B4-BE49-F238E27FC236}">
                <a16:creationId xmlns:a16="http://schemas.microsoft.com/office/drawing/2014/main" id="{6867FA85-3E8F-B6D6-CDD0-68C616BB2D08}"/>
              </a:ext>
            </a:extLst>
          </p:cNvPr>
          <p:cNvPicPr>
            <a:picLocks noChangeAspect="1"/>
          </p:cNvPicPr>
          <p:nvPr/>
        </p:nvPicPr>
        <p:blipFill>
          <a:blip r:embed="rId2"/>
          <a:stretch>
            <a:fillRect/>
          </a:stretch>
        </p:blipFill>
        <p:spPr>
          <a:xfrm>
            <a:off x="7054705" y="2343150"/>
            <a:ext cx="4086225" cy="1085850"/>
          </a:xfrm>
          <a:prstGeom prst="rect">
            <a:avLst/>
          </a:prstGeom>
        </p:spPr>
      </p:pic>
    </p:spTree>
    <p:extLst>
      <p:ext uri="{BB962C8B-B14F-4D97-AF65-F5344CB8AC3E}">
        <p14:creationId xmlns:p14="http://schemas.microsoft.com/office/powerpoint/2010/main" val="3420676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1DB5E6-C298-63B2-1BFA-340ED1BEAF2A}"/>
              </a:ext>
            </a:extLst>
          </p:cNvPr>
          <p:cNvSpPr>
            <a:spLocks noGrp="1"/>
          </p:cNvSpPr>
          <p:nvPr>
            <p:ph type="title"/>
          </p:nvPr>
        </p:nvSpPr>
        <p:spPr>
          <a:xfrm>
            <a:off x="838200" y="2694899"/>
            <a:ext cx="10515600" cy="734101"/>
          </a:xfrm>
        </p:spPr>
        <p:txBody>
          <a:bodyPr/>
          <a:lstStyle/>
          <a:p>
            <a:pPr algn="ctr"/>
            <a:r>
              <a:rPr lang="tr-TR" dirty="0">
                <a:latin typeface="Times New Roman" panose="02020603050405020304" pitchFamily="18" charset="0"/>
                <a:cs typeface="Times New Roman" panose="02020603050405020304" pitchFamily="18" charset="0"/>
              </a:rPr>
              <a:t>Html Kodlama Ödevleri</a:t>
            </a:r>
          </a:p>
        </p:txBody>
      </p:sp>
    </p:spTree>
    <p:extLst>
      <p:ext uri="{BB962C8B-B14F-4D97-AF65-F5344CB8AC3E}">
        <p14:creationId xmlns:p14="http://schemas.microsoft.com/office/powerpoint/2010/main" val="3672675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5DC90F-B1B7-9784-B8AA-0D71516D6AA1}"/>
              </a:ext>
            </a:extLst>
          </p:cNvPr>
          <p:cNvSpPr>
            <a:spLocks noGrp="1"/>
          </p:cNvSpPr>
          <p:nvPr>
            <p:ph type="title"/>
          </p:nvPr>
        </p:nvSpPr>
        <p:spPr>
          <a:xfrm>
            <a:off x="838200" y="365126"/>
            <a:ext cx="10515600" cy="567748"/>
          </a:xfrm>
        </p:spPr>
        <p:txBody>
          <a:bodyPr>
            <a:normAutofit fontScale="90000"/>
          </a:bodyPr>
          <a:lstStyle/>
          <a:p>
            <a:r>
              <a:rPr lang="tr-TR" dirty="0">
                <a:latin typeface="Times New Roman" panose="02020603050405020304" pitchFamily="18" charset="0"/>
                <a:cs typeface="Times New Roman" panose="02020603050405020304" pitchFamily="18" charset="0"/>
              </a:rPr>
              <a:t>Ödev</a:t>
            </a:r>
            <a:r>
              <a:rPr lang="tr-TR" dirty="0"/>
              <a:t> 1</a:t>
            </a:r>
          </a:p>
        </p:txBody>
      </p:sp>
      <p:pic>
        <p:nvPicPr>
          <p:cNvPr id="5" name="İçerik Yer Tutucusu 4">
            <a:extLst>
              <a:ext uri="{FF2B5EF4-FFF2-40B4-BE49-F238E27FC236}">
                <a16:creationId xmlns:a16="http://schemas.microsoft.com/office/drawing/2014/main" id="{0AAEF8A7-8E0E-4D44-3F38-42344E7507A0}"/>
              </a:ext>
            </a:extLst>
          </p:cNvPr>
          <p:cNvPicPr>
            <a:picLocks noGrp="1" noChangeAspect="1"/>
          </p:cNvPicPr>
          <p:nvPr>
            <p:ph idx="1"/>
          </p:nvPr>
        </p:nvPicPr>
        <p:blipFill>
          <a:blip r:embed="rId2"/>
          <a:stretch>
            <a:fillRect/>
          </a:stretch>
        </p:blipFill>
        <p:spPr>
          <a:xfrm>
            <a:off x="1041400" y="1095017"/>
            <a:ext cx="9776306" cy="4667966"/>
          </a:xfrm>
        </p:spPr>
      </p:pic>
    </p:spTree>
    <p:extLst>
      <p:ext uri="{BB962C8B-B14F-4D97-AF65-F5344CB8AC3E}">
        <p14:creationId xmlns:p14="http://schemas.microsoft.com/office/powerpoint/2010/main" val="553424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ABC35B-6A8E-842C-2F97-01521BE72654}"/>
              </a:ext>
            </a:extLst>
          </p:cNvPr>
          <p:cNvSpPr>
            <a:spLocks noGrp="1"/>
          </p:cNvSpPr>
          <p:nvPr>
            <p:ph type="title"/>
          </p:nvPr>
        </p:nvSpPr>
        <p:spPr>
          <a:xfrm>
            <a:off x="838200" y="365125"/>
            <a:ext cx="10515600" cy="604693"/>
          </a:xfrm>
        </p:spPr>
        <p:txBody>
          <a:bodyPr>
            <a:normAutofit fontScale="90000"/>
          </a:bodyPr>
          <a:lstStyle/>
          <a:p>
            <a:r>
              <a:rPr lang="tr-TR" dirty="0">
                <a:latin typeface="Times New Roman" panose="02020603050405020304" pitchFamily="18" charset="0"/>
                <a:cs typeface="Times New Roman" panose="02020603050405020304" pitchFamily="18" charset="0"/>
              </a:rPr>
              <a:t>Ödev 2 (Liste Ödev)</a:t>
            </a:r>
          </a:p>
        </p:txBody>
      </p:sp>
      <p:pic>
        <p:nvPicPr>
          <p:cNvPr id="9" name="İçerik Yer Tutucusu 8">
            <a:extLst>
              <a:ext uri="{FF2B5EF4-FFF2-40B4-BE49-F238E27FC236}">
                <a16:creationId xmlns:a16="http://schemas.microsoft.com/office/drawing/2014/main" id="{D635088E-EE7A-EAF3-C0DA-D9393424630F}"/>
              </a:ext>
            </a:extLst>
          </p:cNvPr>
          <p:cNvPicPr>
            <a:picLocks noGrp="1" noChangeAspect="1"/>
          </p:cNvPicPr>
          <p:nvPr>
            <p:ph idx="1"/>
          </p:nvPr>
        </p:nvPicPr>
        <p:blipFill>
          <a:blip r:embed="rId2"/>
          <a:stretch>
            <a:fillRect/>
          </a:stretch>
        </p:blipFill>
        <p:spPr>
          <a:xfrm>
            <a:off x="1566756" y="1208736"/>
            <a:ext cx="3773881" cy="5141913"/>
          </a:xfrm>
        </p:spPr>
      </p:pic>
      <p:pic>
        <p:nvPicPr>
          <p:cNvPr id="11" name="Resim 10">
            <a:extLst>
              <a:ext uri="{FF2B5EF4-FFF2-40B4-BE49-F238E27FC236}">
                <a16:creationId xmlns:a16="http://schemas.microsoft.com/office/drawing/2014/main" id="{1B5BA099-90D2-6F36-2777-B27CC993FE7B}"/>
              </a:ext>
            </a:extLst>
          </p:cNvPr>
          <p:cNvPicPr>
            <a:picLocks noChangeAspect="1"/>
          </p:cNvPicPr>
          <p:nvPr/>
        </p:nvPicPr>
        <p:blipFill>
          <a:blip r:embed="rId3"/>
          <a:stretch>
            <a:fillRect/>
          </a:stretch>
        </p:blipFill>
        <p:spPr>
          <a:xfrm>
            <a:off x="6513656" y="969818"/>
            <a:ext cx="3667125" cy="5619750"/>
          </a:xfrm>
          <a:prstGeom prst="rect">
            <a:avLst/>
          </a:prstGeom>
        </p:spPr>
      </p:pic>
    </p:spTree>
    <p:extLst>
      <p:ext uri="{BB962C8B-B14F-4D97-AF65-F5344CB8AC3E}">
        <p14:creationId xmlns:p14="http://schemas.microsoft.com/office/powerpoint/2010/main" val="2640421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CCE855-E9C9-3C7E-3E93-353A27E3460B}"/>
              </a:ext>
            </a:extLst>
          </p:cNvPr>
          <p:cNvSpPr>
            <a:spLocks noGrp="1"/>
          </p:cNvSpPr>
          <p:nvPr>
            <p:ph type="title"/>
          </p:nvPr>
        </p:nvSpPr>
        <p:spPr>
          <a:xfrm>
            <a:off x="838200" y="365126"/>
            <a:ext cx="10515600" cy="576984"/>
          </a:xfrm>
        </p:spPr>
        <p:txBody>
          <a:bodyPr>
            <a:normAutofit/>
          </a:bodyPr>
          <a:lstStyle/>
          <a:p>
            <a:r>
              <a:rPr lang="tr-TR" sz="2800" dirty="0">
                <a:latin typeface="Times New Roman" panose="02020603050405020304" pitchFamily="18" charset="0"/>
                <a:cs typeface="Times New Roman" panose="02020603050405020304" pitchFamily="18" charset="0"/>
              </a:rPr>
              <a:t>Ödev 3</a:t>
            </a:r>
          </a:p>
        </p:txBody>
      </p:sp>
      <p:pic>
        <p:nvPicPr>
          <p:cNvPr id="5" name="İçerik Yer Tutucusu 4">
            <a:extLst>
              <a:ext uri="{FF2B5EF4-FFF2-40B4-BE49-F238E27FC236}">
                <a16:creationId xmlns:a16="http://schemas.microsoft.com/office/drawing/2014/main" id="{16F035D1-B938-2F1A-1945-45C21436149B}"/>
              </a:ext>
            </a:extLst>
          </p:cNvPr>
          <p:cNvPicPr>
            <a:picLocks noGrp="1" noChangeAspect="1"/>
          </p:cNvPicPr>
          <p:nvPr>
            <p:ph idx="1"/>
          </p:nvPr>
        </p:nvPicPr>
        <p:blipFill>
          <a:blip r:embed="rId2"/>
          <a:stretch>
            <a:fillRect/>
          </a:stretch>
        </p:blipFill>
        <p:spPr>
          <a:xfrm>
            <a:off x="181253" y="1521568"/>
            <a:ext cx="11882261" cy="4057196"/>
          </a:xfrm>
        </p:spPr>
      </p:pic>
    </p:spTree>
    <p:extLst>
      <p:ext uri="{BB962C8B-B14F-4D97-AF65-F5344CB8AC3E}">
        <p14:creationId xmlns:p14="http://schemas.microsoft.com/office/powerpoint/2010/main" val="753963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9E4F4E-24F7-F94E-79CB-E6ABBACAFDD1}"/>
              </a:ext>
            </a:extLst>
          </p:cNvPr>
          <p:cNvSpPr>
            <a:spLocks noGrp="1"/>
          </p:cNvSpPr>
          <p:nvPr>
            <p:ph type="title"/>
          </p:nvPr>
        </p:nvSpPr>
        <p:spPr>
          <a:xfrm>
            <a:off x="838200" y="365125"/>
            <a:ext cx="10515600" cy="650875"/>
          </a:xfrm>
        </p:spPr>
        <p:txBody>
          <a:bodyPr>
            <a:normAutofit/>
          </a:bodyPr>
          <a:lstStyle/>
          <a:p>
            <a:r>
              <a:rPr lang="tr-TR" sz="2800" dirty="0">
                <a:latin typeface="Times New Roman" panose="02020603050405020304" pitchFamily="18" charset="0"/>
                <a:cs typeface="Times New Roman" panose="02020603050405020304" pitchFamily="18" charset="0"/>
              </a:rPr>
              <a:t>Ödev 4</a:t>
            </a:r>
          </a:p>
        </p:txBody>
      </p:sp>
      <p:pic>
        <p:nvPicPr>
          <p:cNvPr id="5" name="İçerik Yer Tutucusu 4">
            <a:extLst>
              <a:ext uri="{FF2B5EF4-FFF2-40B4-BE49-F238E27FC236}">
                <a16:creationId xmlns:a16="http://schemas.microsoft.com/office/drawing/2014/main" id="{50564ACB-F27B-5B5E-ABAB-C4ED7A6E5EEC}"/>
              </a:ext>
            </a:extLst>
          </p:cNvPr>
          <p:cNvPicPr>
            <a:picLocks noGrp="1" noChangeAspect="1"/>
          </p:cNvPicPr>
          <p:nvPr>
            <p:ph idx="1"/>
          </p:nvPr>
        </p:nvPicPr>
        <p:blipFill>
          <a:blip r:embed="rId2"/>
          <a:stretch>
            <a:fillRect/>
          </a:stretch>
        </p:blipFill>
        <p:spPr>
          <a:xfrm>
            <a:off x="2790248" y="1207944"/>
            <a:ext cx="4968297" cy="5152308"/>
          </a:xfrm>
        </p:spPr>
      </p:pic>
    </p:spTree>
    <p:extLst>
      <p:ext uri="{BB962C8B-B14F-4D97-AF65-F5344CB8AC3E}">
        <p14:creationId xmlns:p14="http://schemas.microsoft.com/office/powerpoint/2010/main" val="3286811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739BF0-2630-26C2-8048-8ED0A541641F}"/>
              </a:ext>
            </a:extLst>
          </p:cNvPr>
          <p:cNvSpPr>
            <a:spLocks noGrp="1"/>
          </p:cNvSpPr>
          <p:nvPr>
            <p:ph type="title"/>
          </p:nvPr>
        </p:nvSpPr>
        <p:spPr>
          <a:xfrm>
            <a:off x="838200" y="365125"/>
            <a:ext cx="10515600" cy="604693"/>
          </a:xfrm>
        </p:spPr>
        <p:txBody>
          <a:bodyPr>
            <a:normAutofit/>
          </a:bodyPr>
          <a:lstStyle/>
          <a:p>
            <a:r>
              <a:rPr lang="tr-TR" sz="2800" dirty="0">
                <a:latin typeface="Times New Roman" panose="02020603050405020304" pitchFamily="18" charset="0"/>
                <a:cs typeface="Times New Roman" panose="02020603050405020304" pitchFamily="18" charset="0"/>
              </a:rPr>
              <a:t>Ödev 5</a:t>
            </a:r>
          </a:p>
        </p:txBody>
      </p:sp>
      <p:pic>
        <p:nvPicPr>
          <p:cNvPr id="5" name="İçerik Yer Tutucusu 4">
            <a:extLst>
              <a:ext uri="{FF2B5EF4-FFF2-40B4-BE49-F238E27FC236}">
                <a16:creationId xmlns:a16="http://schemas.microsoft.com/office/drawing/2014/main" id="{6260C965-E27A-1601-94E3-B3F9C2449EC2}"/>
              </a:ext>
            </a:extLst>
          </p:cNvPr>
          <p:cNvPicPr>
            <a:picLocks noGrp="1" noChangeAspect="1"/>
          </p:cNvPicPr>
          <p:nvPr>
            <p:ph idx="1"/>
          </p:nvPr>
        </p:nvPicPr>
        <p:blipFill>
          <a:blip r:embed="rId2"/>
          <a:stretch>
            <a:fillRect/>
          </a:stretch>
        </p:blipFill>
        <p:spPr>
          <a:xfrm>
            <a:off x="3321463" y="969818"/>
            <a:ext cx="5549074" cy="5725072"/>
          </a:xfrm>
        </p:spPr>
      </p:pic>
    </p:spTree>
    <p:extLst>
      <p:ext uri="{BB962C8B-B14F-4D97-AF65-F5344CB8AC3E}">
        <p14:creationId xmlns:p14="http://schemas.microsoft.com/office/powerpoint/2010/main" val="1486889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4977C6-6DA6-CF56-B133-353A2906D2E6}"/>
              </a:ext>
            </a:extLst>
          </p:cNvPr>
          <p:cNvSpPr>
            <a:spLocks noGrp="1"/>
          </p:cNvSpPr>
          <p:nvPr>
            <p:ph type="title"/>
          </p:nvPr>
        </p:nvSpPr>
        <p:spPr>
          <a:xfrm>
            <a:off x="838200" y="365126"/>
            <a:ext cx="10515600" cy="521566"/>
          </a:xfrm>
        </p:spPr>
        <p:txBody>
          <a:bodyPr>
            <a:normAutofit/>
          </a:bodyPr>
          <a:lstStyle/>
          <a:p>
            <a:r>
              <a:rPr lang="tr-TR" sz="2800" dirty="0">
                <a:latin typeface="Times New Roman" panose="02020603050405020304" pitchFamily="18" charset="0"/>
                <a:cs typeface="Times New Roman" panose="02020603050405020304" pitchFamily="18" charset="0"/>
              </a:rPr>
              <a:t>Ödev 6</a:t>
            </a:r>
          </a:p>
        </p:txBody>
      </p:sp>
      <p:pic>
        <p:nvPicPr>
          <p:cNvPr id="5" name="İçerik Yer Tutucusu 4">
            <a:extLst>
              <a:ext uri="{FF2B5EF4-FFF2-40B4-BE49-F238E27FC236}">
                <a16:creationId xmlns:a16="http://schemas.microsoft.com/office/drawing/2014/main" id="{2A95B691-6F95-58BD-F450-2EDCD66AEFB4}"/>
              </a:ext>
            </a:extLst>
          </p:cNvPr>
          <p:cNvPicPr>
            <a:picLocks noGrp="1" noChangeAspect="1"/>
          </p:cNvPicPr>
          <p:nvPr>
            <p:ph idx="1"/>
          </p:nvPr>
        </p:nvPicPr>
        <p:blipFill>
          <a:blip r:embed="rId2"/>
          <a:stretch>
            <a:fillRect/>
          </a:stretch>
        </p:blipFill>
        <p:spPr>
          <a:xfrm>
            <a:off x="2920267" y="1488678"/>
            <a:ext cx="6351466" cy="3880644"/>
          </a:xfrm>
        </p:spPr>
      </p:pic>
    </p:spTree>
    <p:extLst>
      <p:ext uri="{BB962C8B-B14F-4D97-AF65-F5344CB8AC3E}">
        <p14:creationId xmlns:p14="http://schemas.microsoft.com/office/powerpoint/2010/main" val="2059938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7BB54C-6064-14E1-4896-4C618EEEF2CF}"/>
              </a:ext>
            </a:extLst>
          </p:cNvPr>
          <p:cNvSpPr>
            <a:spLocks noGrp="1"/>
          </p:cNvSpPr>
          <p:nvPr>
            <p:ph type="title"/>
          </p:nvPr>
        </p:nvSpPr>
        <p:spPr>
          <a:xfrm>
            <a:off x="838200" y="2366645"/>
            <a:ext cx="10515600" cy="1325563"/>
          </a:xfrm>
        </p:spPr>
        <p:txBody>
          <a:bodyPr/>
          <a:lstStyle/>
          <a:p>
            <a:pPr algn="ctr"/>
            <a:r>
              <a:rPr lang="tr-TR" dirty="0"/>
              <a:t>1.Hafta Pazartesi Ödevi</a:t>
            </a:r>
          </a:p>
        </p:txBody>
      </p:sp>
    </p:spTree>
    <p:extLst>
      <p:ext uri="{BB962C8B-B14F-4D97-AF65-F5344CB8AC3E}">
        <p14:creationId xmlns:p14="http://schemas.microsoft.com/office/powerpoint/2010/main" val="180565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DD968D-23E5-7070-D280-CE5C89E27180}"/>
              </a:ext>
            </a:extLst>
          </p:cNvPr>
          <p:cNvSpPr>
            <a:spLocks noGrp="1"/>
          </p:cNvSpPr>
          <p:nvPr>
            <p:ph type="title"/>
          </p:nvPr>
        </p:nvSpPr>
        <p:spPr>
          <a:xfrm>
            <a:off x="838200" y="2766218"/>
            <a:ext cx="10515600" cy="1325563"/>
          </a:xfrm>
        </p:spPr>
        <p:txBody>
          <a:bodyPr/>
          <a:lstStyle/>
          <a:p>
            <a:pPr algn="ctr"/>
            <a:r>
              <a:rPr lang="tr-TR" dirty="0"/>
              <a:t>1.Hafta Çarşamba Ödevi</a:t>
            </a:r>
          </a:p>
        </p:txBody>
      </p:sp>
    </p:spTree>
    <p:extLst>
      <p:ext uri="{BB962C8B-B14F-4D97-AF65-F5344CB8AC3E}">
        <p14:creationId xmlns:p14="http://schemas.microsoft.com/office/powerpoint/2010/main" val="4162222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B0DD62-0C49-DAB1-CE4D-80BBEA09AE66}"/>
              </a:ext>
            </a:extLst>
          </p:cNvPr>
          <p:cNvSpPr>
            <a:spLocks noGrp="1"/>
          </p:cNvSpPr>
          <p:nvPr>
            <p:ph type="title"/>
          </p:nvPr>
        </p:nvSpPr>
        <p:spPr>
          <a:xfrm>
            <a:off x="838200" y="365126"/>
            <a:ext cx="10515600" cy="918730"/>
          </a:xfrm>
        </p:spPr>
        <p:txBody>
          <a:bodyPr>
            <a:normAutofit fontScale="90000"/>
          </a:bodyPr>
          <a:lstStyle/>
          <a:p>
            <a:r>
              <a:rPr lang="tr-TR" sz="3100" b="0" dirty="0" err="1">
                <a:solidFill>
                  <a:srgbClr val="D4D4D4"/>
                </a:solidFill>
                <a:effectLst/>
                <a:latin typeface="Times New Roman" panose="02020603050405020304" pitchFamily="18" charset="0"/>
                <a:cs typeface="Times New Roman" panose="02020603050405020304" pitchFamily="18" charset="0"/>
              </a:rPr>
              <a:t>display:none</a:t>
            </a:r>
            <a:r>
              <a:rPr lang="tr-TR" sz="3100" b="0" dirty="0">
                <a:solidFill>
                  <a:srgbClr val="D4D4D4"/>
                </a:solidFill>
                <a:effectLst/>
                <a:latin typeface="Times New Roman" panose="02020603050405020304" pitchFamily="18" charset="0"/>
                <a:cs typeface="Times New Roman" panose="02020603050405020304" pitchFamily="18" charset="0"/>
              </a:rPr>
              <a:t>;</a:t>
            </a:r>
            <a:br>
              <a:rPr lang="tr-TR" sz="3100" b="0" dirty="0">
                <a:solidFill>
                  <a:srgbClr val="D4D4D4"/>
                </a:solidFill>
                <a:effectLst/>
                <a:latin typeface="Times New Roman" panose="02020603050405020304" pitchFamily="18" charset="0"/>
                <a:cs typeface="Times New Roman" panose="02020603050405020304" pitchFamily="18" charset="0"/>
              </a:rPr>
            </a:br>
            <a:r>
              <a:rPr lang="tr-TR" sz="3100" b="0" dirty="0" err="1">
                <a:solidFill>
                  <a:srgbClr val="D4D4D4"/>
                </a:solidFill>
                <a:effectLst/>
                <a:latin typeface="Times New Roman" panose="02020603050405020304" pitchFamily="18" charset="0"/>
                <a:cs typeface="Times New Roman" panose="02020603050405020304" pitchFamily="18" charset="0"/>
              </a:rPr>
              <a:t>visibility:</a:t>
            </a:r>
            <a:r>
              <a:rPr lang="tr-TR" sz="3100" dirty="0" err="1">
                <a:solidFill>
                  <a:srgbClr val="D4D4D4"/>
                </a:solidFill>
                <a:latin typeface="Times New Roman" panose="02020603050405020304" pitchFamily="18" charset="0"/>
                <a:cs typeface="Times New Roman" panose="02020603050405020304" pitchFamily="18" charset="0"/>
              </a:rPr>
              <a:t>hidden</a:t>
            </a:r>
            <a:r>
              <a:rPr lang="tr-TR" sz="3100" dirty="0">
                <a:solidFill>
                  <a:srgbClr val="D4D4D4"/>
                </a:solidFill>
                <a:latin typeface="Times New Roman" panose="02020603050405020304" pitchFamily="18" charset="0"/>
                <a:cs typeface="Times New Roman" panose="02020603050405020304" pitchFamily="18" charset="0"/>
              </a:rPr>
              <a:t>;</a:t>
            </a:r>
            <a:r>
              <a:rPr lang="tr-TR" sz="3100" b="0" dirty="0">
                <a:solidFill>
                  <a:srgbClr val="D4D4D4"/>
                </a:solidFill>
                <a:effectLst/>
                <a:latin typeface="Times New Roman" panose="02020603050405020304" pitchFamily="18" charset="0"/>
                <a:cs typeface="Times New Roman" panose="02020603050405020304" pitchFamily="18" charset="0"/>
              </a:rPr>
              <a:t> arasındaki fark nedir ?</a:t>
            </a:r>
            <a:endParaRPr lang="tr-TR" dirty="0"/>
          </a:p>
        </p:txBody>
      </p:sp>
      <p:sp>
        <p:nvSpPr>
          <p:cNvPr id="3" name="İçerik Yer Tutucusu 2">
            <a:extLst>
              <a:ext uri="{FF2B5EF4-FFF2-40B4-BE49-F238E27FC236}">
                <a16:creationId xmlns:a16="http://schemas.microsoft.com/office/drawing/2014/main" id="{C24038D7-1E90-8C66-B9CA-8E4925700E4E}"/>
              </a:ext>
            </a:extLst>
          </p:cNvPr>
          <p:cNvSpPr>
            <a:spLocks noGrp="1"/>
          </p:cNvSpPr>
          <p:nvPr>
            <p:ph idx="1"/>
          </p:nvPr>
        </p:nvSpPr>
        <p:spPr>
          <a:xfrm>
            <a:off x="838200" y="1357745"/>
            <a:ext cx="10515600" cy="4819218"/>
          </a:xfrm>
        </p:spPr>
        <p:txBody>
          <a:bodyPr>
            <a:normAutofit/>
          </a:bodyPr>
          <a:lstStyle/>
          <a:p>
            <a:r>
              <a:rPr lang="tr-TR" sz="1800" b="0" dirty="0" err="1">
                <a:solidFill>
                  <a:srgbClr val="D4D4D4"/>
                </a:solidFill>
                <a:effectLst/>
                <a:latin typeface="Times New Roman" panose="02020603050405020304" pitchFamily="18" charset="0"/>
                <a:cs typeface="Times New Roman" panose="02020603050405020304" pitchFamily="18" charset="0"/>
              </a:rPr>
              <a:t>display:none</a:t>
            </a:r>
            <a:r>
              <a:rPr lang="tr-TR" sz="1800" b="0" dirty="0">
                <a:solidFill>
                  <a:srgbClr val="D4D4D4"/>
                </a:solidFill>
                <a:effectLst/>
                <a:latin typeface="Times New Roman" panose="02020603050405020304" pitchFamily="18" charset="0"/>
                <a:cs typeface="Times New Roman" panose="02020603050405020304" pitchFamily="18" charset="0"/>
              </a:rPr>
              <a:t>; Bu </a:t>
            </a:r>
            <a:r>
              <a:rPr lang="tr-TR" sz="1800" b="0" dirty="0" err="1">
                <a:solidFill>
                  <a:srgbClr val="D4D4D4"/>
                </a:solidFill>
                <a:effectLst/>
                <a:latin typeface="Times New Roman" panose="02020603050405020304" pitchFamily="18" charset="0"/>
                <a:cs typeface="Times New Roman" panose="02020603050405020304" pitchFamily="18" charset="0"/>
              </a:rPr>
              <a:t>css</a:t>
            </a:r>
            <a:r>
              <a:rPr lang="tr-TR" sz="1800" b="0" dirty="0">
                <a:solidFill>
                  <a:srgbClr val="D4D4D4"/>
                </a:solidFill>
                <a:effectLst/>
                <a:latin typeface="Times New Roman" panose="02020603050405020304" pitchFamily="18" charset="0"/>
                <a:cs typeface="Times New Roman" panose="02020603050405020304" pitchFamily="18" charset="0"/>
              </a:rPr>
              <a:t> özelliği eklenen HTML elementini ekranda gizler ve kapladığı alan gözükmez.</a:t>
            </a:r>
          </a:p>
          <a:p>
            <a:r>
              <a:rPr lang="tr-TR" sz="1800" b="0" dirty="0" err="1">
                <a:solidFill>
                  <a:srgbClr val="D4D4D4"/>
                </a:solidFill>
                <a:effectLst/>
                <a:latin typeface="Times New Roman" panose="02020603050405020304" pitchFamily="18" charset="0"/>
                <a:cs typeface="Times New Roman" panose="02020603050405020304" pitchFamily="18" charset="0"/>
              </a:rPr>
              <a:t>visibility:</a:t>
            </a:r>
            <a:r>
              <a:rPr lang="tr-TR" sz="1800" dirty="0" err="1">
                <a:solidFill>
                  <a:srgbClr val="D4D4D4"/>
                </a:solidFill>
                <a:latin typeface="Times New Roman" panose="02020603050405020304" pitchFamily="18" charset="0"/>
                <a:cs typeface="Times New Roman" panose="02020603050405020304" pitchFamily="18" charset="0"/>
              </a:rPr>
              <a:t>hidden</a:t>
            </a:r>
            <a:r>
              <a:rPr lang="tr-TR" sz="1800" dirty="0">
                <a:solidFill>
                  <a:srgbClr val="D4D4D4"/>
                </a:solidFill>
                <a:latin typeface="Times New Roman" panose="02020603050405020304" pitchFamily="18" charset="0"/>
                <a:cs typeface="Times New Roman" panose="02020603050405020304" pitchFamily="18" charset="0"/>
              </a:rPr>
              <a:t>; </a:t>
            </a:r>
            <a:r>
              <a:rPr lang="tr-TR" sz="1800" b="0" dirty="0">
                <a:solidFill>
                  <a:srgbClr val="D4D4D4"/>
                </a:solidFill>
                <a:effectLst/>
                <a:latin typeface="Times New Roman" panose="02020603050405020304" pitchFamily="18" charset="0"/>
                <a:cs typeface="Times New Roman" panose="02020603050405020304" pitchFamily="18" charset="0"/>
              </a:rPr>
              <a:t>Bu </a:t>
            </a:r>
            <a:r>
              <a:rPr lang="tr-TR" sz="1800" b="0" dirty="0" err="1">
                <a:solidFill>
                  <a:srgbClr val="D4D4D4"/>
                </a:solidFill>
                <a:effectLst/>
                <a:latin typeface="Times New Roman" panose="02020603050405020304" pitchFamily="18" charset="0"/>
                <a:cs typeface="Times New Roman" panose="02020603050405020304" pitchFamily="18" charset="0"/>
              </a:rPr>
              <a:t>css</a:t>
            </a:r>
            <a:r>
              <a:rPr lang="tr-TR" sz="1800" b="0" dirty="0">
                <a:solidFill>
                  <a:srgbClr val="D4D4D4"/>
                </a:solidFill>
                <a:effectLst/>
                <a:latin typeface="Times New Roman" panose="02020603050405020304" pitchFamily="18" charset="0"/>
                <a:cs typeface="Times New Roman" panose="02020603050405020304" pitchFamily="18" charset="0"/>
              </a:rPr>
              <a:t> özelliği eklenen HTML elementini ekranda gizler ve kapladığı alan ekranda boş bir alan olarak gözükür.</a:t>
            </a:r>
          </a:p>
          <a:p>
            <a:r>
              <a:rPr lang="tr-TR" sz="1800" dirty="0">
                <a:solidFill>
                  <a:srgbClr val="D4D4D4"/>
                </a:solidFill>
                <a:latin typeface="Times New Roman" panose="02020603050405020304" pitchFamily="18" charset="0"/>
                <a:cs typeface="Times New Roman" panose="02020603050405020304" pitchFamily="18" charset="0"/>
              </a:rPr>
              <a:t>Örnek;</a:t>
            </a:r>
          </a:p>
          <a:p>
            <a:r>
              <a:rPr lang="tr-TR" sz="1800" b="0" dirty="0" err="1">
                <a:solidFill>
                  <a:srgbClr val="FFC000"/>
                </a:solidFill>
                <a:effectLst/>
                <a:latin typeface="Times New Roman" panose="02020603050405020304" pitchFamily="18" charset="0"/>
                <a:cs typeface="Times New Roman" panose="02020603050405020304" pitchFamily="18" charset="0"/>
              </a:rPr>
              <a:t>display:none</a:t>
            </a:r>
            <a:r>
              <a:rPr lang="tr-TR" sz="1800" b="0" dirty="0">
                <a:solidFill>
                  <a:srgbClr val="FFC000"/>
                </a:solidFill>
                <a:effectLst/>
                <a:latin typeface="Times New Roman" panose="02020603050405020304" pitchFamily="18" charset="0"/>
                <a:cs typeface="Times New Roman" panose="02020603050405020304" pitchFamily="18" charset="0"/>
              </a:rPr>
              <a:t>;</a:t>
            </a:r>
            <a:endParaRPr lang="tr-TR" sz="1800" dirty="0">
              <a:solidFill>
                <a:srgbClr val="FFC000"/>
              </a:solidFill>
              <a:latin typeface="Times New Roman" panose="02020603050405020304" pitchFamily="18" charset="0"/>
              <a:cs typeface="Times New Roman" panose="02020603050405020304" pitchFamily="18"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1</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D4D4D4"/>
                </a:solidFill>
                <a:effectLst/>
                <a:latin typeface="Consolas" panose="020B0609020204030204" pitchFamily="49" charset="0"/>
              </a:rPr>
              <a:t> </a:t>
            </a:r>
            <a:r>
              <a:rPr lang="tr-TR" sz="1200" b="0" dirty="0" err="1">
                <a:solidFill>
                  <a:srgbClr val="9CDCFE"/>
                </a:solidFill>
                <a:effectLst/>
                <a:latin typeface="Consolas" panose="020B0609020204030204" pitchFamily="49" charset="0"/>
              </a:rPr>
              <a:t>style</a:t>
            </a:r>
            <a:r>
              <a:rPr lang="tr-TR" sz="1200" b="0" dirty="0">
                <a:solidFill>
                  <a:srgbClr val="D4D4D4"/>
                </a:solidFill>
                <a:effectLst/>
                <a:latin typeface="Consolas" panose="020B0609020204030204" pitchFamily="49" charset="0"/>
              </a:rPr>
              <a:t>=</a:t>
            </a:r>
            <a:r>
              <a:rPr lang="tr-TR" sz="1200" b="0" dirty="0">
                <a:solidFill>
                  <a:srgbClr val="CE9178"/>
                </a:solidFill>
                <a:effectLst/>
                <a:latin typeface="Consolas" panose="020B0609020204030204" pitchFamily="49" charset="0"/>
              </a:rPr>
              <a:t>"</a:t>
            </a:r>
            <a:r>
              <a:rPr lang="tr-TR" sz="1200" b="0" dirty="0" err="1">
                <a:solidFill>
                  <a:srgbClr val="CE9178"/>
                </a:solidFill>
                <a:effectLst/>
                <a:latin typeface="Consolas" panose="020B0609020204030204" pitchFamily="49" charset="0"/>
              </a:rPr>
              <a:t>display</a:t>
            </a:r>
            <a:r>
              <a:rPr lang="tr-TR" sz="1200" b="0" dirty="0">
                <a:solidFill>
                  <a:srgbClr val="CE9178"/>
                </a:solidFill>
                <a:effectLst/>
                <a:latin typeface="Consolas" panose="020B0609020204030204" pitchFamily="49" charset="0"/>
              </a:rPr>
              <a:t>: </a:t>
            </a:r>
            <a:r>
              <a:rPr lang="tr-TR" sz="1200" b="0" dirty="0" err="1">
                <a:solidFill>
                  <a:srgbClr val="CE9178"/>
                </a:solidFill>
                <a:effectLst/>
                <a:latin typeface="Consolas" panose="020B0609020204030204" pitchFamily="49" charset="0"/>
              </a:rPr>
              <a:t>none</a:t>
            </a:r>
            <a:r>
              <a:rPr lang="tr-TR" sz="1200" b="0" dirty="0">
                <a:solidFill>
                  <a:srgbClr val="CE9178"/>
                </a:solidFill>
                <a:effectLst/>
                <a:latin typeface="Consolas" panose="020B0609020204030204" pitchFamily="49" charset="0"/>
              </a:rPr>
              <a:t>;"</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2</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3</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800" b="0" dirty="0">
              <a:solidFill>
                <a:srgbClr val="D4D4D4"/>
              </a:solidFill>
              <a:effectLst/>
              <a:latin typeface="Times New Roman" panose="02020603050405020304" pitchFamily="18" charset="0"/>
              <a:cs typeface="Times New Roman" panose="02020603050405020304" pitchFamily="18" charset="0"/>
            </a:endParaRPr>
          </a:p>
          <a:p>
            <a:r>
              <a:rPr lang="tr-TR" sz="1800" b="0" dirty="0" err="1">
                <a:solidFill>
                  <a:srgbClr val="FFC000"/>
                </a:solidFill>
                <a:effectLst/>
                <a:latin typeface="Times New Roman" panose="02020603050405020304" pitchFamily="18" charset="0"/>
                <a:cs typeface="Times New Roman" panose="02020603050405020304" pitchFamily="18" charset="0"/>
              </a:rPr>
              <a:t>visibility:</a:t>
            </a:r>
            <a:r>
              <a:rPr lang="tr-TR" sz="1800" dirty="0" err="1">
                <a:solidFill>
                  <a:srgbClr val="FFC000"/>
                </a:solidFill>
                <a:latin typeface="Times New Roman" panose="02020603050405020304" pitchFamily="18" charset="0"/>
                <a:cs typeface="Times New Roman" panose="02020603050405020304" pitchFamily="18" charset="0"/>
              </a:rPr>
              <a:t>hidden</a:t>
            </a:r>
            <a:r>
              <a:rPr lang="tr-TR" sz="1800" dirty="0">
                <a:solidFill>
                  <a:srgbClr val="FFC000"/>
                </a:solidFill>
                <a:latin typeface="Times New Roman" panose="02020603050405020304" pitchFamily="18" charset="0"/>
                <a:cs typeface="Times New Roman" panose="02020603050405020304" pitchFamily="18" charset="0"/>
              </a:rPr>
              <a:t>;</a:t>
            </a: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1</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D4D4D4"/>
                </a:solidFill>
                <a:effectLst/>
                <a:latin typeface="Consolas" panose="020B0609020204030204" pitchFamily="49" charset="0"/>
              </a:rPr>
              <a:t> </a:t>
            </a:r>
            <a:r>
              <a:rPr lang="tr-TR" sz="1200" b="0" dirty="0" err="1">
                <a:solidFill>
                  <a:srgbClr val="9CDCFE"/>
                </a:solidFill>
                <a:effectLst/>
                <a:latin typeface="Consolas" panose="020B0609020204030204" pitchFamily="49" charset="0"/>
              </a:rPr>
              <a:t>style</a:t>
            </a:r>
            <a:r>
              <a:rPr lang="tr-TR" sz="1200" b="0" dirty="0">
                <a:solidFill>
                  <a:srgbClr val="D4D4D4"/>
                </a:solidFill>
                <a:effectLst/>
                <a:latin typeface="Consolas" panose="020B0609020204030204" pitchFamily="49" charset="0"/>
              </a:rPr>
              <a:t>=</a:t>
            </a:r>
            <a:r>
              <a:rPr lang="tr-TR" sz="1200" b="0" dirty="0">
                <a:solidFill>
                  <a:srgbClr val="CE9178"/>
                </a:solidFill>
                <a:effectLst/>
                <a:latin typeface="Consolas" panose="020B0609020204030204" pitchFamily="49" charset="0"/>
              </a:rPr>
              <a:t>"</a:t>
            </a:r>
            <a:r>
              <a:rPr lang="tr-TR" sz="1200" b="0" dirty="0" err="1">
                <a:solidFill>
                  <a:srgbClr val="CE9178"/>
                </a:solidFill>
                <a:effectLst/>
                <a:latin typeface="Consolas" panose="020B0609020204030204" pitchFamily="49" charset="0"/>
              </a:rPr>
              <a:t>visibility</a:t>
            </a:r>
            <a:r>
              <a:rPr lang="tr-TR" sz="1200" b="0" dirty="0">
                <a:solidFill>
                  <a:srgbClr val="CE9178"/>
                </a:solidFill>
                <a:effectLst/>
                <a:latin typeface="Consolas" panose="020B0609020204030204" pitchFamily="49" charset="0"/>
              </a:rPr>
              <a:t>: </a:t>
            </a:r>
            <a:r>
              <a:rPr lang="tr-TR" sz="1200" b="0" dirty="0" err="1">
                <a:solidFill>
                  <a:srgbClr val="CE9178"/>
                </a:solidFill>
                <a:effectLst/>
                <a:latin typeface="Consolas" panose="020B0609020204030204" pitchFamily="49" charset="0"/>
              </a:rPr>
              <a:t>hidden</a:t>
            </a:r>
            <a:r>
              <a:rPr lang="tr-TR" sz="1200" b="0" dirty="0">
                <a:solidFill>
                  <a:srgbClr val="CE9178"/>
                </a:solidFill>
                <a:effectLst/>
                <a:latin typeface="Consolas" panose="020B0609020204030204" pitchFamily="49" charset="0"/>
              </a:rPr>
              <a:t>;"</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2</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3</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endParaRPr lang="tr-TR" sz="1800" dirty="0">
              <a:solidFill>
                <a:srgbClr val="FFC000"/>
              </a:solidFill>
            </a:endParaRPr>
          </a:p>
        </p:txBody>
      </p:sp>
      <p:pic>
        <p:nvPicPr>
          <p:cNvPr id="5" name="Resim 4">
            <a:extLst>
              <a:ext uri="{FF2B5EF4-FFF2-40B4-BE49-F238E27FC236}">
                <a16:creationId xmlns:a16="http://schemas.microsoft.com/office/drawing/2014/main" id="{C4DAE9C3-ACFA-3058-9B43-079E1FA956CC}"/>
              </a:ext>
            </a:extLst>
          </p:cNvPr>
          <p:cNvPicPr>
            <a:picLocks noChangeAspect="1"/>
          </p:cNvPicPr>
          <p:nvPr/>
        </p:nvPicPr>
        <p:blipFill>
          <a:blip r:embed="rId2"/>
          <a:stretch>
            <a:fillRect/>
          </a:stretch>
        </p:blipFill>
        <p:spPr>
          <a:xfrm>
            <a:off x="6096000" y="2571750"/>
            <a:ext cx="1466850" cy="857250"/>
          </a:xfrm>
          <a:prstGeom prst="rect">
            <a:avLst/>
          </a:prstGeom>
        </p:spPr>
      </p:pic>
      <p:pic>
        <p:nvPicPr>
          <p:cNvPr id="7" name="Resim 6">
            <a:extLst>
              <a:ext uri="{FF2B5EF4-FFF2-40B4-BE49-F238E27FC236}">
                <a16:creationId xmlns:a16="http://schemas.microsoft.com/office/drawing/2014/main" id="{4A6C7A18-7B7E-A112-61C0-D66F38A8D0CF}"/>
              </a:ext>
            </a:extLst>
          </p:cNvPr>
          <p:cNvPicPr>
            <a:picLocks noChangeAspect="1"/>
          </p:cNvPicPr>
          <p:nvPr/>
        </p:nvPicPr>
        <p:blipFill>
          <a:blip r:embed="rId3"/>
          <a:stretch>
            <a:fillRect/>
          </a:stretch>
        </p:blipFill>
        <p:spPr>
          <a:xfrm>
            <a:off x="6096000" y="4038167"/>
            <a:ext cx="1381125" cy="1209675"/>
          </a:xfrm>
          <a:prstGeom prst="rect">
            <a:avLst/>
          </a:prstGeom>
        </p:spPr>
      </p:pic>
    </p:spTree>
    <p:extLst>
      <p:ext uri="{BB962C8B-B14F-4D97-AF65-F5344CB8AC3E}">
        <p14:creationId xmlns:p14="http://schemas.microsoft.com/office/powerpoint/2010/main" val="2212264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0E3E2A-13F6-8139-AAA7-5D83204E61A3}"/>
              </a:ext>
            </a:extLst>
          </p:cNvPr>
          <p:cNvSpPr>
            <a:spLocks noGrp="1"/>
          </p:cNvSpPr>
          <p:nvPr>
            <p:ph type="title"/>
          </p:nvPr>
        </p:nvSpPr>
        <p:spPr>
          <a:xfrm>
            <a:off x="820564" y="112714"/>
            <a:ext cx="10515600" cy="463019"/>
          </a:xfrm>
        </p:spPr>
        <p:txBody>
          <a:bodyPr>
            <a:normAutofit fontScale="90000"/>
          </a:bodyPr>
          <a:lstStyle/>
          <a:p>
            <a:r>
              <a:rPr lang="tr-TR" sz="2800" b="0" dirty="0" err="1">
                <a:solidFill>
                  <a:srgbClr val="D4D4D4"/>
                </a:solidFill>
                <a:effectLst/>
                <a:latin typeface="Times New Roman" panose="02020603050405020304" pitchFamily="18" charset="0"/>
                <a:cs typeface="Times New Roman" panose="02020603050405020304" pitchFamily="18" charset="0"/>
              </a:rPr>
              <a:t>pseudo</a:t>
            </a:r>
            <a:r>
              <a:rPr lang="tr-TR" sz="2800" b="0" dirty="0">
                <a:solidFill>
                  <a:srgbClr val="D4D4D4"/>
                </a:solidFill>
                <a:effectLst/>
                <a:latin typeface="Times New Roman" panose="02020603050405020304" pitchFamily="18" charset="0"/>
                <a:cs typeface="Times New Roman" panose="02020603050405020304" pitchFamily="18" charset="0"/>
              </a:rPr>
              <a:t> </a:t>
            </a:r>
            <a:r>
              <a:rPr lang="tr-TR" sz="2800" b="0" dirty="0" err="1">
                <a:solidFill>
                  <a:srgbClr val="D4D4D4"/>
                </a:solidFill>
                <a:effectLst/>
                <a:latin typeface="Times New Roman" panose="02020603050405020304" pitchFamily="18" charset="0"/>
                <a:cs typeface="Times New Roman" panose="02020603050405020304" pitchFamily="18" charset="0"/>
              </a:rPr>
              <a:t>class</a:t>
            </a:r>
            <a:r>
              <a:rPr lang="tr-TR" sz="2800" b="0" dirty="0">
                <a:solidFill>
                  <a:srgbClr val="D4D4D4"/>
                </a:solidFill>
                <a:effectLst/>
                <a:latin typeface="Times New Roman" panose="02020603050405020304" pitchFamily="18" charset="0"/>
                <a:cs typeface="Times New Roman" panose="02020603050405020304" pitchFamily="18" charset="0"/>
              </a:rPr>
              <a:t> ile </a:t>
            </a:r>
            <a:r>
              <a:rPr lang="tr-TR" sz="2800" b="0" dirty="0" err="1">
                <a:solidFill>
                  <a:srgbClr val="D4D4D4"/>
                </a:solidFill>
                <a:effectLst/>
                <a:latin typeface="Times New Roman" panose="02020603050405020304" pitchFamily="18" charset="0"/>
                <a:cs typeface="Times New Roman" panose="02020603050405020304" pitchFamily="18" charset="0"/>
              </a:rPr>
              <a:t>pseudo</a:t>
            </a:r>
            <a:r>
              <a:rPr lang="tr-TR" sz="2800" b="0" dirty="0">
                <a:solidFill>
                  <a:srgbClr val="D4D4D4"/>
                </a:solidFill>
                <a:effectLst/>
                <a:latin typeface="Times New Roman" panose="02020603050405020304" pitchFamily="18" charset="0"/>
                <a:cs typeface="Times New Roman" panose="02020603050405020304" pitchFamily="18" charset="0"/>
              </a:rPr>
              <a:t> element nedir?</a:t>
            </a:r>
            <a:endParaRPr lang="tr-TR" sz="2800" dirty="0"/>
          </a:p>
        </p:txBody>
      </p:sp>
      <p:sp>
        <p:nvSpPr>
          <p:cNvPr id="3" name="İçerik Yer Tutucusu 2">
            <a:extLst>
              <a:ext uri="{FF2B5EF4-FFF2-40B4-BE49-F238E27FC236}">
                <a16:creationId xmlns:a16="http://schemas.microsoft.com/office/drawing/2014/main" id="{106D6E82-BEDF-4DD8-0FCA-A4F244748C5F}"/>
              </a:ext>
            </a:extLst>
          </p:cNvPr>
          <p:cNvSpPr>
            <a:spLocks noGrp="1"/>
          </p:cNvSpPr>
          <p:nvPr>
            <p:ph idx="1"/>
          </p:nvPr>
        </p:nvSpPr>
        <p:spPr>
          <a:xfrm>
            <a:off x="838200" y="575734"/>
            <a:ext cx="10515600" cy="6118578"/>
          </a:xfrm>
        </p:spPr>
        <p:txBody>
          <a:bodyPr>
            <a:noAutofit/>
          </a:bodyPr>
          <a:lstStyle/>
          <a:p>
            <a:r>
              <a:rPr lang="tr-TR" sz="1700" b="0" dirty="0" err="1">
                <a:solidFill>
                  <a:srgbClr val="FFC000"/>
                </a:solidFill>
                <a:effectLst/>
                <a:latin typeface="Times New Roman" panose="02020603050405020304" pitchFamily="18" charset="0"/>
                <a:cs typeface="Times New Roman" panose="02020603050405020304" pitchFamily="18" charset="0"/>
              </a:rPr>
              <a:t>pseudo</a:t>
            </a:r>
            <a:r>
              <a:rPr lang="tr-TR" sz="1700" b="0" dirty="0">
                <a:solidFill>
                  <a:srgbClr val="FFC000"/>
                </a:solidFill>
                <a:effectLst/>
                <a:latin typeface="Times New Roman" panose="02020603050405020304" pitchFamily="18" charset="0"/>
                <a:cs typeface="Times New Roman" panose="02020603050405020304" pitchFamily="18" charset="0"/>
              </a:rPr>
              <a:t> </a:t>
            </a:r>
            <a:r>
              <a:rPr lang="tr-TR" sz="1700" b="0" dirty="0" err="1">
                <a:solidFill>
                  <a:srgbClr val="FFC000"/>
                </a:solidFill>
                <a:effectLst/>
                <a:latin typeface="Times New Roman" panose="02020603050405020304" pitchFamily="18" charset="0"/>
                <a:cs typeface="Times New Roman" panose="02020603050405020304" pitchFamily="18" charset="0"/>
              </a:rPr>
              <a:t>class</a:t>
            </a:r>
            <a:r>
              <a:rPr lang="tr-TR" sz="1700" b="0" dirty="0">
                <a:solidFill>
                  <a:srgbClr val="FFC000"/>
                </a:solidFill>
                <a:effectLst/>
                <a:latin typeface="Times New Roman" panose="02020603050405020304" pitchFamily="18" charset="0"/>
                <a:cs typeface="Times New Roman" panose="02020603050405020304" pitchFamily="18" charset="0"/>
              </a:rPr>
              <a:t>: </a:t>
            </a:r>
            <a:r>
              <a:rPr lang="tr-TR" sz="1700" b="0" i="0" dirty="0">
                <a:effectLst/>
                <a:latin typeface="Times New Roman" panose="02020603050405020304" pitchFamily="18" charset="0"/>
                <a:cs typeface="Times New Roman" panose="02020603050405020304" pitchFamily="18" charset="0"/>
              </a:rPr>
              <a:t>Bir öğenin özel durumunu tanımlamak için kullanılan sınıflardır.</a:t>
            </a:r>
          </a:p>
          <a:p>
            <a:r>
              <a:rPr lang="tr-TR" sz="1700" b="0" i="0" dirty="0">
                <a:effectLst/>
                <a:latin typeface="Times New Roman" panose="02020603050405020304" pitchFamily="18" charset="0"/>
                <a:cs typeface="Times New Roman" panose="02020603050405020304" pitchFamily="18" charset="0"/>
              </a:rPr>
              <a:t>Örneğin;</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Bir kullanıcı fareyle üzerine (</a:t>
            </a:r>
            <a:r>
              <a:rPr lang="tr-TR" sz="1700" b="0" i="0" dirty="0" err="1">
                <a:solidFill>
                  <a:srgbClr val="C00000"/>
                </a:solidFill>
                <a:effectLst/>
                <a:latin typeface="Times New Roman" panose="02020603050405020304" pitchFamily="18" charset="0"/>
                <a:cs typeface="Times New Roman" panose="02020603050405020304" pitchFamily="18" charset="0"/>
              </a:rPr>
              <a:t>hover</a:t>
            </a:r>
            <a:r>
              <a:rPr lang="tr-TR" sz="1700" b="0" i="0" dirty="0">
                <a:effectLst/>
                <a:latin typeface="Times New Roman" panose="02020603050405020304" pitchFamily="18" charset="0"/>
                <a:cs typeface="Times New Roman" panose="02020603050405020304" pitchFamily="18" charset="0"/>
              </a:rPr>
              <a:t>) geldiğinde bir öğeye stil verin</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Ziyaret edilen (</a:t>
            </a:r>
            <a:r>
              <a:rPr lang="tr-TR" sz="1700" b="0" i="0" dirty="0" err="1">
                <a:solidFill>
                  <a:srgbClr val="C00000"/>
                </a:solidFill>
                <a:effectLst/>
                <a:latin typeface="Times New Roman" panose="02020603050405020304" pitchFamily="18" charset="0"/>
                <a:cs typeface="Times New Roman" panose="02020603050405020304" pitchFamily="18" charset="0"/>
              </a:rPr>
              <a:t>visited</a:t>
            </a:r>
            <a:r>
              <a:rPr lang="tr-TR" sz="1700" b="0" i="0" dirty="0">
                <a:effectLst/>
                <a:latin typeface="Times New Roman" panose="02020603050405020304" pitchFamily="18" charset="0"/>
                <a:cs typeface="Times New Roman" panose="02020603050405020304" pitchFamily="18" charset="0"/>
              </a:rPr>
              <a:t>) ve ziyaret edilmeyen (</a:t>
            </a:r>
            <a:r>
              <a:rPr lang="tr-TR" sz="1700" b="0" i="0" dirty="0">
                <a:solidFill>
                  <a:srgbClr val="C00000"/>
                </a:solidFill>
                <a:effectLst/>
                <a:latin typeface="Times New Roman" panose="02020603050405020304" pitchFamily="18" charset="0"/>
                <a:cs typeface="Times New Roman" panose="02020603050405020304" pitchFamily="18" charset="0"/>
              </a:rPr>
              <a:t>link</a:t>
            </a:r>
            <a:r>
              <a:rPr lang="tr-TR" sz="1700" b="0" i="0" dirty="0">
                <a:effectLst/>
                <a:latin typeface="Times New Roman" panose="02020603050405020304" pitchFamily="18" charset="0"/>
                <a:cs typeface="Times New Roman" panose="02020603050405020304" pitchFamily="18" charset="0"/>
              </a:rPr>
              <a:t>) bağlantıları farklı şekilde </a:t>
            </a:r>
            <a:r>
              <a:rPr lang="tr-TR" sz="1700" b="0" i="0" dirty="0" err="1">
                <a:effectLst/>
                <a:latin typeface="Times New Roman" panose="02020603050405020304" pitchFamily="18" charset="0"/>
                <a:cs typeface="Times New Roman" panose="02020603050405020304" pitchFamily="18" charset="0"/>
              </a:rPr>
              <a:t>stillendirin</a:t>
            </a:r>
            <a:r>
              <a:rPr lang="tr-TR" sz="1700" b="0" i="0" dirty="0">
                <a:effectLst/>
                <a:latin typeface="Times New Roman" panose="02020603050405020304" pitchFamily="18" charset="0"/>
                <a:cs typeface="Times New Roman" panose="02020603050405020304" pitchFamily="18" charset="0"/>
              </a:rPr>
              <a:t>.</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Odaklandığında (</a:t>
            </a:r>
            <a:r>
              <a:rPr lang="tr-TR" sz="1700" b="0" i="0" dirty="0" err="1">
                <a:solidFill>
                  <a:srgbClr val="C00000"/>
                </a:solidFill>
                <a:effectLst/>
                <a:latin typeface="Times New Roman" panose="02020603050405020304" pitchFamily="18" charset="0"/>
                <a:cs typeface="Times New Roman" panose="02020603050405020304" pitchFamily="18" charset="0"/>
              </a:rPr>
              <a:t>focus</a:t>
            </a:r>
            <a:r>
              <a:rPr lang="tr-TR" sz="1700" b="0" i="0" dirty="0">
                <a:effectLst/>
                <a:latin typeface="Times New Roman" panose="02020603050405020304" pitchFamily="18" charset="0"/>
                <a:cs typeface="Times New Roman" panose="02020603050405020304" pitchFamily="18" charset="0"/>
              </a:rPr>
              <a:t>) bir öğeye stil veren.</a:t>
            </a:r>
          </a:p>
          <a:p>
            <a:r>
              <a:rPr lang="tr-TR" sz="1700" dirty="0">
                <a:latin typeface="Times New Roman" panose="02020603050405020304" pitchFamily="18" charset="0"/>
                <a:cs typeface="Times New Roman" panose="02020603050405020304" pitchFamily="18" charset="0"/>
              </a:rPr>
              <a:t>Örnek;</a:t>
            </a:r>
          </a:p>
          <a:p>
            <a:r>
              <a:rPr lang="tr-TR" sz="1700" b="0" dirty="0">
                <a:solidFill>
                  <a:srgbClr val="808080"/>
                </a:solidFill>
                <a:effectLst/>
                <a:latin typeface="Times New Roman" panose="02020603050405020304" pitchFamily="18" charset="0"/>
                <a:cs typeface="Times New Roman" panose="02020603050405020304" pitchFamily="18" charset="0"/>
              </a:rPr>
              <a:t>&lt;</a:t>
            </a:r>
            <a:r>
              <a:rPr lang="tr-TR" sz="1700" b="0" dirty="0" err="1">
                <a:solidFill>
                  <a:srgbClr val="569CD6"/>
                </a:solidFill>
                <a:effectLst/>
                <a:latin typeface="Times New Roman" panose="02020603050405020304" pitchFamily="18" charset="0"/>
                <a:cs typeface="Times New Roman" panose="02020603050405020304" pitchFamily="18" charset="0"/>
              </a:rPr>
              <a:t>style</a:t>
            </a:r>
            <a:r>
              <a:rPr lang="tr-TR" sz="1700" b="0" dirty="0">
                <a:solidFill>
                  <a:srgbClr val="808080"/>
                </a:solidFill>
                <a:effectLst/>
                <a:latin typeface="Times New Roman" panose="02020603050405020304" pitchFamily="18" charset="0"/>
                <a:cs typeface="Times New Roman" panose="02020603050405020304" pitchFamily="18" charset="0"/>
              </a:rPr>
              <a:t>&gt;</a:t>
            </a:r>
            <a:endParaRPr lang="tr-TR" sz="1700" b="0" dirty="0">
              <a:solidFill>
                <a:srgbClr val="D4D4D4"/>
              </a:solidFill>
              <a:effectLst/>
              <a:latin typeface="Times New Roman" panose="02020603050405020304" pitchFamily="18" charset="0"/>
              <a:cs typeface="Times New Roman" panose="02020603050405020304" pitchFamily="18" charset="0"/>
            </a:endParaRP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D7BA7D"/>
                </a:solidFill>
                <a:effectLst/>
                <a:latin typeface="Times New Roman" panose="02020603050405020304" pitchFamily="18" charset="0"/>
                <a:cs typeface="Times New Roman" panose="02020603050405020304" pitchFamily="18" charset="0"/>
              </a:rPr>
              <a:t>.</a:t>
            </a:r>
            <a:r>
              <a:rPr lang="tr-TR" sz="1700" b="0" dirty="0" err="1">
                <a:solidFill>
                  <a:srgbClr val="D7BA7D"/>
                </a:solidFill>
                <a:effectLst/>
                <a:latin typeface="Times New Roman" panose="02020603050405020304" pitchFamily="18" charset="0"/>
                <a:cs typeface="Times New Roman" panose="02020603050405020304" pitchFamily="18" charset="0"/>
              </a:rPr>
              <a:t>denemeLink</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CE9178"/>
                </a:solidFill>
                <a:effectLst/>
                <a:latin typeface="Times New Roman" panose="02020603050405020304" pitchFamily="18" charset="0"/>
                <a:cs typeface="Times New Roman" panose="02020603050405020304" pitchFamily="18" charset="0"/>
              </a:rPr>
              <a:t>red</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9CDCFE"/>
                </a:solidFill>
                <a:effectLst/>
                <a:latin typeface="Times New Roman" panose="02020603050405020304" pitchFamily="18" charset="0"/>
                <a:cs typeface="Times New Roman" panose="02020603050405020304" pitchFamily="18" charset="0"/>
              </a:rPr>
              <a:t>background-</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CE9178"/>
                </a:solidFill>
                <a:effectLst/>
                <a:latin typeface="Times New Roman" panose="02020603050405020304" pitchFamily="18" charset="0"/>
                <a:cs typeface="Times New Roman" panose="02020603050405020304" pitchFamily="18" charset="0"/>
              </a:rPr>
              <a:t>yellow</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D7BA7D"/>
                </a:solidFill>
                <a:effectLst/>
                <a:latin typeface="Times New Roman" panose="02020603050405020304" pitchFamily="18" charset="0"/>
                <a:cs typeface="Times New Roman" panose="02020603050405020304" pitchFamily="18" charset="0"/>
              </a:rPr>
              <a:t>.</a:t>
            </a:r>
            <a:r>
              <a:rPr lang="tr-TR" sz="1700" b="0" dirty="0" err="1">
                <a:solidFill>
                  <a:srgbClr val="D7BA7D"/>
                </a:solidFill>
                <a:effectLst/>
                <a:latin typeface="Times New Roman" panose="02020603050405020304" pitchFamily="18" charset="0"/>
                <a:cs typeface="Times New Roman" panose="02020603050405020304" pitchFamily="18" charset="0"/>
              </a:rPr>
              <a:t>denemeLink:hover</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DCDCAA"/>
                </a:solidFill>
                <a:effectLst/>
                <a:latin typeface="Times New Roman" panose="02020603050405020304" pitchFamily="18" charset="0"/>
                <a:cs typeface="Times New Roman" panose="02020603050405020304" pitchFamily="18" charset="0"/>
              </a:rPr>
              <a:t>rgb</a:t>
            </a:r>
            <a:r>
              <a:rPr lang="tr-TR" sz="1700" b="0" dirty="0">
                <a:solidFill>
                  <a:srgbClr val="D4D4D4"/>
                </a:solidFill>
                <a:effectLst/>
                <a:latin typeface="Times New Roman" panose="02020603050405020304" pitchFamily="18" charset="0"/>
                <a:cs typeface="Times New Roman" panose="02020603050405020304" pitchFamily="18" charset="0"/>
              </a:rPr>
              <a:t>(</a:t>
            </a:r>
            <a:r>
              <a:rPr lang="tr-TR" sz="1700" b="0" dirty="0">
                <a:solidFill>
                  <a:srgbClr val="B5CEA8"/>
                </a:solidFill>
                <a:effectLst/>
                <a:latin typeface="Times New Roman" panose="02020603050405020304" pitchFamily="18" charset="0"/>
                <a:cs typeface="Times New Roman" panose="02020603050405020304" pitchFamily="18" charset="0"/>
              </a:rPr>
              <a:t>0</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255</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255</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9CDCFE"/>
                </a:solidFill>
                <a:effectLst/>
                <a:latin typeface="Times New Roman" panose="02020603050405020304" pitchFamily="18" charset="0"/>
                <a:cs typeface="Times New Roman" panose="02020603050405020304" pitchFamily="18" charset="0"/>
              </a:rPr>
              <a:t>background-</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DCDCAA"/>
                </a:solidFill>
                <a:effectLst/>
                <a:latin typeface="Times New Roman" panose="02020603050405020304" pitchFamily="18" charset="0"/>
                <a:cs typeface="Times New Roman" panose="02020603050405020304" pitchFamily="18" charset="0"/>
              </a:rPr>
              <a:t>rgb</a:t>
            </a:r>
            <a:r>
              <a:rPr lang="tr-TR" sz="1700" b="0" dirty="0">
                <a:solidFill>
                  <a:srgbClr val="D4D4D4"/>
                </a:solidFill>
                <a:effectLst/>
                <a:latin typeface="Times New Roman" panose="02020603050405020304" pitchFamily="18" charset="0"/>
                <a:cs typeface="Times New Roman" panose="02020603050405020304" pitchFamily="18" charset="0"/>
              </a:rPr>
              <a:t>(</a:t>
            </a:r>
            <a:r>
              <a:rPr lang="tr-TR" sz="1700" b="0" dirty="0">
                <a:solidFill>
                  <a:srgbClr val="B5CEA8"/>
                </a:solidFill>
                <a:effectLst/>
                <a:latin typeface="Times New Roman" panose="02020603050405020304" pitchFamily="18" charset="0"/>
                <a:cs typeface="Times New Roman" panose="02020603050405020304" pitchFamily="18" charset="0"/>
              </a:rPr>
              <a:t>69</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14</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14</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p>
          <a:p>
            <a:r>
              <a:rPr lang="tr-TR" sz="1700" b="0" dirty="0">
                <a:solidFill>
                  <a:srgbClr val="808080"/>
                </a:solidFill>
                <a:effectLst/>
                <a:latin typeface="Times New Roman" panose="02020603050405020304" pitchFamily="18" charset="0"/>
                <a:cs typeface="Times New Roman" panose="02020603050405020304" pitchFamily="18" charset="0"/>
              </a:rPr>
              <a:t>&lt;/</a:t>
            </a:r>
            <a:r>
              <a:rPr lang="tr-TR" sz="1700" b="0" dirty="0" err="1">
                <a:solidFill>
                  <a:srgbClr val="569CD6"/>
                </a:solidFill>
                <a:effectLst/>
                <a:latin typeface="Times New Roman" panose="02020603050405020304" pitchFamily="18" charset="0"/>
                <a:cs typeface="Times New Roman" panose="02020603050405020304" pitchFamily="18" charset="0"/>
              </a:rPr>
              <a:t>style</a:t>
            </a:r>
            <a:r>
              <a:rPr lang="tr-TR" sz="1700" b="0" dirty="0">
                <a:solidFill>
                  <a:srgbClr val="808080"/>
                </a:solidFill>
                <a:effectLst/>
                <a:latin typeface="Times New Roman" panose="02020603050405020304" pitchFamily="18" charset="0"/>
                <a:cs typeface="Times New Roman" panose="02020603050405020304" pitchFamily="18" charset="0"/>
              </a:rPr>
              <a:t>&gt;</a:t>
            </a:r>
          </a:p>
          <a:p>
            <a:r>
              <a:rPr lang="en-US" sz="1700" b="0" dirty="0">
                <a:solidFill>
                  <a:srgbClr val="808080"/>
                </a:solidFill>
                <a:effectLst/>
                <a:latin typeface="Times New Roman" panose="02020603050405020304" pitchFamily="18" charset="0"/>
                <a:cs typeface="Times New Roman" panose="02020603050405020304" pitchFamily="18" charset="0"/>
              </a:rPr>
              <a:t>&lt;</a:t>
            </a:r>
            <a:r>
              <a:rPr lang="en-US" sz="1700" b="0" dirty="0">
                <a:solidFill>
                  <a:srgbClr val="569CD6"/>
                </a:solidFill>
                <a:effectLst/>
                <a:latin typeface="Times New Roman" panose="02020603050405020304" pitchFamily="18" charset="0"/>
                <a:cs typeface="Times New Roman" panose="02020603050405020304" pitchFamily="18" charset="0"/>
              </a:rPr>
              <a:t>a</a:t>
            </a:r>
            <a:r>
              <a:rPr lang="en-US" sz="1700" b="0" dirty="0">
                <a:solidFill>
                  <a:srgbClr val="D4D4D4"/>
                </a:solidFill>
                <a:effectLst/>
                <a:latin typeface="Times New Roman" panose="02020603050405020304" pitchFamily="18" charset="0"/>
                <a:cs typeface="Times New Roman" panose="02020603050405020304" pitchFamily="18" charset="0"/>
              </a:rPr>
              <a:t> </a:t>
            </a:r>
            <a:r>
              <a:rPr lang="en-US" sz="1700" b="0" dirty="0" err="1">
                <a:solidFill>
                  <a:srgbClr val="9CDCFE"/>
                </a:solidFill>
                <a:effectLst/>
                <a:latin typeface="Times New Roman" panose="02020603050405020304" pitchFamily="18" charset="0"/>
                <a:cs typeface="Times New Roman" panose="02020603050405020304" pitchFamily="18" charset="0"/>
              </a:rPr>
              <a:t>href</a:t>
            </a:r>
            <a:r>
              <a:rPr lang="en-US" sz="1700" b="0" dirty="0">
                <a:solidFill>
                  <a:srgbClr val="D4D4D4"/>
                </a:solidFill>
                <a:effectLst/>
                <a:latin typeface="Times New Roman" panose="02020603050405020304" pitchFamily="18" charset="0"/>
                <a:cs typeface="Times New Roman" panose="02020603050405020304" pitchFamily="18" charset="0"/>
              </a:rPr>
              <a:t>=</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a:solidFill>
                  <a:srgbClr val="D4D4D4"/>
                </a:solidFill>
                <a:effectLst/>
                <a:latin typeface="Times New Roman" panose="02020603050405020304" pitchFamily="18" charset="0"/>
                <a:cs typeface="Times New Roman" panose="02020603050405020304" pitchFamily="18" charset="0"/>
              </a:rPr>
              <a:t> </a:t>
            </a:r>
            <a:r>
              <a:rPr lang="en-US" sz="1700" b="0" dirty="0">
                <a:solidFill>
                  <a:srgbClr val="9CDCFE"/>
                </a:solidFill>
                <a:effectLst/>
                <a:latin typeface="Times New Roman" panose="02020603050405020304" pitchFamily="18" charset="0"/>
                <a:cs typeface="Times New Roman" panose="02020603050405020304" pitchFamily="18" charset="0"/>
              </a:rPr>
              <a:t>class</a:t>
            </a:r>
            <a:r>
              <a:rPr lang="en-US" sz="1700" b="0" dirty="0">
                <a:solidFill>
                  <a:srgbClr val="D4D4D4"/>
                </a:solidFill>
                <a:effectLst/>
                <a:latin typeface="Times New Roman" panose="02020603050405020304" pitchFamily="18" charset="0"/>
                <a:cs typeface="Times New Roman" panose="02020603050405020304" pitchFamily="18" charset="0"/>
              </a:rPr>
              <a:t>=</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err="1">
                <a:solidFill>
                  <a:srgbClr val="CE9178"/>
                </a:solidFill>
                <a:effectLst/>
                <a:latin typeface="Times New Roman" panose="02020603050405020304" pitchFamily="18" charset="0"/>
                <a:cs typeface="Times New Roman" panose="02020603050405020304" pitchFamily="18" charset="0"/>
              </a:rPr>
              <a:t>denemeLink</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a:solidFill>
                  <a:srgbClr val="808080"/>
                </a:solidFill>
                <a:effectLst/>
                <a:latin typeface="Times New Roman" panose="02020603050405020304" pitchFamily="18" charset="0"/>
                <a:cs typeface="Times New Roman" panose="02020603050405020304" pitchFamily="18" charset="0"/>
              </a:rPr>
              <a:t>&gt;</a:t>
            </a:r>
            <a:r>
              <a:rPr lang="en-US" sz="1700" b="0" dirty="0">
                <a:solidFill>
                  <a:srgbClr val="D4D4D4"/>
                </a:solidFill>
                <a:effectLst/>
                <a:latin typeface="Times New Roman" panose="02020603050405020304" pitchFamily="18" charset="0"/>
                <a:cs typeface="Times New Roman" panose="02020603050405020304" pitchFamily="18" charset="0"/>
              </a:rPr>
              <a:t>Bu </a:t>
            </a:r>
            <a:r>
              <a:rPr lang="en-US" sz="1700" b="0" dirty="0" err="1">
                <a:solidFill>
                  <a:srgbClr val="D4D4D4"/>
                </a:solidFill>
                <a:effectLst/>
                <a:latin typeface="Times New Roman" panose="02020603050405020304" pitchFamily="18" charset="0"/>
                <a:cs typeface="Times New Roman" panose="02020603050405020304" pitchFamily="18" charset="0"/>
              </a:rPr>
              <a:t>bir</a:t>
            </a:r>
            <a:r>
              <a:rPr lang="en-US" sz="1700" b="0" dirty="0">
                <a:solidFill>
                  <a:srgbClr val="D4D4D4"/>
                </a:solidFill>
                <a:effectLst/>
                <a:latin typeface="Times New Roman" panose="02020603050405020304" pitchFamily="18" charset="0"/>
                <a:cs typeface="Times New Roman" panose="02020603050405020304" pitchFamily="18" charset="0"/>
              </a:rPr>
              <a:t> link</a:t>
            </a:r>
            <a:r>
              <a:rPr lang="en-US" sz="1700" b="0" dirty="0">
                <a:solidFill>
                  <a:srgbClr val="808080"/>
                </a:solidFill>
                <a:effectLst/>
                <a:latin typeface="Times New Roman" panose="02020603050405020304" pitchFamily="18" charset="0"/>
                <a:cs typeface="Times New Roman" panose="02020603050405020304" pitchFamily="18" charset="0"/>
              </a:rPr>
              <a:t>&lt;/</a:t>
            </a:r>
            <a:r>
              <a:rPr lang="en-US" sz="1700" b="0" dirty="0">
                <a:solidFill>
                  <a:srgbClr val="569CD6"/>
                </a:solidFill>
                <a:effectLst/>
                <a:latin typeface="Times New Roman" panose="02020603050405020304" pitchFamily="18" charset="0"/>
                <a:cs typeface="Times New Roman" panose="02020603050405020304" pitchFamily="18" charset="0"/>
              </a:rPr>
              <a:t>a</a:t>
            </a:r>
            <a:r>
              <a:rPr lang="en-US" sz="1700" b="0" dirty="0">
                <a:solidFill>
                  <a:srgbClr val="808080"/>
                </a:solidFill>
                <a:effectLst/>
                <a:latin typeface="Times New Roman" panose="02020603050405020304" pitchFamily="18" charset="0"/>
                <a:cs typeface="Times New Roman" panose="02020603050405020304" pitchFamily="18" charset="0"/>
              </a:rPr>
              <a:t>&gt;</a:t>
            </a:r>
            <a:endParaRPr lang="en-US" sz="1700" b="0" dirty="0">
              <a:solidFill>
                <a:srgbClr val="D4D4D4"/>
              </a:solidFill>
              <a:effectLst/>
              <a:latin typeface="Times New Roman" panose="02020603050405020304" pitchFamily="18" charset="0"/>
              <a:cs typeface="Times New Roman" panose="02020603050405020304" pitchFamily="18" charset="0"/>
            </a:endParaRPr>
          </a:p>
          <a:p>
            <a:pPr marL="0" indent="0">
              <a:buNone/>
            </a:pPr>
            <a:r>
              <a:rPr lang="tr-TR" sz="1700" dirty="0">
                <a:latin typeface="Times New Roman" panose="02020603050405020304" pitchFamily="18" charset="0"/>
                <a:cs typeface="Times New Roman" panose="02020603050405020304" pitchFamily="18" charset="0"/>
              </a:rPr>
              <a:t>Normal görünüm:                                    </a:t>
            </a:r>
            <a:r>
              <a:rPr lang="tr-TR" sz="1700" dirty="0" err="1">
                <a:latin typeface="Times New Roman" panose="02020603050405020304" pitchFamily="18" charset="0"/>
                <a:cs typeface="Times New Roman" panose="02020603050405020304" pitchFamily="18" charset="0"/>
              </a:rPr>
              <a:t>Hover</a:t>
            </a:r>
            <a:r>
              <a:rPr lang="tr-TR" sz="1700" dirty="0">
                <a:latin typeface="Times New Roman" panose="02020603050405020304" pitchFamily="18" charset="0"/>
                <a:cs typeface="Times New Roman" panose="02020603050405020304" pitchFamily="18" charset="0"/>
              </a:rPr>
              <a:t> olunca: </a:t>
            </a:r>
          </a:p>
        </p:txBody>
      </p:sp>
      <p:pic>
        <p:nvPicPr>
          <p:cNvPr id="5" name="Resim 4">
            <a:extLst>
              <a:ext uri="{FF2B5EF4-FFF2-40B4-BE49-F238E27FC236}">
                <a16:creationId xmlns:a16="http://schemas.microsoft.com/office/drawing/2014/main" id="{35D47040-3D3E-A276-3AA7-97214D2E2C2E}"/>
              </a:ext>
            </a:extLst>
          </p:cNvPr>
          <p:cNvPicPr>
            <a:picLocks noChangeAspect="1"/>
          </p:cNvPicPr>
          <p:nvPr/>
        </p:nvPicPr>
        <p:blipFill>
          <a:blip r:embed="rId2"/>
          <a:stretch>
            <a:fillRect/>
          </a:stretch>
        </p:blipFill>
        <p:spPr>
          <a:xfrm>
            <a:off x="2620082" y="6251397"/>
            <a:ext cx="1171575" cy="447675"/>
          </a:xfrm>
          <a:prstGeom prst="rect">
            <a:avLst/>
          </a:prstGeom>
        </p:spPr>
      </p:pic>
      <p:pic>
        <p:nvPicPr>
          <p:cNvPr id="9" name="Resim 8">
            <a:extLst>
              <a:ext uri="{FF2B5EF4-FFF2-40B4-BE49-F238E27FC236}">
                <a16:creationId xmlns:a16="http://schemas.microsoft.com/office/drawing/2014/main" id="{44C5D21B-4813-61F2-4208-89FBEDD8BFB5}"/>
              </a:ext>
            </a:extLst>
          </p:cNvPr>
          <p:cNvPicPr>
            <a:picLocks noChangeAspect="1"/>
          </p:cNvPicPr>
          <p:nvPr/>
        </p:nvPicPr>
        <p:blipFill>
          <a:blip r:embed="rId3"/>
          <a:stretch>
            <a:fillRect/>
          </a:stretch>
        </p:blipFill>
        <p:spPr>
          <a:xfrm>
            <a:off x="5855762" y="6265684"/>
            <a:ext cx="1009650" cy="419100"/>
          </a:xfrm>
          <a:prstGeom prst="rect">
            <a:avLst/>
          </a:prstGeom>
        </p:spPr>
      </p:pic>
    </p:spTree>
    <p:extLst>
      <p:ext uri="{BB962C8B-B14F-4D97-AF65-F5344CB8AC3E}">
        <p14:creationId xmlns:p14="http://schemas.microsoft.com/office/powerpoint/2010/main" val="3158375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6B154532-C21B-F07A-1EA4-130ECEDFCF3D}"/>
              </a:ext>
            </a:extLst>
          </p:cNvPr>
          <p:cNvSpPr>
            <a:spLocks noGrp="1"/>
          </p:cNvSpPr>
          <p:nvPr>
            <p:ph idx="1"/>
          </p:nvPr>
        </p:nvSpPr>
        <p:spPr>
          <a:xfrm>
            <a:off x="838200" y="112889"/>
            <a:ext cx="10515600" cy="6626577"/>
          </a:xfrm>
        </p:spPr>
        <p:txBody>
          <a:bodyPr>
            <a:normAutofit/>
          </a:bodyPr>
          <a:lstStyle/>
          <a:p>
            <a:r>
              <a:rPr lang="tr-TR" sz="1800" b="0" dirty="0" err="1">
                <a:solidFill>
                  <a:schemeClr val="accent4"/>
                </a:solidFill>
                <a:effectLst/>
                <a:latin typeface="Times New Roman" panose="02020603050405020304" pitchFamily="18" charset="0"/>
                <a:cs typeface="Times New Roman" panose="02020603050405020304" pitchFamily="18" charset="0"/>
              </a:rPr>
              <a:t>pseudo</a:t>
            </a:r>
            <a:r>
              <a:rPr lang="tr-TR" sz="1800" b="0" dirty="0">
                <a:solidFill>
                  <a:schemeClr val="accent4"/>
                </a:solidFill>
                <a:effectLst/>
                <a:latin typeface="Times New Roman" panose="02020603050405020304" pitchFamily="18" charset="0"/>
                <a:cs typeface="Times New Roman" panose="02020603050405020304" pitchFamily="18" charset="0"/>
              </a:rPr>
              <a:t> element: </a:t>
            </a:r>
            <a:r>
              <a:rPr lang="tr-TR" sz="1800" b="0" i="0" dirty="0">
                <a:effectLst/>
                <a:latin typeface="Times New Roman" panose="02020603050405020304" pitchFamily="18" charset="0"/>
                <a:cs typeface="Times New Roman" panose="02020603050405020304" pitchFamily="18" charset="0"/>
              </a:rPr>
              <a:t>Bir öğenin belirtilen bölümlerine stil vermek için bir CSS sözde öğesi kullanılır.</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Örneğin, aşağıdakiler için kullanılabilir:</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Bir öğenin ilk harfini (</a:t>
            </a:r>
            <a:r>
              <a:rPr lang="tr-TR" sz="1200" b="0" i="0" dirty="0" err="1">
                <a:solidFill>
                  <a:srgbClr val="A52A2A"/>
                </a:solidFill>
                <a:effectLst/>
                <a:latin typeface="Consolas" panose="020B0609020204030204" pitchFamily="49" charset="0"/>
              </a:rPr>
              <a:t>first-letter</a:t>
            </a:r>
            <a:r>
              <a:rPr lang="tr-TR" sz="1800" b="0" i="0" dirty="0">
                <a:effectLst/>
                <a:latin typeface="Times New Roman" panose="02020603050405020304" pitchFamily="18" charset="0"/>
                <a:cs typeface="Times New Roman" panose="02020603050405020304" pitchFamily="18" charset="0"/>
              </a:rPr>
              <a:t>) veya satırını (</a:t>
            </a:r>
            <a:r>
              <a:rPr lang="tr-TR" sz="1200" b="0" i="0" dirty="0" err="1">
                <a:solidFill>
                  <a:srgbClr val="A52A2A"/>
                </a:solidFill>
                <a:effectLst/>
                <a:latin typeface="Consolas" panose="020B0609020204030204" pitchFamily="49" charset="0"/>
              </a:rPr>
              <a:t>first-line</a:t>
            </a:r>
            <a:r>
              <a:rPr lang="tr-TR" sz="1800" b="0" i="0" dirty="0">
                <a:effectLst/>
                <a:latin typeface="Times New Roman" panose="02020603050405020304" pitchFamily="18" charset="0"/>
                <a:cs typeface="Times New Roman" panose="02020603050405020304" pitchFamily="18" charset="0"/>
              </a:rPr>
              <a:t>) stilize edin.</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Bir öğenin içeriğinden önce (</a:t>
            </a:r>
            <a:r>
              <a:rPr lang="tr-TR" sz="1800" b="0" i="0" dirty="0" err="1">
                <a:solidFill>
                  <a:srgbClr val="C00000"/>
                </a:solidFill>
                <a:effectLst/>
                <a:latin typeface="Times New Roman" panose="02020603050405020304" pitchFamily="18" charset="0"/>
                <a:cs typeface="Times New Roman" panose="02020603050405020304" pitchFamily="18" charset="0"/>
              </a:rPr>
              <a:t>before</a:t>
            </a:r>
            <a:r>
              <a:rPr lang="tr-TR" sz="1800" b="0" i="0" dirty="0">
                <a:effectLst/>
                <a:latin typeface="Times New Roman" panose="02020603050405020304" pitchFamily="18" charset="0"/>
                <a:cs typeface="Times New Roman" panose="02020603050405020304" pitchFamily="18" charset="0"/>
              </a:rPr>
              <a:t>) veya sonra (</a:t>
            </a:r>
            <a:r>
              <a:rPr lang="tr-TR" sz="1800" b="0" i="0" dirty="0" err="1">
                <a:solidFill>
                  <a:srgbClr val="C00000"/>
                </a:solidFill>
                <a:effectLst/>
                <a:latin typeface="Times New Roman" panose="02020603050405020304" pitchFamily="18" charset="0"/>
                <a:cs typeface="Times New Roman" panose="02020603050405020304" pitchFamily="18" charset="0"/>
              </a:rPr>
              <a:t>after</a:t>
            </a:r>
            <a:r>
              <a:rPr lang="tr-TR" sz="1800" b="0" i="0" dirty="0">
                <a:effectLst/>
                <a:latin typeface="Times New Roman" panose="02020603050405020304" pitchFamily="18" charset="0"/>
                <a:cs typeface="Times New Roman" panose="02020603050405020304" pitchFamily="18" charset="0"/>
              </a:rPr>
              <a:t>) içerik ekleme.</a:t>
            </a:r>
          </a:p>
          <a:p>
            <a:r>
              <a:rPr lang="tr-TR" sz="1800" dirty="0">
                <a:latin typeface="Times New Roman" panose="02020603050405020304" pitchFamily="18" charset="0"/>
                <a:cs typeface="Times New Roman" panose="02020603050405020304" pitchFamily="18" charset="0"/>
              </a:rPr>
              <a:t>Örnek;</a:t>
            </a:r>
          </a:p>
          <a:p>
            <a:r>
              <a:rPr lang="tr-TR" sz="1600" b="0" dirty="0">
                <a:solidFill>
                  <a:srgbClr val="808080"/>
                </a:solidFill>
                <a:effectLst/>
                <a:latin typeface="Consolas" panose="020B0609020204030204" pitchFamily="49" charset="0"/>
              </a:rPr>
              <a:t>&lt;</a:t>
            </a:r>
            <a:r>
              <a:rPr lang="tr-TR" sz="1600" b="0" dirty="0" err="1">
                <a:solidFill>
                  <a:srgbClr val="569CD6"/>
                </a:solidFill>
                <a:effectLst/>
                <a:latin typeface="Consolas" panose="020B0609020204030204" pitchFamily="49" charset="0"/>
              </a:rPr>
              <a:t>style</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r>
              <a:rPr lang="tr-TR" sz="1600" b="0" dirty="0">
                <a:solidFill>
                  <a:srgbClr val="D4D4D4"/>
                </a:solidFill>
                <a:effectLst/>
                <a:latin typeface="Consolas" panose="020B0609020204030204" pitchFamily="49" charset="0"/>
              </a:rPr>
              <a:t>        </a:t>
            </a:r>
            <a:r>
              <a:rPr lang="tr-TR" sz="1600" b="0" dirty="0">
                <a:solidFill>
                  <a:srgbClr val="D7BA7D"/>
                </a:solidFill>
                <a:effectLst/>
                <a:latin typeface="Consolas" panose="020B0609020204030204" pitchFamily="49" charset="0"/>
              </a:rPr>
              <a:t>p::first-letter</a:t>
            </a:r>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color</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#ff0000</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a:solidFill>
                  <a:srgbClr val="9CDCFE"/>
                </a:solidFill>
                <a:effectLst/>
                <a:latin typeface="Consolas" panose="020B0609020204030204" pitchFamily="49" charset="0"/>
              </a:rPr>
              <a:t>font-size</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xx-</a:t>
            </a:r>
            <a:r>
              <a:rPr lang="tr-TR" sz="1600" b="0" dirty="0" err="1">
                <a:solidFill>
                  <a:srgbClr val="CE9178"/>
                </a:solidFill>
                <a:effectLst/>
                <a:latin typeface="Consolas" panose="020B0609020204030204" pitchFamily="49" charset="0"/>
              </a:rPr>
              <a:t>large</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a:solidFill>
                  <a:srgbClr val="D7BA7D"/>
                </a:solidFill>
                <a:effectLst/>
                <a:latin typeface="Consolas" panose="020B0609020204030204" pitchFamily="49" charset="0"/>
              </a:rPr>
              <a:t>p::first-line</a:t>
            </a:r>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color</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#0000ff</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a:solidFill>
                  <a:srgbClr val="9CDCFE"/>
                </a:solidFill>
                <a:effectLst/>
                <a:latin typeface="Consolas" panose="020B0609020204030204" pitchFamily="49" charset="0"/>
              </a:rPr>
              <a:t>font-</a:t>
            </a:r>
            <a:r>
              <a:rPr lang="tr-TR" sz="1600" b="0" dirty="0" err="1">
                <a:solidFill>
                  <a:srgbClr val="9CDCFE"/>
                </a:solidFill>
                <a:effectLst/>
                <a:latin typeface="Consolas" panose="020B0609020204030204" pitchFamily="49" charset="0"/>
              </a:rPr>
              <a:t>variant</a:t>
            </a:r>
            <a:r>
              <a:rPr lang="tr-TR" sz="1600" b="0" dirty="0">
                <a:solidFill>
                  <a:srgbClr val="D4D4D4"/>
                </a:solidFill>
                <a:effectLst/>
                <a:latin typeface="Consolas" panose="020B0609020204030204" pitchFamily="49" charset="0"/>
              </a:rPr>
              <a:t>: </a:t>
            </a:r>
            <a:r>
              <a:rPr lang="tr-TR" sz="1600" b="0" dirty="0" err="1">
                <a:solidFill>
                  <a:srgbClr val="CE9178"/>
                </a:solidFill>
                <a:effectLst/>
                <a:latin typeface="Consolas" panose="020B0609020204030204" pitchFamily="49" charset="0"/>
              </a:rPr>
              <a:t>small-caps</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a:solidFill>
                  <a:srgbClr val="808080"/>
                </a:solidFill>
                <a:effectLst/>
                <a:latin typeface="Consolas" panose="020B0609020204030204" pitchFamily="49" charset="0"/>
              </a:rPr>
              <a:t>&lt;/</a:t>
            </a:r>
            <a:r>
              <a:rPr lang="tr-TR" sz="1600" b="0" dirty="0" err="1">
                <a:solidFill>
                  <a:srgbClr val="569CD6"/>
                </a:solidFill>
                <a:effectLst/>
                <a:latin typeface="Consolas" panose="020B0609020204030204" pitchFamily="49" charset="0"/>
              </a:rPr>
              <a:t>style</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r>
              <a:rPr lang="tr-TR" sz="1600" b="0" dirty="0">
                <a:solidFill>
                  <a:srgbClr val="808080"/>
                </a:solidFill>
                <a:effectLst/>
                <a:latin typeface="Consolas" panose="020B0609020204030204" pitchFamily="49" charset="0"/>
              </a:rPr>
              <a:t>&lt;</a:t>
            </a:r>
            <a:r>
              <a:rPr lang="tr-TR" sz="1600" b="0" dirty="0">
                <a:solidFill>
                  <a:srgbClr val="569CD6"/>
                </a:solidFill>
                <a:effectLst/>
                <a:latin typeface="Consolas" panose="020B0609020204030204" pitchFamily="49" charset="0"/>
              </a:rPr>
              <a:t>p</a:t>
            </a:r>
            <a:r>
              <a:rPr lang="tr-TR" sz="1600" b="0" dirty="0">
                <a:solidFill>
                  <a:srgbClr val="808080"/>
                </a:solidFill>
                <a:effectLst/>
                <a:latin typeface="Consolas" panose="020B0609020204030204" pitchFamily="49" charset="0"/>
              </a:rPr>
              <a:t>&gt;</a:t>
            </a:r>
            <a:r>
              <a:rPr lang="tr-TR" sz="1600" b="0" dirty="0" err="1">
                <a:solidFill>
                  <a:srgbClr val="D4D4D4"/>
                </a:solidFill>
                <a:effectLst/>
                <a:latin typeface="Consolas" panose="020B0609020204030204" pitchFamily="49" charset="0"/>
              </a:rPr>
              <a:t>Lorem</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ipsum</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dolor</a:t>
            </a:r>
            <a:r>
              <a:rPr lang="tr-TR" sz="1600" b="0" dirty="0">
                <a:solidFill>
                  <a:srgbClr val="D4D4D4"/>
                </a:solidFill>
                <a:effectLst/>
                <a:latin typeface="Consolas" panose="020B0609020204030204" pitchFamily="49" charset="0"/>
              </a:rPr>
              <a:t> sit </a:t>
            </a:r>
            <a:r>
              <a:rPr lang="tr-TR" sz="1600" b="0" dirty="0" err="1">
                <a:solidFill>
                  <a:srgbClr val="D4D4D4"/>
                </a:solidFill>
                <a:effectLst/>
                <a:latin typeface="Consolas" panose="020B0609020204030204" pitchFamily="49" charset="0"/>
              </a:rPr>
              <a:t>amet</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consectetur</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adipisicing</a:t>
            </a:r>
            <a:r>
              <a:rPr lang="tr-TR" sz="1600" b="0" dirty="0">
                <a:solidFill>
                  <a:srgbClr val="D4D4D4"/>
                </a:solidFill>
                <a:effectLst/>
                <a:latin typeface="Consolas" panose="020B0609020204030204" pitchFamily="49" charset="0"/>
              </a:rPr>
              <a:t> elit.</a:t>
            </a:r>
            <a:r>
              <a:rPr lang="tr-TR" sz="1600" b="0" dirty="0">
                <a:solidFill>
                  <a:srgbClr val="808080"/>
                </a:solidFill>
                <a:effectLst/>
                <a:latin typeface="Consolas" panose="020B0609020204030204" pitchFamily="49" charset="0"/>
              </a:rPr>
              <a:t>&lt;/</a:t>
            </a:r>
            <a:r>
              <a:rPr lang="tr-TR" sz="1600" b="0" dirty="0">
                <a:solidFill>
                  <a:srgbClr val="569CD6"/>
                </a:solidFill>
                <a:effectLst/>
                <a:latin typeface="Consolas" panose="020B0609020204030204" pitchFamily="49" charset="0"/>
              </a:rPr>
              <a:t>p</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endParaRPr lang="tr-TR" sz="1800" dirty="0">
              <a:latin typeface="Times New Roman" panose="02020603050405020304" pitchFamily="18" charset="0"/>
              <a:cs typeface="Times New Roman" panose="02020603050405020304" pitchFamily="18" charset="0"/>
            </a:endParaRPr>
          </a:p>
          <a:p>
            <a:r>
              <a:rPr lang="tr-TR" sz="1800" dirty="0">
                <a:latin typeface="Times New Roman" panose="02020603050405020304" pitchFamily="18" charset="0"/>
                <a:cs typeface="Times New Roman" panose="02020603050405020304" pitchFamily="18" charset="0"/>
              </a:rPr>
              <a:t>Ekran Çıktısı:</a:t>
            </a:r>
          </a:p>
        </p:txBody>
      </p:sp>
      <p:pic>
        <p:nvPicPr>
          <p:cNvPr id="8" name="Resim 7">
            <a:extLst>
              <a:ext uri="{FF2B5EF4-FFF2-40B4-BE49-F238E27FC236}">
                <a16:creationId xmlns:a16="http://schemas.microsoft.com/office/drawing/2014/main" id="{FB11AC33-F2A3-077B-5D99-4B4CB006C16F}"/>
              </a:ext>
            </a:extLst>
          </p:cNvPr>
          <p:cNvPicPr>
            <a:picLocks noChangeAspect="1"/>
          </p:cNvPicPr>
          <p:nvPr/>
        </p:nvPicPr>
        <p:blipFill>
          <a:blip r:embed="rId2"/>
          <a:stretch>
            <a:fillRect/>
          </a:stretch>
        </p:blipFill>
        <p:spPr>
          <a:xfrm>
            <a:off x="2737732" y="5633331"/>
            <a:ext cx="5000625" cy="581025"/>
          </a:xfrm>
          <a:prstGeom prst="rect">
            <a:avLst/>
          </a:prstGeom>
        </p:spPr>
      </p:pic>
    </p:spTree>
    <p:extLst>
      <p:ext uri="{BB962C8B-B14F-4D97-AF65-F5344CB8AC3E}">
        <p14:creationId xmlns:p14="http://schemas.microsoft.com/office/powerpoint/2010/main" val="1579005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7C4EEB-DA97-EBEC-B492-A2072D048F94}"/>
              </a:ext>
            </a:extLst>
          </p:cNvPr>
          <p:cNvSpPr>
            <a:spLocks noGrp="1"/>
          </p:cNvSpPr>
          <p:nvPr>
            <p:ph type="title"/>
          </p:nvPr>
        </p:nvSpPr>
        <p:spPr>
          <a:xfrm>
            <a:off x="838200" y="365126"/>
            <a:ext cx="10515600" cy="458964"/>
          </a:xfrm>
        </p:spPr>
        <p:txBody>
          <a:bodyPr>
            <a:normAutofit fontScale="90000"/>
          </a:bodyPr>
          <a:lstStyle/>
          <a:p>
            <a:r>
              <a:rPr lang="tr-TR" sz="2800" dirty="0" err="1">
                <a:solidFill>
                  <a:srgbClr val="D4D4D4"/>
                </a:solidFill>
                <a:latin typeface="Times New Roman" panose="02020603050405020304" pitchFamily="18" charset="0"/>
                <a:cs typeface="Times New Roman" panose="02020603050405020304" pitchFamily="18" charset="0"/>
              </a:rPr>
              <a:t>G</a:t>
            </a:r>
            <a:r>
              <a:rPr lang="tr-TR" sz="2800" b="0" dirty="0" err="1">
                <a:solidFill>
                  <a:srgbClr val="D4D4D4"/>
                </a:solidFill>
                <a:effectLst/>
                <a:latin typeface="Times New Roman" panose="02020603050405020304" pitchFamily="18" charset="0"/>
                <a:cs typeface="Times New Roman" panose="02020603050405020304" pitchFamily="18" charset="0"/>
              </a:rPr>
              <a:t>roup</a:t>
            </a:r>
            <a:r>
              <a:rPr lang="tr-TR" sz="2800" b="0" dirty="0">
                <a:solidFill>
                  <a:srgbClr val="D4D4D4"/>
                </a:solidFill>
                <a:effectLst/>
                <a:latin typeface="Times New Roman" panose="02020603050405020304" pitchFamily="18" charset="0"/>
                <a:cs typeface="Times New Roman" panose="02020603050405020304" pitchFamily="18" charset="0"/>
              </a:rPr>
              <a:t> </a:t>
            </a:r>
            <a:r>
              <a:rPr lang="tr-TR" sz="2800" dirty="0" err="1">
                <a:solidFill>
                  <a:srgbClr val="D4D4D4"/>
                </a:solidFill>
                <a:latin typeface="Times New Roman" panose="02020603050405020304" pitchFamily="18" charset="0"/>
                <a:cs typeface="Times New Roman" panose="02020603050405020304" pitchFamily="18" charset="0"/>
              </a:rPr>
              <a:t>S</a:t>
            </a:r>
            <a:r>
              <a:rPr lang="tr-TR" sz="2800" b="0" dirty="0" err="1">
                <a:solidFill>
                  <a:srgbClr val="D4D4D4"/>
                </a:solidFill>
                <a:effectLst/>
                <a:latin typeface="Times New Roman" panose="02020603050405020304" pitchFamily="18" charset="0"/>
                <a:cs typeface="Times New Roman" panose="02020603050405020304" pitchFamily="18" charset="0"/>
              </a:rPr>
              <a:t>electors</a:t>
            </a:r>
            <a:endParaRPr lang="tr-TR" sz="2800"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FB1BE05B-558F-7F89-0023-ABB05F1F1F0E}"/>
              </a:ext>
            </a:extLst>
          </p:cNvPr>
          <p:cNvSpPr>
            <a:spLocks noGrp="1"/>
          </p:cNvSpPr>
          <p:nvPr>
            <p:ph idx="1"/>
          </p:nvPr>
        </p:nvSpPr>
        <p:spPr>
          <a:xfrm>
            <a:off x="838200" y="1185333"/>
            <a:ext cx="10515600" cy="4991630"/>
          </a:xfrm>
        </p:spPr>
        <p:txBody>
          <a:bodyPr/>
          <a:lstStyle/>
          <a:p>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Body altındaki bütün elementlerin </a:t>
            </a:r>
            <a:r>
              <a:rPr lang="tr-TR" sz="1800" b="0" dirty="0" err="1">
                <a:solidFill>
                  <a:srgbClr val="D4D4D4"/>
                </a:solidFill>
                <a:effectLst/>
                <a:latin typeface="Consolas" panose="020B0609020204030204" pitchFamily="49" charset="0"/>
              </a:rPr>
              <a:t>css</a:t>
            </a:r>
            <a:r>
              <a:rPr lang="tr-TR" sz="1800" dirty="0" err="1">
                <a:solidFill>
                  <a:srgbClr val="D4D4D4"/>
                </a:solidFill>
                <a:latin typeface="Consolas" panose="020B0609020204030204" pitchFamily="49" charset="0"/>
              </a:rPr>
              <a:t>’</a:t>
            </a:r>
            <a:r>
              <a:rPr lang="tr-TR" sz="1800" b="0" dirty="0" err="1">
                <a:solidFill>
                  <a:srgbClr val="D4D4D4"/>
                </a:solidFill>
                <a:effectLst/>
                <a:latin typeface="Consolas" panose="020B0609020204030204" pitchFamily="49" charset="0"/>
              </a:rPr>
              <a:t>lerine</a:t>
            </a:r>
            <a:r>
              <a:rPr lang="tr-TR" sz="1800" b="0" dirty="0">
                <a:solidFill>
                  <a:srgbClr val="D4D4D4"/>
                </a:solidFill>
                <a:effectLst/>
                <a:latin typeface="Consolas" panose="020B0609020204030204" pitchFamily="49" charset="0"/>
              </a:rPr>
              <a:t> </a:t>
            </a:r>
            <a:r>
              <a:rPr lang="tr-TR" sz="1800" b="0" dirty="0" err="1">
                <a:solidFill>
                  <a:srgbClr val="D4D4D4"/>
                </a:solidFill>
                <a:effectLst/>
                <a:latin typeface="Consolas" panose="020B0609020204030204" pitchFamily="49" charset="0"/>
              </a:rPr>
              <a:t>css</a:t>
            </a:r>
            <a:r>
              <a:rPr lang="tr-TR" sz="1800" dirty="0">
                <a:solidFill>
                  <a:srgbClr val="D4D4D4"/>
                </a:solidFill>
                <a:latin typeface="Consolas" panose="020B0609020204030204" pitchFamily="49" charset="0"/>
              </a:rPr>
              <a:t> </a:t>
            </a:r>
            <a:r>
              <a:rPr lang="tr-TR" sz="1800" b="0" dirty="0">
                <a:solidFill>
                  <a:srgbClr val="D4D4D4"/>
                </a:solidFill>
                <a:effectLst/>
                <a:latin typeface="Consolas" panose="020B0609020204030204" pitchFamily="49" charset="0"/>
              </a:rPr>
              <a:t>özellikleri ekler.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ve p elementlerine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özelleri eklenir.</a:t>
            </a:r>
          </a:p>
          <a:p>
            <a:r>
              <a:rPr lang="tr-TR" sz="1800" b="0" dirty="0">
                <a:solidFill>
                  <a:schemeClr val="accent2"/>
                </a:solidFill>
                <a:effectLst/>
                <a:latin typeface="Consolas" panose="020B0609020204030204" pitchFamily="49" charset="0"/>
              </a:rPr>
              <a:t>div p{} ==&gt; </a:t>
            </a:r>
            <a:r>
              <a:rPr lang="tr-TR" sz="1800" b="0" dirty="0" err="1">
                <a:solidFill>
                  <a:srgbClr val="D4D4D4"/>
                </a:solidFill>
                <a:effectLst/>
                <a:latin typeface="Consolas" panose="020B0609020204030204" pitchFamily="49" charset="0"/>
              </a:rPr>
              <a:t>div’in</a:t>
            </a:r>
            <a:r>
              <a:rPr lang="tr-TR" sz="1800" b="0" dirty="0">
                <a:solidFill>
                  <a:srgbClr val="D4D4D4"/>
                </a:solidFill>
                <a:effectLst/>
                <a:latin typeface="Consolas" panose="020B0609020204030204" pitchFamily="49" charset="0"/>
              </a:rPr>
              <a:t> içindeki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a:solidFill>
                  <a:schemeClr val="accent2"/>
                </a:solidFill>
                <a:effectLst/>
                <a:latin typeface="Consolas" panose="020B0609020204030204" pitchFamily="49" charset="0"/>
              </a:rPr>
              <a:t>div&gt;p{} ==&gt; </a:t>
            </a:r>
            <a:r>
              <a:rPr lang="tr-TR" sz="1800" b="0" dirty="0" err="1">
                <a:solidFill>
                  <a:srgbClr val="D4D4D4"/>
                </a:solidFill>
                <a:effectLst/>
                <a:latin typeface="Consolas" panose="020B0609020204030204" pitchFamily="49" charset="0"/>
              </a:rPr>
              <a:t>parent’ı</a:t>
            </a:r>
            <a:r>
              <a:rPr lang="tr-TR" sz="1800" b="0" dirty="0">
                <a:solidFill>
                  <a:srgbClr val="D4D4D4"/>
                </a:solidFill>
                <a:effectLst/>
                <a:latin typeface="Consolas" panose="020B0609020204030204" pitchFamily="49" charset="0"/>
              </a:rPr>
              <a:t> div olan ve </a:t>
            </a:r>
            <a:r>
              <a:rPr lang="tr-TR" sz="1800" b="0" dirty="0" err="1">
                <a:solidFill>
                  <a:srgbClr val="D4D4D4"/>
                </a:solidFill>
                <a:effectLst/>
                <a:latin typeface="Consolas" panose="020B0609020204030204" pitchFamily="49" charset="0"/>
              </a:rPr>
              <a:t>child</a:t>
            </a:r>
            <a:r>
              <a:rPr lang="tr-TR" sz="1800" b="0" dirty="0">
                <a:solidFill>
                  <a:srgbClr val="D4D4D4"/>
                </a:solidFill>
                <a:effectLst/>
                <a:latin typeface="Consolas" panose="020B0609020204030204" pitchFamily="49" charset="0"/>
              </a:rPr>
              <a:t> elementi p olan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elementinden sonra gelen ilk p elementine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elementinden sonra gelen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endParaRPr lang="tr-TR" dirty="0"/>
          </a:p>
        </p:txBody>
      </p:sp>
    </p:spTree>
    <p:extLst>
      <p:ext uri="{BB962C8B-B14F-4D97-AF65-F5344CB8AC3E}">
        <p14:creationId xmlns:p14="http://schemas.microsoft.com/office/powerpoint/2010/main" val="1937728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A31FAC-10D4-AD87-9276-07AECF090D1B}"/>
              </a:ext>
            </a:extLst>
          </p:cNvPr>
          <p:cNvSpPr>
            <a:spLocks noGrp="1"/>
          </p:cNvSpPr>
          <p:nvPr>
            <p:ph type="title"/>
          </p:nvPr>
        </p:nvSpPr>
        <p:spPr>
          <a:xfrm>
            <a:off x="838200" y="365125"/>
            <a:ext cx="10515600" cy="492831"/>
          </a:xfrm>
        </p:spPr>
        <p:txBody>
          <a:bodyPr>
            <a:normAutofit/>
          </a:bodyPr>
          <a:lstStyle/>
          <a:p>
            <a:r>
              <a:rPr lang="tr-TR" sz="2800" dirty="0">
                <a:latin typeface="Times New Roman" panose="02020603050405020304" pitchFamily="18" charset="0"/>
                <a:cs typeface="Times New Roman" panose="02020603050405020304" pitchFamily="18" charset="0"/>
              </a:rPr>
              <a:t>Aşağıdaki kodları araştıralım</a:t>
            </a:r>
          </a:p>
        </p:txBody>
      </p:sp>
      <p:sp>
        <p:nvSpPr>
          <p:cNvPr id="3" name="İçerik Yer Tutucusu 2">
            <a:extLst>
              <a:ext uri="{FF2B5EF4-FFF2-40B4-BE49-F238E27FC236}">
                <a16:creationId xmlns:a16="http://schemas.microsoft.com/office/drawing/2014/main" id="{3187585A-4746-9620-781A-2FBFA3DEF4F6}"/>
              </a:ext>
            </a:extLst>
          </p:cNvPr>
          <p:cNvSpPr>
            <a:spLocks noGrp="1"/>
          </p:cNvSpPr>
          <p:nvPr>
            <p:ph idx="1"/>
          </p:nvPr>
        </p:nvSpPr>
        <p:spPr>
          <a:xfrm>
            <a:off x="838200" y="936978"/>
            <a:ext cx="10515600" cy="5779911"/>
          </a:xfrm>
        </p:spPr>
        <p:txBody>
          <a:bodyPr/>
          <a:lstStyle/>
          <a:p>
            <a:pPr marL="0" indent="0">
              <a:buNone/>
            </a:pPr>
            <a:r>
              <a:rPr lang="tr-TR" sz="1800" b="0" dirty="0" err="1">
                <a:solidFill>
                  <a:schemeClr val="accent2"/>
                </a:solidFill>
                <a:effectLst/>
                <a:latin typeface="Times New Roman" panose="02020603050405020304" pitchFamily="18" charset="0"/>
                <a:cs typeface="Times New Roman" panose="02020603050405020304" pitchFamily="18" charset="0"/>
              </a:rPr>
              <a:t>box-sizing</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dirty="0" err="1">
                <a:solidFill>
                  <a:schemeClr val="accent2"/>
                </a:solidFill>
                <a:effectLst/>
                <a:latin typeface="Times New Roman" panose="02020603050405020304" pitchFamily="18" charset="0"/>
                <a:cs typeface="Times New Roman" panose="02020603050405020304" pitchFamily="18" charset="0"/>
              </a:rPr>
              <a:t>content-box</a:t>
            </a:r>
            <a:r>
              <a:rPr lang="tr-TR" sz="1800" b="0" dirty="0">
                <a:solidFill>
                  <a:srgbClr val="D4D4D4"/>
                </a:solidFill>
                <a:effectLst/>
                <a:latin typeface="Times New Roman" panose="02020603050405020304" pitchFamily="18" charset="0"/>
                <a:cs typeface="Times New Roman" panose="02020603050405020304" pitchFamily="18" charset="0"/>
              </a:rPr>
              <a:t>; </a:t>
            </a:r>
            <a:r>
              <a:rPr lang="tr-TR" sz="1800" dirty="0">
                <a:solidFill>
                  <a:srgbClr val="D4D4D4"/>
                </a:solidFill>
                <a:latin typeface="Times New Roman" panose="02020603050405020304" pitchFamily="18" charset="0"/>
                <a:cs typeface="Times New Roman" panose="02020603050405020304" pitchFamily="18" charset="0"/>
              </a:rPr>
              <a:t>V</a:t>
            </a:r>
            <a:r>
              <a:rPr lang="tr-TR" sz="1800" b="0" i="0" dirty="0">
                <a:effectLst/>
                <a:latin typeface="Times New Roman" panose="02020603050405020304" pitchFamily="18" charset="0"/>
                <a:cs typeface="Times New Roman" panose="02020603050405020304" pitchFamily="18" charset="0"/>
              </a:rPr>
              <a:t>arsayılan CSS kutusu boyutlandırma davranışını verir. Bir öğenin genişliğini 100 piksele ayarlarsanız, öğenin içerik kutusu 100 piksel genişliğinde olur ve herhangi bir kenarlığın veya dolgunun genişliği, oluşturulan son genişliğe eklenerek öğeyi 100 pikselden daha geniş yapar.</a:t>
            </a:r>
            <a:endParaRPr lang="tr-TR" sz="1800" b="0" dirty="0">
              <a:effectLst/>
              <a:latin typeface="Times New Roman" panose="02020603050405020304" pitchFamily="18" charset="0"/>
              <a:cs typeface="Times New Roman" panose="02020603050405020304" pitchFamily="18" charset="0"/>
            </a:endParaRPr>
          </a:p>
          <a:p>
            <a:pPr marL="0" indent="0">
              <a:buNone/>
            </a:pPr>
            <a:r>
              <a:rPr lang="tr-TR" sz="1800" b="0" dirty="0" err="1">
                <a:solidFill>
                  <a:schemeClr val="accent2"/>
                </a:solidFill>
                <a:effectLst/>
                <a:latin typeface="Times New Roman" panose="02020603050405020304" pitchFamily="18" charset="0"/>
                <a:cs typeface="Times New Roman" panose="02020603050405020304" pitchFamily="18" charset="0"/>
              </a:rPr>
              <a:t>box-sizing</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dirty="0" err="1">
                <a:solidFill>
                  <a:schemeClr val="accent2"/>
                </a:solidFill>
                <a:effectLst/>
                <a:latin typeface="Times New Roman" panose="02020603050405020304" pitchFamily="18" charset="0"/>
                <a:cs typeface="Times New Roman" panose="02020603050405020304" pitchFamily="18" charset="0"/>
              </a:rPr>
              <a:t>border-box</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i="0" dirty="0">
                <a:effectLst/>
                <a:latin typeface="Times New Roman" panose="02020603050405020304" pitchFamily="18" charset="0"/>
                <a:cs typeface="Times New Roman" panose="02020603050405020304" pitchFamily="18" charset="0"/>
              </a:rPr>
              <a:t>Tarayıcıya, bir öğenin genişliği ve yüksekliği için belirttiğiniz değerlerde herhangi bir kenarlık ve dolguyu hesaba katmasını söyler. Bir öğenin genişliğini 100 piksele ayarlarsanız, bu 100 piksel eklediğiniz tüm kenarlıkları veya dolguları içerecek ve içerik kutusu bu ekstra genişliği emmek için küçülecektir. Kısaca </a:t>
            </a:r>
            <a:r>
              <a:rPr lang="tr-TR" sz="1800" b="0" i="0" dirty="0" err="1">
                <a:effectLst/>
                <a:latin typeface="Times New Roman" panose="02020603050405020304" pitchFamily="18" charset="0"/>
                <a:cs typeface="Times New Roman" panose="02020603050405020304" pitchFamily="18" charset="0"/>
              </a:rPr>
              <a:t>border</a:t>
            </a:r>
            <a:r>
              <a:rPr lang="tr-TR" sz="1800" b="0" i="0" dirty="0">
                <a:effectLst/>
                <a:latin typeface="Times New Roman" panose="02020603050405020304" pitchFamily="18" charset="0"/>
                <a:cs typeface="Times New Roman" panose="02020603050405020304" pitchFamily="18" charset="0"/>
              </a:rPr>
              <a:t> , </a:t>
            </a:r>
            <a:r>
              <a:rPr lang="tr-TR" sz="1800" b="0" i="0" dirty="0" err="1">
                <a:effectLst/>
                <a:latin typeface="Times New Roman" panose="02020603050405020304" pitchFamily="18" charset="0"/>
                <a:cs typeface="Times New Roman" panose="02020603050405020304" pitchFamily="18" charset="0"/>
              </a:rPr>
              <a:t>margin</a:t>
            </a:r>
            <a:r>
              <a:rPr lang="tr-TR" sz="1800" b="0" i="0" dirty="0">
                <a:effectLst/>
                <a:latin typeface="Times New Roman" panose="02020603050405020304" pitchFamily="18" charset="0"/>
                <a:cs typeface="Times New Roman" panose="02020603050405020304" pitchFamily="18" charset="0"/>
              </a:rPr>
              <a:t> , </a:t>
            </a:r>
            <a:r>
              <a:rPr lang="tr-TR" sz="1800" b="0" i="0" dirty="0" err="1">
                <a:effectLst/>
                <a:latin typeface="Times New Roman" panose="02020603050405020304" pitchFamily="18" charset="0"/>
                <a:cs typeface="Times New Roman" panose="02020603050405020304" pitchFamily="18" charset="0"/>
              </a:rPr>
              <a:t>padding</a:t>
            </a:r>
            <a:r>
              <a:rPr lang="tr-TR" sz="1800" b="0" i="0" dirty="0">
                <a:effectLst/>
                <a:latin typeface="Times New Roman" panose="02020603050405020304" pitchFamily="18" charset="0"/>
                <a:cs typeface="Times New Roman" panose="02020603050405020304" pitchFamily="18" charset="0"/>
              </a:rPr>
              <a:t> vs. gibi özellikler eklediğimizde verilen genişliğe veya yüksekliğe dahil olur.</a:t>
            </a:r>
            <a:endParaRPr lang="tr-TR" sz="18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8123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C831B3-2E8D-223A-6566-B2F83C1AE235}"/>
              </a:ext>
            </a:extLst>
          </p:cNvPr>
          <p:cNvSpPr>
            <a:spLocks noGrp="1"/>
          </p:cNvSpPr>
          <p:nvPr>
            <p:ph type="title"/>
          </p:nvPr>
        </p:nvSpPr>
        <p:spPr>
          <a:xfrm>
            <a:off x="838200" y="365125"/>
            <a:ext cx="10515600" cy="595457"/>
          </a:xfrm>
        </p:spPr>
        <p:txBody>
          <a:bodyPr>
            <a:normAutofit fontScale="90000"/>
          </a:bodyPr>
          <a:lstStyle/>
          <a:p>
            <a:r>
              <a:rPr lang="tr-TR" dirty="0"/>
              <a:t>HTML Ödevleri</a:t>
            </a:r>
          </a:p>
        </p:txBody>
      </p:sp>
      <p:sp>
        <p:nvSpPr>
          <p:cNvPr id="3" name="İçerik Yer Tutucusu 2">
            <a:extLst>
              <a:ext uri="{FF2B5EF4-FFF2-40B4-BE49-F238E27FC236}">
                <a16:creationId xmlns:a16="http://schemas.microsoft.com/office/drawing/2014/main" id="{86E992C3-E04A-AF65-91EF-4516F078FF16}"/>
              </a:ext>
            </a:extLst>
          </p:cNvPr>
          <p:cNvSpPr>
            <a:spLocks noGrp="1"/>
          </p:cNvSpPr>
          <p:nvPr>
            <p:ph idx="1"/>
          </p:nvPr>
        </p:nvSpPr>
        <p:spPr>
          <a:xfrm>
            <a:off x="838199" y="960582"/>
            <a:ext cx="11187545" cy="5897418"/>
          </a:xfrm>
        </p:spPr>
        <p:txBody>
          <a:bodyPr/>
          <a:lstStyle/>
          <a:p>
            <a:endParaRPr lang="tr-TR" dirty="0"/>
          </a:p>
          <a:p>
            <a:pPr marL="0" indent="0">
              <a:buNone/>
            </a:pPr>
            <a:r>
              <a:rPr lang="tr-TR" dirty="0"/>
              <a:t>Ödev 1: </a:t>
            </a:r>
            <a:r>
              <a:rPr lang="tr-TR" dirty="0" err="1"/>
              <a:t>border:radius</a:t>
            </a:r>
            <a:r>
              <a:rPr lang="tr-TR" dirty="0"/>
              <a:t>;</a:t>
            </a:r>
          </a:p>
          <a:p>
            <a:endParaRPr lang="tr-TR" dirty="0"/>
          </a:p>
          <a:p>
            <a:endParaRPr lang="tr-TR" dirty="0"/>
          </a:p>
          <a:p>
            <a:endParaRPr lang="tr-TR" dirty="0"/>
          </a:p>
          <a:p>
            <a:pPr marL="0" indent="0">
              <a:buNone/>
            </a:pPr>
            <a:r>
              <a:rPr lang="tr-TR" dirty="0"/>
              <a:t>Ödev 2: </a:t>
            </a:r>
            <a:r>
              <a:rPr lang="tr-TR" dirty="0" err="1"/>
              <a:t>Float</a:t>
            </a:r>
            <a:endParaRPr lang="tr-TR" dirty="0"/>
          </a:p>
        </p:txBody>
      </p:sp>
      <p:pic>
        <p:nvPicPr>
          <p:cNvPr id="5" name="Resim 4">
            <a:extLst>
              <a:ext uri="{FF2B5EF4-FFF2-40B4-BE49-F238E27FC236}">
                <a16:creationId xmlns:a16="http://schemas.microsoft.com/office/drawing/2014/main" id="{617617EC-1A2B-9700-7B5A-217C2CC75B48}"/>
              </a:ext>
            </a:extLst>
          </p:cNvPr>
          <p:cNvPicPr>
            <a:picLocks noChangeAspect="1"/>
          </p:cNvPicPr>
          <p:nvPr/>
        </p:nvPicPr>
        <p:blipFill>
          <a:blip r:embed="rId2"/>
          <a:stretch>
            <a:fillRect/>
          </a:stretch>
        </p:blipFill>
        <p:spPr>
          <a:xfrm>
            <a:off x="4858616" y="994641"/>
            <a:ext cx="6076950" cy="1943100"/>
          </a:xfrm>
          <a:prstGeom prst="rect">
            <a:avLst/>
          </a:prstGeom>
        </p:spPr>
      </p:pic>
      <p:pic>
        <p:nvPicPr>
          <p:cNvPr id="7" name="Resim 6">
            <a:extLst>
              <a:ext uri="{FF2B5EF4-FFF2-40B4-BE49-F238E27FC236}">
                <a16:creationId xmlns:a16="http://schemas.microsoft.com/office/drawing/2014/main" id="{CF146B49-8D9A-F002-3741-BA8CB0E4A3F2}"/>
              </a:ext>
            </a:extLst>
          </p:cNvPr>
          <p:cNvPicPr>
            <a:picLocks noChangeAspect="1"/>
          </p:cNvPicPr>
          <p:nvPr/>
        </p:nvPicPr>
        <p:blipFill>
          <a:blip r:embed="rId3"/>
          <a:stretch>
            <a:fillRect/>
          </a:stretch>
        </p:blipFill>
        <p:spPr>
          <a:xfrm>
            <a:off x="1847850" y="4031527"/>
            <a:ext cx="9505950" cy="2600325"/>
          </a:xfrm>
          <a:prstGeom prst="rect">
            <a:avLst/>
          </a:prstGeom>
        </p:spPr>
      </p:pic>
    </p:spTree>
    <p:extLst>
      <p:ext uri="{BB962C8B-B14F-4D97-AF65-F5344CB8AC3E}">
        <p14:creationId xmlns:p14="http://schemas.microsoft.com/office/powerpoint/2010/main" val="2947844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27B55C-7EDD-44D5-9D73-584E91F61343}"/>
              </a:ext>
            </a:extLst>
          </p:cNvPr>
          <p:cNvSpPr>
            <a:spLocks noGrp="1"/>
          </p:cNvSpPr>
          <p:nvPr>
            <p:ph type="title"/>
          </p:nvPr>
        </p:nvSpPr>
        <p:spPr>
          <a:xfrm>
            <a:off x="838200" y="2628034"/>
            <a:ext cx="10515600" cy="1325563"/>
          </a:xfrm>
        </p:spPr>
        <p:txBody>
          <a:bodyPr/>
          <a:lstStyle/>
          <a:p>
            <a:pPr algn="ctr"/>
            <a:r>
              <a:rPr lang="tr-TR" dirty="0"/>
              <a:t>1.Hafta Perşembe Ödevleri</a:t>
            </a:r>
          </a:p>
        </p:txBody>
      </p:sp>
    </p:spTree>
    <p:extLst>
      <p:ext uri="{BB962C8B-B14F-4D97-AF65-F5344CB8AC3E}">
        <p14:creationId xmlns:p14="http://schemas.microsoft.com/office/powerpoint/2010/main" val="3626419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03240A-3B59-B630-B0C8-D6BA85C83FB4}"/>
              </a:ext>
            </a:extLst>
          </p:cNvPr>
          <p:cNvSpPr>
            <a:spLocks noGrp="1"/>
          </p:cNvSpPr>
          <p:nvPr>
            <p:ph type="title"/>
          </p:nvPr>
        </p:nvSpPr>
        <p:spPr>
          <a:xfrm>
            <a:off x="838200" y="115744"/>
            <a:ext cx="10515600" cy="565293"/>
          </a:xfrm>
        </p:spPr>
        <p:txBody>
          <a:bodyPr>
            <a:normAutofit/>
          </a:bodyPr>
          <a:lstStyle/>
          <a:p>
            <a:pPr algn="ctr"/>
            <a:r>
              <a:rPr lang="tr-TR" sz="2800" b="0" dirty="0" err="1">
                <a:solidFill>
                  <a:schemeClr val="accent2"/>
                </a:solidFill>
                <a:effectLst/>
                <a:latin typeface="Times New Roman" panose="02020603050405020304" pitchFamily="18" charset="0"/>
                <a:cs typeface="Times New Roman" panose="02020603050405020304" pitchFamily="18" charset="0"/>
              </a:rPr>
              <a:t>integrity</a:t>
            </a:r>
            <a:r>
              <a:rPr lang="tr-TR" sz="2800" b="0" dirty="0">
                <a:solidFill>
                  <a:schemeClr val="accent2"/>
                </a:solidFill>
                <a:effectLst/>
                <a:latin typeface="Times New Roman" panose="02020603050405020304" pitchFamily="18" charset="0"/>
                <a:cs typeface="Times New Roman" panose="02020603050405020304" pitchFamily="18" charset="0"/>
              </a:rPr>
              <a:t> ve </a:t>
            </a:r>
            <a:r>
              <a:rPr lang="tr-TR" sz="2800" b="0" dirty="0" err="1">
                <a:solidFill>
                  <a:schemeClr val="accent2"/>
                </a:solidFill>
                <a:effectLst/>
                <a:latin typeface="Times New Roman" panose="02020603050405020304" pitchFamily="18" charset="0"/>
                <a:cs typeface="Times New Roman" panose="02020603050405020304" pitchFamily="18" charset="0"/>
              </a:rPr>
              <a:t>crossorigin</a:t>
            </a:r>
            <a:r>
              <a:rPr lang="tr-TR" sz="2800" b="0" dirty="0">
                <a:solidFill>
                  <a:schemeClr val="accent2"/>
                </a:solidFill>
                <a:effectLst/>
                <a:latin typeface="Times New Roman" panose="02020603050405020304" pitchFamily="18" charset="0"/>
                <a:cs typeface="Times New Roman" panose="02020603050405020304" pitchFamily="18" charset="0"/>
              </a:rPr>
              <a:t> </a:t>
            </a:r>
            <a:endParaRPr lang="tr-TR" sz="2800" dirty="0">
              <a:solidFill>
                <a:schemeClr val="accent2"/>
              </a:solidFill>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1D22E118-0747-1173-D41D-2C2ABA7F05E2}"/>
              </a:ext>
            </a:extLst>
          </p:cNvPr>
          <p:cNvSpPr>
            <a:spLocks noGrp="1"/>
          </p:cNvSpPr>
          <p:nvPr>
            <p:ph idx="1"/>
          </p:nvPr>
        </p:nvSpPr>
        <p:spPr>
          <a:xfrm>
            <a:off x="323273" y="681037"/>
            <a:ext cx="11545454" cy="5791199"/>
          </a:xfrm>
        </p:spPr>
        <p:txBody>
          <a:bodyPr>
            <a:normAutofit/>
          </a:bodyPr>
          <a:lstStyle/>
          <a:p>
            <a:r>
              <a:rPr lang="tr-TR" sz="2800" b="0" dirty="0" err="1">
                <a:solidFill>
                  <a:schemeClr val="accent2"/>
                </a:solidFill>
                <a:effectLst/>
                <a:latin typeface="Times New Roman" panose="02020603050405020304" pitchFamily="18" charset="0"/>
                <a:cs typeface="Times New Roman" panose="02020603050405020304" pitchFamily="18" charset="0"/>
              </a:rPr>
              <a:t>Integrity</a:t>
            </a:r>
            <a:endParaRPr lang="tr-TR" dirty="0">
              <a:solidFill>
                <a:schemeClr val="accent2"/>
              </a:solidFill>
              <a:latin typeface="Times New Roman" panose="02020603050405020304" pitchFamily="18" charset="0"/>
              <a:cs typeface="Times New Roman" panose="02020603050405020304" pitchFamily="18" charset="0"/>
            </a:endParaRPr>
          </a:p>
          <a:p>
            <a:pPr algn="l"/>
            <a:r>
              <a:rPr lang="tr-TR" sz="1800" b="0" i="0" dirty="0" err="1">
                <a:solidFill>
                  <a:schemeClr val="accent4"/>
                </a:solidFill>
                <a:effectLst/>
                <a:latin typeface="Times New Roman" panose="02020603050405020304" pitchFamily="18" charset="0"/>
                <a:cs typeface="Times New Roman" panose="02020603050405020304" pitchFamily="18" charset="0"/>
              </a:rPr>
              <a:t>Subresource</a:t>
            </a:r>
            <a:r>
              <a:rPr lang="tr-TR" sz="1800" b="0" i="0" dirty="0">
                <a:solidFill>
                  <a:schemeClr val="accent4"/>
                </a:solidFill>
                <a:effectLst/>
                <a:latin typeface="Times New Roman" panose="02020603050405020304" pitchFamily="18" charset="0"/>
                <a:cs typeface="Times New Roman" panose="02020603050405020304" pitchFamily="18" charset="0"/>
              </a:rPr>
              <a:t> </a:t>
            </a:r>
            <a:r>
              <a:rPr lang="tr-TR" sz="1800" b="0" i="0" dirty="0" err="1">
                <a:solidFill>
                  <a:schemeClr val="accent4"/>
                </a:solidFill>
                <a:effectLst/>
                <a:latin typeface="Times New Roman" panose="02020603050405020304" pitchFamily="18" charset="0"/>
                <a:cs typeface="Times New Roman" panose="02020603050405020304" pitchFamily="18" charset="0"/>
              </a:rPr>
              <a:t>Integrity</a:t>
            </a:r>
            <a:r>
              <a:rPr lang="tr-TR" sz="1800" b="0" i="0" dirty="0">
                <a:solidFill>
                  <a:schemeClr val="accent4"/>
                </a:solidFill>
                <a:effectLst/>
                <a:latin typeface="Times New Roman" panose="02020603050405020304" pitchFamily="18" charset="0"/>
                <a:cs typeface="Times New Roman" panose="02020603050405020304" pitchFamily="18" charset="0"/>
              </a:rPr>
              <a:t> Nedir?</a:t>
            </a:r>
          </a:p>
          <a:p>
            <a:pPr algn="l"/>
            <a:r>
              <a:rPr lang="tr-TR" sz="1800" b="0" i="0" dirty="0">
                <a:effectLst/>
                <a:latin typeface="Times New Roman" panose="02020603050405020304" pitchFamily="18" charset="0"/>
                <a:cs typeface="Times New Roman" panose="02020603050405020304" pitchFamily="18" charset="0"/>
              </a:rPr>
              <a:t>SRI, web uygulama geliştiricilerine, Content Delivery Networks (CDN) gibi üçüncü parti servislerde barındırılan kaynakların herhangi bir beklenmeyen modifikasyon olmadan dağıtıldığını garanti altına alma fırsatı sunan bir metottur.</a:t>
            </a:r>
          </a:p>
          <a:p>
            <a:pPr algn="l"/>
            <a:r>
              <a:rPr lang="tr-TR" sz="1800" b="0" i="0" dirty="0">
                <a:solidFill>
                  <a:schemeClr val="accent4"/>
                </a:solidFill>
                <a:effectLst/>
                <a:latin typeface="Times New Roman" panose="02020603050405020304" pitchFamily="18" charset="0"/>
                <a:cs typeface="Times New Roman" panose="02020603050405020304" pitchFamily="18" charset="0"/>
              </a:rPr>
              <a:t>SRI Nasıl Çalışır?</a:t>
            </a:r>
          </a:p>
          <a:p>
            <a:pPr algn="l"/>
            <a:r>
              <a:rPr lang="tr-TR" sz="1800" b="0" i="0" dirty="0">
                <a:effectLst/>
                <a:latin typeface="Times New Roman" panose="02020603050405020304" pitchFamily="18" charset="0"/>
                <a:cs typeface="Times New Roman" panose="02020603050405020304" pitchFamily="18" charset="0"/>
              </a:rPr>
              <a:t>SRI, </a:t>
            </a:r>
            <a:r>
              <a:rPr lang="tr-TR" sz="1800" b="0" i="0" dirty="0" err="1">
                <a:effectLst/>
                <a:latin typeface="Times New Roman" panose="02020603050405020304" pitchFamily="18" charset="0"/>
                <a:cs typeface="Times New Roman" panose="02020603050405020304" pitchFamily="18" charset="0"/>
              </a:rPr>
              <a:t>hash</a:t>
            </a:r>
            <a:r>
              <a:rPr lang="tr-TR" sz="1800" b="0" i="0" dirty="0">
                <a:effectLst/>
                <a:latin typeface="Times New Roman" panose="02020603050405020304" pitchFamily="18" charset="0"/>
                <a:cs typeface="Times New Roman" panose="02020603050405020304" pitchFamily="18" charset="0"/>
              </a:rPr>
              <a:t> karşılaştırmalarını kullanarak çalışmaktadır. Web sunucusunda barındırılan kaynakların </a:t>
            </a:r>
            <a:r>
              <a:rPr lang="tr-TR" sz="1800" b="0" i="0" dirty="0" err="1">
                <a:effectLst/>
                <a:latin typeface="Times New Roman" panose="02020603050405020304" pitchFamily="18" charset="0"/>
                <a:cs typeface="Times New Roman" panose="02020603050405020304" pitchFamily="18" charset="0"/>
              </a:rPr>
              <a:t>hash</a:t>
            </a:r>
            <a:r>
              <a:rPr lang="tr-TR" sz="1800" b="0" i="0" dirty="0">
                <a:effectLst/>
                <a:latin typeface="Times New Roman" panose="02020603050405020304" pitchFamily="18" charset="0"/>
                <a:cs typeface="Times New Roman" panose="02020603050405020304" pitchFamily="18" charset="0"/>
              </a:rPr>
              <a:t> değeriyle üçüncü parti bir serviste barındırılan kaynakların </a:t>
            </a:r>
            <a:r>
              <a:rPr lang="tr-TR" sz="1800" b="0" i="0" dirty="0" err="1">
                <a:effectLst/>
                <a:latin typeface="Times New Roman" panose="02020603050405020304" pitchFamily="18" charset="0"/>
                <a:cs typeface="Times New Roman" panose="02020603050405020304" pitchFamily="18" charset="0"/>
              </a:rPr>
              <a:t>hash</a:t>
            </a:r>
            <a:r>
              <a:rPr lang="tr-TR" sz="1800" b="0" i="0" dirty="0">
                <a:effectLst/>
                <a:latin typeface="Times New Roman" panose="02020603050405020304" pitchFamily="18" charset="0"/>
                <a:cs typeface="Times New Roman" panose="02020603050405020304" pitchFamily="18" charset="0"/>
              </a:rPr>
              <a:t> değerlerini karşılaştırır.</a:t>
            </a:r>
          </a:p>
          <a:p>
            <a:pPr algn="l"/>
            <a:r>
              <a:rPr lang="tr-TR" sz="1800" b="0" i="0" dirty="0">
                <a:solidFill>
                  <a:schemeClr val="accent4"/>
                </a:solidFill>
                <a:effectLst/>
                <a:latin typeface="Times New Roman" panose="02020603050405020304" pitchFamily="18" charset="0"/>
                <a:cs typeface="Times New Roman" panose="02020603050405020304" pitchFamily="18" charset="0"/>
              </a:rPr>
              <a:t>Neden SRI Kullanılır?</a:t>
            </a:r>
          </a:p>
          <a:p>
            <a:pPr algn="l"/>
            <a:r>
              <a:rPr lang="tr-TR" sz="1800" b="0" i="0" dirty="0">
                <a:effectLst/>
                <a:latin typeface="Times New Roman" panose="02020603050405020304" pitchFamily="18" charset="0"/>
                <a:cs typeface="Times New Roman" panose="02020603050405020304" pitchFamily="18" charset="0"/>
              </a:rPr>
              <a:t>Birçok kurum-kuruluş, web sitelerinin performansını artırmak için farklı kaynakları farklı sunucularda barındırma yolunu tercih ederler. Örneğin </a:t>
            </a:r>
            <a:r>
              <a:rPr lang="tr-TR" sz="1800" b="0" i="0" dirty="0" err="1">
                <a:effectLst/>
                <a:latin typeface="Times New Roman" panose="02020603050405020304" pitchFamily="18" charset="0"/>
                <a:cs typeface="Times New Roman" panose="02020603050405020304" pitchFamily="18" charset="0"/>
              </a:rPr>
              <a:t>scriptler</a:t>
            </a:r>
            <a:r>
              <a:rPr lang="tr-TR" sz="1800" b="0" i="0" dirty="0">
                <a:effectLst/>
                <a:latin typeface="Times New Roman" panose="02020603050405020304" pitchFamily="18" charset="0"/>
                <a:cs typeface="Times New Roman" panose="02020603050405020304" pitchFamily="18" charset="0"/>
              </a:rPr>
              <a:t>, CSS dosyaları ve imajlar genellikle </a:t>
            </a:r>
            <a:r>
              <a:rPr lang="tr-TR" sz="1800" b="0" i="0" dirty="0" err="1">
                <a:effectLst/>
                <a:latin typeface="Times New Roman" panose="02020603050405020304" pitchFamily="18" charset="0"/>
                <a:cs typeface="Times New Roman" panose="02020603050405020304" pitchFamily="18" charset="0"/>
              </a:rPr>
              <a:t>CDN’lerde</a:t>
            </a:r>
            <a:r>
              <a:rPr lang="tr-TR" sz="1800" b="0" i="0" dirty="0">
                <a:effectLst/>
                <a:latin typeface="Times New Roman" panose="02020603050405020304" pitchFamily="18" charset="0"/>
                <a:cs typeface="Times New Roman" panose="02020603050405020304" pitchFamily="18" charset="0"/>
              </a:rPr>
              <a:t> tutulur.</a:t>
            </a:r>
          </a:p>
          <a:p>
            <a:pPr algn="l"/>
            <a:r>
              <a:rPr lang="tr-TR" sz="1800" b="0" i="0" dirty="0">
                <a:effectLst/>
                <a:latin typeface="Times New Roman" panose="02020603050405020304" pitchFamily="18" charset="0"/>
                <a:cs typeface="Times New Roman" panose="02020603050405020304" pitchFamily="18" charset="0"/>
              </a:rPr>
              <a:t>Fakat bunu yaparak, CDN ya da diğer üçüncü parti servislere açıkça itimat etmiş olurlar. Bu yüzden CDN </a:t>
            </a:r>
            <a:r>
              <a:rPr lang="tr-TR" sz="1800" b="0" i="0" dirty="0" err="1">
                <a:effectLst/>
                <a:latin typeface="Times New Roman" panose="02020603050405020304" pitchFamily="18" charset="0"/>
                <a:cs typeface="Times New Roman" panose="02020603050405020304" pitchFamily="18" charset="0"/>
              </a:rPr>
              <a:t>hacklendiğinde</a:t>
            </a:r>
            <a:r>
              <a:rPr lang="tr-TR" sz="1800" b="0" i="0" dirty="0">
                <a:effectLst/>
                <a:latin typeface="Times New Roman" panose="02020603050405020304" pitchFamily="18" charset="0"/>
                <a:cs typeface="Times New Roman" panose="02020603050405020304" pitchFamily="18" charset="0"/>
              </a:rPr>
              <a:t> ya da DNS </a:t>
            </a:r>
            <a:r>
              <a:rPr lang="tr-TR" sz="1800" b="0" i="0" dirty="0" err="1">
                <a:effectLst/>
                <a:latin typeface="Times New Roman" panose="02020603050405020304" pitchFamily="18" charset="0"/>
                <a:cs typeface="Times New Roman" panose="02020603050405020304" pitchFamily="18" charset="0"/>
              </a:rPr>
              <a:t>hijacking</a:t>
            </a:r>
            <a:r>
              <a:rPr lang="tr-TR" sz="1800" b="0" i="0" dirty="0">
                <a:effectLst/>
                <a:latin typeface="Times New Roman" panose="02020603050405020304" pitchFamily="18" charset="0"/>
                <a:cs typeface="Times New Roman" panose="02020603050405020304" pitchFamily="18" charset="0"/>
              </a:rPr>
              <a:t> saldırısına maruz kalındığında aynı zamanda kendi web uygulamaları da </a:t>
            </a:r>
            <a:r>
              <a:rPr lang="tr-TR" sz="1800" b="0" i="0" dirty="0" err="1">
                <a:effectLst/>
                <a:latin typeface="Times New Roman" panose="02020603050405020304" pitchFamily="18" charset="0"/>
                <a:cs typeface="Times New Roman" panose="02020603050405020304" pitchFamily="18" charset="0"/>
              </a:rPr>
              <a:t>hacklenebilir</a:t>
            </a:r>
            <a:r>
              <a:rPr lang="tr-TR" sz="1800" b="0" i="0" dirty="0">
                <a:effectLst/>
                <a:latin typeface="Times New Roman" panose="02020603050405020304" pitchFamily="18" charset="0"/>
                <a:cs typeface="Times New Roman" panose="02020603050405020304" pitchFamily="18" charset="0"/>
              </a:rPr>
              <a:t>. Böyle bir durumda saldırgan, CDN servisinde barındırılan ve bir </a:t>
            </a:r>
            <a:r>
              <a:rPr lang="tr-TR" sz="18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Cross Site Scripting (XSS) zafiyetine</a:t>
            </a:r>
            <a:r>
              <a:rPr lang="tr-TR" sz="1800" b="0" i="0" dirty="0">
                <a:effectLst/>
                <a:latin typeface="Times New Roman" panose="02020603050405020304" pitchFamily="18" charset="0"/>
                <a:cs typeface="Times New Roman" panose="02020603050405020304" pitchFamily="18" charset="0"/>
              </a:rPr>
              <a:t> yol açabilecek olan bir </a:t>
            </a:r>
            <a:r>
              <a:rPr lang="tr-TR" sz="1800" b="0" i="0" dirty="0" err="1">
                <a:effectLst/>
                <a:latin typeface="Times New Roman" panose="02020603050405020304" pitchFamily="18" charset="0"/>
                <a:cs typeface="Times New Roman" panose="02020603050405020304" pitchFamily="18" charset="0"/>
              </a:rPr>
              <a:t>script</a:t>
            </a:r>
            <a:r>
              <a:rPr lang="tr-TR" sz="1800" b="0" i="0" dirty="0">
                <a:effectLst/>
                <a:latin typeface="Times New Roman" panose="02020603050405020304" pitchFamily="18" charset="0"/>
                <a:cs typeface="Times New Roman" panose="02020603050405020304" pitchFamily="18" charset="0"/>
              </a:rPr>
              <a:t> dosyasının içeriğini değiştirme fırsatı elde edecektir.</a:t>
            </a:r>
          </a:p>
          <a:p>
            <a:pPr algn="l"/>
            <a:r>
              <a:rPr lang="tr-TR" sz="1800" b="0" i="0" dirty="0">
                <a:effectLst/>
                <a:latin typeface="Times New Roman" panose="02020603050405020304" pitchFamily="18" charset="0"/>
                <a:cs typeface="Times New Roman" panose="02020603050405020304" pitchFamily="18" charset="0"/>
              </a:rPr>
              <a:t>Dolayısıyla </a:t>
            </a:r>
            <a:r>
              <a:rPr lang="tr-TR" sz="1800" b="0" i="0" dirty="0" err="1">
                <a:effectLst/>
                <a:latin typeface="Times New Roman" panose="02020603050405020304" pitchFamily="18" charset="0"/>
                <a:cs typeface="Times New Roman" panose="02020603050405020304" pitchFamily="18" charset="0"/>
              </a:rPr>
              <a:t>SRI’yı</a:t>
            </a:r>
            <a:r>
              <a:rPr lang="tr-TR" sz="1800" b="0" i="0" dirty="0">
                <a:effectLst/>
                <a:latin typeface="Times New Roman" panose="02020603050405020304" pitchFamily="18" charset="0"/>
                <a:cs typeface="Times New Roman" panose="02020603050405020304" pitchFamily="18" charset="0"/>
              </a:rPr>
              <a:t> devreye sokarak web uygulamanızın güçlendirilmiş bir dosyayı işaret ettiğinden ve dosya değiştirilse bile web tarayıcınızın bu dosyayı yüklemeyip saldırının başarısız olacağından emin olabilirsiniz</a:t>
            </a:r>
          </a:p>
          <a:p>
            <a:endParaRPr lang="tr-TR" sz="2800" b="0" dirty="0">
              <a:solidFill>
                <a:schemeClr val="accent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5605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D9BA805-6869-58E1-7844-A2FB4F7F93CA}"/>
              </a:ext>
            </a:extLst>
          </p:cNvPr>
          <p:cNvSpPr>
            <a:spLocks noGrp="1"/>
          </p:cNvSpPr>
          <p:nvPr>
            <p:ph idx="1"/>
          </p:nvPr>
        </p:nvSpPr>
        <p:spPr>
          <a:xfrm>
            <a:off x="838200" y="378691"/>
            <a:ext cx="10515600" cy="5798272"/>
          </a:xfrm>
        </p:spPr>
        <p:txBody>
          <a:bodyPr/>
          <a:lstStyle/>
          <a:p>
            <a:r>
              <a:rPr lang="tr-TR" sz="2800" b="0" dirty="0" err="1">
                <a:solidFill>
                  <a:schemeClr val="accent2"/>
                </a:solidFill>
                <a:effectLst/>
                <a:latin typeface="Times New Roman" panose="02020603050405020304" pitchFamily="18" charset="0"/>
                <a:cs typeface="Times New Roman" panose="02020603050405020304" pitchFamily="18" charset="0"/>
              </a:rPr>
              <a:t>Crossorigin</a:t>
            </a:r>
            <a:endParaRPr lang="tr-TR" sz="2800" b="0" dirty="0">
              <a:solidFill>
                <a:schemeClr val="accent2"/>
              </a:solidFill>
              <a:effectLst/>
              <a:latin typeface="Times New Roman" panose="02020603050405020304" pitchFamily="18" charset="0"/>
              <a:cs typeface="Times New Roman" panose="02020603050405020304" pitchFamily="18" charset="0"/>
            </a:endParaRPr>
          </a:p>
          <a:p>
            <a:r>
              <a:rPr lang="tr-TR" sz="1800" dirty="0">
                <a:latin typeface="Times New Roman" panose="02020603050405020304" pitchFamily="18" charset="0"/>
                <a:cs typeface="Times New Roman" panose="02020603050405020304" pitchFamily="18" charset="0"/>
              </a:rPr>
              <a:t>Siteler arası kaynak paylaşma.</a:t>
            </a:r>
            <a:endParaRPr lang="tr-TR" sz="1800" b="0" dirty="0">
              <a:effectLst/>
              <a:latin typeface="Times New Roman" panose="02020603050405020304" pitchFamily="18" charset="0"/>
              <a:cs typeface="Times New Roman" panose="02020603050405020304" pitchFamily="18" charset="0"/>
            </a:endParaRPr>
          </a:p>
          <a:p>
            <a:r>
              <a:rPr lang="tr-TR" sz="1800" dirty="0" err="1"/>
              <a:t>Crossorigin</a:t>
            </a:r>
            <a:r>
              <a:rPr lang="tr-TR" sz="1800" dirty="0"/>
              <a:t> özelliği, geliştiricilerin CDN performans oranlarını optimize etmesine yardımcı olurken aynı zamanda web sitesi kodunu kötü amaçlı komut dosyalarından korur. Özellikle, </a:t>
            </a:r>
            <a:r>
              <a:rPr lang="tr-TR" sz="1800" dirty="0" err="1"/>
              <a:t>Crossorigin</a:t>
            </a:r>
            <a:r>
              <a:rPr lang="tr-TR" sz="1800" dirty="0"/>
              <a:t>, çerezleri indirmeden veya kimlik doğrulama prosedürünü gerçekleştirmeden sitenin program kodunu anonim </a:t>
            </a:r>
            <a:r>
              <a:rPr lang="tr-TR" sz="1800" dirty="0" err="1"/>
              <a:t>modda</a:t>
            </a:r>
            <a:r>
              <a:rPr lang="tr-TR" sz="1800" dirty="0"/>
              <a:t> indirir. Bu şekilde, ağ dolandırıcılarının adresleri kolayca değiştirebileceği belirli bir CDN sunucusuna siteyi ilk yüklediğinizde kullanıcı verilerinin sızmasını önler.</a:t>
            </a:r>
            <a:endParaRPr lang="tr-T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2706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92995F-0EA3-AE0D-071E-B8174A22000D}"/>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URI (</a:t>
            </a:r>
            <a:r>
              <a:rPr lang="tr-TR" sz="2800" i="0" dirty="0" err="1">
                <a:effectLst/>
                <a:latin typeface="Times New Roman" panose="02020603050405020304" pitchFamily="18" charset="0"/>
                <a:cs typeface="Times New Roman" panose="02020603050405020304" pitchFamily="18" charset="0"/>
              </a:rPr>
              <a:t>Uniform</a:t>
            </a:r>
            <a:r>
              <a:rPr lang="tr-TR" sz="2800" i="0" dirty="0">
                <a:effectLst/>
                <a:latin typeface="Times New Roman" panose="02020603050405020304" pitchFamily="18" charset="0"/>
                <a:cs typeface="Times New Roman" panose="02020603050405020304" pitchFamily="18" charset="0"/>
              </a:rPr>
              <a:t> Resource </a:t>
            </a:r>
            <a:r>
              <a:rPr lang="tr-TR" sz="2800" i="0" dirty="0" err="1">
                <a:effectLst/>
                <a:latin typeface="Times New Roman" panose="02020603050405020304" pitchFamily="18" charset="0"/>
                <a:cs typeface="Times New Roman" panose="02020603050405020304" pitchFamily="18" charset="0"/>
              </a:rPr>
              <a:t>Identifier</a:t>
            </a:r>
            <a:r>
              <a:rPr lang="tr-TR" sz="2800" dirty="0">
                <a:latin typeface="Times New Roman" panose="02020603050405020304" pitchFamily="18" charset="0"/>
                <a:cs typeface="Times New Roman" panose="02020603050405020304" pitchFamily="18" charset="0"/>
              </a:rPr>
              <a:t>) ve URL (</a:t>
            </a:r>
            <a:r>
              <a:rPr lang="tr-TR" sz="2800" b="0" i="0" dirty="0" err="1">
                <a:effectLst/>
                <a:latin typeface="Times New Roman" panose="02020603050405020304" pitchFamily="18" charset="0"/>
                <a:cs typeface="Times New Roman" panose="02020603050405020304" pitchFamily="18" charset="0"/>
              </a:rPr>
              <a:t>Uniform</a:t>
            </a:r>
            <a:r>
              <a:rPr lang="tr-TR" sz="2800" b="0" i="0" dirty="0">
                <a:effectLst/>
                <a:latin typeface="Times New Roman" panose="02020603050405020304" pitchFamily="18" charset="0"/>
                <a:cs typeface="Times New Roman" panose="02020603050405020304" pitchFamily="18" charset="0"/>
              </a:rPr>
              <a:t> Resource </a:t>
            </a:r>
            <a:r>
              <a:rPr lang="tr-TR" sz="2800" b="0" i="0" dirty="0" err="1">
                <a:effectLst/>
                <a:latin typeface="Times New Roman" panose="02020603050405020304" pitchFamily="18" charset="0"/>
                <a:cs typeface="Times New Roman" panose="02020603050405020304" pitchFamily="18" charset="0"/>
              </a:rPr>
              <a:t>Locator</a:t>
            </a:r>
            <a:r>
              <a:rPr lang="tr-TR" sz="2800" dirty="0">
                <a:latin typeface="Times New Roman" panose="02020603050405020304" pitchFamily="18" charset="0"/>
                <a:cs typeface="Times New Roman" panose="02020603050405020304" pitchFamily="18" charset="0"/>
              </a:rPr>
              <a:t>) Arasındaki Fark </a:t>
            </a:r>
            <a:endParaRPr lang="tr-TR" sz="2800" dirty="0"/>
          </a:p>
        </p:txBody>
      </p:sp>
      <p:sp>
        <p:nvSpPr>
          <p:cNvPr id="3" name="İçerik Yer Tutucusu 2">
            <a:extLst>
              <a:ext uri="{FF2B5EF4-FFF2-40B4-BE49-F238E27FC236}">
                <a16:creationId xmlns:a16="http://schemas.microsoft.com/office/drawing/2014/main" id="{71851EA4-F411-2D66-DB22-BF80F7AF9407}"/>
              </a:ext>
            </a:extLst>
          </p:cNvPr>
          <p:cNvSpPr>
            <a:spLocks noGrp="1"/>
          </p:cNvSpPr>
          <p:nvPr>
            <p:ph idx="1"/>
          </p:nvPr>
        </p:nvSpPr>
        <p:spPr/>
        <p:txBody>
          <a:bodyPr/>
          <a:lstStyle/>
          <a:p>
            <a:r>
              <a:rPr lang="tr-TR" sz="3600" dirty="0">
                <a:latin typeface="Times New Roman" panose="02020603050405020304" pitchFamily="18" charset="0"/>
                <a:cs typeface="Times New Roman" panose="02020603050405020304" pitchFamily="18" charset="0"/>
              </a:rPr>
              <a:t>URI: </a:t>
            </a:r>
            <a:r>
              <a:rPr lang="tr-TR" sz="2800" dirty="0">
                <a:latin typeface="Times New Roman" panose="02020603050405020304" pitchFamily="18" charset="0"/>
                <a:cs typeface="Times New Roman" panose="02020603050405020304" pitchFamily="18" charset="0"/>
              </a:rPr>
              <a:t>İ</a:t>
            </a:r>
            <a:r>
              <a:rPr lang="tr-TR" sz="2800" b="0" i="0" dirty="0">
                <a:effectLst/>
                <a:latin typeface="Times New Roman" panose="02020603050405020304" pitchFamily="18" charset="0"/>
                <a:cs typeface="Times New Roman" panose="02020603050405020304" pitchFamily="18" charset="0"/>
              </a:rPr>
              <a:t>nternet üzerinde bir kaynağın tam yerine işaret eden (resim veya belge) standart formata uygun bir karakter dizisidir. Kısaca bir URL’nin altında bulunan kaynağın tam yoluna işaret eder.</a:t>
            </a:r>
          </a:p>
          <a:p>
            <a:r>
              <a:rPr lang="tr-TR" sz="3600" dirty="0">
                <a:latin typeface="Times New Roman" panose="02020603050405020304" pitchFamily="18" charset="0"/>
                <a:cs typeface="Times New Roman" panose="02020603050405020304" pitchFamily="18" charset="0"/>
              </a:rPr>
              <a:t>URL: </a:t>
            </a:r>
            <a:r>
              <a:rPr lang="tr-TR" sz="2800" b="0" i="0" dirty="0">
                <a:effectLst/>
                <a:latin typeface="Times New Roman" panose="02020603050405020304" pitchFamily="18" charset="0"/>
                <a:cs typeface="Times New Roman" panose="02020603050405020304" pitchFamily="18" charset="0"/>
              </a:rPr>
              <a:t>İnternet üzerinde kaynağın yerine işaret eden standart bir formata uygun karakter dizisidir.</a:t>
            </a:r>
            <a:endParaRPr lang="tr-TR" sz="28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4163253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7C412BA-09C4-01ED-10A9-E7654049B09F}"/>
              </a:ext>
            </a:extLst>
          </p:cNvPr>
          <p:cNvSpPr>
            <a:spLocks noGrp="1"/>
          </p:cNvSpPr>
          <p:nvPr>
            <p:ph idx="1"/>
          </p:nvPr>
        </p:nvSpPr>
        <p:spPr>
          <a:xfrm>
            <a:off x="838200" y="286326"/>
            <a:ext cx="10515600" cy="6373091"/>
          </a:xfrm>
        </p:spPr>
        <p:txBody>
          <a:bodyPr/>
          <a:lstStyle/>
          <a:p>
            <a:r>
              <a:rPr lang="tr-TR" dirty="0"/>
              <a:t>Ödev ekran görüntüsü</a:t>
            </a:r>
          </a:p>
          <a:p>
            <a:endParaRPr lang="tr-TR" dirty="0"/>
          </a:p>
          <a:p>
            <a:endParaRPr lang="tr-TR" dirty="0"/>
          </a:p>
        </p:txBody>
      </p:sp>
      <p:pic>
        <p:nvPicPr>
          <p:cNvPr id="5" name="Resim 4">
            <a:extLst>
              <a:ext uri="{FF2B5EF4-FFF2-40B4-BE49-F238E27FC236}">
                <a16:creationId xmlns:a16="http://schemas.microsoft.com/office/drawing/2014/main" id="{8D2012AF-3324-2E9D-927F-0463643DC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2246" y="1433639"/>
            <a:ext cx="5639289" cy="4397121"/>
          </a:xfrm>
          <a:prstGeom prst="rect">
            <a:avLst/>
          </a:prstGeom>
        </p:spPr>
      </p:pic>
    </p:spTree>
    <p:extLst>
      <p:ext uri="{BB962C8B-B14F-4D97-AF65-F5344CB8AC3E}">
        <p14:creationId xmlns:p14="http://schemas.microsoft.com/office/powerpoint/2010/main" val="209749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4E11CE-FE72-79C4-8ED8-187EA82832E1}"/>
              </a:ext>
            </a:extLst>
          </p:cNvPr>
          <p:cNvSpPr>
            <a:spLocks noGrp="1"/>
          </p:cNvSpPr>
          <p:nvPr>
            <p:ph type="title"/>
          </p:nvPr>
        </p:nvSpPr>
        <p:spPr>
          <a:xfrm>
            <a:off x="838200" y="2103437"/>
            <a:ext cx="10515600" cy="1325563"/>
          </a:xfrm>
        </p:spPr>
        <p:txBody>
          <a:bodyPr/>
          <a:lstStyle/>
          <a:p>
            <a:pPr algn="ctr"/>
            <a:r>
              <a:rPr lang="tr-TR" dirty="0"/>
              <a:t>1.Hafta Cuma Ödevler</a:t>
            </a:r>
          </a:p>
        </p:txBody>
      </p:sp>
    </p:spTree>
    <p:extLst>
      <p:ext uri="{BB962C8B-B14F-4D97-AF65-F5344CB8AC3E}">
        <p14:creationId xmlns:p14="http://schemas.microsoft.com/office/powerpoint/2010/main" val="2836341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A4DD0D-7B6E-E420-C877-13644444749B}"/>
              </a:ext>
            </a:extLst>
          </p:cNvPr>
          <p:cNvSpPr>
            <a:spLocks noGrp="1"/>
          </p:cNvSpPr>
          <p:nvPr>
            <p:ph type="title"/>
          </p:nvPr>
        </p:nvSpPr>
        <p:spPr>
          <a:xfrm>
            <a:off x="838200" y="365126"/>
            <a:ext cx="10515600" cy="567748"/>
          </a:xfrm>
        </p:spPr>
        <p:txBody>
          <a:bodyPr>
            <a:normAutofit fontScale="90000"/>
          </a:bodyPr>
          <a:lstStyle/>
          <a:p>
            <a:r>
              <a:rPr lang="tr-TR" dirty="0"/>
              <a:t>Unicode ve ASCII Nedir?</a:t>
            </a:r>
          </a:p>
        </p:txBody>
      </p:sp>
      <p:sp>
        <p:nvSpPr>
          <p:cNvPr id="3" name="İçerik Yer Tutucusu 2">
            <a:extLst>
              <a:ext uri="{FF2B5EF4-FFF2-40B4-BE49-F238E27FC236}">
                <a16:creationId xmlns:a16="http://schemas.microsoft.com/office/drawing/2014/main" id="{EA4CD79A-CC9C-0EEC-8DA3-73DA0DFF6064}"/>
              </a:ext>
            </a:extLst>
          </p:cNvPr>
          <p:cNvSpPr>
            <a:spLocks noGrp="1"/>
          </p:cNvSpPr>
          <p:nvPr>
            <p:ph idx="1"/>
          </p:nvPr>
        </p:nvSpPr>
        <p:spPr>
          <a:xfrm>
            <a:off x="838200" y="932874"/>
            <a:ext cx="10515600" cy="5828144"/>
          </a:xfrm>
        </p:spPr>
        <p:txBody>
          <a:bodyPr>
            <a:normAutofit/>
          </a:bodyPr>
          <a:lstStyle/>
          <a:p>
            <a:pPr algn="l" fontAlgn="t"/>
            <a:r>
              <a:rPr lang="tr-TR" sz="1800" b="1" i="0" dirty="0">
                <a:effectLst/>
                <a:latin typeface="Times New Roman" panose="02020603050405020304" pitchFamily="18" charset="0"/>
                <a:cs typeface="Times New Roman" panose="02020603050405020304" pitchFamily="18" charset="0"/>
              </a:rPr>
              <a:t>Unicode</a:t>
            </a:r>
            <a:r>
              <a:rPr lang="tr-TR" sz="1800" b="0" i="0" dirty="0">
                <a:effectLst/>
                <a:latin typeface="Times New Roman" panose="02020603050405020304" pitchFamily="18" charset="0"/>
                <a:cs typeface="Times New Roman" panose="02020603050405020304" pitchFamily="18" charset="0"/>
              </a:rPr>
              <a:t>, </a:t>
            </a:r>
            <a:r>
              <a:rPr lang="tr-TR" sz="1800" b="0" i="0" u="none" strike="noStrike" dirty="0">
                <a:effectLst/>
                <a:latin typeface="Times New Roman" panose="02020603050405020304" pitchFamily="18" charset="0"/>
                <a:cs typeface="Times New Roman" panose="02020603050405020304" pitchFamily="18" charset="0"/>
              </a:rPr>
              <a:t>dijital</a:t>
            </a:r>
            <a:r>
              <a:rPr lang="tr-TR" sz="1800" b="0" i="0" dirty="0">
                <a:effectLst/>
                <a:latin typeface="Times New Roman" panose="02020603050405020304" pitchFamily="18" charset="0"/>
                <a:cs typeface="Times New Roman" panose="02020603050405020304" pitchFamily="18" charset="0"/>
              </a:rPr>
              <a:t> ve geleneksel medyada her bir karakter ve sembolleri benzersiz bir rakam yardımıyla oluşturmak için geliştirilen bir metin </a:t>
            </a:r>
            <a:r>
              <a:rPr lang="tr-TR" sz="1800" b="0" i="0" dirty="0" err="1">
                <a:effectLst/>
                <a:latin typeface="Times New Roman" panose="02020603050405020304" pitchFamily="18" charset="0"/>
                <a:cs typeface="Times New Roman" panose="02020603050405020304" pitchFamily="18" charset="0"/>
              </a:rPr>
              <a:t>standartıdır</a:t>
            </a:r>
            <a:r>
              <a:rPr lang="tr-TR" sz="1800" b="0" i="0" dirty="0">
                <a:effectLst/>
                <a:latin typeface="Times New Roman" panose="02020603050405020304" pitchFamily="18" charset="0"/>
                <a:cs typeface="Times New Roman" panose="02020603050405020304" pitchFamily="18" charset="0"/>
              </a:rPr>
              <a:t>. Adı “</a:t>
            </a:r>
            <a:r>
              <a:rPr lang="tr-TR" sz="1800" b="1" i="0" dirty="0">
                <a:effectLst/>
                <a:latin typeface="Times New Roman" panose="02020603050405020304" pitchFamily="18" charset="0"/>
                <a:cs typeface="Times New Roman" panose="02020603050405020304" pitchFamily="18" charset="0"/>
              </a:rPr>
              <a:t>Universal</a:t>
            </a:r>
            <a:r>
              <a:rPr lang="tr-TR" sz="1800" b="0" i="0" dirty="0">
                <a:effectLst/>
                <a:latin typeface="Times New Roman" panose="02020603050405020304" pitchFamily="18" charset="0"/>
                <a:cs typeface="Times New Roman" panose="02020603050405020304" pitchFamily="18" charset="0"/>
              </a:rPr>
              <a:t>” ve “</a:t>
            </a:r>
            <a:r>
              <a:rPr lang="tr-TR" sz="1800" b="1" i="0" dirty="0" err="1">
                <a:effectLst/>
                <a:latin typeface="Times New Roman" panose="02020603050405020304" pitchFamily="18" charset="0"/>
                <a:cs typeface="Times New Roman" panose="02020603050405020304" pitchFamily="18" charset="0"/>
              </a:rPr>
              <a:t>Code</a:t>
            </a:r>
            <a:r>
              <a:rPr lang="tr-TR" sz="1800" b="0" i="0" dirty="0">
                <a:effectLst/>
                <a:latin typeface="Times New Roman" panose="02020603050405020304" pitchFamily="18" charset="0"/>
                <a:cs typeface="Times New Roman" panose="02020603050405020304" pitchFamily="18" charset="0"/>
              </a:rPr>
              <a:t>” kelimelerinin bir araya getirilmesiyle oluşan </a:t>
            </a:r>
            <a:r>
              <a:rPr lang="tr-TR" sz="1800" b="0" i="0" u="none" strike="noStrike" dirty="0">
                <a:effectLst/>
                <a:latin typeface="Times New Roman" panose="02020603050405020304" pitchFamily="18" charset="0"/>
                <a:cs typeface="Times New Roman" panose="02020603050405020304" pitchFamily="18" charset="0"/>
              </a:rPr>
              <a:t>Unicode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standartı</a:t>
            </a:r>
            <a:r>
              <a:rPr lang="tr-TR" sz="1800" b="0" i="0" dirty="0">
                <a:effectLst/>
                <a:latin typeface="Times New Roman" panose="02020603050405020304" pitchFamily="18" charset="0"/>
                <a:cs typeface="Times New Roman" panose="02020603050405020304" pitchFamily="18" charset="0"/>
              </a:rPr>
              <a:t> 1980’li yıllarda geliştirilmiştir. Unicode’un geliştirilmesinin arında yatan temel neden </a:t>
            </a:r>
            <a:r>
              <a:rPr lang="tr-TR" sz="1800" b="0" i="0" u="none" strike="noStrike" dirty="0">
                <a:effectLst/>
                <a:latin typeface="Times New Roman" panose="02020603050405020304" pitchFamily="18" charset="0"/>
                <a:cs typeface="Times New Roman" panose="02020603050405020304" pitchFamily="18" charset="0"/>
              </a:rPr>
              <a:t>ASCII</a:t>
            </a:r>
            <a:r>
              <a:rPr lang="tr-TR" sz="1800" b="0" i="0" dirty="0">
                <a:effectLst/>
                <a:latin typeface="Times New Roman" panose="02020603050405020304" pitchFamily="18" charset="0"/>
                <a:cs typeface="Times New Roman" panose="02020603050405020304" pitchFamily="18" charset="0"/>
              </a:rPr>
              <a:t> </a:t>
            </a:r>
            <a:r>
              <a:rPr lang="tr-TR" sz="1800" b="0" i="1" dirty="0">
                <a:effectLst/>
                <a:latin typeface="Times New Roman" panose="02020603050405020304" pitchFamily="18" charset="0"/>
                <a:cs typeface="Times New Roman" panose="02020603050405020304" pitchFamily="18" charset="0"/>
              </a:rPr>
              <a:t>(</a:t>
            </a:r>
            <a:r>
              <a:rPr lang="tr-TR" sz="1800" b="0" i="1" dirty="0" err="1">
                <a:effectLst/>
                <a:latin typeface="Times New Roman" panose="02020603050405020304" pitchFamily="18" charset="0"/>
                <a:cs typeface="Times New Roman" panose="02020603050405020304" pitchFamily="18" charset="0"/>
              </a:rPr>
              <a:t>American</a:t>
            </a:r>
            <a:r>
              <a:rPr lang="tr-TR" sz="1800" b="0" i="1" dirty="0">
                <a:effectLst/>
                <a:latin typeface="Times New Roman" panose="02020603050405020304" pitchFamily="18" charset="0"/>
                <a:cs typeface="Times New Roman" panose="02020603050405020304" pitchFamily="18" charset="0"/>
              </a:rPr>
              <a:t> Standart </a:t>
            </a:r>
            <a:r>
              <a:rPr lang="tr-TR" sz="1800" b="0" i="1" u="none" strike="noStrike"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Code</a:t>
            </a:r>
            <a:r>
              <a:rPr lang="tr-TR" sz="1800" b="0" i="1" dirty="0">
                <a:effectLst/>
                <a:latin typeface="Times New Roman" panose="02020603050405020304" pitchFamily="18" charset="0"/>
                <a:cs typeface="Times New Roman" panose="02020603050405020304" pitchFamily="18" charset="0"/>
              </a:rPr>
              <a:t> </a:t>
            </a:r>
            <a:r>
              <a:rPr lang="tr-TR" sz="1800" b="0" i="1" dirty="0" err="1">
                <a:effectLst/>
                <a:latin typeface="Times New Roman" panose="02020603050405020304" pitchFamily="18" charset="0"/>
                <a:cs typeface="Times New Roman" panose="02020603050405020304" pitchFamily="18" charset="0"/>
              </a:rPr>
              <a:t>for</a:t>
            </a:r>
            <a:r>
              <a:rPr lang="tr-TR" sz="1800" b="0" i="1" dirty="0">
                <a:effectLst/>
                <a:latin typeface="Times New Roman" panose="02020603050405020304" pitchFamily="18" charset="0"/>
                <a:cs typeface="Times New Roman" panose="02020603050405020304" pitchFamily="18" charset="0"/>
              </a:rPr>
              <a:t> Information </a:t>
            </a:r>
            <a:r>
              <a:rPr lang="tr-TR" sz="1800" b="0" i="1" dirty="0" err="1">
                <a:effectLst/>
                <a:latin typeface="Times New Roman" panose="02020603050405020304" pitchFamily="18" charset="0"/>
                <a:cs typeface="Times New Roman" panose="02020603050405020304" pitchFamily="18" charset="0"/>
              </a:rPr>
              <a:t>Interchange</a:t>
            </a:r>
            <a:r>
              <a:rPr lang="tr-TR" sz="1800" b="0" i="1" dirty="0">
                <a:effectLst/>
                <a:latin typeface="Times New Roman" panose="02020603050405020304" pitchFamily="18" charset="0"/>
                <a:cs typeface="Times New Roman" panose="02020603050405020304" pitchFamily="18" charset="0"/>
              </a:rPr>
              <a:t>)</a:t>
            </a:r>
            <a:r>
              <a:rPr lang="tr-TR" sz="1800" b="0" i="0" dirty="0">
                <a:effectLst/>
                <a:latin typeface="Times New Roman" panose="02020603050405020304" pitchFamily="18" charset="0"/>
                <a:cs typeface="Times New Roman" panose="02020603050405020304" pitchFamily="18" charset="0"/>
              </a:rPr>
              <a:t> karakter kodlamasının daha gelişmiş ve stratejik bir sürümünün oluşturulabilmesidir.</a:t>
            </a:r>
          </a:p>
          <a:p>
            <a:pPr algn="l" fontAlgn="t"/>
            <a:r>
              <a:rPr lang="tr-TR" sz="1800" b="0" i="0" dirty="0">
                <a:effectLst/>
                <a:latin typeface="Times New Roman" panose="02020603050405020304" pitchFamily="18" charset="0"/>
                <a:cs typeface="Times New Roman" panose="02020603050405020304" pitchFamily="18" charset="0"/>
              </a:rPr>
              <a:t>ASCII karakterler sadece İngilizce üzerinde etkili olurken, Unicode tamamen evrenseldir. Unicode’un farklı sürümleri sayesinde İbranice ve Arapça gibi kompleks diller başta olmak üzere Çince gibi karmaşık diller kolayca dijital ortamlara aktarılabilmektedir. Yalnızca diller değil, Unicode kodlaması sayesinde karmaşık semboller ve karakterler kolayca meydana getirilebilirler.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ASCII yalnızca Latin alfabesi için kullanılabilir ve Latin alfabelerinde bile çoğu zaman yeteri kadar verimli değildir. Unicode ise evrensel olarak tüm dillerin kullanımına uygun şekilde tasarlanmıştır.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ASCII’nin kullanımına 1963 yılında başlanırken ASCII’nin yerini alan Unicode’un geliştirilmesine 1980 yılında başlanmıştır.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Unicode hala Unicode </a:t>
            </a:r>
            <a:r>
              <a:rPr lang="tr-TR" sz="1900" b="0" i="0" dirty="0" err="1">
                <a:effectLst/>
                <a:latin typeface="Times New Roman" panose="02020603050405020304" pitchFamily="18" charset="0"/>
                <a:cs typeface="Times New Roman" panose="02020603050405020304" pitchFamily="18" charset="0"/>
              </a:rPr>
              <a:t>Konsoriyum’u</a:t>
            </a:r>
            <a:r>
              <a:rPr lang="tr-TR" sz="1900" b="0" i="0" dirty="0">
                <a:effectLst/>
                <a:latin typeface="Times New Roman" panose="02020603050405020304" pitchFamily="18" charset="0"/>
                <a:cs typeface="Times New Roman" panose="02020603050405020304" pitchFamily="18" charset="0"/>
              </a:rPr>
              <a:t> tarafından kar amacı gütmeden geliştirilmeye devam edilmektedir. ASCII’nin geliştirilmesi yıllar önce durdurulmuştur.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Unicode’un geliştirilmesinin amacı evrensel olması ve platformlar arası yaşanan karmaşaların ortadan kaldırılmasıdır.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ASCII tam olarak bir standart değilken Unicode tüm dünyada </a:t>
            </a:r>
            <a:r>
              <a:rPr lang="tr-TR" sz="1900" b="0" i="0" dirty="0" err="1">
                <a:effectLst/>
                <a:latin typeface="Times New Roman" panose="02020603050405020304" pitchFamily="18" charset="0"/>
                <a:cs typeface="Times New Roman" panose="02020603050405020304" pitchFamily="18" charset="0"/>
              </a:rPr>
              <a:t>kabül</a:t>
            </a:r>
            <a:r>
              <a:rPr lang="tr-TR" sz="1900" b="0" i="0" dirty="0">
                <a:effectLst/>
                <a:latin typeface="Times New Roman" panose="02020603050405020304" pitchFamily="18" charset="0"/>
                <a:cs typeface="Times New Roman" panose="02020603050405020304" pitchFamily="18" charset="0"/>
              </a:rPr>
              <a:t> görmeyi başaran bir standarttır.</a:t>
            </a:r>
          </a:p>
          <a:p>
            <a:endParaRPr lang="tr-TR" dirty="0"/>
          </a:p>
        </p:txBody>
      </p:sp>
    </p:spTree>
    <p:extLst>
      <p:ext uri="{BB962C8B-B14F-4D97-AF65-F5344CB8AC3E}">
        <p14:creationId xmlns:p14="http://schemas.microsoft.com/office/powerpoint/2010/main" val="1125345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087BF9-AC4D-9E2E-C532-06979FC40380}"/>
              </a:ext>
            </a:extLst>
          </p:cNvPr>
          <p:cNvSpPr>
            <a:spLocks noGrp="1"/>
          </p:cNvSpPr>
          <p:nvPr>
            <p:ph type="title"/>
          </p:nvPr>
        </p:nvSpPr>
        <p:spPr>
          <a:xfrm>
            <a:off x="838200" y="2592759"/>
            <a:ext cx="10515600" cy="1325563"/>
          </a:xfrm>
        </p:spPr>
        <p:txBody>
          <a:bodyPr/>
          <a:lstStyle/>
          <a:p>
            <a:pPr algn="ctr"/>
            <a:r>
              <a:rPr lang="tr-TR" dirty="0"/>
              <a:t>2.Hafta Pazartesi Ödev</a:t>
            </a:r>
          </a:p>
        </p:txBody>
      </p:sp>
    </p:spTree>
    <p:extLst>
      <p:ext uri="{BB962C8B-B14F-4D97-AF65-F5344CB8AC3E}">
        <p14:creationId xmlns:p14="http://schemas.microsoft.com/office/powerpoint/2010/main" val="2157784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B725E7-9CA0-3390-6363-1516905864C5}"/>
              </a:ext>
            </a:extLst>
          </p:cNvPr>
          <p:cNvSpPr>
            <a:spLocks noGrp="1"/>
          </p:cNvSpPr>
          <p:nvPr>
            <p:ph type="title"/>
          </p:nvPr>
        </p:nvSpPr>
        <p:spPr/>
        <p:txBody>
          <a:bodyPr/>
          <a:lstStyle/>
          <a:p>
            <a:r>
              <a:rPr lang="tr-TR" dirty="0"/>
              <a:t>mb-md-0 nedir?</a:t>
            </a:r>
          </a:p>
        </p:txBody>
      </p:sp>
      <p:sp>
        <p:nvSpPr>
          <p:cNvPr id="3" name="İçerik Yer Tutucusu 2">
            <a:extLst>
              <a:ext uri="{FF2B5EF4-FFF2-40B4-BE49-F238E27FC236}">
                <a16:creationId xmlns:a16="http://schemas.microsoft.com/office/drawing/2014/main" id="{5148BCCF-0C54-73F4-9B9D-C57DF3E33259}"/>
              </a:ext>
            </a:extLst>
          </p:cNvPr>
          <p:cNvSpPr>
            <a:spLocks noGrp="1"/>
          </p:cNvSpPr>
          <p:nvPr>
            <p:ph idx="1"/>
          </p:nvPr>
        </p:nvSpPr>
        <p:spPr>
          <a:xfrm>
            <a:off x="764308" y="1690688"/>
            <a:ext cx="4494722" cy="4443260"/>
          </a:xfrm>
        </p:spPr>
        <p:txBody>
          <a:bodyPr/>
          <a:lstStyle/>
          <a:p>
            <a:r>
              <a:rPr lang="tr-TR" dirty="0"/>
              <a:t>mb-md-0</a:t>
            </a:r>
          </a:p>
          <a:p>
            <a:r>
              <a:rPr lang="tr-TR" dirty="0"/>
              <a:t>Yandaki tablodan anlaşılacağı üzere;</a:t>
            </a:r>
          </a:p>
          <a:p>
            <a:r>
              <a:rPr lang="tr-TR" dirty="0" err="1"/>
              <a:t>Margin</a:t>
            </a:r>
            <a:r>
              <a:rPr lang="tr-TR" dirty="0"/>
              <a:t> değeri </a:t>
            </a:r>
            <a:r>
              <a:rPr lang="tr-TR" dirty="0" err="1"/>
              <a:t>buttom</a:t>
            </a:r>
            <a:r>
              <a:rPr lang="tr-TR" dirty="0"/>
              <a:t> (aşağıdan) </a:t>
            </a:r>
            <a:r>
              <a:rPr lang="tr-TR" dirty="0" err="1"/>
              <a:t>medium</a:t>
            </a:r>
            <a:r>
              <a:rPr lang="tr-TR" dirty="0"/>
              <a:t> (orta boyutlu) ekranlarda 0 (sıfır) değeri kadar uzaklıkta olsun.</a:t>
            </a:r>
          </a:p>
        </p:txBody>
      </p:sp>
      <p:pic>
        <p:nvPicPr>
          <p:cNvPr id="7" name="Resim 6">
            <a:extLst>
              <a:ext uri="{FF2B5EF4-FFF2-40B4-BE49-F238E27FC236}">
                <a16:creationId xmlns:a16="http://schemas.microsoft.com/office/drawing/2014/main" id="{139925FA-05C7-FE78-35C0-3F1908FDA00D}"/>
              </a:ext>
            </a:extLst>
          </p:cNvPr>
          <p:cNvPicPr>
            <a:picLocks noChangeAspect="1"/>
          </p:cNvPicPr>
          <p:nvPr/>
        </p:nvPicPr>
        <p:blipFill>
          <a:blip r:embed="rId2"/>
          <a:stretch>
            <a:fillRect/>
          </a:stretch>
        </p:blipFill>
        <p:spPr>
          <a:xfrm>
            <a:off x="5603685" y="1416330"/>
            <a:ext cx="6514424" cy="3654434"/>
          </a:xfrm>
          <a:prstGeom prst="rect">
            <a:avLst/>
          </a:prstGeom>
        </p:spPr>
      </p:pic>
    </p:spTree>
    <p:extLst>
      <p:ext uri="{BB962C8B-B14F-4D97-AF65-F5344CB8AC3E}">
        <p14:creationId xmlns:p14="http://schemas.microsoft.com/office/powerpoint/2010/main" val="2920594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AD214B-0424-8953-15BE-8667F45B7DF1}"/>
              </a:ext>
            </a:extLst>
          </p:cNvPr>
          <p:cNvSpPr>
            <a:spLocks noGrp="1"/>
          </p:cNvSpPr>
          <p:nvPr>
            <p:ph type="title"/>
          </p:nvPr>
        </p:nvSpPr>
        <p:spPr>
          <a:xfrm>
            <a:off x="838200" y="365126"/>
            <a:ext cx="10515600" cy="881784"/>
          </a:xfrm>
        </p:spPr>
        <p:txBody>
          <a:bodyPr/>
          <a:lstStyle/>
          <a:p>
            <a:r>
              <a:rPr lang="tr-TR" dirty="0" err="1"/>
              <a:t>list-unstyled</a:t>
            </a:r>
            <a:endParaRPr lang="tr-TR" dirty="0"/>
          </a:p>
        </p:txBody>
      </p:sp>
      <p:sp>
        <p:nvSpPr>
          <p:cNvPr id="3" name="İçerik Yer Tutucusu 2">
            <a:extLst>
              <a:ext uri="{FF2B5EF4-FFF2-40B4-BE49-F238E27FC236}">
                <a16:creationId xmlns:a16="http://schemas.microsoft.com/office/drawing/2014/main" id="{C4A5F2A1-2103-62F3-DDB4-F87C97E3740D}"/>
              </a:ext>
            </a:extLst>
          </p:cNvPr>
          <p:cNvSpPr>
            <a:spLocks noGrp="1"/>
          </p:cNvSpPr>
          <p:nvPr>
            <p:ph idx="1"/>
          </p:nvPr>
        </p:nvSpPr>
        <p:spPr>
          <a:xfrm>
            <a:off x="838200" y="1644073"/>
            <a:ext cx="10515600" cy="4532890"/>
          </a:xfrm>
        </p:spPr>
        <p:txBody>
          <a:bodyPr/>
          <a:lstStyle/>
          <a:p>
            <a:r>
              <a:rPr lang="tr-TR" dirty="0" err="1"/>
              <a:t>ul</a:t>
            </a:r>
            <a:r>
              <a:rPr lang="tr-TR" dirty="0"/>
              <a:t>&gt;</a:t>
            </a:r>
            <a:r>
              <a:rPr lang="tr-TR" dirty="0" err="1"/>
              <a:t>li</a:t>
            </a:r>
            <a:r>
              <a:rPr lang="tr-TR" dirty="0"/>
              <a:t> (sırasız liste) veya ol&gt;</a:t>
            </a:r>
            <a:r>
              <a:rPr lang="tr-TR" dirty="0" err="1"/>
              <a:t>li</a:t>
            </a:r>
            <a:r>
              <a:rPr lang="tr-TR" dirty="0"/>
              <a:t> (sıralı) listelerin madde işaretlerini ortadan kaldırır.</a:t>
            </a:r>
          </a:p>
        </p:txBody>
      </p:sp>
    </p:spTree>
    <p:extLst>
      <p:ext uri="{BB962C8B-B14F-4D97-AF65-F5344CB8AC3E}">
        <p14:creationId xmlns:p14="http://schemas.microsoft.com/office/powerpoint/2010/main" val="27784793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4B5726-20B6-2AC6-B7D6-2BC757CD4253}"/>
              </a:ext>
            </a:extLst>
          </p:cNvPr>
          <p:cNvSpPr>
            <a:spLocks noGrp="1"/>
          </p:cNvSpPr>
          <p:nvPr>
            <p:ph type="title"/>
          </p:nvPr>
        </p:nvSpPr>
        <p:spPr/>
        <p:txBody>
          <a:bodyPr/>
          <a:lstStyle/>
          <a:p>
            <a:r>
              <a:rPr lang="tr-TR" dirty="0" err="1"/>
              <a:t>text-shadow</a:t>
            </a:r>
            <a:endParaRPr lang="tr-TR" dirty="0"/>
          </a:p>
        </p:txBody>
      </p:sp>
      <p:sp>
        <p:nvSpPr>
          <p:cNvPr id="3" name="İçerik Yer Tutucusu 2">
            <a:extLst>
              <a:ext uri="{FF2B5EF4-FFF2-40B4-BE49-F238E27FC236}">
                <a16:creationId xmlns:a16="http://schemas.microsoft.com/office/drawing/2014/main" id="{0F735089-50E1-9168-44CC-6A4FFB05011D}"/>
              </a:ext>
            </a:extLst>
          </p:cNvPr>
          <p:cNvSpPr>
            <a:spLocks noGrp="1"/>
          </p:cNvSpPr>
          <p:nvPr>
            <p:ph idx="1"/>
          </p:nvPr>
        </p:nvSpPr>
        <p:spPr>
          <a:xfrm>
            <a:off x="838200" y="1320800"/>
            <a:ext cx="10515600" cy="5421745"/>
          </a:xfrm>
        </p:spPr>
        <p:txBody>
          <a:bodyPr/>
          <a:lstStyle/>
          <a:p>
            <a:r>
              <a:rPr lang="tr-TR" dirty="0"/>
              <a:t>Metin değerlerine gölgelendirme vermek için kullanılır.</a:t>
            </a:r>
          </a:p>
          <a:p>
            <a:r>
              <a:rPr lang="tr-TR" dirty="0"/>
              <a:t>Örnek;</a:t>
            </a:r>
          </a:p>
          <a:p>
            <a:r>
              <a:rPr lang="tr-TR" dirty="0">
                <a:solidFill>
                  <a:schemeClr val="accent2"/>
                </a:solidFill>
              </a:rPr>
              <a:t>&lt;h1&gt;</a:t>
            </a:r>
            <a:r>
              <a:rPr lang="tr-TR" dirty="0" err="1">
                <a:solidFill>
                  <a:schemeClr val="accent2"/>
                </a:solidFill>
              </a:rPr>
              <a:t>Text-shadow</a:t>
            </a:r>
            <a:r>
              <a:rPr lang="tr-TR" dirty="0">
                <a:solidFill>
                  <a:schemeClr val="accent2"/>
                </a:solidFill>
              </a:rPr>
              <a:t>&lt;/h1&gt;</a:t>
            </a:r>
          </a:p>
          <a:p>
            <a:r>
              <a:rPr lang="en-US" dirty="0">
                <a:solidFill>
                  <a:schemeClr val="accent1"/>
                </a:solidFill>
              </a:rPr>
              <a:t>h1 {</a:t>
            </a:r>
          </a:p>
          <a:p>
            <a:r>
              <a:rPr lang="en-US" dirty="0">
                <a:solidFill>
                  <a:schemeClr val="accent1"/>
                </a:solidFill>
              </a:rPr>
              <a:t>  text-shadow: 2px </a:t>
            </a:r>
            <a:r>
              <a:rPr lang="en-US" dirty="0" err="1">
                <a:solidFill>
                  <a:schemeClr val="accent1"/>
                </a:solidFill>
              </a:rPr>
              <a:t>2px</a:t>
            </a:r>
            <a:r>
              <a:rPr lang="en-US" dirty="0">
                <a:solidFill>
                  <a:schemeClr val="accent1"/>
                </a:solidFill>
              </a:rPr>
              <a:t> 8px #FF0000;</a:t>
            </a:r>
          </a:p>
          <a:p>
            <a:r>
              <a:rPr lang="en-US" dirty="0">
                <a:solidFill>
                  <a:schemeClr val="accent1"/>
                </a:solidFill>
              </a:rPr>
              <a:t>}</a:t>
            </a:r>
            <a:endParaRPr lang="tr-TR" dirty="0">
              <a:solidFill>
                <a:schemeClr val="accent1"/>
              </a:solidFill>
            </a:endParaRPr>
          </a:p>
          <a:p>
            <a:r>
              <a:rPr lang="tr-TR" dirty="0">
                <a:solidFill>
                  <a:schemeClr val="tx1">
                    <a:lumMod val="95000"/>
                  </a:schemeClr>
                </a:solidFill>
              </a:rPr>
              <a:t>İlk değer x-ekseninde kaydırma.</a:t>
            </a:r>
          </a:p>
          <a:p>
            <a:r>
              <a:rPr lang="tr-TR" dirty="0">
                <a:solidFill>
                  <a:schemeClr val="tx1">
                    <a:lumMod val="95000"/>
                  </a:schemeClr>
                </a:solidFill>
              </a:rPr>
              <a:t>İkinci değer y-ekseninde kaydırma</a:t>
            </a:r>
          </a:p>
          <a:p>
            <a:r>
              <a:rPr lang="tr-TR" dirty="0">
                <a:solidFill>
                  <a:schemeClr val="tx1">
                    <a:lumMod val="95000"/>
                  </a:schemeClr>
                </a:solidFill>
              </a:rPr>
              <a:t>Üçüncü değer </a:t>
            </a:r>
            <a:r>
              <a:rPr lang="tr-TR" dirty="0" err="1">
                <a:solidFill>
                  <a:schemeClr val="tx1">
                    <a:lumMod val="95000"/>
                  </a:schemeClr>
                </a:solidFill>
              </a:rPr>
              <a:t>blur</a:t>
            </a:r>
            <a:r>
              <a:rPr lang="tr-TR" dirty="0">
                <a:solidFill>
                  <a:schemeClr val="tx1">
                    <a:lumMod val="95000"/>
                  </a:schemeClr>
                </a:solidFill>
              </a:rPr>
              <a:t> değeri.</a:t>
            </a:r>
          </a:p>
          <a:p>
            <a:r>
              <a:rPr lang="tr-TR" dirty="0">
                <a:solidFill>
                  <a:schemeClr val="tx1">
                    <a:lumMod val="95000"/>
                  </a:schemeClr>
                </a:solidFill>
              </a:rPr>
              <a:t>Sonuncu ise renk.</a:t>
            </a:r>
          </a:p>
        </p:txBody>
      </p:sp>
      <p:pic>
        <p:nvPicPr>
          <p:cNvPr id="5" name="Resim 4">
            <a:extLst>
              <a:ext uri="{FF2B5EF4-FFF2-40B4-BE49-F238E27FC236}">
                <a16:creationId xmlns:a16="http://schemas.microsoft.com/office/drawing/2014/main" id="{14E6A528-E129-AC8F-13F3-70E7ECC6FA80}"/>
              </a:ext>
            </a:extLst>
          </p:cNvPr>
          <p:cNvPicPr>
            <a:picLocks noChangeAspect="1"/>
          </p:cNvPicPr>
          <p:nvPr/>
        </p:nvPicPr>
        <p:blipFill>
          <a:blip r:embed="rId2"/>
          <a:stretch>
            <a:fillRect/>
          </a:stretch>
        </p:blipFill>
        <p:spPr>
          <a:xfrm>
            <a:off x="8149071" y="3327978"/>
            <a:ext cx="2266950" cy="571500"/>
          </a:xfrm>
          <a:prstGeom prst="rect">
            <a:avLst/>
          </a:prstGeom>
        </p:spPr>
      </p:pic>
    </p:spTree>
    <p:extLst>
      <p:ext uri="{BB962C8B-B14F-4D97-AF65-F5344CB8AC3E}">
        <p14:creationId xmlns:p14="http://schemas.microsoft.com/office/powerpoint/2010/main" val="3545834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8F72EB8-76D0-5606-C5B0-6039FBB7570C}"/>
              </a:ext>
            </a:extLst>
          </p:cNvPr>
          <p:cNvSpPr>
            <a:spLocks noGrp="1"/>
          </p:cNvSpPr>
          <p:nvPr>
            <p:ph idx="1"/>
          </p:nvPr>
        </p:nvSpPr>
        <p:spPr>
          <a:xfrm>
            <a:off x="838200" y="304801"/>
            <a:ext cx="10515600" cy="5985164"/>
          </a:xfrm>
        </p:spPr>
        <p:txBody>
          <a:bodyPr>
            <a:normAutofit/>
          </a:bodyPr>
          <a:lstStyle/>
          <a:p>
            <a:pPr algn="l"/>
            <a:r>
              <a:rPr lang="tr-TR" sz="1800" b="1" i="0" u="sng" dirty="0" err="1">
                <a:solidFill>
                  <a:schemeClr val="accent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1" i="0" u="sng" dirty="0">
                <a:solidFill>
                  <a:schemeClr val="accent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1" i="0" u="sng" dirty="0" err="1">
                <a:solidFill>
                  <a:schemeClr val="accent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Merge</a:t>
            </a:r>
            <a:r>
              <a:rPr lang="tr-TR" sz="1800" b="1" i="0" dirty="0">
                <a:solidFill>
                  <a:schemeClr val="accent2"/>
                </a:solidFill>
                <a:effectLst/>
                <a:latin typeface="Times New Roman" panose="02020603050405020304" pitchFamily="18" charset="0"/>
                <a:cs typeface="Times New Roman" panose="02020603050405020304" pitchFamily="18" charset="0"/>
              </a:rPr>
              <a:t>:</a:t>
            </a:r>
            <a:r>
              <a:rPr lang="tr-TR" sz="1800" b="0" i="0" dirty="0">
                <a:solidFill>
                  <a:schemeClr val="accent2"/>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Feature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branch’iniz</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master’a</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merge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olacağı anda eğer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master</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üzerinde bir değişiklik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commit</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olmamışsa, </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git varsayılan olarak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master</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hattının son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commit</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hash’i</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olarak,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feature</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branch’in</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hash’ini</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alır</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Bu duruma </a:t>
            </a:r>
            <a:r>
              <a:rPr lang="tr-TR" sz="1800" b="0" i="0" u="sng" dirty="0" err="1">
                <a:solidFill>
                  <a:schemeClr val="tx1">
                    <a:lumMod val="9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0" i="0" u="sng" dirty="0">
                <a:solidFill>
                  <a:schemeClr val="tx1">
                    <a:lumMod val="9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0" i="0" u="sng" dirty="0" err="1">
                <a:solidFill>
                  <a:schemeClr val="tx1">
                    <a:lumMod val="9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Merging</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denir.</a:t>
            </a:r>
            <a:endParaRPr lang="tr-TR" sz="1800" b="0" i="1" dirty="0">
              <a:solidFill>
                <a:schemeClr val="tx1">
                  <a:lumMod val="95000"/>
                </a:schemeClr>
              </a:solidFill>
              <a:effectLst/>
              <a:latin typeface="Times New Roman" panose="02020603050405020304" pitchFamily="18" charset="0"/>
              <a:cs typeface="Times New Roman" panose="02020603050405020304" pitchFamily="18" charset="0"/>
            </a:endParaRPr>
          </a:p>
          <a:p>
            <a:pPr algn="l"/>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Bu işlem sonrasında sanki değişiklikler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master</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branch’inde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yapılmış gibi bir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history</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oluşur. Geçmiş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history’i</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daha anlaşılabilir tutmak için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merge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işlemi sırasında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git’e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no-ff</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opsiyonu ile gidilir; bu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git’in</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fast-forward</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yapmamasını ve yeni bir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merge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commit</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ile ilerlemesini sağlar.</a:t>
            </a:r>
            <a:endParaRPr lang="tr-TR" sz="1800" b="0" i="1" dirty="0">
              <a:solidFill>
                <a:schemeClr val="tx1">
                  <a:lumMod val="95000"/>
                </a:schemeClr>
              </a:solidFill>
              <a:effectLst/>
              <a:latin typeface="Times New Roman" panose="02020603050405020304" pitchFamily="18" charset="0"/>
              <a:cs typeface="Times New Roman" panose="02020603050405020304" pitchFamily="18" charset="0"/>
            </a:endParaRPr>
          </a:p>
          <a:p>
            <a:pPr algn="l"/>
            <a:r>
              <a:rPr lang="tr-TR" sz="1800" b="0" i="0" dirty="0" err="1">
                <a:solidFill>
                  <a:schemeClr val="accent2"/>
                </a:solidFill>
                <a:effectLst/>
                <a:latin typeface="Times New Roman" panose="02020603050405020304" pitchFamily="18" charset="0"/>
                <a:cs typeface="Times New Roman" panose="02020603050405020304" pitchFamily="18" charset="0"/>
              </a:rPr>
              <a:t>Rebase</a:t>
            </a:r>
            <a:r>
              <a:rPr lang="tr-TR" sz="1800" dirty="0">
                <a:solidFill>
                  <a:schemeClr val="accent2"/>
                </a:solidFill>
                <a:latin typeface="Times New Roman" panose="02020603050405020304" pitchFamily="18" charset="0"/>
                <a:cs typeface="Times New Roman" panose="02020603050405020304" pitchFamily="18" charset="0"/>
              </a:rPr>
              <a:t>:</a:t>
            </a:r>
            <a:r>
              <a:rPr lang="tr-TR" sz="1800" b="0" i="0" dirty="0">
                <a:solidFill>
                  <a:schemeClr val="accent2"/>
                </a:solidFill>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gibi farklı </a:t>
            </a:r>
            <a:r>
              <a:rPr lang="tr-TR" sz="1800" b="0" i="0" dirty="0" err="1">
                <a:effectLst/>
                <a:latin typeface="Times New Roman" panose="02020603050405020304" pitchFamily="18" charset="0"/>
                <a:cs typeface="Times New Roman" panose="02020603050405020304" pitchFamily="18" charset="0"/>
              </a:rPr>
              <a:t>commitleri</a:t>
            </a:r>
            <a:r>
              <a:rPr lang="tr-TR" sz="1800" b="0" i="0" dirty="0">
                <a:effectLst/>
                <a:latin typeface="Times New Roman" panose="02020603050405020304" pitchFamily="18" charset="0"/>
                <a:cs typeface="Times New Roman" panose="02020603050405020304" pitchFamily="18" charset="0"/>
              </a:rPr>
              <a:t> bir araya getirir. </a:t>
            </a:r>
            <a:r>
              <a:rPr lang="tr-TR" sz="1800" b="0" i="0" dirty="0" err="1">
                <a:effectLst/>
                <a:latin typeface="Times New Roman" panose="02020603050405020304" pitchFamily="18" charset="0"/>
                <a:cs typeface="Times New Roman" panose="02020603050405020304" pitchFamily="18" charset="0"/>
              </a:rPr>
              <a:t>Merge’den</a:t>
            </a:r>
            <a:r>
              <a:rPr lang="tr-TR" sz="1800" b="0" i="0" dirty="0">
                <a:effectLst/>
                <a:latin typeface="Times New Roman" panose="02020603050405020304" pitchFamily="18" charset="0"/>
                <a:cs typeface="Times New Roman" panose="02020603050405020304" pitchFamily="18" charset="0"/>
              </a:rPr>
              <a:t> farkı </a:t>
            </a:r>
            <a:r>
              <a:rPr lang="tr-TR" sz="1800" b="0" i="0" dirty="0" err="1">
                <a:effectLst/>
                <a:latin typeface="Times New Roman" panose="02020603050405020304" pitchFamily="18" charset="0"/>
                <a:cs typeface="Times New Roman" panose="02020603050405020304" pitchFamily="18" charset="0"/>
              </a:rPr>
              <a:t>rebase</a:t>
            </a:r>
            <a:r>
              <a:rPr lang="tr-TR" sz="1800" b="0" i="0" dirty="0">
                <a:effectLst/>
                <a:latin typeface="Times New Roman" panose="02020603050405020304" pitchFamily="18" charset="0"/>
                <a:cs typeface="Times New Roman" panose="02020603050405020304" pitchFamily="18" charset="0"/>
              </a:rPr>
              <a:t> uygulandığı </a:t>
            </a:r>
            <a:r>
              <a:rPr lang="tr-TR" sz="1800" b="0" i="0" dirty="0" err="1">
                <a:effectLst/>
                <a:latin typeface="Times New Roman" panose="02020603050405020304" pitchFamily="18" charset="0"/>
                <a:cs typeface="Times New Roman" panose="02020603050405020304" pitchFamily="18" charset="0"/>
              </a:rPr>
              <a:t>branch’in</a:t>
            </a:r>
            <a:r>
              <a:rPr lang="tr-TR" sz="1800" b="0" i="0" dirty="0">
                <a:effectLst/>
                <a:latin typeface="Times New Roman" panose="02020603050405020304" pitchFamily="18" charset="0"/>
                <a:cs typeface="Times New Roman" panose="02020603050405020304" pitchFamily="18" charset="0"/>
              </a:rPr>
              <a:t> üzerinde yeni bir </a:t>
            </a:r>
            <a:r>
              <a:rPr lang="tr-TR" sz="1800" b="1" i="0" dirty="0" err="1">
                <a:effectLst/>
                <a:latin typeface="Times New Roman" panose="02020603050405020304" pitchFamily="18" charset="0"/>
                <a:cs typeface="Times New Roman" panose="02020603050405020304" pitchFamily="18" charset="0"/>
              </a:rPr>
              <a:t>merge</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commit</a:t>
            </a:r>
            <a:r>
              <a:rPr lang="tr-TR" sz="1800" b="1" i="0" dirty="0">
                <a:effectLst/>
                <a:latin typeface="Times New Roman" panose="02020603050405020304" pitchFamily="18" charset="0"/>
                <a:cs typeface="Times New Roman" panose="02020603050405020304" pitchFamily="18" charset="0"/>
              </a:rPr>
              <a:t> oluşturmaz</a:t>
            </a:r>
            <a:r>
              <a:rPr lang="tr-TR" sz="1800" b="0" i="0" dirty="0">
                <a:effectLst/>
                <a:latin typeface="Times New Roman" panose="02020603050405020304" pitchFamily="18" charset="0"/>
                <a:cs typeface="Times New Roman" panose="02020603050405020304" pitchFamily="18" charset="0"/>
              </a:rPr>
              <a:t>.</a:t>
            </a:r>
          </a:p>
          <a:p>
            <a:pPr algn="l"/>
            <a:r>
              <a:rPr lang="tr-TR" sz="1800" dirty="0">
                <a:latin typeface="Times New Roman" panose="02020603050405020304" pitchFamily="18" charset="0"/>
                <a:cs typeface="Times New Roman" panose="02020603050405020304" pitchFamily="18" charset="0"/>
              </a:rPr>
              <a:t>A </a:t>
            </a:r>
            <a:r>
              <a:rPr lang="tr-TR" sz="1800" dirty="0" err="1">
                <a:latin typeface="Times New Roman" panose="02020603050405020304" pitchFamily="18" charset="0"/>
                <a:cs typeface="Times New Roman" panose="02020603050405020304" pitchFamily="18" charset="0"/>
              </a:rPr>
              <a:t>branch</a:t>
            </a:r>
            <a:r>
              <a:rPr lang="tr-TR" sz="1800" dirty="0">
                <a:latin typeface="Times New Roman" panose="02020603050405020304" pitchFamily="18" charset="0"/>
                <a:cs typeface="Times New Roman" panose="02020603050405020304" pitchFamily="18" charset="0"/>
              </a:rPr>
              <a:t> - B </a:t>
            </a:r>
            <a:r>
              <a:rPr lang="tr-TR" sz="1800" dirty="0" err="1">
                <a:latin typeface="Times New Roman" panose="02020603050405020304" pitchFamily="18" charset="0"/>
                <a:cs typeface="Times New Roman" panose="02020603050405020304" pitchFamily="18" charset="0"/>
              </a:rPr>
              <a:t>branch</a:t>
            </a:r>
            <a:endParaRPr lang="tr-TR" sz="1800" b="0" i="1" dirty="0">
              <a:effectLst/>
              <a:latin typeface="Times New Roman" panose="02020603050405020304" pitchFamily="18" charset="0"/>
              <a:cs typeface="Times New Roman" panose="02020603050405020304" pitchFamily="18" charset="0"/>
            </a:endParaRPr>
          </a:p>
          <a:p>
            <a:pPr algn="l"/>
            <a:r>
              <a:rPr lang="tr-TR" sz="1800" b="0" i="1" dirty="0">
                <a:effectLst/>
                <a:latin typeface="Times New Roman" panose="02020603050405020304" pitchFamily="18" charset="0"/>
                <a:cs typeface="Times New Roman" panose="02020603050405020304" pitchFamily="18" charset="0"/>
              </a:rPr>
              <a:t>- Önce her iki </a:t>
            </a:r>
            <a:r>
              <a:rPr lang="tr-TR" sz="1800" b="0" i="1" dirty="0" err="1">
                <a:effectLst/>
                <a:latin typeface="Times New Roman" panose="02020603050405020304" pitchFamily="18" charset="0"/>
                <a:cs typeface="Times New Roman" panose="02020603050405020304" pitchFamily="18" charset="0"/>
              </a:rPr>
              <a:t>branch’inde</a:t>
            </a:r>
            <a:r>
              <a:rPr lang="tr-TR" sz="1800" b="0" i="1" dirty="0">
                <a:effectLst/>
                <a:latin typeface="Times New Roman" panose="02020603050405020304" pitchFamily="18" charset="0"/>
                <a:cs typeface="Times New Roman" panose="02020603050405020304" pitchFamily="18" charset="0"/>
              </a:rPr>
              <a:t> ortak </a:t>
            </a:r>
            <a:r>
              <a:rPr lang="tr-TR" sz="1800" b="0" i="1" dirty="0" err="1">
                <a:effectLst/>
                <a:latin typeface="Times New Roman" panose="02020603050405020304" pitchFamily="18" charset="0"/>
                <a:cs typeface="Times New Roman" panose="02020603050405020304" pitchFamily="18" charset="0"/>
              </a:rPr>
              <a:t>commit’ini</a:t>
            </a:r>
            <a:r>
              <a:rPr lang="tr-TR" sz="1800" b="0" i="1" dirty="0">
                <a:effectLst/>
                <a:latin typeface="Times New Roman" panose="02020603050405020304" pitchFamily="18" charset="0"/>
                <a:cs typeface="Times New Roman" panose="02020603050405020304" pitchFamily="18" charset="0"/>
              </a:rPr>
              <a:t> belirler. </a:t>
            </a:r>
          </a:p>
          <a:p>
            <a:pPr algn="l"/>
            <a:r>
              <a:rPr lang="tr-TR" sz="1800" b="0" i="1" dirty="0">
                <a:effectLst/>
                <a:latin typeface="Times New Roman" panose="02020603050405020304" pitchFamily="18" charset="0"/>
                <a:cs typeface="Times New Roman" panose="02020603050405020304" pitchFamily="18" charset="0"/>
              </a:rPr>
              <a:t>- Sonrasında A → A’ arasını çıkarır, geçici bir yere taşır.</a:t>
            </a:r>
          </a:p>
          <a:p>
            <a:pPr algn="l"/>
            <a:r>
              <a:rPr lang="tr-TR" sz="1800" b="0" i="1" dirty="0">
                <a:effectLst/>
                <a:latin typeface="Times New Roman" panose="02020603050405020304" pitchFamily="18" charset="0"/>
                <a:cs typeface="Times New Roman" panose="02020603050405020304" pitchFamily="18" charset="0"/>
              </a:rPr>
              <a:t>- Yeni </a:t>
            </a:r>
            <a:r>
              <a:rPr lang="tr-TR" sz="1800" b="0" i="1" dirty="0" err="1">
                <a:effectLst/>
                <a:latin typeface="Times New Roman" panose="02020603050405020304" pitchFamily="18" charset="0"/>
                <a:cs typeface="Times New Roman" panose="02020603050405020304" pitchFamily="18" charset="0"/>
              </a:rPr>
              <a:t>branch’i</a:t>
            </a:r>
            <a:r>
              <a:rPr lang="tr-TR" sz="1800" b="0" i="1" dirty="0">
                <a:effectLst/>
                <a:latin typeface="Times New Roman" panose="02020603050405020304" pitchFamily="18" charset="0"/>
                <a:cs typeface="Times New Roman" panose="02020603050405020304" pitchFamily="18" charset="0"/>
              </a:rPr>
              <a:t> B → B’ arasını ana hatta çeker</a:t>
            </a:r>
          </a:p>
          <a:p>
            <a:pPr algn="l"/>
            <a:r>
              <a:rPr lang="tr-TR" sz="1800" b="0" i="1" dirty="0">
                <a:effectLst/>
                <a:latin typeface="Times New Roman" panose="02020603050405020304" pitchFamily="18" charset="0"/>
                <a:cs typeface="Times New Roman" panose="02020603050405020304" pitchFamily="18" charset="0"/>
              </a:rPr>
              <a:t>- Geçici olarak taşıdığı A → A’ arasını tekrar ana hatta ekler.</a:t>
            </a:r>
          </a:p>
          <a:p>
            <a:endParaRPr lang="tr-TR" dirty="0"/>
          </a:p>
        </p:txBody>
      </p:sp>
    </p:spTree>
    <p:extLst>
      <p:ext uri="{BB962C8B-B14F-4D97-AF65-F5344CB8AC3E}">
        <p14:creationId xmlns:p14="http://schemas.microsoft.com/office/powerpoint/2010/main" val="872742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089EC1-B725-23DD-F4E8-19414BFC2242}"/>
              </a:ext>
            </a:extLst>
          </p:cNvPr>
          <p:cNvSpPr>
            <a:spLocks noGrp="1"/>
          </p:cNvSpPr>
          <p:nvPr>
            <p:ph type="title"/>
          </p:nvPr>
        </p:nvSpPr>
        <p:spPr>
          <a:xfrm>
            <a:off x="838200" y="2664980"/>
            <a:ext cx="10515600" cy="1325563"/>
          </a:xfrm>
        </p:spPr>
        <p:txBody>
          <a:bodyPr/>
          <a:lstStyle/>
          <a:p>
            <a:pPr algn="ctr"/>
            <a:r>
              <a:rPr lang="tr-TR" dirty="0"/>
              <a:t>2.Hafta Salı Ödevi</a:t>
            </a:r>
          </a:p>
        </p:txBody>
      </p:sp>
    </p:spTree>
    <p:extLst>
      <p:ext uri="{BB962C8B-B14F-4D97-AF65-F5344CB8AC3E}">
        <p14:creationId xmlns:p14="http://schemas.microsoft.com/office/powerpoint/2010/main" val="26724477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48175E-D7DF-376D-EE83-55294C0A4A83}"/>
              </a:ext>
            </a:extLst>
          </p:cNvPr>
          <p:cNvSpPr>
            <a:spLocks noGrp="1"/>
          </p:cNvSpPr>
          <p:nvPr>
            <p:ph type="title"/>
          </p:nvPr>
        </p:nvSpPr>
        <p:spPr>
          <a:xfrm>
            <a:off x="838200" y="365126"/>
            <a:ext cx="10515600" cy="687820"/>
          </a:xfrm>
        </p:spPr>
        <p:txBody>
          <a:bodyPr>
            <a:normAutofit fontScale="90000"/>
          </a:bodyPr>
          <a:lstStyle/>
          <a:p>
            <a:r>
              <a:rPr lang="tr-TR" dirty="0"/>
              <a:t>Libraries ile Framework Arasındaki Fark?</a:t>
            </a:r>
          </a:p>
        </p:txBody>
      </p:sp>
      <p:sp>
        <p:nvSpPr>
          <p:cNvPr id="3" name="İçerik Yer Tutucusu 2">
            <a:extLst>
              <a:ext uri="{FF2B5EF4-FFF2-40B4-BE49-F238E27FC236}">
                <a16:creationId xmlns:a16="http://schemas.microsoft.com/office/drawing/2014/main" id="{5A67988D-32FF-C486-7B7F-807767B2E716}"/>
              </a:ext>
            </a:extLst>
          </p:cNvPr>
          <p:cNvSpPr>
            <a:spLocks noGrp="1"/>
          </p:cNvSpPr>
          <p:nvPr>
            <p:ph idx="1"/>
          </p:nvPr>
        </p:nvSpPr>
        <p:spPr>
          <a:xfrm>
            <a:off x="838200" y="1052946"/>
            <a:ext cx="10515600" cy="5805054"/>
          </a:xfrm>
        </p:spPr>
        <p:txBody>
          <a:bodyPr>
            <a:normAutofit fontScale="85000" lnSpcReduction="20000"/>
          </a:bodyPr>
          <a:lstStyle/>
          <a:p>
            <a:pPr algn="just"/>
            <a:r>
              <a:rPr lang="tr-TR" sz="2600" b="0" i="0" dirty="0">
                <a:effectLst/>
                <a:latin typeface="Times New Roman" panose="02020603050405020304" pitchFamily="18" charset="0"/>
                <a:cs typeface="Times New Roman" panose="02020603050405020304" pitchFamily="18" charset="0"/>
              </a:rPr>
              <a:t>Library ile Framework ‘ün ayrıştığı nokta teknik kısımdır. İki arasındaki temel teknik fark, kodun nasıl çağrıldığıdır. Library kullanırken, </a:t>
            </a:r>
            <a:r>
              <a:rPr lang="tr-TR" sz="2600" b="0" i="0" dirty="0" err="1">
                <a:effectLst/>
                <a:latin typeface="Times New Roman" panose="02020603050405020304" pitchFamily="18" charset="0"/>
                <a:cs typeface="Times New Roman" panose="02020603050405020304" pitchFamily="18" charset="0"/>
              </a:rPr>
              <a:t>library</a:t>
            </a:r>
            <a:r>
              <a:rPr lang="tr-TR" sz="2600" b="0" i="0" dirty="0">
                <a:effectLst/>
                <a:latin typeface="Times New Roman" panose="02020603050405020304" pitchFamily="18" charset="0"/>
                <a:cs typeface="Times New Roman" panose="02020603050405020304" pitchFamily="18" charset="0"/>
              </a:rPr>
              <a:t> size bazı özellikler vererek kullanmanızı sağlar, bu şekilde almış olduğunuzu kodu kendi sisteminize uygularken size kodu nerede ve ne zaman kullanacağınıza karışmaz veya bir diğer deyişle dikte etmez. Framework ise </a:t>
            </a:r>
            <a:r>
              <a:rPr lang="tr-TR" sz="2600" b="0" i="0" dirty="0" err="1">
                <a:effectLst/>
                <a:latin typeface="Times New Roman" panose="02020603050405020304" pitchFamily="18" charset="0"/>
                <a:cs typeface="Times New Roman" panose="02020603050405020304" pitchFamily="18" charset="0"/>
              </a:rPr>
              <a:t>Library'in</a:t>
            </a:r>
            <a:r>
              <a:rPr lang="tr-TR" sz="2600" b="0" i="0" dirty="0">
                <a:effectLst/>
                <a:latin typeface="Times New Roman" panose="02020603050405020304" pitchFamily="18" charset="0"/>
                <a:cs typeface="Times New Roman" panose="02020603050405020304" pitchFamily="18" charset="0"/>
              </a:rPr>
              <a:t> tersine kullanacağız özelliğe göre kodu nerede ve ne zaman kullanacağınız söyler, kullanacağız bu işlev, eğer Framework dokümanın belirtildiği gibi kullanılmaz ise kullanım dışı kalır.</a:t>
            </a:r>
          </a:p>
          <a:p>
            <a:pPr algn="just"/>
            <a:r>
              <a:rPr lang="tr-TR" sz="2600" b="0" i="0" dirty="0" err="1">
                <a:effectLst/>
                <a:latin typeface="Times New Roman" panose="02020603050405020304" pitchFamily="18" charset="0"/>
                <a:cs typeface="Times New Roman" panose="02020603050405020304" pitchFamily="18" charset="0"/>
              </a:rPr>
              <a:t>Library'lerin</a:t>
            </a:r>
            <a:r>
              <a:rPr lang="tr-TR" sz="2600" b="0" i="0" dirty="0">
                <a:effectLst/>
                <a:latin typeface="Times New Roman" panose="02020603050405020304" pitchFamily="18" charset="0"/>
                <a:cs typeface="Times New Roman" panose="02020603050405020304" pitchFamily="18" charset="0"/>
              </a:rPr>
              <a:t> ürünlerde ve programlarda kullanımı sırasında uygulamayı oluşturan kişi, </a:t>
            </a:r>
            <a:r>
              <a:rPr lang="tr-TR" sz="2600" b="0" i="0" dirty="0" err="1">
                <a:effectLst/>
                <a:latin typeface="Times New Roman" panose="02020603050405020304" pitchFamily="18" charset="0"/>
                <a:cs typeface="Times New Roman" panose="02020603050405020304" pitchFamily="18" charset="0"/>
              </a:rPr>
              <a:t>Library'in</a:t>
            </a:r>
            <a:r>
              <a:rPr lang="tr-TR" sz="2600" b="0" i="0" dirty="0">
                <a:effectLst/>
                <a:latin typeface="Times New Roman" panose="02020603050405020304" pitchFamily="18" charset="0"/>
                <a:cs typeface="Times New Roman" panose="02020603050405020304" pitchFamily="18" charset="0"/>
              </a:rPr>
              <a:t> özelliklerini kullanımında tamamen bağımsız hareket eder. Kodun herhangi bir yerinde ve istediği zaman Library 'in vermiş olduğu kodları kullanabilir. </a:t>
            </a:r>
            <a:r>
              <a:rPr lang="tr-TR" sz="2600" b="0" i="0" dirty="0" err="1">
                <a:effectLst/>
                <a:latin typeface="Times New Roman" panose="02020603050405020304" pitchFamily="18" charset="0"/>
                <a:cs typeface="Times New Roman" panose="02020603050405020304" pitchFamily="18" charset="0"/>
              </a:rPr>
              <a:t>Frameworkte</a:t>
            </a:r>
            <a:r>
              <a:rPr lang="tr-TR" sz="2600" b="0" i="0" dirty="0">
                <a:effectLst/>
                <a:latin typeface="Times New Roman" panose="02020603050405020304" pitchFamily="18" charset="0"/>
                <a:cs typeface="Times New Roman" panose="02020603050405020304" pitchFamily="18" charset="0"/>
              </a:rPr>
              <a:t> ise verilen araçların kullanımı her zaman </a:t>
            </a:r>
            <a:r>
              <a:rPr lang="tr-TR" sz="2600" b="0" i="0" dirty="0" err="1">
                <a:effectLst/>
                <a:latin typeface="Times New Roman" panose="02020603050405020304" pitchFamily="18" charset="0"/>
                <a:cs typeface="Times New Roman" panose="02020603050405020304" pitchFamily="18" charset="0"/>
              </a:rPr>
              <a:t>olmasada</a:t>
            </a:r>
            <a:r>
              <a:rPr lang="tr-TR" sz="2600" b="0" i="0" dirty="0">
                <a:effectLst/>
                <a:latin typeface="Times New Roman" panose="02020603050405020304" pitchFamily="18" charset="0"/>
                <a:cs typeface="Times New Roman" panose="02020603050405020304" pitchFamily="18" charset="0"/>
              </a:rPr>
              <a:t> genellikle belli kurallara haizdir. Mesela ben bu site içerisinde bir JS </a:t>
            </a:r>
            <a:r>
              <a:rPr lang="tr-TR" sz="2600" b="0" i="0" dirty="0" err="1">
                <a:effectLst/>
                <a:latin typeface="Times New Roman" panose="02020603050405020304" pitchFamily="18" charset="0"/>
                <a:cs typeface="Times New Roman" panose="02020603050405020304" pitchFamily="18" charset="0"/>
              </a:rPr>
              <a:t>Framework'ü</a:t>
            </a:r>
            <a:r>
              <a:rPr lang="tr-TR" sz="2600" b="0" i="0" dirty="0">
                <a:effectLst/>
                <a:latin typeface="Times New Roman" panose="02020603050405020304" pitchFamily="18" charset="0"/>
                <a:cs typeface="Times New Roman" panose="02020603050405020304" pitchFamily="18" charset="0"/>
              </a:rPr>
              <a:t> olan </a:t>
            </a:r>
            <a:r>
              <a:rPr lang="tr-TR" sz="2600" b="0" i="0" dirty="0" err="1">
                <a:effectLst/>
                <a:latin typeface="Times New Roman" panose="02020603050405020304" pitchFamily="18" charset="0"/>
                <a:cs typeface="Times New Roman" panose="02020603050405020304" pitchFamily="18" charset="0"/>
              </a:rPr>
              <a:t>React'ı</a:t>
            </a:r>
            <a:r>
              <a:rPr lang="tr-TR" sz="2600" b="0" i="0" dirty="0">
                <a:effectLst/>
                <a:latin typeface="Times New Roman" panose="02020603050405020304" pitchFamily="18" charset="0"/>
                <a:cs typeface="Times New Roman" panose="02020603050405020304" pitchFamily="18" charset="0"/>
              </a:rPr>
              <a:t> kullanıyorum. Bu kullanım sırasında </a:t>
            </a:r>
            <a:r>
              <a:rPr lang="tr-TR" sz="2600" b="0" i="0" dirty="0" err="1">
                <a:effectLst/>
                <a:latin typeface="Times New Roman" panose="02020603050405020304" pitchFamily="18" charset="0"/>
                <a:cs typeface="Times New Roman" panose="02020603050405020304" pitchFamily="18" charset="0"/>
              </a:rPr>
              <a:t>React</a:t>
            </a:r>
            <a:r>
              <a:rPr lang="tr-TR" sz="2600" b="0" i="0" dirty="0">
                <a:effectLst/>
                <a:latin typeface="Times New Roman" panose="02020603050405020304" pitchFamily="18" charset="0"/>
                <a:cs typeface="Times New Roman" panose="02020603050405020304" pitchFamily="18" charset="0"/>
              </a:rPr>
              <a:t> bana vermiş olduğu özellikler için belirli sınırlamalar belirlemiş, eğer bu sınırların dışına çıkarsam kodum çalışmaz. Buradan da anlayacağınız üzere, yazmış olduğum kod </a:t>
            </a:r>
            <a:r>
              <a:rPr lang="tr-TR" sz="2600" b="0" i="0" dirty="0" err="1">
                <a:effectLst/>
                <a:latin typeface="Times New Roman" panose="02020603050405020304" pitchFamily="18" charset="0"/>
                <a:cs typeface="Times New Roman" panose="02020603050405020304" pitchFamily="18" charset="0"/>
              </a:rPr>
              <a:t>React</a:t>
            </a:r>
            <a:r>
              <a:rPr lang="tr-TR" sz="2600" b="0" i="0" dirty="0">
                <a:effectLst/>
                <a:latin typeface="Times New Roman" panose="02020603050405020304" pitchFamily="18" charset="0"/>
                <a:cs typeface="Times New Roman" panose="02020603050405020304" pitchFamily="18" charset="0"/>
              </a:rPr>
              <a:t> tarafından kontrol edilmekte, çağrılmakta ve buna göre işlem yapılmakta.</a:t>
            </a:r>
          </a:p>
          <a:p>
            <a:pPr algn="just"/>
            <a:r>
              <a:rPr lang="tr-TR" sz="2600" b="0" i="0" dirty="0">
                <a:effectLst/>
                <a:latin typeface="Times New Roman" panose="02020603050405020304" pitchFamily="18" charset="0"/>
                <a:cs typeface="Times New Roman" panose="02020603050405020304" pitchFamily="18" charset="0"/>
              </a:rPr>
              <a:t>Library ‘</a:t>
            </a:r>
            <a:r>
              <a:rPr lang="tr-TR" sz="2600" b="0" i="0" dirty="0" err="1">
                <a:effectLst/>
                <a:latin typeface="Times New Roman" panose="02020603050405020304" pitchFamily="18" charset="0"/>
                <a:cs typeface="Times New Roman" panose="02020603050405020304" pitchFamily="18" charset="0"/>
              </a:rPr>
              <a:t>ler</a:t>
            </a:r>
            <a:r>
              <a:rPr lang="tr-TR" sz="2600" b="0" i="0" dirty="0">
                <a:effectLst/>
                <a:latin typeface="Times New Roman" panose="02020603050405020304" pitchFamily="18" charset="0"/>
                <a:cs typeface="Times New Roman" panose="02020603050405020304" pitchFamily="18" charset="0"/>
              </a:rPr>
              <a:t> de ise böyle bir zorunluluk mevcut değildir. Örneğin, bir JS kütüphanesi olan </a:t>
            </a:r>
            <a:r>
              <a:rPr lang="tr-TR" sz="2600" b="0" i="0" dirty="0" err="1">
                <a:effectLst/>
                <a:latin typeface="Times New Roman" panose="02020603050405020304" pitchFamily="18" charset="0"/>
                <a:cs typeface="Times New Roman" panose="02020603050405020304" pitchFamily="18" charset="0"/>
              </a:rPr>
              <a:t>JQuery</a:t>
            </a:r>
            <a:r>
              <a:rPr lang="tr-TR" sz="2600" b="0" i="0" dirty="0">
                <a:effectLst/>
                <a:latin typeface="Times New Roman" panose="02020603050405020304" pitchFamily="18" charset="0"/>
                <a:cs typeface="Times New Roman" panose="02020603050405020304" pitchFamily="18" charset="0"/>
              </a:rPr>
              <a:t>, size şurada kodu yazın ve şundan sonra bu işlemi yapın gibi bir direktif söylemez sadece elindeki araçları gösterir şunu, bunu veya onu bu verdiğim özelliklerle gerçekleştirebilirsiniz der. Siz, </a:t>
            </a:r>
            <a:r>
              <a:rPr lang="tr-TR" sz="2600" b="0" i="0" dirty="0" err="1">
                <a:effectLst/>
                <a:latin typeface="Times New Roman" panose="02020603050405020304" pitchFamily="18" charset="0"/>
                <a:cs typeface="Times New Roman" panose="02020603050405020304" pitchFamily="18" charset="0"/>
              </a:rPr>
              <a:t>JQuery</a:t>
            </a:r>
            <a:r>
              <a:rPr lang="tr-TR" sz="2600" b="0" i="0" dirty="0">
                <a:effectLst/>
                <a:latin typeface="Times New Roman" panose="02020603050405020304" pitchFamily="18" charset="0"/>
                <a:cs typeface="Times New Roman" panose="02020603050405020304" pitchFamily="18" charset="0"/>
              </a:rPr>
              <a:t> ile bir çalışma yaptığınız zaman, kütüphaneden işinize yarar özellikleri alır ve kullanmaya başlarsınız, </a:t>
            </a:r>
            <a:r>
              <a:rPr lang="tr-TR" sz="2600" b="0" i="0" dirty="0" err="1">
                <a:effectLst/>
                <a:latin typeface="Times New Roman" panose="02020603050405020304" pitchFamily="18" charset="0"/>
                <a:cs typeface="Times New Roman" panose="02020603050405020304" pitchFamily="18" charset="0"/>
              </a:rPr>
              <a:t>JQuery</a:t>
            </a:r>
            <a:r>
              <a:rPr lang="tr-TR" sz="2600" b="0" i="0" dirty="0">
                <a:effectLst/>
                <a:latin typeface="Times New Roman" panose="02020603050405020304" pitchFamily="18" charset="0"/>
                <a:cs typeface="Times New Roman" panose="02020603050405020304" pitchFamily="18" charset="0"/>
              </a:rPr>
              <a:t> burada herhangi bir kontrol yapmaz. Konunun özeti, siz yazmış olduğunuz kod ile </a:t>
            </a:r>
            <a:r>
              <a:rPr lang="tr-TR" sz="2600" b="0" i="0" dirty="0" err="1">
                <a:effectLst/>
                <a:latin typeface="Times New Roman" panose="02020603050405020304" pitchFamily="18" charset="0"/>
                <a:cs typeface="Times New Roman" panose="02020603050405020304" pitchFamily="18" charset="0"/>
              </a:rPr>
              <a:t>library</a:t>
            </a:r>
            <a:r>
              <a:rPr lang="tr-TR" sz="2600" b="0" i="0" dirty="0">
                <a:effectLst/>
                <a:latin typeface="Times New Roman" panose="02020603050405020304" pitchFamily="18" charset="0"/>
                <a:cs typeface="Times New Roman" panose="02020603050405020304" pitchFamily="18" charset="0"/>
              </a:rPr>
              <a:t> ' i çağırırsınız, </a:t>
            </a:r>
            <a:r>
              <a:rPr lang="tr-TR" sz="2600" b="0" i="0" dirty="0" err="1">
                <a:effectLst/>
                <a:latin typeface="Times New Roman" panose="02020603050405020304" pitchFamily="18" charset="0"/>
                <a:cs typeface="Times New Roman" panose="02020603050405020304" pitchFamily="18" charset="0"/>
              </a:rPr>
              <a:t>framework</a:t>
            </a:r>
            <a:r>
              <a:rPr lang="tr-TR" sz="2600" b="0" i="0" dirty="0">
                <a:effectLst/>
                <a:latin typeface="Times New Roman" panose="02020603050405020304" pitchFamily="18" charset="0"/>
                <a:cs typeface="Times New Roman" panose="02020603050405020304" pitchFamily="18" charset="0"/>
              </a:rPr>
              <a:t> ise sizi çağırır. </a:t>
            </a:r>
          </a:p>
          <a:p>
            <a:endParaRPr lang="tr-TR" dirty="0"/>
          </a:p>
        </p:txBody>
      </p:sp>
    </p:spTree>
    <p:extLst>
      <p:ext uri="{BB962C8B-B14F-4D97-AF65-F5344CB8AC3E}">
        <p14:creationId xmlns:p14="http://schemas.microsoft.com/office/powerpoint/2010/main" val="754819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172211-AD59-2E71-CD65-156FCDEDFC5D}"/>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HTTP (</a:t>
            </a:r>
            <a:r>
              <a:rPr lang="tr-TR" sz="2800" b="0" i="0" dirty="0" err="1">
                <a:effectLst/>
                <a:latin typeface="Times New Roman" panose="02020603050405020304" pitchFamily="18" charset="0"/>
                <a:cs typeface="Times New Roman" panose="02020603050405020304" pitchFamily="18" charset="0"/>
              </a:rPr>
              <a:t>Hypertext</a:t>
            </a:r>
            <a:r>
              <a:rPr lang="tr-TR" sz="2800" b="0" i="0" dirty="0">
                <a:effectLst/>
                <a:latin typeface="Times New Roman" panose="02020603050405020304" pitchFamily="18" charset="0"/>
                <a:cs typeface="Times New Roman" panose="02020603050405020304" pitchFamily="18" charset="0"/>
              </a:rPr>
              <a:t> Transfer Protocol</a:t>
            </a:r>
            <a:r>
              <a:rPr lang="tr-TR" sz="2800" dirty="0">
                <a:latin typeface="Times New Roman" panose="02020603050405020304" pitchFamily="18" charset="0"/>
                <a:cs typeface="Times New Roman" panose="02020603050405020304" pitchFamily="18" charset="0"/>
              </a:rPr>
              <a:t>) yapısı nedir ne için kullanılır?</a:t>
            </a:r>
            <a:endParaRPr lang="tr-TR" sz="2800" dirty="0"/>
          </a:p>
        </p:txBody>
      </p:sp>
      <p:sp>
        <p:nvSpPr>
          <p:cNvPr id="3" name="İçerik Yer Tutucusu 2">
            <a:extLst>
              <a:ext uri="{FF2B5EF4-FFF2-40B4-BE49-F238E27FC236}">
                <a16:creationId xmlns:a16="http://schemas.microsoft.com/office/drawing/2014/main" id="{48FE24CC-FDED-6A21-4FE6-FA04F3EF7E0D}"/>
              </a:ext>
            </a:extLst>
          </p:cNvPr>
          <p:cNvSpPr>
            <a:spLocks noGrp="1"/>
          </p:cNvSpPr>
          <p:nvPr>
            <p:ph idx="1"/>
          </p:nvPr>
        </p:nvSpPr>
        <p:spPr>
          <a:xfrm>
            <a:off x="838200" y="1378744"/>
            <a:ext cx="10515600" cy="1059815"/>
          </a:xfrm>
        </p:spPr>
        <p:txBody>
          <a:bodyPr/>
          <a:lstStyle/>
          <a:p>
            <a:r>
              <a:rPr lang="tr-TR" sz="1400" dirty="0"/>
              <a:t>Http Nedir: </a:t>
            </a:r>
            <a:r>
              <a:rPr lang="tr-TR" sz="1400" b="0" i="0" dirty="0" err="1">
                <a:effectLst/>
                <a:latin typeface="Times New Roman" panose="02020603050405020304" pitchFamily="18" charset="0"/>
                <a:cs typeface="Times New Roman" panose="02020603050405020304" pitchFamily="18" charset="0"/>
              </a:rPr>
              <a:t>Hypertext</a:t>
            </a:r>
            <a:r>
              <a:rPr lang="tr-TR" sz="1400" b="0" i="0" dirty="0">
                <a:effectLst/>
                <a:latin typeface="Times New Roman" panose="02020603050405020304" pitchFamily="18" charset="0"/>
                <a:cs typeface="Times New Roman" panose="02020603050405020304" pitchFamily="18" charset="0"/>
              </a:rPr>
              <a:t> Transfer Protocol kelimesinin kısaltılmış şekli olan HTTP, web tarayıcıdan veya istemciden gelen talepler ile web sunucularından gelen cevaplar arasındaki yolu sağlayan yapıdır. HTML belgeleri, resimler, videolar, sorgu sonuçları vb. veriler, World </a:t>
            </a:r>
            <a:r>
              <a:rPr lang="tr-TR" sz="1400" b="0" i="0" dirty="0" err="1">
                <a:effectLst/>
                <a:latin typeface="Times New Roman" panose="02020603050405020304" pitchFamily="18" charset="0"/>
                <a:cs typeface="Times New Roman" panose="02020603050405020304" pitchFamily="18" charset="0"/>
              </a:rPr>
              <a:t>Wide</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Web’de</a:t>
            </a:r>
            <a:r>
              <a:rPr lang="tr-TR" sz="1400" b="0" i="0" dirty="0">
                <a:effectLst/>
                <a:latin typeface="Times New Roman" panose="02020603050405020304" pitchFamily="18" charset="0"/>
                <a:cs typeface="Times New Roman" panose="02020603050405020304" pitchFamily="18" charset="0"/>
              </a:rPr>
              <a:t> TCP kullanılarak HTTP tarafından iletilir. Çeşitli bağlantı noktaları kullanılsa da, yaygın olarak kullanılan bağlantı noktası TCP 80'dir. HTTP, web tarayıcılarının ve sunucularının ortak bir dilde güvenli iletişimini sağlayan bir protokoldür. İstekler ve cevaplar HTTP tarafından belirtilen dil kurallarına uyarak gerçekleştirilir.</a:t>
            </a:r>
            <a:r>
              <a:rPr lang="tr-TR" sz="1400" dirty="0">
                <a:latin typeface="Times New Roman" panose="02020603050405020304" pitchFamily="18" charset="0"/>
                <a:cs typeface="Times New Roman" panose="02020603050405020304" pitchFamily="18" charset="0"/>
              </a:rPr>
              <a:t>  </a:t>
            </a:r>
          </a:p>
          <a:p>
            <a:endParaRPr lang="tr-TR" dirty="0"/>
          </a:p>
        </p:txBody>
      </p:sp>
      <p:sp>
        <p:nvSpPr>
          <p:cNvPr id="4" name="İçerik Yer Tutucusu 2">
            <a:extLst>
              <a:ext uri="{FF2B5EF4-FFF2-40B4-BE49-F238E27FC236}">
                <a16:creationId xmlns:a16="http://schemas.microsoft.com/office/drawing/2014/main" id="{EB40B3B0-41FB-EE7F-2378-E02F35483E72}"/>
              </a:ext>
            </a:extLst>
          </p:cNvPr>
          <p:cNvSpPr txBox="1">
            <a:spLocks/>
          </p:cNvSpPr>
          <p:nvPr/>
        </p:nvSpPr>
        <p:spPr>
          <a:xfrm>
            <a:off x="838200" y="3020377"/>
            <a:ext cx="10515600" cy="3675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dirty="0"/>
          </a:p>
        </p:txBody>
      </p:sp>
      <p:graphicFrame>
        <p:nvGraphicFramePr>
          <p:cNvPr id="5" name="Tablo 4">
            <a:extLst>
              <a:ext uri="{FF2B5EF4-FFF2-40B4-BE49-F238E27FC236}">
                <a16:creationId xmlns:a16="http://schemas.microsoft.com/office/drawing/2014/main" id="{BA514551-101E-2F75-F519-CC13A063C46D}"/>
              </a:ext>
            </a:extLst>
          </p:cNvPr>
          <p:cNvGraphicFramePr>
            <a:graphicFrameLocks noGrp="1"/>
          </p:cNvGraphicFramePr>
          <p:nvPr>
            <p:extLst>
              <p:ext uri="{D42A27DB-BD31-4B8C-83A1-F6EECF244321}">
                <p14:modId xmlns:p14="http://schemas.microsoft.com/office/powerpoint/2010/main" val="4261696092"/>
              </p:ext>
            </p:extLst>
          </p:nvPr>
        </p:nvGraphicFramePr>
        <p:xfrm>
          <a:off x="2545080" y="2486454"/>
          <a:ext cx="6111543" cy="3865976"/>
        </p:xfrm>
        <a:graphic>
          <a:graphicData uri="http://schemas.openxmlformats.org/drawingml/2006/table">
            <a:tbl>
              <a:tblPr/>
              <a:tblGrid>
                <a:gridCol w="1107504">
                  <a:extLst>
                    <a:ext uri="{9D8B030D-6E8A-4147-A177-3AD203B41FA5}">
                      <a16:colId xmlns:a16="http://schemas.microsoft.com/office/drawing/2014/main" val="2555442151"/>
                    </a:ext>
                  </a:extLst>
                </a:gridCol>
                <a:gridCol w="5004039">
                  <a:extLst>
                    <a:ext uri="{9D8B030D-6E8A-4147-A177-3AD203B41FA5}">
                      <a16:colId xmlns:a16="http://schemas.microsoft.com/office/drawing/2014/main" val="2353336130"/>
                    </a:ext>
                  </a:extLst>
                </a:gridCol>
              </a:tblGrid>
              <a:tr h="553625">
                <a:tc>
                  <a:txBody>
                    <a:bodyPr/>
                    <a:lstStyle/>
                    <a:p>
                      <a:r>
                        <a:rPr lang="tr-TR" sz="1500" dirty="0">
                          <a:solidFill>
                            <a:schemeClr val="bg1"/>
                          </a:solidFill>
                          <a:effectLst/>
                        </a:rPr>
                        <a:t>GET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En yaygın GET metodu yalnızca belirtilen kaynaktan veri almak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1152178223"/>
                  </a:ext>
                </a:extLst>
              </a:tr>
              <a:tr h="553625">
                <a:tc>
                  <a:txBody>
                    <a:bodyPr/>
                    <a:lstStyle/>
                    <a:p>
                      <a:r>
                        <a:rPr lang="tr-TR" sz="1500">
                          <a:solidFill>
                            <a:schemeClr val="bg1"/>
                          </a:solidFill>
                          <a:effectLst/>
                        </a:rPr>
                        <a:t>POST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Resim dosyaları, kullanıcı bilgileri gibi verileri gönderirken POST metodu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4187605702"/>
                  </a:ext>
                </a:extLst>
              </a:tr>
              <a:tr h="553625">
                <a:tc>
                  <a:txBody>
                    <a:bodyPr/>
                    <a:lstStyle/>
                    <a:p>
                      <a:r>
                        <a:rPr lang="tr-TR" sz="1500" dirty="0">
                          <a:solidFill>
                            <a:schemeClr val="bg1"/>
                          </a:solidFill>
                          <a:effectLst/>
                        </a:rPr>
                        <a:t>PUT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PUT metodu, dosyayı belirtilen kaynaktan güncellemek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3541584842"/>
                  </a:ext>
                </a:extLst>
              </a:tr>
              <a:tr h="553625">
                <a:tc>
                  <a:txBody>
                    <a:bodyPr/>
                    <a:lstStyle/>
                    <a:p>
                      <a:r>
                        <a:rPr lang="tr-TR" sz="1500">
                          <a:solidFill>
                            <a:schemeClr val="bg1"/>
                          </a:solidFill>
                          <a:effectLst/>
                        </a:rPr>
                        <a:t>HEAD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HEAD metodu, GET metodu gibi verileri almak için kullanılır, ancak yanıt gövdesini aktaramaz.</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325148760"/>
                  </a:ext>
                </a:extLst>
              </a:tr>
              <a:tr h="316357">
                <a:tc>
                  <a:txBody>
                    <a:bodyPr/>
                    <a:lstStyle/>
                    <a:p>
                      <a:r>
                        <a:rPr lang="tr-TR" sz="1500">
                          <a:solidFill>
                            <a:schemeClr val="bg1"/>
                          </a:solidFill>
                          <a:effectLst/>
                        </a:rPr>
                        <a:t>DELETE metodu</a:t>
                      </a:r>
                    </a:p>
                  </a:txBody>
                  <a:tcPr marL="87027" marR="87027" marT="43513" marB="43513" anchor="ctr">
                    <a:lnL>
                      <a:noFill/>
                    </a:lnL>
                    <a:lnR>
                      <a:noFill/>
                    </a:lnR>
                    <a:lnT>
                      <a:noFill/>
                    </a:lnT>
                    <a:lnB>
                      <a:noFill/>
                    </a:lnB>
                    <a:solidFill>
                      <a:srgbClr val="FFFFFF"/>
                    </a:solidFill>
                  </a:tcPr>
                </a:tc>
                <a:tc>
                  <a:txBody>
                    <a:bodyPr/>
                    <a:lstStyle/>
                    <a:p>
                      <a:pPr algn="ctr"/>
                      <a:r>
                        <a:rPr lang="tr-TR" sz="1500">
                          <a:solidFill>
                            <a:schemeClr val="bg1"/>
                          </a:solidFill>
                          <a:effectLst/>
                        </a:rPr>
                        <a:t>DELETE metodu, belirtilen kaynağı silmek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4111317147"/>
                  </a:ext>
                </a:extLst>
              </a:tr>
              <a:tr h="553625">
                <a:tc>
                  <a:txBody>
                    <a:bodyPr/>
                    <a:lstStyle/>
                    <a:p>
                      <a:r>
                        <a:rPr lang="tr-TR" sz="1500">
                          <a:solidFill>
                            <a:schemeClr val="bg1"/>
                          </a:solidFill>
                          <a:effectLst/>
                        </a:rPr>
                        <a:t>PATCH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PATCH metodu, kaynağın bazı kısımlarını değiştirmek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099841028"/>
                  </a:ext>
                </a:extLst>
              </a:tr>
              <a:tr h="553625">
                <a:tc>
                  <a:txBody>
                    <a:bodyPr/>
                    <a:lstStyle/>
                    <a:p>
                      <a:r>
                        <a:rPr lang="tr-TR" sz="1500">
                          <a:solidFill>
                            <a:schemeClr val="bg1"/>
                          </a:solidFill>
                          <a:effectLst/>
                        </a:rPr>
                        <a:t>OPTIONS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OPTIONS metodu, belirtilen kaynak için iletim seçeneklerini tanımlamak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646920330"/>
                  </a:ext>
                </a:extLst>
              </a:tr>
            </a:tbl>
          </a:graphicData>
        </a:graphic>
      </p:graphicFrame>
    </p:spTree>
    <p:extLst>
      <p:ext uri="{BB962C8B-B14F-4D97-AF65-F5344CB8AC3E}">
        <p14:creationId xmlns:p14="http://schemas.microsoft.com/office/powerpoint/2010/main" val="3775263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2293E2-94DF-5D1E-3E35-473E5EA84232}"/>
              </a:ext>
            </a:extLst>
          </p:cNvPr>
          <p:cNvSpPr>
            <a:spLocks noGrp="1"/>
          </p:cNvSpPr>
          <p:nvPr>
            <p:ph type="title"/>
          </p:nvPr>
        </p:nvSpPr>
        <p:spPr>
          <a:xfrm>
            <a:off x="838200" y="365126"/>
            <a:ext cx="10515600" cy="1556038"/>
          </a:xfrm>
        </p:spPr>
        <p:txBody>
          <a:bodyPr>
            <a:noAutofit/>
          </a:bodyPr>
          <a:lstStyle/>
          <a:p>
            <a:pPr algn="ctr"/>
            <a:r>
              <a:rPr lang="tr-TR" sz="2800" dirty="0">
                <a:latin typeface="Times New Roman" panose="02020603050405020304" pitchFamily="18" charset="0"/>
                <a:cs typeface="Times New Roman" panose="02020603050405020304" pitchFamily="18" charset="0"/>
              </a:rPr>
              <a:t>JDK(</a:t>
            </a:r>
            <a:r>
              <a:rPr lang="tr-TR" sz="2800" b="0" i="0" dirty="0">
                <a:effectLst/>
                <a:latin typeface="Times New Roman" panose="02020603050405020304" pitchFamily="18" charset="0"/>
                <a:cs typeface="Times New Roman" panose="02020603050405020304" pitchFamily="18" charset="0"/>
              </a:rPr>
              <a:t>Java Development Kit</a:t>
            </a:r>
            <a:r>
              <a:rPr lang="tr-TR" sz="2800" dirty="0">
                <a:latin typeface="Times New Roman" panose="02020603050405020304" pitchFamily="18" charset="0"/>
                <a:cs typeface="Times New Roman" panose="02020603050405020304" pitchFamily="18" charset="0"/>
              </a:rPr>
              <a:t>) – SDK(</a:t>
            </a:r>
            <a:r>
              <a:rPr lang="tr-TR" sz="2800" b="0" i="0" dirty="0">
                <a:effectLst/>
                <a:latin typeface="Times New Roman" panose="02020603050405020304" pitchFamily="18" charset="0"/>
                <a:cs typeface="Times New Roman" panose="02020603050405020304" pitchFamily="18" charset="0"/>
              </a:rPr>
              <a:t>Software Development Kit</a:t>
            </a:r>
            <a:r>
              <a:rPr lang="tr-TR" sz="2800" dirty="0">
                <a:latin typeface="Times New Roman" panose="02020603050405020304" pitchFamily="18" charset="0"/>
                <a:cs typeface="Times New Roman" panose="02020603050405020304" pitchFamily="18" charset="0"/>
              </a:rPr>
              <a:t>) Arasındaki Fark</a:t>
            </a:r>
          </a:p>
        </p:txBody>
      </p:sp>
      <p:sp>
        <p:nvSpPr>
          <p:cNvPr id="3" name="İçerik Yer Tutucusu 2">
            <a:extLst>
              <a:ext uri="{FF2B5EF4-FFF2-40B4-BE49-F238E27FC236}">
                <a16:creationId xmlns:a16="http://schemas.microsoft.com/office/drawing/2014/main" id="{780CE2B6-8C35-28CD-9CF6-71EF6B85FE0E}"/>
              </a:ext>
            </a:extLst>
          </p:cNvPr>
          <p:cNvSpPr>
            <a:spLocks noGrp="1"/>
          </p:cNvSpPr>
          <p:nvPr>
            <p:ph idx="1"/>
          </p:nvPr>
        </p:nvSpPr>
        <p:spPr>
          <a:xfrm>
            <a:off x="838200" y="2632363"/>
            <a:ext cx="10515600" cy="3544599"/>
          </a:xfrm>
        </p:spPr>
        <p:txBody>
          <a:bodyPr>
            <a:normAutofit/>
          </a:bodyPr>
          <a:lstStyle/>
          <a:p>
            <a:r>
              <a:rPr lang="tr-TR" sz="1800" b="0" i="0" dirty="0">
                <a:effectLst/>
                <a:latin typeface="Times New Roman" panose="02020603050405020304" pitchFamily="18" charset="0"/>
                <a:cs typeface="Times New Roman" panose="02020603050405020304" pitchFamily="18" charset="0"/>
              </a:rPr>
              <a:t>SDK ile JDK arasında bir fark var. Çoğu kişi, Java Platformunun yalnızca Java dilinde programlar geliştirmek için kullanılmadığını unutur. JVM, diğer bazı dilleri de destekler. Bu nedenle, açıkça belirtmek gerekirse, SDK, </a:t>
            </a:r>
            <a:r>
              <a:rPr lang="tr-TR" sz="1800" b="0" i="0" dirty="0" err="1">
                <a:effectLst/>
                <a:latin typeface="Times New Roman" panose="02020603050405020304" pitchFamily="18" charset="0"/>
                <a:cs typeface="Times New Roman" panose="02020603050405020304" pitchFamily="18" charset="0"/>
              </a:rPr>
              <a:t>Clojure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Groovy</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Scala</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JRuby</a:t>
            </a:r>
            <a:r>
              <a:rPr lang="tr-TR" sz="1800" b="0" i="0" dirty="0">
                <a:effectLst/>
                <a:latin typeface="Times New Roman" panose="02020603050405020304" pitchFamily="18" charset="0"/>
                <a:cs typeface="Times New Roman" panose="02020603050405020304" pitchFamily="18" charset="0"/>
              </a:rPr>
              <a:t> ve diğerleri gibi çeşitli dillerde yazılım oluşturmayı destekleyen genel bir yazılım paketidir. JDK, Java dilinde yazılım geliştirmek için özel bir pakettir ve bunu yapmak için tüm Java standart </a:t>
            </a:r>
            <a:r>
              <a:rPr lang="tr-TR" sz="1800" b="0" i="0" dirty="0" err="1">
                <a:effectLst/>
                <a:latin typeface="Times New Roman" panose="02020603050405020304" pitchFamily="18" charset="0"/>
                <a:cs typeface="Times New Roman" panose="02020603050405020304" pitchFamily="18" charset="0"/>
              </a:rPr>
              <a:t>API'sini</a:t>
            </a:r>
            <a:r>
              <a:rPr lang="tr-TR" sz="1800" b="0" i="0" dirty="0">
                <a:effectLst/>
                <a:latin typeface="Times New Roman" panose="02020603050405020304" pitchFamily="18" charset="0"/>
                <a:cs typeface="Times New Roman" panose="02020603050405020304" pitchFamily="18" charset="0"/>
              </a:rPr>
              <a:t> içerir.</a:t>
            </a:r>
          </a:p>
          <a:p>
            <a:r>
              <a:rPr lang="tr-TR" sz="1800" dirty="0">
                <a:latin typeface="Times New Roman" panose="02020603050405020304" pitchFamily="18" charset="0"/>
                <a:cs typeface="Times New Roman" panose="02020603050405020304" pitchFamily="18" charset="0"/>
              </a:rPr>
              <a:t>Kısaca JDK </a:t>
            </a:r>
            <a:r>
              <a:rPr lang="tr-TR" sz="1800" dirty="0" err="1">
                <a:latin typeface="Times New Roman" panose="02020603050405020304" pitchFamily="18" charset="0"/>
                <a:cs typeface="Times New Roman" panose="02020603050405020304" pitchFamily="18" charset="0"/>
              </a:rPr>
              <a:t>SDK’nın</a:t>
            </a:r>
            <a:r>
              <a:rPr lang="tr-TR" sz="1800" dirty="0">
                <a:latin typeface="Times New Roman" panose="02020603050405020304" pitchFamily="18" charset="0"/>
                <a:cs typeface="Times New Roman" panose="02020603050405020304" pitchFamily="18" charset="0"/>
              </a:rPr>
              <a:t> içerisinde yer alır ve </a:t>
            </a:r>
            <a:r>
              <a:rPr lang="tr-TR" sz="1800" dirty="0" err="1">
                <a:latin typeface="Times New Roman" panose="02020603050405020304" pitchFamily="18" charset="0"/>
                <a:cs typeface="Times New Roman" panose="02020603050405020304" pitchFamily="18" charset="0"/>
              </a:rPr>
              <a:t>java</a:t>
            </a:r>
            <a:r>
              <a:rPr lang="tr-TR" sz="1800" dirty="0">
                <a:latin typeface="Times New Roman" panose="02020603050405020304" pitchFamily="18" charset="0"/>
                <a:cs typeface="Times New Roman" panose="02020603050405020304" pitchFamily="18" charset="0"/>
              </a:rPr>
              <a:t> dilinde yazılım geliştirmek için kullanırız.</a:t>
            </a:r>
          </a:p>
        </p:txBody>
      </p:sp>
    </p:spTree>
    <p:extLst>
      <p:ext uri="{BB962C8B-B14F-4D97-AF65-F5344CB8AC3E}">
        <p14:creationId xmlns:p14="http://schemas.microsoft.com/office/powerpoint/2010/main" val="35488586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B2A771-74DE-D31B-8C4D-E5E78EF22D9E}"/>
              </a:ext>
            </a:extLst>
          </p:cNvPr>
          <p:cNvSpPr>
            <a:spLocks noGrp="1"/>
          </p:cNvSpPr>
          <p:nvPr>
            <p:ph type="title"/>
          </p:nvPr>
        </p:nvSpPr>
        <p:spPr>
          <a:xfrm>
            <a:off x="838200" y="365125"/>
            <a:ext cx="10515600" cy="650875"/>
          </a:xfrm>
        </p:spPr>
        <p:txBody>
          <a:bodyPr>
            <a:normAutofit/>
          </a:bodyPr>
          <a:lstStyle/>
          <a:p>
            <a:pPr algn="ctr"/>
            <a:r>
              <a:rPr lang="tr-TR" sz="2800" dirty="0" err="1"/>
              <a:t>fast-forward</a:t>
            </a:r>
            <a:r>
              <a:rPr lang="tr-TR" sz="2800" dirty="0"/>
              <a:t>- </a:t>
            </a:r>
            <a:r>
              <a:rPr lang="tr-TR" sz="2800" dirty="0" err="1"/>
              <a:t>no-fast-forward</a:t>
            </a:r>
            <a:endParaRPr lang="tr-TR" sz="2800" dirty="0"/>
          </a:p>
        </p:txBody>
      </p:sp>
      <p:sp>
        <p:nvSpPr>
          <p:cNvPr id="3" name="İçerik Yer Tutucusu 2">
            <a:extLst>
              <a:ext uri="{FF2B5EF4-FFF2-40B4-BE49-F238E27FC236}">
                <a16:creationId xmlns:a16="http://schemas.microsoft.com/office/drawing/2014/main" id="{966DFF59-4CD4-389A-1DE4-55086A6E5359}"/>
              </a:ext>
            </a:extLst>
          </p:cNvPr>
          <p:cNvSpPr>
            <a:spLocks noGrp="1"/>
          </p:cNvSpPr>
          <p:nvPr>
            <p:ph idx="1"/>
          </p:nvPr>
        </p:nvSpPr>
        <p:spPr>
          <a:xfrm>
            <a:off x="838200" y="1016000"/>
            <a:ext cx="10515600" cy="5160963"/>
          </a:xfrm>
        </p:spPr>
        <p:txBody>
          <a:bodyPr/>
          <a:lstStyle/>
          <a:p>
            <a:pPr algn="l"/>
            <a:r>
              <a:rPr lang="tr-TR" sz="1800" b="1" i="0"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1"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1" i="0" u="sng"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Merge</a:t>
            </a:r>
            <a:r>
              <a:rPr lang="tr-TR" sz="1800" b="1" i="0" dirty="0">
                <a:effectLst/>
                <a:latin typeface="Times New Roman" panose="02020603050405020304" pitchFamily="18" charset="0"/>
                <a:cs typeface="Times New Roman" panose="02020603050405020304" pitchFamily="18" charset="0"/>
              </a:rPr>
              <a: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Feature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branch’iniz</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master’a</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olacağı anda eğer </a:t>
            </a:r>
            <a:r>
              <a:rPr lang="tr-TR" sz="1800" b="0" i="0" dirty="0" err="1">
                <a:effectLst/>
                <a:latin typeface="Times New Roman" panose="02020603050405020304" pitchFamily="18" charset="0"/>
                <a:cs typeface="Times New Roman" panose="02020603050405020304" pitchFamily="18" charset="0"/>
              </a:rPr>
              <a:t>master</a:t>
            </a:r>
            <a:r>
              <a:rPr lang="tr-TR" sz="1800" b="0" i="0" dirty="0">
                <a:effectLst/>
                <a:latin typeface="Times New Roman" panose="02020603050405020304" pitchFamily="18" charset="0"/>
                <a:cs typeface="Times New Roman" panose="02020603050405020304" pitchFamily="18" charset="0"/>
              </a:rPr>
              <a:t> üzerinde bir değişiklik (</a:t>
            </a:r>
            <a:r>
              <a:rPr lang="tr-TR" sz="1800" b="0" i="0" dirty="0" err="1">
                <a:effectLst/>
                <a:latin typeface="Times New Roman" panose="02020603050405020304" pitchFamily="18" charset="0"/>
                <a:cs typeface="Times New Roman" panose="02020603050405020304" pitchFamily="18" charset="0"/>
              </a:rPr>
              <a:t>commit</a:t>
            </a:r>
            <a:r>
              <a:rPr lang="tr-TR" sz="1800" b="0" i="0" dirty="0">
                <a:effectLst/>
                <a:latin typeface="Times New Roman" panose="02020603050405020304" pitchFamily="18" charset="0"/>
                <a:cs typeface="Times New Roman" panose="02020603050405020304" pitchFamily="18" charset="0"/>
              </a:rPr>
              <a:t>) olmamışsa, </a:t>
            </a:r>
            <a:r>
              <a:rPr lang="tr-TR" sz="1800" b="1" i="0" dirty="0">
                <a:effectLst/>
                <a:latin typeface="Times New Roman" panose="02020603050405020304" pitchFamily="18" charset="0"/>
                <a:cs typeface="Times New Roman" panose="02020603050405020304" pitchFamily="18" charset="0"/>
              </a:rPr>
              <a:t>git varsayılan olarak </a:t>
            </a:r>
            <a:r>
              <a:rPr lang="tr-TR" sz="1800" b="1" i="0" dirty="0" err="1">
                <a:effectLst/>
                <a:latin typeface="Times New Roman" panose="02020603050405020304" pitchFamily="18" charset="0"/>
                <a:cs typeface="Times New Roman" panose="02020603050405020304" pitchFamily="18" charset="0"/>
              </a:rPr>
              <a:t>master</a:t>
            </a:r>
            <a:r>
              <a:rPr lang="tr-TR" sz="1800" b="1" i="0" dirty="0">
                <a:effectLst/>
                <a:latin typeface="Times New Roman" panose="02020603050405020304" pitchFamily="18" charset="0"/>
                <a:cs typeface="Times New Roman" panose="02020603050405020304" pitchFamily="18" charset="0"/>
              </a:rPr>
              <a:t> hattının son </a:t>
            </a:r>
            <a:r>
              <a:rPr lang="tr-TR" sz="1800" b="1" i="0" dirty="0" err="1">
                <a:effectLst/>
                <a:latin typeface="Times New Roman" panose="02020603050405020304" pitchFamily="18" charset="0"/>
                <a:cs typeface="Times New Roman" panose="02020603050405020304" pitchFamily="18" charset="0"/>
              </a:rPr>
              <a:t>commit</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hash’i</a:t>
            </a:r>
            <a:r>
              <a:rPr lang="tr-TR" sz="1800" b="1" i="0" dirty="0">
                <a:effectLst/>
                <a:latin typeface="Times New Roman" panose="02020603050405020304" pitchFamily="18" charset="0"/>
                <a:cs typeface="Times New Roman" panose="02020603050405020304" pitchFamily="18" charset="0"/>
              </a:rPr>
              <a:t> olarak, </a:t>
            </a:r>
            <a:r>
              <a:rPr lang="tr-TR" sz="1800" b="1" i="0" dirty="0" err="1">
                <a:effectLst/>
                <a:latin typeface="Times New Roman" panose="02020603050405020304" pitchFamily="18" charset="0"/>
                <a:cs typeface="Times New Roman" panose="02020603050405020304" pitchFamily="18" charset="0"/>
              </a:rPr>
              <a:t>feature</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branch’in</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hash’ini</a:t>
            </a:r>
            <a:r>
              <a:rPr lang="tr-TR" sz="1800" b="1" i="0" dirty="0">
                <a:effectLst/>
                <a:latin typeface="Times New Roman" panose="02020603050405020304" pitchFamily="18" charset="0"/>
                <a:cs typeface="Times New Roman" panose="02020603050405020304" pitchFamily="18" charset="0"/>
              </a:rPr>
              <a:t> alır</a:t>
            </a:r>
            <a:r>
              <a:rPr lang="tr-TR" sz="1800" b="0" i="0" dirty="0">
                <a:effectLst/>
                <a:latin typeface="Times New Roman" panose="02020603050405020304" pitchFamily="18" charset="0"/>
                <a:cs typeface="Times New Roman" panose="02020603050405020304" pitchFamily="18" charset="0"/>
              </a:rPr>
              <a:t>. Bu duruma </a:t>
            </a:r>
            <a:r>
              <a:rPr lang="tr-TR" sz="1800" b="0" i="0"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0" i="0" u="sng" dirty="0">
                <a:solidFill>
                  <a:srgbClr val="0563C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0" i="0" u="sng"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Merging</a:t>
            </a:r>
            <a:r>
              <a:rPr lang="tr-TR" sz="1800" b="0" i="0" dirty="0">
                <a:effectLst/>
                <a:latin typeface="Times New Roman" panose="02020603050405020304" pitchFamily="18" charset="0"/>
                <a:cs typeface="Times New Roman" panose="02020603050405020304" pitchFamily="18" charset="0"/>
              </a:rPr>
              <a:t> denir.</a:t>
            </a:r>
            <a:endParaRPr lang="tr-TR" sz="1800" b="0" i="1" dirty="0">
              <a:effectLst/>
              <a:latin typeface="Times New Roman" panose="02020603050405020304" pitchFamily="18" charset="0"/>
              <a:cs typeface="Times New Roman" panose="02020603050405020304" pitchFamily="18" charset="0"/>
            </a:endParaRPr>
          </a:p>
          <a:p>
            <a:pPr algn="l"/>
            <a:r>
              <a:rPr lang="tr-TR" sz="1800" b="0" i="0" dirty="0">
                <a:effectLst/>
                <a:latin typeface="Times New Roman" panose="02020603050405020304" pitchFamily="18" charset="0"/>
                <a:cs typeface="Times New Roman" panose="02020603050405020304" pitchFamily="18" charset="0"/>
              </a:rPr>
              <a:t>Bu işlem sonrasında sanki değişiklikler </a:t>
            </a:r>
            <a:r>
              <a:rPr lang="tr-TR" sz="1800" b="0" i="0" dirty="0" err="1">
                <a:effectLst/>
                <a:latin typeface="Times New Roman" panose="02020603050405020304" pitchFamily="18" charset="0"/>
                <a:cs typeface="Times New Roman" panose="02020603050405020304" pitchFamily="18" charset="0"/>
              </a:rPr>
              <a:t>master</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branch’inde</a:t>
            </a:r>
            <a:r>
              <a:rPr lang="tr-TR" sz="1800" b="0" i="0" dirty="0">
                <a:effectLst/>
                <a:latin typeface="Times New Roman" panose="02020603050405020304" pitchFamily="18" charset="0"/>
                <a:cs typeface="Times New Roman" panose="02020603050405020304" pitchFamily="18" charset="0"/>
              </a:rPr>
              <a:t> yapılmış gibi bir </a:t>
            </a:r>
            <a:r>
              <a:rPr lang="tr-TR" sz="1800" b="0" i="0" dirty="0" err="1">
                <a:effectLst/>
                <a:latin typeface="Times New Roman" panose="02020603050405020304" pitchFamily="18" charset="0"/>
                <a:cs typeface="Times New Roman" panose="02020603050405020304" pitchFamily="18" charset="0"/>
              </a:rPr>
              <a:t>history</a:t>
            </a:r>
            <a:r>
              <a:rPr lang="tr-TR" sz="1800" b="0" i="0" dirty="0">
                <a:effectLst/>
                <a:latin typeface="Times New Roman" panose="02020603050405020304" pitchFamily="18" charset="0"/>
                <a:cs typeface="Times New Roman" panose="02020603050405020304" pitchFamily="18" charset="0"/>
              </a:rPr>
              <a:t> oluşur. Geçmiş </a:t>
            </a:r>
            <a:r>
              <a:rPr lang="tr-TR" sz="1800" b="0" i="0" dirty="0" err="1">
                <a:effectLst/>
                <a:latin typeface="Times New Roman" panose="02020603050405020304" pitchFamily="18" charset="0"/>
                <a:cs typeface="Times New Roman" panose="02020603050405020304" pitchFamily="18" charset="0"/>
              </a:rPr>
              <a:t>history’i</a:t>
            </a:r>
            <a:r>
              <a:rPr lang="tr-TR" sz="1800" b="0" i="0" dirty="0">
                <a:effectLst/>
                <a:latin typeface="Times New Roman" panose="02020603050405020304" pitchFamily="18" charset="0"/>
                <a:cs typeface="Times New Roman" panose="02020603050405020304" pitchFamily="18" charset="0"/>
              </a:rPr>
              <a:t> daha anlaşılabilir tutmak için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işlemi sırasında </a:t>
            </a:r>
            <a:r>
              <a:rPr lang="tr-TR" sz="1800" b="0" i="0" dirty="0" err="1">
                <a:effectLst/>
                <a:latin typeface="Times New Roman" panose="02020603050405020304" pitchFamily="18" charset="0"/>
                <a:cs typeface="Times New Roman" panose="02020603050405020304" pitchFamily="18" charset="0"/>
              </a:rPr>
              <a:t>git’e</a:t>
            </a:r>
            <a:r>
              <a:rPr lang="tr-TR" sz="1800" b="0" i="0" dirty="0">
                <a:effectLst/>
                <a:latin typeface="Times New Roman" panose="02020603050405020304" pitchFamily="18" charset="0"/>
                <a:cs typeface="Times New Roman" panose="02020603050405020304" pitchFamily="18" charset="0"/>
              </a:rPr>
              <a:t> </a:t>
            </a:r>
            <a:r>
              <a:rPr lang="tr-TR" sz="1800" b="1" i="0" dirty="0">
                <a:effectLst/>
                <a:latin typeface="Times New Roman" panose="02020603050405020304" pitchFamily="18" charset="0"/>
                <a:cs typeface="Times New Roman" panose="02020603050405020304" pitchFamily="18" charset="0"/>
              </a:rPr>
              <a:t>“ — </a:t>
            </a:r>
            <a:r>
              <a:rPr lang="tr-TR" sz="1800" b="1" i="0" dirty="0" err="1">
                <a:effectLst/>
                <a:latin typeface="Times New Roman" panose="02020603050405020304" pitchFamily="18" charset="0"/>
                <a:cs typeface="Times New Roman" panose="02020603050405020304" pitchFamily="18" charset="0"/>
              </a:rPr>
              <a:t>no-ff</a:t>
            </a:r>
            <a:r>
              <a:rPr lang="tr-TR" sz="1800" b="1" i="0" dirty="0">
                <a:effectLst/>
                <a:latin typeface="Times New Roman" panose="02020603050405020304" pitchFamily="18" charset="0"/>
                <a:cs typeface="Times New Roman" panose="02020603050405020304" pitchFamily="18" charset="0"/>
              </a:rPr>
              <a:t>” </a:t>
            </a:r>
            <a:r>
              <a:rPr lang="tr-TR" sz="1800" b="0" i="0" dirty="0">
                <a:effectLst/>
                <a:latin typeface="Times New Roman" panose="02020603050405020304" pitchFamily="18" charset="0"/>
                <a:cs typeface="Times New Roman" panose="02020603050405020304" pitchFamily="18" charset="0"/>
              </a:rPr>
              <a:t>opsiyonu ile gidilir; bu </a:t>
            </a:r>
            <a:r>
              <a:rPr lang="tr-TR" sz="1800" b="0" i="0" dirty="0" err="1">
                <a:effectLst/>
                <a:latin typeface="Times New Roman" panose="02020603050405020304" pitchFamily="18" charset="0"/>
                <a:cs typeface="Times New Roman" panose="02020603050405020304" pitchFamily="18" charset="0"/>
              </a:rPr>
              <a:t>git’in</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fast-forward</a:t>
            </a:r>
            <a:r>
              <a:rPr lang="tr-TR" sz="1800" b="0" i="0" dirty="0">
                <a:effectLst/>
                <a:latin typeface="Times New Roman" panose="02020603050405020304" pitchFamily="18" charset="0"/>
                <a:cs typeface="Times New Roman" panose="02020603050405020304" pitchFamily="18" charset="0"/>
              </a:rPr>
              <a:t> yapmamasını ve yeni bir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commit</a:t>
            </a:r>
            <a:r>
              <a:rPr lang="tr-TR" sz="1800" b="0" i="0" dirty="0">
                <a:effectLst/>
                <a:latin typeface="Times New Roman" panose="02020603050405020304" pitchFamily="18" charset="0"/>
                <a:cs typeface="Times New Roman" panose="02020603050405020304" pitchFamily="18" charset="0"/>
              </a:rPr>
              <a:t> ile ilerlemesini sağlar.</a:t>
            </a:r>
            <a:endParaRPr lang="tr-TR" sz="1800" b="0" i="1" dirty="0">
              <a:effectLst/>
              <a:latin typeface="Times New Roman" panose="02020603050405020304" pitchFamily="18" charset="0"/>
              <a:cs typeface="Times New Roman" panose="02020603050405020304" pitchFamily="18" charset="0"/>
            </a:endParaRPr>
          </a:p>
          <a:p>
            <a:endParaRPr lang="tr-TR" dirty="0"/>
          </a:p>
        </p:txBody>
      </p:sp>
      <p:pic>
        <p:nvPicPr>
          <p:cNvPr id="5" name="Resim 4">
            <a:extLst>
              <a:ext uri="{FF2B5EF4-FFF2-40B4-BE49-F238E27FC236}">
                <a16:creationId xmlns:a16="http://schemas.microsoft.com/office/drawing/2014/main" id="{A36FAEB0-0152-B7E5-9306-851E9710D915}"/>
              </a:ext>
            </a:extLst>
          </p:cNvPr>
          <p:cNvPicPr>
            <a:picLocks noChangeAspect="1"/>
          </p:cNvPicPr>
          <p:nvPr/>
        </p:nvPicPr>
        <p:blipFill>
          <a:blip r:embed="rId3"/>
          <a:stretch>
            <a:fillRect/>
          </a:stretch>
        </p:blipFill>
        <p:spPr>
          <a:xfrm>
            <a:off x="838200" y="2788516"/>
            <a:ext cx="4795982" cy="3924524"/>
          </a:xfrm>
          <a:prstGeom prst="rect">
            <a:avLst/>
          </a:prstGeom>
        </p:spPr>
      </p:pic>
    </p:spTree>
    <p:extLst>
      <p:ext uri="{BB962C8B-B14F-4D97-AF65-F5344CB8AC3E}">
        <p14:creationId xmlns:p14="http://schemas.microsoft.com/office/powerpoint/2010/main" val="21351800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2D8AF1-AB82-5E42-57CC-5E392E750BBD}"/>
              </a:ext>
            </a:extLst>
          </p:cNvPr>
          <p:cNvSpPr>
            <a:spLocks noGrp="1"/>
          </p:cNvSpPr>
          <p:nvPr>
            <p:ph type="title"/>
          </p:nvPr>
        </p:nvSpPr>
        <p:spPr>
          <a:xfrm>
            <a:off x="838200" y="2664979"/>
            <a:ext cx="10515600" cy="1325563"/>
          </a:xfrm>
        </p:spPr>
        <p:txBody>
          <a:bodyPr/>
          <a:lstStyle/>
          <a:p>
            <a:pPr algn="ctr"/>
            <a:r>
              <a:rPr lang="tr-TR" dirty="0"/>
              <a:t>2.Hafta Çarşamba Ödev</a:t>
            </a:r>
          </a:p>
        </p:txBody>
      </p:sp>
    </p:spTree>
    <p:extLst>
      <p:ext uri="{BB962C8B-B14F-4D97-AF65-F5344CB8AC3E}">
        <p14:creationId xmlns:p14="http://schemas.microsoft.com/office/powerpoint/2010/main" val="357000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BAAB00-F36F-EA85-CDA6-71B3C2896464}"/>
              </a:ext>
            </a:extLst>
          </p:cNvPr>
          <p:cNvSpPr>
            <a:spLocks noGrp="1"/>
          </p:cNvSpPr>
          <p:nvPr>
            <p:ph type="title"/>
          </p:nvPr>
        </p:nvSpPr>
        <p:spPr>
          <a:xfrm>
            <a:off x="838200" y="365126"/>
            <a:ext cx="10515600" cy="724766"/>
          </a:xfrm>
        </p:spPr>
        <p:txBody>
          <a:bodyPr>
            <a:normAutofit/>
          </a:bodyPr>
          <a:lstStyle/>
          <a:p>
            <a:r>
              <a:rPr lang="tr-TR" sz="2800" dirty="0">
                <a:solidFill>
                  <a:schemeClr val="accent2"/>
                </a:solidFill>
              </a:rPr>
              <a:t>Runtime </a:t>
            </a:r>
            <a:r>
              <a:rPr lang="tr-TR" sz="2800" dirty="0" err="1">
                <a:solidFill>
                  <a:schemeClr val="accent2"/>
                </a:solidFill>
              </a:rPr>
              <a:t>Error</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90BFDDB6-2938-FA70-C0C1-993CBFD715E3}"/>
              </a:ext>
            </a:extLst>
          </p:cNvPr>
          <p:cNvSpPr>
            <a:spLocks noGrp="1"/>
          </p:cNvSpPr>
          <p:nvPr>
            <p:ph idx="1"/>
          </p:nvPr>
        </p:nvSpPr>
        <p:spPr>
          <a:xfrm>
            <a:off x="838200" y="1302327"/>
            <a:ext cx="10515600" cy="4874636"/>
          </a:xfrm>
        </p:spPr>
        <p:txBody>
          <a:bodyPr>
            <a:normAutofit/>
          </a:bodyPr>
          <a:lstStyle/>
          <a:p>
            <a:r>
              <a:rPr lang="tr-TR" sz="2200" b="0" i="0" dirty="0">
                <a:effectLst/>
                <a:latin typeface="Arial" panose="020B0604020202020204" pitchFamily="34" charset="0"/>
              </a:rPr>
              <a:t>Çalışma zamanı hatası, istisnalar olarak da bilinen programın çalışması sırasında oluşan bir hatadır. Aşağıda verilen örnekte sözdizimi doğrudur, ancak çalışma zamanında var olmayan bir yöntemi çağırmaya çalışıyor.</a:t>
            </a:r>
          </a:p>
          <a:p>
            <a:endParaRPr lang="tr-TR" sz="1800" dirty="0">
              <a:latin typeface="Arial" panose="020B0604020202020204" pitchFamily="34" charset="0"/>
            </a:endParaRPr>
          </a:p>
          <a:p>
            <a:endParaRPr lang="tr-TR" sz="1800" dirty="0">
              <a:latin typeface="Arial" panose="020B0604020202020204" pitchFamily="34" charset="0"/>
            </a:endParaRPr>
          </a:p>
          <a:p>
            <a:endParaRPr lang="tr-TR" sz="1800" dirty="0">
              <a:latin typeface="Arial" panose="020B0604020202020204" pitchFamily="34" charset="0"/>
            </a:endParaRPr>
          </a:p>
          <a:p>
            <a:endParaRPr lang="tr-TR" sz="1800" dirty="0">
              <a:latin typeface="Arial" panose="020B0604020202020204" pitchFamily="34" charset="0"/>
            </a:endParaRPr>
          </a:p>
          <a:p>
            <a:pPr marL="0" indent="0">
              <a:buNone/>
            </a:pPr>
            <a:endParaRPr lang="tr-TR" sz="1800" dirty="0">
              <a:latin typeface="Arial" panose="020B0604020202020204" pitchFamily="34" charset="0"/>
            </a:endParaRPr>
          </a:p>
          <a:p>
            <a:endParaRPr lang="tr-TR" sz="1800" dirty="0"/>
          </a:p>
        </p:txBody>
      </p:sp>
      <p:graphicFrame>
        <p:nvGraphicFramePr>
          <p:cNvPr id="4" name="Tablo 3">
            <a:extLst>
              <a:ext uri="{FF2B5EF4-FFF2-40B4-BE49-F238E27FC236}">
                <a16:creationId xmlns:a16="http://schemas.microsoft.com/office/drawing/2014/main" id="{D2BDD94B-18F1-439A-8532-38138697F4B1}"/>
              </a:ext>
            </a:extLst>
          </p:cNvPr>
          <p:cNvGraphicFramePr>
            <a:graphicFrameLocks noGrp="1"/>
          </p:cNvGraphicFramePr>
          <p:nvPr>
            <p:extLst>
              <p:ext uri="{D42A27DB-BD31-4B8C-83A1-F6EECF244321}">
                <p14:modId xmlns:p14="http://schemas.microsoft.com/office/powerpoint/2010/main" val="117347086"/>
              </p:ext>
            </p:extLst>
          </p:nvPr>
        </p:nvGraphicFramePr>
        <p:xfrm>
          <a:off x="966715" y="2889004"/>
          <a:ext cx="5233988" cy="1356360"/>
        </p:xfrm>
        <a:graphic>
          <a:graphicData uri="http://schemas.openxmlformats.org/drawingml/2006/table">
            <a:tbl>
              <a:tblPr/>
              <a:tblGrid>
                <a:gridCol w="5233988">
                  <a:extLst>
                    <a:ext uri="{9D8B030D-6E8A-4147-A177-3AD203B41FA5}">
                      <a16:colId xmlns:a16="http://schemas.microsoft.com/office/drawing/2014/main" val="283434301"/>
                    </a:ext>
                  </a:extLst>
                </a:gridCol>
              </a:tblGrid>
              <a:tr h="0">
                <a:tc>
                  <a:txBody>
                    <a:bodyPr/>
                    <a:lstStyle/>
                    <a:p>
                      <a:pPr algn="l" rtl="0" fontAlgn="base"/>
                      <a:r>
                        <a:rPr lang="en-US" sz="1250" b="0" i="0" dirty="0">
                          <a:effectLst/>
                          <a:latin typeface="Consolas" panose="020B0609020204030204" pitchFamily="49" charset="0"/>
                        </a:rPr>
                        <a:t>&lt;script type="text/</a:t>
                      </a:r>
                      <a:r>
                        <a:rPr lang="en-US" sz="1250" b="0" i="0" dirty="0" err="1">
                          <a:effectLst/>
                          <a:latin typeface="Consolas" panose="020B0609020204030204" pitchFamily="49" charset="0"/>
                        </a:rPr>
                        <a:t>javascript</a:t>
                      </a:r>
                      <a:r>
                        <a:rPr lang="en-US" sz="1250" b="0" i="0" dirty="0">
                          <a:effectLst/>
                          <a:latin typeface="Consolas" panose="020B0609020204030204" pitchFamily="49" charset="0"/>
                        </a:rPr>
                        <a:t>"&gt;</a:t>
                      </a:r>
                    </a:p>
                    <a:p>
                      <a:pPr algn="l" rtl="0" fontAlgn="base"/>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      // An runtime error here </a:t>
                      </a:r>
                    </a:p>
                    <a:p>
                      <a:pPr algn="l" rtl="0" fontAlgn="base"/>
                      <a:r>
                        <a:rPr lang="en-US" sz="1250" b="0" i="0" dirty="0">
                          <a:effectLst/>
                          <a:latin typeface="Consolas" panose="020B0609020204030204" pitchFamily="49" charset="0"/>
                        </a:rPr>
                        <a:t>      </a:t>
                      </a:r>
                      <a:r>
                        <a:rPr lang="en-US" sz="1250" b="0" i="0" dirty="0" err="1">
                          <a:effectLst/>
                          <a:latin typeface="Consolas" panose="020B0609020204030204" pitchFamily="49" charset="0"/>
                        </a:rPr>
                        <a:t>window.printme</a:t>
                      </a:r>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&lt;/script&gt;</a:t>
                      </a:r>
                    </a:p>
                  </a:txBody>
                  <a:tcPr marL="76200" marR="76200" marT="106680" marB="106680" anchor="ctr">
                    <a:lnL>
                      <a:noFill/>
                    </a:lnL>
                    <a:lnR>
                      <a:noFill/>
                    </a:lnR>
                    <a:lnT>
                      <a:noFill/>
                    </a:lnT>
                    <a:lnB>
                      <a:noFill/>
                    </a:lnB>
                  </a:tcPr>
                </a:tc>
                <a:extLst>
                  <a:ext uri="{0D108BD9-81ED-4DB2-BD59-A6C34878D82A}">
                    <a16:rowId xmlns:a16="http://schemas.microsoft.com/office/drawing/2014/main" val="2172352878"/>
                  </a:ext>
                </a:extLst>
              </a:tr>
            </a:tbl>
          </a:graphicData>
        </a:graphic>
      </p:graphicFrame>
    </p:spTree>
    <p:extLst>
      <p:ext uri="{BB962C8B-B14F-4D97-AF65-F5344CB8AC3E}">
        <p14:creationId xmlns:p14="http://schemas.microsoft.com/office/powerpoint/2010/main" val="14940188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BAB20B-C81E-731B-6FF8-3D0A5AA73A96}"/>
              </a:ext>
            </a:extLst>
          </p:cNvPr>
          <p:cNvSpPr>
            <a:spLocks noGrp="1"/>
          </p:cNvSpPr>
          <p:nvPr>
            <p:ph type="title"/>
          </p:nvPr>
        </p:nvSpPr>
        <p:spPr>
          <a:xfrm>
            <a:off x="838200" y="365125"/>
            <a:ext cx="10515600" cy="660111"/>
          </a:xfrm>
        </p:spPr>
        <p:txBody>
          <a:bodyPr>
            <a:normAutofit/>
          </a:bodyPr>
          <a:lstStyle/>
          <a:p>
            <a:r>
              <a:rPr lang="tr-TR" sz="2800" dirty="0">
                <a:solidFill>
                  <a:schemeClr val="accent2"/>
                </a:solidFill>
              </a:rPr>
              <a:t>Compiler </a:t>
            </a:r>
            <a:r>
              <a:rPr lang="tr-TR" sz="2800" dirty="0" err="1">
                <a:solidFill>
                  <a:schemeClr val="accent2"/>
                </a:solidFill>
              </a:rPr>
              <a:t>Error</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FCC2AA40-6F3F-2D6C-DAE0-02791FD70482}"/>
              </a:ext>
            </a:extLst>
          </p:cNvPr>
          <p:cNvSpPr>
            <a:spLocks noGrp="1"/>
          </p:cNvSpPr>
          <p:nvPr>
            <p:ph idx="1"/>
          </p:nvPr>
        </p:nvSpPr>
        <p:spPr>
          <a:xfrm>
            <a:off x="838200" y="1320800"/>
            <a:ext cx="10515600" cy="4856163"/>
          </a:xfrm>
        </p:spPr>
        <p:txBody>
          <a:bodyPr>
            <a:normAutofit/>
          </a:bodyPr>
          <a:lstStyle/>
          <a:p>
            <a:r>
              <a:rPr lang="tr-TR" sz="2200" b="0" i="0" dirty="0">
                <a:effectLst/>
                <a:latin typeface="Times New Roman" panose="02020603050405020304" pitchFamily="18" charset="0"/>
              </a:rPr>
              <a:t>Bir derleme hatası, bir bilgisayar dili için bir makine kodu dosyası oluştururken bir hatadır. Pek çok bilgisayar dili, programlar oluşturulmadan veya yürütülmeden önce kaynak kodlarını makine kodu dosyalarında derler. En yaygın derleme hatası türü, temel bir sözdizimi hatasıdır; Küçük bir hata kodda birçok soruna neden olabilir.</a:t>
            </a:r>
            <a:endParaRPr lang="tr-TR" sz="2200" dirty="0">
              <a:latin typeface="Arial" panose="020B0604020202020204" pitchFamily="34" charset="0"/>
            </a:endParaRPr>
          </a:p>
        </p:txBody>
      </p:sp>
    </p:spTree>
    <p:extLst>
      <p:ext uri="{BB962C8B-B14F-4D97-AF65-F5344CB8AC3E}">
        <p14:creationId xmlns:p14="http://schemas.microsoft.com/office/powerpoint/2010/main" val="40407024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322F25-268D-1091-B1E1-2011E3608B8D}"/>
              </a:ext>
            </a:extLst>
          </p:cNvPr>
          <p:cNvSpPr>
            <a:spLocks noGrp="1"/>
          </p:cNvSpPr>
          <p:nvPr>
            <p:ph type="title"/>
          </p:nvPr>
        </p:nvSpPr>
        <p:spPr>
          <a:xfrm>
            <a:off x="838200" y="365126"/>
            <a:ext cx="10515600" cy="881784"/>
          </a:xfrm>
        </p:spPr>
        <p:txBody>
          <a:bodyPr>
            <a:normAutofit/>
          </a:bodyPr>
          <a:lstStyle/>
          <a:p>
            <a:r>
              <a:rPr lang="tr-TR" sz="2800" dirty="0" err="1">
                <a:solidFill>
                  <a:schemeClr val="accent2"/>
                </a:solidFill>
              </a:rPr>
              <a:t>Syntax</a:t>
            </a:r>
            <a:r>
              <a:rPr lang="tr-TR" sz="2800" dirty="0">
                <a:solidFill>
                  <a:schemeClr val="accent2"/>
                </a:solidFill>
              </a:rPr>
              <a:t> </a:t>
            </a:r>
            <a:r>
              <a:rPr lang="tr-TR" sz="2800" dirty="0" err="1">
                <a:solidFill>
                  <a:schemeClr val="accent2"/>
                </a:solidFill>
              </a:rPr>
              <a:t>Error</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7B8A9457-60F8-4612-DB4B-EFF21154790F}"/>
              </a:ext>
            </a:extLst>
          </p:cNvPr>
          <p:cNvSpPr>
            <a:spLocks noGrp="1"/>
          </p:cNvSpPr>
          <p:nvPr>
            <p:ph idx="1"/>
          </p:nvPr>
        </p:nvSpPr>
        <p:spPr>
          <a:xfrm>
            <a:off x="838200" y="1366982"/>
            <a:ext cx="10515600" cy="4809981"/>
          </a:xfrm>
        </p:spPr>
        <p:txBody>
          <a:bodyPr>
            <a:normAutofit/>
          </a:bodyPr>
          <a:lstStyle/>
          <a:p>
            <a:r>
              <a:rPr lang="tr-TR" sz="2200" b="0" i="0" dirty="0">
                <a:effectLst/>
                <a:latin typeface="arial" panose="020B0604020202020204" pitchFamily="34" charset="0"/>
              </a:rPr>
              <a:t>Yazımda bir hata yaptığınızda SYNTAX hatası alırız. </a:t>
            </a:r>
            <a:r>
              <a:rPr lang="tr-TR" sz="2200" b="0" i="0" dirty="0" err="1">
                <a:effectLst/>
                <a:latin typeface="arial" panose="020B0604020202020204" pitchFamily="34" charset="0"/>
              </a:rPr>
              <a:t>Syntax</a:t>
            </a:r>
            <a:r>
              <a:rPr lang="tr-TR" sz="2200" b="0" i="0" dirty="0">
                <a:effectLst/>
                <a:latin typeface="arial" panose="020B0604020202020204" pitchFamily="34" charset="0"/>
              </a:rPr>
              <a:t> </a:t>
            </a:r>
            <a:r>
              <a:rPr lang="tr-TR" sz="2200" b="0" i="0" dirty="0" err="1">
                <a:effectLst/>
                <a:latin typeface="arial" panose="020B0604020202020204" pitchFamily="34" charset="0"/>
              </a:rPr>
              <a:t>Error</a:t>
            </a:r>
            <a:r>
              <a:rPr lang="tr-TR" sz="2200" b="0" i="0" dirty="0">
                <a:effectLst/>
                <a:latin typeface="arial" panose="020B0604020202020204" pitchFamily="34" charset="0"/>
              </a:rPr>
              <a:t> hataları bu sebeple oluşur. Mesela satır sonundaki noktalı virgülü kaldırdığımızda, yada kapatma ayracını eksik yazdığımızda yazım hatası verir. Hata mesajlarının bir güzel tarafı da yaptığımız hataların satır numaralarını bize verir. Bizde satır </a:t>
            </a:r>
            <a:r>
              <a:rPr lang="tr-TR" sz="2200" b="0" i="0" dirty="0" err="1">
                <a:effectLst/>
                <a:latin typeface="arial" panose="020B0604020202020204" pitchFamily="34" charset="0"/>
              </a:rPr>
              <a:t>satır</a:t>
            </a:r>
            <a:r>
              <a:rPr lang="tr-TR" sz="2200" b="0" i="0" dirty="0">
                <a:effectLst/>
                <a:latin typeface="arial" panose="020B0604020202020204" pitchFamily="34" charset="0"/>
              </a:rPr>
              <a:t> hata aramak yerine ilgili satıra giderek burada hatamızı düzeltmeye çalışırız.</a:t>
            </a:r>
            <a:endParaRPr lang="tr-TR" sz="2200" dirty="0"/>
          </a:p>
        </p:txBody>
      </p:sp>
    </p:spTree>
    <p:extLst>
      <p:ext uri="{BB962C8B-B14F-4D97-AF65-F5344CB8AC3E}">
        <p14:creationId xmlns:p14="http://schemas.microsoft.com/office/powerpoint/2010/main" val="12355856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9D37F3-B86F-14BE-5B86-DE4E5ED18556}"/>
              </a:ext>
            </a:extLst>
          </p:cNvPr>
          <p:cNvSpPr>
            <a:spLocks noGrp="1"/>
          </p:cNvSpPr>
          <p:nvPr>
            <p:ph type="title"/>
          </p:nvPr>
        </p:nvSpPr>
        <p:spPr>
          <a:xfrm>
            <a:off x="1004455" y="2581852"/>
            <a:ext cx="10515600" cy="1325563"/>
          </a:xfrm>
        </p:spPr>
        <p:txBody>
          <a:bodyPr/>
          <a:lstStyle/>
          <a:p>
            <a:pPr algn="ctr"/>
            <a:r>
              <a:rPr lang="tr-TR" dirty="0"/>
              <a:t>2.Hafta Perşembe Ödev</a:t>
            </a:r>
          </a:p>
        </p:txBody>
      </p:sp>
    </p:spTree>
    <p:extLst>
      <p:ext uri="{BB962C8B-B14F-4D97-AF65-F5344CB8AC3E}">
        <p14:creationId xmlns:p14="http://schemas.microsoft.com/office/powerpoint/2010/main" val="22801320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3750D1-B8AE-0CFF-525C-C529A26F22CA}"/>
              </a:ext>
            </a:extLst>
          </p:cNvPr>
          <p:cNvSpPr>
            <a:spLocks noGrp="1"/>
          </p:cNvSpPr>
          <p:nvPr>
            <p:ph type="title"/>
          </p:nvPr>
        </p:nvSpPr>
        <p:spPr>
          <a:xfrm>
            <a:off x="838200" y="365126"/>
            <a:ext cx="10515600" cy="613930"/>
          </a:xfrm>
        </p:spPr>
        <p:txBody>
          <a:bodyPr>
            <a:normAutofit fontScale="90000"/>
          </a:bodyPr>
          <a:lstStyle/>
          <a:p>
            <a:pPr algn="ctr"/>
            <a:r>
              <a:rPr lang="tr-TR" dirty="0" err="1">
                <a:solidFill>
                  <a:schemeClr val="accent2"/>
                </a:solidFill>
              </a:rPr>
              <a:t>Stack</a:t>
            </a:r>
            <a:r>
              <a:rPr lang="tr-TR" dirty="0">
                <a:solidFill>
                  <a:schemeClr val="accent2"/>
                </a:solidFill>
              </a:rPr>
              <a:t> Memory ve </a:t>
            </a:r>
            <a:r>
              <a:rPr lang="tr-TR" dirty="0" err="1">
                <a:solidFill>
                  <a:schemeClr val="accent2"/>
                </a:solidFill>
              </a:rPr>
              <a:t>Heap</a:t>
            </a:r>
            <a:r>
              <a:rPr lang="tr-TR" dirty="0">
                <a:solidFill>
                  <a:schemeClr val="accent2"/>
                </a:solidFill>
              </a:rPr>
              <a:t> Memory Nedir?</a:t>
            </a:r>
          </a:p>
        </p:txBody>
      </p:sp>
      <p:sp>
        <p:nvSpPr>
          <p:cNvPr id="3" name="İçerik Yer Tutucusu 2">
            <a:extLst>
              <a:ext uri="{FF2B5EF4-FFF2-40B4-BE49-F238E27FC236}">
                <a16:creationId xmlns:a16="http://schemas.microsoft.com/office/drawing/2014/main" id="{97DB5860-1684-7FFF-1159-074E461927FE}"/>
              </a:ext>
            </a:extLst>
          </p:cNvPr>
          <p:cNvSpPr>
            <a:spLocks noGrp="1"/>
          </p:cNvSpPr>
          <p:nvPr>
            <p:ph idx="1"/>
          </p:nvPr>
        </p:nvSpPr>
        <p:spPr>
          <a:xfrm>
            <a:off x="838200" y="979056"/>
            <a:ext cx="10515600" cy="5763489"/>
          </a:xfrm>
        </p:spPr>
        <p:txBody>
          <a:bodyPr/>
          <a:lstStyle/>
          <a:p>
            <a:r>
              <a:rPr lang="tr-TR" b="0" i="0" dirty="0">
                <a:effectLst/>
                <a:latin typeface="-apple-system"/>
              </a:rPr>
              <a:t> Değer tip (</a:t>
            </a:r>
            <a:r>
              <a:rPr lang="tr-TR" b="0" i="0" dirty="0" err="1">
                <a:effectLst/>
                <a:latin typeface="-apple-system"/>
              </a:rPr>
              <a:t>value</a:t>
            </a:r>
            <a:r>
              <a:rPr lang="tr-TR" b="0" i="0" dirty="0">
                <a:effectLst/>
                <a:latin typeface="-apple-system"/>
              </a:rPr>
              <a:t> </a:t>
            </a:r>
            <a:r>
              <a:rPr lang="tr-TR" b="0" i="0" dirty="0" err="1">
                <a:effectLst/>
                <a:latin typeface="-apple-system"/>
              </a:rPr>
              <a:t>type</a:t>
            </a:r>
            <a:r>
              <a:rPr lang="tr-TR" b="0" i="0" dirty="0">
                <a:effectLst/>
                <a:latin typeface="-apple-system"/>
              </a:rPr>
              <a:t>) dediğimiz </a:t>
            </a:r>
            <a:r>
              <a:rPr lang="tr-TR" b="0" i="0" dirty="0" err="1">
                <a:effectLst/>
                <a:latin typeface="-apple-system"/>
              </a:rPr>
              <a:t>int</a:t>
            </a:r>
            <a:r>
              <a:rPr lang="tr-TR" b="0" i="0" dirty="0">
                <a:effectLst/>
                <a:latin typeface="-apple-system"/>
              </a:rPr>
              <a:t>, </a:t>
            </a:r>
            <a:r>
              <a:rPr lang="tr-TR" b="0" i="0" dirty="0" err="1">
                <a:effectLst/>
                <a:latin typeface="-apple-system"/>
              </a:rPr>
              <a:t>short</a:t>
            </a:r>
            <a:r>
              <a:rPr lang="tr-TR" b="0" i="0" dirty="0">
                <a:effectLst/>
                <a:latin typeface="-apple-system"/>
              </a:rPr>
              <a:t>, </a:t>
            </a:r>
            <a:r>
              <a:rPr lang="tr-TR" b="0" i="0" dirty="0" err="1">
                <a:effectLst/>
                <a:latin typeface="-apple-system"/>
              </a:rPr>
              <a:t>byte</a:t>
            </a:r>
            <a:r>
              <a:rPr lang="tr-TR" b="0" i="0" dirty="0">
                <a:effectLst/>
                <a:latin typeface="-apple-system"/>
              </a:rPr>
              <a:t>, </a:t>
            </a:r>
            <a:r>
              <a:rPr lang="tr-TR" b="0" i="0" dirty="0" err="1">
                <a:effectLst/>
                <a:latin typeface="-apple-system"/>
              </a:rPr>
              <a:t>long</a:t>
            </a:r>
            <a:r>
              <a:rPr lang="tr-TR" b="0" i="0" dirty="0">
                <a:effectLst/>
                <a:latin typeface="-apple-system"/>
              </a:rPr>
              <a:t>, </a:t>
            </a:r>
            <a:r>
              <a:rPr lang="tr-TR" b="0" i="0" dirty="0" err="1">
                <a:effectLst/>
                <a:latin typeface="-apple-system"/>
              </a:rPr>
              <a:t>decimal</a:t>
            </a:r>
            <a:r>
              <a:rPr lang="tr-TR" b="0" i="0" dirty="0">
                <a:effectLst/>
                <a:latin typeface="-apple-system"/>
              </a:rPr>
              <a:t>, </a:t>
            </a:r>
            <a:r>
              <a:rPr lang="tr-TR" b="0" i="0" dirty="0" err="1">
                <a:effectLst/>
                <a:latin typeface="-apple-system"/>
              </a:rPr>
              <a:t>double</a:t>
            </a:r>
            <a:r>
              <a:rPr lang="tr-TR" b="0" i="0" dirty="0">
                <a:effectLst/>
                <a:latin typeface="-apple-system"/>
              </a:rPr>
              <a:t>, </a:t>
            </a:r>
            <a:r>
              <a:rPr lang="tr-TR" b="0" i="0" dirty="0" err="1">
                <a:effectLst/>
                <a:latin typeface="-apple-system"/>
              </a:rPr>
              <a:t>float</a:t>
            </a:r>
            <a:r>
              <a:rPr lang="tr-TR" b="0" i="0" dirty="0">
                <a:effectLst/>
                <a:latin typeface="-apple-system"/>
              </a:rPr>
              <a:t> gibi tipler </a:t>
            </a:r>
            <a:r>
              <a:rPr lang="tr-TR" b="0" i="0" dirty="0" err="1">
                <a:effectLst/>
                <a:latin typeface="-apple-system"/>
              </a:rPr>
              <a:t>stackte</a:t>
            </a:r>
            <a:r>
              <a:rPr lang="tr-TR" b="0" i="0" dirty="0">
                <a:effectLst/>
                <a:latin typeface="-apple-system"/>
              </a:rPr>
              <a:t> tutulur. </a:t>
            </a:r>
            <a:r>
              <a:rPr lang="tr-TR" b="0" i="0" dirty="0" err="1">
                <a:effectLst/>
                <a:latin typeface="-apple-system"/>
              </a:rPr>
              <a:t>Stackte</a:t>
            </a:r>
            <a:r>
              <a:rPr lang="tr-TR" b="0" i="0" dirty="0">
                <a:effectLst/>
                <a:latin typeface="-apple-system"/>
              </a:rPr>
              <a:t> veriler üst üste (</a:t>
            </a:r>
            <a:r>
              <a:rPr lang="tr-TR" b="1" i="0" dirty="0">
                <a:effectLst/>
                <a:latin typeface="-apple-system"/>
              </a:rPr>
              <a:t>LIFO</a:t>
            </a:r>
            <a:r>
              <a:rPr lang="tr-TR" b="0" i="0" dirty="0">
                <a:effectLst/>
                <a:latin typeface="-apple-system"/>
              </a:rPr>
              <a:t>– </a:t>
            </a:r>
            <a:r>
              <a:rPr lang="tr-TR" b="0" i="1" dirty="0" err="1">
                <a:effectLst/>
                <a:latin typeface="inherit"/>
              </a:rPr>
              <a:t>Last</a:t>
            </a:r>
            <a:r>
              <a:rPr lang="tr-TR" b="0" i="1" dirty="0">
                <a:effectLst/>
                <a:latin typeface="-apple-system"/>
              </a:rPr>
              <a:t> in </a:t>
            </a:r>
            <a:r>
              <a:rPr lang="tr-TR" b="0" i="1" dirty="0">
                <a:effectLst/>
                <a:latin typeface="inherit"/>
              </a:rPr>
              <a:t>First</a:t>
            </a:r>
            <a:r>
              <a:rPr lang="tr-TR" b="0" i="1" dirty="0">
                <a:effectLst/>
                <a:latin typeface="-apple-system"/>
              </a:rPr>
              <a:t> </a:t>
            </a:r>
            <a:r>
              <a:rPr lang="tr-TR" b="0" i="1" dirty="0" err="1">
                <a:effectLst/>
                <a:latin typeface="-apple-system"/>
              </a:rPr>
              <a:t>out</a:t>
            </a:r>
            <a:r>
              <a:rPr lang="tr-TR" b="0" i="0" dirty="0">
                <a:effectLst/>
                <a:latin typeface="-apple-system"/>
              </a:rPr>
              <a:t>) mantığında dizilir ve sırası gelmeden aradaki bir değer ile işlem yapılamaz. Class </a:t>
            </a:r>
            <a:r>
              <a:rPr lang="tr-TR" b="0" i="0" dirty="0" err="1">
                <a:effectLst/>
                <a:latin typeface="-apple-system"/>
              </a:rPr>
              <a:t>type</a:t>
            </a:r>
            <a:r>
              <a:rPr lang="tr-TR" b="0" i="0" dirty="0">
                <a:effectLst/>
                <a:latin typeface="-apple-system"/>
              </a:rPr>
              <a:t> (Sınıf tipi) değişkenler referans tiplerdir referans ettikleri model (referans) </a:t>
            </a:r>
            <a:r>
              <a:rPr lang="tr-TR" b="0" i="0" dirty="0" err="1">
                <a:effectLst/>
                <a:latin typeface="-apple-system"/>
              </a:rPr>
              <a:t>stackte</a:t>
            </a:r>
            <a:r>
              <a:rPr lang="tr-TR" b="0" i="0" dirty="0">
                <a:effectLst/>
                <a:latin typeface="-apple-system"/>
              </a:rPr>
              <a:t> değerleri ise </a:t>
            </a:r>
            <a:r>
              <a:rPr lang="tr-TR" b="0" i="0" dirty="0" err="1">
                <a:effectLst/>
                <a:latin typeface="-apple-system"/>
              </a:rPr>
              <a:t>heapde</a:t>
            </a:r>
            <a:r>
              <a:rPr lang="tr-TR" b="0" i="0" dirty="0">
                <a:effectLst/>
                <a:latin typeface="-apple-system"/>
              </a:rPr>
              <a:t> saklanır.</a:t>
            </a:r>
            <a:endParaRPr lang="tr-TR" dirty="0"/>
          </a:p>
        </p:txBody>
      </p:sp>
      <p:pic>
        <p:nvPicPr>
          <p:cNvPr id="5" name="Resim 4">
            <a:extLst>
              <a:ext uri="{FF2B5EF4-FFF2-40B4-BE49-F238E27FC236}">
                <a16:creationId xmlns:a16="http://schemas.microsoft.com/office/drawing/2014/main" id="{70316905-0038-B945-CD5D-A38CFA50588F}"/>
              </a:ext>
            </a:extLst>
          </p:cNvPr>
          <p:cNvPicPr>
            <a:picLocks noChangeAspect="1"/>
          </p:cNvPicPr>
          <p:nvPr/>
        </p:nvPicPr>
        <p:blipFill>
          <a:blip r:embed="rId2"/>
          <a:stretch>
            <a:fillRect/>
          </a:stretch>
        </p:blipFill>
        <p:spPr>
          <a:xfrm>
            <a:off x="4278890" y="2984475"/>
            <a:ext cx="6278274" cy="3758070"/>
          </a:xfrm>
          <a:prstGeom prst="rect">
            <a:avLst/>
          </a:prstGeom>
        </p:spPr>
      </p:pic>
    </p:spTree>
    <p:extLst>
      <p:ext uri="{BB962C8B-B14F-4D97-AF65-F5344CB8AC3E}">
        <p14:creationId xmlns:p14="http://schemas.microsoft.com/office/powerpoint/2010/main" val="8158441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3D2116-344F-42D8-1372-AFBFE9CAB0EA}"/>
              </a:ext>
            </a:extLst>
          </p:cNvPr>
          <p:cNvSpPr>
            <a:spLocks noGrp="1"/>
          </p:cNvSpPr>
          <p:nvPr>
            <p:ph type="title"/>
          </p:nvPr>
        </p:nvSpPr>
        <p:spPr>
          <a:xfrm>
            <a:off x="838200" y="365125"/>
            <a:ext cx="10515600" cy="761711"/>
          </a:xfrm>
        </p:spPr>
        <p:txBody>
          <a:bodyPr>
            <a:normAutofit/>
          </a:bodyPr>
          <a:lstStyle/>
          <a:p>
            <a:pPr algn="ctr"/>
            <a:r>
              <a:rPr lang="tr-TR" sz="2800" dirty="0" err="1">
                <a:solidFill>
                  <a:schemeClr val="accent2"/>
                </a:solidFill>
              </a:rPr>
              <a:t>Stack</a:t>
            </a:r>
            <a:r>
              <a:rPr lang="tr-TR" sz="2800" dirty="0">
                <a:solidFill>
                  <a:schemeClr val="accent2"/>
                </a:solidFill>
              </a:rPr>
              <a:t> Memory ve </a:t>
            </a:r>
            <a:r>
              <a:rPr lang="tr-TR" sz="2800" dirty="0" err="1">
                <a:solidFill>
                  <a:schemeClr val="accent2"/>
                </a:solidFill>
              </a:rPr>
              <a:t>Heap</a:t>
            </a:r>
            <a:r>
              <a:rPr lang="tr-TR" sz="2800" dirty="0">
                <a:solidFill>
                  <a:schemeClr val="accent2"/>
                </a:solidFill>
              </a:rPr>
              <a:t> Memory Arasındaki farklar</a:t>
            </a:r>
            <a:endParaRPr lang="tr-TR" sz="2800" dirty="0"/>
          </a:p>
        </p:txBody>
      </p:sp>
      <p:sp>
        <p:nvSpPr>
          <p:cNvPr id="3" name="İçerik Yer Tutucusu 2">
            <a:extLst>
              <a:ext uri="{FF2B5EF4-FFF2-40B4-BE49-F238E27FC236}">
                <a16:creationId xmlns:a16="http://schemas.microsoft.com/office/drawing/2014/main" id="{46B51880-0697-9BDA-A820-E64FEB9A1EAD}"/>
              </a:ext>
            </a:extLst>
          </p:cNvPr>
          <p:cNvSpPr>
            <a:spLocks noGrp="1"/>
          </p:cNvSpPr>
          <p:nvPr>
            <p:ph idx="1"/>
          </p:nvPr>
        </p:nvSpPr>
        <p:spPr>
          <a:xfrm>
            <a:off x="838200" y="1302326"/>
            <a:ext cx="10515600" cy="5310909"/>
          </a:xfrm>
        </p:spPr>
        <p:txBody>
          <a:bodyPr/>
          <a:lstStyle/>
          <a:p>
            <a:pPr algn="l" fontAlgn="base"/>
            <a:r>
              <a:rPr lang="tr-TR" sz="2200" b="0" i="0" dirty="0" err="1">
                <a:effectLst/>
                <a:latin typeface="-apple-system"/>
              </a:rPr>
              <a:t>Heap</a:t>
            </a:r>
            <a:r>
              <a:rPr lang="tr-TR" sz="2200" b="0" i="0" dirty="0">
                <a:effectLst/>
                <a:latin typeface="-apple-system"/>
              </a:rPr>
              <a:t> ve </a:t>
            </a:r>
            <a:r>
              <a:rPr lang="tr-TR" sz="2200" b="0" i="0" dirty="0" err="1">
                <a:effectLst/>
                <a:latin typeface="-apple-system"/>
              </a:rPr>
              <a:t>Stack</a:t>
            </a:r>
            <a:r>
              <a:rPr lang="tr-TR" sz="2200" b="0" i="0" dirty="0">
                <a:effectLst/>
                <a:latin typeface="-apple-system"/>
              </a:rPr>
              <a:t> arasında ki en önemli farklardan birisi </a:t>
            </a:r>
            <a:r>
              <a:rPr lang="tr-TR" sz="2200" b="0" i="0" dirty="0" err="1">
                <a:effectLst/>
                <a:latin typeface="-apple-system"/>
              </a:rPr>
              <a:t>heapde</a:t>
            </a:r>
            <a:r>
              <a:rPr lang="tr-TR" sz="2200" b="0" i="0" dirty="0">
                <a:effectLst/>
                <a:latin typeface="-apple-system"/>
              </a:rPr>
              <a:t> veriler karışık bir şekilde saklanırken </a:t>
            </a:r>
            <a:r>
              <a:rPr lang="tr-TR" sz="2200" b="0" i="0" dirty="0" err="1">
                <a:effectLst/>
                <a:latin typeface="-apple-system"/>
              </a:rPr>
              <a:t>stackte</a:t>
            </a:r>
            <a:r>
              <a:rPr lang="tr-TR" sz="2200" b="0" i="0" dirty="0">
                <a:effectLst/>
                <a:latin typeface="-apple-system"/>
              </a:rPr>
              <a:t> artan ya da azalan adres mantığında (</a:t>
            </a:r>
            <a:r>
              <a:rPr lang="tr-TR" sz="2200" b="0" i="0" dirty="0" err="1">
                <a:effectLst/>
                <a:latin typeface="-apple-system"/>
              </a:rPr>
              <a:t>big</a:t>
            </a:r>
            <a:r>
              <a:rPr lang="tr-TR" sz="2200" b="0" i="0" dirty="0">
                <a:effectLst/>
                <a:latin typeface="-apple-system"/>
              </a:rPr>
              <a:t> </a:t>
            </a:r>
            <a:r>
              <a:rPr lang="tr-TR" sz="2200" b="0" i="0" dirty="0" err="1">
                <a:effectLst/>
                <a:latin typeface="-apple-system"/>
              </a:rPr>
              <a:t>and</a:t>
            </a:r>
            <a:r>
              <a:rPr lang="tr-TR" sz="2200" b="0" i="0" dirty="0">
                <a:effectLst/>
                <a:latin typeface="-apple-system"/>
              </a:rPr>
              <a:t> </a:t>
            </a:r>
            <a:r>
              <a:rPr lang="tr-TR" sz="2200" b="0" i="0" dirty="0" err="1">
                <a:effectLst/>
                <a:latin typeface="-apple-system"/>
              </a:rPr>
              <a:t>little</a:t>
            </a:r>
            <a:r>
              <a:rPr lang="tr-TR" sz="2200" b="0" i="0" dirty="0">
                <a:effectLst/>
                <a:latin typeface="-apple-system"/>
              </a:rPr>
              <a:t> </a:t>
            </a:r>
            <a:r>
              <a:rPr lang="tr-TR" sz="2200" b="0" i="0" dirty="0" err="1">
                <a:effectLst/>
                <a:latin typeface="-apple-system"/>
              </a:rPr>
              <a:t>endian</a:t>
            </a:r>
            <a:r>
              <a:rPr lang="tr-TR" sz="2200" b="0" i="0" dirty="0">
                <a:effectLst/>
                <a:latin typeface="-apple-system"/>
              </a:rPr>
              <a:t>) çalışır. Buna bağlı olarak </a:t>
            </a:r>
            <a:r>
              <a:rPr lang="tr-TR" sz="2200" b="0" i="0" dirty="0" err="1">
                <a:effectLst/>
                <a:latin typeface="-apple-system"/>
              </a:rPr>
              <a:t>heapde</a:t>
            </a:r>
            <a:r>
              <a:rPr lang="tr-TR" sz="2200" b="0" i="0" dirty="0">
                <a:effectLst/>
                <a:latin typeface="-apple-system"/>
              </a:rPr>
              <a:t> yer alan bir veriye erişmek </a:t>
            </a:r>
            <a:r>
              <a:rPr lang="tr-TR" sz="2200" b="0" i="0" dirty="0" err="1">
                <a:effectLst/>
                <a:latin typeface="-apple-system"/>
              </a:rPr>
              <a:t>stackte</a:t>
            </a:r>
            <a:r>
              <a:rPr lang="tr-TR" sz="2200" b="0" i="0" dirty="0">
                <a:effectLst/>
                <a:latin typeface="-apple-system"/>
              </a:rPr>
              <a:t> yer alan bir veriye erişmeye göre daha maliyetli bir işlemdir. Başka bir fark ise </a:t>
            </a:r>
            <a:r>
              <a:rPr lang="tr-TR" sz="2200" b="0" i="0" dirty="0" err="1">
                <a:effectLst/>
                <a:latin typeface="-apple-system"/>
              </a:rPr>
              <a:t>stackteki</a:t>
            </a:r>
            <a:r>
              <a:rPr lang="tr-TR" sz="2200" b="0" i="0" dirty="0">
                <a:effectLst/>
                <a:latin typeface="-apple-system"/>
              </a:rPr>
              <a:t> veri hemen silinirken </a:t>
            </a:r>
            <a:r>
              <a:rPr lang="tr-TR" sz="2200" b="0" i="0" dirty="0" err="1">
                <a:effectLst/>
                <a:latin typeface="-apple-system"/>
              </a:rPr>
              <a:t>heapdeki</a:t>
            </a:r>
            <a:r>
              <a:rPr lang="tr-TR" sz="2200" b="0" i="0" dirty="0">
                <a:effectLst/>
                <a:latin typeface="-apple-system"/>
              </a:rPr>
              <a:t> veri </a:t>
            </a:r>
            <a:r>
              <a:rPr lang="tr-TR" sz="2200" b="0" i="0" dirty="0" err="1">
                <a:effectLst/>
                <a:latin typeface="-apple-system"/>
              </a:rPr>
              <a:t>Garbage</a:t>
            </a:r>
            <a:r>
              <a:rPr lang="tr-TR" sz="2200" b="0" i="0" dirty="0">
                <a:effectLst/>
                <a:latin typeface="-apple-system"/>
              </a:rPr>
              <a:t> </a:t>
            </a:r>
            <a:r>
              <a:rPr lang="tr-TR" sz="2200" b="0" i="0" dirty="0" err="1">
                <a:effectLst/>
                <a:latin typeface="-apple-system"/>
              </a:rPr>
              <a:t>Collector</a:t>
            </a:r>
            <a:r>
              <a:rPr lang="tr-TR" sz="2200" b="0" i="0" dirty="0">
                <a:effectLst/>
                <a:latin typeface="-apple-system"/>
              </a:rPr>
              <a:t> algoritmasına bağlıdır.</a:t>
            </a:r>
          </a:p>
          <a:p>
            <a:pPr algn="l" fontAlgn="base"/>
            <a:r>
              <a:rPr lang="tr-TR" sz="2200" b="0" i="0" dirty="0" err="1">
                <a:effectLst/>
                <a:latin typeface="-apple-system"/>
              </a:rPr>
              <a:t>Stack</a:t>
            </a:r>
            <a:r>
              <a:rPr lang="tr-TR" sz="2200" b="0" i="0" dirty="0">
                <a:effectLst/>
                <a:latin typeface="-apple-system"/>
              </a:rPr>
              <a:t> bellekten statik olarak yer tahsisi için kullanılırken, </a:t>
            </a:r>
            <a:r>
              <a:rPr lang="tr-TR" sz="2200" b="0" i="0" dirty="0" err="1">
                <a:effectLst/>
                <a:latin typeface="-apple-system"/>
              </a:rPr>
              <a:t>Heap</a:t>
            </a:r>
            <a:r>
              <a:rPr lang="tr-TR" sz="2200" b="0" i="0" dirty="0">
                <a:effectLst/>
                <a:latin typeface="-apple-system"/>
              </a:rPr>
              <a:t> dinamik olarak yer tahsisi etmeyi sağlar. Her ikisi de Ram bölgesinde bulunur. </a:t>
            </a:r>
            <a:r>
              <a:rPr lang="tr-TR" sz="2200" b="0" i="0" dirty="0" err="1">
                <a:effectLst/>
                <a:latin typeface="-apple-system"/>
              </a:rPr>
              <a:t>Stack’te</a:t>
            </a:r>
            <a:r>
              <a:rPr lang="tr-TR" sz="2200" b="0" i="0" dirty="0">
                <a:effectLst/>
                <a:latin typeface="-apple-system"/>
              </a:rPr>
              <a:t> yer alan veriler direk bellek içine yerleştirilir dolayısıyla erişimi çok hızlıdır. </a:t>
            </a:r>
            <a:r>
              <a:rPr lang="tr-TR" sz="2200" b="0" i="0" dirty="0" err="1">
                <a:effectLst/>
                <a:latin typeface="-apple-system"/>
              </a:rPr>
              <a:t>Heap</a:t>
            </a:r>
            <a:r>
              <a:rPr lang="tr-TR" sz="2200" b="0" i="0" dirty="0">
                <a:effectLst/>
                <a:latin typeface="-apple-system"/>
              </a:rPr>
              <a:t> ise </a:t>
            </a:r>
            <a:r>
              <a:rPr lang="tr-TR" sz="2200" b="0" i="0" dirty="0" err="1">
                <a:effectLst/>
                <a:latin typeface="-apple-system"/>
              </a:rPr>
              <a:t>runtime</a:t>
            </a:r>
            <a:r>
              <a:rPr lang="tr-TR" sz="2200" b="0" i="0" dirty="0">
                <a:effectLst/>
                <a:latin typeface="-apple-system"/>
              </a:rPr>
              <a:t> (çalışma zamanı) anında kullanılırlar ve dağınık bir bellek göz yapısı olduğu için erişimi </a:t>
            </a:r>
            <a:r>
              <a:rPr lang="tr-TR" sz="2200" b="0" i="0" dirty="0" err="1">
                <a:effectLst/>
                <a:latin typeface="-apple-system"/>
              </a:rPr>
              <a:t>stack</a:t>
            </a:r>
            <a:r>
              <a:rPr lang="tr-TR" sz="2200" b="0" i="0" dirty="0">
                <a:effectLst/>
                <a:latin typeface="-apple-system"/>
              </a:rPr>
              <a:t> kadar kolay olmaz dolayısıyla yavaş çalışır</a:t>
            </a:r>
          </a:p>
          <a:p>
            <a:endParaRPr lang="tr-TR" dirty="0"/>
          </a:p>
        </p:txBody>
      </p:sp>
    </p:spTree>
    <p:extLst>
      <p:ext uri="{BB962C8B-B14F-4D97-AF65-F5344CB8AC3E}">
        <p14:creationId xmlns:p14="http://schemas.microsoft.com/office/powerpoint/2010/main" val="19609288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0E4286-E7DD-C7E7-797D-5EA2873A87DA}"/>
              </a:ext>
            </a:extLst>
          </p:cNvPr>
          <p:cNvSpPr>
            <a:spLocks noGrp="1"/>
          </p:cNvSpPr>
          <p:nvPr>
            <p:ph type="title"/>
          </p:nvPr>
        </p:nvSpPr>
        <p:spPr>
          <a:xfrm>
            <a:off x="838200" y="365126"/>
            <a:ext cx="10515600" cy="937202"/>
          </a:xfrm>
        </p:spPr>
        <p:txBody>
          <a:bodyPr>
            <a:normAutofit fontScale="90000"/>
          </a:bodyPr>
          <a:lstStyle/>
          <a:p>
            <a:pPr algn="ctr"/>
            <a:r>
              <a:rPr lang="tr-TR" sz="3100" b="0" i="0" dirty="0">
                <a:solidFill>
                  <a:schemeClr val="accent2"/>
                </a:solidFill>
                <a:effectLst/>
                <a:latin typeface="Poppins" panose="00000500000000000000" pitchFamily="2" charset="-94"/>
              </a:rPr>
              <a:t>Merkezi Sürüm Kontrol Sistemleri (</a:t>
            </a:r>
            <a:r>
              <a:rPr lang="tr-TR" sz="3100" b="0" i="0" dirty="0" err="1">
                <a:solidFill>
                  <a:schemeClr val="accent2"/>
                </a:solidFill>
                <a:effectLst/>
                <a:latin typeface="Poppins" panose="00000500000000000000" pitchFamily="2" charset="-94"/>
              </a:rPr>
              <a:t>Centralized</a:t>
            </a:r>
            <a:r>
              <a:rPr lang="tr-TR" sz="3100" b="0" i="0" dirty="0">
                <a:solidFill>
                  <a:schemeClr val="accent2"/>
                </a:solidFill>
                <a:effectLst/>
                <a:latin typeface="Poppins" panose="00000500000000000000" pitchFamily="2" charset="-94"/>
              </a:rPr>
              <a:t> </a:t>
            </a:r>
            <a:r>
              <a:rPr lang="tr-TR" sz="3100" b="0" i="0" dirty="0" err="1">
                <a:solidFill>
                  <a:schemeClr val="accent2"/>
                </a:solidFill>
                <a:effectLst/>
                <a:latin typeface="Poppins" panose="00000500000000000000" pitchFamily="2" charset="-94"/>
              </a:rPr>
              <a:t>Version</a:t>
            </a:r>
            <a:r>
              <a:rPr lang="tr-TR" sz="3100" b="0" i="0" dirty="0">
                <a:solidFill>
                  <a:schemeClr val="accent2"/>
                </a:solidFill>
                <a:effectLst/>
                <a:latin typeface="Poppins" panose="00000500000000000000" pitchFamily="2" charset="-94"/>
              </a:rPr>
              <a:t> Control </a:t>
            </a:r>
            <a:r>
              <a:rPr lang="tr-TR" sz="3100" b="0" i="0" dirty="0" err="1">
                <a:solidFill>
                  <a:schemeClr val="accent2"/>
                </a:solidFill>
                <a:effectLst/>
                <a:latin typeface="Poppins" panose="00000500000000000000" pitchFamily="2" charset="-94"/>
              </a:rPr>
              <a:t>Systems</a:t>
            </a:r>
            <a:r>
              <a:rPr lang="tr-TR" sz="3100" b="0" i="0" dirty="0">
                <a:solidFill>
                  <a:schemeClr val="accent2"/>
                </a:solidFill>
                <a:effectLst/>
                <a:latin typeface="Poppins" panose="00000500000000000000" pitchFamily="2" charset="-94"/>
              </a:rPr>
              <a:t> (CVCS))</a:t>
            </a:r>
            <a:endParaRPr lang="tr-TR" dirty="0">
              <a:solidFill>
                <a:schemeClr val="accent2"/>
              </a:solidFill>
            </a:endParaRPr>
          </a:p>
        </p:txBody>
      </p:sp>
      <p:sp>
        <p:nvSpPr>
          <p:cNvPr id="3" name="İçerik Yer Tutucusu 2">
            <a:extLst>
              <a:ext uri="{FF2B5EF4-FFF2-40B4-BE49-F238E27FC236}">
                <a16:creationId xmlns:a16="http://schemas.microsoft.com/office/drawing/2014/main" id="{A5607496-7C44-B2EB-F201-E895E326EDD3}"/>
              </a:ext>
            </a:extLst>
          </p:cNvPr>
          <p:cNvSpPr>
            <a:spLocks noGrp="1"/>
          </p:cNvSpPr>
          <p:nvPr>
            <p:ph idx="1"/>
          </p:nvPr>
        </p:nvSpPr>
        <p:spPr>
          <a:xfrm>
            <a:off x="838200" y="1302328"/>
            <a:ext cx="10515600" cy="5375563"/>
          </a:xfrm>
        </p:spPr>
        <p:txBody>
          <a:bodyPr>
            <a:normAutofit/>
          </a:bodyPr>
          <a:lstStyle/>
          <a:p>
            <a:pPr algn="l"/>
            <a:r>
              <a:rPr lang="tr-TR" sz="1800" b="0" i="0" dirty="0">
                <a:solidFill>
                  <a:srgbClr val="EAEAEA"/>
                </a:solidFill>
                <a:effectLst/>
                <a:latin typeface="Poppins" panose="00000500000000000000" pitchFamily="2" charset="-94"/>
              </a:rPr>
              <a:t>Geliştirici veya bir tasarım ekibinde, bir proje üzerinde ortak çalışma süreci pek çok sorunu de beraberinde getirmektedir. Bu tür bir çalışma sürecindeki dosyaların kontrolleri için daha geniş ölçekli bir çözüm olarak Merkezi Sürüm Kontrol Sistemleri (</a:t>
            </a:r>
            <a:r>
              <a:rPr lang="tr-TR" sz="1800" b="0" i="0" dirty="0" err="1">
                <a:solidFill>
                  <a:srgbClr val="EAEAEA"/>
                </a:solidFill>
                <a:effectLst/>
                <a:latin typeface="Poppins" panose="00000500000000000000" pitchFamily="2" charset="-94"/>
              </a:rPr>
              <a:t>Centralized</a:t>
            </a:r>
            <a:r>
              <a:rPr lang="tr-TR" sz="1800" b="0" i="0" dirty="0">
                <a:solidFill>
                  <a:srgbClr val="EAEAEA"/>
                </a:solidFill>
                <a:effectLst/>
                <a:latin typeface="Poppins" panose="00000500000000000000" pitchFamily="2" charset="-94"/>
              </a:rPr>
              <a:t> </a:t>
            </a:r>
            <a:r>
              <a:rPr lang="tr-TR" sz="1800" b="0" i="0" dirty="0" err="1">
                <a:solidFill>
                  <a:srgbClr val="EAEAEA"/>
                </a:solidFill>
                <a:effectLst/>
                <a:latin typeface="Poppins" panose="00000500000000000000" pitchFamily="2" charset="-94"/>
              </a:rPr>
              <a:t>Version</a:t>
            </a:r>
            <a:r>
              <a:rPr lang="tr-TR" sz="1800" b="0" i="0" dirty="0">
                <a:solidFill>
                  <a:srgbClr val="EAEAEA"/>
                </a:solidFill>
                <a:effectLst/>
                <a:latin typeface="Poppins" panose="00000500000000000000" pitchFamily="2" charset="-94"/>
              </a:rPr>
              <a:t> Control </a:t>
            </a:r>
            <a:r>
              <a:rPr lang="tr-TR" sz="1800" b="0" i="0" dirty="0" err="1">
                <a:solidFill>
                  <a:srgbClr val="EAEAEA"/>
                </a:solidFill>
                <a:effectLst/>
                <a:latin typeface="Poppins" panose="00000500000000000000" pitchFamily="2" charset="-94"/>
              </a:rPr>
              <a:t>Systems</a:t>
            </a:r>
            <a:r>
              <a:rPr lang="tr-TR" sz="1800" b="0" i="0" dirty="0">
                <a:solidFill>
                  <a:srgbClr val="EAEAEA"/>
                </a:solidFill>
                <a:effectLst/>
                <a:latin typeface="Poppins" panose="00000500000000000000" pitchFamily="2" charset="-94"/>
              </a:rPr>
              <a:t> / CVCS) geliştirilmiştir. Merkezi sistemler uzun yıllar sürüm kontrol sisteminde standart yöntem olarak kabul görmüştür.</a:t>
            </a:r>
          </a:p>
          <a:p>
            <a:pPr algn="l"/>
            <a:r>
              <a:rPr lang="tr-TR" sz="1800" b="0" i="0" dirty="0">
                <a:solidFill>
                  <a:srgbClr val="EAEAEA"/>
                </a:solidFill>
                <a:effectLst/>
                <a:latin typeface="Poppins" panose="00000500000000000000" pitchFamily="2" charset="-94"/>
              </a:rPr>
              <a:t>CVS, </a:t>
            </a:r>
            <a:r>
              <a:rPr lang="tr-TR" sz="1800" b="0" i="0" dirty="0" err="1">
                <a:solidFill>
                  <a:srgbClr val="EAEAEA"/>
                </a:solidFill>
                <a:effectLst/>
                <a:latin typeface="Poppins" panose="00000500000000000000" pitchFamily="2" charset="-94"/>
              </a:rPr>
              <a:t>Subversion</a:t>
            </a:r>
            <a:r>
              <a:rPr lang="tr-TR" sz="1800" b="0" i="0" dirty="0">
                <a:solidFill>
                  <a:srgbClr val="EAEAEA"/>
                </a:solidFill>
                <a:effectLst/>
                <a:latin typeface="Poppins" panose="00000500000000000000" pitchFamily="2" charset="-94"/>
              </a:rPr>
              <a:t> ve </a:t>
            </a:r>
            <a:r>
              <a:rPr lang="tr-TR" sz="1800" b="0" i="0" dirty="0" err="1">
                <a:solidFill>
                  <a:srgbClr val="EAEAEA"/>
                </a:solidFill>
                <a:effectLst/>
                <a:latin typeface="Poppins" panose="00000500000000000000" pitchFamily="2" charset="-94"/>
              </a:rPr>
              <a:t>Perforce</a:t>
            </a:r>
            <a:r>
              <a:rPr lang="tr-TR" sz="1800" b="0" i="0" dirty="0">
                <a:solidFill>
                  <a:srgbClr val="EAEAEA"/>
                </a:solidFill>
                <a:effectLst/>
                <a:latin typeface="Poppins" panose="00000500000000000000" pitchFamily="2" charset="-94"/>
              </a:rPr>
              <a:t> gibi sistemler Merkezi Sürüm Kontrol Sistemleri için örnek olarak gösterilebilir. Sunucular sürüm kontrolüne alınan bütün dosyaları tutar. Dosyalar bu sunuculardan istemciler vasıtasıyla çekilerek alınırlar (</a:t>
            </a:r>
            <a:r>
              <a:rPr lang="tr-TR" sz="1800" b="0" i="0" dirty="0" err="1">
                <a:solidFill>
                  <a:srgbClr val="EAEAEA"/>
                </a:solidFill>
                <a:effectLst/>
                <a:latin typeface="Poppins" panose="00000500000000000000" pitchFamily="2" charset="-94"/>
              </a:rPr>
              <a:t>check</a:t>
            </a:r>
            <a:r>
              <a:rPr lang="tr-TR" sz="1800" b="0" i="0" dirty="0">
                <a:solidFill>
                  <a:srgbClr val="EAEAEA"/>
                </a:solidFill>
                <a:effectLst/>
                <a:latin typeface="Poppins" panose="00000500000000000000" pitchFamily="2" charset="-94"/>
              </a:rPr>
              <a:t> </a:t>
            </a:r>
            <a:r>
              <a:rPr lang="tr-TR" sz="1800" b="0" i="0" dirty="0" err="1">
                <a:solidFill>
                  <a:srgbClr val="EAEAEA"/>
                </a:solidFill>
                <a:effectLst/>
                <a:latin typeface="Poppins" panose="00000500000000000000" pitchFamily="2" charset="-94"/>
              </a:rPr>
              <a:t>out</a:t>
            </a:r>
            <a:r>
              <a:rPr lang="tr-TR" sz="1800" b="0" i="0" dirty="0">
                <a:solidFill>
                  <a:srgbClr val="EAEAEA"/>
                </a:solidFill>
                <a:effectLst/>
                <a:latin typeface="Poppins" panose="00000500000000000000" pitchFamily="2" charset="-94"/>
              </a:rPr>
              <a:t>).</a:t>
            </a:r>
          </a:p>
          <a:p>
            <a:r>
              <a:rPr lang="tr-TR" sz="1800" b="0" i="0" dirty="0">
                <a:solidFill>
                  <a:srgbClr val="EAEAEA"/>
                </a:solidFill>
                <a:effectLst/>
                <a:latin typeface="Poppins" panose="00000500000000000000" pitchFamily="2" charset="-94"/>
              </a:rPr>
              <a:t>Merkezi Sürüm Kontrol Sistemleri Yerel Sürüm Kontrol Sistemleri ile kıyaslandığında çok daha fazla avantaj sağlarlar. Örneğin, düzenlemelerden herkes haberdar olur ve sistem yöneticileri ayrıntılı bir şekilde ve kolaylıkla yetkilendirmeleri yönetebilir. Ancak, merkezi sistemin de kendi problemleri mevcuttur. Örneğin, merkezi sunucunun arızalanması durumunda ortaya çıkacak kırılma noktası tüm akışı sekteye uğratabilir. Bu sürede yapılan işlemler sunucuya işlenemeyeceği için sürümler arasında problemler oluşmasına neden olacaktır. Ek olarak, merkezi </a:t>
            </a:r>
            <a:r>
              <a:rPr lang="tr-TR" sz="1800" b="0" i="0" dirty="0" err="1">
                <a:solidFill>
                  <a:srgbClr val="EAEAEA"/>
                </a:solidFill>
                <a:effectLst/>
                <a:latin typeface="Poppins" panose="00000500000000000000" pitchFamily="2" charset="-94"/>
              </a:rPr>
              <a:t>veritabanı</a:t>
            </a:r>
            <a:r>
              <a:rPr lang="tr-TR" sz="1800" b="0" i="0" dirty="0">
                <a:solidFill>
                  <a:srgbClr val="EAEAEA"/>
                </a:solidFill>
                <a:effectLst/>
                <a:latin typeface="Poppins" panose="00000500000000000000" pitchFamily="2" charset="-94"/>
              </a:rPr>
              <a:t> sabit diskindeki bir hasar da eğer yedekleme yapılmamışsa tarihçenin kaybedilmesi anlamına gelebilir.</a:t>
            </a:r>
            <a:endParaRPr lang="tr-TR" sz="1800" dirty="0"/>
          </a:p>
        </p:txBody>
      </p:sp>
    </p:spTree>
    <p:extLst>
      <p:ext uri="{BB962C8B-B14F-4D97-AF65-F5344CB8AC3E}">
        <p14:creationId xmlns:p14="http://schemas.microsoft.com/office/powerpoint/2010/main" val="3780500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C471E8-3BB8-B20D-6E24-3D4DFE8837AD}"/>
              </a:ext>
            </a:extLst>
          </p:cNvPr>
          <p:cNvSpPr>
            <a:spLocks noGrp="1"/>
          </p:cNvSpPr>
          <p:nvPr>
            <p:ph type="title"/>
          </p:nvPr>
        </p:nvSpPr>
        <p:spPr/>
        <p:txBody>
          <a:bodyPr>
            <a:normAutofit/>
          </a:bodyPr>
          <a:lstStyle/>
          <a:p>
            <a:pPr algn="ctr"/>
            <a:r>
              <a:rPr lang="tr-TR" sz="2800" dirty="0"/>
              <a:t>Node.js Nedir? </a:t>
            </a:r>
            <a:r>
              <a:rPr lang="tr-TR" sz="2800" dirty="0" err="1"/>
              <a:t>Npm</a:t>
            </a:r>
            <a:r>
              <a:rPr lang="tr-TR" sz="2800" dirty="0"/>
              <a:t> (</a:t>
            </a:r>
            <a:r>
              <a:rPr lang="tr-TR" sz="2800" b="1" i="0" dirty="0" err="1">
                <a:effectLst/>
                <a:latin typeface="Times New Roman" panose="02020603050405020304" pitchFamily="18" charset="0"/>
                <a:cs typeface="Times New Roman" panose="02020603050405020304" pitchFamily="18" charset="0"/>
              </a:rPr>
              <a:t>N</a:t>
            </a:r>
            <a:r>
              <a:rPr lang="tr-TR" sz="2800" b="0" i="0" dirty="0" err="1">
                <a:effectLst/>
                <a:latin typeface="Times New Roman" panose="02020603050405020304" pitchFamily="18" charset="0"/>
                <a:cs typeface="Times New Roman" panose="02020603050405020304" pitchFamily="18" charset="0"/>
              </a:rPr>
              <a:t>ode</a:t>
            </a:r>
            <a:r>
              <a:rPr lang="tr-TR" sz="2800" b="0" i="0" dirty="0">
                <a:effectLst/>
                <a:latin typeface="Times New Roman" panose="02020603050405020304" pitchFamily="18" charset="0"/>
                <a:cs typeface="Times New Roman" panose="02020603050405020304" pitchFamily="18" charset="0"/>
              </a:rPr>
              <a:t> </a:t>
            </a:r>
            <a:r>
              <a:rPr lang="tr-TR" sz="2800" b="1" i="0" dirty="0" err="1">
                <a:effectLst/>
                <a:latin typeface="Times New Roman" panose="02020603050405020304" pitchFamily="18" charset="0"/>
                <a:cs typeface="Times New Roman" panose="02020603050405020304" pitchFamily="18" charset="0"/>
              </a:rPr>
              <a:t>P</a:t>
            </a:r>
            <a:r>
              <a:rPr lang="tr-TR" sz="2800" b="0" i="0" dirty="0" err="1">
                <a:effectLst/>
                <a:latin typeface="Times New Roman" panose="02020603050405020304" pitchFamily="18" charset="0"/>
                <a:cs typeface="Times New Roman" panose="02020603050405020304" pitchFamily="18" charset="0"/>
              </a:rPr>
              <a:t>ackage</a:t>
            </a:r>
            <a:r>
              <a:rPr lang="tr-TR" sz="2800" b="0" i="0" dirty="0">
                <a:effectLst/>
                <a:latin typeface="Times New Roman" panose="02020603050405020304" pitchFamily="18" charset="0"/>
                <a:cs typeface="Times New Roman" panose="02020603050405020304" pitchFamily="18" charset="0"/>
              </a:rPr>
              <a:t> </a:t>
            </a:r>
            <a:r>
              <a:rPr lang="tr-TR" sz="2800" b="1" i="0" dirty="0">
                <a:effectLst/>
                <a:latin typeface="Times New Roman" panose="02020603050405020304" pitchFamily="18" charset="0"/>
                <a:cs typeface="Times New Roman" panose="02020603050405020304" pitchFamily="18" charset="0"/>
              </a:rPr>
              <a:t>M</a:t>
            </a:r>
            <a:r>
              <a:rPr lang="tr-TR" sz="2800" b="0" i="0" dirty="0">
                <a:effectLst/>
                <a:latin typeface="Times New Roman" panose="02020603050405020304" pitchFamily="18" charset="0"/>
                <a:cs typeface="Times New Roman" panose="02020603050405020304" pitchFamily="18" charset="0"/>
              </a:rPr>
              <a:t>anager ya da </a:t>
            </a:r>
            <a:r>
              <a:rPr lang="tr-TR" sz="2800" b="0" i="0" dirty="0" err="1">
                <a:effectLst/>
                <a:latin typeface="Times New Roman" panose="02020603050405020304" pitchFamily="18" charset="0"/>
                <a:cs typeface="Times New Roman" panose="02020603050405020304" pitchFamily="18" charset="0"/>
              </a:rPr>
              <a:t>Node</a:t>
            </a:r>
            <a:r>
              <a:rPr lang="tr-TR" sz="2800" b="0" i="0" dirty="0">
                <a:effectLst/>
                <a:latin typeface="Times New Roman" panose="02020603050405020304" pitchFamily="18" charset="0"/>
                <a:cs typeface="Times New Roman" panose="02020603050405020304" pitchFamily="18" charset="0"/>
              </a:rPr>
              <a:t> </a:t>
            </a:r>
            <a:r>
              <a:rPr lang="tr-TR" sz="2800" b="0" i="0" dirty="0" err="1">
                <a:effectLst/>
                <a:latin typeface="Times New Roman" panose="02020603050405020304" pitchFamily="18" charset="0"/>
                <a:cs typeface="Times New Roman" panose="02020603050405020304" pitchFamily="18" charset="0"/>
              </a:rPr>
              <a:t>Packaged</a:t>
            </a:r>
            <a:r>
              <a:rPr lang="tr-TR" sz="2800" b="0" i="0" dirty="0">
                <a:effectLst/>
                <a:latin typeface="Times New Roman" panose="02020603050405020304" pitchFamily="18" charset="0"/>
                <a:cs typeface="Times New Roman" panose="02020603050405020304" pitchFamily="18" charset="0"/>
              </a:rPr>
              <a:t> </a:t>
            </a:r>
            <a:r>
              <a:rPr lang="tr-TR" sz="2800" b="0" i="0" dirty="0" err="1">
                <a:effectLst/>
                <a:latin typeface="Times New Roman" panose="02020603050405020304" pitchFamily="18" charset="0"/>
                <a:cs typeface="Times New Roman" panose="02020603050405020304" pitchFamily="18" charset="0"/>
              </a:rPr>
              <a:t>Modules</a:t>
            </a:r>
            <a:r>
              <a:rPr lang="tr-TR" sz="2800" b="0" i="0" dirty="0">
                <a:effectLst/>
                <a:latin typeface="Times New Roman" panose="02020603050405020304" pitchFamily="18" charset="0"/>
                <a:cs typeface="Times New Roman" panose="02020603050405020304" pitchFamily="18" charset="0"/>
              </a:rPr>
              <a:t> </a:t>
            </a:r>
            <a:r>
              <a:rPr lang="tr-TR" sz="2800" dirty="0"/>
              <a:t>) Nedir?</a:t>
            </a:r>
          </a:p>
        </p:txBody>
      </p:sp>
      <p:sp>
        <p:nvSpPr>
          <p:cNvPr id="3" name="İçerik Yer Tutucusu 2">
            <a:extLst>
              <a:ext uri="{FF2B5EF4-FFF2-40B4-BE49-F238E27FC236}">
                <a16:creationId xmlns:a16="http://schemas.microsoft.com/office/drawing/2014/main" id="{CED957B3-8788-754F-99A4-B84ECE2195D7}"/>
              </a:ext>
            </a:extLst>
          </p:cNvPr>
          <p:cNvSpPr>
            <a:spLocks noGrp="1"/>
          </p:cNvSpPr>
          <p:nvPr>
            <p:ph idx="1"/>
          </p:nvPr>
        </p:nvSpPr>
        <p:spPr/>
        <p:txBody>
          <a:bodyPr/>
          <a:lstStyle/>
          <a:p>
            <a:r>
              <a:rPr lang="tr-TR" sz="1400" dirty="0">
                <a:latin typeface="Times New Roman" panose="02020603050405020304" pitchFamily="18" charset="0"/>
                <a:cs typeface="Times New Roman" panose="02020603050405020304" pitchFamily="18" charset="0"/>
              </a:rPr>
              <a:t>Node.js: </a:t>
            </a:r>
            <a:r>
              <a:rPr lang="tr-TR" sz="1400" dirty="0" err="1">
                <a:latin typeface="Times New Roman" panose="02020603050405020304" pitchFamily="18" charset="0"/>
                <a:cs typeface="Times New Roman" panose="02020603050405020304" pitchFamily="18" charset="0"/>
              </a:rPr>
              <a:t>JavaScript</a:t>
            </a:r>
            <a:r>
              <a:rPr lang="tr-TR" sz="1400" dirty="0">
                <a:latin typeface="Times New Roman" panose="02020603050405020304" pitchFamily="18" charset="0"/>
                <a:cs typeface="Times New Roman" panose="02020603050405020304" pitchFamily="18" charset="0"/>
              </a:rPr>
              <a:t> komutlarının sunucu tarafında çalışması. Node.js olmadan önce </a:t>
            </a:r>
            <a:r>
              <a:rPr lang="tr-TR" sz="1400" dirty="0" err="1">
                <a:latin typeface="Times New Roman" panose="02020603050405020304" pitchFamily="18" charset="0"/>
                <a:cs typeface="Times New Roman" panose="02020603050405020304" pitchFamily="18" charset="0"/>
              </a:rPr>
              <a:t>javaScript</a:t>
            </a:r>
            <a:r>
              <a:rPr lang="tr-TR" sz="1400" dirty="0">
                <a:latin typeface="Times New Roman" panose="02020603050405020304" pitchFamily="18" charset="0"/>
                <a:cs typeface="Times New Roman" panose="02020603050405020304" pitchFamily="18" charset="0"/>
              </a:rPr>
              <a:t> sadece istemci tarafında çalışıyordu. </a:t>
            </a:r>
            <a:r>
              <a:rPr lang="tr-TR" sz="1400" b="0" i="0" dirty="0">
                <a:effectLst/>
                <a:latin typeface="Times New Roman" panose="02020603050405020304" pitchFamily="18" charset="0"/>
                <a:cs typeface="Times New Roman" panose="02020603050405020304" pitchFamily="18" charset="0"/>
              </a:rPr>
              <a:t>Tarayıcıda çalıştırdığımız </a:t>
            </a:r>
            <a:r>
              <a:rPr lang="tr-TR" sz="1400" b="0" i="0" dirty="0" err="1">
                <a:effectLst/>
                <a:latin typeface="Times New Roman" panose="02020603050405020304" pitchFamily="18" charset="0"/>
                <a:cs typeface="Times New Roman" panose="02020603050405020304" pitchFamily="18" charset="0"/>
              </a:rPr>
              <a:t>Chrome</a:t>
            </a:r>
            <a:r>
              <a:rPr lang="tr-TR" sz="1400" b="0" i="0" dirty="0">
                <a:effectLst/>
                <a:latin typeface="Times New Roman" panose="02020603050405020304" pitchFamily="18" charset="0"/>
                <a:cs typeface="Times New Roman" panose="02020603050405020304" pitchFamily="18" charset="0"/>
              </a:rPr>
              <a:t> V8 Engine kullanıma sunuldu ve artık sunucu tarafında da (server-</a:t>
            </a:r>
            <a:r>
              <a:rPr lang="tr-TR" sz="1400" b="0" i="0" dirty="0" err="1">
                <a:effectLst/>
                <a:latin typeface="Times New Roman" panose="02020603050405020304" pitchFamily="18" charset="0"/>
                <a:cs typeface="Times New Roman" panose="02020603050405020304" pitchFamily="18" charset="0"/>
              </a:rPr>
              <a:t>side</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Javascript</a:t>
            </a:r>
            <a:r>
              <a:rPr lang="tr-TR" sz="1400" b="0" i="0" dirty="0">
                <a:effectLst/>
                <a:latin typeface="Times New Roman" panose="02020603050405020304" pitchFamily="18" charset="0"/>
                <a:cs typeface="Times New Roman" panose="02020603050405020304" pitchFamily="18" charset="0"/>
              </a:rPr>
              <a:t> dilini kullanabiliyoruz.</a:t>
            </a:r>
          </a:p>
          <a:p>
            <a:r>
              <a:rPr lang="tr-TR" sz="1400" dirty="0">
                <a:latin typeface="Times New Roman" panose="02020603050405020304" pitchFamily="18" charset="0"/>
                <a:cs typeface="Times New Roman" panose="02020603050405020304" pitchFamily="18" charset="0"/>
              </a:rPr>
              <a:t>NPM: </a:t>
            </a:r>
            <a:r>
              <a:rPr lang="tr-TR" sz="1400" dirty="0" err="1">
                <a:latin typeface="Times New Roman" panose="02020603050405020304" pitchFamily="18" charset="0"/>
                <a:cs typeface="Times New Roman" panose="02020603050405020304" pitchFamily="18" charset="0"/>
              </a:rPr>
              <a:t>N</a:t>
            </a:r>
            <a:r>
              <a:rPr lang="tr-TR" sz="1400" b="0" i="0" dirty="0" err="1">
                <a:effectLst/>
                <a:latin typeface="Times New Roman" panose="02020603050405020304" pitchFamily="18" charset="0"/>
                <a:cs typeface="Times New Roman" panose="02020603050405020304" pitchFamily="18" charset="0"/>
              </a:rPr>
              <a:t>pm</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javascript</a:t>
            </a:r>
            <a:r>
              <a:rPr lang="tr-TR" sz="1400" b="0" i="0" dirty="0">
                <a:effectLst/>
                <a:latin typeface="Times New Roman" panose="02020603050405020304" pitchFamily="18" charset="0"/>
                <a:cs typeface="Times New Roman" panose="02020603050405020304" pitchFamily="18" charset="0"/>
              </a:rPr>
              <a:t> betik dili için geliştirilmiş olan ve </a:t>
            </a:r>
            <a:r>
              <a:rPr lang="tr-TR" sz="1400" b="0" i="0" dirty="0" err="1">
                <a:effectLst/>
                <a:latin typeface="Times New Roman" panose="02020603050405020304" pitchFamily="18" charset="0"/>
                <a:cs typeface="Times New Roman" panose="02020603050405020304" pitchFamily="18" charset="0"/>
              </a:rPr>
              <a:t>Node.js'in</a:t>
            </a:r>
            <a:r>
              <a:rPr lang="tr-TR" sz="1400" b="0" i="0" dirty="0">
                <a:effectLst/>
                <a:latin typeface="Times New Roman" panose="02020603050405020304" pitchFamily="18" charset="0"/>
                <a:cs typeface="Times New Roman" panose="02020603050405020304" pitchFamily="18" charset="0"/>
              </a:rPr>
              <a:t> standart olarak kabul ettiği bir </a:t>
            </a:r>
            <a:r>
              <a:rPr lang="tr-TR" sz="1400" b="1" i="0" dirty="0">
                <a:effectLst/>
                <a:latin typeface="Times New Roman" panose="02020603050405020304" pitchFamily="18" charset="0"/>
                <a:cs typeface="Times New Roman" panose="02020603050405020304" pitchFamily="18" charset="0"/>
              </a:rPr>
              <a:t>paket yönetim sistemidir</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npm</a:t>
            </a:r>
            <a:r>
              <a:rPr lang="tr-TR" sz="1400" b="0" i="0" dirty="0">
                <a:effectLst/>
                <a:latin typeface="Times New Roman" panose="02020603050405020304" pitchFamily="18" charset="0"/>
                <a:cs typeface="Times New Roman" panose="02020603050405020304" pitchFamily="18" charset="0"/>
              </a:rPr>
              <a:t> komut satırından çalıştırılır ve uygulamalar için bağımlılık yönetimi sağlar.</a:t>
            </a:r>
            <a:endParaRPr lang="tr-TR" sz="14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3553328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B8985978-844C-5D8D-EBDF-22CD10366C7E}"/>
              </a:ext>
            </a:extLst>
          </p:cNvPr>
          <p:cNvPicPr>
            <a:picLocks noGrp="1" noChangeAspect="1"/>
          </p:cNvPicPr>
          <p:nvPr>
            <p:ph idx="1"/>
          </p:nvPr>
        </p:nvPicPr>
        <p:blipFill>
          <a:blip r:embed="rId2"/>
          <a:stretch>
            <a:fillRect/>
          </a:stretch>
        </p:blipFill>
        <p:spPr>
          <a:xfrm>
            <a:off x="2195192" y="747713"/>
            <a:ext cx="7801616" cy="5429250"/>
          </a:xfrm>
        </p:spPr>
      </p:pic>
    </p:spTree>
    <p:extLst>
      <p:ext uri="{BB962C8B-B14F-4D97-AF65-F5344CB8AC3E}">
        <p14:creationId xmlns:p14="http://schemas.microsoft.com/office/powerpoint/2010/main" val="5489916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7225A5-1D8F-A5EF-F400-3FF2923E3DEC}"/>
              </a:ext>
            </a:extLst>
          </p:cNvPr>
          <p:cNvSpPr>
            <a:spLocks noGrp="1"/>
          </p:cNvSpPr>
          <p:nvPr>
            <p:ph type="title"/>
          </p:nvPr>
        </p:nvSpPr>
        <p:spPr>
          <a:xfrm>
            <a:off x="838200" y="632979"/>
            <a:ext cx="10515600" cy="1001857"/>
          </a:xfrm>
        </p:spPr>
        <p:txBody>
          <a:bodyPr>
            <a:normAutofit/>
          </a:bodyPr>
          <a:lstStyle/>
          <a:p>
            <a:pPr algn="ctr"/>
            <a:r>
              <a:rPr lang="tr-TR" sz="2800" b="1" i="0" dirty="0">
                <a:solidFill>
                  <a:schemeClr val="accent2"/>
                </a:solidFill>
                <a:effectLst/>
                <a:latin typeface="Poppins" panose="00000500000000000000" pitchFamily="2" charset="-94"/>
              </a:rPr>
              <a:t>Dağıtık Sürüm Kontrol Sistemleri (Distributed </a:t>
            </a:r>
            <a:r>
              <a:rPr lang="tr-TR" sz="2800" b="1" i="0" dirty="0" err="1">
                <a:solidFill>
                  <a:schemeClr val="accent2"/>
                </a:solidFill>
                <a:effectLst/>
                <a:latin typeface="Poppins" panose="00000500000000000000" pitchFamily="2" charset="-94"/>
              </a:rPr>
              <a:t>Version</a:t>
            </a:r>
            <a:r>
              <a:rPr lang="tr-TR" sz="2800" b="1" i="0" dirty="0">
                <a:solidFill>
                  <a:schemeClr val="accent2"/>
                </a:solidFill>
                <a:effectLst/>
                <a:latin typeface="Poppins" panose="00000500000000000000" pitchFamily="2" charset="-94"/>
              </a:rPr>
              <a:t> Control </a:t>
            </a:r>
            <a:r>
              <a:rPr lang="tr-TR" sz="2800" b="1" i="0" dirty="0" err="1">
                <a:solidFill>
                  <a:schemeClr val="accent2"/>
                </a:solidFill>
                <a:effectLst/>
                <a:latin typeface="Poppins" panose="00000500000000000000" pitchFamily="2" charset="-94"/>
              </a:rPr>
              <a:t>Systems</a:t>
            </a:r>
            <a:r>
              <a:rPr lang="tr-TR" sz="2800" b="1" i="0" dirty="0">
                <a:solidFill>
                  <a:schemeClr val="accent2"/>
                </a:solidFill>
                <a:effectLst/>
                <a:latin typeface="Poppins" panose="00000500000000000000" pitchFamily="2" charset="-94"/>
              </a:rPr>
              <a:t> (DVCS))</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2661BBC1-79B3-DE96-1B0E-802F0F2F15CE}"/>
              </a:ext>
            </a:extLst>
          </p:cNvPr>
          <p:cNvSpPr>
            <a:spLocks noGrp="1"/>
          </p:cNvSpPr>
          <p:nvPr>
            <p:ph idx="1"/>
          </p:nvPr>
        </p:nvSpPr>
        <p:spPr>
          <a:xfrm>
            <a:off x="838200" y="2170545"/>
            <a:ext cx="10515600" cy="4442402"/>
          </a:xfrm>
        </p:spPr>
        <p:txBody>
          <a:bodyPr>
            <a:normAutofit/>
          </a:bodyPr>
          <a:lstStyle/>
          <a:p>
            <a:r>
              <a:rPr lang="tr-TR" sz="2000" b="0" i="0" dirty="0">
                <a:solidFill>
                  <a:srgbClr val="EAEAEA"/>
                </a:solidFill>
                <a:effectLst/>
                <a:latin typeface="Poppins" panose="00000500000000000000" pitchFamily="2" charset="-94"/>
              </a:rPr>
              <a:t>Dağıtık Sürüm Kontrol Sistemleri (Distributed </a:t>
            </a:r>
            <a:r>
              <a:rPr lang="tr-TR" sz="2000" b="0" i="0" dirty="0" err="1">
                <a:solidFill>
                  <a:srgbClr val="EAEAEA"/>
                </a:solidFill>
                <a:effectLst/>
                <a:latin typeface="Poppins" panose="00000500000000000000" pitchFamily="2" charset="-94"/>
              </a:rPr>
              <a:t>Version</a:t>
            </a:r>
            <a:r>
              <a:rPr lang="tr-TR" sz="2000" b="0" i="0" dirty="0">
                <a:solidFill>
                  <a:srgbClr val="EAEAEA"/>
                </a:solidFill>
                <a:effectLst/>
                <a:latin typeface="Poppins" panose="00000500000000000000" pitchFamily="2" charset="-94"/>
              </a:rPr>
              <a:t> Control </a:t>
            </a:r>
            <a:r>
              <a:rPr lang="tr-TR" sz="2000" b="0" i="0" dirty="0" err="1">
                <a:solidFill>
                  <a:srgbClr val="EAEAEA"/>
                </a:solidFill>
                <a:effectLst/>
                <a:latin typeface="Poppins" panose="00000500000000000000" pitchFamily="2" charset="-94"/>
              </a:rPr>
              <a:t>Systems</a:t>
            </a:r>
            <a:r>
              <a:rPr lang="tr-TR" sz="2000" b="0" i="0" dirty="0">
                <a:solidFill>
                  <a:srgbClr val="EAEAEA"/>
                </a:solidFill>
                <a:effectLst/>
                <a:latin typeface="Poppins" panose="00000500000000000000" pitchFamily="2" charset="-94"/>
              </a:rPr>
              <a:t> / DVCS)’</a:t>
            </a:r>
            <a:r>
              <a:rPr lang="tr-TR" sz="2000" b="0" i="0" dirty="0" err="1">
                <a:solidFill>
                  <a:srgbClr val="EAEAEA"/>
                </a:solidFill>
                <a:effectLst/>
                <a:latin typeface="Poppins" panose="00000500000000000000" pitchFamily="2" charset="-94"/>
              </a:rPr>
              <a:t>nde</a:t>
            </a:r>
            <a:r>
              <a:rPr lang="tr-TR" sz="2000" b="0" i="0" dirty="0">
                <a:solidFill>
                  <a:srgbClr val="EAEAEA"/>
                </a:solidFill>
                <a:effectLst/>
                <a:latin typeface="Poppins" panose="00000500000000000000" pitchFamily="2" charset="-94"/>
              </a:rPr>
              <a:t> istemciler (kullanıcılar) dosyaların yalnızca en son bellek kopyalarını almakla kalmaz, yazılım havuzunu (</a:t>
            </a:r>
            <a:r>
              <a:rPr lang="tr-TR" sz="2000" b="0" i="0" dirty="0" err="1">
                <a:solidFill>
                  <a:srgbClr val="EAEAEA"/>
                </a:solidFill>
                <a:effectLst/>
                <a:latin typeface="Poppins" panose="00000500000000000000" pitchFamily="2" charset="-94"/>
              </a:rPr>
              <a:t>repository</a:t>
            </a:r>
            <a:r>
              <a:rPr lang="tr-TR" sz="2000" b="0" i="0" dirty="0">
                <a:solidFill>
                  <a:srgbClr val="EAEAEA"/>
                </a:solidFill>
                <a:effectLst/>
                <a:latin typeface="Poppins" panose="00000500000000000000" pitchFamily="2" charset="-94"/>
              </a:rPr>
              <a:t>) bütünüyle kopyalarlar. Git, </a:t>
            </a:r>
            <a:r>
              <a:rPr lang="tr-TR" sz="2000" b="0" i="0" dirty="0" err="1">
                <a:solidFill>
                  <a:srgbClr val="EAEAEA"/>
                </a:solidFill>
                <a:effectLst/>
                <a:latin typeface="Poppins" panose="00000500000000000000" pitchFamily="2" charset="-94"/>
              </a:rPr>
              <a:t>Mercurial</a:t>
            </a:r>
            <a:r>
              <a:rPr lang="tr-TR" sz="2000" b="0" i="0" dirty="0">
                <a:solidFill>
                  <a:srgbClr val="EAEAEA"/>
                </a:solidFill>
                <a:effectLst/>
                <a:latin typeface="Poppins" panose="00000500000000000000" pitchFamily="2" charset="-94"/>
              </a:rPr>
              <a:t>, </a:t>
            </a:r>
            <a:r>
              <a:rPr lang="tr-TR" sz="2000" b="0" i="0" dirty="0" err="1">
                <a:solidFill>
                  <a:srgbClr val="EAEAEA"/>
                </a:solidFill>
                <a:effectLst/>
                <a:latin typeface="Poppins" panose="00000500000000000000" pitchFamily="2" charset="-94"/>
              </a:rPr>
              <a:t>Bazaar</a:t>
            </a:r>
            <a:r>
              <a:rPr lang="tr-TR" sz="2000" b="0" i="0" dirty="0">
                <a:solidFill>
                  <a:srgbClr val="EAEAEA"/>
                </a:solidFill>
                <a:effectLst/>
                <a:latin typeface="Poppins" panose="00000500000000000000" pitchFamily="2" charset="-94"/>
              </a:rPr>
              <a:t> ve </a:t>
            </a:r>
            <a:r>
              <a:rPr lang="tr-TR" sz="2000" b="0" i="0" dirty="0" err="1">
                <a:solidFill>
                  <a:srgbClr val="EAEAEA"/>
                </a:solidFill>
                <a:effectLst/>
                <a:latin typeface="Poppins" panose="00000500000000000000" pitchFamily="2" charset="-94"/>
              </a:rPr>
              <a:t>Darcs</a:t>
            </a:r>
            <a:r>
              <a:rPr lang="tr-TR" sz="2000" b="0" i="0" dirty="0">
                <a:solidFill>
                  <a:srgbClr val="EAEAEA"/>
                </a:solidFill>
                <a:effectLst/>
                <a:latin typeface="Poppins" panose="00000500000000000000" pitchFamily="2" charset="-94"/>
              </a:rPr>
              <a:t> gibi örnekleri dağıtık sistemlere örnek olarak ele alabiliriz. Dağıtık sistemlerde üzerinde ortak çalışma </a:t>
            </a:r>
            <a:r>
              <a:rPr lang="tr-TR" sz="2000" b="0" i="0" dirty="0" err="1">
                <a:solidFill>
                  <a:srgbClr val="EAEAEA"/>
                </a:solidFill>
                <a:effectLst/>
                <a:latin typeface="Poppins" panose="00000500000000000000" pitchFamily="2" charset="-94"/>
              </a:rPr>
              <a:t>yütürülen</a:t>
            </a:r>
            <a:r>
              <a:rPr lang="tr-TR" sz="2000" b="0" i="0" dirty="0">
                <a:solidFill>
                  <a:srgbClr val="EAEAEA"/>
                </a:solidFill>
                <a:effectLst/>
                <a:latin typeface="Poppins" panose="00000500000000000000" pitchFamily="2" charset="-94"/>
              </a:rPr>
              <a:t> sunuculardan biri çökerse istemcilerden birinin yazılım havuzu sunucuya geri yüklenerek sistem kurtarılabilmektedir. Her seçip alma (</a:t>
            </a:r>
            <a:r>
              <a:rPr lang="tr-TR" sz="2000" b="0" i="0" dirty="0" err="1">
                <a:solidFill>
                  <a:srgbClr val="EAEAEA"/>
                </a:solidFill>
                <a:effectLst/>
                <a:latin typeface="Poppins" panose="00000500000000000000" pitchFamily="2" charset="-94"/>
              </a:rPr>
              <a:t>check</a:t>
            </a:r>
            <a:r>
              <a:rPr lang="tr-TR" sz="2000" b="0" i="0" dirty="0">
                <a:solidFill>
                  <a:srgbClr val="EAEAEA"/>
                </a:solidFill>
                <a:effectLst/>
                <a:latin typeface="Poppins" panose="00000500000000000000" pitchFamily="2" charset="-94"/>
              </a:rPr>
              <a:t> </a:t>
            </a:r>
            <a:r>
              <a:rPr lang="tr-TR" sz="2000" b="0" i="0" dirty="0" err="1">
                <a:solidFill>
                  <a:srgbClr val="EAEAEA"/>
                </a:solidFill>
                <a:effectLst/>
                <a:latin typeface="Poppins" panose="00000500000000000000" pitchFamily="2" charset="-94"/>
              </a:rPr>
              <a:t>out</a:t>
            </a:r>
            <a:r>
              <a:rPr lang="tr-TR" sz="2000" b="0" i="0" dirty="0">
                <a:solidFill>
                  <a:srgbClr val="EAEAEA"/>
                </a:solidFill>
                <a:effectLst/>
                <a:latin typeface="Poppins" panose="00000500000000000000" pitchFamily="2" charset="-94"/>
              </a:rPr>
              <a:t>) işlemi esasında bütün verinin yedeklenmesiyle sonuçlanır. Dağıtık sistemlerden çoğu birden çok uzak uçbirimdeki yazılım havuzuyla rahatlıkla ilişkilendirilebilir. Bu sayede, aynı projede farklı geliştiriciler farklı iş akışları üzerinden rahatlıkla çalışabilirler.</a:t>
            </a:r>
            <a:endParaRPr lang="tr-TR" sz="2000" dirty="0"/>
          </a:p>
        </p:txBody>
      </p:sp>
    </p:spTree>
    <p:extLst>
      <p:ext uri="{BB962C8B-B14F-4D97-AF65-F5344CB8AC3E}">
        <p14:creationId xmlns:p14="http://schemas.microsoft.com/office/powerpoint/2010/main" val="6400876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352B32F2-F07E-95ED-22A1-6061198F84E4}"/>
              </a:ext>
            </a:extLst>
          </p:cNvPr>
          <p:cNvPicPr>
            <a:picLocks noGrp="1" noChangeAspect="1"/>
          </p:cNvPicPr>
          <p:nvPr>
            <p:ph idx="1"/>
          </p:nvPr>
        </p:nvPicPr>
        <p:blipFill>
          <a:blip r:embed="rId2"/>
          <a:stretch>
            <a:fillRect/>
          </a:stretch>
        </p:blipFill>
        <p:spPr>
          <a:xfrm>
            <a:off x="2863273" y="226552"/>
            <a:ext cx="5532902" cy="6460575"/>
          </a:xfrm>
        </p:spPr>
      </p:pic>
    </p:spTree>
    <p:extLst>
      <p:ext uri="{BB962C8B-B14F-4D97-AF65-F5344CB8AC3E}">
        <p14:creationId xmlns:p14="http://schemas.microsoft.com/office/powerpoint/2010/main" val="13755547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CB5ADDB-7BBB-A218-A578-C35044FDA3AD}"/>
              </a:ext>
            </a:extLst>
          </p:cNvPr>
          <p:cNvSpPr>
            <a:spLocks noGrp="1"/>
          </p:cNvSpPr>
          <p:nvPr>
            <p:ph idx="1"/>
          </p:nvPr>
        </p:nvSpPr>
        <p:spPr>
          <a:xfrm>
            <a:off x="838200" y="147782"/>
            <a:ext cx="10515600" cy="6594763"/>
          </a:xfrm>
        </p:spPr>
        <p:txBody>
          <a:bodyPr/>
          <a:lstStyle/>
          <a:p>
            <a:r>
              <a:rPr lang="tr-TR" dirty="0">
                <a:solidFill>
                  <a:schemeClr val="accent2"/>
                </a:solidFill>
              </a:rPr>
              <a:t>Senkron: </a:t>
            </a:r>
            <a:r>
              <a:rPr lang="tr-TR" sz="2000" b="0" i="0" dirty="0">
                <a:effectLst/>
              </a:rPr>
              <a:t>Kodlar yukarıdan aşağıya doğru sırayla işlenir ve bir satırdaki işlem bitmeden diğer satıra geçilmez.</a:t>
            </a:r>
          </a:p>
          <a:p>
            <a:r>
              <a:rPr lang="tr-TR" dirty="0">
                <a:solidFill>
                  <a:schemeClr val="accent2"/>
                </a:solidFill>
              </a:rPr>
              <a:t>Asenkron:</a:t>
            </a:r>
            <a:r>
              <a:rPr lang="tr-TR" b="0" i="0" dirty="0">
                <a:solidFill>
                  <a:schemeClr val="accent2"/>
                </a:solidFill>
                <a:effectLst/>
              </a:rPr>
              <a:t> </a:t>
            </a:r>
            <a:r>
              <a:rPr lang="tr-TR" sz="2000" b="0" i="0" dirty="0">
                <a:effectLst/>
              </a:rPr>
              <a:t>Kod akışının sırayla işlemediği, işlemlerin birbirini beklemediği, kod akışının işlem durumlarına göre devam ettiği programlamaya Asenkron Programlama denir.</a:t>
            </a:r>
          </a:p>
          <a:p>
            <a:pPr algn="l" fontAlgn="base"/>
            <a:r>
              <a:rPr lang="tr-TR" i="0" dirty="0">
                <a:solidFill>
                  <a:schemeClr val="accent2"/>
                </a:solidFill>
                <a:effectLst/>
              </a:rPr>
              <a:t>Senkron ve Asenkron Arasındaki </a:t>
            </a:r>
            <a:r>
              <a:rPr lang="tr-TR" dirty="0">
                <a:solidFill>
                  <a:schemeClr val="accent2"/>
                </a:solidFill>
              </a:rPr>
              <a:t>F</a:t>
            </a:r>
            <a:r>
              <a:rPr lang="tr-TR" i="0" dirty="0">
                <a:solidFill>
                  <a:schemeClr val="accent2"/>
                </a:solidFill>
                <a:effectLst/>
              </a:rPr>
              <a:t>ark</a:t>
            </a:r>
          </a:p>
          <a:p>
            <a:pPr algn="l" fontAlgn="base"/>
            <a:r>
              <a:rPr lang="tr-TR" sz="2000" b="0" i="0" dirty="0">
                <a:effectLst/>
              </a:rPr>
              <a:t>Senkron(</a:t>
            </a:r>
            <a:r>
              <a:rPr lang="tr-TR" sz="2000" b="0" i="0" dirty="0" err="1">
                <a:effectLst/>
              </a:rPr>
              <a:t>synchronous</a:t>
            </a:r>
            <a:r>
              <a:rPr lang="tr-TR" sz="2000" b="0" i="0" dirty="0">
                <a:effectLst/>
              </a:rPr>
              <a:t>) yani eşzamanlı programlama, işlemleri sırayla yaptırdığımız programlama türüdür. Bir işlem bitmeden diğerine geçilmez veya sırada olan işlem atlanmaz.</a:t>
            </a:r>
          </a:p>
          <a:p>
            <a:pPr algn="l" fontAlgn="base"/>
            <a:r>
              <a:rPr lang="tr-TR" sz="2000" b="0" i="0" dirty="0">
                <a:effectLst/>
              </a:rPr>
              <a:t>Asenkron(</a:t>
            </a:r>
            <a:r>
              <a:rPr lang="tr-TR" sz="2000" b="0" i="0" dirty="0" err="1">
                <a:effectLst/>
              </a:rPr>
              <a:t>asynchronous</a:t>
            </a:r>
            <a:r>
              <a:rPr lang="tr-TR" sz="2000" b="0" i="0" dirty="0">
                <a:effectLst/>
              </a:rPr>
              <a:t>) yani </a:t>
            </a:r>
            <a:r>
              <a:rPr lang="tr-TR" sz="2000" b="0" i="0" dirty="0" err="1">
                <a:effectLst/>
              </a:rPr>
              <a:t>eşzamansız</a:t>
            </a:r>
            <a:r>
              <a:rPr lang="tr-TR" sz="2000" b="0" i="0" dirty="0">
                <a:effectLst/>
              </a:rPr>
              <a:t> programlama ise birden çok işlemin aynı anda yürütülmesi prensibiyle çalışır. İşlemler herhangi bir sıraya alınmadan, diğer işlemlerden bağımsız şekilde yürütülür.</a:t>
            </a:r>
          </a:p>
          <a:p>
            <a:pPr algn="just"/>
            <a:r>
              <a:rPr lang="tr-TR" i="0" u="none" strike="noStrike" dirty="0" err="1">
                <a:solidFill>
                  <a:schemeClr val="accent2"/>
                </a:solidFill>
                <a:effectLst/>
              </a:rPr>
              <a:t>Javascript</a:t>
            </a:r>
            <a:r>
              <a:rPr lang="tr-TR" i="0" u="none" strike="noStrike" dirty="0">
                <a:solidFill>
                  <a:schemeClr val="accent2"/>
                </a:solidFill>
                <a:effectLst/>
              </a:rPr>
              <a:t> Asenkron mu Yoksa Senkron mu Çalışır?</a:t>
            </a:r>
          </a:p>
          <a:p>
            <a:pPr algn="just"/>
            <a:r>
              <a:rPr lang="tr-TR" sz="2000" b="0" i="0" u="none" strike="noStrike" dirty="0" err="1">
                <a:effectLst/>
              </a:rPr>
              <a:t>Javascript</a:t>
            </a:r>
            <a:r>
              <a:rPr lang="tr-TR" sz="2000" b="0" i="0" u="none" strike="noStrike" dirty="0">
                <a:effectLst/>
              </a:rPr>
              <a:t> </a:t>
            </a:r>
            <a:r>
              <a:rPr lang="tr-TR" sz="2000" b="0" i="0" u="none" strike="noStrike" dirty="0" err="1">
                <a:effectLst/>
              </a:rPr>
              <a:t>single-thread</a:t>
            </a:r>
            <a:r>
              <a:rPr lang="tr-TR" sz="2000" b="0" i="0" u="none" strike="noStrike" dirty="0">
                <a:effectLst/>
              </a:rPr>
              <a:t> ve asenkron yapıda çalışan bir programlama </a:t>
            </a:r>
            <a:r>
              <a:rPr lang="tr-TR" sz="2000" b="0" i="0" u="none" strike="noStrike" dirty="0" err="1">
                <a:effectLst/>
              </a:rPr>
              <a:t>dilir</a:t>
            </a:r>
            <a:endParaRPr lang="tr-TR" sz="2000" b="0" i="0" u="none" strike="noStrike" dirty="0">
              <a:effectLst/>
            </a:endParaRPr>
          </a:p>
          <a:p>
            <a:r>
              <a:rPr lang="tr-TR" sz="2000" b="0" i="0" dirty="0" err="1">
                <a:effectLst/>
              </a:rPr>
              <a:t>Javascript</a:t>
            </a:r>
            <a:r>
              <a:rPr lang="tr-TR" sz="2000" b="0" i="0" dirty="0">
                <a:effectLst/>
              </a:rPr>
              <a:t> </a:t>
            </a:r>
            <a:r>
              <a:rPr lang="tr-TR" sz="2000" b="0" i="0" dirty="0" err="1">
                <a:effectLst/>
              </a:rPr>
              <a:t>single-thread</a:t>
            </a:r>
            <a:r>
              <a:rPr lang="tr-TR" sz="2000" b="0" i="0" dirty="0">
                <a:effectLst/>
              </a:rPr>
              <a:t> çalıştırma yaptığı için çalıştırdığı </a:t>
            </a:r>
            <a:r>
              <a:rPr lang="tr-TR" sz="2000" b="0" i="0" dirty="0" err="1">
                <a:effectLst/>
              </a:rPr>
              <a:t>eventleri</a:t>
            </a:r>
            <a:r>
              <a:rPr lang="tr-TR" sz="2000" b="0" i="0" dirty="0">
                <a:effectLst/>
              </a:rPr>
              <a:t> ve </a:t>
            </a:r>
            <a:r>
              <a:rPr lang="tr-TR" sz="2000" b="0" i="0" dirty="0" err="1">
                <a:effectLst/>
              </a:rPr>
              <a:t>callback</a:t>
            </a:r>
            <a:r>
              <a:rPr lang="tr-TR" sz="2000" b="0" i="0" dirty="0">
                <a:effectLst/>
              </a:rPr>
              <a:t> </a:t>
            </a:r>
            <a:r>
              <a:rPr lang="tr-TR" sz="2000" b="0" i="0" dirty="0" err="1">
                <a:effectLst/>
              </a:rPr>
              <a:t>leri</a:t>
            </a:r>
            <a:r>
              <a:rPr lang="tr-TR" sz="2000" b="0" i="0" dirty="0">
                <a:effectLst/>
              </a:rPr>
              <a:t> sıraya sokarak hepsini tek bir </a:t>
            </a:r>
            <a:r>
              <a:rPr lang="tr-TR" sz="2000" b="0" i="0" dirty="0" err="1">
                <a:effectLst/>
              </a:rPr>
              <a:t>thread</a:t>
            </a:r>
            <a:r>
              <a:rPr lang="tr-TR" sz="2000" b="0" i="0" dirty="0">
                <a:effectLst/>
              </a:rPr>
              <a:t> ile işler. Bahsedilen </a:t>
            </a:r>
            <a:r>
              <a:rPr lang="tr-TR" sz="2000" b="0" i="0" dirty="0" err="1">
                <a:effectLst/>
              </a:rPr>
              <a:t>Event’lerin</a:t>
            </a:r>
            <a:r>
              <a:rPr lang="tr-TR" sz="2000" b="0" i="0" dirty="0">
                <a:effectLst/>
              </a:rPr>
              <a:t> ve </a:t>
            </a:r>
            <a:r>
              <a:rPr lang="tr-TR" sz="2000" b="0" i="0" dirty="0" err="1">
                <a:effectLst/>
              </a:rPr>
              <a:t>Callback’lerin</a:t>
            </a:r>
            <a:r>
              <a:rPr lang="tr-TR" sz="2000" b="0" i="0" dirty="0">
                <a:effectLst/>
              </a:rPr>
              <a:t> sırada tutulduğu yapı, basit bir kuyruk (Queue) mekanizmasıdır. </a:t>
            </a:r>
            <a:r>
              <a:rPr lang="tr-TR" sz="2000" b="0" i="0" dirty="0" err="1">
                <a:effectLst/>
              </a:rPr>
              <a:t>Thread’in</a:t>
            </a:r>
            <a:r>
              <a:rPr lang="tr-TR" sz="2000" b="0" i="0" dirty="0">
                <a:effectLst/>
              </a:rPr>
              <a:t> her defasında kuyruktaki ilk </a:t>
            </a:r>
            <a:r>
              <a:rPr lang="tr-TR" sz="2000" b="0" i="0" dirty="0" err="1">
                <a:effectLst/>
              </a:rPr>
              <a:t>Event’i</a:t>
            </a:r>
            <a:r>
              <a:rPr lang="tr-TR" sz="2000" b="0" i="0" dirty="0">
                <a:effectLst/>
              </a:rPr>
              <a:t> işleyip yeni bir </a:t>
            </a:r>
            <a:r>
              <a:rPr lang="tr-TR" sz="2000" b="0" i="0" dirty="0" err="1">
                <a:effectLst/>
              </a:rPr>
              <a:t>Event</a:t>
            </a:r>
            <a:r>
              <a:rPr lang="tr-TR" sz="2000" b="0" i="0" dirty="0">
                <a:effectLst/>
              </a:rPr>
              <a:t> alması da </a:t>
            </a:r>
            <a:r>
              <a:rPr lang="tr-TR" sz="2000" b="0" i="0" dirty="0" err="1">
                <a:effectLst/>
              </a:rPr>
              <a:t>Event</a:t>
            </a:r>
            <a:r>
              <a:rPr lang="tr-TR" sz="2000" b="0" i="0" dirty="0">
                <a:effectLst/>
              </a:rPr>
              <a:t> </a:t>
            </a:r>
            <a:r>
              <a:rPr lang="tr-TR" sz="2000" b="0" i="0" dirty="0" err="1">
                <a:effectLst/>
              </a:rPr>
              <a:t>Loop</a:t>
            </a:r>
            <a:r>
              <a:rPr lang="tr-TR" sz="2000" b="0" i="0" dirty="0">
                <a:effectLst/>
              </a:rPr>
              <a:t> olarak adlandırılır. </a:t>
            </a:r>
            <a:r>
              <a:rPr lang="tr-TR" sz="2000" b="0" i="0" dirty="0" err="1">
                <a:effectLst/>
              </a:rPr>
              <a:t>Javascript</a:t>
            </a:r>
            <a:r>
              <a:rPr lang="tr-TR" sz="2000" b="0" i="0" dirty="0">
                <a:effectLst/>
              </a:rPr>
              <a:t> Run-</a:t>
            </a:r>
            <a:r>
              <a:rPr lang="tr-TR" sz="2000" b="0" i="0" dirty="0" err="1">
                <a:effectLst/>
              </a:rPr>
              <a:t>to</a:t>
            </a:r>
            <a:r>
              <a:rPr lang="tr-TR" sz="2000" b="0" i="0" dirty="0">
                <a:effectLst/>
              </a:rPr>
              <a:t>-</a:t>
            </a:r>
            <a:r>
              <a:rPr lang="tr-TR" sz="2000" b="0" i="0" dirty="0" err="1">
                <a:effectLst/>
              </a:rPr>
              <a:t>Completion</a:t>
            </a:r>
            <a:r>
              <a:rPr lang="tr-TR" sz="2000" b="0" i="0" dirty="0">
                <a:effectLst/>
              </a:rPr>
              <a:t> adı verilen, elindeki işi tamamlamadan başka bir işe geçmeyen bir mekanizmaya sahiptir.</a:t>
            </a:r>
          </a:p>
        </p:txBody>
      </p:sp>
    </p:spTree>
    <p:extLst>
      <p:ext uri="{BB962C8B-B14F-4D97-AF65-F5344CB8AC3E}">
        <p14:creationId xmlns:p14="http://schemas.microsoft.com/office/powerpoint/2010/main" val="27779089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5EF28C6-6BD2-116B-1BB7-795AE777695C}"/>
              </a:ext>
            </a:extLst>
          </p:cNvPr>
          <p:cNvSpPr>
            <a:spLocks noGrp="1"/>
          </p:cNvSpPr>
          <p:nvPr>
            <p:ph idx="1"/>
          </p:nvPr>
        </p:nvSpPr>
        <p:spPr>
          <a:xfrm>
            <a:off x="838200" y="350982"/>
            <a:ext cx="10515600" cy="5825981"/>
          </a:xfrm>
        </p:spPr>
        <p:txBody>
          <a:bodyPr>
            <a:normAutofit/>
          </a:bodyPr>
          <a:lstStyle/>
          <a:p>
            <a:pPr algn="l"/>
            <a:r>
              <a:rPr lang="tr-TR" b="1" i="0" dirty="0">
                <a:solidFill>
                  <a:schemeClr val="accent2"/>
                </a:solidFill>
                <a:effectLst/>
              </a:rPr>
              <a:t>Derleyici (Compiler)</a:t>
            </a:r>
            <a:r>
              <a:rPr lang="tr-TR" dirty="0">
                <a:solidFill>
                  <a:schemeClr val="accent2"/>
                </a:solidFill>
              </a:rPr>
              <a:t>:</a:t>
            </a:r>
            <a:r>
              <a:rPr lang="tr-TR" b="0" i="0" dirty="0">
                <a:solidFill>
                  <a:schemeClr val="accent2"/>
                </a:solidFill>
                <a:effectLst/>
              </a:rPr>
              <a:t> </a:t>
            </a:r>
            <a:r>
              <a:rPr lang="tr-TR" sz="2000" b="0" i="0" dirty="0">
                <a:effectLst/>
              </a:rPr>
              <a:t>Girdi olarak yüksek seviyeli programlama diliyle yazılmış kaynak kodu alan, makinenin mimarisine göre makine dilinde çıktı üreten bir programdır. Çıktı olarak üretilen makine kodu sonradan herhangi bir zamanda farklı girdilerle tekrar tekrar çalıştırılabilir.</a:t>
            </a:r>
          </a:p>
          <a:p>
            <a:pPr algn="l"/>
            <a:r>
              <a:rPr lang="tr-TR" sz="2000" b="0" i="0" dirty="0">
                <a:effectLst/>
              </a:rPr>
              <a:t>Derleyici, kaynak kodu derlemeden önce kodları kontrol eder. Herhangi bir yazım hatası veya derleyicinin sevmediği durumlar var ise bu raporlanır. Bu da tam olarak çalışan program elde etmeden önce tüm kodlama hatalarını düzeltmemizi sağlar. Ancak bir programın başarılı olarak derlenmiş olması tam olarak hatasız olduğu ve istenileni yapacağı anlamına gelmez. Programımızı çeşitli verilerle test edip, mantıksal olarak da çalıştığından emin olmamız gerekir.</a:t>
            </a:r>
          </a:p>
          <a:p>
            <a:r>
              <a:rPr lang="tr-TR" b="1" i="0" dirty="0">
                <a:solidFill>
                  <a:schemeClr val="accent2"/>
                </a:solidFill>
                <a:effectLst/>
                <a:latin typeface="Open Sans" panose="020B0606030504020204" pitchFamily="34" charset="0"/>
              </a:rPr>
              <a:t>Yorumlayıcı (Interpreter)</a:t>
            </a:r>
            <a:r>
              <a:rPr lang="tr-TR" dirty="0">
                <a:solidFill>
                  <a:schemeClr val="accent2"/>
                </a:solidFill>
                <a:latin typeface="Open Sans" panose="020B0606030504020204" pitchFamily="34" charset="0"/>
              </a:rPr>
              <a:t>:</a:t>
            </a:r>
            <a:r>
              <a:rPr lang="tr-TR" b="0" i="0" dirty="0">
                <a:solidFill>
                  <a:schemeClr val="accent2"/>
                </a:solidFill>
                <a:effectLst/>
                <a:latin typeface="Open Sans" panose="020B0606030504020204" pitchFamily="34" charset="0"/>
              </a:rPr>
              <a:t> </a:t>
            </a:r>
            <a:r>
              <a:rPr lang="tr-TR" sz="2000" i="0" u="none" strike="noStrike" dirty="0">
                <a:effectLst/>
                <a:latin typeface="-apple-system"/>
              </a:rPr>
              <a:t>Yüksek seviyeli programlama dili</a:t>
            </a:r>
            <a:r>
              <a:rPr lang="tr-TR" sz="2000" i="0" dirty="0">
                <a:effectLst/>
                <a:latin typeface="-apple-system"/>
              </a:rPr>
              <a:t> </a:t>
            </a:r>
            <a:r>
              <a:rPr lang="tr-TR" sz="2000" b="0" i="0" dirty="0">
                <a:effectLst/>
                <a:latin typeface="-apple-system"/>
              </a:rPr>
              <a:t>ile yazılmış bir </a:t>
            </a:r>
            <a:r>
              <a:rPr lang="tr-TR" sz="2000" i="0" u="none" strike="noStrike" dirty="0">
                <a:effectLst/>
                <a:latin typeface="-apple-system"/>
              </a:rPr>
              <a:t>program</a:t>
            </a:r>
            <a:r>
              <a:rPr lang="tr-TR" sz="2000" i="0" dirty="0">
                <a:effectLst/>
                <a:latin typeface="-apple-system"/>
              </a:rPr>
              <a:t>ı</a:t>
            </a:r>
            <a:r>
              <a:rPr lang="tr-TR" sz="2000" b="0" i="0" dirty="0">
                <a:effectLst/>
                <a:latin typeface="-apple-system"/>
              </a:rPr>
              <a:t> adım adım </a:t>
            </a:r>
            <a:r>
              <a:rPr lang="tr-TR" sz="2000" i="0" u="none" strike="noStrike" dirty="0">
                <a:effectLst/>
                <a:latin typeface="-apple-system"/>
              </a:rPr>
              <a:t>makine</a:t>
            </a:r>
            <a:r>
              <a:rPr lang="tr-TR" sz="2000" b="1" i="0" u="none" strike="noStrike" dirty="0">
                <a:effectLst/>
                <a:latin typeface="-apple-system"/>
              </a:rPr>
              <a:t> </a:t>
            </a:r>
            <a:r>
              <a:rPr lang="tr-TR" sz="2000" i="0" u="none" strike="noStrike" dirty="0">
                <a:effectLst/>
                <a:latin typeface="-apple-system"/>
              </a:rPr>
              <a:t>dili</a:t>
            </a:r>
            <a:r>
              <a:rPr lang="tr-TR" sz="2000" i="0" dirty="0">
                <a:effectLst/>
                <a:latin typeface="-apple-system"/>
              </a:rPr>
              <a:t>ne</a:t>
            </a:r>
            <a:r>
              <a:rPr lang="tr-TR" sz="2000" b="0" i="0" dirty="0">
                <a:effectLst/>
                <a:latin typeface="-apple-system"/>
              </a:rPr>
              <a:t> çeviren ve makine dilindeki talimatları çalıştıran programdır. Yorumlayıcı bütün programın çalıştırılabilir bir kodunu üretmek yerine, programın adımlarını tek tek makine diline çevirir ve hemen çalıştırır. Program tekrar çalıştırılmak istenirse yorumlayıcı </a:t>
            </a:r>
            <a:r>
              <a:rPr lang="tr-TR" sz="2000" i="0" u="none" strike="noStrike" dirty="0">
                <a:effectLst/>
                <a:latin typeface="-apple-system"/>
              </a:rPr>
              <a:t>kaynak</a:t>
            </a:r>
            <a:r>
              <a:rPr lang="tr-TR" sz="2000" b="1" i="0" u="none" strike="noStrike" dirty="0">
                <a:effectLst/>
                <a:latin typeface="-apple-system"/>
              </a:rPr>
              <a:t> </a:t>
            </a:r>
            <a:r>
              <a:rPr lang="tr-TR" sz="2000" i="0" u="none" strike="noStrike" dirty="0">
                <a:effectLst/>
                <a:latin typeface="-apple-system"/>
              </a:rPr>
              <a:t>kod</a:t>
            </a:r>
            <a:r>
              <a:rPr lang="tr-TR" sz="2000" b="0" i="0" dirty="0">
                <a:effectLst/>
                <a:latin typeface="-apple-system"/>
              </a:rPr>
              <a:t> üzerinde yine aynı yolu izler.</a:t>
            </a:r>
          </a:p>
          <a:p>
            <a:endParaRPr lang="tr-TR" sz="2000" dirty="0">
              <a:latin typeface="-apple-system"/>
            </a:endParaRPr>
          </a:p>
          <a:p>
            <a:r>
              <a:rPr lang="tr-TR" sz="2000" dirty="0" err="1">
                <a:solidFill>
                  <a:schemeClr val="accent1"/>
                </a:solidFill>
                <a:latin typeface="-apple-system"/>
              </a:rPr>
              <a:t>JavaScript</a:t>
            </a:r>
            <a:r>
              <a:rPr lang="tr-TR" sz="2000" dirty="0">
                <a:solidFill>
                  <a:schemeClr val="accent1"/>
                </a:solidFill>
                <a:latin typeface="-apple-system"/>
              </a:rPr>
              <a:t> Interpreter (yorumlayıcı) bir dildir.</a:t>
            </a:r>
            <a:endParaRPr lang="tr-TR" sz="2000" dirty="0">
              <a:solidFill>
                <a:schemeClr val="accent1"/>
              </a:solidFill>
            </a:endParaRPr>
          </a:p>
        </p:txBody>
      </p:sp>
    </p:spTree>
    <p:extLst>
      <p:ext uri="{BB962C8B-B14F-4D97-AF65-F5344CB8AC3E}">
        <p14:creationId xmlns:p14="http://schemas.microsoft.com/office/powerpoint/2010/main" val="30601914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8BEB1B-52EB-3552-CF25-437EF0314718}"/>
              </a:ext>
            </a:extLst>
          </p:cNvPr>
          <p:cNvSpPr>
            <a:spLocks noGrp="1"/>
          </p:cNvSpPr>
          <p:nvPr>
            <p:ph type="title"/>
          </p:nvPr>
        </p:nvSpPr>
        <p:spPr>
          <a:xfrm>
            <a:off x="838200" y="706871"/>
            <a:ext cx="10515600" cy="743239"/>
          </a:xfrm>
        </p:spPr>
        <p:txBody>
          <a:bodyPr/>
          <a:lstStyle/>
          <a:p>
            <a:r>
              <a:rPr lang="en-US" dirty="0">
                <a:solidFill>
                  <a:schemeClr val="accent2"/>
                </a:solidFill>
              </a:rPr>
              <a:t>for </a:t>
            </a:r>
            <a:r>
              <a:rPr lang="en-US" dirty="0" err="1">
                <a:solidFill>
                  <a:schemeClr val="accent2"/>
                </a:solidFill>
              </a:rPr>
              <a:t>ile</a:t>
            </a:r>
            <a:r>
              <a:rPr lang="en-US" dirty="0">
                <a:solidFill>
                  <a:schemeClr val="accent2"/>
                </a:solidFill>
              </a:rPr>
              <a:t> while </a:t>
            </a:r>
            <a:r>
              <a:rPr lang="en-US" dirty="0" err="1">
                <a:solidFill>
                  <a:schemeClr val="accent2"/>
                </a:solidFill>
              </a:rPr>
              <a:t>arasındaki</a:t>
            </a:r>
            <a:r>
              <a:rPr lang="en-US" dirty="0">
                <a:solidFill>
                  <a:schemeClr val="accent2"/>
                </a:solidFill>
              </a:rPr>
              <a:t> fark  ?</a:t>
            </a:r>
            <a:endParaRPr lang="tr-TR" dirty="0">
              <a:solidFill>
                <a:schemeClr val="accent2"/>
              </a:solidFill>
            </a:endParaRPr>
          </a:p>
        </p:txBody>
      </p:sp>
      <p:sp>
        <p:nvSpPr>
          <p:cNvPr id="3" name="İçerik Yer Tutucusu 2">
            <a:extLst>
              <a:ext uri="{FF2B5EF4-FFF2-40B4-BE49-F238E27FC236}">
                <a16:creationId xmlns:a16="http://schemas.microsoft.com/office/drawing/2014/main" id="{31070386-F5EE-E63D-B72D-AB5CB07A4330}"/>
              </a:ext>
            </a:extLst>
          </p:cNvPr>
          <p:cNvSpPr>
            <a:spLocks noGrp="1"/>
          </p:cNvSpPr>
          <p:nvPr>
            <p:ph idx="1"/>
          </p:nvPr>
        </p:nvSpPr>
        <p:spPr>
          <a:xfrm>
            <a:off x="838200" y="1838035"/>
            <a:ext cx="10515600" cy="4654839"/>
          </a:xfrm>
        </p:spPr>
        <p:txBody>
          <a:bodyPr/>
          <a:lstStyle/>
          <a:p>
            <a:r>
              <a:rPr lang="tr-TR" dirty="0">
                <a:latin typeface="Nunito" panose="020B0604020202020204" pitchFamily="2" charset="-94"/>
              </a:rPr>
              <a:t>K</a:t>
            </a:r>
            <a:r>
              <a:rPr lang="tr-TR" b="0" i="0" dirty="0">
                <a:effectLst/>
                <a:latin typeface="Nunito" panose="020B0604020202020204" pitchFamily="2" charset="-94"/>
              </a:rPr>
              <a:t>aç kere döneceği belli olmayan, koşulun bir girdiye göre denetlendiği durumlarda </a:t>
            </a:r>
            <a:r>
              <a:rPr lang="tr-TR" b="1" i="0" dirty="0" err="1">
                <a:effectLst/>
                <a:latin typeface="Nunito" panose="020B0604020202020204" pitchFamily="2" charset="-94"/>
              </a:rPr>
              <a:t>While</a:t>
            </a:r>
            <a:r>
              <a:rPr lang="tr-TR" b="0" i="0" dirty="0">
                <a:effectLst/>
                <a:latin typeface="Nunito" panose="020B0604020202020204" pitchFamily="2" charset="-94"/>
              </a:rPr>
              <a:t> ya da </a:t>
            </a:r>
            <a:r>
              <a:rPr lang="tr-TR" b="1" i="0" dirty="0">
                <a:effectLst/>
                <a:latin typeface="Nunito" panose="020B0604020202020204" pitchFamily="2" charset="-94"/>
              </a:rPr>
              <a:t>do-</a:t>
            </a:r>
            <a:r>
              <a:rPr lang="tr-TR" b="1" i="0" dirty="0" err="1">
                <a:effectLst/>
                <a:latin typeface="Nunito" panose="020B0604020202020204" pitchFamily="2" charset="-94"/>
              </a:rPr>
              <a:t>while</a:t>
            </a:r>
            <a:r>
              <a:rPr lang="tr-TR" b="0" i="0" dirty="0">
                <a:effectLst/>
                <a:latin typeface="Nunito" panose="020B0604020202020204" pitchFamily="2" charset="-94"/>
              </a:rPr>
              <a:t> döngüsü kullanılırken, diziler gibi, tekrar sayısı belirli olan durumlarda ise </a:t>
            </a:r>
            <a:r>
              <a:rPr lang="tr-TR" b="1" i="0" dirty="0" err="1">
                <a:effectLst/>
                <a:latin typeface="Nunito" panose="020B0604020202020204" pitchFamily="2" charset="-94"/>
              </a:rPr>
              <a:t>for</a:t>
            </a:r>
            <a:r>
              <a:rPr lang="tr-TR" b="0" i="0" dirty="0">
                <a:effectLst/>
                <a:latin typeface="Nunito" panose="020B0604020202020204" pitchFamily="2" charset="-94"/>
              </a:rPr>
              <a:t> döngüsü kullanılması tercih edilir.</a:t>
            </a:r>
            <a:endParaRPr lang="tr-TR" dirty="0"/>
          </a:p>
        </p:txBody>
      </p:sp>
    </p:spTree>
    <p:extLst>
      <p:ext uri="{BB962C8B-B14F-4D97-AF65-F5344CB8AC3E}">
        <p14:creationId xmlns:p14="http://schemas.microsoft.com/office/powerpoint/2010/main" val="4165878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056E07-6FBF-23D4-82BC-E5270BF21E7D}"/>
              </a:ext>
            </a:extLst>
          </p:cNvPr>
          <p:cNvSpPr>
            <a:spLocks noGrp="1"/>
          </p:cNvSpPr>
          <p:nvPr>
            <p:ph type="title"/>
          </p:nvPr>
        </p:nvSpPr>
        <p:spPr>
          <a:xfrm>
            <a:off x="906294" y="2766218"/>
            <a:ext cx="10515600" cy="1325563"/>
          </a:xfrm>
        </p:spPr>
        <p:txBody>
          <a:bodyPr/>
          <a:lstStyle/>
          <a:p>
            <a:pPr algn="ctr"/>
            <a:r>
              <a:rPr lang="tr-TR" dirty="0"/>
              <a:t>2.Hafta Cuma Ödev</a:t>
            </a:r>
          </a:p>
        </p:txBody>
      </p:sp>
    </p:spTree>
    <p:extLst>
      <p:ext uri="{BB962C8B-B14F-4D97-AF65-F5344CB8AC3E}">
        <p14:creationId xmlns:p14="http://schemas.microsoft.com/office/powerpoint/2010/main" val="2712886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18E697-92EB-F8CD-055D-7A88AB447B03}"/>
              </a:ext>
            </a:extLst>
          </p:cNvPr>
          <p:cNvSpPr>
            <a:spLocks noGrp="1"/>
          </p:cNvSpPr>
          <p:nvPr>
            <p:ph type="title"/>
          </p:nvPr>
        </p:nvSpPr>
        <p:spPr>
          <a:xfrm>
            <a:off x="838200" y="365125"/>
            <a:ext cx="10515600" cy="1201027"/>
          </a:xfrm>
        </p:spPr>
        <p:txBody>
          <a:bodyPr>
            <a:normAutofit/>
          </a:bodyPr>
          <a:lstStyle/>
          <a:p>
            <a:pPr algn="ctr"/>
            <a:r>
              <a:rPr lang="tr-TR" sz="2800" b="1" i="0" dirty="0" err="1">
                <a:solidFill>
                  <a:schemeClr val="accent2"/>
                </a:solidFill>
                <a:effectLst/>
                <a:latin typeface="Times New Roman" panose="02020603050405020304" pitchFamily="18" charset="0"/>
                <a:cs typeface="Times New Roman" panose="02020603050405020304" pitchFamily="18" charset="0"/>
              </a:rPr>
              <a:t>Callback</a:t>
            </a:r>
            <a:r>
              <a:rPr lang="tr-TR" sz="2800" b="1" i="0" dirty="0">
                <a:solidFill>
                  <a:schemeClr val="accent2"/>
                </a:solidFill>
                <a:effectLst/>
                <a:latin typeface="Times New Roman" panose="02020603050405020304" pitchFamily="18" charset="0"/>
                <a:cs typeface="Times New Roman" panose="02020603050405020304" pitchFamily="18" charset="0"/>
              </a:rPr>
              <a:t> Fonksiyon Nedir ?</a:t>
            </a:r>
            <a:endParaRPr lang="tr-TR" sz="2800" dirty="0">
              <a:solidFill>
                <a:schemeClr val="accent2"/>
              </a:solidFill>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485BF7B2-F403-F60A-352A-A4EE9E286B8C}"/>
              </a:ext>
            </a:extLst>
          </p:cNvPr>
          <p:cNvSpPr>
            <a:spLocks noGrp="1"/>
          </p:cNvSpPr>
          <p:nvPr>
            <p:ph idx="1"/>
          </p:nvPr>
        </p:nvSpPr>
        <p:spPr>
          <a:xfrm>
            <a:off x="838200" y="2081719"/>
            <a:ext cx="10515600" cy="4095244"/>
          </a:xfrm>
        </p:spPr>
        <p:txBody>
          <a:bodyPr>
            <a:normAutofit/>
          </a:bodyPr>
          <a:lstStyle/>
          <a:p>
            <a:r>
              <a:rPr lang="tr-TR" sz="2400" b="0" i="0" dirty="0">
                <a:effectLst/>
                <a:latin typeface="Times New Roman" panose="02020603050405020304" pitchFamily="18" charset="0"/>
                <a:cs typeface="Times New Roman" panose="02020603050405020304" pitchFamily="18" charset="0"/>
              </a:rPr>
              <a:t>Bir fonksiyon çalışmasını tamamladıktan sonra başka bir fonksiyonun çalışmasını sağlayan fonksiyonlara </a:t>
            </a:r>
            <a:r>
              <a:rPr lang="tr-TR" sz="2400" b="0" i="0" dirty="0" err="1">
                <a:effectLst/>
                <a:latin typeface="Times New Roman" panose="02020603050405020304" pitchFamily="18" charset="0"/>
                <a:cs typeface="Times New Roman" panose="02020603050405020304" pitchFamily="18" charset="0"/>
              </a:rPr>
              <a:t>callback</a:t>
            </a:r>
            <a:r>
              <a:rPr lang="tr-TR" sz="2400" b="0" i="0" dirty="0">
                <a:effectLst/>
                <a:latin typeface="Times New Roman" panose="02020603050405020304" pitchFamily="18" charset="0"/>
                <a:cs typeface="Times New Roman" panose="02020603050405020304" pitchFamily="18" charset="0"/>
              </a:rPr>
              <a:t> fonksiyon denir.</a:t>
            </a:r>
          </a:p>
          <a:p>
            <a:endParaRPr lang="tr-TR"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3123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7E2676-B2EB-8004-DF7D-AD1B5034B49F}"/>
              </a:ext>
            </a:extLst>
          </p:cNvPr>
          <p:cNvSpPr>
            <a:spLocks noGrp="1"/>
          </p:cNvSpPr>
          <p:nvPr>
            <p:ph type="title"/>
          </p:nvPr>
        </p:nvSpPr>
        <p:spPr>
          <a:xfrm>
            <a:off x="838200" y="78510"/>
            <a:ext cx="10515600" cy="503093"/>
          </a:xfrm>
        </p:spPr>
        <p:txBody>
          <a:bodyPr>
            <a:normAutofit/>
          </a:bodyPr>
          <a:lstStyle/>
          <a:p>
            <a:pPr algn="ctr"/>
            <a:r>
              <a:rPr lang="tr-TR" sz="2800" dirty="0"/>
              <a:t>var dizi = []; </a:t>
            </a:r>
            <a:r>
              <a:rPr lang="tr-TR" sz="2800" dirty="0" err="1"/>
              <a:t>vs</a:t>
            </a:r>
            <a:r>
              <a:rPr lang="tr-TR" sz="2800" dirty="0"/>
              <a:t> var dizi = </a:t>
            </a:r>
            <a:r>
              <a:rPr lang="tr-TR" sz="2800" dirty="0" err="1"/>
              <a:t>new</a:t>
            </a:r>
            <a:r>
              <a:rPr lang="tr-TR" sz="2800" dirty="0"/>
              <a:t> </a:t>
            </a:r>
            <a:r>
              <a:rPr lang="tr-TR" sz="2800" dirty="0" err="1"/>
              <a:t>Array</a:t>
            </a:r>
            <a:r>
              <a:rPr lang="tr-TR" sz="2800" dirty="0"/>
              <a:t>();</a:t>
            </a:r>
          </a:p>
        </p:txBody>
      </p:sp>
      <p:sp>
        <p:nvSpPr>
          <p:cNvPr id="3" name="İçerik Yer Tutucusu 2">
            <a:extLst>
              <a:ext uri="{FF2B5EF4-FFF2-40B4-BE49-F238E27FC236}">
                <a16:creationId xmlns:a16="http://schemas.microsoft.com/office/drawing/2014/main" id="{C40FFA16-9F0D-60A3-6ADD-DC1236CD7DEF}"/>
              </a:ext>
            </a:extLst>
          </p:cNvPr>
          <p:cNvSpPr>
            <a:spLocks noGrp="1"/>
          </p:cNvSpPr>
          <p:nvPr>
            <p:ph idx="1"/>
          </p:nvPr>
        </p:nvSpPr>
        <p:spPr>
          <a:xfrm>
            <a:off x="838200" y="581603"/>
            <a:ext cx="10515600" cy="6197887"/>
          </a:xfrm>
        </p:spPr>
        <p:txBody>
          <a:bodyPr>
            <a:normAutofit fontScale="32500" lnSpcReduction="20000"/>
          </a:bodyPr>
          <a:lstStyle/>
          <a:p>
            <a:r>
              <a:rPr lang="tr-TR" b="0" dirty="0">
                <a:solidFill>
                  <a:srgbClr val="6A9955"/>
                </a:solidFill>
                <a:effectLst/>
                <a:latin typeface="Consolas" panose="020B0609020204030204" pitchFamily="49" charset="0"/>
              </a:rPr>
              <a:t>//</a:t>
            </a:r>
            <a:r>
              <a:rPr lang="tr-TR" b="0" dirty="0" err="1">
                <a:solidFill>
                  <a:srgbClr val="6A9955"/>
                </a:solidFill>
                <a:effectLst/>
                <a:latin typeface="Consolas" panose="020B0609020204030204" pitchFamily="49" charset="0"/>
              </a:rPr>
              <a:t>new</a:t>
            </a: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Array</a:t>
            </a:r>
            <a:r>
              <a:rPr lang="tr-TR" b="0" dirty="0">
                <a:solidFill>
                  <a:srgbClr val="6A9955"/>
                </a:solidFill>
                <a:effectLst/>
                <a:latin typeface="Consolas" panose="020B0609020204030204" pitchFamily="49" charset="0"/>
              </a:rPr>
              <a:t>(2) içerisine tek bir sayı değeri girilir ise dizi başlangıç boyutunu vermiş oluruz.</a:t>
            </a:r>
            <a:endParaRPr lang="tr-TR" b="0" dirty="0">
              <a:solidFill>
                <a:srgbClr val="D4D4D4"/>
              </a:solidFill>
              <a:effectLst/>
              <a:latin typeface="Consolas" panose="020B0609020204030204" pitchFamily="49" charset="0"/>
            </a:endParaRPr>
          </a:p>
          <a:p>
            <a:r>
              <a:rPr lang="tr-TR" b="0" dirty="0">
                <a:solidFill>
                  <a:srgbClr val="6A9955"/>
                </a:solidFill>
                <a:effectLst/>
                <a:latin typeface="Consolas" panose="020B0609020204030204" pitchFamily="49" charset="0"/>
              </a:rPr>
              <a:t>//Bir tane </a:t>
            </a:r>
            <a:r>
              <a:rPr lang="tr-TR" b="0" dirty="0" err="1">
                <a:solidFill>
                  <a:srgbClr val="6A9955"/>
                </a:solidFill>
                <a:effectLst/>
                <a:latin typeface="Consolas" panose="020B0609020204030204" pitchFamily="49" charset="0"/>
              </a:rPr>
              <a:t>String</a:t>
            </a:r>
            <a:r>
              <a:rPr lang="tr-TR" b="0" dirty="0">
                <a:solidFill>
                  <a:srgbClr val="6A9955"/>
                </a:solidFill>
                <a:effectLst/>
                <a:latin typeface="Consolas" panose="020B0609020204030204" pitchFamily="49" charset="0"/>
              </a:rPr>
              <a:t> değer girilir ise dizinin ilk elemanı olur.</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 = </a:t>
            </a:r>
            <a:r>
              <a:rPr lang="tr-TR" b="0" dirty="0" err="1">
                <a:solidFill>
                  <a:srgbClr val="569CD6"/>
                </a:solidFill>
                <a:effectLst/>
                <a:latin typeface="Consolas" panose="020B0609020204030204" pitchFamily="49" charset="0"/>
              </a:rPr>
              <a:t>new</a:t>
            </a:r>
            <a:r>
              <a:rPr lang="tr-TR" b="0" dirty="0">
                <a:solidFill>
                  <a:srgbClr val="D4D4D4"/>
                </a:solidFill>
                <a:effectLst/>
                <a:latin typeface="Consolas" panose="020B0609020204030204" pitchFamily="49" charset="0"/>
              </a:rPr>
              <a:t> </a:t>
            </a:r>
            <a:r>
              <a:rPr lang="tr-TR" b="0" dirty="0" err="1">
                <a:solidFill>
                  <a:srgbClr val="4EC9B0"/>
                </a:solidFill>
                <a:effectLst/>
                <a:latin typeface="Consolas" panose="020B0609020204030204" pitchFamily="49" charset="0"/>
              </a:rPr>
              <a:t>Array</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2</a:t>
            </a:r>
            <a:r>
              <a:rPr lang="tr-TR" b="0" dirty="0">
                <a:solidFill>
                  <a:srgbClr val="D4D4D4"/>
                </a:solidFill>
                <a:effectLst/>
                <a:latin typeface="Consolas" panose="020B0609020204030204" pitchFamily="49" charset="0"/>
              </a:rPr>
              <a:t>);</a:t>
            </a:r>
          </a:p>
          <a:p>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a:t>
            </a:r>
            <a:r>
              <a:rPr lang="tr-TR" b="0" dirty="0">
                <a:solidFill>
                  <a:srgbClr val="DCDCAA"/>
                </a:solidFill>
                <a:effectLst/>
                <a:latin typeface="Consolas" panose="020B0609020204030204" pitchFamily="49" charset="0"/>
              </a:rPr>
              <a:t>push</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1</a:t>
            </a:r>
            <a:r>
              <a:rPr lang="tr-TR" b="0" dirty="0">
                <a:solidFill>
                  <a:srgbClr val="D4D4D4"/>
                </a:solidFill>
                <a:effectLst/>
                <a:latin typeface="Consolas" panose="020B0609020204030204" pitchFamily="49" charset="0"/>
              </a:rPr>
              <a:t>);</a:t>
            </a:r>
          </a:p>
          <a:p>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a:t>
            </a:r>
            <a:r>
              <a:rPr lang="tr-TR" b="0" dirty="0">
                <a:solidFill>
                  <a:srgbClr val="DCDCAA"/>
                </a:solidFill>
                <a:effectLst/>
                <a:latin typeface="Consolas" panose="020B0609020204030204" pitchFamily="49" charset="0"/>
              </a:rPr>
              <a:t>push</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2</a:t>
            </a:r>
            <a:r>
              <a:rPr lang="tr-TR" b="0" dirty="0">
                <a:solidFill>
                  <a:srgbClr val="D4D4D4"/>
                </a:solidFill>
                <a:effectLst/>
                <a:latin typeface="Consolas" panose="020B0609020204030204" pitchFamily="49" charset="0"/>
              </a:rPr>
              <a:t>);</a:t>
            </a:r>
          </a:p>
          <a:p>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a:t>
            </a:r>
            <a:r>
              <a:rPr lang="tr-TR" b="0" dirty="0">
                <a:solidFill>
                  <a:srgbClr val="DCDCAA"/>
                </a:solidFill>
                <a:effectLst/>
                <a:latin typeface="Consolas" panose="020B0609020204030204" pitchFamily="49" charset="0"/>
              </a:rPr>
              <a:t>push</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3</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err="1">
                <a:solidFill>
                  <a:srgbClr val="C586C0"/>
                </a:solidFill>
                <a:effectLst/>
                <a:latin typeface="Consolas" panose="020B0609020204030204" pitchFamily="49" charset="0"/>
              </a:rPr>
              <a:t>for</a:t>
            </a:r>
            <a:r>
              <a:rPr lang="tr-TR" b="0" dirty="0">
                <a:solidFill>
                  <a:srgbClr val="D4D4D4"/>
                </a:solidFill>
                <a:effectLst/>
                <a:latin typeface="Consolas" panose="020B0609020204030204" pitchFamily="49" charset="0"/>
              </a:rPr>
              <a:t> (</a:t>
            </a:r>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d1</a:t>
            </a:r>
            <a:r>
              <a:rPr lang="tr-TR" b="0" dirty="0">
                <a:solidFill>
                  <a:srgbClr val="D4D4D4"/>
                </a:solidFill>
                <a:effectLst/>
                <a:latin typeface="Consolas" panose="020B0609020204030204" pitchFamily="49" charset="0"/>
              </a:rPr>
              <a:t> </a:t>
            </a:r>
            <a:r>
              <a:rPr lang="tr-TR" b="0" dirty="0">
                <a:solidFill>
                  <a:srgbClr val="569CD6"/>
                </a:solidFill>
                <a:effectLst/>
                <a:latin typeface="Consolas" panose="020B0609020204030204" pitchFamily="49" charset="0"/>
              </a:rPr>
              <a:t>of</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d1</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r>
              <a:rPr lang="tr-TR" b="0" dirty="0">
                <a:solidFill>
                  <a:srgbClr val="D4D4D4"/>
                </a:solidFill>
                <a:effectLst/>
                <a:latin typeface="Consolas" panose="020B0609020204030204" pitchFamily="49" charset="0"/>
              </a:rPr>
              <a:t>}</a:t>
            </a:r>
          </a:p>
          <a:p>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"Dizi1 boyutu: "</a:t>
            </a:r>
            <a:r>
              <a:rPr lang="tr-TR" b="0" dirty="0">
                <a:solidFill>
                  <a:srgbClr val="D4D4D4"/>
                </a:solidFill>
                <a:effectLst/>
                <a:latin typeface="Consolas" panose="020B0609020204030204" pitchFamily="49" charset="0"/>
              </a:rPr>
              <a:t> + </a:t>
            </a:r>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length</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a:solidFill>
                  <a:srgbClr val="6A9955"/>
                </a:solidFill>
                <a:effectLst/>
                <a:latin typeface="Consolas" panose="020B0609020204030204" pitchFamily="49" charset="0"/>
              </a:rPr>
              <a:t>//Alttaki gibi dizi tanımlaması yapılır ise dizinin ilk elemanı verilmiş olur.</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dizi2</a:t>
            </a:r>
            <a:r>
              <a:rPr lang="tr-TR" b="0" dirty="0">
                <a:solidFill>
                  <a:srgbClr val="D4D4D4"/>
                </a:solidFill>
                <a:effectLst/>
                <a:latin typeface="Consolas" panose="020B0609020204030204" pitchFamily="49" charset="0"/>
              </a:rPr>
              <a:t> = [</a:t>
            </a:r>
            <a:r>
              <a:rPr lang="tr-TR" b="0" dirty="0">
                <a:solidFill>
                  <a:srgbClr val="B5CEA8"/>
                </a:solidFill>
                <a:effectLst/>
                <a:latin typeface="Consolas" panose="020B0609020204030204" pitchFamily="49" charset="0"/>
              </a:rPr>
              <a:t>2</a:t>
            </a:r>
            <a:r>
              <a:rPr lang="tr-TR" b="0" dirty="0">
                <a:solidFill>
                  <a:srgbClr val="D4D4D4"/>
                </a:solidFill>
                <a:effectLst/>
                <a:latin typeface="Consolas" panose="020B0609020204030204" pitchFamily="49" charset="0"/>
              </a:rPr>
              <a:t>];</a:t>
            </a:r>
          </a:p>
          <a:p>
            <a:r>
              <a:rPr lang="tr-TR" b="0" dirty="0">
                <a:solidFill>
                  <a:srgbClr val="9CDCFE"/>
                </a:solidFill>
                <a:effectLst/>
                <a:latin typeface="Consolas" panose="020B0609020204030204" pitchFamily="49" charset="0"/>
              </a:rPr>
              <a:t>dizi2</a:t>
            </a:r>
            <a:r>
              <a:rPr lang="tr-TR" b="0" dirty="0">
                <a:solidFill>
                  <a:srgbClr val="D4D4D4"/>
                </a:solidFill>
                <a:effectLst/>
                <a:latin typeface="Consolas" panose="020B0609020204030204" pitchFamily="49" charset="0"/>
              </a:rPr>
              <a:t>.</a:t>
            </a:r>
            <a:r>
              <a:rPr lang="tr-TR" b="0" dirty="0">
                <a:solidFill>
                  <a:srgbClr val="DCDCAA"/>
                </a:solidFill>
                <a:effectLst/>
                <a:latin typeface="Consolas" panose="020B0609020204030204" pitchFamily="49" charset="0"/>
              </a:rPr>
              <a:t>push</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3</a:t>
            </a:r>
            <a:r>
              <a:rPr lang="tr-TR" b="0" dirty="0">
                <a:solidFill>
                  <a:srgbClr val="D4D4D4"/>
                </a:solidFill>
                <a:effectLst/>
                <a:latin typeface="Consolas" panose="020B0609020204030204" pitchFamily="49" charset="0"/>
              </a:rPr>
              <a:t>);</a:t>
            </a:r>
          </a:p>
          <a:p>
            <a:r>
              <a:rPr lang="tr-TR" b="0" dirty="0" err="1">
                <a:solidFill>
                  <a:srgbClr val="C586C0"/>
                </a:solidFill>
                <a:effectLst/>
                <a:latin typeface="Consolas" panose="020B0609020204030204" pitchFamily="49" charset="0"/>
              </a:rPr>
              <a:t>for</a:t>
            </a:r>
            <a:r>
              <a:rPr lang="tr-TR" b="0" dirty="0">
                <a:solidFill>
                  <a:srgbClr val="D4D4D4"/>
                </a:solidFill>
                <a:effectLst/>
                <a:latin typeface="Consolas" panose="020B0609020204030204" pitchFamily="49" charset="0"/>
              </a:rPr>
              <a:t> (</a:t>
            </a:r>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d2</a:t>
            </a:r>
            <a:r>
              <a:rPr lang="tr-TR" b="0" dirty="0">
                <a:solidFill>
                  <a:srgbClr val="D4D4D4"/>
                </a:solidFill>
                <a:effectLst/>
                <a:latin typeface="Consolas" panose="020B0609020204030204" pitchFamily="49" charset="0"/>
              </a:rPr>
              <a:t> </a:t>
            </a:r>
            <a:r>
              <a:rPr lang="tr-TR" b="0" dirty="0">
                <a:solidFill>
                  <a:srgbClr val="569CD6"/>
                </a:solidFill>
                <a:effectLst/>
                <a:latin typeface="Consolas" panose="020B0609020204030204" pitchFamily="49" charset="0"/>
              </a:rPr>
              <a:t>of</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dizi2</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d2</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r>
              <a:rPr lang="tr-TR" b="0" dirty="0">
                <a:solidFill>
                  <a:srgbClr val="D4D4D4"/>
                </a:solidFill>
                <a:effectLst/>
                <a:latin typeface="Consolas" panose="020B0609020204030204" pitchFamily="49" charset="0"/>
              </a:rPr>
              <a:t>}</a:t>
            </a:r>
          </a:p>
          <a:p>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"Dizi2 boyutu: "</a:t>
            </a:r>
            <a:r>
              <a:rPr lang="tr-TR" b="0" dirty="0">
                <a:solidFill>
                  <a:srgbClr val="D4D4D4"/>
                </a:solidFill>
                <a:effectLst/>
                <a:latin typeface="Consolas" panose="020B0609020204030204" pitchFamily="49" charset="0"/>
              </a:rPr>
              <a:t> + </a:t>
            </a:r>
            <a:r>
              <a:rPr lang="tr-TR" b="0" dirty="0">
                <a:solidFill>
                  <a:srgbClr val="9CDCFE"/>
                </a:solidFill>
                <a:effectLst/>
                <a:latin typeface="Consolas" panose="020B0609020204030204" pitchFamily="49" charset="0"/>
              </a:rPr>
              <a:t>dizi2</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length</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a:solidFill>
                  <a:srgbClr val="6A9955"/>
                </a:solidFill>
                <a:effectLst/>
                <a:latin typeface="Consolas" panose="020B0609020204030204" pitchFamily="49" charset="0"/>
              </a:rPr>
              <a:t>//muCars1 ve myCars2 dizileri aynıdır.</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myCars1</a:t>
            </a:r>
            <a:r>
              <a:rPr lang="tr-TR" b="0" dirty="0">
                <a:solidFill>
                  <a:srgbClr val="D4D4D4"/>
                </a:solidFill>
                <a:effectLst/>
                <a:latin typeface="Consolas" panose="020B0609020204030204" pitchFamily="49" charset="0"/>
              </a:rPr>
              <a:t> = </a:t>
            </a:r>
            <a:r>
              <a:rPr lang="tr-TR" b="0" dirty="0" err="1">
                <a:solidFill>
                  <a:srgbClr val="569CD6"/>
                </a:solidFill>
                <a:effectLst/>
                <a:latin typeface="Consolas" panose="020B0609020204030204" pitchFamily="49" charset="0"/>
              </a:rPr>
              <a:t>new</a:t>
            </a:r>
            <a:r>
              <a:rPr lang="tr-TR" b="0" dirty="0">
                <a:solidFill>
                  <a:srgbClr val="D4D4D4"/>
                </a:solidFill>
                <a:effectLst/>
                <a:latin typeface="Consolas" panose="020B0609020204030204" pitchFamily="49" charset="0"/>
              </a:rPr>
              <a:t> </a:t>
            </a:r>
            <a:r>
              <a:rPr lang="tr-TR" b="0" dirty="0" err="1">
                <a:solidFill>
                  <a:srgbClr val="4EC9B0"/>
                </a:solidFill>
                <a:effectLst/>
                <a:latin typeface="Consolas" panose="020B0609020204030204" pitchFamily="49" charset="0"/>
              </a:rPr>
              <a:t>Array</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Saab"</a:t>
            </a:r>
            <a:r>
              <a:rPr lang="tr-TR" b="0" dirty="0" err="1">
                <a:solidFill>
                  <a:srgbClr val="D4D4D4"/>
                </a:solidFill>
                <a:effectLst/>
                <a:latin typeface="Consolas" panose="020B0609020204030204" pitchFamily="49" charset="0"/>
              </a:rPr>
              <a:t>,</a:t>
            </a:r>
            <a:r>
              <a:rPr lang="tr-TR" b="0" dirty="0" err="1">
                <a:solidFill>
                  <a:srgbClr val="CE9178"/>
                </a:solidFill>
                <a:effectLst/>
                <a:latin typeface="Consolas" panose="020B0609020204030204" pitchFamily="49" charset="0"/>
              </a:rPr>
              <a:t>"Volvo"</a:t>
            </a:r>
            <a:r>
              <a:rPr lang="tr-TR" b="0" dirty="0" err="1">
                <a:solidFill>
                  <a:srgbClr val="D4D4D4"/>
                </a:solidFill>
                <a:effectLst/>
                <a:latin typeface="Consolas" panose="020B0609020204030204" pitchFamily="49" charset="0"/>
              </a:rPr>
              <a:t>,</a:t>
            </a:r>
            <a:r>
              <a:rPr lang="tr-TR" b="0" dirty="0" err="1">
                <a:solidFill>
                  <a:srgbClr val="CE9178"/>
                </a:solidFill>
                <a:effectLst/>
                <a:latin typeface="Consolas" panose="020B0609020204030204" pitchFamily="49" charset="0"/>
              </a:rPr>
              <a:t>"BMW</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a:t>
            </a: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myCars2</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Saab"</a:t>
            </a:r>
            <a:r>
              <a:rPr lang="tr-TR" b="0" dirty="0" err="1">
                <a:solidFill>
                  <a:srgbClr val="D4D4D4"/>
                </a:solidFill>
                <a:effectLst/>
                <a:latin typeface="Consolas" panose="020B0609020204030204" pitchFamily="49" charset="0"/>
              </a:rPr>
              <a:t>,</a:t>
            </a:r>
            <a:r>
              <a:rPr lang="tr-TR" b="0" dirty="0" err="1">
                <a:solidFill>
                  <a:srgbClr val="CE9178"/>
                </a:solidFill>
                <a:effectLst/>
                <a:latin typeface="Consolas" panose="020B0609020204030204" pitchFamily="49" charset="0"/>
              </a:rPr>
              <a:t>"Volvo"</a:t>
            </a:r>
            <a:r>
              <a:rPr lang="tr-TR" b="0" dirty="0" err="1">
                <a:solidFill>
                  <a:srgbClr val="D4D4D4"/>
                </a:solidFill>
                <a:effectLst/>
                <a:latin typeface="Consolas" panose="020B0609020204030204" pitchFamily="49" charset="0"/>
              </a:rPr>
              <a:t>,</a:t>
            </a:r>
            <a:r>
              <a:rPr lang="tr-TR" b="0" dirty="0" err="1">
                <a:solidFill>
                  <a:srgbClr val="CE9178"/>
                </a:solidFill>
                <a:effectLst/>
                <a:latin typeface="Consolas" panose="020B0609020204030204" pitchFamily="49" charset="0"/>
              </a:rPr>
              <a:t>"BMW</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"myCars1 boyutu: "</a:t>
            </a:r>
            <a:r>
              <a:rPr lang="tr-TR" b="0" dirty="0">
                <a:solidFill>
                  <a:srgbClr val="D4D4D4"/>
                </a:solidFill>
                <a:effectLst/>
                <a:latin typeface="Consolas" panose="020B0609020204030204" pitchFamily="49" charset="0"/>
              </a:rPr>
              <a:t> + </a:t>
            </a:r>
            <a:r>
              <a:rPr lang="tr-TR" b="0" dirty="0">
                <a:solidFill>
                  <a:srgbClr val="9CDCFE"/>
                </a:solidFill>
                <a:effectLst/>
                <a:latin typeface="Consolas" panose="020B0609020204030204" pitchFamily="49" charset="0"/>
              </a:rPr>
              <a:t>myCars1</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length</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"myCars2 boyutu: "</a:t>
            </a:r>
            <a:r>
              <a:rPr lang="tr-TR" b="0" dirty="0">
                <a:solidFill>
                  <a:srgbClr val="D4D4D4"/>
                </a:solidFill>
                <a:effectLst/>
                <a:latin typeface="Consolas" panose="020B0609020204030204" pitchFamily="49" charset="0"/>
              </a:rPr>
              <a:t> + </a:t>
            </a:r>
            <a:r>
              <a:rPr lang="tr-TR" b="0" dirty="0">
                <a:solidFill>
                  <a:srgbClr val="9CDCFE"/>
                </a:solidFill>
                <a:effectLst/>
                <a:latin typeface="Consolas" panose="020B0609020204030204" pitchFamily="49" charset="0"/>
              </a:rPr>
              <a:t>myCars2</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length</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endParaRPr lang="tr-TR" dirty="0"/>
          </a:p>
        </p:txBody>
      </p:sp>
      <p:pic>
        <p:nvPicPr>
          <p:cNvPr id="5" name="Resim 4">
            <a:extLst>
              <a:ext uri="{FF2B5EF4-FFF2-40B4-BE49-F238E27FC236}">
                <a16:creationId xmlns:a16="http://schemas.microsoft.com/office/drawing/2014/main" id="{7647F138-FC5B-7220-0F28-66818163D097}"/>
              </a:ext>
            </a:extLst>
          </p:cNvPr>
          <p:cNvPicPr>
            <a:picLocks noChangeAspect="1"/>
          </p:cNvPicPr>
          <p:nvPr/>
        </p:nvPicPr>
        <p:blipFill>
          <a:blip r:embed="rId2"/>
          <a:stretch>
            <a:fillRect/>
          </a:stretch>
        </p:blipFill>
        <p:spPr>
          <a:xfrm>
            <a:off x="8495722" y="1646958"/>
            <a:ext cx="2552700" cy="4067175"/>
          </a:xfrm>
          <a:prstGeom prst="rect">
            <a:avLst/>
          </a:prstGeom>
        </p:spPr>
      </p:pic>
    </p:spTree>
    <p:extLst>
      <p:ext uri="{BB962C8B-B14F-4D97-AF65-F5344CB8AC3E}">
        <p14:creationId xmlns:p14="http://schemas.microsoft.com/office/powerpoint/2010/main" val="2058163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5A8F36-FBF5-3E4D-666F-3AE4B8523F3F}"/>
              </a:ext>
            </a:extLst>
          </p:cNvPr>
          <p:cNvSpPr>
            <a:spLocks noGrp="1"/>
          </p:cNvSpPr>
          <p:nvPr>
            <p:ph type="title"/>
          </p:nvPr>
        </p:nvSpPr>
        <p:spPr>
          <a:xfrm>
            <a:off x="838200" y="2544906"/>
            <a:ext cx="10515600" cy="1325563"/>
          </a:xfrm>
        </p:spPr>
        <p:txBody>
          <a:bodyPr/>
          <a:lstStyle/>
          <a:p>
            <a:pPr algn="ctr"/>
            <a:r>
              <a:rPr lang="tr-TR" dirty="0"/>
              <a:t>3.Hafta Pazartesi</a:t>
            </a:r>
          </a:p>
        </p:txBody>
      </p:sp>
    </p:spTree>
    <p:extLst>
      <p:ext uri="{BB962C8B-B14F-4D97-AF65-F5344CB8AC3E}">
        <p14:creationId xmlns:p14="http://schemas.microsoft.com/office/powerpoint/2010/main" val="4238629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B43DFB-A82F-85A8-8B13-3CB4CA9019A7}"/>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Neden Java 8 Kullanılıyor?</a:t>
            </a:r>
            <a:endParaRPr lang="tr-TR" sz="2800" dirty="0"/>
          </a:p>
        </p:txBody>
      </p:sp>
      <p:sp>
        <p:nvSpPr>
          <p:cNvPr id="3" name="İçerik Yer Tutucusu 2">
            <a:extLst>
              <a:ext uri="{FF2B5EF4-FFF2-40B4-BE49-F238E27FC236}">
                <a16:creationId xmlns:a16="http://schemas.microsoft.com/office/drawing/2014/main" id="{97F2BE5D-9EB9-E126-F59F-782FDA28DF77}"/>
              </a:ext>
            </a:extLst>
          </p:cNvPr>
          <p:cNvSpPr>
            <a:spLocks noGrp="1"/>
          </p:cNvSpPr>
          <p:nvPr>
            <p:ph idx="1"/>
          </p:nvPr>
        </p:nvSpPr>
        <p:spPr/>
        <p:txBody>
          <a:bodyPr/>
          <a:lstStyle/>
          <a:p>
            <a:r>
              <a:rPr lang="tr-TR" sz="1400" b="0" i="0" dirty="0">
                <a:effectLst/>
                <a:latin typeface="Times New Roman" panose="02020603050405020304" pitchFamily="18" charset="0"/>
                <a:cs typeface="Times New Roman" panose="02020603050405020304" pitchFamily="18" charset="0"/>
              </a:rPr>
              <a:t>Java 8'in hala bu kadar popüler olmasının temel nedenlerinden biri, bir LTS (veya Uzun Süreli Destek) sürümü olmasıdır.</a:t>
            </a:r>
          </a:p>
          <a:p>
            <a:r>
              <a:rPr lang="tr-TR" sz="1400" b="0" i="0" dirty="0">
                <a:effectLst/>
                <a:latin typeface="Times New Roman" panose="02020603050405020304" pitchFamily="18" charset="0"/>
                <a:cs typeface="Times New Roman" panose="02020603050405020304" pitchFamily="18" charset="0"/>
              </a:rPr>
              <a:t>Java 8, üretkenlik, kullanım kolaylığı, geliştirilmiş çok dilli programlama, güvenlik ve iyileştirilmiş performans için özellikler içerir. En büyük, açık, standartlara dayalı, topluluk odaklı platform.</a:t>
            </a:r>
            <a:endParaRPr lang="tr-TR" sz="14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713778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1198881-4596-5FA5-364E-7A503912FA99}"/>
              </a:ext>
            </a:extLst>
          </p:cNvPr>
          <p:cNvSpPr>
            <a:spLocks noGrp="1"/>
          </p:cNvSpPr>
          <p:nvPr>
            <p:ph idx="1"/>
          </p:nvPr>
        </p:nvSpPr>
        <p:spPr>
          <a:xfrm>
            <a:off x="838200" y="535709"/>
            <a:ext cx="10515600" cy="5641254"/>
          </a:xfrm>
        </p:spPr>
        <p:txBody>
          <a:bodyPr>
            <a:normAutofit/>
          </a:bodyPr>
          <a:lstStyle/>
          <a:p>
            <a:r>
              <a:rPr lang="tr-TR" sz="2000" b="1" i="0" dirty="0" err="1">
                <a:solidFill>
                  <a:schemeClr val="accent2"/>
                </a:solidFill>
                <a:effectLst/>
                <a:latin typeface="Noto Serif" panose="020B0604020202020204" pitchFamily="18" charset="0"/>
              </a:rPr>
              <a:t>toString</a:t>
            </a:r>
            <a:r>
              <a:rPr lang="tr-TR" sz="2000" b="1" i="0" dirty="0">
                <a:solidFill>
                  <a:schemeClr val="accent2"/>
                </a:solidFill>
                <a:effectLst/>
                <a:latin typeface="Noto Serif" panose="020B0604020202020204" pitchFamily="18" charset="0"/>
              </a:rPr>
              <a:t>() </a:t>
            </a:r>
            <a:r>
              <a:rPr lang="tr-TR" sz="2000" b="1" i="0" dirty="0">
                <a:effectLst/>
                <a:latin typeface="Noto Serif" panose="020B0604020202020204" pitchFamily="18" charset="0"/>
              </a:rPr>
              <a:t>metodu</a:t>
            </a:r>
            <a:r>
              <a:rPr lang="tr-TR" sz="2000" b="0" i="0" dirty="0">
                <a:effectLst/>
                <a:latin typeface="Noto Serif" panose="020B0604020202020204" pitchFamily="18" charset="0"/>
              </a:rPr>
              <a:t>, kendisine tanımlanan değişken değerini </a:t>
            </a:r>
            <a:r>
              <a:rPr lang="tr-TR" sz="2000" b="1" i="0" dirty="0" err="1">
                <a:effectLst/>
                <a:latin typeface="Noto Serif" panose="020B0604020202020204" pitchFamily="18" charset="0"/>
              </a:rPr>
              <a:t>string</a:t>
            </a:r>
            <a:r>
              <a:rPr lang="tr-TR" sz="2000" b="0" i="0" dirty="0">
                <a:effectLst/>
                <a:latin typeface="Noto Serif" panose="020B0604020202020204" pitchFamily="18" charset="0"/>
              </a:rPr>
              <a:t> olarak değiştirerek döndürür.</a:t>
            </a:r>
          </a:p>
          <a:p>
            <a:endParaRPr lang="tr-TR" sz="2000" dirty="0"/>
          </a:p>
          <a:p>
            <a:r>
              <a:rPr lang="tr-TR" sz="2000" b="1" dirty="0" err="1">
                <a:solidFill>
                  <a:schemeClr val="accent2"/>
                </a:solidFill>
              </a:rPr>
              <a:t>join</a:t>
            </a:r>
            <a:r>
              <a:rPr lang="tr-TR" sz="2000" b="1" dirty="0">
                <a:solidFill>
                  <a:schemeClr val="accent2"/>
                </a:solidFill>
              </a:rPr>
              <a:t>() </a:t>
            </a:r>
            <a:r>
              <a:rPr lang="tr-TR" sz="2000" dirty="0"/>
              <a:t>metodu bir </a:t>
            </a:r>
            <a:r>
              <a:rPr lang="tr-TR" sz="2000" dirty="0" err="1"/>
              <a:t>array</a:t>
            </a:r>
            <a:r>
              <a:rPr lang="tr-TR" sz="2000" dirty="0"/>
              <a:t> içerisinde yer alan bütün elemanları birleştirerek </a:t>
            </a:r>
            <a:r>
              <a:rPr lang="tr-TR" sz="2000" dirty="0" err="1"/>
              <a:t>string</a:t>
            </a:r>
            <a:r>
              <a:rPr lang="tr-TR" sz="2000" dirty="0"/>
              <a:t> bir ifade olarak geri döndürür. Varsayılan olarak, dizi öğeleri virgülle ayrılır; bu davranış, yöntem parametresi olarak ayırıcı olarak kullanılacak bir değer iletilerek değiştirilebilir.</a:t>
            </a:r>
          </a:p>
        </p:txBody>
      </p:sp>
    </p:spTree>
    <p:extLst>
      <p:ext uri="{BB962C8B-B14F-4D97-AF65-F5344CB8AC3E}">
        <p14:creationId xmlns:p14="http://schemas.microsoft.com/office/powerpoint/2010/main" val="27991577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0854E97-F5F7-8DCC-3D9C-BF074E825DCD}"/>
              </a:ext>
            </a:extLst>
          </p:cNvPr>
          <p:cNvSpPr>
            <a:spLocks noGrp="1"/>
          </p:cNvSpPr>
          <p:nvPr>
            <p:ph idx="1"/>
          </p:nvPr>
        </p:nvSpPr>
        <p:spPr>
          <a:xfrm>
            <a:off x="838200" y="101600"/>
            <a:ext cx="10515600" cy="6671733"/>
          </a:xfrm>
        </p:spPr>
        <p:txBody>
          <a:bodyPr>
            <a:normAutofit fontScale="47500" lnSpcReduction="20000"/>
          </a:bodyPr>
          <a:lstStyle/>
          <a:p>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object</a:t>
            </a:r>
            <a:r>
              <a:rPr lang="tr-TR" b="0" dirty="0">
                <a:solidFill>
                  <a:srgbClr val="6A9955"/>
                </a:solidFill>
                <a:effectLst/>
                <a:latin typeface="Consolas" panose="020B0609020204030204" pitchFamily="49" charset="0"/>
              </a:rPr>
              <a:t> içinde </a:t>
            </a:r>
            <a:r>
              <a:rPr lang="tr-TR" b="0" dirty="0" err="1">
                <a:solidFill>
                  <a:srgbClr val="6A9955"/>
                </a:solidFill>
                <a:effectLst/>
                <a:latin typeface="Consolas" panose="020B0609020204030204" pitchFamily="49" charset="0"/>
              </a:rPr>
              <a:t>array</a:t>
            </a:r>
            <a:r>
              <a:rPr lang="tr-TR" b="0" dirty="0">
                <a:solidFill>
                  <a:srgbClr val="6A9955"/>
                </a:solidFill>
                <a:effectLst/>
                <a:latin typeface="Consolas" panose="020B0609020204030204" pitchFamily="49" charset="0"/>
              </a:rPr>
              <a:t> </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object</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"array1"</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1</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2</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3</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4</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5</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6</a:t>
            </a:r>
            <a:r>
              <a:rPr lang="tr-TR" b="0" dirty="0">
                <a:solidFill>
                  <a:srgbClr val="D4D4D4"/>
                </a:solidFill>
                <a:effectLst/>
                <a:latin typeface="Consolas" panose="020B0609020204030204" pitchFamily="49" charset="0"/>
              </a:rPr>
              <a:t>],</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"array2"</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7</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8</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9</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0</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1</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2</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array</a:t>
            </a:r>
            <a:r>
              <a:rPr lang="tr-TR" b="0" dirty="0">
                <a:solidFill>
                  <a:srgbClr val="6A9955"/>
                </a:solidFill>
                <a:effectLst/>
                <a:latin typeface="Consolas" panose="020B0609020204030204" pitchFamily="49" charset="0"/>
              </a:rPr>
              <a:t> içinde </a:t>
            </a:r>
            <a:r>
              <a:rPr lang="tr-TR" b="0" dirty="0" err="1">
                <a:solidFill>
                  <a:srgbClr val="6A9955"/>
                </a:solidFill>
                <a:effectLst/>
                <a:latin typeface="Consolas" panose="020B0609020204030204" pitchFamily="49" charset="0"/>
              </a:rPr>
              <a:t>object</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array</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"adi"</a:t>
            </a:r>
            <a:r>
              <a:rPr lang="tr-TR" b="0" dirty="0">
                <a:solidFill>
                  <a:srgbClr val="9CDCFE"/>
                </a:solidFill>
                <a:effectLst/>
                <a:latin typeface="Consolas" panose="020B0609020204030204" pitchFamily="49" charset="0"/>
              </a:rPr>
              <a:t>:</a:t>
            </a:r>
            <a:r>
              <a:rPr lang="tr-TR" b="0" dirty="0">
                <a:solidFill>
                  <a:srgbClr val="CE9178"/>
                </a:solidFill>
                <a:effectLst/>
                <a:latin typeface="Consolas" panose="020B0609020204030204" pitchFamily="49" charset="0"/>
              </a:rPr>
              <a:t>"kadir"</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soyadi</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CE9178"/>
                </a:solidFill>
                <a:effectLst/>
                <a:latin typeface="Consolas" panose="020B0609020204030204" pitchFamily="49" charset="0"/>
              </a:rPr>
              <a:t>"irpik"</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"adi"</a:t>
            </a:r>
            <a:r>
              <a:rPr lang="tr-TR" b="0" dirty="0">
                <a:solidFill>
                  <a:srgbClr val="9CDCFE"/>
                </a:solidFill>
                <a:effectLst/>
                <a:latin typeface="Consolas" panose="020B0609020204030204" pitchFamily="49" charset="0"/>
              </a:rPr>
              <a:t>:</a:t>
            </a:r>
            <a:r>
              <a:rPr lang="tr-TR" b="0" dirty="0">
                <a:solidFill>
                  <a:srgbClr val="CE9178"/>
                </a:solidFill>
                <a:effectLst/>
                <a:latin typeface="Consolas" panose="020B0609020204030204" pitchFamily="49" charset="0"/>
              </a:rPr>
              <a:t>"kadir"</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soyadi</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CE9178"/>
                </a:solidFill>
                <a:effectLst/>
                <a:latin typeface="Consolas" panose="020B0609020204030204" pitchFamily="49" charset="0"/>
              </a:rPr>
              <a:t>"irpik"</a:t>
            </a:r>
            <a:r>
              <a:rPr lang="tr-TR" b="0" dirty="0">
                <a:solidFill>
                  <a:srgbClr val="D4D4D4"/>
                </a:solidFill>
                <a:effectLst/>
                <a:latin typeface="Consolas" panose="020B0609020204030204" pitchFamily="49" charset="0"/>
              </a:rPr>
              <a:t>}</a:t>
            </a:r>
          </a:p>
          <a:p>
            <a:r>
              <a:rPr lang="tr-TR" b="0" dirty="0">
                <a:solidFill>
                  <a:srgbClr val="D4D4D4"/>
                </a:solidFill>
                <a:effectLst/>
                <a:latin typeface="Consolas" panose="020B0609020204030204" pitchFamily="49" charset="0"/>
              </a:rPr>
              <a:t>];</a:t>
            </a:r>
          </a:p>
          <a:p>
            <a:r>
              <a:rPr lang="tr-TR" b="0" dirty="0">
                <a:solidFill>
                  <a:srgbClr val="6A9955"/>
                </a:solidFill>
                <a:effectLst/>
                <a:latin typeface="Consolas" panose="020B0609020204030204" pitchFamily="49" charset="0"/>
              </a:rPr>
              <a:t>//</a:t>
            </a:r>
            <a:r>
              <a:rPr lang="tr-TR" b="0" dirty="0" err="1">
                <a:solidFill>
                  <a:srgbClr val="6A9955"/>
                </a:solidFill>
                <a:effectLst/>
                <a:latin typeface="Consolas" panose="020B0609020204030204" pitchFamily="49" charset="0"/>
              </a:rPr>
              <a:t>json</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json</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menu</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id</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"file"</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value</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"File"</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popup</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menuitem</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value</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"New"</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onclick</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CreateDoc</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value</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"Open"</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onclick</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OpenDoc</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value</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Save</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onclick</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SaveDoc</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p>
          <a:p>
            <a:endParaRPr lang="tr-TR" dirty="0"/>
          </a:p>
        </p:txBody>
      </p:sp>
    </p:spTree>
    <p:extLst>
      <p:ext uri="{BB962C8B-B14F-4D97-AF65-F5344CB8AC3E}">
        <p14:creationId xmlns:p14="http://schemas.microsoft.com/office/powerpoint/2010/main" val="35628600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22562E3-8C9B-FB76-40D0-989973AA18EB}"/>
              </a:ext>
            </a:extLst>
          </p:cNvPr>
          <p:cNvSpPr>
            <a:spLocks noGrp="1"/>
          </p:cNvSpPr>
          <p:nvPr>
            <p:ph type="title"/>
          </p:nvPr>
        </p:nvSpPr>
        <p:spPr>
          <a:xfrm>
            <a:off x="838200" y="2618798"/>
            <a:ext cx="10515600" cy="1325563"/>
          </a:xfrm>
        </p:spPr>
        <p:txBody>
          <a:bodyPr/>
          <a:lstStyle/>
          <a:p>
            <a:pPr algn="ctr"/>
            <a:r>
              <a:rPr lang="tr-TR" dirty="0"/>
              <a:t>3.Hafta Salı</a:t>
            </a:r>
          </a:p>
        </p:txBody>
      </p:sp>
    </p:spTree>
    <p:extLst>
      <p:ext uri="{BB962C8B-B14F-4D97-AF65-F5344CB8AC3E}">
        <p14:creationId xmlns:p14="http://schemas.microsoft.com/office/powerpoint/2010/main" val="26126183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CCFF84D-E3B2-FD52-9EDE-FAA9141D8F79}"/>
              </a:ext>
            </a:extLst>
          </p:cNvPr>
          <p:cNvSpPr>
            <a:spLocks noGrp="1"/>
          </p:cNvSpPr>
          <p:nvPr>
            <p:ph idx="1"/>
          </p:nvPr>
        </p:nvSpPr>
        <p:spPr>
          <a:xfrm>
            <a:off x="838200" y="295564"/>
            <a:ext cx="10515600" cy="5881399"/>
          </a:xfrm>
        </p:spPr>
        <p:txBody>
          <a:bodyPr/>
          <a:lstStyle/>
          <a:p>
            <a:r>
              <a:rPr lang="en-US" b="0" i="0" dirty="0">
                <a:solidFill>
                  <a:srgbClr val="2A2A2A"/>
                </a:solidFill>
                <a:effectLst/>
                <a:cs typeface="Times New Roman" panose="02020603050405020304" pitchFamily="18" charset="0"/>
              </a:rPr>
              <a:t> </a:t>
            </a:r>
            <a:r>
              <a:rPr lang="en-US" b="1" i="0" dirty="0">
                <a:solidFill>
                  <a:schemeClr val="accent2"/>
                </a:solidFill>
                <a:effectLst/>
                <a:cs typeface="Times New Roman" panose="02020603050405020304" pitchFamily="18" charset="0"/>
              </a:rPr>
              <a:t>First in First out (</a:t>
            </a:r>
            <a:r>
              <a:rPr lang="tr-TR" b="1" i="0" dirty="0">
                <a:solidFill>
                  <a:schemeClr val="accent2"/>
                </a:solidFill>
                <a:effectLst/>
                <a:cs typeface="Times New Roman" panose="02020603050405020304" pitchFamily="18" charset="0"/>
              </a:rPr>
              <a:t>FIFO - </a:t>
            </a:r>
            <a:r>
              <a:rPr lang="en-US" b="1" i="0" dirty="0">
                <a:solidFill>
                  <a:schemeClr val="accent2"/>
                </a:solidFill>
                <a:effectLst/>
                <a:cs typeface="Times New Roman" panose="02020603050405020304" pitchFamily="18" charset="0"/>
              </a:rPr>
              <a:t>İlk </a:t>
            </a:r>
            <a:r>
              <a:rPr lang="en-US" b="1" i="0" dirty="0" err="1">
                <a:solidFill>
                  <a:schemeClr val="accent2"/>
                </a:solidFill>
                <a:effectLst/>
                <a:cs typeface="Times New Roman" panose="02020603050405020304" pitchFamily="18" charset="0"/>
              </a:rPr>
              <a:t>Giren</a:t>
            </a:r>
            <a:r>
              <a:rPr lang="en-US" b="1" i="0" dirty="0">
                <a:solidFill>
                  <a:schemeClr val="accent2"/>
                </a:solidFill>
                <a:effectLst/>
                <a:cs typeface="Times New Roman" panose="02020603050405020304" pitchFamily="18" charset="0"/>
              </a:rPr>
              <a:t> İlk </a:t>
            </a:r>
            <a:r>
              <a:rPr lang="en-US" b="1" i="0" dirty="0" err="1">
                <a:solidFill>
                  <a:schemeClr val="accent2"/>
                </a:solidFill>
                <a:effectLst/>
                <a:cs typeface="Times New Roman" panose="02020603050405020304" pitchFamily="18" charset="0"/>
              </a:rPr>
              <a:t>Çıkar</a:t>
            </a:r>
            <a:r>
              <a:rPr lang="en-US" b="1" i="0" dirty="0">
                <a:solidFill>
                  <a:schemeClr val="accent2"/>
                </a:solidFill>
                <a:effectLst/>
                <a:cs typeface="Times New Roman" panose="02020603050405020304" pitchFamily="18" charset="0"/>
              </a:rPr>
              <a:t>) </a:t>
            </a:r>
            <a:endParaRPr lang="tr-TR" b="1" dirty="0">
              <a:solidFill>
                <a:schemeClr val="accent2"/>
              </a:solidFill>
              <a:cs typeface="Times New Roman" panose="02020603050405020304" pitchFamily="18" charset="0"/>
            </a:endParaRPr>
          </a:p>
          <a:p>
            <a:br>
              <a:rPr lang="tr-TR" sz="1400" dirty="0">
                <a:solidFill>
                  <a:schemeClr val="tx2"/>
                </a:solidFill>
                <a:cs typeface="Times New Roman" panose="02020603050405020304" pitchFamily="18" charset="0"/>
              </a:rPr>
            </a:br>
            <a:r>
              <a:rPr lang="tr-TR" sz="2000" b="0" i="0" dirty="0">
                <a:solidFill>
                  <a:schemeClr val="tx2"/>
                </a:solidFill>
                <a:effectLst/>
                <a:cs typeface="Times New Roman" panose="02020603050405020304" pitchFamily="18" charset="0"/>
              </a:rPr>
              <a:t>FIFO, veri öğelerini veri yapısına gireceğimiz İlk Giren İlk Çıkar anlamına gelir; herhangi bir veri yapısında en son eklenen veri öğesi en son kaldırılacak ve ilk eklenen öğe önce kaldırılacaktır. Burada veri öğelerini adil bir şansla ele alıyoruz; ilk giren eleman önce çıkma fırsatı bulur.</a:t>
            </a:r>
            <a:endParaRPr lang="tr-TR" sz="2000" dirty="0">
              <a:solidFill>
                <a:schemeClr val="tx2"/>
              </a:solidFill>
              <a:cs typeface="Times New Roman" panose="02020603050405020304" pitchFamily="18" charset="0"/>
            </a:endParaRPr>
          </a:p>
          <a:p>
            <a:r>
              <a:rPr lang="en-US" sz="2000" b="1" i="0" dirty="0">
                <a:solidFill>
                  <a:srgbClr val="2A2A2A"/>
                </a:solidFill>
                <a:effectLst/>
                <a:cs typeface="Times New Roman" panose="02020603050405020304" pitchFamily="18" charset="0"/>
              </a:rPr>
              <a:t> </a:t>
            </a:r>
            <a:r>
              <a:rPr lang="tr-TR" b="1" i="0" dirty="0" err="1">
                <a:solidFill>
                  <a:schemeClr val="accent2"/>
                </a:solidFill>
                <a:effectLst/>
                <a:cs typeface="Times New Roman" panose="02020603050405020304" pitchFamily="18" charset="0"/>
              </a:rPr>
              <a:t>Last</a:t>
            </a:r>
            <a:r>
              <a:rPr lang="en-US" b="1" i="0" dirty="0">
                <a:solidFill>
                  <a:schemeClr val="accent2"/>
                </a:solidFill>
                <a:effectLst/>
                <a:cs typeface="Times New Roman" panose="02020603050405020304" pitchFamily="18" charset="0"/>
              </a:rPr>
              <a:t> </a:t>
            </a:r>
            <a:r>
              <a:rPr lang="tr-TR" b="1" dirty="0">
                <a:solidFill>
                  <a:schemeClr val="accent2"/>
                </a:solidFill>
                <a:cs typeface="Times New Roman" panose="02020603050405020304" pitchFamily="18" charset="0"/>
              </a:rPr>
              <a:t>in</a:t>
            </a:r>
            <a:r>
              <a:rPr lang="en-US" b="1" i="0" dirty="0">
                <a:solidFill>
                  <a:schemeClr val="accent2"/>
                </a:solidFill>
                <a:effectLst/>
                <a:cs typeface="Times New Roman" panose="02020603050405020304" pitchFamily="18" charset="0"/>
              </a:rPr>
              <a:t> First out (</a:t>
            </a:r>
            <a:r>
              <a:rPr lang="tr-TR" b="1" i="0" dirty="0">
                <a:solidFill>
                  <a:schemeClr val="accent2"/>
                </a:solidFill>
                <a:effectLst/>
                <a:cs typeface="Times New Roman" panose="02020603050405020304" pitchFamily="18" charset="0"/>
              </a:rPr>
              <a:t>LIFO - </a:t>
            </a:r>
            <a:r>
              <a:rPr lang="tr-TR" b="1" dirty="0">
                <a:solidFill>
                  <a:schemeClr val="accent2"/>
                </a:solidFill>
                <a:cs typeface="Times New Roman" panose="02020603050405020304" pitchFamily="18" charset="0"/>
              </a:rPr>
              <a:t>Son</a:t>
            </a:r>
            <a:r>
              <a:rPr lang="en-US" b="1" i="0" dirty="0">
                <a:solidFill>
                  <a:schemeClr val="accent2"/>
                </a:solidFill>
                <a:effectLst/>
                <a:cs typeface="Times New Roman" panose="02020603050405020304" pitchFamily="18" charset="0"/>
              </a:rPr>
              <a:t> </a:t>
            </a:r>
            <a:r>
              <a:rPr lang="en-US" b="1" i="0" dirty="0" err="1">
                <a:solidFill>
                  <a:schemeClr val="accent2"/>
                </a:solidFill>
                <a:effectLst/>
                <a:cs typeface="Times New Roman" panose="02020603050405020304" pitchFamily="18" charset="0"/>
              </a:rPr>
              <a:t>Giren</a:t>
            </a:r>
            <a:r>
              <a:rPr lang="en-US" b="1" i="0" dirty="0">
                <a:solidFill>
                  <a:schemeClr val="accent2"/>
                </a:solidFill>
                <a:effectLst/>
                <a:cs typeface="Times New Roman" panose="02020603050405020304" pitchFamily="18" charset="0"/>
              </a:rPr>
              <a:t> İlk </a:t>
            </a:r>
            <a:r>
              <a:rPr lang="en-US" b="1" i="0" dirty="0" err="1">
                <a:solidFill>
                  <a:schemeClr val="accent2"/>
                </a:solidFill>
                <a:effectLst/>
                <a:cs typeface="Times New Roman" panose="02020603050405020304" pitchFamily="18" charset="0"/>
              </a:rPr>
              <a:t>Çıkar</a:t>
            </a:r>
            <a:r>
              <a:rPr lang="en-US" b="1" i="0" dirty="0">
                <a:solidFill>
                  <a:schemeClr val="accent2"/>
                </a:solidFill>
                <a:effectLst/>
                <a:cs typeface="Times New Roman" panose="02020603050405020304" pitchFamily="18" charset="0"/>
              </a:rPr>
              <a:t>) </a:t>
            </a:r>
            <a:endParaRPr lang="tr-TR" b="1" i="0" dirty="0">
              <a:solidFill>
                <a:schemeClr val="accent2"/>
              </a:solidFill>
              <a:effectLst/>
              <a:cs typeface="Times New Roman" panose="02020603050405020304" pitchFamily="18" charset="0"/>
            </a:endParaRPr>
          </a:p>
          <a:p>
            <a:br>
              <a:rPr lang="tr-TR" sz="1400" dirty="0">
                <a:solidFill>
                  <a:schemeClr val="tx2"/>
                </a:solidFill>
                <a:cs typeface="Times New Roman" panose="02020603050405020304" pitchFamily="18" charset="0"/>
              </a:rPr>
            </a:br>
            <a:r>
              <a:rPr lang="tr-TR" sz="2000" b="0" i="0" dirty="0">
                <a:solidFill>
                  <a:schemeClr val="tx2"/>
                </a:solidFill>
                <a:effectLst/>
                <a:cs typeface="Times New Roman" panose="02020603050405020304" pitchFamily="18" charset="0"/>
              </a:rPr>
              <a:t>LIFO kelimesi, veri öğelerini veri yapısına gireceğimiz son </a:t>
            </a:r>
            <a:r>
              <a:rPr lang="tr-TR" sz="2000" dirty="0">
                <a:solidFill>
                  <a:schemeClr val="tx2"/>
                </a:solidFill>
                <a:cs typeface="Times New Roman" panose="02020603050405020304" pitchFamily="18" charset="0"/>
              </a:rPr>
              <a:t>g</a:t>
            </a:r>
            <a:r>
              <a:rPr lang="tr-TR" sz="2000" b="0" i="0" dirty="0">
                <a:solidFill>
                  <a:schemeClr val="tx2"/>
                </a:solidFill>
                <a:effectLst/>
                <a:cs typeface="Times New Roman" panose="02020603050405020304" pitchFamily="18" charset="0"/>
              </a:rPr>
              <a:t>iren </a:t>
            </a:r>
            <a:r>
              <a:rPr lang="tr-TR" sz="2000" dirty="0">
                <a:solidFill>
                  <a:schemeClr val="tx2"/>
                </a:solidFill>
                <a:cs typeface="Times New Roman" panose="02020603050405020304" pitchFamily="18" charset="0"/>
              </a:rPr>
              <a:t>i</a:t>
            </a:r>
            <a:r>
              <a:rPr lang="tr-TR" sz="2000" b="0" i="0" dirty="0">
                <a:solidFill>
                  <a:schemeClr val="tx2"/>
                </a:solidFill>
                <a:effectLst/>
                <a:cs typeface="Times New Roman" panose="02020603050405020304" pitchFamily="18" charset="0"/>
              </a:rPr>
              <a:t>lk </a:t>
            </a:r>
            <a:r>
              <a:rPr lang="tr-TR" sz="2000" dirty="0">
                <a:solidFill>
                  <a:schemeClr val="tx2"/>
                </a:solidFill>
                <a:cs typeface="Times New Roman" panose="02020603050405020304" pitchFamily="18" charset="0"/>
              </a:rPr>
              <a:t>ç</a:t>
            </a:r>
            <a:r>
              <a:rPr lang="tr-TR" sz="2000" b="0" i="0" dirty="0">
                <a:solidFill>
                  <a:schemeClr val="tx2"/>
                </a:solidFill>
                <a:effectLst/>
                <a:cs typeface="Times New Roman" panose="02020603050405020304" pitchFamily="18" charset="0"/>
              </a:rPr>
              <a:t>ıkar anlamına gelir. Burada, son eklenen veri öğelerini çıkaracağız. Bu, son elemanın ilk çıkan olacağı anlamına gelir.</a:t>
            </a:r>
            <a:endParaRPr lang="tr-TR" sz="2000" i="0" dirty="0">
              <a:solidFill>
                <a:schemeClr val="tx2"/>
              </a:solidFill>
              <a:effectLst/>
              <a:cs typeface="Times New Roman" panose="02020603050405020304" pitchFamily="18" charset="0"/>
            </a:endParaRPr>
          </a:p>
        </p:txBody>
      </p:sp>
    </p:spTree>
    <p:extLst>
      <p:ext uri="{BB962C8B-B14F-4D97-AF65-F5344CB8AC3E}">
        <p14:creationId xmlns:p14="http://schemas.microsoft.com/office/powerpoint/2010/main" val="29261618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BFA716-D75B-D92E-3899-33DAE08048A3}"/>
              </a:ext>
            </a:extLst>
          </p:cNvPr>
          <p:cNvSpPr>
            <a:spLocks noGrp="1"/>
          </p:cNvSpPr>
          <p:nvPr>
            <p:ph type="title"/>
          </p:nvPr>
        </p:nvSpPr>
        <p:spPr>
          <a:xfrm>
            <a:off x="838200" y="365126"/>
            <a:ext cx="10515600" cy="530802"/>
          </a:xfrm>
        </p:spPr>
        <p:txBody>
          <a:bodyPr>
            <a:normAutofit fontScale="90000"/>
          </a:bodyPr>
          <a:lstStyle/>
          <a:p>
            <a:r>
              <a:rPr lang="tr-TR" dirty="0" err="1">
                <a:solidFill>
                  <a:schemeClr val="accent2"/>
                </a:solidFill>
              </a:rPr>
              <a:t>call</a:t>
            </a:r>
            <a:r>
              <a:rPr lang="tr-TR" dirty="0">
                <a:solidFill>
                  <a:schemeClr val="accent2"/>
                </a:solidFill>
              </a:rPr>
              <a:t>() </a:t>
            </a:r>
            <a:r>
              <a:rPr lang="tr-TR" dirty="0" err="1">
                <a:solidFill>
                  <a:schemeClr val="accent2"/>
                </a:solidFill>
              </a:rPr>
              <a:t>method</a:t>
            </a:r>
            <a:endParaRPr lang="tr-TR" dirty="0">
              <a:solidFill>
                <a:schemeClr val="accent2"/>
              </a:solidFill>
            </a:endParaRPr>
          </a:p>
        </p:txBody>
      </p:sp>
      <p:sp>
        <p:nvSpPr>
          <p:cNvPr id="3" name="İçerik Yer Tutucusu 2">
            <a:extLst>
              <a:ext uri="{FF2B5EF4-FFF2-40B4-BE49-F238E27FC236}">
                <a16:creationId xmlns:a16="http://schemas.microsoft.com/office/drawing/2014/main" id="{1FE35653-96CF-E186-C176-F2109DFB65D3}"/>
              </a:ext>
            </a:extLst>
          </p:cNvPr>
          <p:cNvSpPr>
            <a:spLocks noGrp="1"/>
          </p:cNvSpPr>
          <p:nvPr>
            <p:ph idx="1"/>
          </p:nvPr>
        </p:nvSpPr>
        <p:spPr>
          <a:xfrm>
            <a:off x="838200" y="1126836"/>
            <a:ext cx="10515600" cy="5514109"/>
          </a:xfrm>
        </p:spPr>
        <p:txBody>
          <a:bodyPr>
            <a:normAutofit/>
          </a:bodyPr>
          <a:lstStyle/>
          <a:p>
            <a:r>
              <a:rPr lang="tr-TR" sz="1500" b="0" i="0" dirty="0">
                <a:effectLst/>
                <a:latin typeface="Arial" panose="020B0604020202020204" pitchFamily="34" charset="0"/>
              </a:rPr>
              <a:t>Bir argüman (parametre) olarak sahip nesneli bir yöntemi çağırmak için kullanılabilir.</a:t>
            </a:r>
            <a:br>
              <a:rPr lang="tr-TR" sz="1500" dirty="0"/>
            </a:br>
            <a:r>
              <a:rPr lang="tr-TR" sz="1500" b="0" i="0" dirty="0" err="1">
                <a:effectLst/>
                <a:latin typeface="Arial" panose="020B0604020202020204" pitchFamily="34" charset="0"/>
              </a:rPr>
              <a:t>call</a:t>
            </a:r>
            <a:r>
              <a:rPr lang="tr-TR" sz="1500" b="0" i="0" dirty="0">
                <a:effectLst/>
                <a:latin typeface="Arial" panose="020B0604020202020204" pitchFamily="34" charset="0"/>
              </a:rPr>
              <a:t>() ile bir nesne, başka bir nesneye ait bir yöntemi kullanabilir.</a:t>
            </a:r>
            <a:r>
              <a:rPr lang="tr-TR" sz="1500" b="0" i="0" dirty="0">
                <a:solidFill>
                  <a:srgbClr val="000000"/>
                </a:solidFill>
                <a:effectLst/>
                <a:latin typeface="Arial" panose="020B0604020202020204" pitchFamily="34" charset="0"/>
              </a:rPr>
              <a:t>.</a:t>
            </a:r>
          </a:p>
          <a:p>
            <a:r>
              <a:rPr lang="tr-TR" sz="1500" b="0" i="0" dirty="0" err="1">
                <a:effectLst/>
                <a:latin typeface="Arial" panose="020B0604020202020204" pitchFamily="34" charset="0"/>
              </a:rPr>
              <a:t>call</a:t>
            </a:r>
            <a:r>
              <a:rPr lang="tr-TR" sz="1500" b="0" i="0" dirty="0">
                <a:effectLst/>
                <a:latin typeface="Arial" panose="020B0604020202020204" pitchFamily="34" charset="0"/>
              </a:rPr>
              <a:t>() yöntemi, bağımsız değişkenleri ayrı ayrı alır.</a:t>
            </a:r>
          </a:p>
          <a:p>
            <a:r>
              <a:rPr lang="tr-TR" sz="1500" dirty="0">
                <a:latin typeface="Arial" panose="020B0604020202020204" pitchFamily="34" charset="0"/>
              </a:rPr>
              <a:t>Örnek verecek olursak bir objeyi bir fonksiyona nesne olarak göndererek sahip olduğu özellikleri kullanabiliriz.</a:t>
            </a:r>
          </a:p>
          <a:p>
            <a:r>
              <a:rPr lang="tr-TR" sz="1500" dirty="0">
                <a:latin typeface="Arial" panose="020B0604020202020204" pitchFamily="34" charset="0"/>
              </a:rPr>
              <a:t> </a:t>
            </a:r>
            <a:r>
              <a:rPr lang="tr-TR" sz="1500" b="0" dirty="0" err="1">
                <a:solidFill>
                  <a:srgbClr val="569CD6"/>
                </a:solidFill>
                <a:effectLst/>
                <a:latin typeface="Consolas" panose="020B0609020204030204" pitchFamily="49" charset="0"/>
              </a:rPr>
              <a:t>const</a:t>
            </a:r>
            <a:r>
              <a:rPr lang="tr-TR" sz="1500" b="0" dirty="0">
                <a:solidFill>
                  <a:srgbClr val="D4D4D4"/>
                </a:solidFill>
                <a:effectLst/>
                <a:latin typeface="Consolas" panose="020B0609020204030204" pitchFamily="49" charset="0"/>
              </a:rPr>
              <a:t> </a:t>
            </a:r>
            <a:r>
              <a:rPr lang="tr-TR" sz="1500" b="0" dirty="0" err="1">
                <a:solidFill>
                  <a:srgbClr val="4FC1FF"/>
                </a:solidFill>
                <a:effectLst/>
                <a:latin typeface="Consolas" panose="020B0609020204030204" pitchFamily="49" charset="0"/>
              </a:rPr>
              <a:t>person</a:t>
            </a:r>
            <a:r>
              <a:rPr lang="tr-TR" sz="1500" b="0" dirty="0">
                <a:solidFill>
                  <a:srgbClr val="D4D4D4"/>
                </a:solidFill>
                <a:effectLst/>
                <a:latin typeface="Consolas" panose="020B0609020204030204" pitchFamily="49" charset="0"/>
              </a:rPr>
              <a:t> = {</a:t>
            </a:r>
          </a:p>
          <a:p>
            <a:r>
              <a:rPr lang="tr-TR" sz="1500" b="0" dirty="0">
                <a:solidFill>
                  <a:srgbClr val="D4D4D4"/>
                </a:solidFill>
                <a:effectLst/>
                <a:latin typeface="Consolas" panose="020B0609020204030204" pitchFamily="49" charset="0"/>
              </a:rPr>
              <a:t>    </a:t>
            </a:r>
            <a:r>
              <a:rPr lang="tr-TR" sz="1500" b="0" dirty="0" err="1">
                <a:solidFill>
                  <a:srgbClr val="DCDCAA"/>
                </a:solidFill>
                <a:effectLst/>
                <a:latin typeface="Consolas" panose="020B0609020204030204" pitchFamily="49" charset="0"/>
              </a:rPr>
              <a:t>fullName</a:t>
            </a:r>
            <a:r>
              <a:rPr lang="tr-TR" sz="1500" b="0" dirty="0">
                <a:solidFill>
                  <a:srgbClr val="9CDCFE"/>
                </a:solidFill>
                <a:effectLst/>
                <a:latin typeface="Consolas" panose="020B0609020204030204" pitchFamily="49" charset="0"/>
              </a:rPr>
              <a:t>:</a:t>
            </a:r>
            <a:r>
              <a:rPr lang="tr-TR" sz="1500" b="0" dirty="0">
                <a:solidFill>
                  <a:srgbClr val="D4D4D4"/>
                </a:solidFill>
                <a:effectLst/>
                <a:latin typeface="Consolas" panose="020B0609020204030204" pitchFamily="49" charset="0"/>
              </a:rPr>
              <a:t> </a:t>
            </a:r>
            <a:r>
              <a:rPr lang="tr-TR" sz="1500" b="0" dirty="0" err="1">
                <a:solidFill>
                  <a:srgbClr val="569CD6"/>
                </a:solidFill>
                <a:effectLst/>
                <a:latin typeface="Consolas" panose="020B0609020204030204" pitchFamily="49" charset="0"/>
              </a:rPr>
              <a:t>function</a:t>
            </a:r>
            <a:r>
              <a:rPr lang="tr-TR" sz="1500" b="0" dirty="0">
                <a:solidFill>
                  <a:srgbClr val="D4D4D4"/>
                </a:solidFill>
                <a:effectLst/>
                <a:latin typeface="Consolas" panose="020B0609020204030204" pitchFamily="49" charset="0"/>
              </a:rPr>
              <a:t>() {</a:t>
            </a:r>
          </a:p>
          <a:p>
            <a:r>
              <a:rPr lang="tr-TR" sz="1500" b="0" dirty="0">
                <a:solidFill>
                  <a:srgbClr val="D4D4D4"/>
                </a:solidFill>
                <a:effectLst/>
                <a:latin typeface="Consolas" panose="020B0609020204030204" pitchFamily="49" charset="0"/>
              </a:rPr>
              <a:t>      </a:t>
            </a:r>
            <a:r>
              <a:rPr lang="tr-TR" sz="1500" b="0" dirty="0" err="1">
                <a:solidFill>
                  <a:srgbClr val="C586C0"/>
                </a:solidFill>
                <a:effectLst/>
                <a:latin typeface="Consolas" panose="020B0609020204030204" pitchFamily="49" charset="0"/>
              </a:rPr>
              <a:t>return</a:t>
            </a:r>
            <a:r>
              <a:rPr lang="tr-TR" sz="1500" b="0" dirty="0">
                <a:solidFill>
                  <a:srgbClr val="D4D4D4"/>
                </a:solidFill>
                <a:effectLst/>
                <a:latin typeface="Consolas" panose="020B0609020204030204" pitchFamily="49" charset="0"/>
              </a:rPr>
              <a:t> </a:t>
            </a:r>
            <a:r>
              <a:rPr lang="tr-TR" sz="1500" b="0" dirty="0" err="1">
                <a:solidFill>
                  <a:srgbClr val="569CD6"/>
                </a:solidFill>
                <a:effectLst/>
                <a:latin typeface="Consolas" panose="020B0609020204030204" pitchFamily="49" charset="0"/>
              </a:rPr>
              <a:t>this</a:t>
            </a:r>
            <a:r>
              <a:rPr lang="tr-TR" sz="1500" b="0" dirty="0" err="1">
                <a:solidFill>
                  <a:srgbClr val="D4D4D4"/>
                </a:solidFill>
                <a:effectLst/>
                <a:latin typeface="Consolas" panose="020B0609020204030204" pitchFamily="49" charset="0"/>
              </a:rPr>
              <a:t>.</a:t>
            </a:r>
            <a:r>
              <a:rPr lang="tr-TR" sz="1500" b="0" dirty="0" err="1">
                <a:solidFill>
                  <a:srgbClr val="9CDCFE"/>
                </a:solidFill>
                <a:effectLst/>
                <a:latin typeface="Consolas" panose="020B0609020204030204" pitchFamily="49" charset="0"/>
              </a:rPr>
              <a:t>firstName</a:t>
            </a:r>
            <a:r>
              <a:rPr lang="tr-TR" sz="1500" b="0" dirty="0">
                <a:solidFill>
                  <a:srgbClr val="D4D4D4"/>
                </a:solidFill>
                <a:effectLst/>
                <a:latin typeface="Consolas" panose="020B0609020204030204" pitchFamily="49" charset="0"/>
              </a:rPr>
              <a:t> + </a:t>
            </a:r>
            <a:r>
              <a:rPr lang="tr-TR" sz="1500" b="0" dirty="0">
                <a:solidFill>
                  <a:srgbClr val="CE9178"/>
                </a:solidFill>
                <a:effectLst/>
                <a:latin typeface="Consolas" panose="020B0609020204030204" pitchFamily="49" charset="0"/>
              </a:rPr>
              <a:t>" "</a:t>
            </a:r>
            <a:r>
              <a:rPr lang="tr-TR" sz="1500" b="0" dirty="0">
                <a:solidFill>
                  <a:srgbClr val="D4D4D4"/>
                </a:solidFill>
                <a:effectLst/>
                <a:latin typeface="Consolas" panose="020B0609020204030204" pitchFamily="49" charset="0"/>
              </a:rPr>
              <a:t> + </a:t>
            </a:r>
            <a:r>
              <a:rPr lang="tr-TR" sz="1500" b="0" dirty="0" err="1">
                <a:solidFill>
                  <a:srgbClr val="569CD6"/>
                </a:solidFill>
                <a:effectLst/>
                <a:latin typeface="Consolas" panose="020B0609020204030204" pitchFamily="49" charset="0"/>
              </a:rPr>
              <a:t>this</a:t>
            </a:r>
            <a:r>
              <a:rPr lang="tr-TR" sz="1500" b="0" dirty="0" err="1">
                <a:solidFill>
                  <a:srgbClr val="D4D4D4"/>
                </a:solidFill>
                <a:effectLst/>
                <a:latin typeface="Consolas" panose="020B0609020204030204" pitchFamily="49" charset="0"/>
              </a:rPr>
              <a:t>.</a:t>
            </a:r>
            <a:r>
              <a:rPr lang="tr-TR" sz="1500" b="0" dirty="0" err="1">
                <a:solidFill>
                  <a:srgbClr val="9CDCFE"/>
                </a:solidFill>
                <a:effectLst/>
                <a:latin typeface="Consolas" panose="020B0609020204030204" pitchFamily="49" charset="0"/>
              </a:rPr>
              <a:t>lastName</a:t>
            </a:r>
            <a:r>
              <a:rPr lang="tr-TR" sz="1500" b="0" dirty="0">
                <a:solidFill>
                  <a:srgbClr val="D4D4D4"/>
                </a:solidFill>
                <a:effectLst/>
                <a:latin typeface="Consolas" panose="020B0609020204030204" pitchFamily="49" charset="0"/>
              </a:rPr>
              <a:t>;</a:t>
            </a:r>
          </a:p>
          <a:p>
            <a:r>
              <a:rPr lang="tr-TR" sz="1500" b="0" dirty="0">
                <a:solidFill>
                  <a:srgbClr val="D4D4D4"/>
                </a:solidFill>
                <a:effectLst/>
                <a:latin typeface="Consolas" panose="020B0609020204030204" pitchFamily="49" charset="0"/>
              </a:rPr>
              <a:t>    }</a:t>
            </a:r>
          </a:p>
          <a:p>
            <a:r>
              <a:rPr lang="tr-TR" sz="1500" b="0" dirty="0">
                <a:solidFill>
                  <a:srgbClr val="D4D4D4"/>
                </a:solidFill>
                <a:effectLst/>
                <a:latin typeface="Consolas" panose="020B0609020204030204" pitchFamily="49" charset="0"/>
              </a:rPr>
              <a:t>  }</a:t>
            </a:r>
          </a:p>
          <a:p>
            <a:r>
              <a:rPr lang="tr-TR" sz="1500" b="0" dirty="0">
                <a:solidFill>
                  <a:srgbClr val="D4D4D4"/>
                </a:solidFill>
                <a:effectLst/>
                <a:latin typeface="Consolas" panose="020B0609020204030204" pitchFamily="49" charset="0"/>
              </a:rPr>
              <a:t>  </a:t>
            </a:r>
            <a:r>
              <a:rPr lang="tr-TR" sz="1500" b="0" dirty="0" err="1">
                <a:solidFill>
                  <a:srgbClr val="569CD6"/>
                </a:solidFill>
                <a:effectLst/>
                <a:latin typeface="Consolas" panose="020B0609020204030204" pitchFamily="49" charset="0"/>
              </a:rPr>
              <a:t>const</a:t>
            </a:r>
            <a:r>
              <a:rPr lang="tr-TR" sz="1500" b="0" dirty="0">
                <a:solidFill>
                  <a:srgbClr val="D4D4D4"/>
                </a:solidFill>
                <a:effectLst/>
                <a:latin typeface="Consolas" panose="020B0609020204030204" pitchFamily="49" charset="0"/>
              </a:rPr>
              <a:t> </a:t>
            </a:r>
            <a:r>
              <a:rPr lang="tr-TR" sz="1500" b="0" dirty="0">
                <a:solidFill>
                  <a:srgbClr val="4FC1FF"/>
                </a:solidFill>
                <a:effectLst/>
                <a:latin typeface="Consolas" panose="020B0609020204030204" pitchFamily="49" charset="0"/>
              </a:rPr>
              <a:t>person1</a:t>
            </a:r>
            <a:r>
              <a:rPr lang="tr-TR" sz="1500" b="0" dirty="0">
                <a:solidFill>
                  <a:srgbClr val="D4D4D4"/>
                </a:solidFill>
                <a:effectLst/>
                <a:latin typeface="Consolas" panose="020B0609020204030204" pitchFamily="49" charset="0"/>
              </a:rPr>
              <a:t> = {</a:t>
            </a:r>
          </a:p>
          <a:p>
            <a:r>
              <a:rPr lang="tr-TR" sz="1500" b="0" dirty="0">
                <a:solidFill>
                  <a:srgbClr val="D4D4D4"/>
                </a:solidFill>
                <a:effectLst/>
                <a:latin typeface="Consolas" panose="020B0609020204030204" pitchFamily="49" charset="0"/>
              </a:rPr>
              <a:t>    </a:t>
            </a:r>
            <a:r>
              <a:rPr lang="tr-TR" sz="1500" b="0" dirty="0" err="1">
                <a:solidFill>
                  <a:srgbClr val="9CDCFE"/>
                </a:solidFill>
                <a:effectLst/>
                <a:latin typeface="Consolas" panose="020B0609020204030204" pitchFamily="49" charset="0"/>
              </a:rPr>
              <a:t>firstName</a:t>
            </a:r>
            <a:r>
              <a:rPr lang="tr-TR" sz="1500" b="0" dirty="0">
                <a:solidFill>
                  <a:srgbClr val="9CDCFE"/>
                </a:solidFill>
                <a:effectLst/>
                <a:latin typeface="Consolas" panose="020B0609020204030204" pitchFamily="49" charset="0"/>
              </a:rPr>
              <a:t>:</a:t>
            </a:r>
            <a:r>
              <a:rPr lang="tr-TR" sz="1500" b="0" dirty="0">
                <a:solidFill>
                  <a:srgbClr val="CE9178"/>
                </a:solidFill>
                <a:effectLst/>
                <a:latin typeface="Consolas" panose="020B0609020204030204" pitchFamily="49" charset="0"/>
              </a:rPr>
              <a:t>"John"</a:t>
            </a:r>
            <a:r>
              <a:rPr lang="tr-TR" sz="1500" b="0" dirty="0">
                <a:solidFill>
                  <a:srgbClr val="D4D4D4"/>
                </a:solidFill>
                <a:effectLst/>
                <a:latin typeface="Consolas" panose="020B0609020204030204" pitchFamily="49" charset="0"/>
              </a:rPr>
              <a:t>,</a:t>
            </a:r>
          </a:p>
          <a:p>
            <a:r>
              <a:rPr lang="tr-TR" sz="1500" b="0" dirty="0">
                <a:solidFill>
                  <a:srgbClr val="D4D4D4"/>
                </a:solidFill>
                <a:effectLst/>
                <a:latin typeface="Consolas" panose="020B0609020204030204" pitchFamily="49" charset="0"/>
              </a:rPr>
              <a:t>    </a:t>
            </a:r>
            <a:r>
              <a:rPr lang="tr-TR" sz="1500" b="0" dirty="0" err="1">
                <a:solidFill>
                  <a:srgbClr val="9CDCFE"/>
                </a:solidFill>
                <a:effectLst/>
                <a:latin typeface="Consolas" panose="020B0609020204030204" pitchFamily="49" charset="0"/>
              </a:rPr>
              <a:t>lastName</a:t>
            </a:r>
            <a:r>
              <a:rPr lang="tr-TR" sz="1500" b="0" dirty="0">
                <a:solidFill>
                  <a:srgbClr val="9CDCFE"/>
                </a:solidFill>
                <a:effectLst/>
                <a:latin typeface="Consolas" panose="020B0609020204030204" pitchFamily="49" charset="0"/>
              </a:rPr>
              <a:t>:</a:t>
            </a:r>
            <a:r>
              <a:rPr lang="tr-TR" sz="1500" b="0" dirty="0">
                <a:solidFill>
                  <a:srgbClr val="D4D4D4"/>
                </a:solidFill>
                <a:effectLst/>
                <a:latin typeface="Consolas" panose="020B0609020204030204" pitchFamily="49" charset="0"/>
              </a:rPr>
              <a:t> </a:t>
            </a:r>
            <a:r>
              <a:rPr lang="tr-TR" sz="1500" b="0" dirty="0">
                <a:solidFill>
                  <a:srgbClr val="CE9178"/>
                </a:solidFill>
                <a:effectLst/>
                <a:latin typeface="Consolas" panose="020B0609020204030204" pitchFamily="49" charset="0"/>
              </a:rPr>
              <a:t>"</a:t>
            </a:r>
            <a:r>
              <a:rPr lang="tr-TR" sz="1500" b="0" dirty="0" err="1">
                <a:solidFill>
                  <a:srgbClr val="CE9178"/>
                </a:solidFill>
                <a:effectLst/>
                <a:latin typeface="Consolas" panose="020B0609020204030204" pitchFamily="49" charset="0"/>
              </a:rPr>
              <a:t>Doe</a:t>
            </a:r>
            <a:r>
              <a:rPr lang="tr-TR" sz="1500" b="0" dirty="0">
                <a:solidFill>
                  <a:srgbClr val="CE9178"/>
                </a:solidFill>
                <a:effectLst/>
                <a:latin typeface="Consolas" panose="020B0609020204030204" pitchFamily="49" charset="0"/>
              </a:rPr>
              <a:t>"</a:t>
            </a:r>
            <a:endParaRPr lang="tr-TR" sz="1500" b="0" dirty="0">
              <a:solidFill>
                <a:srgbClr val="D4D4D4"/>
              </a:solidFill>
              <a:effectLst/>
              <a:latin typeface="Consolas" panose="020B0609020204030204" pitchFamily="49" charset="0"/>
            </a:endParaRPr>
          </a:p>
          <a:p>
            <a:r>
              <a:rPr lang="tr-TR" sz="1500" b="0" dirty="0">
                <a:solidFill>
                  <a:srgbClr val="D4D4D4"/>
                </a:solidFill>
                <a:effectLst/>
                <a:latin typeface="Consolas" panose="020B0609020204030204" pitchFamily="49" charset="0"/>
              </a:rPr>
              <a:t>  }</a:t>
            </a:r>
          </a:p>
          <a:p>
            <a:br>
              <a:rPr lang="tr-TR" sz="1500" b="0" dirty="0">
                <a:solidFill>
                  <a:srgbClr val="D4D4D4"/>
                </a:solidFill>
                <a:effectLst/>
                <a:latin typeface="Consolas" panose="020B0609020204030204" pitchFamily="49" charset="0"/>
              </a:rPr>
            </a:br>
            <a:r>
              <a:rPr lang="tr-TR" sz="1500" b="0" dirty="0">
                <a:solidFill>
                  <a:srgbClr val="D4D4D4"/>
                </a:solidFill>
                <a:effectLst/>
                <a:latin typeface="Consolas" panose="020B0609020204030204" pitchFamily="49" charset="0"/>
              </a:rPr>
              <a:t>  </a:t>
            </a:r>
            <a:r>
              <a:rPr lang="tr-TR" sz="1500" b="0" dirty="0" err="1">
                <a:solidFill>
                  <a:srgbClr val="4FC1FF"/>
                </a:solidFill>
                <a:effectLst/>
                <a:latin typeface="Consolas" panose="020B0609020204030204" pitchFamily="49" charset="0"/>
              </a:rPr>
              <a:t>person</a:t>
            </a:r>
            <a:r>
              <a:rPr lang="tr-TR" sz="1500" b="0" dirty="0" err="1">
                <a:solidFill>
                  <a:srgbClr val="D4D4D4"/>
                </a:solidFill>
                <a:effectLst/>
                <a:latin typeface="Consolas" panose="020B0609020204030204" pitchFamily="49" charset="0"/>
              </a:rPr>
              <a:t>.</a:t>
            </a:r>
            <a:r>
              <a:rPr lang="tr-TR" sz="1500" b="0" dirty="0" err="1">
                <a:solidFill>
                  <a:srgbClr val="DCDCAA"/>
                </a:solidFill>
                <a:effectLst/>
                <a:latin typeface="Consolas" panose="020B0609020204030204" pitchFamily="49" charset="0"/>
              </a:rPr>
              <a:t>fullName</a:t>
            </a:r>
            <a:r>
              <a:rPr lang="tr-TR" sz="1500" b="0" dirty="0" err="1">
                <a:solidFill>
                  <a:srgbClr val="D4D4D4"/>
                </a:solidFill>
                <a:effectLst/>
                <a:latin typeface="Consolas" panose="020B0609020204030204" pitchFamily="49" charset="0"/>
              </a:rPr>
              <a:t>.</a:t>
            </a:r>
            <a:r>
              <a:rPr lang="tr-TR" sz="1500" b="1" dirty="0" err="1">
                <a:solidFill>
                  <a:srgbClr val="C00000"/>
                </a:solidFill>
                <a:effectLst/>
                <a:latin typeface="Consolas" panose="020B0609020204030204" pitchFamily="49" charset="0"/>
              </a:rPr>
              <a:t>call</a:t>
            </a:r>
            <a:r>
              <a:rPr lang="tr-TR" sz="1500" b="0" dirty="0">
                <a:solidFill>
                  <a:srgbClr val="D4D4D4"/>
                </a:solidFill>
                <a:effectLst/>
                <a:latin typeface="Consolas" panose="020B0609020204030204" pitchFamily="49" charset="0"/>
              </a:rPr>
              <a:t>(</a:t>
            </a:r>
            <a:r>
              <a:rPr lang="tr-TR" sz="1500" b="0" dirty="0">
                <a:solidFill>
                  <a:srgbClr val="4FC1FF"/>
                </a:solidFill>
                <a:effectLst/>
                <a:latin typeface="Consolas" panose="020B0609020204030204" pitchFamily="49" charset="0"/>
              </a:rPr>
              <a:t>person1</a:t>
            </a:r>
            <a:r>
              <a:rPr lang="tr-TR" sz="1500" b="0" dirty="0">
                <a:solidFill>
                  <a:srgbClr val="D4D4D4"/>
                </a:solidFill>
                <a:effectLst/>
                <a:latin typeface="Consolas" panose="020B0609020204030204" pitchFamily="49" charset="0"/>
              </a:rPr>
              <a:t>);</a:t>
            </a:r>
          </a:p>
          <a:p>
            <a:endParaRPr lang="tr-TR" sz="1500" dirty="0"/>
          </a:p>
        </p:txBody>
      </p:sp>
    </p:spTree>
    <p:extLst>
      <p:ext uri="{BB962C8B-B14F-4D97-AF65-F5344CB8AC3E}">
        <p14:creationId xmlns:p14="http://schemas.microsoft.com/office/powerpoint/2010/main" val="39476695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91857B-06E4-076E-014A-D9DD94320827}"/>
              </a:ext>
            </a:extLst>
          </p:cNvPr>
          <p:cNvSpPr>
            <a:spLocks noGrp="1"/>
          </p:cNvSpPr>
          <p:nvPr>
            <p:ph type="title"/>
          </p:nvPr>
        </p:nvSpPr>
        <p:spPr>
          <a:xfrm>
            <a:off x="838200" y="365126"/>
            <a:ext cx="10515600" cy="586220"/>
          </a:xfrm>
        </p:spPr>
        <p:txBody>
          <a:bodyPr>
            <a:normAutofit fontScale="90000"/>
          </a:bodyPr>
          <a:lstStyle/>
          <a:p>
            <a:r>
              <a:rPr lang="tr-TR" dirty="0" err="1">
                <a:solidFill>
                  <a:schemeClr val="accent2"/>
                </a:solidFill>
              </a:rPr>
              <a:t>call</a:t>
            </a:r>
            <a:r>
              <a:rPr lang="tr-TR" dirty="0">
                <a:solidFill>
                  <a:schemeClr val="accent2"/>
                </a:solidFill>
              </a:rPr>
              <a:t>() </a:t>
            </a:r>
            <a:r>
              <a:rPr lang="tr-TR" dirty="0" err="1">
                <a:solidFill>
                  <a:schemeClr val="accent2"/>
                </a:solidFill>
              </a:rPr>
              <a:t>method</a:t>
            </a:r>
            <a:endParaRPr lang="tr-TR" dirty="0"/>
          </a:p>
        </p:txBody>
      </p:sp>
      <p:sp>
        <p:nvSpPr>
          <p:cNvPr id="3" name="İçerik Yer Tutucusu 2">
            <a:extLst>
              <a:ext uri="{FF2B5EF4-FFF2-40B4-BE49-F238E27FC236}">
                <a16:creationId xmlns:a16="http://schemas.microsoft.com/office/drawing/2014/main" id="{7C95E0AA-856F-8347-2107-5D838D4D0982}"/>
              </a:ext>
            </a:extLst>
          </p:cNvPr>
          <p:cNvSpPr>
            <a:spLocks noGrp="1"/>
          </p:cNvSpPr>
          <p:nvPr>
            <p:ph idx="1"/>
          </p:nvPr>
        </p:nvSpPr>
        <p:spPr>
          <a:xfrm>
            <a:off x="838200" y="1154545"/>
            <a:ext cx="10515600" cy="5477164"/>
          </a:xfrm>
        </p:spPr>
        <p:txBody>
          <a:bodyPr>
            <a:normAutofit/>
          </a:bodyPr>
          <a:lstStyle/>
          <a:p>
            <a:r>
              <a:rPr lang="tr-TR" sz="1500" b="0" i="0" dirty="0" err="1">
                <a:effectLst/>
                <a:latin typeface="Arial" panose="020B0604020202020204" pitchFamily="34" charset="0"/>
              </a:rPr>
              <a:t>Apply</a:t>
            </a:r>
            <a:r>
              <a:rPr lang="tr-TR" sz="1500" b="0" i="0" dirty="0">
                <a:effectLst/>
                <a:latin typeface="Arial" panose="020B0604020202020204" pitchFamily="34" charset="0"/>
              </a:rPr>
              <a:t>() yöntemi, argümanları bir dizi olarak alır.</a:t>
            </a:r>
            <a:br>
              <a:rPr lang="tr-TR" sz="1500" dirty="0"/>
            </a:br>
            <a:r>
              <a:rPr lang="tr-TR" sz="1500" b="0" i="0" dirty="0">
                <a:effectLst/>
                <a:latin typeface="Arial" panose="020B0604020202020204" pitchFamily="34" charset="0"/>
              </a:rPr>
              <a:t>Bir argüman listesi yerine bir dizi kullanmak istiyorsanız, </a:t>
            </a:r>
            <a:r>
              <a:rPr lang="tr-TR" sz="1500" b="0" i="0" dirty="0" err="1">
                <a:effectLst/>
                <a:latin typeface="Arial" panose="020B0604020202020204" pitchFamily="34" charset="0"/>
              </a:rPr>
              <a:t>application</a:t>
            </a:r>
            <a:r>
              <a:rPr lang="tr-TR" sz="1500" b="0" i="0" dirty="0">
                <a:effectLst/>
                <a:latin typeface="Arial" panose="020B0604020202020204" pitchFamily="34" charset="0"/>
              </a:rPr>
              <a:t>() yöntemi çok kullanışlıdır.</a:t>
            </a:r>
          </a:p>
          <a:p>
            <a:endParaRPr lang="tr-TR" sz="1100" b="0" dirty="0">
              <a:solidFill>
                <a:srgbClr val="569CD6"/>
              </a:solidFill>
              <a:effectLst/>
              <a:latin typeface="Consolas" panose="020B0609020204030204" pitchFamily="49" charset="0"/>
            </a:endParaRPr>
          </a:p>
          <a:p>
            <a:r>
              <a:rPr lang="tr-TR" sz="1800" b="0" dirty="0" err="1">
                <a:solidFill>
                  <a:srgbClr val="569CD6"/>
                </a:solidFill>
                <a:effectLst/>
                <a:latin typeface="Consolas" panose="020B0609020204030204" pitchFamily="49" charset="0"/>
              </a:rPr>
              <a:t>const</a:t>
            </a:r>
            <a:r>
              <a:rPr lang="tr-TR" sz="1800" b="0" dirty="0">
                <a:solidFill>
                  <a:srgbClr val="D4D4D4"/>
                </a:solidFill>
                <a:effectLst/>
                <a:latin typeface="Consolas" panose="020B0609020204030204" pitchFamily="49" charset="0"/>
              </a:rPr>
              <a:t> </a:t>
            </a:r>
            <a:r>
              <a:rPr lang="tr-TR" sz="1800" b="0" dirty="0" err="1">
                <a:solidFill>
                  <a:srgbClr val="4FC1FF"/>
                </a:solidFill>
                <a:effectLst/>
                <a:latin typeface="Consolas" panose="020B0609020204030204" pitchFamily="49" charset="0"/>
              </a:rPr>
              <a:t>person</a:t>
            </a:r>
            <a:r>
              <a:rPr lang="tr-TR" sz="1800" b="0" dirty="0">
                <a:solidFill>
                  <a:srgbClr val="D4D4D4"/>
                </a:solidFill>
                <a:effectLst/>
                <a:latin typeface="Consolas" panose="020B0609020204030204" pitchFamily="49" charset="0"/>
              </a:rPr>
              <a:t> = {</a:t>
            </a:r>
          </a:p>
          <a:p>
            <a:r>
              <a:rPr lang="tr-TR" sz="1800" b="0" dirty="0">
                <a:solidFill>
                  <a:srgbClr val="D4D4D4"/>
                </a:solidFill>
                <a:effectLst/>
                <a:latin typeface="Consolas" panose="020B0609020204030204" pitchFamily="49" charset="0"/>
              </a:rPr>
              <a:t>    </a:t>
            </a:r>
            <a:r>
              <a:rPr lang="tr-TR" sz="1800" b="0" dirty="0" err="1">
                <a:solidFill>
                  <a:srgbClr val="DCDCAA"/>
                </a:solidFill>
                <a:effectLst/>
                <a:latin typeface="Consolas" panose="020B0609020204030204" pitchFamily="49" charset="0"/>
              </a:rPr>
              <a:t>fullName</a:t>
            </a:r>
            <a:r>
              <a:rPr lang="tr-TR" sz="1800" b="0" dirty="0">
                <a:solidFill>
                  <a:srgbClr val="9CDCFE"/>
                </a:solidFill>
                <a:effectLst/>
                <a:latin typeface="Consolas" panose="020B0609020204030204" pitchFamily="49" charset="0"/>
              </a:rPr>
              <a:t>:</a:t>
            </a:r>
            <a:r>
              <a:rPr lang="tr-TR" sz="1800" b="0" dirty="0">
                <a:solidFill>
                  <a:srgbClr val="D4D4D4"/>
                </a:solidFill>
                <a:effectLst/>
                <a:latin typeface="Consolas" panose="020B0609020204030204" pitchFamily="49" charset="0"/>
              </a:rPr>
              <a:t> </a:t>
            </a:r>
            <a:r>
              <a:rPr lang="tr-TR" sz="1800" b="0" dirty="0" err="1">
                <a:solidFill>
                  <a:srgbClr val="569CD6"/>
                </a:solidFill>
                <a:effectLst/>
                <a:latin typeface="Consolas" panose="020B0609020204030204" pitchFamily="49" charset="0"/>
              </a:rPr>
              <a:t>function</a:t>
            </a:r>
            <a:r>
              <a:rPr lang="tr-TR" sz="1800" b="0" dirty="0">
                <a:solidFill>
                  <a:srgbClr val="D4D4D4"/>
                </a:solidFill>
                <a:effectLst/>
                <a:latin typeface="Consolas" panose="020B0609020204030204" pitchFamily="49" charset="0"/>
              </a:rPr>
              <a:t>(</a:t>
            </a:r>
            <a:r>
              <a:rPr lang="tr-TR" sz="1800" b="0" dirty="0" err="1">
                <a:solidFill>
                  <a:srgbClr val="9CDCFE"/>
                </a:solidFill>
                <a:effectLst/>
                <a:latin typeface="Consolas" panose="020B0609020204030204" pitchFamily="49" charset="0"/>
              </a:rPr>
              <a:t>city</a:t>
            </a:r>
            <a:r>
              <a:rPr lang="tr-TR" sz="1800" b="0" dirty="0">
                <a:solidFill>
                  <a:srgbClr val="D4D4D4"/>
                </a:solidFill>
                <a:effectLst/>
                <a:latin typeface="Consolas" panose="020B0609020204030204" pitchFamily="49" charset="0"/>
              </a:rPr>
              <a:t>, </a:t>
            </a:r>
            <a:r>
              <a:rPr lang="tr-TR" sz="1800" b="0" dirty="0" err="1">
                <a:solidFill>
                  <a:srgbClr val="9CDCFE"/>
                </a:solidFill>
                <a:effectLst/>
                <a:latin typeface="Consolas" panose="020B0609020204030204" pitchFamily="49" charset="0"/>
              </a:rPr>
              <a:t>country</a:t>
            </a:r>
            <a:r>
              <a:rPr lang="tr-TR" sz="1800" b="0" dirty="0">
                <a:solidFill>
                  <a:srgbClr val="D4D4D4"/>
                </a:solidFill>
                <a:effectLst/>
                <a:latin typeface="Consolas" panose="020B0609020204030204" pitchFamily="49" charset="0"/>
              </a:rPr>
              <a:t>) {</a:t>
            </a:r>
          </a:p>
          <a:p>
            <a:r>
              <a:rPr lang="tr-TR" sz="1800" b="0" dirty="0">
                <a:solidFill>
                  <a:srgbClr val="D4D4D4"/>
                </a:solidFill>
                <a:effectLst/>
                <a:latin typeface="Consolas" panose="020B0609020204030204" pitchFamily="49" charset="0"/>
              </a:rPr>
              <a:t>      </a:t>
            </a:r>
            <a:r>
              <a:rPr lang="tr-TR" sz="1800" b="0" dirty="0" err="1">
                <a:solidFill>
                  <a:srgbClr val="C586C0"/>
                </a:solidFill>
                <a:effectLst/>
                <a:latin typeface="Consolas" panose="020B0609020204030204" pitchFamily="49" charset="0"/>
              </a:rPr>
              <a:t>return</a:t>
            </a:r>
            <a:r>
              <a:rPr lang="tr-TR" sz="1800" b="0" dirty="0">
                <a:solidFill>
                  <a:srgbClr val="D4D4D4"/>
                </a:solidFill>
                <a:effectLst/>
                <a:latin typeface="Consolas" panose="020B0609020204030204" pitchFamily="49" charset="0"/>
              </a:rPr>
              <a:t> </a:t>
            </a:r>
            <a:r>
              <a:rPr lang="tr-TR" sz="1800" b="0" dirty="0" err="1">
                <a:solidFill>
                  <a:srgbClr val="569CD6"/>
                </a:solidFill>
                <a:effectLst/>
                <a:latin typeface="Consolas" panose="020B0609020204030204" pitchFamily="49" charset="0"/>
              </a:rPr>
              <a:t>this</a:t>
            </a:r>
            <a:r>
              <a:rPr lang="tr-TR" sz="1800" b="0" dirty="0" err="1">
                <a:solidFill>
                  <a:srgbClr val="D4D4D4"/>
                </a:solidFill>
                <a:effectLst/>
                <a:latin typeface="Consolas" panose="020B0609020204030204" pitchFamily="49" charset="0"/>
              </a:rPr>
              <a:t>.</a:t>
            </a:r>
            <a:r>
              <a:rPr lang="tr-TR" sz="1800" b="0" dirty="0" err="1">
                <a:solidFill>
                  <a:srgbClr val="9CDCFE"/>
                </a:solidFill>
                <a:effectLst/>
                <a:latin typeface="Consolas" panose="020B0609020204030204" pitchFamily="49" charset="0"/>
              </a:rPr>
              <a:t>firstName</a:t>
            </a:r>
            <a:r>
              <a:rPr lang="tr-TR" sz="1800" b="0" dirty="0">
                <a:solidFill>
                  <a:srgbClr val="D4D4D4"/>
                </a:solidFill>
                <a:effectLst/>
                <a:latin typeface="Consolas" panose="020B0609020204030204" pitchFamily="49" charset="0"/>
              </a:rPr>
              <a:t> + </a:t>
            </a:r>
            <a:r>
              <a:rPr lang="tr-TR" sz="1800" b="0" dirty="0">
                <a:solidFill>
                  <a:srgbClr val="CE9178"/>
                </a:solidFill>
                <a:effectLst/>
                <a:latin typeface="Consolas" panose="020B0609020204030204" pitchFamily="49" charset="0"/>
              </a:rPr>
              <a:t>" "</a:t>
            </a:r>
            <a:r>
              <a:rPr lang="tr-TR" sz="1800" b="0" dirty="0">
                <a:solidFill>
                  <a:srgbClr val="D4D4D4"/>
                </a:solidFill>
                <a:effectLst/>
                <a:latin typeface="Consolas" panose="020B0609020204030204" pitchFamily="49" charset="0"/>
              </a:rPr>
              <a:t> + </a:t>
            </a:r>
            <a:r>
              <a:rPr lang="tr-TR" sz="1800" b="0" dirty="0" err="1">
                <a:solidFill>
                  <a:srgbClr val="569CD6"/>
                </a:solidFill>
                <a:effectLst/>
                <a:latin typeface="Consolas" panose="020B0609020204030204" pitchFamily="49" charset="0"/>
              </a:rPr>
              <a:t>this</a:t>
            </a:r>
            <a:r>
              <a:rPr lang="tr-TR" sz="1800" b="0" dirty="0" err="1">
                <a:solidFill>
                  <a:srgbClr val="D4D4D4"/>
                </a:solidFill>
                <a:effectLst/>
                <a:latin typeface="Consolas" panose="020B0609020204030204" pitchFamily="49" charset="0"/>
              </a:rPr>
              <a:t>.</a:t>
            </a:r>
            <a:r>
              <a:rPr lang="tr-TR" sz="1800" b="0" dirty="0" err="1">
                <a:solidFill>
                  <a:srgbClr val="9CDCFE"/>
                </a:solidFill>
                <a:effectLst/>
                <a:latin typeface="Consolas" panose="020B0609020204030204" pitchFamily="49" charset="0"/>
              </a:rPr>
              <a:t>lastName</a:t>
            </a:r>
            <a:r>
              <a:rPr lang="tr-TR" sz="1800" b="0" dirty="0">
                <a:solidFill>
                  <a:srgbClr val="D4D4D4"/>
                </a:solidFill>
                <a:effectLst/>
                <a:latin typeface="Consolas" panose="020B0609020204030204" pitchFamily="49" charset="0"/>
              </a:rPr>
              <a:t> + </a:t>
            </a:r>
            <a:r>
              <a:rPr lang="tr-TR" sz="1800" b="0" dirty="0">
                <a:solidFill>
                  <a:srgbClr val="CE9178"/>
                </a:solidFill>
                <a:effectLst/>
                <a:latin typeface="Consolas" panose="020B0609020204030204" pitchFamily="49" charset="0"/>
              </a:rPr>
              <a:t>","</a:t>
            </a:r>
            <a:r>
              <a:rPr lang="tr-TR" sz="1800" b="0" dirty="0">
                <a:solidFill>
                  <a:srgbClr val="D4D4D4"/>
                </a:solidFill>
                <a:effectLst/>
                <a:latin typeface="Consolas" panose="020B0609020204030204" pitchFamily="49" charset="0"/>
              </a:rPr>
              <a:t> + </a:t>
            </a:r>
            <a:r>
              <a:rPr lang="tr-TR" sz="1800" b="0" dirty="0" err="1">
                <a:solidFill>
                  <a:srgbClr val="9CDCFE"/>
                </a:solidFill>
                <a:effectLst/>
                <a:latin typeface="Consolas" panose="020B0609020204030204" pitchFamily="49" charset="0"/>
              </a:rPr>
              <a:t>city</a:t>
            </a:r>
            <a:r>
              <a:rPr lang="tr-TR" sz="1800" b="0" dirty="0">
                <a:solidFill>
                  <a:srgbClr val="D4D4D4"/>
                </a:solidFill>
                <a:effectLst/>
                <a:latin typeface="Consolas" panose="020B0609020204030204" pitchFamily="49" charset="0"/>
              </a:rPr>
              <a:t> + </a:t>
            </a:r>
            <a:r>
              <a:rPr lang="tr-TR" sz="1800" b="0" dirty="0">
                <a:solidFill>
                  <a:srgbClr val="CE9178"/>
                </a:solidFill>
                <a:effectLst/>
                <a:latin typeface="Consolas" panose="020B0609020204030204" pitchFamily="49" charset="0"/>
              </a:rPr>
              <a:t>","</a:t>
            </a:r>
            <a:r>
              <a:rPr lang="tr-TR" sz="1800" b="0" dirty="0">
                <a:solidFill>
                  <a:srgbClr val="D4D4D4"/>
                </a:solidFill>
                <a:effectLst/>
                <a:latin typeface="Consolas" panose="020B0609020204030204" pitchFamily="49" charset="0"/>
              </a:rPr>
              <a:t> + </a:t>
            </a:r>
            <a:r>
              <a:rPr lang="tr-TR" sz="1800" b="0" dirty="0" err="1">
                <a:solidFill>
                  <a:srgbClr val="9CDCFE"/>
                </a:solidFill>
                <a:effectLst/>
                <a:latin typeface="Consolas" panose="020B0609020204030204" pitchFamily="49" charset="0"/>
              </a:rPr>
              <a:t>country</a:t>
            </a:r>
            <a:r>
              <a:rPr lang="tr-TR" sz="1800" b="0" dirty="0">
                <a:solidFill>
                  <a:srgbClr val="D4D4D4"/>
                </a:solidFill>
                <a:effectLst/>
                <a:latin typeface="Consolas" panose="020B0609020204030204" pitchFamily="49" charset="0"/>
              </a:rPr>
              <a:t>;</a:t>
            </a:r>
          </a:p>
          <a:p>
            <a:r>
              <a:rPr lang="tr-TR" sz="1800" b="0" dirty="0">
                <a:solidFill>
                  <a:srgbClr val="D4D4D4"/>
                </a:solidFill>
                <a:effectLst/>
                <a:latin typeface="Consolas" panose="020B0609020204030204" pitchFamily="49" charset="0"/>
              </a:rPr>
              <a:t>    }</a:t>
            </a:r>
          </a:p>
          <a:p>
            <a:r>
              <a:rPr lang="tr-TR" sz="1800" b="0" dirty="0">
                <a:solidFill>
                  <a:srgbClr val="D4D4D4"/>
                </a:solidFill>
                <a:effectLst/>
                <a:latin typeface="Consolas" panose="020B0609020204030204" pitchFamily="49" charset="0"/>
              </a:rPr>
              <a:t>  }</a:t>
            </a:r>
          </a:p>
          <a:p>
            <a:r>
              <a:rPr lang="tr-TR" sz="1800" b="0" dirty="0">
                <a:solidFill>
                  <a:srgbClr val="D4D4D4"/>
                </a:solidFill>
                <a:effectLst/>
                <a:latin typeface="Consolas" panose="020B0609020204030204" pitchFamily="49" charset="0"/>
              </a:rPr>
              <a:t>  </a:t>
            </a:r>
          </a:p>
          <a:p>
            <a:r>
              <a:rPr lang="tr-TR" sz="1800" b="0" dirty="0">
                <a:solidFill>
                  <a:srgbClr val="D4D4D4"/>
                </a:solidFill>
                <a:effectLst/>
                <a:latin typeface="Consolas" panose="020B0609020204030204" pitchFamily="49" charset="0"/>
              </a:rPr>
              <a:t>  </a:t>
            </a:r>
            <a:r>
              <a:rPr lang="tr-TR" sz="1800" b="0" dirty="0" err="1">
                <a:solidFill>
                  <a:srgbClr val="569CD6"/>
                </a:solidFill>
                <a:effectLst/>
                <a:latin typeface="Consolas" panose="020B0609020204030204" pitchFamily="49" charset="0"/>
              </a:rPr>
              <a:t>const</a:t>
            </a:r>
            <a:r>
              <a:rPr lang="tr-TR" sz="1800" b="0" dirty="0">
                <a:solidFill>
                  <a:srgbClr val="D4D4D4"/>
                </a:solidFill>
                <a:effectLst/>
                <a:latin typeface="Consolas" panose="020B0609020204030204" pitchFamily="49" charset="0"/>
              </a:rPr>
              <a:t> </a:t>
            </a:r>
            <a:r>
              <a:rPr lang="tr-TR" sz="1800" b="0" dirty="0">
                <a:solidFill>
                  <a:srgbClr val="4FC1FF"/>
                </a:solidFill>
                <a:effectLst/>
                <a:latin typeface="Consolas" panose="020B0609020204030204" pitchFamily="49" charset="0"/>
              </a:rPr>
              <a:t>person1</a:t>
            </a:r>
            <a:r>
              <a:rPr lang="tr-TR" sz="1800" b="0" dirty="0">
                <a:solidFill>
                  <a:srgbClr val="D4D4D4"/>
                </a:solidFill>
                <a:effectLst/>
                <a:latin typeface="Consolas" panose="020B0609020204030204" pitchFamily="49" charset="0"/>
              </a:rPr>
              <a:t> = {</a:t>
            </a:r>
          </a:p>
          <a:p>
            <a:r>
              <a:rPr lang="tr-TR" sz="1800" b="0" dirty="0">
                <a:solidFill>
                  <a:srgbClr val="D4D4D4"/>
                </a:solidFill>
                <a:effectLst/>
                <a:latin typeface="Consolas" panose="020B0609020204030204" pitchFamily="49" charset="0"/>
              </a:rPr>
              <a:t>    </a:t>
            </a:r>
            <a:r>
              <a:rPr lang="tr-TR" sz="1800" b="0" dirty="0" err="1">
                <a:solidFill>
                  <a:srgbClr val="9CDCFE"/>
                </a:solidFill>
                <a:effectLst/>
                <a:latin typeface="Consolas" panose="020B0609020204030204" pitchFamily="49" charset="0"/>
              </a:rPr>
              <a:t>firstName</a:t>
            </a:r>
            <a:r>
              <a:rPr lang="tr-TR" sz="1800" b="0" dirty="0">
                <a:solidFill>
                  <a:srgbClr val="9CDCFE"/>
                </a:solidFill>
                <a:effectLst/>
                <a:latin typeface="Consolas" panose="020B0609020204030204" pitchFamily="49" charset="0"/>
              </a:rPr>
              <a:t>:</a:t>
            </a:r>
            <a:r>
              <a:rPr lang="tr-TR" sz="1800" b="0" dirty="0">
                <a:solidFill>
                  <a:srgbClr val="CE9178"/>
                </a:solidFill>
                <a:effectLst/>
                <a:latin typeface="Consolas" panose="020B0609020204030204" pitchFamily="49" charset="0"/>
              </a:rPr>
              <a:t>"John"</a:t>
            </a:r>
            <a:r>
              <a:rPr lang="tr-TR" sz="1800" b="0" dirty="0">
                <a:solidFill>
                  <a:srgbClr val="D4D4D4"/>
                </a:solidFill>
                <a:effectLst/>
                <a:latin typeface="Consolas" panose="020B0609020204030204" pitchFamily="49" charset="0"/>
              </a:rPr>
              <a:t>,</a:t>
            </a:r>
          </a:p>
          <a:p>
            <a:r>
              <a:rPr lang="tr-TR" sz="1800" b="0" dirty="0">
                <a:solidFill>
                  <a:srgbClr val="D4D4D4"/>
                </a:solidFill>
                <a:effectLst/>
                <a:latin typeface="Consolas" panose="020B0609020204030204" pitchFamily="49" charset="0"/>
              </a:rPr>
              <a:t>    </a:t>
            </a:r>
            <a:r>
              <a:rPr lang="tr-TR" sz="1800" b="0" dirty="0" err="1">
                <a:solidFill>
                  <a:srgbClr val="9CDCFE"/>
                </a:solidFill>
                <a:effectLst/>
                <a:latin typeface="Consolas" panose="020B0609020204030204" pitchFamily="49" charset="0"/>
              </a:rPr>
              <a:t>lastName</a:t>
            </a:r>
            <a:r>
              <a:rPr lang="tr-TR" sz="1800" b="0" dirty="0">
                <a:solidFill>
                  <a:srgbClr val="9CDCFE"/>
                </a:solidFill>
                <a:effectLst/>
                <a:latin typeface="Consolas" panose="020B0609020204030204" pitchFamily="49" charset="0"/>
              </a:rPr>
              <a:t>:</a:t>
            </a:r>
            <a:r>
              <a:rPr lang="tr-TR" sz="1800" b="0" dirty="0">
                <a:solidFill>
                  <a:srgbClr val="D4D4D4"/>
                </a:solidFill>
                <a:effectLst/>
                <a:latin typeface="Consolas" panose="020B0609020204030204" pitchFamily="49" charset="0"/>
              </a:rPr>
              <a:t> </a:t>
            </a:r>
            <a:r>
              <a:rPr lang="tr-TR" sz="1800" b="0" dirty="0">
                <a:solidFill>
                  <a:srgbClr val="CE9178"/>
                </a:solidFill>
                <a:effectLst/>
                <a:latin typeface="Consolas" panose="020B0609020204030204" pitchFamily="49" charset="0"/>
              </a:rPr>
              <a:t>"</a:t>
            </a:r>
            <a:r>
              <a:rPr lang="tr-TR" sz="1800" b="0" dirty="0" err="1">
                <a:solidFill>
                  <a:srgbClr val="CE9178"/>
                </a:solidFill>
                <a:effectLst/>
                <a:latin typeface="Consolas" panose="020B0609020204030204" pitchFamily="49" charset="0"/>
              </a:rPr>
              <a:t>Doe</a:t>
            </a:r>
            <a:r>
              <a:rPr lang="tr-TR" sz="1800" b="0" dirty="0">
                <a:solidFill>
                  <a:srgbClr val="CE9178"/>
                </a:solidFill>
                <a:effectLst/>
                <a:latin typeface="Consolas" panose="020B0609020204030204" pitchFamily="49" charset="0"/>
              </a:rPr>
              <a:t>"</a:t>
            </a:r>
            <a:endParaRPr lang="tr-TR" sz="1800" b="0" dirty="0">
              <a:solidFill>
                <a:srgbClr val="D4D4D4"/>
              </a:solidFill>
              <a:effectLst/>
              <a:latin typeface="Consolas" panose="020B0609020204030204" pitchFamily="49" charset="0"/>
            </a:endParaRPr>
          </a:p>
          <a:p>
            <a:r>
              <a:rPr lang="tr-TR" sz="1800" b="0" dirty="0">
                <a:solidFill>
                  <a:srgbClr val="D4D4D4"/>
                </a:solidFill>
                <a:effectLst/>
                <a:latin typeface="Consolas" panose="020B0609020204030204" pitchFamily="49" charset="0"/>
              </a:rPr>
              <a:t>  }</a:t>
            </a:r>
          </a:p>
          <a:p>
            <a:r>
              <a:rPr lang="tr-TR" sz="1800" b="0" dirty="0">
                <a:solidFill>
                  <a:srgbClr val="D4D4D4"/>
                </a:solidFill>
                <a:effectLst/>
                <a:latin typeface="Consolas" panose="020B0609020204030204" pitchFamily="49" charset="0"/>
              </a:rPr>
              <a:t>  </a:t>
            </a:r>
          </a:p>
          <a:p>
            <a:r>
              <a:rPr lang="tr-TR" sz="1800" b="0" dirty="0">
                <a:solidFill>
                  <a:srgbClr val="D4D4D4"/>
                </a:solidFill>
                <a:effectLst/>
                <a:latin typeface="Consolas" panose="020B0609020204030204" pitchFamily="49" charset="0"/>
              </a:rPr>
              <a:t>  </a:t>
            </a:r>
            <a:r>
              <a:rPr lang="tr-TR" sz="1800" b="0" dirty="0" err="1">
                <a:solidFill>
                  <a:srgbClr val="4FC1FF"/>
                </a:solidFill>
                <a:effectLst/>
                <a:latin typeface="Consolas" panose="020B0609020204030204" pitchFamily="49" charset="0"/>
              </a:rPr>
              <a:t>person</a:t>
            </a:r>
            <a:r>
              <a:rPr lang="tr-TR" sz="1800" b="0" dirty="0" err="1">
                <a:solidFill>
                  <a:srgbClr val="D4D4D4"/>
                </a:solidFill>
                <a:effectLst/>
                <a:latin typeface="Consolas" panose="020B0609020204030204" pitchFamily="49" charset="0"/>
              </a:rPr>
              <a:t>.</a:t>
            </a:r>
            <a:r>
              <a:rPr lang="tr-TR" sz="1800" b="0" dirty="0" err="1">
                <a:solidFill>
                  <a:srgbClr val="DCDCAA"/>
                </a:solidFill>
                <a:effectLst/>
                <a:latin typeface="Consolas" panose="020B0609020204030204" pitchFamily="49" charset="0"/>
              </a:rPr>
              <a:t>fullName</a:t>
            </a:r>
            <a:r>
              <a:rPr lang="tr-TR" sz="1800" b="0" dirty="0" err="1">
                <a:solidFill>
                  <a:srgbClr val="D4D4D4"/>
                </a:solidFill>
                <a:effectLst/>
                <a:latin typeface="Consolas" panose="020B0609020204030204" pitchFamily="49" charset="0"/>
              </a:rPr>
              <a:t>.</a:t>
            </a:r>
            <a:r>
              <a:rPr lang="tr-TR" sz="1800" b="0" dirty="0" err="1">
                <a:solidFill>
                  <a:srgbClr val="DCDCAA"/>
                </a:solidFill>
                <a:effectLst/>
                <a:latin typeface="Consolas" panose="020B0609020204030204" pitchFamily="49" charset="0"/>
              </a:rPr>
              <a:t>apply</a:t>
            </a:r>
            <a:r>
              <a:rPr lang="tr-TR" sz="1800" b="0" dirty="0">
                <a:solidFill>
                  <a:srgbClr val="D4D4D4"/>
                </a:solidFill>
                <a:effectLst/>
                <a:latin typeface="Consolas" panose="020B0609020204030204" pitchFamily="49" charset="0"/>
              </a:rPr>
              <a:t>(</a:t>
            </a:r>
            <a:r>
              <a:rPr lang="tr-TR" sz="1800" b="0" dirty="0">
                <a:solidFill>
                  <a:srgbClr val="4FC1FF"/>
                </a:solidFill>
                <a:effectLst/>
                <a:latin typeface="Consolas" panose="020B0609020204030204" pitchFamily="49" charset="0"/>
              </a:rPr>
              <a:t>person1</a:t>
            </a:r>
            <a:r>
              <a:rPr lang="tr-TR" sz="1800" b="0" dirty="0">
                <a:solidFill>
                  <a:srgbClr val="D4D4D4"/>
                </a:solidFill>
                <a:effectLst/>
                <a:latin typeface="Consolas" panose="020B0609020204030204" pitchFamily="49" charset="0"/>
              </a:rPr>
              <a:t>, [</a:t>
            </a:r>
            <a:r>
              <a:rPr lang="tr-TR" sz="1800" b="0" dirty="0">
                <a:solidFill>
                  <a:srgbClr val="CE9178"/>
                </a:solidFill>
                <a:effectLst/>
                <a:latin typeface="Consolas" panose="020B0609020204030204" pitchFamily="49" charset="0"/>
              </a:rPr>
              <a:t>"Oslo"</a:t>
            </a:r>
            <a:r>
              <a:rPr lang="tr-TR" sz="1800" b="0" dirty="0">
                <a:solidFill>
                  <a:srgbClr val="D4D4D4"/>
                </a:solidFill>
                <a:effectLst/>
                <a:latin typeface="Consolas" panose="020B0609020204030204" pitchFamily="49" charset="0"/>
              </a:rPr>
              <a:t>, </a:t>
            </a:r>
            <a:r>
              <a:rPr lang="tr-TR" sz="1800" b="0" dirty="0">
                <a:solidFill>
                  <a:srgbClr val="CE9178"/>
                </a:solidFill>
                <a:effectLst/>
                <a:latin typeface="Consolas" panose="020B0609020204030204" pitchFamily="49" charset="0"/>
              </a:rPr>
              <a:t>"</a:t>
            </a:r>
            <a:r>
              <a:rPr lang="tr-TR" sz="1800" b="0" dirty="0" err="1">
                <a:solidFill>
                  <a:srgbClr val="CE9178"/>
                </a:solidFill>
                <a:effectLst/>
                <a:latin typeface="Consolas" panose="020B0609020204030204" pitchFamily="49" charset="0"/>
              </a:rPr>
              <a:t>Norway</a:t>
            </a:r>
            <a:r>
              <a:rPr lang="tr-TR" sz="1800" b="0" dirty="0">
                <a:solidFill>
                  <a:srgbClr val="CE9178"/>
                </a:solidFill>
                <a:effectLst/>
                <a:latin typeface="Consolas" panose="020B0609020204030204" pitchFamily="49" charset="0"/>
              </a:rPr>
              <a:t>"</a:t>
            </a:r>
            <a:r>
              <a:rPr lang="tr-TR" sz="1800" b="0" dirty="0">
                <a:solidFill>
                  <a:srgbClr val="D4D4D4"/>
                </a:solidFill>
                <a:effectLst/>
                <a:latin typeface="Consolas" panose="020B0609020204030204" pitchFamily="49" charset="0"/>
              </a:rPr>
              <a:t>]);</a:t>
            </a:r>
          </a:p>
          <a:p>
            <a:endParaRPr lang="tr-TR" sz="1500" dirty="0"/>
          </a:p>
        </p:txBody>
      </p:sp>
    </p:spTree>
    <p:extLst>
      <p:ext uri="{BB962C8B-B14F-4D97-AF65-F5344CB8AC3E}">
        <p14:creationId xmlns:p14="http://schemas.microsoft.com/office/powerpoint/2010/main" val="6470364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D9EACF-C861-B9EA-9767-6A7BCE65BEDC}"/>
              </a:ext>
            </a:extLst>
          </p:cNvPr>
          <p:cNvSpPr>
            <a:spLocks noGrp="1"/>
          </p:cNvSpPr>
          <p:nvPr>
            <p:ph type="title"/>
          </p:nvPr>
        </p:nvSpPr>
        <p:spPr>
          <a:xfrm>
            <a:off x="838200" y="365126"/>
            <a:ext cx="10515600" cy="632402"/>
          </a:xfrm>
        </p:spPr>
        <p:txBody>
          <a:bodyPr>
            <a:normAutofit fontScale="90000"/>
          </a:bodyPr>
          <a:lstStyle/>
          <a:p>
            <a:r>
              <a:rPr lang="tr-TR" dirty="0" err="1">
                <a:solidFill>
                  <a:schemeClr val="accent2"/>
                </a:solidFill>
              </a:rPr>
              <a:t>bind</a:t>
            </a:r>
            <a:r>
              <a:rPr lang="tr-TR" dirty="0">
                <a:solidFill>
                  <a:schemeClr val="accent2"/>
                </a:solidFill>
              </a:rPr>
              <a:t>() </a:t>
            </a:r>
            <a:r>
              <a:rPr lang="tr-TR" dirty="0" err="1">
                <a:solidFill>
                  <a:schemeClr val="accent2"/>
                </a:solidFill>
              </a:rPr>
              <a:t>method</a:t>
            </a:r>
            <a:endParaRPr lang="tr-TR" dirty="0"/>
          </a:p>
        </p:txBody>
      </p:sp>
      <p:sp>
        <p:nvSpPr>
          <p:cNvPr id="3" name="İçerik Yer Tutucusu 2">
            <a:extLst>
              <a:ext uri="{FF2B5EF4-FFF2-40B4-BE49-F238E27FC236}">
                <a16:creationId xmlns:a16="http://schemas.microsoft.com/office/drawing/2014/main" id="{22C38DE1-0EBE-A258-5F2D-9100075A4F4C}"/>
              </a:ext>
            </a:extLst>
          </p:cNvPr>
          <p:cNvSpPr>
            <a:spLocks noGrp="1"/>
          </p:cNvSpPr>
          <p:nvPr>
            <p:ph idx="1"/>
          </p:nvPr>
        </p:nvSpPr>
        <p:spPr>
          <a:xfrm>
            <a:off x="838200" y="997528"/>
            <a:ext cx="10515600" cy="5717308"/>
          </a:xfrm>
        </p:spPr>
        <p:txBody>
          <a:bodyPr>
            <a:normAutofit fontScale="92500" lnSpcReduction="10000"/>
          </a:bodyPr>
          <a:lstStyle/>
          <a:p>
            <a:pPr marL="0" indent="0">
              <a:buNone/>
            </a:pPr>
            <a:r>
              <a:rPr lang="tr-TR" sz="1500" b="0" i="0" dirty="0" err="1">
                <a:effectLst/>
                <a:latin typeface="Arial" panose="020B0604020202020204" pitchFamily="34" charset="0"/>
              </a:rPr>
              <a:t>bind</a:t>
            </a:r>
            <a:r>
              <a:rPr lang="tr-TR" sz="1500" b="0" i="0" dirty="0">
                <a:effectLst/>
                <a:latin typeface="Arial" panose="020B0604020202020204" pitchFamily="34" charset="0"/>
              </a:rPr>
              <a:t>() yöntemiyle, bir nesne başka bir nesneden bir yöntem ödünç alabilir.</a:t>
            </a:r>
            <a:br>
              <a:rPr lang="tr-TR" sz="1500" dirty="0"/>
            </a:br>
            <a:r>
              <a:rPr lang="tr-TR" sz="1500" b="0" i="0" dirty="0">
                <a:effectLst/>
                <a:latin typeface="Arial" panose="020B0604020202020204" pitchFamily="34" charset="0"/>
              </a:rPr>
              <a:t>Aşağıdaki örnek 2 nesne oluşturur (kişi ve üye).</a:t>
            </a:r>
            <a:br>
              <a:rPr lang="tr-TR" sz="1500" dirty="0"/>
            </a:br>
            <a:r>
              <a:rPr lang="tr-TR" sz="1500" b="0" i="0" dirty="0">
                <a:effectLst/>
                <a:latin typeface="Arial" panose="020B0604020202020204" pitchFamily="34" charset="0"/>
              </a:rPr>
              <a:t>Üye nesne, kişi nesnesinden tam ad yöntemini ödünç alır.</a:t>
            </a:r>
          </a:p>
          <a:p>
            <a:pPr marL="0" indent="0">
              <a:buNone/>
            </a:pPr>
            <a:endParaRPr lang="tr-TR" sz="1500" b="0" i="0" dirty="0">
              <a:effectLst/>
              <a:latin typeface="Arial" panose="020B0604020202020204" pitchFamily="34" charset="0"/>
            </a:endParaRPr>
          </a:p>
          <a:p>
            <a:r>
              <a:rPr lang="tr-TR" sz="1600" b="0" dirty="0" err="1">
                <a:solidFill>
                  <a:srgbClr val="569CD6"/>
                </a:solidFill>
                <a:effectLst/>
                <a:latin typeface="Consolas" panose="020B0609020204030204" pitchFamily="49" charset="0"/>
              </a:rPr>
              <a:t>const</a:t>
            </a:r>
            <a:r>
              <a:rPr lang="tr-TR" sz="1600" b="0" dirty="0">
                <a:solidFill>
                  <a:srgbClr val="D4D4D4"/>
                </a:solidFill>
                <a:effectLst/>
                <a:latin typeface="Consolas" panose="020B0609020204030204" pitchFamily="49" charset="0"/>
              </a:rPr>
              <a:t> </a:t>
            </a:r>
            <a:r>
              <a:rPr lang="tr-TR" sz="1600" b="0" dirty="0" err="1">
                <a:solidFill>
                  <a:srgbClr val="4FC1FF"/>
                </a:solidFill>
                <a:effectLst/>
                <a:latin typeface="Consolas" panose="020B0609020204030204" pitchFamily="49" charset="0"/>
              </a:rPr>
              <a:t>person</a:t>
            </a:r>
            <a:r>
              <a:rPr lang="tr-TR" sz="1600" b="0" dirty="0">
                <a:solidFill>
                  <a:srgbClr val="D4D4D4"/>
                </a:solidFill>
                <a:effectLst/>
                <a:latin typeface="Consolas" panose="020B0609020204030204" pitchFamily="49" charset="0"/>
              </a:rPr>
              <a:t> = {</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firstName</a:t>
            </a:r>
            <a:r>
              <a:rPr lang="tr-TR" sz="1600" b="0" dirty="0">
                <a:solidFill>
                  <a:srgbClr val="9CDCFE"/>
                </a:solidFill>
                <a:effectLst/>
                <a:latin typeface="Consolas" panose="020B0609020204030204" pitchFamily="49" charset="0"/>
              </a:rPr>
              <a:t>:</a:t>
            </a:r>
            <a:r>
              <a:rPr lang="tr-TR" sz="1600" b="0" dirty="0">
                <a:solidFill>
                  <a:srgbClr val="CE9178"/>
                </a:solidFill>
                <a:effectLst/>
                <a:latin typeface="Consolas" panose="020B0609020204030204" pitchFamily="49" charset="0"/>
              </a:rPr>
              <a:t>"John"</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lastName</a:t>
            </a:r>
            <a:r>
              <a:rPr lang="tr-TR" sz="1600" b="0" dirty="0">
                <a:solidFill>
                  <a:srgbClr val="9CDCFE"/>
                </a:solidFill>
                <a:effectLst/>
                <a:latin typeface="Consolas" panose="020B0609020204030204" pitchFamily="49" charset="0"/>
              </a:rPr>
              <a:t>:</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a:t>
            </a:r>
            <a:r>
              <a:rPr lang="tr-TR" sz="1600" b="0" dirty="0" err="1">
                <a:solidFill>
                  <a:srgbClr val="CE9178"/>
                </a:solidFill>
                <a:effectLst/>
                <a:latin typeface="Consolas" panose="020B0609020204030204" pitchFamily="49" charset="0"/>
              </a:rPr>
              <a:t>Doe</a:t>
            </a:r>
            <a:r>
              <a:rPr lang="tr-TR" sz="1600" b="0" dirty="0">
                <a:solidFill>
                  <a:srgbClr val="CE9178"/>
                </a:solidFill>
                <a:effectLst/>
                <a:latin typeface="Consolas" panose="020B0609020204030204" pitchFamily="49" charset="0"/>
              </a:rPr>
              <a:t>"</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err="1">
                <a:solidFill>
                  <a:srgbClr val="DCDCAA"/>
                </a:solidFill>
                <a:effectLst/>
                <a:latin typeface="Consolas" panose="020B0609020204030204" pitchFamily="49" charset="0"/>
              </a:rPr>
              <a:t>fullName</a:t>
            </a:r>
            <a:r>
              <a:rPr lang="tr-TR" sz="1600" b="0" dirty="0">
                <a:solidFill>
                  <a:srgbClr val="9CDCFE"/>
                </a:solidFill>
                <a:effectLst/>
                <a:latin typeface="Consolas" panose="020B0609020204030204" pitchFamily="49" charset="0"/>
              </a:rPr>
              <a:t>:</a:t>
            </a:r>
            <a:r>
              <a:rPr lang="tr-TR" sz="1600" b="0" dirty="0">
                <a:solidFill>
                  <a:srgbClr val="D4D4D4"/>
                </a:solidFill>
                <a:effectLst/>
                <a:latin typeface="Consolas" panose="020B0609020204030204" pitchFamily="49" charset="0"/>
              </a:rPr>
              <a:t> </a:t>
            </a:r>
            <a:r>
              <a:rPr lang="tr-TR" sz="1600" b="0" dirty="0" err="1">
                <a:solidFill>
                  <a:srgbClr val="569CD6"/>
                </a:solidFill>
                <a:effectLst/>
                <a:latin typeface="Consolas" panose="020B0609020204030204" pitchFamily="49" charset="0"/>
              </a:rPr>
              <a:t>function</a:t>
            </a:r>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C586C0"/>
                </a:solidFill>
                <a:effectLst/>
                <a:latin typeface="Consolas" panose="020B0609020204030204" pitchFamily="49" charset="0"/>
              </a:rPr>
              <a:t>return</a:t>
            </a:r>
            <a:r>
              <a:rPr lang="tr-TR" sz="1600" b="0" dirty="0">
                <a:solidFill>
                  <a:srgbClr val="D4D4D4"/>
                </a:solidFill>
                <a:effectLst/>
                <a:latin typeface="Consolas" panose="020B0609020204030204" pitchFamily="49" charset="0"/>
              </a:rPr>
              <a:t> </a:t>
            </a:r>
            <a:r>
              <a:rPr lang="tr-TR" sz="1600" b="0" dirty="0" err="1">
                <a:solidFill>
                  <a:srgbClr val="569CD6"/>
                </a:solidFill>
                <a:effectLst/>
                <a:latin typeface="Consolas" panose="020B0609020204030204" pitchFamily="49" charset="0"/>
              </a:rPr>
              <a:t>this</a:t>
            </a:r>
            <a:r>
              <a:rPr lang="tr-TR" sz="1600" b="0" dirty="0" err="1">
                <a:solidFill>
                  <a:srgbClr val="D4D4D4"/>
                </a:solidFill>
                <a:effectLst/>
                <a:latin typeface="Consolas" panose="020B0609020204030204" pitchFamily="49" charset="0"/>
              </a:rPr>
              <a:t>.</a:t>
            </a:r>
            <a:r>
              <a:rPr lang="tr-TR" sz="1600" b="0" dirty="0" err="1">
                <a:solidFill>
                  <a:srgbClr val="9CDCFE"/>
                </a:solidFill>
                <a:effectLst/>
                <a:latin typeface="Consolas" panose="020B0609020204030204" pitchFamily="49" charset="0"/>
              </a:rPr>
              <a:t>firstName</a:t>
            </a:r>
            <a:r>
              <a:rPr lang="tr-TR" sz="1600" b="0" dirty="0">
                <a:solidFill>
                  <a:srgbClr val="D4D4D4"/>
                </a:solidFill>
                <a:effectLst/>
                <a:latin typeface="Consolas" panose="020B0609020204030204" pitchFamily="49" charset="0"/>
              </a:rPr>
              <a:t> + </a:t>
            </a:r>
            <a:r>
              <a:rPr lang="tr-TR" sz="1600" b="0" dirty="0">
                <a:solidFill>
                  <a:srgbClr val="CE9178"/>
                </a:solidFill>
                <a:effectLst/>
                <a:latin typeface="Consolas" panose="020B0609020204030204" pitchFamily="49" charset="0"/>
              </a:rPr>
              <a:t>" "</a:t>
            </a:r>
            <a:r>
              <a:rPr lang="tr-TR" sz="1600" b="0" dirty="0">
                <a:solidFill>
                  <a:srgbClr val="D4D4D4"/>
                </a:solidFill>
                <a:effectLst/>
                <a:latin typeface="Consolas" panose="020B0609020204030204" pitchFamily="49" charset="0"/>
              </a:rPr>
              <a:t> + </a:t>
            </a:r>
            <a:r>
              <a:rPr lang="tr-TR" sz="1600" b="0" dirty="0" err="1">
                <a:solidFill>
                  <a:srgbClr val="569CD6"/>
                </a:solidFill>
                <a:effectLst/>
                <a:latin typeface="Consolas" panose="020B0609020204030204" pitchFamily="49" charset="0"/>
              </a:rPr>
              <a:t>this</a:t>
            </a:r>
            <a:r>
              <a:rPr lang="tr-TR" sz="1600" b="0" dirty="0" err="1">
                <a:solidFill>
                  <a:srgbClr val="D4D4D4"/>
                </a:solidFill>
                <a:effectLst/>
                <a:latin typeface="Consolas" panose="020B0609020204030204" pitchFamily="49" charset="0"/>
              </a:rPr>
              <a:t>.</a:t>
            </a:r>
            <a:r>
              <a:rPr lang="tr-TR" sz="1600" b="0" dirty="0" err="1">
                <a:solidFill>
                  <a:srgbClr val="9CDCFE"/>
                </a:solidFill>
                <a:effectLst/>
                <a:latin typeface="Consolas" panose="020B0609020204030204" pitchFamily="49" charset="0"/>
              </a:rPr>
              <a:t>lastName</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569CD6"/>
                </a:solidFill>
                <a:effectLst/>
                <a:latin typeface="Consolas" panose="020B0609020204030204" pitchFamily="49" charset="0"/>
              </a:rPr>
              <a:t>const</a:t>
            </a:r>
            <a:r>
              <a:rPr lang="tr-TR" sz="1600" b="0" dirty="0">
                <a:solidFill>
                  <a:srgbClr val="D4D4D4"/>
                </a:solidFill>
                <a:effectLst/>
                <a:latin typeface="Consolas" panose="020B0609020204030204" pitchFamily="49" charset="0"/>
              </a:rPr>
              <a:t> </a:t>
            </a:r>
            <a:r>
              <a:rPr lang="tr-TR" sz="1600" b="0" dirty="0" err="1">
                <a:solidFill>
                  <a:srgbClr val="4FC1FF"/>
                </a:solidFill>
                <a:effectLst/>
                <a:latin typeface="Consolas" panose="020B0609020204030204" pitchFamily="49" charset="0"/>
              </a:rPr>
              <a:t>member</a:t>
            </a:r>
            <a:r>
              <a:rPr lang="tr-TR" sz="1600" b="0" dirty="0">
                <a:solidFill>
                  <a:srgbClr val="D4D4D4"/>
                </a:solidFill>
                <a:effectLst/>
                <a:latin typeface="Consolas" panose="020B0609020204030204" pitchFamily="49" charset="0"/>
              </a:rPr>
              <a:t> = {</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firstName</a:t>
            </a:r>
            <a:r>
              <a:rPr lang="tr-TR" sz="1600" b="0" dirty="0">
                <a:solidFill>
                  <a:srgbClr val="9CDCFE"/>
                </a:solidFill>
                <a:effectLst/>
                <a:latin typeface="Consolas" panose="020B0609020204030204" pitchFamily="49" charset="0"/>
              </a:rPr>
              <a:t>:</a:t>
            </a:r>
            <a:r>
              <a:rPr lang="tr-TR" sz="1600" b="0" dirty="0">
                <a:solidFill>
                  <a:srgbClr val="CE9178"/>
                </a:solidFill>
                <a:effectLst/>
                <a:latin typeface="Consolas" panose="020B0609020204030204" pitchFamily="49" charset="0"/>
              </a:rPr>
              <a:t>"</a:t>
            </a:r>
            <a:r>
              <a:rPr lang="tr-TR" sz="1600" b="0" dirty="0" err="1">
                <a:solidFill>
                  <a:srgbClr val="CE9178"/>
                </a:solidFill>
                <a:effectLst/>
                <a:latin typeface="Consolas" panose="020B0609020204030204" pitchFamily="49" charset="0"/>
              </a:rPr>
              <a:t>Hege</a:t>
            </a:r>
            <a:r>
              <a:rPr lang="tr-TR" sz="1600" b="0" dirty="0">
                <a:solidFill>
                  <a:srgbClr val="CE9178"/>
                </a:solidFill>
                <a:effectLst/>
                <a:latin typeface="Consolas" panose="020B0609020204030204" pitchFamily="49" charset="0"/>
              </a:rPr>
              <a:t>"</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lastName</a:t>
            </a:r>
            <a:r>
              <a:rPr lang="tr-TR" sz="1600" b="0" dirty="0">
                <a:solidFill>
                  <a:srgbClr val="9CDCFE"/>
                </a:solidFill>
                <a:effectLst/>
                <a:latin typeface="Consolas" panose="020B0609020204030204" pitchFamily="49" charset="0"/>
              </a:rPr>
              <a:t>:</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a:t>
            </a:r>
            <a:r>
              <a:rPr lang="tr-TR" sz="1600" b="0" dirty="0" err="1">
                <a:solidFill>
                  <a:srgbClr val="CE9178"/>
                </a:solidFill>
                <a:effectLst/>
                <a:latin typeface="Consolas" panose="020B0609020204030204" pitchFamily="49" charset="0"/>
              </a:rPr>
              <a:t>Nilsen</a:t>
            </a:r>
            <a:r>
              <a:rPr lang="tr-TR" sz="1600" b="0" dirty="0">
                <a:solidFill>
                  <a:srgbClr val="CE9178"/>
                </a:solidFill>
                <a:effectLst/>
                <a:latin typeface="Consolas" panose="020B0609020204030204" pitchFamily="49" charset="0"/>
              </a:rPr>
              <a:t>"</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569CD6"/>
                </a:solidFill>
                <a:effectLst/>
                <a:latin typeface="Consolas" panose="020B0609020204030204" pitchFamily="49" charset="0"/>
              </a:rPr>
              <a:t>let</a:t>
            </a:r>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fullName</a:t>
            </a:r>
            <a:r>
              <a:rPr lang="tr-TR" sz="1600" b="0" dirty="0">
                <a:solidFill>
                  <a:srgbClr val="D4D4D4"/>
                </a:solidFill>
                <a:effectLst/>
                <a:latin typeface="Consolas" panose="020B0609020204030204" pitchFamily="49" charset="0"/>
              </a:rPr>
              <a:t> = </a:t>
            </a:r>
            <a:r>
              <a:rPr lang="tr-TR" sz="1600" b="0" dirty="0" err="1">
                <a:solidFill>
                  <a:srgbClr val="4FC1FF"/>
                </a:solidFill>
                <a:effectLst/>
                <a:latin typeface="Consolas" panose="020B0609020204030204" pitchFamily="49" charset="0"/>
              </a:rPr>
              <a:t>person</a:t>
            </a:r>
            <a:r>
              <a:rPr lang="tr-TR" sz="1600" b="0" dirty="0" err="1">
                <a:solidFill>
                  <a:srgbClr val="D4D4D4"/>
                </a:solidFill>
                <a:effectLst/>
                <a:latin typeface="Consolas" panose="020B0609020204030204" pitchFamily="49" charset="0"/>
              </a:rPr>
              <a:t>.</a:t>
            </a:r>
            <a:r>
              <a:rPr lang="tr-TR" sz="1600" b="0" dirty="0" err="1">
                <a:solidFill>
                  <a:srgbClr val="DCDCAA"/>
                </a:solidFill>
                <a:effectLst/>
                <a:latin typeface="Consolas" panose="020B0609020204030204" pitchFamily="49" charset="0"/>
              </a:rPr>
              <a:t>fullName</a:t>
            </a:r>
            <a:r>
              <a:rPr lang="tr-TR" sz="1600" b="0" dirty="0" err="1">
                <a:solidFill>
                  <a:srgbClr val="D4D4D4"/>
                </a:solidFill>
                <a:effectLst/>
                <a:latin typeface="Consolas" panose="020B0609020204030204" pitchFamily="49" charset="0"/>
              </a:rPr>
              <a:t>.</a:t>
            </a:r>
            <a:r>
              <a:rPr lang="tr-TR" sz="1600" b="0" dirty="0" err="1">
                <a:solidFill>
                  <a:srgbClr val="DCDCAA"/>
                </a:solidFill>
                <a:effectLst/>
                <a:latin typeface="Consolas" panose="020B0609020204030204" pitchFamily="49" charset="0"/>
              </a:rPr>
              <a:t>bind</a:t>
            </a:r>
            <a:r>
              <a:rPr lang="tr-TR" sz="1600" b="0" dirty="0">
                <a:solidFill>
                  <a:srgbClr val="D4D4D4"/>
                </a:solidFill>
                <a:effectLst/>
                <a:latin typeface="Consolas" panose="020B0609020204030204" pitchFamily="49" charset="0"/>
              </a:rPr>
              <a:t>(</a:t>
            </a:r>
            <a:r>
              <a:rPr lang="tr-TR" sz="1600" b="0" dirty="0" err="1">
                <a:solidFill>
                  <a:srgbClr val="4FC1FF"/>
                </a:solidFill>
                <a:effectLst/>
                <a:latin typeface="Consolas" panose="020B0609020204030204" pitchFamily="49" charset="0"/>
              </a:rPr>
              <a:t>member</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a:solidFill>
                  <a:srgbClr val="9CDCFE"/>
                </a:solidFill>
                <a:effectLst/>
                <a:latin typeface="Consolas" panose="020B0609020204030204" pitchFamily="49" charset="0"/>
              </a:rPr>
              <a:t>console</a:t>
            </a:r>
            <a:r>
              <a:rPr lang="tr-TR" sz="1600" b="0" dirty="0">
                <a:solidFill>
                  <a:srgbClr val="D4D4D4"/>
                </a:solidFill>
                <a:effectLst/>
                <a:latin typeface="Consolas" panose="020B0609020204030204" pitchFamily="49" charset="0"/>
              </a:rPr>
              <a:t>.</a:t>
            </a:r>
            <a:r>
              <a:rPr lang="tr-TR" sz="1600" b="0" dirty="0">
                <a:solidFill>
                  <a:srgbClr val="DCDCAA"/>
                </a:solidFill>
                <a:effectLst/>
                <a:latin typeface="Consolas" panose="020B0609020204030204" pitchFamily="49" charset="0"/>
              </a:rPr>
              <a:t>log</a:t>
            </a:r>
            <a:r>
              <a:rPr lang="tr-TR" sz="1600" b="0" dirty="0">
                <a:solidFill>
                  <a:srgbClr val="D4D4D4"/>
                </a:solidFill>
                <a:effectLst/>
                <a:latin typeface="Consolas" panose="020B0609020204030204" pitchFamily="49" charset="0"/>
              </a:rPr>
              <a:t>(</a:t>
            </a:r>
            <a:r>
              <a:rPr lang="tr-TR" sz="1600" b="0" dirty="0" err="1">
                <a:solidFill>
                  <a:srgbClr val="DCDCAA"/>
                </a:solidFill>
                <a:effectLst/>
                <a:latin typeface="Consolas" panose="020B0609020204030204" pitchFamily="49" charset="0"/>
              </a:rPr>
              <a:t>fullName</a:t>
            </a:r>
            <a:r>
              <a:rPr lang="tr-TR"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4513733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A54579-B05C-2041-5798-FECB195A925D}"/>
              </a:ext>
            </a:extLst>
          </p:cNvPr>
          <p:cNvSpPr>
            <a:spLocks noGrp="1"/>
          </p:cNvSpPr>
          <p:nvPr>
            <p:ph type="title"/>
          </p:nvPr>
        </p:nvSpPr>
        <p:spPr>
          <a:xfrm>
            <a:off x="838200" y="2766218"/>
            <a:ext cx="10515600" cy="1325563"/>
          </a:xfrm>
        </p:spPr>
        <p:txBody>
          <a:bodyPr/>
          <a:lstStyle/>
          <a:p>
            <a:pPr algn="ctr"/>
            <a:r>
              <a:rPr lang="tr-TR" dirty="0"/>
              <a:t>5.Hafta Pazartesi-Salı</a:t>
            </a:r>
          </a:p>
        </p:txBody>
      </p:sp>
    </p:spTree>
    <p:extLst>
      <p:ext uri="{BB962C8B-B14F-4D97-AF65-F5344CB8AC3E}">
        <p14:creationId xmlns:p14="http://schemas.microsoft.com/office/powerpoint/2010/main" val="27642255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041D73-5ADE-D471-CC93-459276AC8FE1}"/>
              </a:ext>
            </a:extLst>
          </p:cNvPr>
          <p:cNvSpPr>
            <a:spLocks noGrp="1"/>
          </p:cNvSpPr>
          <p:nvPr>
            <p:ph type="title"/>
          </p:nvPr>
        </p:nvSpPr>
        <p:spPr>
          <a:xfrm>
            <a:off x="838200" y="129824"/>
            <a:ext cx="10515600" cy="795866"/>
          </a:xfrm>
        </p:spPr>
        <p:txBody>
          <a:bodyPr/>
          <a:lstStyle/>
          <a:p>
            <a:pPr algn="ctr"/>
            <a:r>
              <a:rPr lang="tr-TR" dirty="0">
                <a:solidFill>
                  <a:schemeClr val="accent2"/>
                </a:solidFill>
              </a:rPr>
              <a:t>Interpreter ve Compiler nedir?</a:t>
            </a:r>
            <a:endParaRPr lang="tr-TR" dirty="0"/>
          </a:p>
        </p:txBody>
      </p:sp>
      <p:sp>
        <p:nvSpPr>
          <p:cNvPr id="3" name="İçerik Yer Tutucusu 2">
            <a:extLst>
              <a:ext uri="{FF2B5EF4-FFF2-40B4-BE49-F238E27FC236}">
                <a16:creationId xmlns:a16="http://schemas.microsoft.com/office/drawing/2014/main" id="{BC4950E4-66F7-B058-60FC-1CFF640669A8}"/>
              </a:ext>
            </a:extLst>
          </p:cNvPr>
          <p:cNvSpPr>
            <a:spLocks noGrp="1"/>
          </p:cNvSpPr>
          <p:nvPr>
            <p:ph idx="1"/>
          </p:nvPr>
        </p:nvSpPr>
        <p:spPr>
          <a:xfrm>
            <a:off x="838200" y="1106312"/>
            <a:ext cx="10515600" cy="5621866"/>
          </a:xfrm>
        </p:spPr>
        <p:txBody>
          <a:bodyPr>
            <a:normAutofit fontScale="92500" lnSpcReduction="20000"/>
          </a:bodyPr>
          <a:lstStyle/>
          <a:p>
            <a:pPr algn="l"/>
            <a:r>
              <a:rPr lang="tr-TR" b="1" i="0" dirty="0">
                <a:solidFill>
                  <a:schemeClr val="accent2"/>
                </a:solidFill>
                <a:effectLst/>
              </a:rPr>
              <a:t>Derleyici (Compiler)</a:t>
            </a:r>
            <a:r>
              <a:rPr lang="tr-TR" dirty="0">
                <a:solidFill>
                  <a:schemeClr val="accent2"/>
                </a:solidFill>
              </a:rPr>
              <a:t>:</a:t>
            </a:r>
            <a:r>
              <a:rPr lang="tr-TR" b="0" i="0" dirty="0">
                <a:solidFill>
                  <a:schemeClr val="accent2"/>
                </a:solidFill>
                <a:effectLst/>
              </a:rPr>
              <a:t> </a:t>
            </a:r>
            <a:r>
              <a:rPr lang="tr-TR" sz="2800" b="0" i="0" dirty="0">
                <a:effectLst/>
              </a:rPr>
              <a:t>Girdi olarak yüksek seviyeli programlama diliyle yazılmış kaynak kodu alan, makinenin mimarisine göre makine dilinde çıktı üreten bir programdır. Çıktı olarak üretilen makine kodu sonradan herhangi bir zamanda farklı girdilerle tekrar tekrar çalıştırılabilir.</a:t>
            </a:r>
          </a:p>
          <a:p>
            <a:pPr algn="l"/>
            <a:r>
              <a:rPr lang="tr-TR" sz="2800" b="0" i="0" dirty="0">
                <a:effectLst/>
              </a:rPr>
              <a:t>Derleyici, kaynak kodu derlemeden önce kodları kontrol eder. Herhangi bir yazım hatası veya derleyicinin sevmediği durumlar var ise bu raporlanır. Bu da tam olarak çalışan program elde etmeden önce tüm kodlama hatalarını düzeltmemizi sağlar. Ancak bir programın başarılı olarak derlenmiş olması tam olarak hatasız olduğu ve istenileni yapacağı anlamına gelmez. Programımızı çeşitli verilerle test edip, mantıksal olarak da çalıştığından emin olmamız gerekir.</a:t>
            </a:r>
          </a:p>
          <a:p>
            <a:r>
              <a:rPr lang="tr-TR" b="1" i="0" dirty="0">
                <a:solidFill>
                  <a:schemeClr val="accent2"/>
                </a:solidFill>
                <a:effectLst/>
                <a:latin typeface="Open Sans" panose="020B0606030504020204" pitchFamily="34" charset="0"/>
              </a:rPr>
              <a:t>Yorumlayıcı (Interpreter)</a:t>
            </a:r>
            <a:r>
              <a:rPr lang="tr-TR" dirty="0">
                <a:solidFill>
                  <a:schemeClr val="accent2"/>
                </a:solidFill>
                <a:latin typeface="Open Sans" panose="020B0606030504020204" pitchFamily="34" charset="0"/>
              </a:rPr>
              <a:t>:</a:t>
            </a:r>
            <a:r>
              <a:rPr lang="tr-TR" b="0" i="0" dirty="0">
                <a:solidFill>
                  <a:schemeClr val="accent2"/>
                </a:solidFill>
                <a:effectLst/>
                <a:latin typeface="Open Sans" panose="020B0606030504020204" pitchFamily="34" charset="0"/>
              </a:rPr>
              <a:t> </a:t>
            </a:r>
            <a:r>
              <a:rPr lang="tr-TR" sz="2800" i="0" u="none" strike="noStrike" dirty="0">
                <a:effectLst/>
                <a:latin typeface="-apple-system"/>
              </a:rPr>
              <a:t>Yüksek seviyeli programlama dili</a:t>
            </a:r>
            <a:r>
              <a:rPr lang="tr-TR" sz="2800" i="0" dirty="0">
                <a:effectLst/>
                <a:latin typeface="-apple-system"/>
              </a:rPr>
              <a:t> </a:t>
            </a:r>
            <a:r>
              <a:rPr lang="tr-TR" sz="2800" b="0" i="0" dirty="0">
                <a:effectLst/>
                <a:latin typeface="-apple-system"/>
              </a:rPr>
              <a:t>ile yazılmış bir </a:t>
            </a:r>
            <a:r>
              <a:rPr lang="tr-TR" sz="2800" i="0" u="none" strike="noStrike" dirty="0">
                <a:effectLst/>
                <a:latin typeface="-apple-system"/>
              </a:rPr>
              <a:t>program</a:t>
            </a:r>
            <a:r>
              <a:rPr lang="tr-TR" sz="2800" i="0" dirty="0">
                <a:effectLst/>
                <a:latin typeface="-apple-system"/>
              </a:rPr>
              <a:t>ı</a:t>
            </a:r>
            <a:r>
              <a:rPr lang="tr-TR" sz="2800" b="0" i="0" dirty="0">
                <a:effectLst/>
                <a:latin typeface="-apple-system"/>
              </a:rPr>
              <a:t> adım adım </a:t>
            </a:r>
            <a:r>
              <a:rPr lang="tr-TR" sz="2800" i="0" u="none" strike="noStrike" dirty="0">
                <a:effectLst/>
                <a:latin typeface="-apple-system"/>
              </a:rPr>
              <a:t>makine</a:t>
            </a:r>
            <a:r>
              <a:rPr lang="tr-TR" sz="2800" b="1" i="0" u="none" strike="noStrike" dirty="0">
                <a:effectLst/>
                <a:latin typeface="-apple-system"/>
              </a:rPr>
              <a:t> </a:t>
            </a:r>
            <a:r>
              <a:rPr lang="tr-TR" sz="2800" i="0" u="none" strike="noStrike" dirty="0">
                <a:effectLst/>
                <a:latin typeface="-apple-system"/>
              </a:rPr>
              <a:t>dili</a:t>
            </a:r>
            <a:r>
              <a:rPr lang="tr-TR" sz="2800" i="0" dirty="0">
                <a:effectLst/>
                <a:latin typeface="-apple-system"/>
              </a:rPr>
              <a:t>ne</a:t>
            </a:r>
            <a:r>
              <a:rPr lang="tr-TR" sz="2800" b="0" i="0" dirty="0">
                <a:effectLst/>
                <a:latin typeface="-apple-system"/>
              </a:rPr>
              <a:t> çeviren ve makine dilindeki talimatları çalıştıran programdır. Yorumlayıcı bütün programın çalıştırılabilir bir kodunu üretmek yerine, programın adımlarını tek tek makine diline çevirir ve hemen çalıştırır. Program tekrar çalıştırılmak istenirse yorumlayıcı </a:t>
            </a:r>
            <a:r>
              <a:rPr lang="tr-TR" sz="2800" i="0" u="none" strike="noStrike" dirty="0">
                <a:effectLst/>
                <a:latin typeface="-apple-system"/>
              </a:rPr>
              <a:t>kaynak</a:t>
            </a:r>
            <a:r>
              <a:rPr lang="tr-TR" sz="2800" b="1" i="0" u="none" strike="noStrike" dirty="0">
                <a:effectLst/>
                <a:latin typeface="-apple-system"/>
              </a:rPr>
              <a:t> </a:t>
            </a:r>
            <a:r>
              <a:rPr lang="tr-TR" sz="2800" i="0" u="none" strike="noStrike" dirty="0">
                <a:effectLst/>
                <a:latin typeface="-apple-system"/>
              </a:rPr>
              <a:t>kod</a:t>
            </a:r>
            <a:r>
              <a:rPr lang="tr-TR" sz="2800" b="0" i="0" dirty="0">
                <a:effectLst/>
                <a:latin typeface="-apple-system"/>
              </a:rPr>
              <a:t> üzerinde yine aynı yolu izler.</a:t>
            </a:r>
          </a:p>
          <a:p>
            <a:endParaRPr lang="tr-TR" dirty="0"/>
          </a:p>
          <a:p>
            <a:endParaRPr lang="tr-TR" dirty="0"/>
          </a:p>
        </p:txBody>
      </p:sp>
    </p:spTree>
    <p:extLst>
      <p:ext uri="{BB962C8B-B14F-4D97-AF65-F5344CB8AC3E}">
        <p14:creationId xmlns:p14="http://schemas.microsoft.com/office/powerpoint/2010/main" val="41248904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09CDFB-C0A3-3A1A-DEBF-2880C351771E}"/>
              </a:ext>
            </a:extLst>
          </p:cNvPr>
          <p:cNvSpPr>
            <a:spLocks noGrp="1"/>
          </p:cNvSpPr>
          <p:nvPr>
            <p:ph type="title"/>
          </p:nvPr>
        </p:nvSpPr>
        <p:spPr>
          <a:xfrm>
            <a:off x="838200" y="365126"/>
            <a:ext cx="10515600" cy="724766"/>
          </a:xfrm>
        </p:spPr>
        <p:txBody>
          <a:bodyPr/>
          <a:lstStyle/>
          <a:p>
            <a:pPr algn="ctr"/>
            <a:r>
              <a:rPr lang="tr-TR" dirty="0">
                <a:solidFill>
                  <a:schemeClr val="accent2"/>
                </a:solidFill>
              </a:rPr>
              <a:t>Java </a:t>
            </a:r>
            <a:r>
              <a:rPr lang="tr-TR" dirty="0" err="1">
                <a:solidFill>
                  <a:schemeClr val="accent2"/>
                </a:solidFill>
              </a:rPr>
              <a:t>interpreter</a:t>
            </a:r>
            <a:r>
              <a:rPr lang="tr-TR" dirty="0">
                <a:solidFill>
                  <a:schemeClr val="accent2"/>
                </a:solidFill>
              </a:rPr>
              <a:t> ? Compiler mi?</a:t>
            </a:r>
          </a:p>
        </p:txBody>
      </p:sp>
      <p:sp>
        <p:nvSpPr>
          <p:cNvPr id="3" name="İçerik Yer Tutucusu 2">
            <a:extLst>
              <a:ext uri="{FF2B5EF4-FFF2-40B4-BE49-F238E27FC236}">
                <a16:creationId xmlns:a16="http://schemas.microsoft.com/office/drawing/2014/main" id="{DDCE71F2-46BA-0350-6362-9FDAAD9A77CE}"/>
              </a:ext>
            </a:extLst>
          </p:cNvPr>
          <p:cNvSpPr>
            <a:spLocks noGrp="1"/>
          </p:cNvSpPr>
          <p:nvPr>
            <p:ph idx="1"/>
          </p:nvPr>
        </p:nvSpPr>
        <p:spPr>
          <a:xfrm>
            <a:off x="838200" y="1330036"/>
            <a:ext cx="10515600" cy="4846927"/>
          </a:xfrm>
        </p:spPr>
        <p:txBody>
          <a:bodyPr/>
          <a:lstStyle/>
          <a:p>
            <a:r>
              <a:rPr lang="tr-TR" b="0" i="0" dirty="0">
                <a:effectLst/>
                <a:latin typeface="Arial" panose="020B0604020202020204" pitchFamily="34" charset="0"/>
              </a:rPr>
              <a:t>Java, hem derlenmiş hem de yorumlanmış bir dil olarak kabul edilebilir, çünkü kaynak kodu önce bir ikili bayt kodunda derlenir. Bu bayt kodu, genellikle yazılım tabanlı bir yorumlayıcı olan Java Sanal Makinesi (JVM) üzerinde çalışır.</a:t>
            </a:r>
            <a:endParaRPr lang="tr-TR" dirty="0"/>
          </a:p>
        </p:txBody>
      </p:sp>
      <p:pic>
        <p:nvPicPr>
          <p:cNvPr id="7" name="Resim 6">
            <a:extLst>
              <a:ext uri="{FF2B5EF4-FFF2-40B4-BE49-F238E27FC236}">
                <a16:creationId xmlns:a16="http://schemas.microsoft.com/office/drawing/2014/main" id="{980E1F19-4440-6DF5-2309-792579880C87}"/>
              </a:ext>
            </a:extLst>
          </p:cNvPr>
          <p:cNvPicPr>
            <a:picLocks noChangeAspect="1"/>
          </p:cNvPicPr>
          <p:nvPr/>
        </p:nvPicPr>
        <p:blipFill>
          <a:blip r:embed="rId2"/>
          <a:stretch>
            <a:fillRect/>
          </a:stretch>
        </p:blipFill>
        <p:spPr>
          <a:xfrm>
            <a:off x="2382260" y="3146135"/>
            <a:ext cx="7667625" cy="2847975"/>
          </a:xfrm>
          <a:prstGeom prst="rect">
            <a:avLst/>
          </a:prstGeom>
        </p:spPr>
      </p:pic>
    </p:spTree>
    <p:extLst>
      <p:ext uri="{BB962C8B-B14F-4D97-AF65-F5344CB8AC3E}">
        <p14:creationId xmlns:p14="http://schemas.microsoft.com/office/powerpoint/2010/main" val="1006981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78795E-75A9-C2C8-0380-2538ECC081D6}"/>
              </a:ext>
            </a:extLst>
          </p:cNvPr>
          <p:cNvSpPr>
            <a:spLocks noGrp="1"/>
          </p:cNvSpPr>
          <p:nvPr>
            <p:ph type="title"/>
          </p:nvPr>
        </p:nvSpPr>
        <p:spPr>
          <a:xfrm>
            <a:off x="838200" y="2498725"/>
            <a:ext cx="10515600" cy="1325563"/>
          </a:xfrm>
        </p:spPr>
        <p:txBody>
          <a:bodyPr/>
          <a:lstStyle/>
          <a:p>
            <a:pPr algn="ctr"/>
            <a:r>
              <a:rPr lang="tr-TR" dirty="0"/>
              <a:t>1.Hafta Salı Ödevi</a:t>
            </a:r>
          </a:p>
        </p:txBody>
      </p:sp>
    </p:spTree>
    <p:extLst>
      <p:ext uri="{BB962C8B-B14F-4D97-AF65-F5344CB8AC3E}">
        <p14:creationId xmlns:p14="http://schemas.microsoft.com/office/powerpoint/2010/main" val="41317638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94D334-0FCA-E54F-BFD2-FB50B877087E}"/>
              </a:ext>
            </a:extLst>
          </p:cNvPr>
          <p:cNvSpPr>
            <a:spLocks noGrp="1"/>
          </p:cNvSpPr>
          <p:nvPr>
            <p:ph type="title"/>
          </p:nvPr>
        </p:nvSpPr>
        <p:spPr>
          <a:xfrm>
            <a:off x="838200" y="365125"/>
            <a:ext cx="10515600" cy="909493"/>
          </a:xfrm>
        </p:spPr>
        <p:txBody>
          <a:bodyPr/>
          <a:lstStyle/>
          <a:p>
            <a:pPr algn="ctr"/>
            <a:r>
              <a:rPr lang="tr-TR" dirty="0" err="1">
                <a:solidFill>
                  <a:schemeClr val="accent2"/>
                </a:solidFill>
              </a:rPr>
              <a:t>JavaScript</a:t>
            </a:r>
            <a:r>
              <a:rPr lang="tr-TR" dirty="0">
                <a:solidFill>
                  <a:schemeClr val="accent2"/>
                </a:solidFill>
              </a:rPr>
              <a:t> </a:t>
            </a:r>
            <a:r>
              <a:rPr lang="tr-TR" dirty="0" err="1">
                <a:solidFill>
                  <a:schemeClr val="accent2"/>
                </a:solidFill>
              </a:rPr>
              <a:t>interpreter</a:t>
            </a:r>
            <a:r>
              <a:rPr lang="tr-TR" dirty="0">
                <a:solidFill>
                  <a:schemeClr val="accent2"/>
                </a:solidFill>
              </a:rPr>
              <a:t> ? </a:t>
            </a:r>
            <a:r>
              <a:rPr lang="tr-TR" dirty="0" err="1">
                <a:solidFill>
                  <a:schemeClr val="accent2"/>
                </a:solidFill>
              </a:rPr>
              <a:t>compiler</a:t>
            </a:r>
            <a:r>
              <a:rPr lang="tr-TR" dirty="0">
                <a:solidFill>
                  <a:schemeClr val="accent2"/>
                </a:solidFill>
              </a:rPr>
              <a:t> ?</a:t>
            </a:r>
          </a:p>
        </p:txBody>
      </p:sp>
      <p:sp>
        <p:nvSpPr>
          <p:cNvPr id="3" name="İçerik Yer Tutucusu 2">
            <a:extLst>
              <a:ext uri="{FF2B5EF4-FFF2-40B4-BE49-F238E27FC236}">
                <a16:creationId xmlns:a16="http://schemas.microsoft.com/office/drawing/2014/main" id="{86EF0049-A92F-5A4D-9439-8222368B934F}"/>
              </a:ext>
            </a:extLst>
          </p:cNvPr>
          <p:cNvSpPr>
            <a:spLocks noGrp="1"/>
          </p:cNvSpPr>
          <p:nvPr>
            <p:ph idx="1"/>
          </p:nvPr>
        </p:nvSpPr>
        <p:spPr>
          <a:xfrm>
            <a:off x="838200" y="1422400"/>
            <a:ext cx="10515600" cy="4754563"/>
          </a:xfrm>
        </p:spPr>
        <p:txBody>
          <a:bodyPr/>
          <a:lstStyle/>
          <a:p>
            <a:r>
              <a:rPr lang="tr-TR" b="0" i="0" dirty="0" err="1">
                <a:effectLst/>
                <a:latin typeface="Arial" panose="020B0604020202020204" pitchFamily="34" charset="0"/>
              </a:rPr>
              <a:t>JavaScript</a:t>
            </a:r>
            <a:r>
              <a:rPr lang="tr-TR" b="0" i="0" dirty="0">
                <a:effectLst/>
                <a:latin typeface="Arial" panose="020B0604020202020204" pitchFamily="34" charset="0"/>
              </a:rPr>
              <a:t>, derlenmiş bir dil değil, yorumlanmış bir dildir. C++ veya Java gibi bir programın çalıştırılmadan önce derlenmesi gerekir. Kaynak kod, derleyici adı verilen ve onu makinenin anlayacağı ve çalıştırabileceği bayt koduna çeviren bir programdan geçirilir.</a:t>
            </a:r>
          </a:p>
          <a:p>
            <a:endParaRPr lang="tr-TR" dirty="0">
              <a:latin typeface="Arial" panose="020B0604020202020204" pitchFamily="34" charset="0"/>
            </a:endParaRPr>
          </a:p>
          <a:p>
            <a:r>
              <a:rPr lang="tr-TR" sz="2800" dirty="0" err="1">
                <a:solidFill>
                  <a:schemeClr val="accent1"/>
                </a:solidFill>
                <a:latin typeface="-apple-system"/>
              </a:rPr>
              <a:t>JavaScript</a:t>
            </a:r>
            <a:r>
              <a:rPr lang="tr-TR" sz="2800" dirty="0">
                <a:solidFill>
                  <a:schemeClr val="accent1"/>
                </a:solidFill>
                <a:latin typeface="-apple-system"/>
              </a:rPr>
              <a:t> Interpreter (yorumlayıcı) bir dildir.</a:t>
            </a:r>
            <a:endParaRPr lang="tr-TR" sz="2800" dirty="0">
              <a:solidFill>
                <a:schemeClr val="accent1"/>
              </a:solidFill>
            </a:endParaRPr>
          </a:p>
          <a:p>
            <a:endParaRPr lang="tr-TR" dirty="0"/>
          </a:p>
        </p:txBody>
      </p:sp>
    </p:spTree>
    <p:extLst>
      <p:ext uri="{BB962C8B-B14F-4D97-AF65-F5344CB8AC3E}">
        <p14:creationId xmlns:p14="http://schemas.microsoft.com/office/powerpoint/2010/main" val="17543372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99623D-F209-AC48-EA43-F329F1362EB1}"/>
              </a:ext>
            </a:extLst>
          </p:cNvPr>
          <p:cNvSpPr>
            <a:spLocks noGrp="1"/>
          </p:cNvSpPr>
          <p:nvPr>
            <p:ph type="title"/>
          </p:nvPr>
        </p:nvSpPr>
        <p:spPr>
          <a:xfrm>
            <a:off x="838200" y="365126"/>
            <a:ext cx="10515600" cy="743828"/>
          </a:xfrm>
        </p:spPr>
        <p:txBody>
          <a:bodyPr/>
          <a:lstStyle/>
          <a:p>
            <a:pPr algn="ctr"/>
            <a:r>
              <a:rPr lang="tr-TR" dirty="0">
                <a:solidFill>
                  <a:schemeClr val="accent2"/>
                </a:solidFill>
              </a:rPr>
              <a:t>Open </a:t>
            </a:r>
            <a:r>
              <a:rPr lang="tr-TR" dirty="0" err="1">
                <a:solidFill>
                  <a:schemeClr val="accent2"/>
                </a:solidFill>
              </a:rPr>
              <a:t>source</a:t>
            </a:r>
            <a:r>
              <a:rPr lang="tr-TR" dirty="0">
                <a:solidFill>
                  <a:schemeClr val="accent2"/>
                </a:solidFill>
              </a:rPr>
              <a:t> nedir?</a:t>
            </a:r>
          </a:p>
        </p:txBody>
      </p:sp>
      <p:sp>
        <p:nvSpPr>
          <p:cNvPr id="3" name="İçerik Yer Tutucusu 2">
            <a:extLst>
              <a:ext uri="{FF2B5EF4-FFF2-40B4-BE49-F238E27FC236}">
                <a16:creationId xmlns:a16="http://schemas.microsoft.com/office/drawing/2014/main" id="{F11B7617-2E15-A815-9A17-E83D18FF3636}"/>
              </a:ext>
            </a:extLst>
          </p:cNvPr>
          <p:cNvSpPr>
            <a:spLocks noGrp="1"/>
          </p:cNvSpPr>
          <p:nvPr>
            <p:ph idx="1"/>
          </p:nvPr>
        </p:nvSpPr>
        <p:spPr>
          <a:xfrm>
            <a:off x="838200" y="1215957"/>
            <a:ext cx="10515600" cy="4961006"/>
          </a:xfrm>
        </p:spPr>
        <p:txBody>
          <a:bodyPr/>
          <a:lstStyle/>
          <a:p>
            <a:r>
              <a:rPr lang="tr-TR" b="0" i="0" dirty="0">
                <a:effectLst/>
                <a:latin typeface="Arial" panose="020B0604020202020204" pitchFamily="34" charset="0"/>
              </a:rPr>
              <a:t>Açık kaynak terimi, kaynak kodu, kullanıcılar veya diğer geliştiricilerin uygun gördüğü şekilde kullanım veya değişiklik için hazır hale getirilen herhangi bir programı ifade eder.</a:t>
            </a:r>
            <a:br>
              <a:rPr lang="tr-TR" dirty="0"/>
            </a:br>
            <a:br>
              <a:rPr lang="tr-TR" dirty="0"/>
            </a:br>
            <a:r>
              <a:rPr lang="tr-TR" b="0" i="0" dirty="0">
                <a:effectLst/>
                <a:latin typeface="Arial" panose="020B0604020202020204" pitchFamily="34" charset="0"/>
              </a:rPr>
              <a:t>Tescilli yazılımın aksine, açık kaynaklı yazılım, halka açık, açık işbirliği olarak geliştirilen ve halka ücretsiz olarak sunulan bilgisayar yazılımıdır.</a:t>
            </a:r>
            <a:endParaRPr lang="tr-TR" dirty="0"/>
          </a:p>
        </p:txBody>
      </p:sp>
    </p:spTree>
    <p:extLst>
      <p:ext uri="{BB962C8B-B14F-4D97-AF65-F5344CB8AC3E}">
        <p14:creationId xmlns:p14="http://schemas.microsoft.com/office/powerpoint/2010/main" val="9404167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602663-836F-FE09-0362-AFCEEC72BDDC}"/>
              </a:ext>
            </a:extLst>
          </p:cNvPr>
          <p:cNvSpPr>
            <a:spLocks noGrp="1"/>
          </p:cNvSpPr>
          <p:nvPr>
            <p:ph type="title"/>
          </p:nvPr>
        </p:nvSpPr>
        <p:spPr>
          <a:xfrm>
            <a:off x="838200" y="265348"/>
            <a:ext cx="10515600" cy="736601"/>
          </a:xfrm>
        </p:spPr>
        <p:txBody>
          <a:bodyPr/>
          <a:lstStyle/>
          <a:p>
            <a:pPr algn="ctr"/>
            <a:r>
              <a:rPr lang="tr-TR" dirty="0">
                <a:solidFill>
                  <a:schemeClr val="accent2"/>
                </a:solidFill>
              </a:rPr>
              <a:t>JVM  JDK JRE nedir?</a:t>
            </a:r>
          </a:p>
        </p:txBody>
      </p:sp>
      <p:sp>
        <p:nvSpPr>
          <p:cNvPr id="3" name="İçerik Yer Tutucusu 2">
            <a:extLst>
              <a:ext uri="{FF2B5EF4-FFF2-40B4-BE49-F238E27FC236}">
                <a16:creationId xmlns:a16="http://schemas.microsoft.com/office/drawing/2014/main" id="{9186BCBD-B0A9-D0DB-6CB7-76ED87023F4D}"/>
              </a:ext>
            </a:extLst>
          </p:cNvPr>
          <p:cNvSpPr>
            <a:spLocks noGrp="1"/>
          </p:cNvSpPr>
          <p:nvPr>
            <p:ph idx="1"/>
          </p:nvPr>
        </p:nvSpPr>
        <p:spPr>
          <a:xfrm>
            <a:off x="838200" y="1215956"/>
            <a:ext cx="10515600" cy="5457217"/>
          </a:xfrm>
        </p:spPr>
        <p:txBody>
          <a:bodyPr>
            <a:normAutofit/>
          </a:bodyPr>
          <a:lstStyle/>
          <a:p>
            <a:r>
              <a:rPr lang="tr-TR" dirty="0">
                <a:solidFill>
                  <a:schemeClr val="accent2"/>
                </a:solidFill>
              </a:rPr>
              <a:t>JDK:</a:t>
            </a:r>
            <a:r>
              <a:rPr lang="tr-TR" sz="2000" dirty="0">
                <a:solidFill>
                  <a:schemeClr val="accent2"/>
                </a:solidFill>
                <a:latin typeface="Arial" panose="020B0604020202020204" pitchFamily="34" charset="0"/>
              </a:rPr>
              <a:t> </a:t>
            </a:r>
            <a:r>
              <a:rPr lang="tr-TR" sz="2000" b="0" i="0" dirty="0">
                <a:effectLst/>
                <a:latin typeface="Arial" panose="020B0604020202020204" pitchFamily="34" charset="0"/>
              </a:rPr>
              <a:t>Java programlama dilini kullanarak uygulamalar ve bileşenler oluşturmaya yönelik bir geliştirme ortamıdır. JDK, Java programlama dilinde yazılmış ve Java platformunda çalışan programları geliştirmek ve test etmek için araçlar içerir.</a:t>
            </a:r>
          </a:p>
          <a:p>
            <a:r>
              <a:rPr lang="tr-TR" dirty="0">
                <a:solidFill>
                  <a:schemeClr val="accent2"/>
                </a:solidFill>
              </a:rPr>
              <a:t>JRE: </a:t>
            </a:r>
            <a:r>
              <a:rPr lang="tr-TR" sz="2000" b="0" i="0" dirty="0">
                <a:effectLst/>
                <a:latin typeface="charter"/>
              </a:rPr>
              <a:t>JRE(Java Runtime </a:t>
            </a:r>
            <a:r>
              <a:rPr lang="tr-TR" sz="2000" b="0" i="0" dirty="0" err="1">
                <a:effectLst/>
                <a:latin typeface="charter"/>
              </a:rPr>
              <a:t>Enviroment</a:t>
            </a:r>
            <a:r>
              <a:rPr lang="tr-TR" sz="2000" b="0" i="0" dirty="0">
                <a:effectLst/>
                <a:latin typeface="charter"/>
              </a:rPr>
              <a:t>) ise </a:t>
            </a:r>
            <a:r>
              <a:rPr lang="tr-TR" sz="2000" b="0" i="0" dirty="0" err="1">
                <a:effectLst/>
                <a:latin typeface="charter"/>
              </a:rPr>
              <a:t>java</a:t>
            </a:r>
            <a:r>
              <a:rPr lang="tr-TR" sz="2000" b="0" i="0" dirty="0">
                <a:effectLst/>
                <a:latin typeface="charter"/>
              </a:rPr>
              <a:t> programlama dili ile yazılmış olan uygulama ve </a:t>
            </a:r>
            <a:r>
              <a:rPr lang="tr-TR" sz="2000" b="0" i="0" dirty="0" err="1">
                <a:effectLst/>
                <a:latin typeface="charter"/>
              </a:rPr>
              <a:t>appletlerin</a:t>
            </a:r>
            <a:r>
              <a:rPr lang="tr-TR" sz="2000" b="0" i="0" dirty="0">
                <a:effectLst/>
                <a:latin typeface="charter"/>
              </a:rPr>
              <a:t> çalışmasını sağlayan bileşenler ile JVM e kütüphaneler </a:t>
            </a:r>
            <a:r>
              <a:rPr lang="tr-TR" sz="2000" b="0" i="0" dirty="0" err="1">
                <a:effectLst/>
                <a:latin typeface="charter"/>
              </a:rPr>
              <a:t>sağlar.Derlenmiş</a:t>
            </a:r>
            <a:r>
              <a:rPr lang="tr-TR" sz="2000" b="0" i="0" dirty="0">
                <a:effectLst/>
                <a:latin typeface="charter"/>
              </a:rPr>
              <a:t> </a:t>
            </a:r>
            <a:r>
              <a:rPr lang="tr-TR" sz="2000" b="0" i="0" dirty="0" err="1">
                <a:effectLst/>
                <a:latin typeface="charter"/>
              </a:rPr>
              <a:t>byte</a:t>
            </a:r>
            <a:r>
              <a:rPr lang="tr-TR" sz="2000" b="0" i="0" dirty="0">
                <a:effectLst/>
                <a:latin typeface="charter"/>
              </a:rPr>
              <a:t> </a:t>
            </a:r>
            <a:r>
              <a:rPr lang="tr-TR" sz="2000" b="0" i="0" dirty="0" err="1">
                <a:effectLst/>
                <a:latin typeface="charter"/>
              </a:rPr>
              <a:t>codelar</a:t>
            </a:r>
            <a:r>
              <a:rPr lang="tr-TR" sz="2000" b="0" i="0" dirty="0">
                <a:effectLst/>
                <a:latin typeface="charter"/>
              </a:rPr>
              <a:t> direk olarak CPU üzerinde çalışmazlar. CPU tarafından anlaşılması için aradaki JVM </a:t>
            </a:r>
            <a:r>
              <a:rPr lang="tr-TR" sz="2000" b="0" i="0" dirty="0" err="1">
                <a:effectLst/>
                <a:latin typeface="charter"/>
              </a:rPr>
              <a:t>bytecode</a:t>
            </a:r>
            <a:r>
              <a:rPr lang="tr-TR" sz="2000" b="0" i="0" dirty="0">
                <a:effectLst/>
                <a:latin typeface="charter"/>
              </a:rPr>
              <a:t> </a:t>
            </a:r>
            <a:r>
              <a:rPr lang="tr-TR" sz="2000" b="0" i="0" dirty="0" err="1">
                <a:effectLst/>
                <a:latin typeface="charter"/>
              </a:rPr>
              <a:t>ları</a:t>
            </a:r>
            <a:r>
              <a:rPr lang="tr-TR" sz="2000" b="0" i="0" dirty="0">
                <a:effectLst/>
                <a:latin typeface="charter"/>
              </a:rPr>
              <a:t> okunabilir makine kodları olarak yorumlar. Aslında; </a:t>
            </a:r>
            <a:r>
              <a:rPr lang="tr-TR" sz="2000" b="0" i="0" dirty="0" err="1">
                <a:effectLst/>
                <a:latin typeface="charter"/>
              </a:rPr>
              <a:t>java</a:t>
            </a:r>
            <a:r>
              <a:rPr lang="tr-TR" sz="2000" b="0" i="0" dirty="0">
                <a:effectLst/>
                <a:latin typeface="charter"/>
              </a:rPr>
              <a:t> </a:t>
            </a:r>
            <a:r>
              <a:rPr lang="tr-TR" sz="2000" b="0" i="0" dirty="0" err="1">
                <a:effectLst/>
                <a:latin typeface="charter"/>
              </a:rPr>
              <a:t>bytecode</a:t>
            </a:r>
            <a:r>
              <a:rPr lang="tr-TR" sz="2000" b="0" i="0" dirty="0">
                <a:effectLst/>
                <a:latin typeface="charter"/>
              </a:rPr>
              <a:t> </a:t>
            </a:r>
            <a:r>
              <a:rPr lang="tr-TR" sz="2000" b="0" i="0" dirty="0" err="1">
                <a:effectLst/>
                <a:latin typeface="charter"/>
              </a:rPr>
              <a:t>ların</a:t>
            </a:r>
            <a:r>
              <a:rPr lang="tr-TR" sz="2000" b="0" i="0" dirty="0">
                <a:effectLst/>
                <a:latin typeface="charter"/>
              </a:rPr>
              <a:t> bütün </a:t>
            </a:r>
            <a:r>
              <a:rPr lang="tr-TR" sz="2000" b="0" i="0" dirty="0" err="1">
                <a:effectLst/>
                <a:latin typeface="charter"/>
              </a:rPr>
              <a:t>platformalarda</a:t>
            </a:r>
            <a:r>
              <a:rPr lang="tr-TR" sz="2000" b="0" i="0" dirty="0">
                <a:effectLst/>
                <a:latin typeface="charter"/>
              </a:rPr>
              <a:t> çalışması JRE sayesindedir. İçerisinde; JVM, </a:t>
            </a:r>
            <a:r>
              <a:rPr lang="tr-TR" sz="2000" b="0" i="0" dirty="0" err="1">
                <a:effectLst/>
                <a:latin typeface="charter"/>
              </a:rPr>
              <a:t>Core</a:t>
            </a:r>
            <a:r>
              <a:rPr lang="tr-TR" sz="2000" b="0" i="0" dirty="0">
                <a:effectLst/>
                <a:latin typeface="charter"/>
              </a:rPr>
              <a:t> kitaplıkları ve Java yazılımında yazılan uygulamaları ve küçük uygulamaları çalıştırmak için diğer ek bileşenleri içerir. </a:t>
            </a:r>
            <a:r>
              <a:rPr lang="tr-TR" sz="2000" b="0" i="0" dirty="0" err="1">
                <a:effectLst/>
                <a:latin typeface="charter"/>
              </a:rPr>
              <a:t>JRE’nin</a:t>
            </a:r>
            <a:r>
              <a:rPr lang="tr-TR" sz="2000" b="0" i="0" dirty="0">
                <a:effectLst/>
                <a:latin typeface="charter"/>
              </a:rPr>
              <a:t> görevi Java kodları derlendikten sonra bir ara dil olarak kabul edilen Java bayt kodlarını oluşturmaktır. Bu bayt kodlar bütün işletim sistemleri için aynıdır.</a:t>
            </a:r>
          </a:p>
          <a:p>
            <a:r>
              <a:rPr lang="tr-TR" dirty="0">
                <a:solidFill>
                  <a:schemeClr val="accent2"/>
                </a:solidFill>
                <a:latin typeface="charter"/>
              </a:rPr>
              <a:t>JVM: </a:t>
            </a:r>
            <a:r>
              <a:rPr lang="tr-TR" sz="2000" b="0" i="0" dirty="0">
                <a:effectLst/>
                <a:latin typeface="Arial" panose="020B0604020202020204" pitchFamily="34" charset="0"/>
              </a:rPr>
              <a:t>Java Sanal Makinesi (JVM), Java Kodunu veya uygulamalarını çalıştırmak için çalışma zamanı ortamı sağlayan bir motordur. Java bayt kodunu makine diline dönüştürür. JVM, Java Runtime </a:t>
            </a:r>
            <a:r>
              <a:rPr lang="tr-TR" sz="2000" b="0" i="0" dirty="0" err="1">
                <a:effectLst/>
                <a:latin typeface="Arial" panose="020B0604020202020204" pitchFamily="34" charset="0"/>
              </a:rPr>
              <a:t>Environment'ın</a:t>
            </a:r>
            <a:r>
              <a:rPr lang="tr-TR" sz="2000" b="0" i="0" dirty="0">
                <a:effectLst/>
                <a:latin typeface="Arial" panose="020B0604020202020204" pitchFamily="34" charset="0"/>
              </a:rPr>
              <a:t> (JRE) bir parçasıdır. Diğer programlama dillerinde, derleyici belirli bir sistem için makine kodu üretir. Ancak, Java derleyicisi, Java Sanal Makinesi olarak bilinen bir Sanal Makine için kod üretir.</a:t>
            </a:r>
            <a:endParaRPr lang="tr-TR" sz="2000" dirty="0"/>
          </a:p>
        </p:txBody>
      </p:sp>
    </p:spTree>
    <p:extLst>
      <p:ext uri="{BB962C8B-B14F-4D97-AF65-F5344CB8AC3E}">
        <p14:creationId xmlns:p14="http://schemas.microsoft.com/office/powerpoint/2010/main" val="30146376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a:extLst>
              <a:ext uri="{FF2B5EF4-FFF2-40B4-BE49-F238E27FC236}">
                <a16:creationId xmlns:a16="http://schemas.microsoft.com/office/drawing/2014/main" id="{B3E733F5-046D-D3DD-CC4C-13EDE8451CC5}"/>
              </a:ext>
            </a:extLst>
          </p:cNvPr>
          <p:cNvPicPr>
            <a:picLocks noGrp="1" noChangeAspect="1"/>
          </p:cNvPicPr>
          <p:nvPr>
            <p:ph idx="1"/>
          </p:nvPr>
        </p:nvPicPr>
        <p:blipFill>
          <a:blip r:embed="rId2"/>
          <a:stretch>
            <a:fillRect/>
          </a:stretch>
        </p:blipFill>
        <p:spPr>
          <a:xfrm>
            <a:off x="1578413" y="1387720"/>
            <a:ext cx="9035174" cy="4082560"/>
          </a:xfrm>
        </p:spPr>
      </p:pic>
    </p:spTree>
    <p:extLst>
      <p:ext uri="{BB962C8B-B14F-4D97-AF65-F5344CB8AC3E}">
        <p14:creationId xmlns:p14="http://schemas.microsoft.com/office/powerpoint/2010/main" val="17071400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1B0924-6900-E33A-61FD-3139AA1DF60C}"/>
              </a:ext>
            </a:extLst>
          </p:cNvPr>
          <p:cNvSpPr>
            <a:spLocks noGrp="1"/>
          </p:cNvSpPr>
          <p:nvPr>
            <p:ph type="title"/>
          </p:nvPr>
        </p:nvSpPr>
        <p:spPr>
          <a:xfrm>
            <a:off x="838200" y="365125"/>
            <a:ext cx="10515600" cy="666007"/>
          </a:xfrm>
        </p:spPr>
        <p:txBody>
          <a:bodyPr>
            <a:normAutofit/>
          </a:bodyPr>
          <a:lstStyle/>
          <a:p>
            <a:pPr algn="ctr"/>
            <a:r>
              <a:rPr lang="tr-TR" sz="3500" b="1" dirty="0">
                <a:solidFill>
                  <a:schemeClr val="accent2"/>
                </a:solidFill>
              </a:rPr>
              <a:t>JIT</a:t>
            </a:r>
            <a:r>
              <a:rPr lang="tr-TR" sz="3500" dirty="0">
                <a:solidFill>
                  <a:schemeClr val="accent2"/>
                </a:solidFill>
              </a:rPr>
              <a:t>(</a:t>
            </a:r>
            <a:r>
              <a:rPr lang="tr-TR" sz="3500" b="0" i="0" dirty="0" err="1">
                <a:solidFill>
                  <a:schemeClr val="accent2"/>
                </a:solidFill>
                <a:effectLst/>
                <a:latin typeface="Arial" panose="020B0604020202020204" pitchFamily="34" charset="0"/>
              </a:rPr>
              <a:t>Just</a:t>
            </a:r>
            <a:r>
              <a:rPr lang="tr-TR" sz="3500" b="0" i="0" dirty="0">
                <a:solidFill>
                  <a:schemeClr val="accent2"/>
                </a:solidFill>
                <a:effectLst/>
                <a:latin typeface="Arial" panose="020B0604020202020204" pitchFamily="34" charset="0"/>
              </a:rPr>
              <a:t>-</a:t>
            </a:r>
            <a:r>
              <a:rPr lang="tr-TR" sz="3500" b="0" i="0" dirty="0" err="1">
                <a:solidFill>
                  <a:schemeClr val="accent2"/>
                </a:solidFill>
                <a:effectLst/>
                <a:latin typeface="Arial" panose="020B0604020202020204" pitchFamily="34" charset="0"/>
              </a:rPr>
              <a:t>In</a:t>
            </a:r>
            <a:r>
              <a:rPr lang="tr-TR" sz="3500" b="0" i="0" dirty="0">
                <a:solidFill>
                  <a:schemeClr val="accent2"/>
                </a:solidFill>
                <a:effectLst/>
                <a:latin typeface="Arial" panose="020B0604020202020204" pitchFamily="34" charset="0"/>
              </a:rPr>
              <a:t>-Time</a:t>
            </a:r>
            <a:r>
              <a:rPr lang="tr-TR" sz="3500" dirty="0">
                <a:solidFill>
                  <a:schemeClr val="accent2"/>
                </a:solidFill>
              </a:rPr>
              <a:t>) nedir?</a:t>
            </a:r>
          </a:p>
        </p:txBody>
      </p:sp>
      <p:sp>
        <p:nvSpPr>
          <p:cNvPr id="3" name="İçerik Yer Tutucusu 2">
            <a:extLst>
              <a:ext uri="{FF2B5EF4-FFF2-40B4-BE49-F238E27FC236}">
                <a16:creationId xmlns:a16="http://schemas.microsoft.com/office/drawing/2014/main" id="{E4DC1501-5D91-8245-1BE5-1AA4C1B6E017}"/>
              </a:ext>
            </a:extLst>
          </p:cNvPr>
          <p:cNvSpPr>
            <a:spLocks noGrp="1"/>
          </p:cNvSpPr>
          <p:nvPr>
            <p:ph idx="1"/>
          </p:nvPr>
        </p:nvSpPr>
        <p:spPr>
          <a:xfrm>
            <a:off x="838200" y="1332689"/>
            <a:ext cx="10515600" cy="4844274"/>
          </a:xfrm>
        </p:spPr>
        <p:txBody>
          <a:bodyPr>
            <a:normAutofit/>
          </a:bodyPr>
          <a:lstStyle/>
          <a:p>
            <a:pPr marL="0" indent="0">
              <a:buNone/>
            </a:pPr>
            <a:r>
              <a:rPr lang="tr-TR" sz="2000" b="0" i="0" dirty="0" err="1">
                <a:effectLst/>
                <a:latin typeface="Arial" panose="020B0604020202020204" pitchFamily="34" charset="0"/>
              </a:rPr>
              <a:t>Just</a:t>
            </a:r>
            <a:r>
              <a:rPr lang="tr-TR" sz="2000" b="0" i="0" dirty="0">
                <a:effectLst/>
                <a:latin typeface="Arial" panose="020B0604020202020204" pitchFamily="34" charset="0"/>
              </a:rPr>
              <a:t>-</a:t>
            </a:r>
            <a:r>
              <a:rPr lang="tr-TR" sz="2000" b="0" i="0" dirty="0" err="1">
                <a:effectLst/>
                <a:latin typeface="Arial" panose="020B0604020202020204" pitchFamily="34" charset="0"/>
              </a:rPr>
              <a:t>In</a:t>
            </a:r>
            <a:r>
              <a:rPr lang="tr-TR" sz="2000" b="0" i="0" dirty="0">
                <a:effectLst/>
                <a:latin typeface="Arial" panose="020B0604020202020204" pitchFamily="34" charset="0"/>
              </a:rPr>
              <a:t>-Time (JIT) derleyicisi, Java™ Runtime </a:t>
            </a:r>
            <a:r>
              <a:rPr lang="tr-TR" sz="2000" b="0" i="0" dirty="0" err="1">
                <a:effectLst/>
                <a:latin typeface="Arial" panose="020B0604020202020204" pitchFamily="34" charset="0"/>
              </a:rPr>
              <a:t>Environment'ın</a:t>
            </a:r>
            <a:r>
              <a:rPr lang="tr-TR" sz="2000" b="0" i="0" dirty="0">
                <a:effectLst/>
                <a:latin typeface="Arial" panose="020B0604020202020204" pitchFamily="34" charset="0"/>
              </a:rPr>
              <a:t> Java uygulamalarının çalışma zamanında performansını artıran bir bileşenidir.</a:t>
            </a:r>
            <a:br>
              <a:rPr lang="tr-TR" sz="2000" dirty="0"/>
            </a:br>
            <a:br>
              <a:rPr lang="tr-TR" sz="2000" dirty="0"/>
            </a:br>
            <a:r>
              <a:rPr lang="tr-TR" sz="2000" b="0" i="0" dirty="0">
                <a:effectLst/>
                <a:latin typeface="Arial" panose="020B0604020202020204" pitchFamily="34" charset="0"/>
              </a:rPr>
              <a:t>Java programları, birçok farklı bilgisayar mimarisinde bir JVM tarafından yorumlanabilen, platformdan bağımsız bayt kodları içeren sınıflardan oluşur. Çalışma zamanında, JVM sınıf dosyalarını yükler, her bir bayt kodunun anlamını belirler ve uygun hesaplamayı gerçekleştirir. Yorumlama sırasında ek işlemci ve bellek kullanımı, bir Java uygulamasının yerel bir uygulamadan daha yavaş çalıştığı anlamına gelir. JIT derleyicisi, çalışma zamanında bayt kodlarını yerel makine kodunda derleyerek Java programlarının performansını artırmaya yardımcı olur.</a:t>
            </a:r>
            <a:br>
              <a:rPr lang="tr-TR" sz="2000" dirty="0"/>
            </a:br>
            <a:br>
              <a:rPr lang="tr-TR" sz="2000" dirty="0"/>
            </a:br>
            <a:r>
              <a:rPr lang="tr-TR" sz="2000" b="0" i="0" dirty="0">
                <a:effectLst/>
                <a:latin typeface="Arial" panose="020B0604020202020204" pitchFamily="34" charset="0"/>
              </a:rPr>
              <a:t>JIT derleyicisi varsayılan olarak etkindir ve bir Java yöntemi çağrıldığında etkinleştirilir. JIT derleyicisi, bu yöntemin bayt kodlarını yerel makine kodunda derleyerek çalıştırmak için 'tam zamanında' derler. Bir yöntem derlendiğinde, JVM bu yöntemin derlenmiş kodunu yorumlamak yerine doğrudan çağırır</a:t>
            </a:r>
            <a:endParaRPr lang="tr-TR" sz="2000" dirty="0"/>
          </a:p>
        </p:txBody>
      </p:sp>
    </p:spTree>
    <p:extLst>
      <p:ext uri="{BB962C8B-B14F-4D97-AF65-F5344CB8AC3E}">
        <p14:creationId xmlns:p14="http://schemas.microsoft.com/office/powerpoint/2010/main" val="39207147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9AA806-70F6-5F00-50CA-A44DFF766B19}"/>
              </a:ext>
            </a:extLst>
          </p:cNvPr>
          <p:cNvSpPr>
            <a:spLocks noGrp="1"/>
          </p:cNvSpPr>
          <p:nvPr>
            <p:ph type="title"/>
          </p:nvPr>
        </p:nvSpPr>
        <p:spPr/>
        <p:txBody>
          <a:bodyPr/>
          <a:lstStyle/>
          <a:p>
            <a:pPr algn="ctr"/>
            <a:r>
              <a:rPr lang="tr-TR" dirty="0">
                <a:solidFill>
                  <a:schemeClr val="accent2"/>
                </a:solidFill>
              </a:rPr>
              <a:t>Java 100% </a:t>
            </a:r>
            <a:r>
              <a:rPr lang="tr-TR" dirty="0" err="1">
                <a:solidFill>
                  <a:schemeClr val="accent2"/>
                </a:solidFill>
              </a:rPr>
              <a:t>oop</a:t>
            </a:r>
            <a:r>
              <a:rPr lang="tr-TR" dirty="0">
                <a:solidFill>
                  <a:schemeClr val="accent2"/>
                </a:solidFill>
              </a:rPr>
              <a:t>?</a:t>
            </a:r>
          </a:p>
        </p:txBody>
      </p:sp>
      <p:sp>
        <p:nvSpPr>
          <p:cNvPr id="3" name="İçerik Yer Tutucusu 2">
            <a:extLst>
              <a:ext uri="{FF2B5EF4-FFF2-40B4-BE49-F238E27FC236}">
                <a16:creationId xmlns:a16="http://schemas.microsoft.com/office/drawing/2014/main" id="{FC09F3EA-5656-0EC0-CA97-B183BF13AB91}"/>
              </a:ext>
            </a:extLst>
          </p:cNvPr>
          <p:cNvSpPr>
            <a:spLocks noGrp="1"/>
          </p:cNvSpPr>
          <p:nvPr>
            <p:ph idx="1"/>
          </p:nvPr>
        </p:nvSpPr>
        <p:spPr/>
        <p:txBody>
          <a:bodyPr/>
          <a:lstStyle/>
          <a:p>
            <a:r>
              <a:rPr lang="tr-TR" dirty="0"/>
              <a:t>Java 100% OOP değildir. İçerisinde 8 tane </a:t>
            </a:r>
            <a:r>
              <a:rPr lang="tr-TR" dirty="0" err="1"/>
              <a:t>primitive</a:t>
            </a:r>
            <a:r>
              <a:rPr lang="tr-TR" dirty="0"/>
              <a:t> tip vardır.</a:t>
            </a:r>
          </a:p>
          <a:p>
            <a:r>
              <a:rPr lang="tr-TR" dirty="0" err="1"/>
              <a:t>byte</a:t>
            </a:r>
            <a:r>
              <a:rPr lang="tr-TR" dirty="0"/>
              <a:t>, </a:t>
            </a:r>
            <a:r>
              <a:rPr lang="tr-TR" dirty="0" err="1"/>
              <a:t>sort</a:t>
            </a:r>
            <a:r>
              <a:rPr lang="tr-TR" dirty="0"/>
              <a:t>, </a:t>
            </a:r>
            <a:r>
              <a:rPr lang="tr-TR" dirty="0" err="1"/>
              <a:t>int</a:t>
            </a:r>
            <a:r>
              <a:rPr lang="tr-TR" dirty="0"/>
              <a:t> , </a:t>
            </a:r>
            <a:r>
              <a:rPr lang="tr-TR" dirty="0" err="1"/>
              <a:t>long</a:t>
            </a:r>
            <a:r>
              <a:rPr lang="tr-TR" dirty="0"/>
              <a:t>, </a:t>
            </a:r>
            <a:r>
              <a:rPr lang="tr-TR" dirty="0" err="1"/>
              <a:t>double</a:t>
            </a:r>
            <a:r>
              <a:rPr lang="tr-TR" dirty="0"/>
              <a:t>, </a:t>
            </a:r>
            <a:r>
              <a:rPr lang="tr-TR" dirty="0" err="1"/>
              <a:t>float</a:t>
            </a:r>
            <a:r>
              <a:rPr lang="tr-TR" dirty="0"/>
              <a:t>, </a:t>
            </a:r>
            <a:r>
              <a:rPr lang="tr-TR" dirty="0" err="1"/>
              <a:t>boolean</a:t>
            </a:r>
            <a:r>
              <a:rPr lang="tr-TR" dirty="0"/>
              <a:t>, </a:t>
            </a:r>
            <a:r>
              <a:rPr lang="tr-TR" dirty="0" err="1"/>
              <a:t>char</a:t>
            </a:r>
            <a:endParaRPr lang="tr-TR" dirty="0"/>
          </a:p>
        </p:txBody>
      </p:sp>
    </p:spTree>
    <p:extLst>
      <p:ext uri="{BB962C8B-B14F-4D97-AF65-F5344CB8AC3E}">
        <p14:creationId xmlns:p14="http://schemas.microsoft.com/office/powerpoint/2010/main" val="33042716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656DA7-9912-37EC-05CC-42DE13AC81EB}"/>
              </a:ext>
            </a:extLst>
          </p:cNvPr>
          <p:cNvSpPr>
            <a:spLocks noGrp="1"/>
          </p:cNvSpPr>
          <p:nvPr>
            <p:ph type="title"/>
          </p:nvPr>
        </p:nvSpPr>
        <p:spPr>
          <a:xfrm>
            <a:off x="838200" y="365125"/>
            <a:ext cx="10515600" cy="1158875"/>
          </a:xfrm>
        </p:spPr>
        <p:txBody>
          <a:bodyPr/>
          <a:lstStyle/>
          <a:p>
            <a:pPr algn="ctr"/>
            <a:r>
              <a:rPr lang="en-US" dirty="0">
                <a:solidFill>
                  <a:schemeClr val="accent2"/>
                </a:solidFill>
              </a:rPr>
              <a:t>Java By Pass Value ? By Pass </a:t>
            </a:r>
            <a:r>
              <a:rPr lang="en-US" dirty="0" err="1">
                <a:solidFill>
                  <a:schemeClr val="accent2"/>
                </a:solidFill>
              </a:rPr>
              <a:t>Referances</a:t>
            </a:r>
            <a:r>
              <a:rPr lang="en-US" dirty="0">
                <a:solidFill>
                  <a:schemeClr val="accent2"/>
                </a:solidFill>
              </a:rPr>
              <a:t> ?</a:t>
            </a:r>
            <a:endParaRPr lang="tr-TR" dirty="0">
              <a:solidFill>
                <a:schemeClr val="accent2"/>
              </a:solidFill>
            </a:endParaRPr>
          </a:p>
        </p:txBody>
      </p:sp>
      <p:sp>
        <p:nvSpPr>
          <p:cNvPr id="3" name="İçerik Yer Tutucusu 2">
            <a:extLst>
              <a:ext uri="{FF2B5EF4-FFF2-40B4-BE49-F238E27FC236}">
                <a16:creationId xmlns:a16="http://schemas.microsoft.com/office/drawing/2014/main" id="{C28B40E9-9FCD-D219-AE65-1BF9558F8409}"/>
              </a:ext>
            </a:extLst>
          </p:cNvPr>
          <p:cNvSpPr>
            <a:spLocks noGrp="1"/>
          </p:cNvSpPr>
          <p:nvPr>
            <p:ph idx="1"/>
          </p:nvPr>
        </p:nvSpPr>
        <p:spPr>
          <a:xfrm>
            <a:off x="838200" y="1825625"/>
            <a:ext cx="10515600" cy="4667250"/>
          </a:xfrm>
        </p:spPr>
        <p:txBody>
          <a:bodyPr/>
          <a:lstStyle/>
          <a:p>
            <a:r>
              <a:rPr lang="tr-TR" dirty="0"/>
              <a:t>Java üst düzey bir programlama dilidir. Bu, normal şartlar altında, bellekte ne olduğu konusunda endişelenmeniz gerekmediği anlamına gelir. Çünkü </a:t>
            </a:r>
            <a:r>
              <a:rPr lang="tr-TR" dirty="0" err="1"/>
              <a:t>java</a:t>
            </a:r>
            <a:r>
              <a:rPr lang="tr-TR" dirty="0"/>
              <a:t> hafıza yönetimini arka planda kendi halleder. Java’da da ilkel veri tipleri (</a:t>
            </a:r>
            <a:r>
              <a:rPr lang="tr-TR" dirty="0" err="1"/>
              <a:t>int</a:t>
            </a:r>
            <a:r>
              <a:rPr lang="tr-TR" dirty="0"/>
              <a:t>, </a:t>
            </a:r>
            <a:r>
              <a:rPr lang="tr-TR" dirty="0" err="1"/>
              <a:t>double</a:t>
            </a:r>
            <a:r>
              <a:rPr lang="tr-TR" dirty="0"/>
              <a:t> vb.) her zaman </a:t>
            </a:r>
            <a:r>
              <a:rPr lang="tr-TR" b="1" dirty="0"/>
              <a:t>değere göre iletilir</a:t>
            </a:r>
            <a:r>
              <a:rPr lang="tr-TR" dirty="0"/>
              <a:t>, yani bütün işlem aslında metoda geçirilen değişkenin değerin bir kopyası üzerinden gerçekleşir. C ve C++ üzerinden konuyu anlatırken oluşturduğumuz illüstrasyon burada da </a:t>
            </a:r>
            <a:r>
              <a:rPr lang="tr-TR" dirty="0" err="1"/>
              <a:t>geçerlidi</a:t>
            </a:r>
            <a:r>
              <a:rPr lang="tr-TR" dirty="0"/>
              <a:t>. Java’da </a:t>
            </a:r>
            <a:r>
              <a:rPr lang="tr-TR" dirty="0" err="1"/>
              <a:t>primitive</a:t>
            </a:r>
            <a:r>
              <a:rPr lang="tr-TR" dirty="0"/>
              <a:t> türler için </a:t>
            </a:r>
            <a:r>
              <a:rPr lang="tr-TR" b="1" dirty="0" err="1"/>
              <a:t>pass</a:t>
            </a:r>
            <a:r>
              <a:rPr lang="tr-TR" b="1" dirty="0"/>
              <a:t> </a:t>
            </a:r>
            <a:r>
              <a:rPr lang="tr-TR" b="1" dirty="0" err="1"/>
              <a:t>by</a:t>
            </a:r>
            <a:r>
              <a:rPr lang="tr-TR" b="1" dirty="0"/>
              <a:t> </a:t>
            </a:r>
            <a:r>
              <a:rPr lang="tr-TR" b="1" dirty="0" err="1"/>
              <a:t>value</a:t>
            </a:r>
            <a:r>
              <a:rPr lang="tr-TR" dirty="0"/>
              <a:t> yaklaşımı olsa da, </a:t>
            </a:r>
            <a:r>
              <a:rPr lang="tr-TR" b="1" dirty="0"/>
              <a:t>sezgisel olarak</a:t>
            </a:r>
            <a:r>
              <a:rPr lang="tr-TR" dirty="0"/>
              <a:t> tüm nesneler için </a:t>
            </a:r>
            <a:r>
              <a:rPr lang="tr-TR" b="1" dirty="0" err="1"/>
              <a:t>pass-by-reference</a:t>
            </a:r>
            <a:r>
              <a:rPr lang="tr-TR" dirty="0"/>
              <a:t> yaklaşımı birçok farklı kaynağa göre daha doğrudur. </a:t>
            </a:r>
          </a:p>
          <a:p>
            <a:endParaRPr lang="tr-TR" dirty="0"/>
          </a:p>
        </p:txBody>
      </p:sp>
    </p:spTree>
    <p:extLst>
      <p:ext uri="{BB962C8B-B14F-4D97-AF65-F5344CB8AC3E}">
        <p14:creationId xmlns:p14="http://schemas.microsoft.com/office/powerpoint/2010/main" val="42538202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183318D-5D22-4D4B-A763-8F218E6870EC}"/>
              </a:ext>
            </a:extLst>
          </p:cNvPr>
          <p:cNvSpPr>
            <a:spLocks noGrp="1"/>
          </p:cNvSpPr>
          <p:nvPr>
            <p:ph type="title"/>
          </p:nvPr>
        </p:nvSpPr>
        <p:spPr>
          <a:xfrm>
            <a:off x="838200" y="124691"/>
            <a:ext cx="10515600" cy="632692"/>
          </a:xfrm>
        </p:spPr>
        <p:txBody>
          <a:bodyPr>
            <a:normAutofit fontScale="90000"/>
          </a:bodyPr>
          <a:lstStyle/>
          <a:p>
            <a:pPr algn="ctr"/>
            <a:r>
              <a:rPr lang="tr-TR" dirty="0">
                <a:solidFill>
                  <a:schemeClr val="accent2"/>
                </a:solidFill>
              </a:rPr>
              <a:t>Java 8 gelen özellikler nelerdir?</a:t>
            </a:r>
          </a:p>
        </p:txBody>
      </p:sp>
      <p:sp>
        <p:nvSpPr>
          <p:cNvPr id="3" name="İçerik Yer Tutucusu 2">
            <a:extLst>
              <a:ext uri="{FF2B5EF4-FFF2-40B4-BE49-F238E27FC236}">
                <a16:creationId xmlns:a16="http://schemas.microsoft.com/office/drawing/2014/main" id="{5C3CB70A-E5AF-89A4-82A1-31E5F55E17F2}"/>
              </a:ext>
            </a:extLst>
          </p:cNvPr>
          <p:cNvSpPr>
            <a:spLocks noGrp="1"/>
          </p:cNvSpPr>
          <p:nvPr>
            <p:ph idx="1"/>
          </p:nvPr>
        </p:nvSpPr>
        <p:spPr>
          <a:xfrm>
            <a:off x="838200" y="849745"/>
            <a:ext cx="10515600" cy="5883565"/>
          </a:xfrm>
        </p:spPr>
        <p:txBody>
          <a:bodyPr>
            <a:normAutofit lnSpcReduction="10000"/>
          </a:bodyPr>
          <a:lstStyle/>
          <a:p>
            <a:pPr algn="l">
              <a:buFont typeface="Arial" panose="020B0604020202020204" pitchFamily="34" charset="0"/>
              <a:buChar char="•"/>
            </a:pPr>
            <a:r>
              <a:rPr lang="tr-TR" sz="1800" b="1" i="0" dirty="0" err="1">
                <a:solidFill>
                  <a:schemeClr val="accent2"/>
                </a:solidFill>
                <a:effectLst/>
                <a:latin typeface="Roboto" panose="02000000000000000000" pitchFamily="2" charset="0"/>
              </a:rPr>
              <a:t>Lambda</a:t>
            </a:r>
            <a:r>
              <a:rPr lang="tr-TR" sz="1800" b="1" i="0" dirty="0">
                <a:solidFill>
                  <a:schemeClr val="accent2"/>
                </a:solidFill>
                <a:effectLst/>
                <a:latin typeface="Roboto" panose="02000000000000000000" pitchFamily="2" charset="0"/>
              </a:rPr>
              <a:t> </a:t>
            </a:r>
            <a:r>
              <a:rPr lang="tr-TR" sz="1800" b="1" i="0" dirty="0" err="1">
                <a:solidFill>
                  <a:schemeClr val="accent2"/>
                </a:solidFill>
                <a:effectLst/>
                <a:latin typeface="Roboto" panose="02000000000000000000" pitchFamily="2" charset="0"/>
              </a:rPr>
              <a:t>expressions</a:t>
            </a:r>
            <a:endParaRPr lang="tr-TR" sz="1800" b="1" i="0" dirty="0">
              <a:solidFill>
                <a:schemeClr val="accent2"/>
              </a:solidFill>
              <a:effectLst/>
              <a:latin typeface="Roboto" panose="02000000000000000000" pitchFamily="2" charset="0"/>
            </a:endParaRPr>
          </a:p>
          <a:p>
            <a:pPr algn="l">
              <a:buFont typeface="Arial" panose="020B0604020202020204" pitchFamily="34" charset="0"/>
              <a:buChar char="•"/>
            </a:pPr>
            <a:r>
              <a:rPr lang="tr-TR" sz="1800" b="0" i="0" dirty="0">
                <a:solidFill>
                  <a:schemeClr val="tx2"/>
                </a:solidFill>
                <a:effectLst/>
                <a:latin typeface="charter"/>
              </a:rPr>
              <a:t>Herhangi bir sınıfa ait olmadan iş yapabilen pratik fonksiyonlar olan </a:t>
            </a:r>
            <a:r>
              <a:rPr lang="tr-TR" sz="1800" b="0" i="0" dirty="0" err="1">
                <a:solidFill>
                  <a:schemeClr val="tx2"/>
                </a:solidFill>
                <a:effectLst/>
                <a:latin typeface="charter"/>
              </a:rPr>
              <a:t>Lambda</a:t>
            </a:r>
            <a:r>
              <a:rPr lang="tr-TR" sz="1800" b="0" i="0" dirty="0">
                <a:solidFill>
                  <a:schemeClr val="tx2"/>
                </a:solidFill>
                <a:effectLst/>
                <a:latin typeface="charter"/>
              </a:rPr>
              <a:t> ifadeler ile birlikte Java, </a:t>
            </a:r>
            <a:r>
              <a:rPr lang="tr-TR" sz="1800" b="0" i="0" dirty="0" err="1">
                <a:solidFill>
                  <a:schemeClr val="tx2"/>
                </a:solidFill>
                <a:effectLst/>
                <a:latin typeface="charter"/>
              </a:rPr>
              <a:t>funtional</a:t>
            </a:r>
            <a:r>
              <a:rPr lang="tr-TR" sz="1800" b="0" i="0" dirty="0">
                <a:solidFill>
                  <a:schemeClr val="tx2"/>
                </a:solidFill>
                <a:effectLst/>
                <a:latin typeface="charter"/>
              </a:rPr>
              <a:t> </a:t>
            </a:r>
            <a:r>
              <a:rPr lang="tr-TR" sz="1800" b="0" i="0" dirty="0" err="1">
                <a:solidFill>
                  <a:schemeClr val="tx2"/>
                </a:solidFill>
                <a:effectLst/>
                <a:latin typeface="charter"/>
              </a:rPr>
              <a:t>programming</a:t>
            </a:r>
            <a:r>
              <a:rPr lang="tr-TR" sz="1800" b="0" i="0" dirty="0">
                <a:solidFill>
                  <a:schemeClr val="tx2"/>
                </a:solidFill>
                <a:effectLst/>
                <a:latin typeface="charter"/>
              </a:rPr>
              <a:t> dünyasına da girmiş oldu.</a:t>
            </a:r>
            <a:endParaRPr lang="tr-TR" sz="1800" b="0" i="0" dirty="0">
              <a:solidFill>
                <a:schemeClr val="tx2"/>
              </a:solidFill>
              <a:effectLst/>
              <a:latin typeface="Roboto" panose="02000000000000000000" pitchFamily="2" charset="0"/>
            </a:endParaRPr>
          </a:p>
          <a:p>
            <a:pPr algn="l">
              <a:buFont typeface="Arial" panose="020B0604020202020204" pitchFamily="34" charset="0"/>
              <a:buChar char="•"/>
            </a:pPr>
            <a:r>
              <a:rPr lang="tr-TR" sz="1800" b="1" i="0" dirty="0" err="1">
                <a:solidFill>
                  <a:schemeClr val="accent2"/>
                </a:solidFill>
                <a:effectLst/>
                <a:latin typeface="Roboto" panose="02000000000000000000" pitchFamily="2" charset="0"/>
              </a:rPr>
              <a:t>Functional</a:t>
            </a:r>
            <a:r>
              <a:rPr lang="tr-TR" sz="1800" b="1" i="0" dirty="0">
                <a:solidFill>
                  <a:schemeClr val="accent2"/>
                </a:solidFill>
                <a:effectLst/>
                <a:latin typeface="Roboto" panose="02000000000000000000" pitchFamily="2" charset="0"/>
              </a:rPr>
              <a:t> </a:t>
            </a:r>
            <a:r>
              <a:rPr lang="tr-TR" sz="1800" b="1" i="0" dirty="0" err="1">
                <a:solidFill>
                  <a:schemeClr val="accent2"/>
                </a:solidFill>
                <a:effectLst/>
                <a:latin typeface="Roboto" panose="02000000000000000000" pitchFamily="2" charset="0"/>
              </a:rPr>
              <a:t>interfaces</a:t>
            </a:r>
            <a:endParaRPr lang="tr-TR" sz="1800" b="1" i="0" dirty="0">
              <a:solidFill>
                <a:schemeClr val="accent2"/>
              </a:solidFill>
              <a:effectLst/>
              <a:latin typeface="Roboto" panose="02000000000000000000" pitchFamily="2" charset="0"/>
            </a:endParaRPr>
          </a:p>
          <a:p>
            <a:pPr algn="l">
              <a:buFont typeface="Arial" panose="020B0604020202020204" pitchFamily="34" charset="0"/>
              <a:buChar char="•"/>
            </a:pPr>
            <a:r>
              <a:rPr lang="tr-TR" sz="1800" b="0" i="0" dirty="0">
                <a:effectLst/>
                <a:latin typeface="Roboto" panose="02000000000000000000" pitchFamily="2" charset="0"/>
              </a:rPr>
              <a:t>Tek bir </a:t>
            </a:r>
            <a:r>
              <a:rPr lang="tr-TR" sz="1800" b="0" i="0" dirty="0" err="1">
                <a:effectLst/>
                <a:latin typeface="Roboto" panose="02000000000000000000" pitchFamily="2" charset="0"/>
              </a:rPr>
              <a:t>abstract</a:t>
            </a:r>
            <a:r>
              <a:rPr lang="tr-TR" sz="1800" b="0" i="0" dirty="0">
                <a:effectLst/>
                <a:latin typeface="Roboto" panose="02000000000000000000" pitchFamily="2" charset="0"/>
              </a:rPr>
              <a:t>(soyut) </a:t>
            </a:r>
            <a:r>
              <a:rPr lang="tr-TR" sz="1800" b="0" i="0" dirty="0" err="1">
                <a:effectLst/>
                <a:latin typeface="Roboto" panose="02000000000000000000" pitchFamily="2" charset="0"/>
              </a:rPr>
              <a:t>methodu</a:t>
            </a:r>
            <a:r>
              <a:rPr lang="tr-TR" sz="1800" b="0" i="0" dirty="0">
                <a:effectLst/>
                <a:latin typeface="Roboto" panose="02000000000000000000" pitchFamily="2" charset="0"/>
              </a:rPr>
              <a:t> bulunan </a:t>
            </a:r>
            <a:r>
              <a:rPr lang="tr-TR" sz="1800" b="0" i="0" dirty="0" err="1">
                <a:effectLst/>
                <a:latin typeface="Roboto" panose="02000000000000000000" pitchFamily="2" charset="0"/>
              </a:rPr>
              <a:t>interface’ler</a:t>
            </a:r>
            <a:r>
              <a:rPr lang="tr-TR" sz="1800" b="0" i="0" dirty="0">
                <a:effectLst/>
                <a:latin typeface="Roboto" panose="02000000000000000000" pitchFamily="2" charset="0"/>
              </a:rPr>
              <a:t> için kullanılan tanımdır. </a:t>
            </a:r>
            <a:r>
              <a:rPr lang="tr-TR" sz="1800" b="0" i="0" dirty="0" err="1">
                <a:effectLst/>
                <a:latin typeface="Roboto" panose="02000000000000000000" pitchFamily="2" charset="0"/>
              </a:rPr>
              <a:t>Lambda</a:t>
            </a:r>
            <a:r>
              <a:rPr lang="tr-TR" sz="1800" b="0" i="0" dirty="0">
                <a:effectLst/>
                <a:latin typeface="Roboto" panose="02000000000000000000" pitchFamily="2" charset="0"/>
              </a:rPr>
              <a:t> ifadeleri ile sıkı bir ilişki içerisindedir. Ayrıca </a:t>
            </a:r>
            <a:r>
              <a:rPr lang="tr-TR" sz="1800" b="0" i="0" dirty="0" err="1">
                <a:effectLst/>
                <a:latin typeface="Roboto" panose="02000000000000000000" pitchFamily="2" charset="0"/>
              </a:rPr>
              <a:t>Single</a:t>
            </a:r>
            <a:r>
              <a:rPr lang="tr-TR" sz="1800" b="0" i="0" dirty="0">
                <a:effectLst/>
                <a:latin typeface="Roboto" panose="02000000000000000000" pitchFamily="2" charset="0"/>
              </a:rPr>
              <a:t> </a:t>
            </a:r>
            <a:r>
              <a:rPr lang="tr-TR" sz="1800" b="0" i="0" dirty="0" err="1">
                <a:effectLst/>
                <a:latin typeface="Roboto" panose="02000000000000000000" pitchFamily="2" charset="0"/>
              </a:rPr>
              <a:t>Abstract</a:t>
            </a:r>
            <a:r>
              <a:rPr lang="tr-TR" sz="1800" b="0" i="0" dirty="0">
                <a:effectLst/>
                <a:latin typeface="Roboto" panose="02000000000000000000" pitchFamily="2" charset="0"/>
              </a:rPr>
              <a:t> </a:t>
            </a:r>
            <a:r>
              <a:rPr lang="tr-TR" sz="1800" b="0" i="0" dirty="0" err="1">
                <a:effectLst/>
                <a:latin typeface="Roboto" panose="02000000000000000000" pitchFamily="2" charset="0"/>
              </a:rPr>
              <a:t>Method</a:t>
            </a:r>
            <a:r>
              <a:rPr lang="tr-TR" sz="1800" b="0" i="0" dirty="0">
                <a:effectLst/>
                <a:latin typeface="Roboto" panose="02000000000000000000" pitchFamily="2" charset="0"/>
              </a:rPr>
              <a:t> </a:t>
            </a:r>
            <a:r>
              <a:rPr lang="tr-TR" sz="1800" b="0" i="0" dirty="0" err="1">
                <a:effectLst/>
                <a:latin typeface="Roboto" panose="02000000000000000000" pitchFamily="2" charset="0"/>
              </a:rPr>
              <a:t>Interfaces</a:t>
            </a:r>
            <a:r>
              <a:rPr lang="tr-TR" sz="1800" b="0" i="0" dirty="0">
                <a:effectLst/>
                <a:latin typeface="Roboto" panose="02000000000000000000" pitchFamily="2" charset="0"/>
              </a:rPr>
              <a:t> (SAM </a:t>
            </a:r>
            <a:r>
              <a:rPr lang="tr-TR" sz="1800" b="0" i="0" dirty="0" err="1">
                <a:effectLst/>
                <a:latin typeface="Roboto" panose="02000000000000000000" pitchFamily="2" charset="0"/>
              </a:rPr>
              <a:t>Interfaces</a:t>
            </a:r>
            <a:r>
              <a:rPr lang="tr-TR" sz="1800" b="0" i="0" dirty="0">
                <a:effectLst/>
                <a:latin typeface="Roboto" panose="02000000000000000000" pitchFamily="2" charset="0"/>
              </a:rPr>
              <a:t>) olarak da bilinir. </a:t>
            </a:r>
            <a:r>
              <a:rPr lang="tr-TR" sz="1800" b="0" i="0" dirty="0" err="1">
                <a:effectLst/>
                <a:latin typeface="Roboto" panose="02000000000000000000" pitchFamily="2" charset="0"/>
              </a:rPr>
              <a:t>Functional</a:t>
            </a:r>
            <a:r>
              <a:rPr lang="tr-TR" sz="1800" b="0" i="0" dirty="0">
                <a:effectLst/>
                <a:latin typeface="Roboto" panose="02000000000000000000" pitchFamily="2" charset="0"/>
              </a:rPr>
              <a:t> </a:t>
            </a:r>
            <a:r>
              <a:rPr lang="tr-TR" sz="1800" b="0" i="0" dirty="0" err="1">
                <a:effectLst/>
                <a:latin typeface="Roboto" panose="02000000000000000000" pitchFamily="2" charset="0"/>
              </a:rPr>
              <a:t>interface’ler</a:t>
            </a:r>
            <a:r>
              <a:rPr lang="tr-TR" sz="1800" b="0" i="0" dirty="0">
                <a:effectLst/>
                <a:latin typeface="Roboto" panose="02000000000000000000" pitchFamily="2" charset="0"/>
              </a:rPr>
              <a:t> </a:t>
            </a:r>
            <a:r>
              <a:rPr lang="tr-TR" sz="1800" b="0" i="0" dirty="0" err="1">
                <a:effectLst/>
                <a:latin typeface="Roboto" panose="02000000000000000000" pitchFamily="2" charset="0"/>
              </a:rPr>
              <a:t>default</a:t>
            </a:r>
            <a:r>
              <a:rPr lang="tr-TR" sz="1800" b="0" i="0" dirty="0">
                <a:effectLst/>
                <a:latin typeface="Roboto" panose="02000000000000000000" pitchFamily="2" charset="0"/>
              </a:rPr>
              <a:t> ve </a:t>
            </a:r>
            <a:r>
              <a:rPr lang="tr-TR" sz="1800" b="0" i="0" dirty="0" err="1">
                <a:effectLst/>
                <a:latin typeface="Roboto" panose="02000000000000000000" pitchFamily="2" charset="0"/>
              </a:rPr>
              <a:t>static</a:t>
            </a:r>
            <a:r>
              <a:rPr lang="tr-TR" sz="1800" b="0" i="0" dirty="0">
                <a:effectLst/>
                <a:latin typeface="Roboto" panose="02000000000000000000" pitchFamily="2" charset="0"/>
              </a:rPr>
              <a:t> </a:t>
            </a:r>
            <a:r>
              <a:rPr lang="tr-TR" sz="1800" b="0" i="0" dirty="0" err="1">
                <a:effectLst/>
                <a:latin typeface="Roboto" panose="02000000000000000000" pitchFamily="2" charset="0"/>
              </a:rPr>
              <a:t>methodlar</a:t>
            </a:r>
            <a:r>
              <a:rPr lang="tr-TR" sz="1800" b="0" i="0" dirty="0">
                <a:effectLst/>
                <a:latin typeface="Roboto" panose="02000000000000000000" pitchFamily="2" charset="0"/>
              </a:rPr>
              <a:t> içerebilir ancak tek bir tane </a:t>
            </a:r>
            <a:r>
              <a:rPr lang="tr-TR" sz="1800" b="0" i="0" dirty="0" err="1">
                <a:effectLst/>
                <a:latin typeface="Roboto" panose="02000000000000000000" pitchFamily="2" charset="0"/>
              </a:rPr>
              <a:t>abstract</a:t>
            </a:r>
            <a:r>
              <a:rPr lang="tr-TR" sz="1800" b="0" i="0" dirty="0">
                <a:effectLst/>
                <a:latin typeface="Roboto" panose="02000000000000000000" pitchFamily="2" charset="0"/>
              </a:rPr>
              <a:t> </a:t>
            </a:r>
            <a:r>
              <a:rPr lang="tr-TR" sz="1800" b="0" i="0" dirty="0" err="1">
                <a:effectLst/>
                <a:latin typeface="Roboto" panose="02000000000000000000" pitchFamily="2" charset="0"/>
              </a:rPr>
              <a:t>methodu</a:t>
            </a:r>
            <a:r>
              <a:rPr lang="tr-TR" sz="1800" b="0" i="0" dirty="0">
                <a:effectLst/>
                <a:latin typeface="Roboto" panose="02000000000000000000" pitchFamily="2" charset="0"/>
              </a:rPr>
              <a:t> olmalıdır. Bunun nedeni de </a:t>
            </a:r>
            <a:r>
              <a:rPr lang="tr-TR" sz="1800" b="0" i="0" dirty="0" err="1">
                <a:effectLst/>
                <a:latin typeface="Roboto" panose="02000000000000000000" pitchFamily="2" charset="0"/>
              </a:rPr>
              <a:t>lambda</a:t>
            </a:r>
            <a:r>
              <a:rPr lang="tr-TR" sz="1800" b="0" i="0" dirty="0">
                <a:effectLst/>
                <a:latin typeface="Roboto" panose="02000000000000000000" pitchFamily="2" charset="0"/>
              </a:rPr>
              <a:t> ifadeleri ile çalışabilmesini sağlamaktır. </a:t>
            </a:r>
          </a:p>
          <a:p>
            <a:pPr algn="l">
              <a:buFont typeface="Arial" panose="020B0604020202020204" pitchFamily="34" charset="0"/>
              <a:buChar char="•"/>
            </a:pPr>
            <a:r>
              <a:rPr lang="tr-TR" sz="1800" b="1" i="0" dirty="0" err="1">
                <a:solidFill>
                  <a:schemeClr val="accent2"/>
                </a:solidFill>
                <a:effectLst/>
                <a:latin typeface="Roboto" panose="02000000000000000000" pitchFamily="2" charset="0"/>
              </a:rPr>
              <a:t>Method</a:t>
            </a:r>
            <a:r>
              <a:rPr lang="tr-TR" sz="1800" b="1" i="0" dirty="0">
                <a:solidFill>
                  <a:schemeClr val="accent2"/>
                </a:solidFill>
                <a:effectLst/>
                <a:latin typeface="Roboto" panose="02000000000000000000" pitchFamily="2" charset="0"/>
              </a:rPr>
              <a:t> </a:t>
            </a:r>
            <a:r>
              <a:rPr lang="tr-TR" sz="1800" b="1" i="0" dirty="0" err="1">
                <a:solidFill>
                  <a:schemeClr val="accent2"/>
                </a:solidFill>
                <a:effectLst/>
                <a:latin typeface="Roboto" panose="02000000000000000000" pitchFamily="2" charset="0"/>
              </a:rPr>
              <a:t>references</a:t>
            </a:r>
            <a:endParaRPr lang="tr-TR" sz="1800" b="1" i="0" dirty="0">
              <a:solidFill>
                <a:schemeClr val="accent2"/>
              </a:solidFill>
              <a:effectLst/>
              <a:latin typeface="Roboto" panose="02000000000000000000" pitchFamily="2" charset="0"/>
            </a:endParaRPr>
          </a:p>
          <a:p>
            <a:pPr algn="l">
              <a:buFont typeface="Arial" panose="020B0604020202020204" pitchFamily="34" charset="0"/>
              <a:buChar char="•"/>
            </a:pPr>
            <a:r>
              <a:rPr kumimoji="0" lang="tr-TR" altLang="tr-TR" sz="1800" b="0" i="0" u="none" strike="noStrike" cap="none" normalizeH="0" baseline="0" dirty="0" err="1">
                <a:ln>
                  <a:noFill/>
                </a:ln>
                <a:effectLst/>
                <a:latin typeface="charter"/>
              </a:rPr>
              <a:t>Metodları</a:t>
            </a:r>
            <a:r>
              <a:rPr kumimoji="0" lang="tr-TR" altLang="tr-TR" sz="1800" b="0" i="0" u="none" strike="noStrike" cap="none" normalizeH="0" baseline="0" dirty="0">
                <a:ln>
                  <a:noFill/>
                </a:ln>
                <a:effectLst/>
                <a:latin typeface="charter"/>
              </a:rPr>
              <a:t>, nesneler veya </a:t>
            </a:r>
            <a:r>
              <a:rPr kumimoji="0" lang="tr-TR" altLang="tr-TR" sz="1800" b="0" i="0" u="none" strike="noStrike" cap="none" normalizeH="0" baseline="0" dirty="0" err="1">
                <a:ln>
                  <a:noFill/>
                </a:ln>
                <a:effectLst/>
                <a:latin typeface="charter"/>
              </a:rPr>
              <a:t>primitive</a:t>
            </a:r>
            <a:r>
              <a:rPr kumimoji="0" lang="tr-TR" altLang="tr-TR" sz="1800" b="0" i="0" u="none" strike="noStrike" cap="none" normalizeH="0" baseline="0" dirty="0">
                <a:ln>
                  <a:noFill/>
                </a:ln>
                <a:effectLst/>
                <a:latin typeface="charter"/>
              </a:rPr>
              <a:t> değerlermiş gibi kullanabilmemizi ve bunları başka bir metoda parametre olarak gönderebilmemizi sağlıyor. </a:t>
            </a:r>
            <a:r>
              <a:rPr kumimoji="0" lang="tr-TR" altLang="tr-TR" sz="1800" b="1" i="0" u="none" strike="noStrike" cap="none" normalizeH="0" baseline="0" dirty="0">
                <a:ln>
                  <a:noFill/>
                </a:ln>
                <a:effectLst/>
                <a:latin typeface="inherit"/>
              </a:rPr>
              <a:t>::</a:t>
            </a:r>
            <a:r>
              <a:rPr kumimoji="0" lang="tr-TR" altLang="tr-TR" sz="1800" b="1" i="0" u="none" strike="noStrike" cap="none" normalizeH="0" baseline="0" dirty="0">
                <a:ln>
                  <a:noFill/>
                </a:ln>
                <a:effectLst/>
                <a:latin typeface="charter"/>
              </a:rPr>
              <a:t> </a:t>
            </a:r>
            <a:r>
              <a:rPr kumimoji="0" lang="tr-TR" altLang="tr-TR" sz="1800" b="0" i="0" u="none" strike="noStrike" cap="none" normalizeH="0" baseline="0" dirty="0">
                <a:ln>
                  <a:noFill/>
                </a:ln>
                <a:effectLst/>
                <a:latin typeface="charter"/>
              </a:rPr>
              <a:t>söz dizimi aracılığıyla </a:t>
            </a:r>
            <a:r>
              <a:rPr kumimoji="0" lang="tr-TR" altLang="tr-TR" sz="1800" b="0" i="0" u="none" strike="noStrike" cap="none" normalizeH="0" baseline="0" dirty="0" err="1">
                <a:ln>
                  <a:noFill/>
                </a:ln>
                <a:effectLst/>
                <a:latin typeface="charter"/>
              </a:rPr>
              <a:t>static</a:t>
            </a:r>
            <a:r>
              <a:rPr kumimoji="0" lang="tr-TR" altLang="tr-TR" sz="1800" b="0" i="0" u="none" strike="noStrike" cap="none" normalizeH="0" baseline="0" dirty="0">
                <a:ln>
                  <a:noFill/>
                </a:ln>
                <a:effectLst/>
                <a:latin typeface="charter"/>
              </a:rPr>
              <a:t> </a:t>
            </a:r>
            <a:r>
              <a:rPr kumimoji="0" lang="tr-TR" altLang="tr-TR" sz="1800" b="0" i="0" u="none" strike="noStrike" cap="none" normalizeH="0" baseline="0" dirty="0" err="1">
                <a:ln>
                  <a:noFill/>
                </a:ln>
                <a:effectLst/>
                <a:latin typeface="charter"/>
              </a:rPr>
              <a:t>methodlar</a:t>
            </a:r>
            <a:r>
              <a:rPr kumimoji="0" lang="tr-TR" altLang="tr-TR" sz="1800" b="0" i="0" u="none" strike="noStrike" cap="none" normalizeH="0" baseline="0" dirty="0">
                <a:ln>
                  <a:noFill/>
                </a:ln>
                <a:effectLst/>
                <a:latin typeface="charter"/>
              </a:rPr>
              <a:t> </a:t>
            </a:r>
            <a:r>
              <a:rPr kumimoji="0" lang="tr-TR" altLang="tr-TR" sz="1800" b="0" i="0" u="none" strike="noStrike" cap="none" normalizeH="0" baseline="0" dirty="0" err="1">
                <a:ln>
                  <a:noFill/>
                </a:ln>
                <a:effectLst/>
                <a:latin typeface="charter"/>
              </a:rPr>
              <a:t>class</a:t>
            </a:r>
            <a:r>
              <a:rPr kumimoji="0" lang="tr-TR" altLang="tr-TR" sz="1800" b="0" i="0" u="none" strike="noStrike" cap="none" normalizeH="0" baseline="0" dirty="0">
                <a:ln>
                  <a:noFill/>
                </a:ln>
                <a:effectLst/>
                <a:latin typeface="charter"/>
              </a:rPr>
              <a:t> name ile, </a:t>
            </a:r>
            <a:r>
              <a:rPr kumimoji="0" lang="tr-TR" altLang="tr-TR" sz="1800" b="0" i="0" u="none" strike="noStrike" cap="none" normalizeH="0" baseline="0" dirty="0" err="1">
                <a:ln>
                  <a:noFill/>
                </a:ln>
                <a:effectLst/>
                <a:latin typeface="charter"/>
              </a:rPr>
              <a:t>static</a:t>
            </a:r>
            <a:r>
              <a:rPr kumimoji="0" lang="tr-TR" altLang="tr-TR" sz="1800" b="0" i="0" u="none" strike="noStrike" cap="none" normalizeH="0" baseline="0" dirty="0">
                <a:ln>
                  <a:noFill/>
                </a:ln>
                <a:effectLst/>
                <a:latin typeface="charter"/>
              </a:rPr>
              <a:t> olmayan </a:t>
            </a:r>
            <a:r>
              <a:rPr kumimoji="0" lang="tr-TR" altLang="tr-TR" sz="1800" b="0" i="0" u="none" strike="noStrike" cap="none" normalizeH="0" baseline="0" dirty="0" err="1">
                <a:ln>
                  <a:noFill/>
                </a:ln>
                <a:effectLst/>
                <a:latin typeface="charter"/>
              </a:rPr>
              <a:t>methodlar</a:t>
            </a:r>
            <a:r>
              <a:rPr kumimoji="0" lang="tr-TR" altLang="tr-TR" sz="1800" b="0" i="0" u="none" strike="noStrike" cap="none" normalizeH="0" baseline="0" dirty="0">
                <a:ln>
                  <a:noFill/>
                </a:ln>
                <a:effectLst/>
                <a:latin typeface="charter"/>
              </a:rPr>
              <a:t> ise </a:t>
            </a:r>
            <a:r>
              <a:rPr kumimoji="0" lang="tr-TR" altLang="tr-TR" sz="1800" b="0" i="0" u="none" strike="noStrike" cap="none" normalizeH="0" baseline="0" dirty="0" err="1">
                <a:ln>
                  <a:noFill/>
                </a:ln>
                <a:effectLst/>
                <a:latin typeface="charter"/>
              </a:rPr>
              <a:t>instance</a:t>
            </a:r>
            <a:r>
              <a:rPr kumimoji="0" lang="tr-TR" altLang="tr-TR" sz="1800" b="0" i="0" u="none" strike="noStrike" cap="none" normalizeH="0" baseline="0" dirty="0">
                <a:ln>
                  <a:noFill/>
                </a:ln>
                <a:effectLst/>
                <a:latin typeface="charter"/>
              </a:rPr>
              <a:t> objeleri ile referans verilebilmekte.</a:t>
            </a:r>
            <a:endParaRPr lang="tr-TR" sz="1800" b="0" i="0" dirty="0">
              <a:solidFill>
                <a:schemeClr val="accent2"/>
              </a:solidFill>
              <a:effectLst/>
              <a:latin typeface="Roboto" panose="02000000000000000000" pitchFamily="2" charset="0"/>
            </a:endParaRPr>
          </a:p>
          <a:p>
            <a:pPr algn="l">
              <a:buFont typeface="Arial" panose="020B0604020202020204" pitchFamily="34" charset="0"/>
              <a:buChar char="•"/>
            </a:pPr>
            <a:r>
              <a:rPr lang="tr-TR" sz="1800" b="1" i="0" dirty="0" err="1">
                <a:solidFill>
                  <a:schemeClr val="accent2"/>
                </a:solidFill>
                <a:effectLst/>
                <a:latin typeface="Roboto" panose="02000000000000000000" pitchFamily="2" charset="0"/>
              </a:rPr>
              <a:t>Stream</a:t>
            </a:r>
            <a:r>
              <a:rPr lang="tr-TR" sz="1800" b="1" i="0" dirty="0">
                <a:solidFill>
                  <a:schemeClr val="accent2"/>
                </a:solidFill>
                <a:effectLst/>
                <a:latin typeface="Roboto" panose="02000000000000000000" pitchFamily="2" charset="0"/>
              </a:rPr>
              <a:t> API</a:t>
            </a:r>
          </a:p>
          <a:p>
            <a:pPr algn="l">
              <a:buFont typeface="Arial" panose="020B0604020202020204" pitchFamily="34" charset="0"/>
              <a:buChar char="•"/>
            </a:pPr>
            <a:r>
              <a:rPr lang="tr-TR" sz="1800" b="0" i="0" dirty="0" err="1">
                <a:effectLst/>
                <a:latin typeface="Roboto" panose="02000000000000000000" pitchFamily="2" charset="0"/>
              </a:rPr>
              <a:t>Stream</a:t>
            </a:r>
            <a:r>
              <a:rPr lang="tr-TR" sz="1800" b="0" i="0" dirty="0">
                <a:effectLst/>
                <a:latin typeface="Roboto" panose="02000000000000000000" pitchFamily="2" charset="0"/>
              </a:rPr>
              <a:t> API, </a:t>
            </a:r>
            <a:r>
              <a:rPr lang="tr-TR" sz="1800" b="0" i="0" dirty="0" err="1">
                <a:effectLst/>
                <a:latin typeface="Roboto" panose="02000000000000000000" pitchFamily="2" charset="0"/>
              </a:rPr>
              <a:t>Collection’lar</a:t>
            </a:r>
            <a:r>
              <a:rPr lang="tr-TR" sz="1800" b="0" i="0" dirty="0">
                <a:effectLst/>
                <a:latin typeface="Roboto" panose="02000000000000000000" pitchFamily="2" charset="0"/>
              </a:rPr>
              <a:t> üzerinde bazı işlemleri yapmayı kolaylaştıran bir yapıdır. </a:t>
            </a:r>
            <a:r>
              <a:rPr lang="tr-TR" sz="1800" b="0" i="0" dirty="0" err="1">
                <a:effectLst/>
                <a:latin typeface="Roboto" panose="02000000000000000000" pitchFamily="2" charset="0"/>
              </a:rPr>
              <a:t>Stream</a:t>
            </a:r>
            <a:r>
              <a:rPr lang="tr-TR" sz="1800" b="0" i="0" dirty="0">
                <a:effectLst/>
                <a:latin typeface="Roboto" panose="02000000000000000000" pitchFamily="2" charset="0"/>
              </a:rPr>
              <a:t> API sayesinde sık kullanılan çeşitli operasyonları yapabilirsiniz. Bunlardan birkaçını şöyle sıralayabiliriz;</a:t>
            </a:r>
          </a:p>
          <a:p>
            <a:pPr algn="l">
              <a:buFont typeface="Arial" panose="020B0604020202020204" pitchFamily="34" charset="0"/>
              <a:buChar char="•"/>
            </a:pP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filter</a:t>
            </a:r>
            <a:r>
              <a:rPr lang="tr-TR" sz="1800" b="0" i="0" dirty="0">
                <a:solidFill>
                  <a:srgbClr val="92D050"/>
                </a:solidFill>
                <a:effectLst/>
                <a:latin typeface="Roboto" panose="02000000000000000000" pitchFamily="2" charset="0"/>
              </a:rPr>
              <a:t> (filtreleme) </a:t>
            </a: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forEach</a:t>
            </a:r>
            <a:r>
              <a:rPr lang="tr-TR" sz="1800" b="0" i="0" dirty="0">
                <a:solidFill>
                  <a:srgbClr val="92D050"/>
                </a:solidFill>
                <a:effectLst/>
                <a:latin typeface="Roboto" panose="02000000000000000000" pitchFamily="2" charset="0"/>
              </a:rPr>
              <a:t> (</a:t>
            </a:r>
            <a:r>
              <a:rPr lang="tr-TR" sz="1800" b="0" i="0" dirty="0" err="1">
                <a:solidFill>
                  <a:srgbClr val="92D050"/>
                </a:solidFill>
                <a:effectLst/>
                <a:latin typeface="Roboto" panose="02000000000000000000" pitchFamily="2" charset="0"/>
              </a:rPr>
              <a:t>itere</a:t>
            </a:r>
            <a:r>
              <a:rPr lang="tr-TR" sz="1800" b="0" i="0" dirty="0">
                <a:solidFill>
                  <a:srgbClr val="92D050"/>
                </a:solidFill>
                <a:effectLst/>
                <a:latin typeface="Roboto" panose="02000000000000000000" pitchFamily="2" charset="0"/>
              </a:rPr>
              <a:t> etme) </a:t>
            </a: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map</a:t>
            </a:r>
            <a:r>
              <a:rPr lang="tr-TR" sz="1800" b="0" i="0" dirty="0">
                <a:solidFill>
                  <a:srgbClr val="92D050"/>
                </a:solidFill>
                <a:effectLst/>
                <a:latin typeface="Roboto" panose="02000000000000000000" pitchFamily="2" charset="0"/>
              </a:rPr>
              <a:t> (dönüştürme) </a:t>
            </a: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reduce</a:t>
            </a:r>
            <a:r>
              <a:rPr lang="tr-TR" sz="1800" b="0" i="0" dirty="0">
                <a:solidFill>
                  <a:srgbClr val="92D050"/>
                </a:solidFill>
                <a:effectLst/>
                <a:latin typeface="Roboto" panose="02000000000000000000" pitchFamily="2" charset="0"/>
              </a:rPr>
              <a:t> (indirgeme)</a:t>
            </a:r>
          </a:p>
          <a:p>
            <a:pPr algn="l">
              <a:buFont typeface="Arial" panose="020B0604020202020204" pitchFamily="34" charset="0"/>
              <a:buChar char="•"/>
            </a:pP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distinct</a:t>
            </a:r>
            <a:r>
              <a:rPr lang="tr-TR" sz="1800" b="0" i="0" dirty="0">
                <a:solidFill>
                  <a:srgbClr val="92D050"/>
                </a:solidFill>
                <a:effectLst/>
                <a:latin typeface="Roboto" panose="02000000000000000000" pitchFamily="2" charset="0"/>
              </a:rPr>
              <a:t> (tekil hale getirme) </a:t>
            </a: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a:solidFill>
                  <a:srgbClr val="92D050"/>
                </a:solidFill>
                <a:effectLst/>
                <a:latin typeface="Roboto" panose="02000000000000000000" pitchFamily="2" charset="0"/>
              </a:rPr>
              <a:t>limit (limitleme) </a:t>
            </a: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collect</a:t>
            </a:r>
            <a:r>
              <a:rPr lang="tr-TR" sz="1800" b="0" i="0" dirty="0">
                <a:solidFill>
                  <a:srgbClr val="92D050"/>
                </a:solidFill>
                <a:effectLst/>
                <a:latin typeface="Roboto" panose="02000000000000000000" pitchFamily="2" charset="0"/>
              </a:rPr>
              <a:t> (toplama) </a:t>
            </a: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count</a:t>
            </a:r>
            <a:r>
              <a:rPr lang="tr-TR" sz="1800" b="0" i="0" dirty="0">
                <a:solidFill>
                  <a:srgbClr val="92D050"/>
                </a:solidFill>
                <a:effectLst/>
                <a:latin typeface="Roboto" panose="02000000000000000000" pitchFamily="2" charset="0"/>
              </a:rPr>
              <a:t> (sayma)</a:t>
            </a:r>
          </a:p>
          <a:p>
            <a:pPr algn="l">
              <a:buFont typeface="Arial" panose="020B0604020202020204" pitchFamily="34" charset="0"/>
              <a:buChar char="•"/>
            </a:pPr>
            <a:r>
              <a:rPr lang="tr-TR" sz="1800" b="0" i="0" dirty="0">
                <a:solidFill>
                  <a:srgbClr val="92D050"/>
                </a:solidFill>
                <a:effectLst/>
                <a:latin typeface="Roboto" panose="02000000000000000000" pitchFamily="2" charset="0"/>
                <a:sym typeface="Wingdings" panose="05000000000000000000" pitchFamily="2" charset="2"/>
              </a:rPr>
              <a:t></a:t>
            </a:r>
            <a:r>
              <a:rPr lang="tr-TR" sz="1800" b="0" i="0" dirty="0" err="1">
                <a:solidFill>
                  <a:srgbClr val="92D050"/>
                </a:solidFill>
                <a:effectLst/>
                <a:latin typeface="Roboto" panose="02000000000000000000" pitchFamily="2" charset="0"/>
              </a:rPr>
              <a:t>min</a:t>
            </a:r>
            <a:r>
              <a:rPr lang="tr-TR" sz="1800" b="0" i="0" dirty="0">
                <a:solidFill>
                  <a:srgbClr val="92D050"/>
                </a:solidFill>
                <a:effectLst/>
                <a:latin typeface="Roboto" panose="02000000000000000000" pitchFamily="2" charset="0"/>
              </a:rPr>
              <a:t> / </a:t>
            </a:r>
            <a:r>
              <a:rPr lang="tr-TR" sz="1800" b="0" i="0" dirty="0" err="1">
                <a:solidFill>
                  <a:srgbClr val="92D050"/>
                </a:solidFill>
                <a:effectLst/>
                <a:latin typeface="Roboto" panose="02000000000000000000" pitchFamily="2" charset="0"/>
              </a:rPr>
              <a:t>max</a:t>
            </a:r>
            <a:r>
              <a:rPr lang="tr-TR" sz="1800" b="0" i="0" dirty="0">
                <a:solidFill>
                  <a:srgbClr val="92D050"/>
                </a:solidFill>
                <a:effectLst/>
                <a:latin typeface="Roboto" panose="02000000000000000000" pitchFamily="2" charset="0"/>
              </a:rPr>
              <a:t>  (sıralama ile </a:t>
            </a:r>
            <a:r>
              <a:rPr lang="tr-TR" sz="1800" b="0" i="0" dirty="0" err="1">
                <a:solidFill>
                  <a:srgbClr val="92D050"/>
                </a:solidFill>
                <a:effectLst/>
                <a:latin typeface="Roboto" panose="02000000000000000000" pitchFamily="2" charset="0"/>
              </a:rPr>
              <a:t>max-min</a:t>
            </a:r>
            <a:r>
              <a:rPr lang="tr-TR" sz="1800" b="0" i="0" dirty="0">
                <a:solidFill>
                  <a:srgbClr val="92D050"/>
                </a:solidFill>
                <a:effectLst/>
                <a:latin typeface="Roboto" panose="02000000000000000000" pitchFamily="2" charset="0"/>
              </a:rPr>
              <a:t> eleman bulma)</a:t>
            </a:r>
          </a:p>
          <a:p>
            <a:r>
              <a:rPr kumimoji="0" lang="tr-TR" altLang="tr-TR" sz="1800" b="0" i="0" u="none" strike="noStrike" cap="none" normalizeH="0" baseline="0" dirty="0" err="1">
                <a:ln>
                  <a:noFill/>
                </a:ln>
                <a:solidFill>
                  <a:srgbClr val="FF0000"/>
                </a:solidFill>
                <a:effectLst/>
                <a:latin typeface="Menlo"/>
              </a:rPr>
              <a:t>Arrays.asList</a:t>
            </a:r>
            <a:r>
              <a:rPr kumimoji="0" lang="tr-TR" altLang="tr-TR" sz="1800" b="0" i="0" u="none" strike="noStrike" cap="none" normalizeH="0" baseline="0" dirty="0">
                <a:ln>
                  <a:noFill/>
                </a:ln>
                <a:solidFill>
                  <a:srgbClr val="FF0000"/>
                </a:solidFill>
                <a:effectLst/>
                <a:latin typeface="Menlo"/>
              </a:rPr>
              <a:t>("</a:t>
            </a:r>
            <a:r>
              <a:rPr kumimoji="0" lang="tr-TR" altLang="tr-TR" sz="1800" b="0" i="0" u="none" strike="noStrike" cap="none" normalizeH="0" baseline="0" dirty="0" err="1">
                <a:ln>
                  <a:noFill/>
                </a:ln>
                <a:solidFill>
                  <a:srgbClr val="FF0000"/>
                </a:solidFill>
                <a:effectLst/>
                <a:latin typeface="Menlo"/>
              </a:rPr>
              <a:t>dev","not",".com</a:t>
            </a:r>
            <a:r>
              <a:rPr kumimoji="0" lang="tr-TR" altLang="tr-TR" sz="1800" b="0" i="0" u="none" strike="noStrike" cap="none" normalizeH="0" baseline="0" dirty="0">
                <a:ln>
                  <a:noFill/>
                </a:ln>
                <a:solidFill>
                  <a:srgbClr val="FF0000"/>
                </a:solidFill>
                <a:effectLst/>
                <a:latin typeface="Menlo"/>
              </a:rPr>
              <a:t>").</a:t>
            </a:r>
            <a:r>
              <a:rPr kumimoji="0" lang="tr-TR" altLang="tr-TR" sz="1800" b="0" i="0" u="none" strike="noStrike" cap="none" normalizeH="0" baseline="0" dirty="0" err="1">
                <a:ln>
                  <a:noFill/>
                </a:ln>
                <a:solidFill>
                  <a:srgbClr val="FF0000"/>
                </a:solidFill>
                <a:effectLst/>
                <a:latin typeface="Menlo"/>
              </a:rPr>
              <a:t>stream</a:t>
            </a:r>
            <a:r>
              <a:rPr kumimoji="0" lang="tr-TR" altLang="tr-TR" sz="1800" b="0" i="0" u="none" strike="noStrike" cap="none" normalizeH="0" baseline="0" dirty="0">
                <a:ln>
                  <a:noFill/>
                </a:ln>
                <a:solidFill>
                  <a:srgbClr val="FF0000"/>
                </a:solidFill>
                <a:effectLst/>
                <a:latin typeface="Menlo"/>
              </a:rPr>
              <a:t>().</a:t>
            </a:r>
            <a:r>
              <a:rPr kumimoji="0" lang="tr-TR" altLang="tr-TR" sz="1800" b="0" i="0" u="none" strike="noStrike" cap="none" normalizeH="0" baseline="0" dirty="0" err="1">
                <a:ln>
                  <a:noFill/>
                </a:ln>
                <a:solidFill>
                  <a:srgbClr val="FF0000"/>
                </a:solidFill>
                <a:effectLst/>
                <a:latin typeface="Menlo"/>
              </a:rPr>
              <a:t>forEach</a:t>
            </a:r>
            <a:r>
              <a:rPr kumimoji="0" lang="tr-TR" altLang="tr-TR" sz="1800" b="0" i="0" u="none" strike="noStrike" cap="none" normalizeH="0" baseline="0" dirty="0">
                <a:ln>
                  <a:noFill/>
                </a:ln>
                <a:solidFill>
                  <a:srgbClr val="FF0000"/>
                </a:solidFill>
                <a:effectLst/>
                <a:latin typeface="Menlo"/>
              </a:rPr>
              <a:t>(</a:t>
            </a:r>
            <a:r>
              <a:rPr kumimoji="0" lang="tr-TR" altLang="tr-TR" sz="1800" b="0" i="0" u="none" strike="noStrike" cap="none" normalizeH="0" baseline="0" dirty="0" err="1">
                <a:ln>
                  <a:noFill/>
                </a:ln>
                <a:solidFill>
                  <a:srgbClr val="FF0000"/>
                </a:solidFill>
                <a:effectLst/>
                <a:latin typeface="Menlo"/>
              </a:rPr>
              <a:t>System.out</a:t>
            </a:r>
            <a:r>
              <a:rPr kumimoji="0" lang="tr-TR" altLang="tr-TR" sz="1800" b="0" i="0" u="none" strike="noStrike" cap="none" normalizeH="0" baseline="0" dirty="0">
                <a:ln>
                  <a:noFill/>
                </a:ln>
                <a:solidFill>
                  <a:srgbClr val="FF0000"/>
                </a:solidFill>
                <a:effectLst/>
                <a:latin typeface="Menlo"/>
              </a:rPr>
              <a:t>::</a:t>
            </a:r>
            <a:r>
              <a:rPr kumimoji="0" lang="tr-TR" altLang="tr-TR" sz="1800" b="0" i="0" u="none" strike="noStrike" cap="none" normalizeH="0" baseline="0" dirty="0" err="1">
                <a:ln>
                  <a:noFill/>
                </a:ln>
                <a:solidFill>
                  <a:srgbClr val="FF0000"/>
                </a:solidFill>
                <a:effectLst/>
                <a:latin typeface="Menlo"/>
              </a:rPr>
              <a:t>println</a:t>
            </a:r>
            <a:r>
              <a:rPr kumimoji="0" lang="tr-TR" altLang="tr-TR" sz="1800" b="0" i="0" u="none" strike="noStrike" cap="none" normalizeH="0" baseline="0" dirty="0">
                <a:ln>
                  <a:noFill/>
                </a:ln>
                <a:solidFill>
                  <a:srgbClr val="FF0000"/>
                </a:solidFill>
                <a:effectLst/>
                <a:latin typeface="Menlo"/>
              </a:rPr>
              <a:t>);</a:t>
            </a:r>
            <a:r>
              <a:rPr kumimoji="0" lang="tr-TR" altLang="tr-TR" sz="1600" b="0" i="0" u="none" strike="noStrike" cap="none" normalizeH="0" baseline="0" dirty="0">
                <a:ln>
                  <a:noFill/>
                </a:ln>
                <a:solidFill>
                  <a:srgbClr val="FF0000"/>
                </a:solidFill>
                <a:effectLst/>
              </a:rPr>
              <a:t> </a:t>
            </a:r>
            <a:endParaRPr kumimoji="0" lang="tr-TR" altLang="tr-TR" sz="4400" b="0" i="0" u="none" strike="noStrike" cap="none" normalizeH="0" baseline="0" dirty="0">
              <a:ln>
                <a:noFill/>
              </a:ln>
              <a:solidFill>
                <a:srgbClr val="FF0000"/>
              </a:solidFill>
              <a:effectLst/>
              <a:latin typeface="Arial" panose="020B0604020202020204" pitchFamily="34" charset="0"/>
            </a:endParaRPr>
          </a:p>
          <a:p>
            <a:pPr algn="l">
              <a:buFont typeface="Arial" panose="020B0604020202020204" pitchFamily="34" charset="0"/>
              <a:buChar char="•"/>
            </a:pPr>
            <a:endParaRPr lang="tr-TR" sz="1800" b="0" i="0" dirty="0">
              <a:solidFill>
                <a:srgbClr val="92D050"/>
              </a:solidFill>
              <a:effectLst/>
              <a:latin typeface="Roboto" panose="02000000000000000000" pitchFamily="2" charset="0"/>
            </a:endParaRPr>
          </a:p>
          <a:p>
            <a:pPr algn="l">
              <a:buFont typeface="Arial" panose="020B0604020202020204" pitchFamily="34" charset="0"/>
              <a:buChar char="•"/>
            </a:pPr>
            <a:endParaRPr lang="tr-TR" b="0" i="0" dirty="0">
              <a:effectLst/>
              <a:latin typeface="Roboto" panose="02000000000000000000" pitchFamily="2" charset="0"/>
            </a:endParaRPr>
          </a:p>
        </p:txBody>
      </p:sp>
    </p:spTree>
    <p:extLst>
      <p:ext uri="{BB962C8B-B14F-4D97-AF65-F5344CB8AC3E}">
        <p14:creationId xmlns:p14="http://schemas.microsoft.com/office/powerpoint/2010/main" val="6450951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066E65E-1C9A-8C71-DA8F-3982A7161156}"/>
              </a:ext>
            </a:extLst>
          </p:cNvPr>
          <p:cNvSpPr>
            <a:spLocks noGrp="1"/>
          </p:cNvSpPr>
          <p:nvPr>
            <p:ph idx="1"/>
          </p:nvPr>
        </p:nvSpPr>
        <p:spPr>
          <a:xfrm>
            <a:off x="838200" y="166254"/>
            <a:ext cx="10515600" cy="6539345"/>
          </a:xfrm>
        </p:spPr>
        <p:txBody>
          <a:bodyPr>
            <a:normAutofit/>
          </a:bodyPr>
          <a:lstStyle/>
          <a:p>
            <a:pPr algn="l">
              <a:buFont typeface="Arial" panose="020B0604020202020204" pitchFamily="34" charset="0"/>
              <a:buChar char="•"/>
            </a:pPr>
            <a:r>
              <a:rPr lang="tr-TR" b="1" i="0" dirty="0" err="1">
                <a:solidFill>
                  <a:schemeClr val="accent2"/>
                </a:solidFill>
                <a:effectLst/>
                <a:latin typeface="Roboto" panose="02000000000000000000" pitchFamily="2" charset="0"/>
              </a:rPr>
              <a:t>Optional</a:t>
            </a:r>
            <a:r>
              <a:rPr lang="tr-TR" b="1" i="0" dirty="0">
                <a:solidFill>
                  <a:schemeClr val="accent2"/>
                </a:solidFill>
                <a:effectLst/>
                <a:latin typeface="Roboto" panose="02000000000000000000" pitchFamily="2" charset="0"/>
              </a:rPr>
              <a:t> </a:t>
            </a:r>
            <a:r>
              <a:rPr lang="tr-TR" b="1" i="0" dirty="0" err="1">
                <a:solidFill>
                  <a:schemeClr val="accent2"/>
                </a:solidFill>
                <a:effectLst/>
                <a:latin typeface="Roboto" panose="02000000000000000000" pitchFamily="2" charset="0"/>
              </a:rPr>
              <a:t>class</a:t>
            </a:r>
            <a:endParaRPr lang="tr-TR" b="1" i="0" dirty="0">
              <a:solidFill>
                <a:schemeClr val="accent2"/>
              </a:solidFill>
              <a:effectLst/>
              <a:latin typeface="Roboto" panose="02000000000000000000" pitchFamily="2" charset="0"/>
            </a:endParaRPr>
          </a:p>
          <a:p>
            <a:pPr algn="l">
              <a:buFont typeface="Arial" panose="020B0604020202020204" pitchFamily="34" charset="0"/>
              <a:buChar char="•"/>
            </a:pPr>
            <a:r>
              <a:rPr lang="tr-TR" sz="2000" b="0" i="0" dirty="0">
                <a:effectLst/>
                <a:latin typeface="Roboto" panose="02000000000000000000" pitchFamily="2" charset="0"/>
              </a:rPr>
              <a:t>Java 8 ile birlikte gelen özelliklerden biri de bir objenin kullanılmadan önce yapılan </a:t>
            </a:r>
            <a:r>
              <a:rPr lang="tr-TR" sz="2000" b="0" i="0" dirty="0" err="1">
                <a:effectLst/>
                <a:latin typeface="Roboto" panose="02000000000000000000" pitchFamily="2" charset="0"/>
              </a:rPr>
              <a:t>null</a:t>
            </a:r>
            <a:r>
              <a:rPr lang="tr-TR" sz="2000" b="0" i="0" dirty="0">
                <a:effectLst/>
                <a:latin typeface="Roboto" panose="02000000000000000000" pitchFamily="2" charset="0"/>
              </a:rPr>
              <a:t> </a:t>
            </a:r>
            <a:r>
              <a:rPr lang="tr-TR" sz="2000" b="0" i="0" dirty="0" err="1">
                <a:effectLst/>
                <a:latin typeface="Roboto" panose="02000000000000000000" pitchFamily="2" charset="0"/>
              </a:rPr>
              <a:t>check’lerin</a:t>
            </a:r>
            <a:r>
              <a:rPr lang="tr-TR" sz="2000" b="0" i="0" dirty="0">
                <a:effectLst/>
                <a:latin typeface="Roboto" panose="02000000000000000000" pitchFamily="2" charset="0"/>
              </a:rPr>
              <a:t> daha okunabilir ve kontrol edilebilir olmasını sağlayan </a:t>
            </a:r>
            <a:r>
              <a:rPr lang="tr-TR" sz="2000" b="0" i="0" dirty="0" err="1">
                <a:effectLst/>
                <a:latin typeface="Roboto" panose="02000000000000000000" pitchFamily="2" charset="0"/>
              </a:rPr>
              <a:t>Optional</a:t>
            </a:r>
            <a:r>
              <a:rPr lang="tr-TR" sz="2000" b="0" i="0" dirty="0">
                <a:effectLst/>
                <a:latin typeface="Roboto" panose="02000000000000000000" pitchFamily="2" charset="0"/>
              </a:rPr>
              <a:t> yapısıdır. </a:t>
            </a:r>
            <a:r>
              <a:rPr lang="tr-TR" sz="2000" b="0" i="0" dirty="0" err="1">
                <a:effectLst/>
                <a:latin typeface="Roboto" panose="02000000000000000000" pitchFamily="2" charset="0"/>
              </a:rPr>
              <a:t>Optional</a:t>
            </a:r>
            <a:r>
              <a:rPr lang="tr-TR" sz="2000" b="0" i="0" dirty="0">
                <a:effectLst/>
                <a:latin typeface="Roboto" panose="02000000000000000000" pitchFamily="2" charset="0"/>
              </a:rPr>
              <a:t> </a:t>
            </a:r>
            <a:r>
              <a:rPr lang="tr-TR" sz="2000" b="0" i="0" dirty="0" err="1">
                <a:effectLst/>
                <a:latin typeface="Roboto" panose="02000000000000000000" pitchFamily="2" charset="0"/>
              </a:rPr>
              <a:t>class</a:t>
            </a:r>
            <a:r>
              <a:rPr lang="tr-TR" sz="2000" b="0" i="0" dirty="0">
                <a:effectLst/>
                <a:latin typeface="Roboto" panose="02000000000000000000" pitchFamily="2" charset="0"/>
              </a:rPr>
              <a:t> ile daha </a:t>
            </a:r>
            <a:r>
              <a:rPr lang="tr-TR" sz="2000" b="0" i="0" dirty="0" err="1">
                <a:effectLst/>
                <a:latin typeface="Roboto" panose="02000000000000000000" pitchFamily="2" charset="0"/>
              </a:rPr>
              <a:t>safe</a:t>
            </a:r>
            <a:r>
              <a:rPr lang="tr-TR" sz="2000" b="0" i="0" dirty="0">
                <a:effectLst/>
                <a:latin typeface="Roboto" panose="02000000000000000000" pitchFamily="2" charset="0"/>
              </a:rPr>
              <a:t> ve NPE almayan kod yazılabiliyor.  Objenizi </a:t>
            </a:r>
            <a:r>
              <a:rPr lang="tr-TR" sz="2000" b="0" i="0" dirty="0" err="1">
                <a:effectLst/>
                <a:latin typeface="Roboto" panose="02000000000000000000" pitchFamily="2" charset="0"/>
              </a:rPr>
              <a:t>Optional</a:t>
            </a:r>
            <a:r>
              <a:rPr lang="tr-TR" sz="2000" b="0" i="0" dirty="0">
                <a:effectLst/>
                <a:latin typeface="Roboto" panose="02000000000000000000" pitchFamily="2" charset="0"/>
              </a:rPr>
              <a:t> ile </a:t>
            </a:r>
            <a:r>
              <a:rPr lang="tr-TR" sz="2000" b="0" i="0" dirty="0" err="1">
                <a:effectLst/>
                <a:latin typeface="Roboto" panose="02000000000000000000" pitchFamily="2" charset="0"/>
              </a:rPr>
              <a:t>wrap</a:t>
            </a:r>
            <a:r>
              <a:rPr lang="tr-TR" sz="2000" b="0" i="0" dirty="0">
                <a:effectLst/>
                <a:latin typeface="Roboto" panose="02000000000000000000" pitchFamily="2" charset="0"/>
              </a:rPr>
              <a:t> ederek eğer </a:t>
            </a:r>
            <a:r>
              <a:rPr lang="tr-TR" sz="2000" b="0" i="0" dirty="0" err="1">
                <a:effectLst/>
                <a:latin typeface="Roboto" panose="02000000000000000000" pitchFamily="2" charset="0"/>
              </a:rPr>
              <a:t>null</a:t>
            </a:r>
            <a:r>
              <a:rPr lang="tr-TR" sz="2000" b="0" i="0" dirty="0">
                <a:effectLst/>
                <a:latin typeface="Roboto" panose="02000000000000000000" pitchFamily="2" charset="0"/>
              </a:rPr>
              <a:t> değilse kullan, </a:t>
            </a:r>
            <a:r>
              <a:rPr lang="tr-TR" sz="2000" b="0" i="0" dirty="0" err="1">
                <a:effectLst/>
                <a:latin typeface="Roboto" panose="02000000000000000000" pitchFamily="2" charset="0"/>
              </a:rPr>
              <a:t>null</a:t>
            </a:r>
            <a:r>
              <a:rPr lang="tr-TR" sz="2000" b="0" i="0" dirty="0">
                <a:effectLst/>
                <a:latin typeface="Roboto" panose="02000000000000000000" pitchFamily="2" charset="0"/>
              </a:rPr>
              <a:t> ise başka </a:t>
            </a:r>
            <a:r>
              <a:rPr lang="tr-TR" sz="2000" b="0" i="0" dirty="0" err="1">
                <a:effectLst/>
                <a:latin typeface="Roboto" panose="02000000000000000000" pitchFamily="2" charset="0"/>
              </a:rPr>
              <a:t>birşey</a:t>
            </a:r>
            <a:r>
              <a:rPr lang="tr-TR" sz="2000" b="0" i="0" dirty="0">
                <a:effectLst/>
                <a:latin typeface="Roboto" panose="02000000000000000000" pitchFamily="2" charset="0"/>
              </a:rPr>
              <a:t> yap diyebiliyorsunuz</a:t>
            </a:r>
          </a:p>
          <a:p>
            <a:pPr algn="l">
              <a:buFont typeface="Arial" panose="020B0604020202020204" pitchFamily="34" charset="0"/>
              <a:buChar char="•"/>
            </a:pPr>
            <a:r>
              <a:rPr lang="tr-TR" b="1" i="0" dirty="0" err="1">
                <a:solidFill>
                  <a:schemeClr val="accent2"/>
                </a:solidFill>
                <a:effectLst/>
                <a:latin typeface="Roboto" panose="02000000000000000000" pitchFamily="2" charset="0"/>
              </a:rPr>
              <a:t>Concurrency</a:t>
            </a:r>
            <a:r>
              <a:rPr lang="tr-TR" b="1" i="0" dirty="0">
                <a:solidFill>
                  <a:schemeClr val="accent2"/>
                </a:solidFill>
                <a:effectLst/>
                <a:latin typeface="Roboto" panose="02000000000000000000" pitchFamily="2" charset="0"/>
              </a:rPr>
              <a:t> </a:t>
            </a:r>
            <a:r>
              <a:rPr lang="tr-TR" b="1" i="0" dirty="0" err="1">
                <a:solidFill>
                  <a:schemeClr val="accent2"/>
                </a:solidFill>
                <a:effectLst/>
                <a:latin typeface="Roboto" panose="02000000000000000000" pitchFamily="2" charset="0"/>
              </a:rPr>
              <a:t>Enhancements</a:t>
            </a:r>
            <a:endParaRPr lang="tr-TR" b="1" i="0" dirty="0">
              <a:solidFill>
                <a:schemeClr val="accent2"/>
              </a:solidFill>
              <a:effectLst/>
              <a:latin typeface="Roboto" panose="02000000000000000000" pitchFamily="2" charset="0"/>
            </a:endParaRPr>
          </a:p>
          <a:p>
            <a:pPr algn="l">
              <a:buFont typeface="Arial" panose="020B0604020202020204" pitchFamily="34" charset="0"/>
              <a:buChar char="•"/>
            </a:pPr>
            <a:r>
              <a:rPr lang="tr-TR" sz="2000" b="0" i="0" dirty="0">
                <a:effectLst/>
                <a:latin typeface="Roboto" panose="02000000000000000000" pitchFamily="2" charset="0"/>
              </a:rPr>
              <a:t>Java içerisinde belki de en can sıkıcı konulardan biri </a:t>
            </a:r>
            <a:r>
              <a:rPr lang="tr-TR" sz="2000" b="0" i="0" dirty="0" err="1">
                <a:effectLst/>
                <a:latin typeface="Roboto" panose="02000000000000000000" pitchFamily="2" charset="0"/>
              </a:rPr>
              <a:t>concurrency</a:t>
            </a:r>
            <a:r>
              <a:rPr lang="tr-TR" sz="2000" b="0" i="0" dirty="0">
                <a:effectLst/>
                <a:latin typeface="Roboto" panose="02000000000000000000" pitchFamily="2" charset="0"/>
              </a:rPr>
              <a:t> </a:t>
            </a:r>
            <a:r>
              <a:rPr lang="tr-TR" sz="2000" b="0" i="0" dirty="0" err="1">
                <a:effectLst/>
                <a:latin typeface="Roboto" panose="02000000000000000000" pitchFamily="2" charset="0"/>
              </a:rPr>
              <a:t>handling</a:t>
            </a:r>
            <a:r>
              <a:rPr lang="tr-TR" sz="2000" b="0" i="0" dirty="0">
                <a:effectLst/>
                <a:latin typeface="Roboto" panose="02000000000000000000" pitchFamily="2" charset="0"/>
              </a:rPr>
              <a:t> kısımlarıdır. Mevcut Java 8 öncesi sürümlerde kullanılan yöntemler JDK 5 ile gelen özellikler. Dolayısıyla mevcut yöntemler oldukça can sıkıcı ve hataya açık. Java 8 ile birlikte yeni </a:t>
            </a:r>
            <a:r>
              <a:rPr lang="tr-TR" sz="2000" b="0" i="0" dirty="0" err="1">
                <a:effectLst/>
                <a:latin typeface="Roboto" panose="02000000000000000000" pitchFamily="2" charset="0"/>
              </a:rPr>
              <a:t>Concurrency</a:t>
            </a:r>
            <a:r>
              <a:rPr lang="tr-TR" sz="2000" b="0" i="0" dirty="0">
                <a:effectLst/>
                <a:latin typeface="Roboto" panose="02000000000000000000" pitchFamily="2" charset="0"/>
              </a:rPr>
              <a:t> API geliştirildi ve </a:t>
            </a:r>
            <a:r>
              <a:rPr lang="tr-TR" sz="2000" b="0" i="0" dirty="0" err="1">
                <a:effectLst/>
                <a:latin typeface="Roboto" panose="02000000000000000000" pitchFamily="2" charset="0"/>
              </a:rPr>
              <a:t>concurrent</a:t>
            </a:r>
            <a:r>
              <a:rPr lang="tr-TR" sz="2000" b="0" i="0" dirty="0">
                <a:effectLst/>
                <a:latin typeface="Roboto" panose="02000000000000000000" pitchFamily="2" charset="0"/>
              </a:rPr>
              <a:t>/</a:t>
            </a:r>
            <a:r>
              <a:rPr lang="tr-TR" sz="2000" b="0" i="0" dirty="0" err="1">
                <a:effectLst/>
                <a:latin typeface="Roboto" panose="02000000000000000000" pitchFamily="2" charset="0"/>
              </a:rPr>
              <a:t>multitasking</a:t>
            </a:r>
            <a:r>
              <a:rPr lang="tr-TR" sz="2000" b="0" i="0" dirty="0">
                <a:effectLst/>
                <a:latin typeface="Roboto" panose="02000000000000000000" pitchFamily="2" charset="0"/>
              </a:rPr>
              <a:t> işlemler </a:t>
            </a:r>
            <a:r>
              <a:rPr lang="tr-TR" sz="2000" b="0" i="0" dirty="0" err="1">
                <a:effectLst/>
                <a:latin typeface="Roboto" panose="02000000000000000000" pitchFamily="2" charset="0"/>
              </a:rPr>
              <a:t>anlaşışır</a:t>
            </a:r>
            <a:r>
              <a:rPr lang="tr-TR" sz="2000" b="0" i="0" dirty="0">
                <a:effectLst/>
                <a:latin typeface="Roboto" panose="02000000000000000000" pitchFamily="2" charset="0"/>
              </a:rPr>
              <a:t> hale geldi. Java 8 ile birlikte artık açık olarak </a:t>
            </a:r>
            <a:r>
              <a:rPr lang="tr-TR" sz="2000" b="0" i="0" dirty="0" err="1">
                <a:effectLst/>
                <a:latin typeface="Roboto" panose="02000000000000000000" pitchFamily="2" charset="0"/>
              </a:rPr>
              <a:t>Thread</a:t>
            </a:r>
            <a:r>
              <a:rPr lang="tr-TR" sz="2000" b="0" i="0" dirty="0">
                <a:effectLst/>
                <a:latin typeface="Roboto" panose="02000000000000000000" pitchFamily="2" charset="0"/>
              </a:rPr>
              <a:t> nesneleri oluşturmak ve yönetmek zorunda kalmayacaksınız. </a:t>
            </a:r>
          </a:p>
          <a:p>
            <a:pPr algn="l">
              <a:buFont typeface="Arial" panose="020B0604020202020204" pitchFamily="34" charset="0"/>
              <a:buChar char="•"/>
            </a:pPr>
            <a:r>
              <a:rPr lang="tr-TR" b="1" i="0" dirty="0">
                <a:solidFill>
                  <a:schemeClr val="accent2"/>
                </a:solidFill>
                <a:effectLst/>
                <a:latin typeface="Roboto" panose="02000000000000000000" pitchFamily="2" charset="0"/>
              </a:rPr>
              <a:t>JDBC </a:t>
            </a:r>
            <a:r>
              <a:rPr lang="tr-TR" b="1" i="0" dirty="0" err="1">
                <a:solidFill>
                  <a:schemeClr val="accent2"/>
                </a:solidFill>
                <a:effectLst/>
                <a:latin typeface="Roboto" panose="02000000000000000000" pitchFamily="2" charset="0"/>
              </a:rPr>
              <a:t>Enhancements</a:t>
            </a:r>
            <a:r>
              <a:rPr lang="tr-TR" b="1" i="0" dirty="0">
                <a:solidFill>
                  <a:schemeClr val="accent2"/>
                </a:solidFill>
                <a:effectLst/>
                <a:latin typeface="Roboto" panose="02000000000000000000" pitchFamily="2" charset="0"/>
              </a:rPr>
              <a:t> </a:t>
            </a:r>
            <a:r>
              <a:rPr lang="tr-TR" b="1" i="0" dirty="0" err="1">
                <a:solidFill>
                  <a:schemeClr val="accent2"/>
                </a:solidFill>
                <a:effectLst/>
                <a:latin typeface="Roboto" panose="02000000000000000000" pitchFamily="2" charset="0"/>
              </a:rPr>
              <a:t>etc</a:t>
            </a:r>
            <a:r>
              <a:rPr lang="tr-TR" b="1" i="0" dirty="0">
                <a:solidFill>
                  <a:schemeClr val="accent2"/>
                </a:solidFill>
                <a:effectLst/>
                <a:latin typeface="Roboto" panose="02000000000000000000" pitchFamily="2" charset="0"/>
              </a:rPr>
              <a:t>.</a:t>
            </a:r>
            <a:endParaRPr lang="tr-TR" b="0" i="0" dirty="0">
              <a:solidFill>
                <a:schemeClr val="accent2"/>
              </a:solidFill>
              <a:effectLst/>
              <a:latin typeface="Roboto" panose="02000000000000000000" pitchFamily="2" charset="0"/>
            </a:endParaRPr>
          </a:p>
          <a:p>
            <a:pPr algn="l"/>
            <a:r>
              <a:rPr lang="tr-TR" sz="2000" b="0" i="0" dirty="0">
                <a:effectLst/>
                <a:latin typeface="Roboto" panose="02000000000000000000" pitchFamily="2" charset="0"/>
              </a:rPr>
              <a:t>Java 8 ile birlikte artık JDBC-ODBC </a:t>
            </a:r>
            <a:r>
              <a:rPr lang="tr-TR" sz="2000" b="0" i="0" dirty="0" err="1">
                <a:effectLst/>
                <a:latin typeface="Roboto" panose="02000000000000000000" pitchFamily="2" charset="0"/>
              </a:rPr>
              <a:t>bridge</a:t>
            </a:r>
            <a:r>
              <a:rPr lang="tr-TR" sz="2000" b="0" i="0" dirty="0">
                <a:effectLst/>
                <a:latin typeface="Roboto" panose="02000000000000000000" pitchFamily="2" charset="0"/>
              </a:rPr>
              <a:t> desteklenmiyor. </a:t>
            </a:r>
            <a:r>
              <a:rPr lang="tr-TR" sz="2000" b="0" i="0" dirty="0" err="1">
                <a:effectLst/>
                <a:latin typeface="Roboto" panose="02000000000000000000" pitchFamily="2" charset="0"/>
              </a:rPr>
              <a:t>Oracle</a:t>
            </a:r>
            <a:r>
              <a:rPr lang="tr-TR" sz="2000" b="0" i="0" dirty="0">
                <a:effectLst/>
                <a:latin typeface="Roboto" panose="02000000000000000000" pitchFamily="2" charset="0"/>
              </a:rPr>
              <a:t> bu konuda </a:t>
            </a:r>
            <a:r>
              <a:rPr lang="tr-TR" sz="2000" b="0" i="0" dirty="0" err="1">
                <a:effectLst/>
                <a:latin typeface="Roboto" panose="02000000000000000000" pitchFamily="2" charset="0"/>
              </a:rPr>
              <a:t>database</a:t>
            </a:r>
            <a:r>
              <a:rPr lang="tr-TR" sz="2000" b="0" i="0" dirty="0">
                <a:effectLst/>
                <a:latin typeface="Roboto" panose="02000000000000000000" pitchFamily="2" charset="0"/>
              </a:rPr>
              <a:t> </a:t>
            </a:r>
            <a:r>
              <a:rPr lang="tr-TR" sz="2000" b="0" i="0" dirty="0" err="1">
                <a:effectLst/>
                <a:latin typeface="Roboto" panose="02000000000000000000" pitchFamily="2" charset="0"/>
              </a:rPr>
              <a:t>vendorün</a:t>
            </a:r>
            <a:r>
              <a:rPr lang="tr-TR" sz="2000" b="0" i="0" dirty="0">
                <a:effectLst/>
                <a:latin typeface="Roboto" panose="02000000000000000000" pitchFamily="2" charset="0"/>
              </a:rPr>
              <a:t> sağlayacağı JDBC-ODBC </a:t>
            </a:r>
            <a:r>
              <a:rPr lang="tr-TR" sz="2000" b="0" i="0" dirty="0" err="1">
                <a:effectLst/>
                <a:latin typeface="Roboto" panose="02000000000000000000" pitchFamily="2" charset="0"/>
              </a:rPr>
              <a:t>bridge’yi</a:t>
            </a:r>
            <a:r>
              <a:rPr lang="tr-TR" sz="2000" b="0" i="0" dirty="0">
                <a:effectLst/>
                <a:latin typeface="Roboto" panose="02000000000000000000" pitchFamily="2" charset="0"/>
              </a:rPr>
              <a:t> kullanmanızı öneriyor.</a:t>
            </a:r>
          </a:p>
          <a:p>
            <a:pPr algn="l"/>
            <a:r>
              <a:rPr lang="tr-TR" sz="2000" b="0" i="0" dirty="0" err="1">
                <a:effectLst/>
                <a:latin typeface="Roboto" panose="02000000000000000000" pitchFamily="2" charset="0"/>
              </a:rPr>
              <a:t>JDBCType</a:t>
            </a:r>
            <a:r>
              <a:rPr lang="tr-TR" sz="2000" b="0" i="0" dirty="0">
                <a:effectLst/>
                <a:latin typeface="Roboto" panose="02000000000000000000" pitchFamily="2" charset="0"/>
              </a:rPr>
              <a:t>, </a:t>
            </a:r>
            <a:r>
              <a:rPr lang="tr-TR" sz="2000" b="0" i="0" dirty="0" err="1">
                <a:effectLst/>
                <a:latin typeface="Roboto" panose="02000000000000000000" pitchFamily="2" charset="0"/>
              </a:rPr>
              <a:t>SQLType</a:t>
            </a:r>
            <a:r>
              <a:rPr lang="tr-TR" sz="2000" b="0" i="0" dirty="0">
                <a:effectLst/>
                <a:latin typeface="Roboto" panose="02000000000000000000" pitchFamily="2" charset="0"/>
              </a:rPr>
              <a:t> gibi birçok </a:t>
            </a:r>
            <a:r>
              <a:rPr lang="tr-TR" sz="2000" b="0" i="0" dirty="0" err="1">
                <a:effectLst/>
                <a:latin typeface="Roboto" panose="02000000000000000000" pitchFamily="2" charset="0"/>
              </a:rPr>
              <a:t>interface</a:t>
            </a:r>
            <a:r>
              <a:rPr lang="tr-TR" sz="2000" b="0" i="0" dirty="0">
                <a:effectLst/>
                <a:latin typeface="Roboto" panose="02000000000000000000" pitchFamily="2" charset="0"/>
              </a:rPr>
              <a:t> eklendi. Bazı güvenlik geliştirmeleri ile birlikte </a:t>
            </a:r>
            <a:r>
              <a:rPr lang="tr-TR" sz="2000" b="0" i="0" dirty="0" err="1">
                <a:effectLst/>
                <a:latin typeface="Roboto" panose="02000000000000000000" pitchFamily="2" charset="0"/>
              </a:rPr>
              <a:t>pure</a:t>
            </a:r>
            <a:r>
              <a:rPr lang="tr-TR" sz="2000" b="0" i="0" dirty="0">
                <a:effectLst/>
                <a:latin typeface="Roboto" panose="02000000000000000000" pitchFamily="2" charset="0"/>
              </a:rPr>
              <a:t> JDBC işlemleri Java 8 ile çalışacak hale getirildi.</a:t>
            </a:r>
          </a:p>
          <a:p>
            <a:endParaRPr lang="tr-TR" dirty="0"/>
          </a:p>
        </p:txBody>
      </p:sp>
    </p:spTree>
    <p:extLst>
      <p:ext uri="{BB962C8B-B14F-4D97-AF65-F5344CB8AC3E}">
        <p14:creationId xmlns:p14="http://schemas.microsoft.com/office/powerpoint/2010/main" val="32062382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467E4A-9C7F-F42E-5A8A-5F6377A81C9E}"/>
              </a:ext>
            </a:extLst>
          </p:cNvPr>
          <p:cNvSpPr>
            <a:spLocks noGrp="1"/>
          </p:cNvSpPr>
          <p:nvPr>
            <p:ph type="title"/>
          </p:nvPr>
        </p:nvSpPr>
        <p:spPr>
          <a:xfrm>
            <a:off x="838200" y="22200"/>
            <a:ext cx="10515600" cy="595457"/>
          </a:xfrm>
        </p:spPr>
        <p:txBody>
          <a:bodyPr>
            <a:normAutofit fontScale="90000"/>
          </a:bodyPr>
          <a:lstStyle/>
          <a:p>
            <a:pPr algn="ctr"/>
            <a:r>
              <a:rPr lang="tr-TR" sz="3800" dirty="0" err="1">
                <a:solidFill>
                  <a:schemeClr val="accent2"/>
                </a:solidFill>
              </a:rPr>
              <a:t>Primitive</a:t>
            </a:r>
            <a:r>
              <a:rPr lang="tr-TR" sz="3800" dirty="0">
                <a:solidFill>
                  <a:schemeClr val="accent2"/>
                </a:solidFill>
              </a:rPr>
              <a:t> </a:t>
            </a:r>
            <a:r>
              <a:rPr lang="tr-TR" sz="3800" dirty="0" err="1">
                <a:solidFill>
                  <a:schemeClr val="accent2"/>
                </a:solidFill>
              </a:rPr>
              <a:t>types</a:t>
            </a:r>
            <a:r>
              <a:rPr lang="tr-TR" sz="3800" dirty="0">
                <a:solidFill>
                  <a:schemeClr val="accent2"/>
                </a:solidFill>
              </a:rPr>
              <a:t> -</a:t>
            </a:r>
            <a:r>
              <a:rPr lang="tr-TR" sz="3800" dirty="0" err="1">
                <a:solidFill>
                  <a:schemeClr val="accent2"/>
                </a:solidFill>
              </a:rPr>
              <a:t>wrapper</a:t>
            </a:r>
            <a:r>
              <a:rPr lang="tr-TR" sz="3800" dirty="0">
                <a:solidFill>
                  <a:schemeClr val="accent2"/>
                </a:solidFill>
              </a:rPr>
              <a:t> </a:t>
            </a:r>
            <a:r>
              <a:rPr lang="tr-TR" sz="3800" dirty="0" err="1">
                <a:solidFill>
                  <a:schemeClr val="accent2"/>
                </a:solidFill>
              </a:rPr>
              <a:t>class</a:t>
            </a:r>
            <a:r>
              <a:rPr lang="tr-TR" sz="3800" dirty="0">
                <a:solidFill>
                  <a:schemeClr val="accent2"/>
                </a:solidFill>
              </a:rPr>
              <a:t> arasındaki farklar ?</a:t>
            </a:r>
          </a:p>
        </p:txBody>
      </p:sp>
      <p:pic>
        <p:nvPicPr>
          <p:cNvPr id="6" name="İçerik Yer Tutucusu 5">
            <a:extLst>
              <a:ext uri="{FF2B5EF4-FFF2-40B4-BE49-F238E27FC236}">
                <a16:creationId xmlns:a16="http://schemas.microsoft.com/office/drawing/2014/main" id="{306EED68-C7C1-8AB6-E01C-1AD8F274C727}"/>
              </a:ext>
            </a:extLst>
          </p:cNvPr>
          <p:cNvPicPr>
            <a:picLocks noGrp="1" noChangeAspect="1"/>
          </p:cNvPicPr>
          <p:nvPr>
            <p:ph idx="1"/>
          </p:nvPr>
        </p:nvPicPr>
        <p:blipFill>
          <a:blip r:embed="rId2"/>
          <a:stretch>
            <a:fillRect/>
          </a:stretch>
        </p:blipFill>
        <p:spPr>
          <a:xfrm>
            <a:off x="3297382" y="599549"/>
            <a:ext cx="5246254" cy="6236251"/>
          </a:xfrm>
        </p:spPr>
      </p:pic>
    </p:spTree>
    <p:extLst>
      <p:ext uri="{BB962C8B-B14F-4D97-AF65-F5344CB8AC3E}">
        <p14:creationId xmlns:p14="http://schemas.microsoft.com/office/powerpoint/2010/main" val="3295030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999B2C-5BD7-2E93-74C6-EB0D6A9A866C}"/>
              </a:ext>
            </a:extLst>
          </p:cNvPr>
          <p:cNvSpPr>
            <a:spLocks noGrp="1"/>
          </p:cNvSpPr>
          <p:nvPr>
            <p:ph type="title"/>
          </p:nvPr>
        </p:nvSpPr>
        <p:spPr>
          <a:xfrm>
            <a:off x="838200" y="365126"/>
            <a:ext cx="10515600" cy="891020"/>
          </a:xfrm>
        </p:spPr>
        <p:txBody>
          <a:bodyPr>
            <a:normAutofit/>
          </a:bodyPr>
          <a:lstStyle/>
          <a:p>
            <a:pPr algn="ctr"/>
            <a:r>
              <a:rPr lang="tr-TR" sz="2800" dirty="0">
                <a:latin typeface="Times New Roman" panose="02020603050405020304" pitchFamily="18" charset="0"/>
                <a:cs typeface="Times New Roman" panose="02020603050405020304" pitchFamily="18" charset="0"/>
              </a:rPr>
              <a:t>XHTML (</a:t>
            </a:r>
            <a:r>
              <a:rPr lang="tr-TR" sz="1800" b="0" i="0" dirty="0" err="1">
                <a:effectLst/>
                <a:latin typeface="Times New Roman" panose="02020603050405020304" pitchFamily="18" charset="0"/>
                <a:cs typeface="Times New Roman" panose="02020603050405020304" pitchFamily="18" charset="0"/>
              </a:rPr>
              <a:t>Extensible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HyperText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Markup</a:t>
            </a:r>
            <a:r>
              <a:rPr lang="tr-TR" sz="1800" b="0" i="0" dirty="0">
                <a:effectLst/>
                <a:latin typeface="Times New Roman" panose="02020603050405020304" pitchFamily="18" charset="0"/>
                <a:cs typeface="Times New Roman" panose="02020603050405020304" pitchFamily="18" charset="0"/>
              </a:rPr>
              <a:t> Language</a:t>
            </a:r>
            <a:r>
              <a:rPr lang="tr-TR" sz="2800" dirty="0">
                <a:latin typeface="Times New Roman" panose="02020603050405020304" pitchFamily="18" charset="0"/>
                <a:cs typeface="Times New Roman" panose="02020603050405020304" pitchFamily="18" charset="0"/>
              </a:rPr>
              <a:t>) ile Html5 (</a:t>
            </a:r>
            <a:r>
              <a:rPr lang="tr-TR" sz="1800" b="0" i="0" dirty="0" err="1">
                <a:effectLst/>
                <a:latin typeface="Times New Roman" panose="02020603050405020304" pitchFamily="18" charset="0"/>
                <a:cs typeface="Times New Roman" panose="02020603050405020304" pitchFamily="18" charset="0"/>
              </a:rPr>
              <a:t>Hypertext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Markup</a:t>
            </a:r>
            <a:r>
              <a:rPr lang="tr-TR" sz="1800" b="0" i="0" dirty="0">
                <a:effectLst/>
                <a:latin typeface="Times New Roman" panose="02020603050405020304" pitchFamily="18" charset="0"/>
                <a:cs typeface="Times New Roman" panose="02020603050405020304" pitchFamily="18" charset="0"/>
              </a:rPr>
              <a:t> Language</a:t>
            </a:r>
            <a:r>
              <a:rPr lang="tr-TR" sz="2800" dirty="0">
                <a:latin typeface="Times New Roman" panose="02020603050405020304" pitchFamily="18" charset="0"/>
                <a:cs typeface="Times New Roman" panose="02020603050405020304" pitchFamily="18" charset="0"/>
              </a:rPr>
              <a:t>) Arasındaki Farklar</a:t>
            </a:r>
          </a:p>
        </p:txBody>
      </p:sp>
      <p:sp>
        <p:nvSpPr>
          <p:cNvPr id="3" name="İçerik Yer Tutucusu 2">
            <a:extLst>
              <a:ext uri="{FF2B5EF4-FFF2-40B4-BE49-F238E27FC236}">
                <a16:creationId xmlns:a16="http://schemas.microsoft.com/office/drawing/2014/main" id="{FFA2E8BE-13B9-4A17-0B06-7737E302F49E}"/>
              </a:ext>
            </a:extLst>
          </p:cNvPr>
          <p:cNvSpPr>
            <a:spLocks noGrp="1"/>
          </p:cNvSpPr>
          <p:nvPr>
            <p:ph idx="1"/>
          </p:nvPr>
        </p:nvSpPr>
        <p:spPr>
          <a:xfrm>
            <a:off x="838200" y="1459345"/>
            <a:ext cx="10515600" cy="4717618"/>
          </a:xfrm>
        </p:spPr>
        <p:txBody>
          <a:bodyPr>
            <a:normAutofit/>
          </a:bodyPr>
          <a:lstStyle/>
          <a:p>
            <a:r>
              <a:rPr lang="tr-TR" sz="1400" b="0" i="0" dirty="0">
                <a:effectLst/>
                <a:latin typeface="Times New Roman" panose="02020603050405020304" pitchFamily="18" charset="0"/>
                <a:cs typeface="Times New Roman" panose="02020603050405020304" pitchFamily="18" charset="0"/>
              </a:rPr>
              <a:t>XHTML büyük / küçük harfe duyarlı , HTML5 değildir.</a:t>
            </a:r>
          </a:p>
          <a:p>
            <a:pPr algn="just">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HTML5'in </a:t>
            </a:r>
            <a:r>
              <a:rPr lang="tr-TR" sz="1400" b="0" i="0" dirty="0" err="1">
                <a:effectLst/>
                <a:latin typeface="Times New Roman" panose="02020603050405020304" pitchFamily="18" charset="0"/>
                <a:cs typeface="Times New Roman" panose="02020603050405020304" pitchFamily="18" charset="0"/>
              </a:rPr>
              <a:t>XHTML’den</a:t>
            </a:r>
            <a:r>
              <a:rPr lang="tr-TR" sz="1400" b="0" i="0" dirty="0">
                <a:effectLst/>
                <a:latin typeface="Times New Roman" panose="02020603050405020304" pitchFamily="18" charset="0"/>
                <a:cs typeface="Times New Roman" panose="02020603050405020304" pitchFamily="18" charset="0"/>
              </a:rPr>
              <a:t> çok daha basit bir  </a:t>
            </a:r>
            <a:r>
              <a:rPr lang="tr-TR" sz="1400" b="0" i="0" dirty="0" err="1">
                <a:effectLst/>
                <a:latin typeface="Times New Roman" panose="02020603050405020304" pitchFamily="18" charset="0"/>
                <a:cs typeface="Times New Roman" panose="02020603050405020304" pitchFamily="18" charset="0"/>
              </a:rPr>
              <a:t>doctype</a:t>
            </a:r>
            <a:r>
              <a:rPr lang="tr-TR" sz="1400" b="0" i="0" dirty="0">
                <a:effectLst/>
                <a:latin typeface="Times New Roman" panose="02020603050405020304" pitchFamily="18" charset="0"/>
                <a:cs typeface="Times New Roman" panose="02020603050405020304" pitchFamily="18" charset="0"/>
              </a:rPr>
              <a:t> yapısı vardır.(</a:t>
            </a:r>
            <a:r>
              <a:rPr lang="tr-TR" sz="1400" b="0" i="0" dirty="0" err="1">
                <a:effectLst/>
                <a:latin typeface="Times New Roman" panose="02020603050405020304" pitchFamily="18" charset="0"/>
                <a:cs typeface="Times New Roman" panose="02020603050405020304" pitchFamily="18" charset="0"/>
              </a:rPr>
              <a:t>Doctype</a:t>
            </a:r>
            <a:r>
              <a:rPr lang="tr-TR" sz="1400" b="0" i="0" dirty="0">
                <a:effectLst/>
                <a:latin typeface="Times New Roman" panose="02020603050405020304" pitchFamily="18" charset="0"/>
                <a:cs typeface="Times New Roman" panose="02020603050405020304" pitchFamily="18" charset="0"/>
              </a:rPr>
              <a:t> tarayıcıya verileri nasıl yorumlayacağını anlatır.)</a:t>
            </a:r>
          </a:p>
          <a:p>
            <a:pPr algn="just">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HTML5 tüm tarayıcılarla uyumluyken, XHTML değildir.</a:t>
            </a:r>
          </a:p>
          <a:p>
            <a:r>
              <a:rPr lang="tr-TR" sz="1400" b="0" i="0" dirty="0">
                <a:effectLst/>
                <a:latin typeface="Times New Roman" panose="02020603050405020304" pitchFamily="18" charset="0"/>
                <a:cs typeface="Times New Roman" panose="02020603050405020304" pitchFamily="18" charset="0"/>
              </a:rPr>
              <a:t>HTML5, tabletler ve telefonlar gibi mobil cihazlar için daha uygunken, XHTML bilgisayar ekranları için  uygundur.</a:t>
            </a:r>
          </a:p>
          <a:p>
            <a:r>
              <a:rPr lang="tr-TR" sz="1400" b="0" i="0" dirty="0">
                <a:effectLst/>
                <a:latin typeface="Times New Roman" panose="02020603050405020304" pitchFamily="18" charset="0"/>
                <a:cs typeface="Times New Roman" panose="02020603050405020304" pitchFamily="18" charset="0"/>
              </a:rPr>
              <a:t>HTML5 bazı etiketlerde kapanış </a:t>
            </a:r>
            <a:r>
              <a:rPr lang="tr-TR" sz="1400" b="0" i="0" dirty="0" err="1">
                <a:effectLst/>
                <a:latin typeface="Times New Roman" panose="02020603050405020304" pitchFamily="18" charset="0"/>
                <a:cs typeface="Times New Roman" panose="02020603050405020304" pitchFamily="18" charset="0"/>
              </a:rPr>
              <a:t>tagini</a:t>
            </a:r>
            <a:r>
              <a:rPr lang="tr-TR" sz="1400" b="0" i="0" dirty="0">
                <a:effectLst/>
                <a:latin typeface="Times New Roman" panose="02020603050405020304" pitchFamily="18" charset="0"/>
                <a:cs typeface="Times New Roman" panose="02020603050405020304" pitchFamily="18" charset="0"/>
              </a:rPr>
              <a:t> göz ardı eder fakat XHTML tüm öğelerin bitiş etiketini içermesini gerektirir.</a:t>
            </a:r>
          </a:p>
          <a:p>
            <a:pPr marL="0" indent="0" algn="l">
              <a:buNone/>
            </a:pPr>
            <a:r>
              <a:rPr lang="tr-TR" sz="1400" b="1" i="0" dirty="0">
                <a:effectLst/>
                <a:latin typeface="Times New Roman" panose="02020603050405020304" pitchFamily="18" charset="0"/>
                <a:cs typeface="Times New Roman" panose="02020603050405020304" pitchFamily="18" charset="0"/>
              </a:rPr>
              <a:t>XHTML etiketlerinde:</a:t>
            </a: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iç-içe ve düzgün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kapatılmalıdır.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küçük harf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etiketlerinde </a:t>
            </a:r>
            <a:r>
              <a:rPr lang="tr-TR" sz="1400" b="1" i="0" dirty="0">
                <a:effectLst/>
                <a:latin typeface="Times New Roman" panose="02020603050405020304" pitchFamily="18" charset="0"/>
                <a:cs typeface="Times New Roman" panose="02020603050405020304" pitchFamily="18" charset="0"/>
              </a:rPr>
              <a:t>kök etiket olmalıdır.</a:t>
            </a:r>
            <a:endParaRPr lang="tr-TR" sz="1400" b="0" i="0" dirty="0">
              <a:effectLst/>
              <a:latin typeface="Times New Roman" panose="02020603050405020304" pitchFamily="18" charset="0"/>
              <a:cs typeface="Times New Roman" panose="02020603050405020304" pitchFamily="18" charset="0"/>
            </a:endParaRPr>
          </a:p>
          <a:p>
            <a:pPr marL="0" indent="0" algn="l">
              <a:buNone/>
            </a:pPr>
            <a:r>
              <a:rPr lang="tr-TR" sz="1400" b="1" i="0" dirty="0">
                <a:effectLst/>
                <a:latin typeface="Times New Roman" panose="02020603050405020304" pitchFamily="18" charset="0"/>
                <a:cs typeface="Times New Roman" panose="02020603050405020304" pitchFamily="18" charset="0"/>
              </a:rPr>
              <a:t>XHTML özelliklerinde:</a:t>
            </a: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Özellikler </a:t>
            </a:r>
            <a:r>
              <a:rPr lang="tr-TR" sz="1400" b="1" i="0" dirty="0">
                <a:effectLst/>
                <a:latin typeface="Times New Roman" panose="02020603050405020304" pitchFamily="18" charset="0"/>
                <a:cs typeface="Times New Roman" panose="02020603050405020304" pitchFamily="18" charset="0"/>
              </a:rPr>
              <a:t>küçük harf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Özellik değerleri </a:t>
            </a:r>
            <a:r>
              <a:rPr lang="tr-TR" sz="1400" b="1" i="0" dirty="0">
                <a:effectLst/>
                <a:latin typeface="Times New Roman" panose="02020603050405020304" pitchFamily="18" charset="0"/>
                <a:cs typeface="Times New Roman" panose="02020603050405020304" pitchFamily="18" charset="0"/>
              </a:rPr>
              <a:t>tırnak içinde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Değeri olmayan özellik yazılması </a:t>
            </a:r>
            <a:r>
              <a:rPr lang="tr-TR" sz="1400" b="1" i="0" dirty="0">
                <a:effectLst/>
                <a:latin typeface="Times New Roman" panose="02020603050405020304" pitchFamily="18" charset="0"/>
                <a:cs typeface="Times New Roman" panose="02020603050405020304" pitchFamily="18" charset="0"/>
              </a:rPr>
              <a:t>yasaktır.</a:t>
            </a:r>
            <a:endParaRPr lang="tr-TR" sz="1400" b="0" i="0" dirty="0">
              <a:effectLst/>
              <a:latin typeface="Times New Roman" panose="02020603050405020304" pitchFamily="18" charset="0"/>
              <a:cs typeface="Times New Roman" panose="02020603050405020304" pitchFamily="18" charset="0"/>
            </a:endParaRPr>
          </a:p>
          <a:p>
            <a:endParaRPr lang="tr-T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3663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95431A-0C7E-0BC7-0A38-9EA025E5FBC5}"/>
              </a:ext>
            </a:extLst>
          </p:cNvPr>
          <p:cNvSpPr>
            <a:spLocks noGrp="1"/>
          </p:cNvSpPr>
          <p:nvPr>
            <p:ph type="title"/>
          </p:nvPr>
        </p:nvSpPr>
        <p:spPr>
          <a:xfrm>
            <a:off x="838200" y="122526"/>
            <a:ext cx="10515600" cy="558511"/>
          </a:xfrm>
        </p:spPr>
        <p:txBody>
          <a:bodyPr>
            <a:normAutofit fontScale="90000"/>
          </a:bodyPr>
          <a:lstStyle/>
          <a:p>
            <a:pPr algn="ctr"/>
            <a:r>
              <a:rPr lang="tr-TR" dirty="0" err="1">
                <a:solidFill>
                  <a:schemeClr val="accent2"/>
                </a:solidFill>
              </a:rPr>
              <a:t>Stack</a:t>
            </a:r>
            <a:r>
              <a:rPr lang="tr-TR" dirty="0">
                <a:solidFill>
                  <a:schemeClr val="accent2"/>
                </a:solidFill>
              </a:rPr>
              <a:t> Memory ve </a:t>
            </a:r>
            <a:r>
              <a:rPr lang="tr-TR" dirty="0" err="1">
                <a:solidFill>
                  <a:schemeClr val="accent2"/>
                </a:solidFill>
              </a:rPr>
              <a:t>Heap</a:t>
            </a:r>
            <a:r>
              <a:rPr lang="tr-TR" dirty="0">
                <a:solidFill>
                  <a:schemeClr val="accent2"/>
                </a:solidFill>
              </a:rPr>
              <a:t> Memory Nedir?</a:t>
            </a:r>
            <a:endParaRPr lang="tr-TR" dirty="0"/>
          </a:p>
        </p:txBody>
      </p:sp>
      <p:sp>
        <p:nvSpPr>
          <p:cNvPr id="3" name="İçerik Yer Tutucusu 2">
            <a:extLst>
              <a:ext uri="{FF2B5EF4-FFF2-40B4-BE49-F238E27FC236}">
                <a16:creationId xmlns:a16="http://schemas.microsoft.com/office/drawing/2014/main" id="{019FCE2A-217C-50A5-CFB3-848B2D3EB2D1}"/>
              </a:ext>
            </a:extLst>
          </p:cNvPr>
          <p:cNvSpPr>
            <a:spLocks noGrp="1"/>
          </p:cNvSpPr>
          <p:nvPr>
            <p:ph idx="1"/>
          </p:nvPr>
        </p:nvSpPr>
        <p:spPr>
          <a:xfrm>
            <a:off x="838200" y="849745"/>
            <a:ext cx="10515600" cy="5885728"/>
          </a:xfrm>
        </p:spPr>
        <p:txBody>
          <a:bodyPr/>
          <a:lstStyle/>
          <a:p>
            <a:r>
              <a:rPr lang="tr-TR" b="0" i="0" dirty="0">
                <a:effectLst/>
                <a:latin typeface="-apple-system"/>
              </a:rPr>
              <a:t> Değer tip (</a:t>
            </a:r>
            <a:r>
              <a:rPr lang="tr-TR" b="0" i="0" dirty="0" err="1">
                <a:effectLst/>
                <a:latin typeface="-apple-system"/>
              </a:rPr>
              <a:t>value</a:t>
            </a:r>
            <a:r>
              <a:rPr lang="tr-TR" b="0" i="0" dirty="0">
                <a:effectLst/>
                <a:latin typeface="-apple-system"/>
              </a:rPr>
              <a:t> </a:t>
            </a:r>
            <a:r>
              <a:rPr lang="tr-TR" b="0" i="0" dirty="0" err="1">
                <a:effectLst/>
                <a:latin typeface="-apple-system"/>
              </a:rPr>
              <a:t>type</a:t>
            </a:r>
            <a:r>
              <a:rPr lang="tr-TR" b="0" i="0" dirty="0">
                <a:effectLst/>
                <a:latin typeface="-apple-system"/>
              </a:rPr>
              <a:t>) dediğimiz </a:t>
            </a:r>
            <a:r>
              <a:rPr lang="tr-TR" b="0" i="0" dirty="0" err="1">
                <a:effectLst/>
                <a:latin typeface="-apple-system"/>
              </a:rPr>
              <a:t>int</a:t>
            </a:r>
            <a:r>
              <a:rPr lang="tr-TR" b="0" i="0" dirty="0">
                <a:effectLst/>
                <a:latin typeface="-apple-system"/>
              </a:rPr>
              <a:t>, </a:t>
            </a:r>
            <a:r>
              <a:rPr lang="tr-TR" b="0" i="0" dirty="0" err="1">
                <a:effectLst/>
                <a:latin typeface="-apple-system"/>
              </a:rPr>
              <a:t>short</a:t>
            </a:r>
            <a:r>
              <a:rPr lang="tr-TR" b="0" i="0" dirty="0">
                <a:effectLst/>
                <a:latin typeface="-apple-system"/>
              </a:rPr>
              <a:t>, </a:t>
            </a:r>
            <a:r>
              <a:rPr lang="tr-TR" b="0" i="0" dirty="0" err="1">
                <a:effectLst/>
                <a:latin typeface="-apple-system"/>
              </a:rPr>
              <a:t>byte</a:t>
            </a:r>
            <a:r>
              <a:rPr lang="tr-TR" b="0" i="0" dirty="0">
                <a:effectLst/>
                <a:latin typeface="-apple-system"/>
              </a:rPr>
              <a:t>, </a:t>
            </a:r>
            <a:r>
              <a:rPr lang="tr-TR" b="0" i="0" dirty="0" err="1">
                <a:effectLst/>
                <a:latin typeface="-apple-system"/>
              </a:rPr>
              <a:t>long</a:t>
            </a:r>
            <a:r>
              <a:rPr lang="tr-TR" b="0" i="0" dirty="0">
                <a:effectLst/>
                <a:latin typeface="-apple-system"/>
              </a:rPr>
              <a:t>, </a:t>
            </a:r>
            <a:r>
              <a:rPr lang="tr-TR" b="0" i="0" dirty="0" err="1">
                <a:effectLst/>
                <a:latin typeface="-apple-system"/>
              </a:rPr>
              <a:t>decimal</a:t>
            </a:r>
            <a:r>
              <a:rPr lang="tr-TR" b="0" i="0" dirty="0">
                <a:effectLst/>
                <a:latin typeface="-apple-system"/>
              </a:rPr>
              <a:t>, </a:t>
            </a:r>
            <a:r>
              <a:rPr lang="tr-TR" b="0" i="0" dirty="0" err="1">
                <a:effectLst/>
                <a:latin typeface="-apple-system"/>
              </a:rPr>
              <a:t>double</a:t>
            </a:r>
            <a:r>
              <a:rPr lang="tr-TR" b="0" i="0" dirty="0">
                <a:effectLst/>
                <a:latin typeface="-apple-system"/>
              </a:rPr>
              <a:t>, </a:t>
            </a:r>
            <a:r>
              <a:rPr lang="tr-TR" b="0" i="0" dirty="0" err="1">
                <a:effectLst/>
                <a:latin typeface="-apple-system"/>
              </a:rPr>
              <a:t>float</a:t>
            </a:r>
            <a:r>
              <a:rPr lang="tr-TR" b="0" i="0" dirty="0">
                <a:effectLst/>
                <a:latin typeface="-apple-system"/>
              </a:rPr>
              <a:t> gibi tipler </a:t>
            </a:r>
            <a:r>
              <a:rPr lang="tr-TR" b="0" i="0" dirty="0" err="1">
                <a:effectLst/>
                <a:latin typeface="-apple-system"/>
              </a:rPr>
              <a:t>stackte</a:t>
            </a:r>
            <a:r>
              <a:rPr lang="tr-TR" b="0" i="0" dirty="0">
                <a:effectLst/>
                <a:latin typeface="-apple-system"/>
              </a:rPr>
              <a:t> tutulur. </a:t>
            </a:r>
            <a:r>
              <a:rPr lang="tr-TR" b="0" i="0" dirty="0" err="1">
                <a:effectLst/>
                <a:latin typeface="-apple-system"/>
              </a:rPr>
              <a:t>Stackte</a:t>
            </a:r>
            <a:r>
              <a:rPr lang="tr-TR" b="0" i="0" dirty="0">
                <a:effectLst/>
                <a:latin typeface="-apple-system"/>
              </a:rPr>
              <a:t> veriler üst üste (</a:t>
            </a:r>
            <a:r>
              <a:rPr lang="tr-TR" b="1" i="0" dirty="0">
                <a:effectLst/>
                <a:latin typeface="-apple-system"/>
              </a:rPr>
              <a:t>LIFO</a:t>
            </a:r>
            <a:r>
              <a:rPr lang="tr-TR" b="0" i="0" dirty="0">
                <a:effectLst/>
                <a:latin typeface="-apple-system"/>
              </a:rPr>
              <a:t>– </a:t>
            </a:r>
            <a:r>
              <a:rPr lang="tr-TR" b="0" i="1" dirty="0" err="1">
                <a:effectLst/>
                <a:latin typeface="inherit"/>
              </a:rPr>
              <a:t>Last</a:t>
            </a:r>
            <a:r>
              <a:rPr lang="tr-TR" b="0" i="1" dirty="0">
                <a:effectLst/>
                <a:latin typeface="-apple-system"/>
              </a:rPr>
              <a:t> in </a:t>
            </a:r>
            <a:r>
              <a:rPr lang="tr-TR" b="0" i="1" dirty="0">
                <a:effectLst/>
                <a:latin typeface="inherit"/>
              </a:rPr>
              <a:t>First</a:t>
            </a:r>
            <a:r>
              <a:rPr lang="tr-TR" b="0" i="1" dirty="0">
                <a:effectLst/>
                <a:latin typeface="-apple-system"/>
              </a:rPr>
              <a:t> </a:t>
            </a:r>
            <a:r>
              <a:rPr lang="tr-TR" b="0" i="1" dirty="0" err="1">
                <a:effectLst/>
                <a:latin typeface="-apple-system"/>
              </a:rPr>
              <a:t>out</a:t>
            </a:r>
            <a:r>
              <a:rPr lang="tr-TR" b="0" i="0" dirty="0">
                <a:effectLst/>
                <a:latin typeface="-apple-system"/>
              </a:rPr>
              <a:t>) mantığında dizilir ve sırası gelmeden aradaki bir değer ile işlem yapılamaz. Class </a:t>
            </a:r>
            <a:r>
              <a:rPr lang="tr-TR" b="0" i="0" dirty="0" err="1">
                <a:effectLst/>
                <a:latin typeface="-apple-system"/>
              </a:rPr>
              <a:t>type</a:t>
            </a:r>
            <a:r>
              <a:rPr lang="tr-TR" b="0" i="0" dirty="0">
                <a:effectLst/>
                <a:latin typeface="-apple-system"/>
              </a:rPr>
              <a:t> (Sınıf tipi) değişkenler referans tiplerdir referans ettikleri model (referans) </a:t>
            </a:r>
            <a:r>
              <a:rPr lang="tr-TR" b="0" i="0" dirty="0" err="1">
                <a:effectLst/>
                <a:latin typeface="-apple-system"/>
              </a:rPr>
              <a:t>stackte</a:t>
            </a:r>
            <a:r>
              <a:rPr lang="tr-TR" b="0" i="0" dirty="0">
                <a:effectLst/>
                <a:latin typeface="-apple-system"/>
              </a:rPr>
              <a:t> değerleri ise </a:t>
            </a:r>
            <a:r>
              <a:rPr lang="tr-TR" b="0" i="0" dirty="0" err="1">
                <a:effectLst/>
                <a:latin typeface="-apple-system"/>
              </a:rPr>
              <a:t>heapde</a:t>
            </a:r>
            <a:r>
              <a:rPr lang="tr-TR" b="0" i="0" dirty="0">
                <a:effectLst/>
                <a:latin typeface="-apple-system"/>
              </a:rPr>
              <a:t> saklanır.</a:t>
            </a:r>
            <a:endParaRPr lang="tr-TR" dirty="0"/>
          </a:p>
          <a:p>
            <a:endParaRPr lang="tr-TR" dirty="0"/>
          </a:p>
        </p:txBody>
      </p:sp>
      <p:pic>
        <p:nvPicPr>
          <p:cNvPr id="4" name="Resim 3">
            <a:extLst>
              <a:ext uri="{FF2B5EF4-FFF2-40B4-BE49-F238E27FC236}">
                <a16:creationId xmlns:a16="http://schemas.microsoft.com/office/drawing/2014/main" id="{E26CAADE-A448-3DD7-848E-82E00B02C1DE}"/>
              </a:ext>
            </a:extLst>
          </p:cNvPr>
          <p:cNvPicPr>
            <a:picLocks noChangeAspect="1"/>
          </p:cNvPicPr>
          <p:nvPr/>
        </p:nvPicPr>
        <p:blipFill>
          <a:blip r:embed="rId2"/>
          <a:stretch>
            <a:fillRect/>
          </a:stretch>
        </p:blipFill>
        <p:spPr>
          <a:xfrm>
            <a:off x="5590454" y="2977403"/>
            <a:ext cx="6278274" cy="3758070"/>
          </a:xfrm>
          <a:prstGeom prst="rect">
            <a:avLst/>
          </a:prstGeom>
        </p:spPr>
      </p:pic>
    </p:spTree>
    <p:extLst>
      <p:ext uri="{BB962C8B-B14F-4D97-AF65-F5344CB8AC3E}">
        <p14:creationId xmlns:p14="http://schemas.microsoft.com/office/powerpoint/2010/main" val="384136023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CDC374-9D39-43B2-90F9-97620BE272E4}"/>
              </a:ext>
            </a:extLst>
          </p:cNvPr>
          <p:cNvSpPr>
            <a:spLocks noGrp="1"/>
          </p:cNvSpPr>
          <p:nvPr>
            <p:ph type="title"/>
          </p:nvPr>
        </p:nvSpPr>
        <p:spPr>
          <a:xfrm>
            <a:off x="838200" y="365126"/>
            <a:ext cx="10515600" cy="678584"/>
          </a:xfrm>
        </p:spPr>
        <p:txBody>
          <a:bodyPr>
            <a:normAutofit fontScale="90000"/>
          </a:bodyPr>
          <a:lstStyle/>
          <a:p>
            <a:pPr algn="ctr"/>
            <a:r>
              <a:rPr lang="tr-TR" sz="4400" dirty="0" err="1">
                <a:solidFill>
                  <a:schemeClr val="accent2"/>
                </a:solidFill>
              </a:rPr>
              <a:t>Stack</a:t>
            </a:r>
            <a:r>
              <a:rPr lang="tr-TR" sz="4400" dirty="0">
                <a:solidFill>
                  <a:schemeClr val="accent2"/>
                </a:solidFill>
              </a:rPr>
              <a:t> Memory ve </a:t>
            </a:r>
            <a:r>
              <a:rPr lang="tr-TR" sz="4400" dirty="0" err="1">
                <a:solidFill>
                  <a:schemeClr val="accent2"/>
                </a:solidFill>
              </a:rPr>
              <a:t>Heap</a:t>
            </a:r>
            <a:r>
              <a:rPr lang="tr-TR" sz="4400" dirty="0">
                <a:solidFill>
                  <a:schemeClr val="accent2"/>
                </a:solidFill>
              </a:rPr>
              <a:t> Memory Arasındaki farklar</a:t>
            </a:r>
            <a:endParaRPr lang="tr-TR" dirty="0"/>
          </a:p>
        </p:txBody>
      </p:sp>
      <p:sp>
        <p:nvSpPr>
          <p:cNvPr id="3" name="İçerik Yer Tutucusu 2">
            <a:extLst>
              <a:ext uri="{FF2B5EF4-FFF2-40B4-BE49-F238E27FC236}">
                <a16:creationId xmlns:a16="http://schemas.microsoft.com/office/drawing/2014/main" id="{9492DEAB-1BAA-5628-C30A-79501EAD53EE}"/>
              </a:ext>
            </a:extLst>
          </p:cNvPr>
          <p:cNvSpPr>
            <a:spLocks noGrp="1"/>
          </p:cNvSpPr>
          <p:nvPr>
            <p:ph idx="1"/>
          </p:nvPr>
        </p:nvSpPr>
        <p:spPr>
          <a:xfrm>
            <a:off x="838200" y="1043710"/>
            <a:ext cx="10515600" cy="5133253"/>
          </a:xfrm>
        </p:spPr>
        <p:txBody>
          <a:bodyPr/>
          <a:lstStyle/>
          <a:p>
            <a:pPr algn="l" fontAlgn="base"/>
            <a:r>
              <a:rPr lang="tr-TR" sz="2800" b="0" i="0" dirty="0" err="1">
                <a:effectLst/>
                <a:latin typeface="-apple-system"/>
              </a:rPr>
              <a:t>Heap</a:t>
            </a:r>
            <a:r>
              <a:rPr lang="tr-TR" sz="2800" b="0" i="0" dirty="0">
                <a:effectLst/>
                <a:latin typeface="-apple-system"/>
              </a:rPr>
              <a:t> ve </a:t>
            </a:r>
            <a:r>
              <a:rPr lang="tr-TR" sz="2800" b="0" i="0" dirty="0" err="1">
                <a:effectLst/>
                <a:latin typeface="-apple-system"/>
              </a:rPr>
              <a:t>Stack</a:t>
            </a:r>
            <a:r>
              <a:rPr lang="tr-TR" sz="2800" b="0" i="0" dirty="0">
                <a:effectLst/>
                <a:latin typeface="-apple-system"/>
              </a:rPr>
              <a:t> arasında ki en önemli farklardan birisi </a:t>
            </a:r>
            <a:r>
              <a:rPr lang="tr-TR" sz="2800" b="0" i="0" dirty="0" err="1">
                <a:effectLst/>
                <a:latin typeface="-apple-system"/>
              </a:rPr>
              <a:t>heapde</a:t>
            </a:r>
            <a:r>
              <a:rPr lang="tr-TR" sz="2800" b="0" i="0" dirty="0">
                <a:effectLst/>
                <a:latin typeface="-apple-system"/>
              </a:rPr>
              <a:t> veriler karışık bir şekilde saklanırken </a:t>
            </a:r>
            <a:r>
              <a:rPr lang="tr-TR" sz="2800" b="0" i="0" dirty="0" err="1">
                <a:effectLst/>
                <a:latin typeface="-apple-system"/>
              </a:rPr>
              <a:t>stackte</a:t>
            </a:r>
            <a:r>
              <a:rPr lang="tr-TR" sz="2800" b="0" i="0" dirty="0">
                <a:effectLst/>
                <a:latin typeface="-apple-system"/>
              </a:rPr>
              <a:t> artan ya da azalan adres mantığında (</a:t>
            </a:r>
            <a:r>
              <a:rPr lang="tr-TR" sz="2800" b="0" i="0" dirty="0" err="1">
                <a:effectLst/>
                <a:latin typeface="-apple-system"/>
              </a:rPr>
              <a:t>big</a:t>
            </a:r>
            <a:r>
              <a:rPr lang="tr-TR" sz="2800" b="0" i="0" dirty="0">
                <a:effectLst/>
                <a:latin typeface="-apple-system"/>
              </a:rPr>
              <a:t> </a:t>
            </a:r>
            <a:r>
              <a:rPr lang="tr-TR" sz="2800" b="0" i="0" dirty="0" err="1">
                <a:effectLst/>
                <a:latin typeface="-apple-system"/>
              </a:rPr>
              <a:t>and</a:t>
            </a:r>
            <a:r>
              <a:rPr lang="tr-TR" sz="2800" b="0" i="0" dirty="0">
                <a:effectLst/>
                <a:latin typeface="-apple-system"/>
              </a:rPr>
              <a:t> </a:t>
            </a:r>
            <a:r>
              <a:rPr lang="tr-TR" sz="2800" b="0" i="0" dirty="0" err="1">
                <a:effectLst/>
                <a:latin typeface="-apple-system"/>
              </a:rPr>
              <a:t>little</a:t>
            </a:r>
            <a:r>
              <a:rPr lang="tr-TR" sz="2800" b="0" i="0" dirty="0">
                <a:effectLst/>
                <a:latin typeface="-apple-system"/>
              </a:rPr>
              <a:t> </a:t>
            </a:r>
            <a:r>
              <a:rPr lang="tr-TR" sz="2800" b="0" i="0" dirty="0" err="1">
                <a:effectLst/>
                <a:latin typeface="-apple-system"/>
              </a:rPr>
              <a:t>endian</a:t>
            </a:r>
            <a:r>
              <a:rPr lang="tr-TR" sz="2800" b="0" i="0" dirty="0">
                <a:effectLst/>
                <a:latin typeface="-apple-system"/>
              </a:rPr>
              <a:t>) çalışır. Buna bağlı olarak </a:t>
            </a:r>
            <a:r>
              <a:rPr lang="tr-TR" sz="2800" b="0" i="0" dirty="0" err="1">
                <a:effectLst/>
                <a:latin typeface="-apple-system"/>
              </a:rPr>
              <a:t>heapde</a:t>
            </a:r>
            <a:r>
              <a:rPr lang="tr-TR" sz="2800" b="0" i="0" dirty="0">
                <a:effectLst/>
                <a:latin typeface="-apple-system"/>
              </a:rPr>
              <a:t> yer alan bir veriye erişmek </a:t>
            </a:r>
            <a:r>
              <a:rPr lang="tr-TR" sz="2800" b="0" i="0" dirty="0" err="1">
                <a:effectLst/>
                <a:latin typeface="-apple-system"/>
              </a:rPr>
              <a:t>stackte</a:t>
            </a:r>
            <a:r>
              <a:rPr lang="tr-TR" sz="2800" b="0" i="0" dirty="0">
                <a:effectLst/>
                <a:latin typeface="-apple-system"/>
              </a:rPr>
              <a:t> yer alan bir veriye erişmeye göre daha maliyetli bir işlemdir. Başka bir fark ise </a:t>
            </a:r>
            <a:r>
              <a:rPr lang="tr-TR" sz="2800" b="0" i="0" dirty="0" err="1">
                <a:effectLst/>
                <a:latin typeface="-apple-system"/>
              </a:rPr>
              <a:t>stackteki</a:t>
            </a:r>
            <a:r>
              <a:rPr lang="tr-TR" sz="2800" b="0" i="0" dirty="0">
                <a:effectLst/>
                <a:latin typeface="-apple-system"/>
              </a:rPr>
              <a:t> veri hemen silinirken </a:t>
            </a:r>
            <a:r>
              <a:rPr lang="tr-TR" sz="2800" b="0" i="0" dirty="0" err="1">
                <a:effectLst/>
                <a:latin typeface="-apple-system"/>
              </a:rPr>
              <a:t>heapdeki</a:t>
            </a:r>
            <a:r>
              <a:rPr lang="tr-TR" sz="2800" b="0" i="0" dirty="0">
                <a:effectLst/>
                <a:latin typeface="-apple-system"/>
              </a:rPr>
              <a:t> veri </a:t>
            </a:r>
            <a:r>
              <a:rPr lang="tr-TR" sz="2800" b="0" i="0" dirty="0" err="1">
                <a:effectLst/>
                <a:latin typeface="-apple-system"/>
              </a:rPr>
              <a:t>Garbage</a:t>
            </a:r>
            <a:r>
              <a:rPr lang="tr-TR" sz="2800" b="0" i="0" dirty="0">
                <a:effectLst/>
                <a:latin typeface="-apple-system"/>
              </a:rPr>
              <a:t> </a:t>
            </a:r>
            <a:r>
              <a:rPr lang="tr-TR" sz="2800" b="0" i="0" dirty="0" err="1">
                <a:effectLst/>
                <a:latin typeface="-apple-system"/>
              </a:rPr>
              <a:t>Collector</a:t>
            </a:r>
            <a:r>
              <a:rPr lang="tr-TR" sz="2800" b="0" i="0" dirty="0">
                <a:effectLst/>
                <a:latin typeface="-apple-system"/>
              </a:rPr>
              <a:t> algoritmasına bağlıdır.</a:t>
            </a:r>
          </a:p>
          <a:p>
            <a:pPr algn="l" fontAlgn="base"/>
            <a:r>
              <a:rPr lang="tr-TR" sz="2800" b="0" i="0" dirty="0" err="1">
                <a:effectLst/>
                <a:latin typeface="-apple-system"/>
              </a:rPr>
              <a:t>Stack</a:t>
            </a:r>
            <a:r>
              <a:rPr lang="tr-TR" sz="2800" b="0" i="0" dirty="0">
                <a:effectLst/>
                <a:latin typeface="-apple-system"/>
              </a:rPr>
              <a:t> bellekten statik olarak yer tahsisi için kullanılırken, </a:t>
            </a:r>
            <a:r>
              <a:rPr lang="tr-TR" sz="2800" b="0" i="0" dirty="0" err="1">
                <a:effectLst/>
                <a:latin typeface="-apple-system"/>
              </a:rPr>
              <a:t>Heap</a:t>
            </a:r>
            <a:r>
              <a:rPr lang="tr-TR" sz="2800" b="0" i="0" dirty="0">
                <a:effectLst/>
                <a:latin typeface="-apple-system"/>
              </a:rPr>
              <a:t> dinamik olarak yer tahsisi etmeyi sağlar. Her ikisi de Ram bölgesinde bulunur. </a:t>
            </a:r>
            <a:r>
              <a:rPr lang="tr-TR" sz="2800" b="0" i="0" dirty="0" err="1">
                <a:effectLst/>
                <a:latin typeface="-apple-system"/>
              </a:rPr>
              <a:t>Stack’te</a:t>
            </a:r>
            <a:r>
              <a:rPr lang="tr-TR" sz="2800" b="0" i="0" dirty="0">
                <a:effectLst/>
                <a:latin typeface="-apple-system"/>
              </a:rPr>
              <a:t> yer alan veriler direk bellek içine yerleştirilir dolayısıyla erişimi çok hızlıdır. </a:t>
            </a:r>
            <a:r>
              <a:rPr lang="tr-TR" sz="2800" b="0" i="0" dirty="0" err="1">
                <a:effectLst/>
                <a:latin typeface="-apple-system"/>
              </a:rPr>
              <a:t>Heap</a:t>
            </a:r>
            <a:r>
              <a:rPr lang="tr-TR" sz="2800" b="0" i="0" dirty="0">
                <a:effectLst/>
                <a:latin typeface="-apple-system"/>
              </a:rPr>
              <a:t> ise </a:t>
            </a:r>
            <a:r>
              <a:rPr lang="tr-TR" sz="2800" b="0" i="0" dirty="0" err="1">
                <a:effectLst/>
                <a:latin typeface="-apple-system"/>
              </a:rPr>
              <a:t>runtime</a:t>
            </a:r>
            <a:r>
              <a:rPr lang="tr-TR" sz="2800" b="0" i="0" dirty="0">
                <a:effectLst/>
                <a:latin typeface="-apple-system"/>
              </a:rPr>
              <a:t> (çalışma zamanı) anında kullanılırlar ve dağınık bir bellek göz yapısı olduğu için erişimi </a:t>
            </a:r>
            <a:r>
              <a:rPr lang="tr-TR" sz="2800" b="0" i="0" dirty="0" err="1">
                <a:effectLst/>
                <a:latin typeface="-apple-system"/>
              </a:rPr>
              <a:t>stack</a:t>
            </a:r>
            <a:r>
              <a:rPr lang="tr-TR" sz="2800" b="0" i="0" dirty="0">
                <a:effectLst/>
                <a:latin typeface="-apple-system"/>
              </a:rPr>
              <a:t> kadar kolay olmaz dolayısıyla yavaş çalışır.</a:t>
            </a:r>
          </a:p>
          <a:p>
            <a:endParaRPr lang="tr-TR" dirty="0"/>
          </a:p>
        </p:txBody>
      </p:sp>
    </p:spTree>
    <p:extLst>
      <p:ext uri="{BB962C8B-B14F-4D97-AF65-F5344CB8AC3E}">
        <p14:creationId xmlns:p14="http://schemas.microsoft.com/office/powerpoint/2010/main" val="10435142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3B9691-17F5-696D-EED7-C0E548E27069}"/>
              </a:ext>
            </a:extLst>
          </p:cNvPr>
          <p:cNvSpPr>
            <a:spLocks noGrp="1"/>
          </p:cNvSpPr>
          <p:nvPr>
            <p:ph type="title"/>
          </p:nvPr>
        </p:nvSpPr>
        <p:spPr>
          <a:xfrm>
            <a:off x="838200" y="291235"/>
            <a:ext cx="10515600" cy="567748"/>
          </a:xfrm>
        </p:spPr>
        <p:txBody>
          <a:bodyPr>
            <a:normAutofit fontScale="90000"/>
          </a:bodyPr>
          <a:lstStyle/>
          <a:p>
            <a:pPr algn="ctr"/>
            <a:r>
              <a:rPr lang="tr-TR" dirty="0" err="1">
                <a:solidFill>
                  <a:schemeClr val="accent2"/>
                </a:solidFill>
              </a:rPr>
              <a:t>ascii</a:t>
            </a:r>
            <a:r>
              <a:rPr lang="tr-TR" dirty="0">
                <a:solidFill>
                  <a:schemeClr val="accent2"/>
                </a:solidFill>
              </a:rPr>
              <a:t> - </a:t>
            </a:r>
            <a:r>
              <a:rPr lang="tr-TR" dirty="0" err="1">
                <a:solidFill>
                  <a:schemeClr val="accent2"/>
                </a:solidFill>
              </a:rPr>
              <a:t>unicodes</a:t>
            </a:r>
            <a:r>
              <a:rPr lang="tr-TR" dirty="0">
                <a:solidFill>
                  <a:schemeClr val="accent2"/>
                </a:solidFill>
              </a:rPr>
              <a:t> ?</a:t>
            </a:r>
          </a:p>
        </p:txBody>
      </p:sp>
      <p:sp>
        <p:nvSpPr>
          <p:cNvPr id="3" name="İçerik Yer Tutucusu 2">
            <a:extLst>
              <a:ext uri="{FF2B5EF4-FFF2-40B4-BE49-F238E27FC236}">
                <a16:creationId xmlns:a16="http://schemas.microsoft.com/office/drawing/2014/main" id="{E800E6B6-4156-C39C-D451-845308412F15}"/>
              </a:ext>
            </a:extLst>
          </p:cNvPr>
          <p:cNvSpPr>
            <a:spLocks noGrp="1"/>
          </p:cNvSpPr>
          <p:nvPr>
            <p:ph idx="1"/>
          </p:nvPr>
        </p:nvSpPr>
        <p:spPr>
          <a:xfrm>
            <a:off x="838200" y="942110"/>
            <a:ext cx="10515600" cy="5624656"/>
          </a:xfrm>
        </p:spPr>
        <p:txBody>
          <a:bodyPr>
            <a:normAutofit fontScale="70000" lnSpcReduction="20000"/>
          </a:bodyPr>
          <a:lstStyle/>
          <a:p>
            <a:pPr algn="l" fontAlgn="t"/>
            <a:r>
              <a:rPr lang="tr-TR" sz="2800" b="1" i="0" dirty="0">
                <a:effectLst/>
                <a:cs typeface="Times New Roman" panose="02020603050405020304" pitchFamily="18" charset="0"/>
              </a:rPr>
              <a:t>Unicode</a:t>
            </a:r>
            <a:r>
              <a:rPr lang="tr-TR" sz="2800" b="0" i="0" dirty="0">
                <a:effectLst/>
                <a:cs typeface="Times New Roman" panose="02020603050405020304" pitchFamily="18" charset="0"/>
              </a:rPr>
              <a:t>, </a:t>
            </a:r>
            <a:r>
              <a:rPr lang="tr-TR" sz="2800" b="0" i="0" u="none" strike="noStrike" dirty="0">
                <a:effectLst/>
                <a:cs typeface="Times New Roman" panose="02020603050405020304" pitchFamily="18" charset="0"/>
              </a:rPr>
              <a:t>dijital</a:t>
            </a:r>
            <a:r>
              <a:rPr lang="tr-TR" sz="2800" b="0" i="0" dirty="0">
                <a:effectLst/>
                <a:cs typeface="Times New Roman" panose="02020603050405020304" pitchFamily="18" charset="0"/>
              </a:rPr>
              <a:t> ve geleneksel medyada her bir karakter ve sembolleri benzersiz bir rakam yardımıyla oluşturmak için geliştirilen bir metin </a:t>
            </a:r>
            <a:r>
              <a:rPr lang="tr-TR" sz="2800" b="0" i="0" dirty="0" err="1">
                <a:effectLst/>
                <a:cs typeface="Times New Roman" panose="02020603050405020304" pitchFamily="18" charset="0"/>
              </a:rPr>
              <a:t>standartıdır</a:t>
            </a:r>
            <a:r>
              <a:rPr lang="tr-TR" sz="2800" b="0" i="0" dirty="0">
                <a:effectLst/>
                <a:cs typeface="Times New Roman" panose="02020603050405020304" pitchFamily="18" charset="0"/>
              </a:rPr>
              <a:t>. Adı “</a:t>
            </a:r>
            <a:r>
              <a:rPr lang="tr-TR" sz="2800" b="1" i="0" dirty="0">
                <a:effectLst/>
                <a:cs typeface="Times New Roman" panose="02020603050405020304" pitchFamily="18" charset="0"/>
              </a:rPr>
              <a:t>Universal</a:t>
            </a:r>
            <a:r>
              <a:rPr lang="tr-TR" sz="2800" b="0" i="0" dirty="0">
                <a:effectLst/>
                <a:cs typeface="Times New Roman" panose="02020603050405020304" pitchFamily="18" charset="0"/>
              </a:rPr>
              <a:t>” ve “</a:t>
            </a:r>
            <a:r>
              <a:rPr lang="tr-TR" sz="2800" b="1" i="0" dirty="0" err="1">
                <a:effectLst/>
                <a:cs typeface="Times New Roman" panose="02020603050405020304" pitchFamily="18" charset="0"/>
              </a:rPr>
              <a:t>Code</a:t>
            </a:r>
            <a:r>
              <a:rPr lang="tr-TR" sz="2800" b="0" i="0" dirty="0">
                <a:effectLst/>
                <a:cs typeface="Times New Roman" panose="02020603050405020304" pitchFamily="18" charset="0"/>
              </a:rPr>
              <a:t>” kelimelerinin bir araya getirilmesiyle oluşan </a:t>
            </a:r>
            <a:r>
              <a:rPr lang="tr-TR" sz="2800" b="0" i="0" u="none" strike="noStrike" dirty="0">
                <a:effectLst/>
                <a:cs typeface="Times New Roman" panose="02020603050405020304" pitchFamily="18" charset="0"/>
              </a:rPr>
              <a:t>Unicode</a:t>
            </a:r>
            <a:r>
              <a:rPr lang="tr-TR" sz="2800" b="0" i="0" dirty="0">
                <a:effectLst/>
                <a:cs typeface="Times New Roman" panose="02020603050405020304" pitchFamily="18" charset="0"/>
              </a:rPr>
              <a:t> </a:t>
            </a:r>
            <a:r>
              <a:rPr lang="tr-TR" sz="2800" b="0" i="0" dirty="0" err="1">
                <a:effectLst/>
                <a:cs typeface="Times New Roman" panose="02020603050405020304" pitchFamily="18" charset="0"/>
              </a:rPr>
              <a:t>standartı</a:t>
            </a:r>
            <a:r>
              <a:rPr lang="tr-TR" sz="2800" b="0" i="0" dirty="0">
                <a:effectLst/>
                <a:cs typeface="Times New Roman" panose="02020603050405020304" pitchFamily="18" charset="0"/>
              </a:rPr>
              <a:t> 1980’li yıllarda geliştirilmiştir. Unicode’un geliştirilmesinin arında yatan temel neden </a:t>
            </a:r>
            <a:r>
              <a:rPr lang="tr-TR" sz="2800" b="0" i="0" u="none" strike="noStrike" dirty="0">
                <a:effectLst/>
                <a:cs typeface="Times New Roman" panose="02020603050405020304" pitchFamily="18" charset="0"/>
              </a:rPr>
              <a:t>ASCII</a:t>
            </a:r>
            <a:r>
              <a:rPr lang="tr-TR" sz="2800" b="0" i="0" dirty="0">
                <a:effectLst/>
                <a:cs typeface="Times New Roman" panose="02020603050405020304" pitchFamily="18" charset="0"/>
              </a:rPr>
              <a:t> </a:t>
            </a:r>
            <a:r>
              <a:rPr lang="tr-TR" sz="2800" b="0" i="1" dirty="0">
                <a:effectLst/>
                <a:cs typeface="Times New Roman" panose="02020603050405020304" pitchFamily="18" charset="0"/>
              </a:rPr>
              <a:t>(</a:t>
            </a:r>
            <a:r>
              <a:rPr lang="tr-TR" sz="2800" b="0" i="1" dirty="0" err="1">
                <a:effectLst/>
                <a:cs typeface="Times New Roman" panose="02020603050405020304" pitchFamily="18" charset="0"/>
              </a:rPr>
              <a:t>American</a:t>
            </a:r>
            <a:r>
              <a:rPr lang="tr-TR" sz="2800" b="0" i="1" dirty="0">
                <a:effectLst/>
                <a:cs typeface="Times New Roman" panose="02020603050405020304" pitchFamily="18" charset="0"/>
              </a:rPr>
              <a:t> Standart </a:t>
            </a:r>
            <a:r>
              <a:rPr lang="tr-TR" sz="2800" b="0" i="1" u="none" strike="noStrike" dirty="0" err="1">
                <a:effectLst/>
                <a:cs typeface="Times New Roman" panose="02020603050405020304" pitchFamily="18" charset="0"/>
                <a:hlinkClick r:id="rId2">
                  <a:extLst>
                    <a:ext uri="{A12FA001-AC4F-418D-AE19-62706E023703}">
                      <ahyp:hlinkClr xmlns:ahyp="http://schemas.microsoft.com/office/drawing/2018/hyperlinkcolor" val="tx"/>
                    </a:ext>
                  </a:extLst>
                </a:hlinkClick>
              </a:rPr>
              <a:t>Code</a:t>
            </a:r>
            <a:r>
              <a:rPr lang="tr-TR" sz="2800" b="0" i="1" dirty="0">
                <a:effectLst/>
                <a:cs typeface="Times New Roman" panose="02020603050405020304" pitchFamily="18" charset="0"/>
              </a:rPr>
              <a:t> </a:t>
            </a:r>
            <a:r>
              <a:rPr lang="tr-TR" sz="2800" b="0" i="1" dirty="0" err="1">
                <a:effectLst/>
                <a:cs typeface="Times New Roman" panose="02020603050405020304" pitchFamily="18" charset="0"/>
              </a:rPr>
              <a:t>for</a:t>
            </a:r>
            <a:r>
              <a:rPr lang="tr-TR" sz="2800" b="0" i="1" dirty="0">
                <a:effectLst/>
                <a:cs typeface="Times New Roman" panose="02020603050405020304" pitchFamily="18" charset="0"/>
              </a:rPr>
              <a:t> Information </a:t>
            </a:r>
            <a:r>
              <a:rPr lang="tr-TR" sz="2800" b="0" i="1" dirty="0" err="1">
                <a:effectLst/>
                <a:cs typeface="Times New Roman" panose="02020603050405020304" pitchFamily="18" charset="0"/>
              </a:rPr>
              <a:t>Interchange</a:t>
            </a:r>
            <a:r>
              <a:rPr lang="tr-TR" sz="2800" b="0" i="1" dirty="0">
                <a:effectLst/>
                <a:cs typeface="Times New Roman" panose="02020603050405020304" pitchFamily="18" charset="0"/>
              </a:rPr>
              <a:t>)</a:t>
            </a:r>
            <a:r>
              <a:rPr lang="tr-TR" sz="2800" b="0" i="0" dirty="0">
                <a:effectLst/>
                <a:cs typeface="Times New Roman" panose="02020603050405020304" pitchFamily="18" charset="0"/>
              </a:rPr>
              <a:t> karakter kodlamasının daha gelişmiş ve stratejik bir sürümünün oluşturulabilmesidir.</a:t>
            </a:r>
          </a:p>
          <a:p>
            <a:pPr algn="l" fontAlgn="t"/>
            <a:r>
              <a:rPr lang="tr-TR" sz="2800" b="0" i="0" dirty="0">
                <a:effectLst/>
                <a:cs typeface="Times New Roman" panose="02020603050405020304" pitchFamily="18" charset="0"/>
              </a:rPr>
              <a:t>ASCII karakterler sadece İngilizce üzerinde etkili olurken, Unicode tamamen evrenseldir. Unicode’un farklı sürümleri sayesinde İbranice ve Arapça gibi kompleks diller başta olmak üzere Çince gibi karmaşık diller kolayca dijital ortamlara aktarılabilmektedir. Yalnızca diller değil, Unicode kodlaması sayesinde karmaşık semboller ve karakterler kolayca meydana getirilebilirler.</a:t>
            </a:r>
          </a:p>
          <a:p>
            <a:pPr algn="l" fontAlgn="t">
              <a:buFont typeface="Arial" panose="020B0604020202020204" pitchFamily="34" charset="0"/>
              <a:buChar char="•"/>
            </a:pPr>
            <a:r>
              <a:rPr lang="tr-TR" sz="3200" b="0" i="0" dirty="0">
                <a:effectLst/>
                <a:cs typeface="Times New Roman" panose="02020603050405020304" pitchFamily="18" charset="0"/>
              </a:rPr>
              <a:t>ASCII yalnızca Latin alfabesi için kullanılabilir ve Latin alfabelerinde bile çoğu zaman yeteri kadar verimli değildir. Unicode ise evrensel olarak tüm dillerin kullanımına uygun şekilde tasarlanmıştır.</a:t>
            </a:r>
          </a:p>
          <a:p>
            <a:pPr algn="l" fontAlgn="t">
              <a:buFont typeface="Arial" panose="020B0604020202020204" pitchFamily="34" charset="0"/>
              <a:buChar char="•"/>
            </a:pPr>
            <a:r>
              <a:rPr lang="tr-TR" sz="3200" b="0" i="0" dirty="0">
                <a:effectLst/>
                <a:cs typeface="Times New Roman" panose="02020603050405020304" pitchFamily="18" charset="0"/>
              </a:rPr>
              <a:t>ASCII’nin kullanımına 1963 yılında başlanırken ASCII’nin yerini alan Unicode’un geliştirilmesine 1980 yılında başlanmıştır.</a:t>
            </a:r>
          </a:p>
          <a:p>
            <a:pPr algn="l" fontAlgn="t">
              <a:buFont typeface="Arial" panose="020B0604020202020204" pitchFamily="34" charset="0"/>
              <a:buChar char="•"/>
            </a:pPr>
            <a:r>
              <a:rPr lang="tr-TR" sz="3200" b="0" i="0" dirty="0">
                <a:effectLst/>
                <a:cs typeface="Times New Roman" panose="02020603050405020304" pitchFamily="18" charset="0"/>
              </a:rPr>
              <a:t>Unicode hala Unicode </a:t>
            </a:r>
            <a:r>
              <a:rPr lang="tr-TR" sz="3200" b="0" i="0" dirty="0" err="1">
                <a:effectLst/>
                <a:cs typeface="Times New Roman" panose="02020603050405020304" pitchFamily="18" charset="0"/>
              </a:rPr>
              <a:t>Konsoriyum’u</a:t>
            </a:r>
            <a:r>
              <a:rPr lang="tr-TR" sz="3200" b="0" i="0" dirty="0">
                <a:effectLst/>
                <a:cs typeface="Times New Roman" panose="02020603050405020304" pitchFamily="18" charset="0"/>
              </a:rPr>
              <a:t> tarafından kar amacı gütmeden geliştirilmeye devam edilmektedir. ASCII’nin geliştirilmesi yıllar önce durdurulmuştur.</a:t>
            </a:r>
          </a:p>
          <a:p>
            <a:pPr algn="l" fontAlgn="t">
              <a:buFont typeface="Arial" panose="020B0604020202020204" pitchFamily="34" charset="0"/>
              <a:buChar char="•"/>
            </a:pPr>
            <a:r>
              <a:rPr lang="tr-TR" sz="3200" b="0" i="0" dirty="0">
                <a:effectLst/>
                <a:cs typeface="Times New Roman" panose="02020603050405020304" pitchFamily="18" charset="0"/>
              </a:rPr>
              <a:t>Unicode’un geliştirilmesinin amacı evrensel olması ve platformlar arası yaşanan karmaşaların ortadan kaldırılmasıdır.</a:t>
            </a:r>
          </a:p>
          <a:p>
            <a:pPr algn="l" fontAlgn="t">
              <a:buFont typeface="Arial" panose="020B0604020202020204" pitchFamily="34" charset="0"/>
              <a:buChar char="•"/>
            </a:pPr>
            <a:r>
              <a:rPr lang="tr-TR" sz="3200" b="0" i="0" dirty="0">
                <a:effectLst/>
                <a:cs typeface="Times New Roman" panose="02020603050405020304" pitchFamily="18" charset="0"/>
              </a:rPr>
              <a:t>ASCII tam olarak bir standart değilken Unicode tüm dünyada </a:t>
            </a:r>
            <a:r>
              <a:rPr lang="tr-TR" sz="3200" b="0" i="0" dirty="0" err="1">
                <a:effectLst/>
                <a:cs typeface="Times New Roman" panose="02020603050405020304" pitchFamily="18" charset="0"/>
              </a:rPr>
              <a:t>kabül</a:t>
            </a:r>
            <a:r>
              <a:rPr lang="tr-TR" sz="3200" b="0" i="0" dirty="0">
                <a:effectLst/>
                <a:cs typeface="Times New Roman" panose="02020603050405020304" pitchFamily="18" charset="0"/>
              </a:rPr>
              <a:t> görmeyi başaran bir standarttır.</a:t>
            </a:r>
          </a:p>
          <a:p>
            <a:endParaRPr lang="tr-TR" dirty="0"/>
          </a:p>
        </p:txBody>
      </p:sp>
    </p:spTree>
    <p:extLst>
      <p:ext uri="{BB962C8B-B14F-4D97-AF65-F5344CB8AC3E}">
        <p14:creationId xmlns:p14="http://schemas.microsoft.com/office/powerpoint/2010/main" val="404610143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E8AAD4-EDFB-AA9C-7042-552B5CEE7610}"/>
              </a:ext>
            </a:extLst>
          </p:cNvPr>
          <p:cNvSpPr>
            <a:spLocks noGrp="1"/>
          </p:cNvSpPr>
          <p:nvPr>
            <p:ph type="title"/>
          </p:nvPr>
        </p:nvSpPr>
        <p:spPr>
          <a:xfrm>
            <a:off x="838200" y="286327"/>
            <a:ext cx="10515600" cy="683491"/>
          </a:xfrm>
        </p:spPr>
        <p:txBody>
          <a:bodyPr>
            <a:noAutofit/>
          </a:bodyPr>
          <a:lstStyle/>
          <a:p>
            <a:pPr algn="ctr"/>
            <a:r>
              <a:rPr lang="tr-TR" sz="2500" dirty="0" err="1">
                <a:solidFill>
                  <a:schemeClr val="accent2"/>
                </a:solidFill>
                <a:latin typeface="Consolas" panose="020B0609020204030204" pitchFamily="49" charset="0"/>
              </a:rPr>
              <a:t>valueOf</a:t>
            </a:r>
            <a:r>
              <a:rPr lang="tr-TR" sz="2500" dirty="0">
                <a:solidFill>
                  <a:schemeClr val="accent2"/>
                </a:solidFill>
                <a:latin typeface="Consolas" panose="020B0609020204030204" pitchFamily="49" charset="0"/>
              </a:rPr>
              <a:t>() --&gt; </a:t>
            </a:r>
            <a:r>
              <a:rPr lang="tr-TR" sz="2500" dirty="0" err="1">
                <a:solidFill>
                  <a:schemeClr val="accent2"/>
                </a:solidFill>
                <a:latin typeface="Consolas" panose="020B0609020204030204" pitchFamily="49" charset="0"/>
              </a:rPr>
              <a:t>toString</a:t>
            </a:r>
            <a:r>
              <a:rPr lang="tr-TR" sz="2500" dirty="0">
                <a:solidFill>
                  <a:schemeClr val="accent2"/>
                </a:solidFill>
                <a:latin typeface="Consolas" panose="020B0609020204030204" pitchFamily="49" charset="0"/>
              </a:rPr>
              <a:t>(),</a:t>
            </a:r>
            <a:r>
              <a:rPr lang="tr-TR" sz="2500" dirty="0" err="1">
                <a:solidFill>
                  <a:schemeClr val="accent2"/>
                </a:solidFill>
                <a:latin typeface="Consolas" panose="020B0609020204030204" pitchFamily="49" charset="0"/>
              </a:rPr>
              <a:t>parseInt</a:t>
            </a:r>
            <a:r>
              <a:rPr lang="tr-TR" sz="2500" dirty="0">
                <a:solidFill>
                  <a:schemeClr val="accent2"/>
                </a:solidFill>
                <a:latin typeface="Consolas" panose="020B0609020204030204" pitchFamily="49" charset="0"/>
              </a:rPr>
              <a:t>() </a:t>
            </a:r>
            <a:r>
              <a:rPr lang="tr-TR" sz="2500" u="sng" dirty="0">
                <a:solidFill>
                  <a:schemeClr val="accent2"/>
                </a:solidFill>
                <a:latin typeface="Consolas" panose="020B0609020204030204" pitchFamily="49" charset="0"/>
              </a:rPr>
              <a:t>aralarındaki farklar nelerdir ?</a:t>
            </a:r>
            <a:endParaRPr lang="tr-TR" sz="2500" dirty="0">
              <a:solidFill>
                <a:schemeClr val="accent2"/>
              </a:solidFill>
            </a:endParaRPr>
          </a:p>
        </p:txBody>
      </p:sp>
      <p:sp>
        <p:nvSpPr>
          <p:cNvPr id="3" name="İçerik Yer Tutucusu 2">
            <a:extLst>
              <a:ext uri="{FF2B5EF4-FFF2-40B4-BE49-F238E27FC236}">
                <a16:creationId xmlns:a16="http://schemas.microsoft.com/office/drawing/2014/main" id="{405597F9-6406-E72C-D868-56EDF15790CA}"/>
              </a:ext>
            </a:extLst>
          </p:cNvPr>
          <p:cNvSpPr>
            <a:spLocks noGrp="1"/>
          </p:cNvSpPr>
          <p:nvPr>
            <p:ph idx="1"/>
          </p:nvPr>
        </p:nvSpPr>
        <p:spPr>
          <a:xfrm>
            <a:off x="838200" y="1302327"/>
            <a:ext cx="10515600" cy="4874636"/>
          </a:xfrm>
        </p:spPr>
        <p:txBody>
          <a:bodyPr>
            <a:normAutofit/>
          </a:bodyPr>
          <a:lstStyle/>
          <a:p>
            <a:r>
              <a:rPr lang="tr-TR" sz="2000" dirty="0" err="1">
                <a:solidFill>
                  <a:schemeClr val="accent2"/>
                </a:solidFill>
                <a:latin typeface="Consolas" panose="020B0609020204030204" pitchFamily="49" charset="0"/>
              </a:rPr>
              <a:t>valueOf</a:t>
            </a:r>
            <a:r>
              <a:rPr lang="tr-TR" sz="2000" dirty="0">
                <a:solidFill>
                  <a:schemeClr val="accent2"/>
                </a:solidFill>
                <a:latin typeface="Consolas" panose="020B0609020204030204" pitchFamily="49" charset="0"/>
              </a:rPr>
              <a:t>() </a:t>
            </a:r>
            <a:r>
              <a:rPr lang="tr-TR" sz="2000" dirty="0">
                <a:solidFill>
                  <a:schemeClr val="accent2"/>
                </a:solidFill>
                <a:latin typeface="Consolas" panose="020B0609020204030204" pitchFamily="49" charset="0"/>
                <a:sym typeface="Wingdings" panose="05000000000000000000" pitchFamily="2" charset="2"/>
              </a:rPr>
              <a:t> </a:t>
            </a:r>
            <a:r>
              <a:rPr lang="tr-TR" sz="2000" dirty="0">
                <a:latin typeface="Consolas" panose="020B0609020204030204" pitchFamily="49" charset="0"/>
                <a:sym typeface="Wingdings" panose="05000000000000000000" pitchFamily="2" charset="2"/>
              </a:rPr>
              <a:t>Referans türde değişken döndürür. </a:t>
            </a:r>
            <a:r>
              <a:rPr lang="tr-TR" sz="2000" dirty="0" err="1">
                <a:latin typeface="Consolas" panose="020B0609020204030204" pitchFamily="49" charset="0"/>
                <a:sym typeface="Wingdings" panose="05000000000000000000" pitchFamily="2" charset="2"/>
              </a:rPr>
              <a:t>Null</a:t>
            </a:r>
            <a:r>
              <a:rPr lang="tr-TR" sz="2000" dirty="0">
                <a:latin typeface="Consolas" panose="020B0609020204030204" pitchFamily="49" charset="0"/>
                <a:sym typeface="Wingdings" panose="05000000000000000000" pitchFamily="2" charset="2"/>
              </a:rPr>
              <a:t> değerler alabilir.</a:t>
            </a:r>
          </a:p>
          <a:p>
            <a:r>
              <a:rPr lang="tr-TR" sz="2000" dirty="0" err="1">
                <a:solidFill>
                  <a:srgbClr val="A9B7C6"/>
                </a:solidFill>
                <a:latin typeface="Consolas" panose="020B0609020204030204" pitchFamily="49" charset="0"/>
              </a:rPr>
              <a:t>Integer</a:t>
            </a:r>
            <a:r>
              <a:rPr lang="tr-TR" sz="2000" dirty="0" err="1">
                <a:solidFill>
                  <a:srgbClr val="D8D8D8"/>
                </a:solidFill>
                <a:latin typeface="Consolas" panose="020B0609020204030204" pitchFamily="49" charset="0"/>
              </a:rPr>
              <a:t>.</a:t>
            </a:r>
            <a:r>
              <a:rPr lang="tr-TR" sz="2000" dirty="0" err="1">
                <a:solidFill>
                  <a:srgbClr val="BED6FF"/>
                </a:solidFill>
                <a:latin typeface="Consolas" panose="020B0609020204030204" pitchFamily="49" charset="0"/>
              </a:rPr>
              <a:t>valueOf</a:t>
            </a:r>
            <a:r>
              <a:rPr lang="tr-TR" sz="2000" dirty="0">
                <a:solidFill>
                  <a:srgbClr val="D8D8D8"/>
                </a:solidFill>
                <a:latin typeface="Consolas" panose="020B0609020204030204" pitchFamily="49" charset="0"/>
              </a:rPr>
              <a:t>(</a:t>
            </a:r>
            <a:r>
              <a:rPr lang="tr-TR" sz="2000" dirty="0">
                <a:solidFill>
                  <a:srgbClr val="A5C25C"/>
                </a:solidFill>
                <a:latin typeface="Consolas" panose="020B0609020204030204" pitchFamily="49" charset="0"/>
              </a:rPr>
              <a:t>"10"</a:t>
            </a:r>
            <a:r>
              <a:rPr lang="tr-TR" sz="2000" dirty="0">
                <a:solidFill>
                  <a:srgbClr val="D8D8D8"/>
                </a:solidFill>
                <a:latin typeface="Consolas" panose="020B0609020204030204" pitchFamily="49" charset="0"/>
              </a:rPr>
              <a:t>); </a:t>
            </a:r>
            <a:r>
              <a:rPr lang="tr-TR" sz="2000" dirty="0" err="1">
                <a:solidFill>
                  <a:srgbClr val="D8D8D8"/>
                </a:solidFill>
                <a:latin typeface="Consolas" panose="020B0609020204030204" pitchFamily="49" charset="0"/>
              </a:rPr>
              <a:t>Integer</a:t>
            </a:r>
            <a:r>
              <a:rPr lang="tr-TR" sz="2000" dirty="0">
                <a:solidFill>
                  <a:srgbClr val="D8D8D8"/>
                </a:solidFill>
                <a:latin typeface="Consolas" panose="020B0609020204030204" pitchFamily="49" charset="0"/>
              </a:rPr>
              <a:t> referans türünde veriye çevirir.</a:t>
            </a:r>
          </a:p>
          <a:p>
            <a:endParaRPr lang="tr-TR" sz="2000" dirty="0">
              <a:solidFill>
                <a:srgbClr val="D8D8D8"/>
              </a:solidFill>
              <a:latin typeface="Consolas" panose="020B0609020204030204" pitchFamily="49" charset="0"/>
            </a:endParaRPr>
          </a:p>
          <a:p>
            <a:r>
              <a:rPr lang="tr-TR" sz="2000" dirty="0" err="1">
                <a:solidFill>
                  <a:schemeClr val="accent2"/>
                </a:solidFill>
                <a:latin typeface="Consolas" panose="020B0609020204030204" pitchFamily="49" charset="0"/>
                <a:sym typeface="Wingdings" panose="05000000000000000000" pitchFamily="2" charset="2"/>
              </a:rPr>
              <a:t>parseInt</a:t>
            </a:r>
            <a:r>
              <a:rPr lang="tr-TR" sz="2000" dirty="0">
                <a:solidFill>
                  <a:schemeClr val="accent2"/>
                </a:solidFill>
                <a:latin typeface="Consolas" panose="020B0609020204030204" pitchFamily="49" charset="0"/>
                <a:sym typeface="Wingdings" panose="05000000000000000000" pitchFamily="2" charset="2"/>
              </a:rPr>
              <a:t>()  </a:t>
            </a:r>
            <a:r>
              <a:rPr lang="tr-TR" sz="2000" dirty="0" err="1">
                <a:latin typeface="Consolas" panose="020B0609020204030204" pitchFamily="49" charset="0"/>
                <a:sym typeface="Wingdings" panose="05000000000000000000" pitchFamily="2" charset="2"/>
              </a:rPr>
              <a:t>primitive</a:t>
            </a:r>
            <a:r>
              <a:rPr lang="tr-TR" sz="2000" dirty="0">
                <a:latin typeface="Consolas" panose="020B0609020204030204" pitchFamily="49" charset="0"/>
                <a:sym typeface="Wingdings" panose="05000000000000000000" pitchFamily="2" charset="2"/>
              </a:rPr>
              <a:t> (ilkel) veri türünde değişken döndürür. </a:t>
            </a:r>
            <a:r>
              <a:rPr lang="tr-TR" sz="2000" dirty="0" err="1">
                <a:latin typeface="Consolas" panose="020B0609020204030204" pitchFamily="49" charset="0"/>
                <a:sym typeface="Wingdings" panose="05000000000000000000" pitchFamily="2" charset="2"/>
              </a:rPr>
              <a:t>Null</a:t>
            </a:r>
            <a:r>
              <a:rPr lang="tr-TR" sz="2000" dirty="0">
                <a:latin typeface="Consolas" panose="020B0609020204030204" pitchFamily="49" charset="0"/>
                <a:sym typeface="Wingdings" panose="05000000000000000000" pitchFamily="2" charset="2"/>
              </a:rPr>
              <a:t> değerler alamaz.</a:t>
            </a:r>
          </a:p>
          <a:p>
            <a:r>
              <a:rPr lang="tr-TR" sz="2000" dirty="0" err="1">
                <a:solidFill>
                  <a:srgbClr val="A9B7C6"/>
                </a:solidFill>
                <a:latin typeface="Consolas" panose="020B0609020204030204" pitchFamily="49" charset="0"/>
              </a:rPr>
              <a:t>Integer</a:t>
            </a:r>
            <a:r>
              <a:rPr lang="tr-TR" sz="2000" dirty="0" err="1">
                <a:solidFill>
                  <a:srgbClr val="D8D8D8"/>
                </a:solidFill>
                <a:latin typeface="Consolas" panose="020B0609020204030204" pitchFamily="49" charset="0"/>
              </a:rPr>
              <a:t>.</a:t>
            </a:r>
            <a:r>
              <a:rPr lang="tr-TR" sz="2000" dirty="0" err="1">
                <a:solidFill>
                  <a:srgbClr val="BED6FF"/>
                </a:solidFill>
                <a:latin typeface="Consolas" panose="020B0609020204030204" pitchFamily="49" charset="0"/>
              </a:rPr>
              <a:t>parseInt</a:t>
            </a:r>
            <a:r>
              <a:rPr lang="tr-TR" sz="2000" dirty="0">
                <a:solidFill>
                  <a:srgbClr val="D8D8D8"/>
                </a:solidFill>
                <a:latin typeface="Consolas" panose="020B0609020204030204" pitchFamily="49" charset="0"/>
              </a:rPr>
              <a:t>(</a:t>
            </a:r>
            <a:r>
              <a:rPr lang="tr-TR" sz="2000" dirty="0">
                <a:solidFill>
                  <a:srgbClr val="A5C25C"/>
                </a:solidFill>
                <a:latin typeface="Consolas" panose="020B0609020204030204" pitchFamily="49" charset="0"/>
              </a:rPr>
              <a:t>"20"</a:t>
            </a:r>
            <a:r>
              <a:rPr lang="tr-TR" sz="2000" dirty="0">
                <a:solidFill>
                  <a:srgbClr val="D8D8D8"/>
                </a:solidFill>
                <a:latin typeface="Consolas" panose="020B0609020204030204" pitchFamily="49" charset="0"/>
              </a:rPr>
              <a:t>); </a:t>
            </a:r>
            <a:r>
              <a:rPr lang="tr-TR" sz="2000" dirty="0" err="1">
                <a:solidFill>
                  <a:srgbClr val="D8D8D8"/>
                </a:solidFill>
                <a:latin typeface="Consolas" panose="020B0609020204030204" pitchFamily="49" charset="0"/>
              </a:rPr>
              <a:t>int</a:t>
            </a:r>
            <a:r>
              <a:rPr lang="tr-TR" sz="2000" dirty="0">
                <a:solidFill>
                  <a:srgbClr val="D8D8D8"/>
                </a:solidFill>
                <a:latin typeface="Consolas" panose="020B0609020204030204" pitchFamily="49" charset="0"/>
              </a:rPr>
              <a:t> </a:t>
            </a:r>
            <a:r>
              <a:rPr lang="tr-TR" sz="2000" dirty="0" err="1">
                <a:solidFill>
                  <a:srgbClr val="D8D8D8"/>
                </a:solidFill>
                <a:latin typeface="Consolas" panose="020B0609020204030204" pitchFamily="49" charset="0"/>
              </a:rPr>
              <a:t>primitive</a:t>
            </a:r>
            <a:r>
              <a:rPr lang="tr-TR" sz="2000" dirty="0">
                <a:solidFill>
                  <a:srgbClr val="D8D8D8"/>
                </a:solidFill>
                <a:latin typeface="Consolas" panose="020B0609020204030204" pitchFamily="49" charset="0"/>
              </a:rPr>
              <a:t> tür döndürür.</a:t>
            </a:r>
          </a:p>
          <a:p>
            <a:endParaRPr lang="tr-TR" sz="2000" dirty="0">
              <a:solidFill>
                <a:srgbClr val="D8D8D8"/>
              </a:solidFill>
              <a:latin typeface="Consolas" panose="020B0609020204030204" pitchFamily="49" charset="0"/>
            </a:endParaRPr>
          </a:p>
          <a:p>
            <a:r>
              <a:rPr lang="tr-TR" sz="2000" dirty="0" err="1">
                <a:solidFill>
                  <a:schemeClr val="accent2"/>
                </a:solidFill>
                <a:latin typeface="Consolas" panose="020B0609020204030204" pitchFamily="49" charset="0"/>
                <a:sym typeface="Wingdings" panose="05000000000000000000" pitchFamily="2" charset="2"/>
              </a:rPr>
              <a:t>toString</a:t>
            </a:r>
            <a:r>
              <a:rPr lang="tr-TR" sz="2000" dirty="0">
                <a:solidFill>
                  <a:schemeClr val="accent2"/>
                </a:solidFill>
                <a:latin typeface="Consolas" panose="020B0609020204030204" pitchFamily="49" charset="0"/>
                <a:sym typeface="Wingdings" panose="05000000000000000000" pitchFamily="2" charset="2"/>
              </a:rPr>
              <a:t>() </a:t>
            </a:r>
            <a:r>
              <a:rPr lang="tr-TR" sz="2000" dirty="0">
                <a:latin typeface="Consolas" panose="020B0609020204030204" pitchFamily="49" charset="0"/>
                <a:sym typeface="Wingdings" panose="05000000000000000000" pitchFamily="2" charset="2"/>
              </a:rPr>
              <a:t> </a:t>
            </a:r>
            <a:r>
              <a:rPr lang="tr-TR" sz="2000" b="0" i="0" dirty="0">
                <a:effectLst/>
                <a:latin typeface="Consolas" panose="020B0609020204030204" pitchFamily="49" charset="0"/>
              </a:rPr>
              <a:t>Herhangi bir nesneyi </a:t>
            </a:r>
            <a:r>
              <a:rPr lang="tr-TR" sz="2000" b="0" i="0" dirty="0" err="1">
                <a:effectLst/>
                <a:latin typeface="Consolas" panose="020B0609020204030204" pitchFamily="49" charset="0"/>
              </a:rPr>
              <a:t>string</a:t>
            </a:r>
            <a:r>
              <a:rPr lang="tr-TR" sz="2000" b="0" i="0" dirty="0">
                <a:effectLst/>
                <a:latin typeface="Consolas" panose="020B0609020204030204" pitchFamily="49" charset="0"/>
              </a:rPr>
              <a:t> olarak temsil etmek istiyorsanız, </a:t>
            </a:r>
            <a:r>
              <a:rPr lang="tr-TR" sz="2000" b="0" i="0" dirty="0" err="1">
                <a:effectLst/>
                <a:latin typeface="Consolas" panose="020B0609020204030204" pitchFamily="49" charset="0"/>
              </a:rPr>
              <a:t>toString</a:t>
            </a:r>
            <a:r>
              <a:rPr lang="tr-TR" sz="2000" b="0" i="0" dirty="0">
                <a:effectLst/>
                <a:latin typeface="Consolas" panose="020B0609020204030204" pitchFamily="49" charset="0"/>
              </a:rPr>
              <a:t>() metodu ortaya çıkar.</a:t>
            </a:r>
            <a:br>
              <a:rPr lang="tr-TR" sz="2000" dirty="0">
                <a:latin typeface="Consolas" panose="020B0609020204030204" pitchFamily="49" charset="0"/>
              </a:rPr>
            </a:br>
            <a:r>
              <a:rPr lang="tr-TR" sz="2000" b="0" i="0" dirty="0" err="1">
                <a:effectLst/>
                <a:latin typeface="Consolas" panose="020B0609020204030204" pitchFamily="49" charset="0"/>
              </a:rPr>
              <a:t>toString</a:t>
            </a:r>
            <a:r>
              <a:rPr lang="tr-TR" sz="2000" b="0" i="0" dirty="0">
                <a:effectLst/>
                <a:latin typeface="Consolas" panose="020B0609020204030204" pitchFamily="49" charset="0"/>
              </a:rPr>
              <a:t>() yöntemi, nesnenin </a:t>
            </a:r>
            <a:r>
              <a:rPr lang="tr-TR" sz="2000" b="0" i="0" dirty="0" err="1">
                <a:effectLst/>
                <a:latin typeface="Consolas" panose="020B0609020204030204" pitchFamily="49" charset="0"/>
              </a:rPr>
              <a:t>String</a:t>
            </a:r>
            <a:r>
              <a:rPr lang="tr-TR" sz="2000" b="0" i="0" dirty="0">
                <a:effectLst/>
                <a:latin typeface="Consolas" panose="020B0609020204030204" pitchFamily="49" charset="0"/>
              </a:rPr>
              <a:t> temsilini döndürür.</a:t>
            </a:r>
            <a:endParaRPr lang="tr-TR" sz="2000" dirty="0">
              <a:latin typeface="Consolas" panose="020B0609020204030204" pitchFamily="49" charset="0"/>
              <a:sym typeface="Wingdings" panose="05000000000000000000" pitchFamily="2" charset="2"/>
            </a:endParaRPr>
          </a:p>
          <a:p>
            <a:endParaRPr lang="tr-TR" sz="2000" dirty="0"/>
          </a:p>
        </p:txBody>
      </p:sp>
    </p:spTree>
    <p:extLst>
      <p:ext uri="{BB962C8B-B14F-4D97-AF65-F5344CB8AC3E}">
        <p14:creationId xmlns:p14="http://schemas.microsoft.com/office/powerpoint/2010/main" val="29640068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DA3AF7-9899-25A3-315C-6BDB7C245A03}"/>
              </a:ext>
            </a:extLst>
          </p:cNvPr>
          <p:cNvSpPr>
            <a:spLocks noGrp="1"/>
          </p:cNvSpPr>
          <p:nvPr>
            <p:ph type="title"/>
          </p:nvPr>
        </p:nvSpPr>
        <p:spPr>
          <a:xfrm>
            <a:off x="838200" y="365125"/>
            <a:ext cx="10515600" cy="558511"/>
          </a:xfrm>
        </p:spPr>
        <p:txBody>
          <a:bodyPr>
            <a:normAutofit/>
          </a:bodyPr>
          <a:lstStyle/>
          <a:p>
            <a:pPr algn="ctr"/>
            <a:r>
              <a:rPr lang="tr-TR" sz="2500" dirty="0" err="1">
                <a:solidFill>
                  <a:schemeClr val="accent2"/>
                </a:solidFill>
                <a:latin typeface="Consolas" panose="020B0609020204030204" pitchFamily="49" charset="0"/>
              </a:rPr>
              <a:t>StringBuilder</a:t>
            </a:r>
            <a:r>
              <a:rPr lang="tr-TR" sz="2500" dirty="0">
                <a:solidFill>
                  <a:schemeClr val="accent2"/>
                </a:solidFill>
                <a:latin typeface="Consolas" panose="020B0609020204030204" pitchFamily="49" charset="0"/>
              </a:rPr>
              <a:t> ile </a:t>
            </a:r>
            <a:r>
              <a:rPr lang="tr-TR" sz="2500" dirty="0" err="1">
                <a:solidFill>
                  <a:schemeClr val="accent2"/>
                </a:solidFill>
                <a:latin typeface="Consolas" panose="020B0609020204030204" pitchFamily="49" charset="0"/>
              </a:rPr>
              <a:t>StringBuffer</a:t>
            </a:r>
            <a:r>
              <a:rPr lang="tr-TR" sz="2500" dirty="0">
                <a:solidFill>
                  <a:schemeClr val="accent2"/>
                </a:solidFill>
                <a:latin typeface="Consolas" panose="020B0609020204030204" pitchFamily="49" charset="0"/>
              </a:rPr>
              <a:t> arasındaki farklar ?</a:t>
            </a:r>
            <a:endParaRPr lang="tr-TR" sz="2500" dirty="0">
              <a:solidFill>
                <a:schemeClr val="accent2"/>
              </a:solidFill>
            </a:endParaRPr>
          </a:p>
        </p:txBody>
      </p:sp>
      <p:sp>
        <p:nvSpPr>
          <p:cNvPr id="3" name="İçerik Yer Tutucusu 2">
            <a:extLst>
              <a:ext uri="{FF2B5EF4-FFF2-40B4-BE49-F238E27FC236}">
                <a16:creationId xmlns:a16="http://schemas.microsoft.com/office/drawing/2014/main" id="{6F06B60B-C1EF-289C-91EB-9787FB1F0D22}"/>
              </a:ext>
            </a:extLst>
          </p:cNvPr>
          <p:cNvSpPr>
            <a:spLocks noGrp="1"/>
          </p:cNvSpPr>
          <p:nvPr>
            <p:ph idx="1"/>
          </p:nvPr>
        </p:nvSpPr>
        <p:spPr>
          <a:xfrm>
            <a:off x="838200" y="1154545"/>
            <a:ext cx="10515600" cy="5022418"/>
          </a:xfrm>
        </p:spPr>
        <p:txBody>
          <a:bodyPr>
            <a:normAutofit lnSpcReduction="10000"/>
          </a:bodyPr>
          <a:lstStyle/>
          <a:p>
            <a:r>
              <a:rPr lang="tr-TR" sz="2000" b="1" i="0" dirty="0" err="1">
                <a:solidFill>
                  <a:schemeClr val="accent2"/>
                </a:solidFill>
                <a:effectLst/>
                <a:latin typeface="charter"/>
              </a:rPr>
              <a:t>StringBuilder</a:t>
            </a:r>
            <a:r>
              <a:rPr lang="tr-TR" sz="2000" b="0" i="0" dirty="0">
                <a:solidFill>
                  <a:schemeClr val="tx2"/>
                </a:solidFill>
                <a:effectLst/>
                <a:latin typeface="charter"/>
              </a:rPr>
              <a:t> “</a:t>
            </a:r>
            <a:r>
              <a:rPr lang="tr-TR" sz="2000" b="1" i="0" dirty="0" err="1">
                <a:solidFill>
                  <a:schemeClr val="tx2"/>
                </a:solidFill>
                <a:effectLst/>
                <a:latin typeface="charter"/>
              </a:rPr>
              <a:t>mutable</a:t>
            </a:r>
            <a:r>
              <a:rPr lang="tr-TR" sz="2000" b="0" i="0" dirty="0">
                <a:solidFill>
                  <a:schemeClr val="tx2"/>
                </a:solidFill>
                <a:effectLst/>
                <a:latin typeface="charter"/>
              </a:rPr>
              <a:t>” yani değiştirilebilir </a:t>
            </a:r>
            <a:r>
              <a:rPr lang="tr-TR" sz="2000" b="0" i="0" dirty="0" err="1">
                <a:solidFill>
                  <a:schemeClr val="tx2"/>
                </a:solidFill>
                <a:effectLst/>
                <a:latin typeface="charter"/>
              </a:rPr>
              <a:t>string</a:t>
            </a:r>
            <a:r>
              <a:rPr lang="tr-TR" sz="2000" b="0" i="0" dirty="0">
                <a:solidFill>
                  <a:schemeClr val="tx2"/>
                </a:solidFill>
                <a:effectLst/>
                <a:latin typeface="charter"/>
              </a:rPr>
              <a:t> elde etmemize olanak tanır. Böylece hafızada her seferinde yeni bir alan açılmadan var olan alan üzerinde değişiklik yapılabilir. Bu da </a:t>
            </a:r>
            <a:r>
              <a:rPr lang="tr-TR" sz="2000" b="1" i="0" dirty="0" err="1">
                <a:solidFill>
                  <a:schemeClr val="tx2"/>
                </a:solidFill>
                <a:effectLst/>
                <a:latin typeface="charter"/>
              </a:rPr>
              <a:t>StringBuilder</a:t>
            </a:r>
            <a:r>
              <a:rPr lang="tr-TR" sz="2000" b="1" i="0" dirty="0">
                <a:solidFill>
                  <a:schemeClr val="tx2"/>
                </a:solidFill>
                <a:effectLst/>
                <a:latin typeface="charter"/>
              </a:rPr>
              <a:t> </a:t>
            </a:r>
            <a:r>
              <a:rPr lang="tr-TR" sz="2000" b="0" i="0" dirty="0">
                <a:solidFill>
                  <a:schemeClr val="tx2"/>
                </a:solidFill>
                <a:effectLst/>
                <a:latin typeface="charter"/>
              </a:rPr>
              <a:t>sınıfını hafıza kullanımı olarak </a:t>
            </a:r>
            <a:r>
              <a:rPr lang="tr-TR" sz="2000" b="0" i="0" dirty="0" err="1">
                <a:solidFill>
                  <a:schemeClr val="tx2"/>
                </a:solidFill>
                <a:effectLst/>
                <a:latin typeface="charter"/>
              </a:rPr>
              <a:t>String</a:t>
            </a:r>
            <a:r>
              <a:rPr lang="tr-TR" sz="2000" b="0" i="0" dirty="0">
                <a:solidFill>
                  <a:schemeClr val="tx2"/>
                </a:solidFill>
                <a:effectLst/>
                <a:latin typeface="charter"/>
              </a:rPr>
              <a:t> sınıfının önüne geçirir. </a:t>
            </a:r>
            <a:r>
              <a:rPr lang="tr-TR" sz="2000" b="0" i="0" dirty="0" err="1">
                <a:solidFill>
                  <a:schemeClr val="tx2"/>
                </a:solidFill>
                <a:effectLst/>
                <a:latin typeface="charter"/>
              </a:rPr>
              <a:t>StringBuilder</a:t>
            </a:r>
            <a:r>
              <a:rPr lang="tr-TR" sz="2000" b="0" i="0" dirty="0">
                <a:solidFill>
                  <a:schemeClr val="tx2"/>
                </a:solidFill>
                <a:effectLst/>
                <a:latin typeface="charter"/>
              </a:rPr>
              <a:t> </a:t>
            </a:r>
            <a:r>
              <a:rPr lang="tr-TR" sz="2000" b="1" i="0" dirty="0" err="1">
                <a:solidFill>
                  <a:schemeClr val="tx2"/>
                </a:solidFill>
                <a:effectLst/>
                <a:latin typeface="charter"/>
              </a:rPr>
              <a:t>thread-safe</a:t>
            </a:r>
            <a:r>
              <a:rPr lang="tr-TR" sz="2000" b="0" i="0" dirty="0">
                <a:solidFill>
                  <a:schemeClr val="tx2"/>
                </a:solidFill>
                <a:effectLst/>
                <a:latin typeface="charter"/>
              </a:rPr>
              <a:t> değildir. Yani </a:t>
            </a:r>
            <a:r>
              <a:rPr lang="tr-TR" sz="2000" b="1" i="0" u="sng" dirty="0" err="1">
                <a:solidFill>
                  <a:schemeClr val="tx2"/>
                </a:solidFill>
                <a:effectLst/>
                <a:latin typeface="charter"/>
                <a:hlinkClick r:id="rId2">
                  <a:extLst>
                    <a:ext uri="{A12FA001-AC4F-418D-AE19-62706E023703}">
                      <ahyp:hlinkClr xmlns:ahyp="http://schemas.microsoft.com/office/drawing/2018/hyperlinkcolor" val="tx"/>
                    </a:ext>
                  </a:extLst>
                </a:hlinkClick>
              </a:rPr>
              <a:t>synchronized</a:t>
            </a:r>
            <a:r>
              <a:rPr lang="tr-TR" sz="2000" b="0" i="0" dirty="0">
                <a:solidFill>
                  <a:schemeClr val="tx2"/>
                </a:solidFill>
                <a:effectLst/>
                <a:latin typeface="charter"/>
              </a:rPr>
              <a:t> değildir. </a:t>
            </a:r>
            <a:r>
              <a:rPr lang="tr-TR" sz="2000" b="0" i="0" dirty="0" err="1">
                <a:solidFill>
                  <a:schemeClr val="tx2"/>
                </a:solidFill>
                <a:effectLst/>
                <a:latin typeface="charter"/>
              </a:rPr>
              <a:t>Thread’li</a:t>
            </a:r>
            <a:r>
              <a:rPr lang="tr-TR" sz="2000" b="0" i="0" dirty="0">
                <a:solidFill>
                  <a:schemeClr val="tx2"/>
                </a:solidFill>
                <a:effectLst/>
                <a:latin typeface="charter"/>
              </a:rPr>
              <a:t> bir işlem kullanılacaksa </a:t>
            </a:r>
            <a:r>
              <a:rPr lang="tr-TR" sz="2000" b="0" i="0" dirty="0" err="1">
                <a:solidFill>
                  <a:schemeClr val="tx2"/>
                </a:solidFill>
                <a:effectLst/>
                <a:latin typeface="charter"/>
              </a:rPr>
              <a:t>StringBuilder</a:t>
            </a:r>
            <a:r>
              <a:rPr lang="tr-TR" sz="2000" b="0" i="0" dirty="0">
                <a:solidFill>
                  <a:schemeClr val="tx2"/>
                </a:solidFill>
                <a:effectLst/>
                <a:latin typeface="charter"/>
              </a:rPr>
              <a:t> kullanılması güvenli değildir. Basit bir şekilde durumu açıklayacak olursak: Aynı anda birden fazla </a:t>
            </a:r>
            <a:r>
              <a:rPr lang="tr-TR" sz="2000" b="0" i="0" dirty="0" err="1">
                <a:solidFill>
                  <a:schemeClr val="tx2"/>
                </a:solidFill>
                <a:effectLst/>
                <a:latin typeface="charter"/>
              </a:rPr>
              <a:t>thread</a:t>
            </a:r>
            <a:r>
              <a:rPr lang="tr-TR" sz="2000" b="0" i="0" dirty="0">
                <a:solidFill>
                  <a:schemeClr val="tx2"/>
                </a:solidFill>
                <a:effectLst/>
                <a:latin typeface="charter"/>
              </a:rPr>
              <a:t>, oluşturduğunuz </a:t>
            </a:r>
            <a:r>
              <a:rPr lang="tr-TR" sz="2000" b="0" i="0" dirty="0" err="1">
                <a:solidFill>
                  <a:schemeClr val="tx2"/>
                </a:solidFill>
                <a:effectLst/>
                <a:latin typeface="charter"/>
              </a:rPr>
              <a:t>StringBuilder</a:t>
            </a:r>
            <a:r>
              <a:rPr lang="tr-TR" sz="2000" b="0" i="0" dirty="0">
                <a:solidFill>
                  <a:schemeClr val="tx2"/>
                </a:solidFill>
                <a:effectLst/>
                <a:latin typeface="charter"/>
              </a:rPr>
              <a:t> nesnesini değiştirmeye çalıştığında </a:t>
            </a:r>
            <a:r>
              <a:rPr lang="tr-TR" sz="2000" b="0" i="0" dirty="0" err="1">
                <a:solidFill>
                  <a:schemeClr val="tx2"/>
                </a:solidFill>
                <a:effectLst/>
                <a:latin typeface="charter"/>
              </a:rPr>
              <a:t>StringBuilder</a:t>
            </a:r>
            <a:r>
              <a:rPr lang="tr-TR" sz="2000" b="0" i="0" dirty="0">
                <a:solidFill>
                  <a:schemeClr val="tx2"/>
                </a:solidFill>
                <a:effectLst/>
                <a:latin typeface="charter"/>
              </a:rPr>
              <a:t> bunu engelleyemez. Bu durumda da </a:t>
            </a:r>
            <a:r>
              <a:rPr lang="tr-TR" sz="2000" b="0" i="0" dirty="0" err="1">
                <a:solidFill>
                  <a:schemeClr val="tx2"/>
                </a:solidFill>
                <a:effectLst/>
                <a:latin typeface="charter"/>
              </a:rPr>
              <a:t>threadler</a:t>
            </a:r>
            <a:r>
              <a:rPr lang="tr-TR" sz="2000" b="0" i="0" dirty="0">
                <a:solidFill>
                  <a:schemeClr val="tx2"/>
                </a:solidFill>
                <a:effectLst/>
                <a:latin typeface="charter"/>
              </a:rPr>
              <a:t> arasında yapılan değişiklikler aslında bizim istemediğimiz değer değişikliğine neden olur.</a:t>
            </a:r>
          </a:p>
          <a:p>
            <a:r>
              <a:rPr lang="tr-TR" sz="2000" dirty="0">
                <a:solidFill>
                  <a:schemeClr val="tx2"/>
                </a:solidFill>
                <a:latin typeface="charter"/>
                <a:sym typeface="Wingdings" panose="05000000000000000000" pitchFamily="2" charset="2"/>
              </a:rPr>
              <a:t> </a:t>
            </a:r>
            <a:r>
              <a:rPr lang="tr-TR" sz="2000" dirty="0">
                <a:solidFill>
                  <a:schemeClr val="tx2"/>
                </a:solidFill>
                <a:latin typeface="charter"/>
              </a:rPr>
              <a:t>No </a:t>
            </a:r>
            <a:r>
              <a:rPr lang="tr-TR" sz="2000" dirty="0" err="1">
                <a:solidFill>
                  <a:schemeClr val="tx2"/>
                </a:solidFill>
                <a:latin typeface="charter"/>
              </a:rPr>
              <a:t>Thread-Safe</a:t>
            </a:r>
            <a:r>
              <a:rPr lang="tr-TR" sz="2000" dirty="0">
                <a:solidFill>
                  <a:schemeClr val="tx2"/>
                </a:solidFill>
                <a:latin typeface="charter"/>
              </a:rPr>
              <a:t> - </a:t>
            </a:r>
            <a:r>
              <a:rPr lang="tr-TR" sz="2000" b="0" i="0" dirty="0">
                <a:solidFill>
                  <a:schemeClr val="tx2"/>
                </a:solidFill>
                <a:effectLst/>
                <a:latin typeface="charter"/>
              </a:rPr>
              <a:t>Not </a:t>
            </a:r>
            <a:r>
              <a:rPr lang="tr-TR" sz="2000" b="0" i="0" dirty="0" err="1">
                <a:solidFill>
                  <a:schemeClr val="tx2"/>
                </a:solidFill>
                <a:effectLst/>
                <a:latin typeface="charter"/>
              </a:rPr>
              <a:t>Synchronized</a:t>
            </a:r>
            <a:endParaRPr lang="tr-TR" sz="2000" b="0" i="0" dirty="0">
              <a:solidFill>
                <a:schemeClr val="tx2"/>
              </a:solidFill>
              <a:effectLst/>
              <a:latin typeface="charter"/>
            </a:endParaRPr>
          </a:p>
          <a:p>
            <a:r>
              <a:rPr lang="tr-TR" sz="2000" dirty="0">
                <a:solidFill>
                  <a:schemeClr val="tx2"/>
                </a:solidFill>
                <a:latin typeface="charter"/>
                <a:sym typeface="Wingdings" panose="05000000000000000000" pitchFamily="2" charset="2"/>
              </a:rPr>
              <a:t> </a:t>
            </a:r>
            <a:r>
              <a:rPr lang="tr-TR" sz="2000" dirty="0" err="1">
                <a:solidFill>
                  <a:schemeClr val="tx2"/>
                </a:solidFill>
                <a:latin typeface="charter"/>
              </a:rPr>
              <a:t>Faster</a:t>
            </a:r>
            <a:endParaRPr lang="tr-TR" sz="2000" b="0" i="0" dirty="0">
              <a:solidFill>
                <a:schemeClr val="tx2"/>
              </a:solidFill>
              <a:effectLst/>
              <a:latin typeface="charter"/>
            </a:endParaRPr>
          </a:p>
          <a:p>
            <a:r>
              <a:rPr lang="tr-TR" sz="2000" b="0" i="0" dirty="0" err="1">
                <a:solidFill>
                  <a:schemeClr val="accent2"/>
                </a:solidFill>
                <a:effectLst/>
                <a:latin typeface="charter"/>
              </a:rPr>
              <a:t>StringBuilder</a:t>
            </a:r>
            <a:r>
              <a:rPr lang="tr-TR" sz="2000" b="0" i="0" dirty="0">
                <a:solidFill>
                  <a:schemeClr val="accent2"/>
                </a:solidFill>
                <a:effectLst/>
                <a:latin typeface="charter"/>
              </a:rPr>
              <a:t> : </a:t>
            </a:r>
            <a:r>
              <a:rPr lang="tr-TR" sz="2000" b="0" i="0" dirty="0" err="1">
                <a:solidFill>
                  <a:schemeClr val="tx2"/>
                </a:solidFill>
                <a:effectLst/>
                <a:latin typeface="charter"/>
              </a:rPr>
              <a:t>StringBuffer</a:t>
            </a:r>
            <a:r>
              <a:rPr lang="tr-TR" sz="2000" b="0" i="0" dirty="0">
                <a:solidFill>
                  <a:schemeClr val="tx2"/>
                </a:solidFill>
                <a:effectLst/>
                <a:latin typeface="charter"/>
              </a:rPr>
              <a:t> ile </a:t>
            </a:r>
            <a:r>
              <a:rPr lang="tr-TR" sz="2000" b="0" i="0" dirty="0" err="1">
                <a:solidFill>
                  <a:schemeClr val="tx2"/>
                </a:solidFill>
                <a:effectLst/>
                <a:latin typeface="charter"/>
              </a:rPr>
              <a:t>StringBuilder</a:t>
            </a:r>
            <a:r>
              <a:rPr lang="tr-TR" sz="2000" b="0" i="0" dirty="0">
                <a:solidFill>
                  <a:schemeClr val="tx2"/>
                </a:solidFill>
                <a:effectLst/>
                <a:latin typeface="charter"/>
              </a:rPr>
              <a:t> aynı </a:t>
            </a:r>
            <a:r>
              <a:rPr lang="tr-TR" sz="2000" b="0" i="0" dirty="0" err="1">
                <a:solidFill>
                  <a:schemeClr val="tx2"/>
                </a:solidFill>
                <a:effectLst/>
                <a:latin typeface="charter"/>
              </a:rPr>
              <a:t>metodlara</a:t>
            </a:r>
            <a:r>
              <a:rPr lang="tr-TR" sz="2000" b="0" i="0" dirty="0">
                <a:solidFill>
                  <a:schemeClr val="tx2"/>
                </a:solidFill>
                <a:effectLst/>
                <a:latin typeface="charter"/>
              </a:rPr>
              <a:t> sahiptir. Aynı mantıkla ilerler. Aralarındaki tek fark ise </a:t>
            </a:r>
            <a:r>
              <a:rPr lang="tr-TR" sz="2000" b="0" i="0" dirty="0" err="1">
                <a:solidFill>
                  <a:schemeClr val="tx2"/>
                </a:solidFill>
                <a:effectLst/>
                <a:latin typeface="charter"/>
              </a:rPr>
              <a:t>StringBuffer</a:t>
            </a:r>
            <a:r>
              <a:rPr lang="tr-TR" sz="2000" b="0" i="0" dirty="0">
                <a:solidFill>
                  <a:schemeClr val="tx2"/>
                </a:solidFill>
                <a:effectLst/>
                <a:latin typeface="charter"/>
              </a:rPr>
              <a:t> </a:t>
            </a:r>
            <a:r>
              <a:rPr lang="tr-TR" sz="2000" b="0" i="0" dirty="0" err="1">
                <a:solidFill>
                  <a:schemeClr val="tx2"/>
                </a:solidFill>
                <a:effectLst/>
                <a:latin typeface="charter"/>
              </a:rPr>
              <a:t>thread-safe</a:t>
            </a:r>
            <a:r>
              <a:rPr lang="tr-TR" sz="2000" b="0" i="0" dirty="0">
                <a:solidFill>
                  <a:schemeClr val="tx2"/>
                </a:solidFill>
                <a:effectLst/>
                <a:latin typeface="charter"/>
              </a:rPr>
              <a:t> yani </a:t>
            </a:r>
            <a:r>
              <a:rPr lang="tr-TR" sz="2000" b="1" i="0" dirty="0" err="1">
                <a:solidFill>
                  <a:schemeClr val="tx2"/>
                </a:solidFill>
                <a:effectLst/>
                <a:latin typeface="charter"/>
              </a:rPr>
              <a:t>synchronized</a:t>
            </a:r>
            <a:r>
              <a:rPr lang="tr-TR" sz="2000" b="1" i="0" dirty="0">
                <a:solidFill>
                  <a:schemeClr val="tx2"/>
                </a:solidFill>
                <a:effectLst/>
                <a:latin typeface="charter"/>
              </a:rPr>
              <a:t> </a:t>
            </a:r>
            <a:r>
              <a:rPr lang="tr-TR" sz="2000" b="0" i="0" dirty="0">
                <a:solidFill>
                  <a:schemeClr val="tx2"/>
                </a:solidFill>
                <a:effectLst/>
                <a:latin typeface="charter"/>
              </a:rPr>
              <a:t>‘tır. Bu durum da </a:t>
            </a:r>
            <a:r>
              <a:rPr lang="tr-TR" sz="2000" b="0" i="0" dirty="0" err="1">
                <a:solidFill>
                  <a:schemeClr val="tx2"/>
                </a:solidFill>
                <a:effectLst/>
                <a:latin typeface="charter"/>
              </a:rPr>
              <a:t>StringBuffer’ı</a:t>
            </a:r>
            <a:r>
              <a:rPr lang="tr-TR" sz="2000" b="0" i="0" dirty="0">
                <a:solidFill>
                  <a:schemeClr val="tx2"/>
                </a:solidFill>
                <a:effectLst/>
                <a:latin typeface="charter"/>
              </a:rPr>
              <a:t> </a:t>
            </a:r>
            <a:r>
              <a:rPr lang="tr-TR" sz="2000" b="0" i="0" dirty="0" err="1">
                <a:solidFill>
                  <a:schemeClr val="tx2"/>
                </a:solidFill>
                <a:effectLst/>
                <a:latin typeface="charter"/>
              </a:rPr>
              <a:t>thread’li</a:t>
            </a:r>
            <a:r>
              <a:rPr lang="tr-TR" sz="2000" b="0" i="0" dirty="0">
                <a:solidFill>
                  <a:schemeClr val="tx2"/>
                </a:solidFill>
                <a:effectLst/>
                <a:latin typeface="charter"/>
              </a:rPr>
              <a:t> işlemlerde kullanılmasını güvenli yapar. </a:t>
            </a:r>
            <a:r>
              <a:rPr lang="tr-TR" sz="2000" b="0" i="0" dirty="0" err="1">
                <a:solidFill>
                  <a:schemeClr val="tx2"/>
                </a:solidFill>
                <a:effectLst/>
                <a:latin typeface="charter"/>
              </a:rPr>
              <a:t>Thread’li</a:t>
            </a:r>
            <a:r>
              <a:rPr lang="tr-TR" sz="2000" b="0" i="0" dirty="0">
                <a:solidFill>
                  <a:schemeClr val="tx2"/>
                </a:solidFill>
                <a:effectLst/>
                <a:latin typeface="charter"/>
              </a:rPr>
              <a:t> işlemlerde güvenli olmasının getirdiği bir dezavantaj da mevcuttur. Bu durum </a:t>
            </a:r>
            <a:r>
              <a:rPr lang="tr-TR" sz="2000" b="0" i="0" dirty="0" err="1">
                <a:solidFill>
                  <a:schemeClr val="tx2"/>
                </a:solidFill>
                <a:effectLst/>
                <a:latin typeface="charter"/>
              </a:rPr>
              <a:t>StringBuffer’ın</a:t>
            </a:r>
            <a:r>
              <a:rPr lang="tr-TR" sz="2000" b="0" i="0" dirty="0">
                <a:solidFill>
                  <a:schemeClr val="tx2"/>
                </a:solidFill>
                <a:effectLst/>
                <a:latin typeface="charter"/>
              </a:rPr>
              <a:t> </a:t>
            </a:r>
            <a:r>
              <a:rPr lang="tr-TR" sz="2000" b="0" i="0" dirty="0" err="1">
                <a:solidFill>
                  <a:schemeClr val="tx2"/>
                </a:solidFill>
                <a:effectLst/>
                <a:latin typeface="charter"/>
              </a:rPr>
              <a:t>StringBuilder’dan</a:t>
            </a:r>
            <a:r>
              <a:rPr lang="tr-TR" sz="2000" b="0" i="0" dirty="0">
                <a:solidFill>
                  <a:schemeClr val="tx2"/>
                </a:solidFill>
                <a:effectLst/>
                <a:latin typeface="charter"/>
              </a:rPr>
              <a:t> daha yavaş çalışmasına neden olur.</a:t>
            </a:r>
          </a:p>
          <a:p>
            <a:r>
              <a:rPr lang="tr-TR" sz="2000" dirty="0">
                <a:solidFill>
                  <a:schemeClr val="tx2"/>
                </a:solidFill>
                <a:latin typeface="charter"/>
                <a:sym typeface="Wingdings" panose="05000000000000000000" pitchFamily="2" charset="2"/>
              </a:rPr>
              <a:t> </a:t>
            </a:r>
            <a:r>
              <a:rPr lang="tr-TR" sz="2000" dirty="0" err="1">
                <a:solidFill>
                  <a:schemeClr val="tx2"/>
                </a:solidFill>
                <a:latin typeface="charter"/>
              </a:rPr>
              <a:t>Thread-Safe</a:t>
            </a:r>
            <a:r>
              <a:rPr lang="tr-TR" sz="2000" dirty="0">
                <a:solidFill>
                  <a:schemeClr val="tx2"/>
                </a:solidFill>
                <a:latin typeface="charter"/>
              </a:rPr>
              <a:t> - </a:t>
            </a:r>
            <a:r>
              <a:rPr lang="tr-TR" sz="2000" b="0" i="0" dirty="0" err="1">
                <a:solidFill>
                  <a:schemeClr val="tx2"/>
                </a:solidFill>
                <a:effectLst/>
                <a:latin typeface="charter"/>
              </a:rPr>
              <a:t>Synchronized</a:t>
            </a:r>
            <a:endParaRPr lang="tr-TR" sz="2000" b="0" i="0" dirty="0">
              <a:solidFill>
                <a:schemeClr val="tx2"/>
              </a:solidFill>
              <a:effectLst/>
              <a:latin typeface="charter"/>
            </a:endParaRPr>
          </a:p>
          <a:p>
            <a:r>
              <a:rPr lang="tr-TR" sz="2000" dirty="0">
                <a:solidFill>
                  <a:schemeClr val="tx2"/>
                </a:solidFill>
                <a:latin typeface="charter"/>
                <a:sym typeface="Wingdings" panose="05000000000000000000" pitchFamily="2" charset="2"/>
              </a:rPr>
              <a:t> </a:t>
            </a:r>
            <a:r>
              <a:rPr lang="tr-TR" sz="2000" dirty="0" err="1">
                <a:solidFill>
                  <a:schemeClr val="tx2"/>
                </a:solidFill>
                <a:latin typeface="charter"/>
              </a:rPr>
              <a:t>Slower</a:t>
            </a:r>
            <a:endParaRPr lang="tr-TR" sz="2000" b="0" i="0" dirty="0">
              <a:solidFill>
                <a:schemeClr val="tx2"/>
              </a:solidFill>
              <a:effectLst/>
              <a:latin typeface="charter"/>
            </a:endParaRPr>
          </a:p>
          <a:p>
            <a:endParaRPr lang="tr-TR" sz="1500" dirty="0">
              <a:solidFill>
                <a:schemeClr val="tx2"/>
              </a:solidFill>
            </a:endParaRPr>
          </a:p>
        </p:txBody>
      </p:sp>
    </p:spTree>
    <p:extLst>
      <p:ext uri="{BB962C8B-B14F-4D97-AF65-F5344CB8AC3E}">
        <p14:creationId xmlns:p14="http://schemas.microsoft.com/office/powerpoint/2010/main" val="42037577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F1F5C7-2A0A-C56D-8B83-BBBF58B789AD}"/>
              </a:ext>
            </a:extLst>
          </p:cNvPr>
          <p:cNvSpPr>
            <a:spLocks noGrp="1"/>
          </p:cNvSpPr>
          <p:nvPr>
            <p:ph type="title"/>
          </p:nvPr>
        </p:nvSpPr>
        <p:spPr>
          <a:xfrm>
            <a:off x="838200" y="365126"/>
            <a:ext cx="10515600" cy="515408"/>
          </a:xfrm>
        </p:spPr>
        <p:txBody>
          <a:bodyPr>
            <a:normAutofit/>
          </a:bodyPr>
          <a:lstStyle/>
          <a:p>
            <a:pPr algn="ctr"/>
            <a:r>
              <a:rPr lang="tr-TR" sz="2800" u="sng" dirty="0" err="1">
                <a:solidFill>
                  <a:schemeClr val="accent2"/>
                </a:solidFill>
                <a:latin typeface="Consolas" panose="020B0609020204030204" pitchFamily="49" charset="0"/>
              </a:rPr>
              <a:t>regex</a:t>
            </a:r>
            <a:r>
              <a:rPr lang="tr-TR" sz="2800" u="sng" dirty="0">
                <a:solidFill>
                  <a:schemeClr val="accent2"/>
                </a:solidFill>
                <a:latin typeface="Consolas" panose="020B0609020204030204" pitchFamily="49" charset="0"/>
              </a:rPr>
              <a:t>: </a:t>
            </a:r>
            <a:r>
              <a:rPr lang="tr-TR" sz="2800" u="sng" dirty="0" err="1">
                <a:solidFill>
                  <a:schemeClr val="accent2"/>
                </a:solidFill>
                <a:latin typeface="Consolas" panose="020B0609020204030204" pitchFamily="49" charset="0"/>
              </a:rPr>
              <a:t>regular</a:t>
            </a:r>
            <a:r>
              <a:rPr lang="tr-TR" sz="2800" u="sng" dirty="0">
                <a:solidFill>
                  <a:schemeClr val="accent2"/>
                </a:solidFill>
                <a:latin typeface="Consolas" panose="020B0609020204030204" pitchFamily="49" charset="0"/>
              </a:rPr>
              <a:t> </a:t>
            </a:r>
            <a:r>
              <a:rPr lang="tr-TR" sz="2800" u="sng" dirty="0" err="1">
                <a:solidFill>
                  <a:schemeClr val="accent2"/>
                </a:solidFill>
                <a:latin typeface="Consolas" panose="020B0609020204030204" pitchFamily="49" charset="0"/>
              </a:rPr>
              <a:t>expression</a:t>
            </a:r>
            <a:r>
              <a:rPr lang="tr-TR" sz="2800" u="sng" dirty="0">
                <a:solidFill>
                  <a:schemeClr val="accent2"/>
                </a:solidFill>
                <a:latin typeface="Consolas" panose="020B0609020204030204" pitchFamily="49" charset="0"/>
              </a:rPr>
              <a:t> nedir ?</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09FC63D3-2AB3-E49A-710C-7BA6ABA2082F}"/>
              </a:ext>
            </a:extLst>
          </p:cNvPr>
          <p:cNvSpPr>
            <a:spLocks noGrp="1"/>
          </p:cNvSpPr>
          <p:nvPr>
            <p:ph idx="1"/>
          </p:nvPr>
        </p:nvSpPr>
        <p:spPr>
          <a:xfrm>
            <a:off x="838200" y="1411111"/>
            <a:ext cx="10515600" cy="4765852"/>
          </a:xfrm>
        </p:spPr>
        <p:txBody>
          <a:bodyPr/>
          <a:lstStyle/>
          <a:p>
            <a:r>
              <a:rPr lang="tr-TR" b="0" i="0" dirty="0" err="1">
                <a:solidFill>
                  <a:schemeClr val="tx2"/>
                </a:solidFill>
                <a:effectLst/>
                <a:latin typeface="Blogger Sans"/>
              </a:rPr>
              <a:t>Regular</a:t>
            </a:r>
            <a:r>
              <a:rPr lang="tr-TR" b="0" i="0" dirty="0">
                <a:solidFill>
                  <a:schemeClr val="tx2"/>
                </a:solidFill>
                <a:effectLst/>
                <a:latin typeface="Blogger Sans"/>
              </a:rPr>
              <a:t> </a:t>
            </a:r>
            <a:r>
              <a:rPr lang="tr-TR" b="0" i="0" dirty="0" err="1">
                <a:solidFill>
                  <a:schemeClr val="tx2"/>
                </a:solidFill>
                <a:effectLst/>
                <a:latin typeface="Blogger Sans"/>
              </a:rPr>
              <a:t>Expressions</a:t>
            </a:r>
            <a:r>
              <a:rPr lang="tr-TR" b="0" i="0" dirty="0">
                <a:solidFill>
                  <a:schemeClr val="tx2"/>
                </a:solidFill>
                <a:effectLst/>
                <a:latin typeface="Blogger Sans"/>
              </a:rPr>
              <a:t> (Düzenli İfadeler) kelimesinin kısaltması olan </a:t>
            </a:r>
            <a:r>
              <a:rPr lang="tr-TR" b="0" i="0" dirty="0" err="1">
                <a:solidFill>
                  <a:schemeClr val="tx2"/>
                </a:solidFill>
                <a:effectLst/>
                <a:latin typeface="Blogger Sans"/>
              </a:rPr>
              <a:t>regex</a:t>
            </a:r>
            <a:r>
              <a:rPr lang="tr-TR" b="0" i="0" dirty="0">
                <a:solidFill>
                  <a:schemeClr val="tx2"/>
                </a:solidFill>
                <a:effectLst/>
                <a:latin typeface="Blogger Sans"/>
              </a:rPr>
              <a:t>, e-posta adresi, tarih, telefon numarası gibi kullanıcı tarafından girilen ve belirli bir düzen içeren girdilerin kontrolünün sağlanması ve herhangi bir kod, metin içerisinde istenilen yazı veya kod parçasının aranıp bulunmasını, yönetilmesini sağlayan kendine ait söz dizimi olan bir yapıdır.</a:t>
            </a:r>
            <a:endParaRPr lang="tr-TR" dirty="0">
              <a:solidFill>
                <a:schemeClr val="tx2"/>
              </a:solidFill>
            </a:endParaRPr>
          </a:p>
        </p:txBody>
      </p:sp>
    </p:spTree>
    <p:extLst>
      <p:ext uri="{BB962C8B-B14F-4D97-AF65-F5344CB8AC3E}">
        <p14:creationId xmlns:p14="http://schemas.microsoft.com/office/powerpoint/2010/main" val="6837984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C62BCB-8FDE-789A-2BC2-852CDDF42B2E}"/>
              </a:ext>
            </a:extLst>
          </p:cNvPr>
          <p:cNvSpPr>
            <a:spLocks noGrp="1"/>
          </p:cNvSpPr>
          <p:nvPr>
            <p:ph type="title"/>
          </p:nvPr>
        </p:nvSpPr>
        <p:spPr>
          <a:xfrm>
            <a:off x="838200" y="161926"/>
            <a:ext cx="10515600" cy="842786"/>
          </a:xfrm>
        </p:spPr>
        <p:txBody>
          <a:bodyPr>
            <a:normAutofit/>
          </a:bodyPr>
          <a:lstStyle/>
          <a:p>
            <a:pPr algn="ctr"/>
            <a:r>
              <a:rPr lang="tr-TR" sz="2500" u="sng" dirty="0" err="1">
                <a:solidFill>
                  <a:schemeClr val="accent2"/>
                </a:solidFill>
                <a:latin typeface="Consolas" panose="020B0609020204030204" pitchFamily="49" charset="0"/>
              </a:rPr>
              <a:t>concat</a:t>
            </a:r>
            <a:r>
              <a:rPr lang="tr-TR" sz="2500" u="sng" dirty="0">
                <a:solidFill>
                  <a:schemeClr val="accent2"/>
                </a:solidFill>
                <a:latin typeface="Consolas" panose="020B0609020204030204" pitchFamily="49" charset="0"/>
              </a:rPr>
              <a:t>() , artı(+) </a:t>
            </a:r>
            <a:r>
              <a:rPr lang="tr-TR" sz="2500" u="sng" dirty="0" err="1">
                <a:solidFill>
                  <a:schemeClr val="accent2"/>
                </a:solidFill>
                <a:latin typeface="Consolas" panose="020B0609020204030204" pitchFamily="49" charset="0"/>
              </a:rPr>
              <a:t>operant</a:t>
            </a:r>
            <a:r>
              <a:rPr lang="tr-TR" sz="2500" u="sng" dirty="0">
                <a:solidFill>
                  <a:schemeClr val="accent2"/>
                </a:solidFill>
                <a:latin typeface="Consolas" panose="020B0609020204030204" pitchFamily="49" charset="0"/>
              </a:rPr>
              <a:t>, </a:t>
            </a:r>
            <a:r>
              <a:rPr lang="tr-TR" sz="2500" u="sng" dirty="0" err="1">
                <a:solidFill>
                  <a:schemeClr val="accent2"/>
                </a:solidFill>
                <a:latin typeface="Consolas" panose="020B0609020204030204" pitchFamily="49" charset="0"/>
              </a:rPr>
              <a:t>StringBuilder</a:t>
            </a:r>
            <a:r>
              <a:rPr lang="tr-TR" sz="2500" u="sng" dirty="0">
                <a:solidFill>
                  <a:schemeClr val="accent2"/>
                </a:solidFill>
                <a:latin typeface="Consolas" panose="020B0609020204030204" pitchFamily="49" charset="0"/>
              </a:rPr>
              <a:t> bunlar aralarındaki ilişki nedir ?</a:t>
            </a:r>
            <a:endParaRPr lang="tr-TR" sz="2500" dirty="0">
              <a:solidFill>
                <a:schemeClr val="accent2"/>
              </a:solidFill>
            </a:endParaRPr>
          </a:p>
        </p:txBody>
      </p:sp>
      <p:sp>
        <p:nvSpPr>
          <p:cNvPr id="3" name="İçerik Yer Tutucusu 2">
            <a:extLst>
              <a:ext uri="{FF2B5EF4-FFF2-40B4-BE49-F238E27FC236}">
                <a16:creationId xmlns:a16="http://schemas.microsoft.com/office/drawing/2014/main" id="{7928B16E-B2B2-B18C-63C9-527748A7BB84}"/>
              </a:ext>
            </a:extLst>
          </p:cNvPr>
          <p:cNvSpPr>
            <a:spLocks noGrp="1"/>
          </p:cNvSpPr>
          <p:nvPr>
            <p:ph idx="1"/>
          </p:nvPr>
        </p:nvSpPr>
        <p:spPr>
          <a:xfrm>
            <a:off x="838200" y="1106310"/>
            <a:ext cx="10515600" cy="5589763"/>
          </a:xfrm>
        </p:spPr>
        <p:txBody>
          <a:bodyPr>
            <a:normAutofit/>
          </a:bodyPr>
          <a:lstStyle/>
          <a:p>
            <a:r>
              <a:rPr lang="tr-TR" sz="2300" dirty="0">
                <a:solidFill>
                  <a:schemeClr val="accent2"/>
                </a:solidFill>
              </a:rPr>
              <a:t>+ </a:t>
            </a:r>
            <a:r>
              <a:rPr lang="tr-TR" sz="2300" dirty="0" err="1">
                <a:solidFill>
                  <a:schemeClr val="accent2"/>
                </a:solidFill>
              </a:rPr>
              <a:t>operant</a:t>
            </a:r>
            <a:r>
              <a:rPr lang="tr-TR" sz="2300" dirty="0">
                <a:solidFill>
                  <a:schemeClr val="accent2"/>
                </a:solidFill>
              </a:rPr>
              <a:t> </a:t>
            </a:r>
            <a:r>
              <a:rPr lang="tr-TR" sz="2300" dirty="0">
                <a:solidFill>
                  <a:schemeClr val="accent2"/>
                </a:solidFill>
                <a:sym typeface="Wingdings" panose="05000000000000000000" pitchFamily="2" charset="2"/>
              </a:rPr>
              <a:t> </a:t>
            </a:r>
            <a:r>
              <a:rPr lang="tr-TR" sz="2300" b="0" i="0" dirty="0">
                <a:effectLst/>
              </a:rPr>
              <a:t>+ operatörü, dizenin uzunluğundan bağımsız olarak her zaman yeni bir dize oluşturur, bu nedenle daha fazla bellek alır. </a:t>
            </a:r>
          </a:p>
          <a:p>
            <a:r>
              <a:rPr lang="tr-TR" sz="2300" b="0" i="0" dirty="0" err="1">
                <a:solidFill>
                  <a:schemeClr val="accent2"/>
                </a:solidFill>
                <a:effectLst/>
              </a:rPr>
              <a:t>concat</a:t>
            </a:r>
            <a:r>
              <a:rPr lang="tr-TR" sz="2300" b="0" i="0" dirty="0">
                <a:solidFill>
                  <a:schemeClr val="accent2"/>
                </a:solidFill>
                <a:effectLst/>
              </a:rPr>
              <a:t>() </a:t>
            </a:r>
            <a:r>
              <a:rPr lang="tr-TR" sz="2300" b="0" i="0" dirty="0">
                <a:solidFill>
                  <a:schemeClr val="accent2"/>
                </a:solidFill>
                <a:effectLst/>
                <a:sym typeface="Wingdings" panose="05000000000000000000" pitchFamily="2" charset="2"/>
              </a:rPr>
              <a:t></a:t>
            </a:r>
            <a:r>
              <a:rPr lang="tr-TR" sz="2300" b="0" i="0" dirty="0">
                <a:solidFill>
                  <a:schemeClr val="accent2"/>
                </a:solidFill>
                <a:effectLst/>
              </a:rPr>
              <a:t> </a:t>
            </a:r>
            <a:r>
              <a:rPr lang="tr-TR" sz="2300" b="0" i="0" dirty="0" err="1">
                <a:solidFill>
                  <a:schemeClr val="tx2"/>
                </a:solidFill>
                <a:effectLst/>
              </a:rPr>
              <a:t>concat</a:t>
            </a:r>
            <a:r>
              <a:rPr lang="tr-TR" sz="2300" b="0" i="0" dirty="0">
                <a:solidFill>
                  <a:schemeClr val="tx2"/>
                </a:solidFill>
                <a:effectLst/>
              </a:rPr>
              <a:t>() yöntemini kullanma − </a:t>
            </a:r>
            <a:r>
              <a:rPr lang="tr-TR" sz="2300" b="0" i="0" dirty="0" err="1">
                <a:solidFill>
                  <a:schemeClr val="tx2"/>
                </a:solidFill>
                <a:effectLst/>
              </a:rPr>
              <a:t>String</a:t>
            </a:r>
            <a:r>
              <a:rPr lang="tr-TR" sz="2300" b="0" i="0" dirty="0">
                <a:solidFill>
                  <a:schemeClr val="tx2"/>
                </a:solidFill>
                <a:effectLst/>
              </a:rPr>
              <a:t> sınıfının </a:t>
            </a:r>
            <a:r>
              <a:rPr lang="tr-TR" sz="2300" b="0" i="0" dirty="0" err="1">
                <a:solidFill>
                  <a:schemeClr val="tx2"/>
                </a:solidFill>
                <a:effectLst/>
              </a:rPr>
              <a:t>concat</a:t>
            </a:r>
            <a:r>
              <a:rPr lang="tr-TR" sz="2300" b="0" i="0" dirty="0">
                <a:solidFill>
                  <a:schemeClr val="tx2"/>
                </a:solidFill>
                <a:effectLst/>
              </a:rPr>
              <a:t>() yöntemi, bir </a:t>
            </a:r>
            <a:r>
              <a:rPr lang="tr-TR" sz="2300" b="0" i="0" dirty="0" err="1">
                <a:solidFill>
                  <a:schemeClr val="tx2"/>
                </a:solidFill>
                <a:effectLst/>
              </a:rPr>
              <a:t>String</a:t>
            </a:r>
            <a:r>
              <a:rPr lang="tr-TR" sz="2300" b="0" i="0" dirty="0">
                <a:solidFill>
                  <a:schemeClr val="tx2"/>
                </a:solidFill>
                <a:effectLst/>
              </a:rPr>
              <a:t> değerini kabul eder, onu geçerli </a:t>
            </a:r>
            <a:r>
              <a:rPr lang="tr-TR" sz="2300" b="0" i="0" dirty="0" err="1">
                <a:solidFill>
                  <a:schemeClr val="tx2"/>
                </a:solidFill>
                <a:effectLst/>
              </a:rPr>
              <a:t>String'e</a:t>
            </a:r>
            <a:r>
              <a:rPr lang="tr-TR" sz="2300" b="0" i="0" dirty="0">
                <a:solidFill>
                  <a:schemeClr val="tx2"/>
                </a:solidFill>
                <a:effectLst/>
              </a:rPr>
              <a:t> ekler ve birleştirilmiş değeri döndürür.  Belirli bir sayıya kadar kullanılabilir.</a:t>
            </a:r>
          </a:p>
          <a:p>
            <a:r>
              <a:rPr lang="tr-TR" sz="2300" dirty="0" err="1">
                <a:solidFill>
                  <a:schemeClr val="accent2"/>
                </a:solidFill>
              </a:rPr>
              <a:t>StringBuilder</a:t>
            </a:r>
            <a:r>
              <a:rPr lang="tr-TR" sz="2300" u="sng" dirty="0">
                <a:solidFill>
                  <a:schemeClr val="accent2"/>
                </a:solidFill>
              </a:rPr>
              <a:t> </a:t>
            </a:r>
            <a:r>
              <a:rPr lang="tr-TR" sz="2300" u="sng" dirty="0">
                <a:solidFill>
                  <a:schemeClr val="accent2"/>
                </a:solidFill>
                <a:sym typeface="Wingdings" panose="05000000000000000000" pitchFamily="2" charset="2"/>
              </a:rPr>
              <a:t> </a:t>
            </a:r>
            <a:r>
              <a:rPr lang="tr-TR" sz="2300" b="0" i="0" dirty="0" err="1">
                <a:solidFill>
                  <a:schemeClr val="tx2"/>
                </a:solidFill>
                <a:effectLst/>
              </a:rPr>
              <a:t>StringBuilder</a:t>
            </a:r>
            <a:r>
              <a:rPr lang="tr-TR" sz="2300" b="0" i="0" dirty="0">
                <a:solidFill>
                  <a:schemeClr val="tx2"/>
                </a:solidFill>
                <a:effectLst/>
              </a:rPr>
              <a:t>, birleştirme işlemini gerçekleştirmek için </a:t>
            </a:r>
            <a:r>
              <a:rPr lang="tr-TR" sz="2300" b="0" i="0" dirty="0" err="1">
                <a:solidFill>
                  <a:schemeClr val="tx2"/>
                </a:solidFill>
                <a:effectLst/>
              </a:rPr>
              <a:t>append</a:t>
            </a:r>
            <a:r>
              <a:rPr lang="tr-TR" sz="2300" b="0" i="0" dirty="0">
                <a:solidFill>
                  <a:schemeClr val="tx2"/>
                </a:solidFill>
                <a:effectLst/>
              </a:rPr>
              <a:t>() yöntemini sağlayan bir sınıftır. </a:t>
            </a:r>
            <a:r>
              <a:rPr lang="tr-TR" sz="2300" b="0" i="0" dirty="0" err="1">
                <a:solidFill>
                  <a:schemeClr val="tx2"/>
                </a:solidFill>
                <a:effectLst/>
              </a:rPr>
              <a:t>append</a:t>
            </a:r>
            <a:r>
              <a:rPr lang="tr-TR" sz="2300" b="0" i="0" dirty="0">
                <a:solidFill>
                  <a:schemeClr val="tx2"/>
                </a:solidFill>
                <a:effectLst/>
              </a:rPr>
              <a:t>() yöntemi, Objects, </a:t>
            </a:r>
            <a:r>
              <a:rPr lang="tr-TR" sz="2300" b="0" i="0" dirty="0" err="1">
                <a:solidFill>
                  <a:schemeClr val="tx2"/>
                </a:solidFill>
                <a:effectLst/>
              </a:rPr>
              <a:t>StringBuilder</a:t>
            </a:r>
            <a:r>
              <a:rPr lang="tr-TR" sz="2300" b="0" i="0" dirty="0">
                <a:solidFill>
                  <a:schemeClr val="tx2"/>
                </a:solidFill>
                <a:effectLst/>
              </a:rPr>
              <a:t>, </a:t>
            </a:r>
            <a:r>
              <a:rPr lang="tr-TR" sz="2300" b="0" i="0" dirty="0" err="1">
                <a:solidFill>
                  <a:schemeClr val="tx2"/>
                </a:solidFill>
                <a:effectLst/>
              </a:rPr>
              <a:t>int</a:t>
            </a:r>
            <a:r>
              <a:rPr lang="tr-TR" sz="2300" b="0" i="0" dirty="0">
                <a:solidFill>
                  <a:schemeClr val="tx2"/>
                </a:solidFill>
                <a:effectLst/>
              </a:rPr>
              <a:t>, </a:t>
            </a:r>
            <a:r>
              <a:rPr lang="tr-TR" sz="2300" b="0" i="0" dirty="0" err="1">
                <a:solidFill>
                  <a:schemeClr val="tx2"/>
                </a:solidFill>
                <a:effectLst/>
              </a:rPr>
              <a:t>char</a:t>
            </a:r>
            <a:r>
              <a:rPr lang="tr-TR" sz="2300" b="0" i="0" dirty="0">
                <a:solidFill>
                  <a:schemeClr val="tx2"/>
                </a:solidFill>
                <a:effectLst/>
              </a:rPr>
              <a:t>, </a:t>
            </a:r>
            <a:r>
              <a:rPr lang="tr-TR" sz="2300" b="0" i="0" dirty="0" err="1">
                <a:solidFill>
                  <a:schemeClr val="tx2"/>
                </a:solidFill>
                <a:effectLst/>
              </a:rPr>
              <a:t>CharSequence</a:t>
            </a:r>
            <a:r>
              <a:rPr lang="tr-TR" sz="2300" b="0" i="0" dirty="0">
                <a:solidFill>
                  <a:schemeClr val="tx2"/>
                </a:solidFill>
                <a:effectLst/>
              </a:rPr>
              <a:t>, </a:t>
            </a:r>
            <a:r>
              <a:rPr lang="tr-TR" sz="2300" b="0" i="0" dirty="0" err="1">
                <a:solidFill>
                  <a:schemeClr val="tx2"/>
                </a:solidFill>
                <a:effectLst/>
              </a:rPr>
              <a:t>boolean</a:t>
            </a:r>
            <a:r>
              <a:rPr lang="tr-TR" sz="2300" b="0" i="0" dirty="0">
                <a:solidFill>
                  <a:schemeClr val="tx2"/>
                </a:solidFill>
                <a:effectLst/>
              </a:rPr>
              <a:t>, </a:t>
            </a:r>
            <a:r>
              <a:rPr lang="tr-TR" sz="2300" b="0" i="0" dirty="0" err="1">
                <a:solidFill>
                  <a:schemeClr val="tx2"/>
                </a:solidFill>
                <a:effectLst/>
              </a:rPr>
              <a:t>float</a:t>
            </a:r>
            <a:r>
              <a:rPr lang="tr-TR" sz="2300" b="0" i="0" dirty="0">
                <a:solidFill>
                  <a:schemeClr val="tx2"/>
                </a:solidFill>
                <a:effectLst/>
              </a:rPr>
              <a:t>, </a:t>
            </a:r>
            <a:r>
              <a:rPr lang="tr-TR" sz="2300" b="0" i="0" dirty="0" err="1">
                <a:solidFill>
                  <a:schemeClr val="tx2"/>
                </a:solidFill>
                <a:effectLst/>
              </a:rPr>
              <a:t>double</a:t>
            </a:r>
            <a:r>
              <a:rPr lang="tr-TR" sz="2300" b="0" i="0" dirty="0">
                <a:solidFill>
                  <a:schemeClr val="tx2"/>
                </a:solidFill>
                <a:effectLst/>
              </a:rPr>
              <a:t> gibi farklı türden bağımsız değişkenleri kabul eder. </a:t>
            </a:r>
            <a:r>
              <a:rPr lang="tr-TR" sz="2300" b="0" i="0" dirty="0" err="1">
                <a:solidFill>
                  <a:schemeClr val="tx2"/>
                </a:solidFill>
                <a:effectLst/>
              </a:rPr>
              <a:t>StringBuilder</a:t>
            </a:r>
            <a:r>
              <a:rPr lang="tr-TR" sz="2300" b="0" i="0" dirty="0">
                <a:solidFill>
                  <a:schemeClr val="tx2"/>
                </a:solidFill>
                <a:effectLst/>
              </a:rPr>
              <a:t>, Java'da dizeleri birleştirmenin en popüler ve hızlı yoludur. Değişken sınıftır, yani </a:t>
            </a:r>
            <a:r>
              <a:rPr lang="tr-TR" sz="2300" b="0" i="0" dirty="0" err="1">
                <a:solidFill>
                  <a:schemeClr val="tx2"/>
                </a:solidFill>
                <a:effectLst/>
              </a:rPr>
              <a:t>StringBuilder</a:t>
            </a:r>
            <a:r>
              <a:rPr lang="tr-TR" sz="2300" b="0" i="0" dirty="0">
                <a:solidFill>
                  <a:schemeClr val="tx2"/>
                </a:solidFill>
                <a:effectLst/>
              </a:rPr>
              <a:t> nesnelerinde depolanan değerler güncellenebilir veya değiştirilebilir.</a:t>
            </a:r>
            <a:endParaRPr lang="tr-TR" sz="2300" dirty="0">
              <a:solidFill>
                <a:schemeClr val="tx2"/>
              </a:solidFill>
            </a:endParaRPr>
          </a:p>
        </p:txBody>
      </p:sp>
    </p:spTree>
    <p:extLst>
      <p:ext uri="{BB962C8B-B14F-4D97-AF65-F5344CB8AC3E}">
        <p14:creationId xmlns:p14="http://schemas.microsoft.com/office/powerpoint/2010/main" val="344851911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82FBC9-89ED-78A2-E638-59A5FE1CCA00}"/>
              </a:ext>
            </a:extLst>
          </p:cNvPr>
          <p:cNvSpPr>
            <a:spLocks noGrp="1"/>
          </p:cNvSpPr>
          <p:nvPr>
            <p:ph type="title"/>
          </p:nvPr>
        </p:nvSpPr>
        <p:spPr>
          <a:xfrm>
            <a:off x="838200" y="2766218"/>
            <a:ext cx="10515600" cy="1325563"/>
          </a:xfrm>
        </p:spPr>
        <p:txBody>
          <a:bodyPr/>
          <a:lstStyle/>
          <a:p>
            <a:pPr algn="ctr"/>
            <a:r>
              <a:rPr lang="tr-TR" dirty="0"/>
              <a:t>5.Hafta Perşembe</a:t>
            </a:r>
          </a:p>
        </p:txBody>
      </p:sp>
    </p:spTree>
    <p:extLst>
      <p:ext uri="{BB962C8B-B14F-4D97-AF65-F5344CB8AC3E}">
        <p14:creationId xmlns:p14="http://schemas.microsoft.com/office/powerpoint/2010/main" val="28324020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308F69-0A83-CE72-BCA8-6C2240FA1BA9}"/>
              </a:ext>
            </a:extLst>
          </p:cNvPr>
          <p:cNvSpPr>
            <a:spLocks noGrp="1"/>
          </p:cNvSpPr>
          <p:nvPr>
            <p:ph type="title"/>
          </p:nvPr>
        </p:nvSpPr>
        <p:spPr>
          <a:xfrm>
            <a:off x="838200" y="365126"/>
            <a:ext cx="10515600" cy="484620"/>
          </a:xfrm>
        </p:spPr>
        <p:txBody>
          <a:bodyPr>
            <a:normAutofit/>
          </a:bodyPr>
          <a:lstStyle/>
          <a:p>
            <a:pPr algn="ctr"/>
            <a:r>
              <a:rPr lang="tr-TR" sz="2500" dirty="0" err="1">
                <a:solidFill>
                  <a:schemeClr val="accent2"/>
                </a:solidFill>
                <a:latin typeface="Consolas" panose="020B0609020204030204" pitchFamily="49" charset="0"/>
              </a:rPr>
              <a:t>access</a:t>
            </a:r>
            <a:r>
              <a:rPr lang="tr-TR" sz="2500" dirty="0">
                <a:solidFill>
                  <a:schemeClr val="accent2"/>
                </a:solidFill>
                <a:latin typeface="Consolas" panose="020B0609020204030204" pitchFamily="49" charset="0"/>
              </a:rPr>
              <a:t> </a:t>
            </a:r>
            <a:r>
              <a:rPr lang="tr-TR" sz="2500" dirty="0" err="1">
                <a:solidFill>
                  <a:schemeClr val="accent2"/>
                </a:solidFill>
                <a:latin typeface="Consolas" panose="020B0609020204030204" pitchFamily="49" charset="0"/>
              </a:rPr>
              <a:t>modifier</a:t>
            </a:r>
            <a:r>
              <a:rPr lang="tr-TR" sz="2500" dirty="0">
                <a:solidFill>
                  <a:schemeClr val="accent2"/>
                </a:solidFill>
                <a:latin typeface="Consolas" panose="020B0609020204030204" pitchFamily="49" charset="0"/>
              </a:rPr>
              <a:t> (</a:t>
            </a:r>
            <a:r>
              <a:rPr lang="tr-TR" sz="2500" dirty="0" err="1">
                <a:solidFill>
                  <a:schemeClr val="accent2"/>
                </a:solidFill>
                <a:latin typeface="Consolas" panose="020B0609020204030204" pitchFamily="49" charset="0"/>
              </a:rPr>
              <a:t>public-private-protected-default</a:t>
            </a:r>
            <a:r>
              <a:rPr lang="tr-TR" sz="2500" dirty="0">
                <a:solidFill>
                  <a:schemeClr val="accent2"/>
                </a:solidFill>
                <a:latin typeface="Consolas" panose="020B0609020204030204" pitchFamily="49" charset="0"/>
              </a:rPr>
              <a:t>)</a:t>
            </a:r>
            <a:endParaRPr lang="tr-TR" sz="2500" dirty="0">
              <a:solidFill>
                <a:schemeClr val="accent2"/>
              </a:solidFill>
            </a:endParaRPr>
          </a:p>
        </p:txBody>
      </p:sp>
      <p:sp>
        <p:nvSpPr>
          <p:cNvPr id="3" name="İçerik Yer Tutucusu 2">
            <a:extLst>
              <a:ext uri="{FF2B5EF4-FFF2-40B4-BE49-F238E27FC236}">
                <a16:creationId xmlns:a16="http://schemas.microsoft.com/office/drawing/2014/main" id="{203FB8DB-F601-8F9A-AE31-C55FFF6BBC90}"/>
              </a:ext>
            </a:extLst>
          </p:cNvPr>
          <p:cNvSpPr>
            <a:spLocks noGrp="1"/>
          </p:cNvSpPr>
          <p:nvPr>
            <p:ph idx="1"/>
          </p:nvPr>
        </p:nvSpPr>
        <p:spPr>
          <a:xfrm>
            <a:off x="838200" y="997526"/>
            <a:ext cx="10515600" cy="5717309"/>
          </a:xfrm>
        </p:spPr>
        <p:txBody>
          <a:bodyPr>
            <a:normAutofit/>
          </a:bodyPr>
          <a:lstStyle/>
          <a:p>
            <a:r>
              <a:rPr lang="tr-TR" sz="1800" b="1" i="0" dirty="0" err="1">
                <a:solidFill>
                  <a:schemeClr val="accent2"/>
                </a:solidFill>
                <a:effectLst/>
                <a:latin typeface="inter-bold"/>
              </a:rPr>
              <a:t>Private</a:t>
            </a:r>
            <a:r>
              <a:rPr lang="tr-TR" sz="1800" b="0" i="0" dirty="0" err="1">
                <a:solidFill>
                  <a:schemeClr val="accent2"/>
                </a:solidFill>
                <a:effectLst/>
                <a:latin typeface="inter-regular"/>
              </a:rPr>
              <a:t>:</a:t>
            </a:r>
            <a:r>
              <a:rPr lang="tr-TR" sz="1800" b="0" i="0" dirty="0" err="1">
                <a:effectLst/>
                <a:latin typeface="Arial" panose="020B0604020202020204" pitchFamily="34" charset="0"/>
              </a:rPr>
              <a:t>Private</a:t>
            </a:r>
            <a:r>
              <a:rPr lang="tr-TR" sz="1800" b="0" i="0" dirty="0">
                <a:effectLst/>
                <a:latin typeface="Arial" panose="020B0604020202020204" pitchFamily="34" charset="0"/>
              </a:rPr>
              <a:t> değiştiricinin erişim düzeyi yalnızca sınıf içindedir. Sınıf dışından erişilemez.</a:t>
            </a:r>
          </a:p>
          <a:p>
            <a:r>
              <a:rPr lang="tr-TR" sz="1800" b="1" i="0" dirty="0" err="1">
                <a:solidFill>
                  <a:schemeClr val="accent2"/>
                </a:solidFill>
                <a:effectLst/>
                <a:latin typeface="inter-bold"/>
              </a:rPr>
              <a:t>Default</a:t>
            </a:r>
            <a:r>
              <a:rPr lang="tr-TR" sz="1800" b="0" i="0" dirty="0" err="1">
                <a:solidFill>
                  <a:schemeClr val="accent2"/>
                </a:solidFill>
                <a:effectLst/>
                <a:latin typeface="inter-regular"/>
              </a:rPr>
              <a:t>:</a:t>
            </a:r>
            <a:r>
              <a:rPr lang="tr-TR" sz="1800" b="0" i="0" dirty="0" err="1">
                <a:effectLst/>
                <a:latin typeface="Arial" panose="020B0604020202020204" pitchFamily="34" charset="0"/>
              </a:rPr>
              <a:t>Varsayılan</a:t>
            </a:r>
            <a:r>
              <a:rPr lang="tr-TR" sz="1800" b="0" i="0" dirty="0">
                <a:effectLst/>
                <a:latin typeface="Arial" panose="020B0604020202020204" pitchFamily="34" charset="0"/>
              </a:rPr>
              <a:t> değiştiricinin erişim düzeyi yalnızca paketin içindedir. Paketin dışından erişilemez. Herhangi bir erişim düzeyi belirtmezseniz, varsayılan olacaktır.</a:t>
            </a:r>
          </a:p>
          <a:p>
            <a:r>
              <a:rPr lang="tr-TR" sz="1800" b="1" i="0" dirty="0" err="1">
                <a:solidFill>
                  <a:schemeClr val="accent2"/>
                </a:solidFill>
                <a:effectLst/>
                <a:latin typeface="inter-bold"/>
              </a:rPr>
              <a:t>Protected</a:t>
            </a:r>
            <a:r>
              <a:rPr lang="tr-TR" sz="1800" dirty="0" err="1">
                <a:solidFill>
                  <a:schemeClr val="accent2"/>
                </a:solidFill>
                <a:latin typeface="Arial" panose="020B0604020202020204" pitchFamily="34" charset="0"/>
              </a:rPr>
              <a:t>:</a:t>
            </a:r>
            <a:r>
              <a:rPr lang="tr-TR" sz="1800" b="0" i="0" dirty="0" err="1">
                <a:effectLst/>
                <a:latin typeface="Arial" panose="020B0604020202020204" pitchFamily="34" charset="0"/>
              </a:rPr>
              <a:t>Protected</a:t>
            </a:r>
            <a:r>
              <a:rPr lang="tr-TR" sz="1800" b="0" i="0" dirty="0">
                <a:effectLst/>
                <a:latin typeface="Arial" panose="020B0604020202020204" pitchFamily="34" charset="0"/>
              </a:rPr>
              <a:t> bir değiştiricinin erişim düzeyi, paketin içinde ve alt sınıf aracılığıyla paketin dışındadır. Child sınıfı yapmazsanız, paket dışından erişilemez.</a:t>
            </a:r>
          </a:p>
          <a:p>
            <a:r>
              <a:rPr lang="tr-TR" sz="1800" b="1" i="0" dirty="0" err="1">
                <a:solidFill>
                  <a:schemeClr val="accent2"/>
                </a:solidFill>
                <a:effectLst/>
                <a:latin typeface="inter-bold"/>
              </a:rPr>
              <a:t>Public</a:t>
            </a:r>
            <a:r>
              <a:rPr lang="tr-TR" sz="1800" b="0" i="0" dirty="0" err="1">
                <a:solidFill>
                  <a:schemeClr val="accent2"/>
                </a:solidFill>
                <a:effectLst/>
                <a:latin typeface="inter-regular"/>
              </a:rPr>
              <a:t>:</a:t>
            </a:r>
            <a:r>
              <a:rPr lang="tr-TR" sz="1800" b="0" i="0" dirty="0" err="1">
                <a:effectLst/>
                <a:latin typeface="Arial" panose="020B0604020202020204" pitchFamily="34" charset="0"/>
              </a:rPr>
              <a:t>Bir</a:t>
            </a:r>
            <a:r>
              <a:rPr lang="tr-TR" sz="1800" b="0" i="0" dirty="0">
                <a:effectLst/>
                <a:latin typeface="Arial" panose="020B0604020202020204" pitchFamily="34" charset="0"/>
              </a:rPr>
              <a:t> genel değiştiricinin erişim düzeyi her yerdedir. Sınıf içinden, sınıf dışından, paket içinden ve paket dışından erişilebilir.</a:t>
            </a:r>
          </a:p>
          <a:p>
            <a:endParaRPr lang="tr-TR" sz="1800" dirty="0"/>
          </a:p>
        </p:txBody>
      </p:sp>
      <p:pic>
        <p:nvPicPr>
          <p:cNvPr id="5" name="Resim 4">
            <a:extLst>
              <a:ext uri="{FF2B5EF4-FFF2-40B4-BE49-F238E27FC236}">
                <a16:creationId xmlns:a16="http://schemas.microsoft.com/office/drawing/2014/main" id="{843A31CB-157C-B3D6-5E80-54A71193EFC7}"/>
              </a:ext>
            </a:extLst>
          </p:cNvPr>
          <p:cNvPicPr>
            <a:picLocks noChangeAspect="1"/>
          </p:cNvPicPr>
          <p:nvPr/>
        </p:nvPicPr>
        <p:blipFill>
          <a:blip r:embed="rId2"/>
          <a:stretch>
            <a:fillRect/>
          </a:stretch>
        </p:blipFill>
        <p:spPr>
          <a:xfrm>
            <a:off x="1081087" y="3616324"/>
            <a:ext cx="10029825" cy="2876550"/>
          </a:xfrm>
          <a:prstGeom prst="rect">
            <a:avLst/>
          </a:prstGeom>
        </p:spPr>
      </p:pic>
    </p:spTree>
    <p:extLst>
      <p:ext uri="{BB962C8B-B14F-4D97-AF65-F5344CB8AC3E}">
        <p14:creationId xmlns:p14="http://schemas.microsoft.com/office/powerpoint/2010/main" val="130048180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5C25D0-427C-8FF6-ED09-D2326277D6B6}"/>
              </a:ext>
            </a:extLst>
          </p:cNvPr>
          <p:cNvSpPr>
            <a:spLocks noGrp="1"/>
          </p:cNvSpPr>
          <p:nvPr>
            <p:ph type="title"/>
          </p:nvPr>
        </p:nvSpPr>
        <p:spPr>
          <a:xfrm>
            <a:off x="838200" y="365126"/>
            <a:ext cx="10515600" cy="484620"/>
          </a:xfrm>
        </p:spPr>
        <p:txBody>
          <a:bodyPr>
            <a:normAutofit/>
          </a:bodyPr>
          <a:lstStyle/>
          <a:p>
            <a:pPr algn="ctr"/>
            <a:r>
              <a:rPr lang="es-ES" sz="2500" dirty="0">
                <a:solidFill>
                  <a:schemeClr val="accent2"/>
                </a:solidFill>
                <a:latin typeface="Consolas" panose="020B0609020204030204" pitchFamily="49" charset="0"/>
              </a:rPr>
              <a:t>Syntax error - logic error - compiler error -run time error</a:t>
            </a:r>
            <a:endParaRPr lang="tr-TR" sz="2500" dirty="0">
              <a:solidFill>
                <a:schemeClr val="accent2"/>
              </a:solidFill>
            </a:endParaRPr>
          </a:p>
        </p:txBody>
      </p:sp>
      <p:sp>
        <p:nvSpPr>
          <p:cNvPr id="3" name="İçerik Yer Tutucusu 2">
            <a:extLst>
              <a:ext uri="{FF2B5EF4-FFF2-40B4-BE49-F238E27FC236}">
                <a16:creationId xmlns:a16="http://schemas.microsoft.com/office/drawing/2014/main" id="{6B6ABC69-20FC-E56D-0EDC-19032EAD28D2}"/>
              </a:ext>
            </a:extLst>
          </p:cNvPr>
          <p:cNvSpPr>
            <a:spLocks noGrp="1"/>
          </p:cNvSpPr>
          <p:nvPr>
            <p:ph idx="1"/>
          </p:nvPr>
        </p:nvSpPr>
        <p:spPr>
          <a:xfrm>
            <a:off x="838200" y="988290"/>
            <a:ext cx="10515600" cy="5772727"/>
          </a:xfrm>
        </p:spPr>
        <p:txBody>
          <a:bodyPr>
            <a:normAutofit/>
          </a:bodyPr>
          <a:lstStyle/>
          <a:p>
            <a:r>
              <a:rPr lang="tr-TR" sz="1800" b="1" i="0" dirty="0" err="1">
                <a:solidFill>
                  <a:schemeClr val="accent2"/>
                </a:solidFill>
                <a:effectLst/>
              </a:rPr>
              <a:t>Syntax</a:t>
            </a:r>
            <a:r>
              <a:rPr lang="tr-TR" sz="1800" b="1" i="0" dirty="0">
                <a:solidFill>
                  <a:schemeClr val="accent2"/>
                </a:solidFill>
                <a:effectLst/>
              </a:rPr>
              <a:t> </a:t>
            </a:r>
            <a:r>
              <a:rPr lang="tr-TR" sz="1800" b="1" i="0" dirty="0" err="1">
                <a:solidFill>
                  <a:schemeClr val="accent2"/>
                </a:solidFill>
                <a:effectLst/>
              </a:rPr>
              <a:t>Error</a:t>
            </a:r>
            <a:r>
              <a:rPr lang="tr-TR" sz="1800" b="0" i="0" dirty="0">
                <a:solidFill>
                  <a:schemeClr val="accent2"/>
                </a:solidFill>
                <a:effectLst/>
              </a:rPr>
              <a:t> </a:t>
            </a:r>
            <a:r>
              <a:rPr lang="tr-TR" sz="1800" b="0" i="0" dirty="0">
                <a:effectLst/>
              </a:rPr>
              <a:t>(Sözdizimi Hatası), yazılımcı tarafından </a:t>
            </a:r>
            <a:r>
              <a:rPr lang="tr-TR" sz="1800" b="0" i="0" u="none" strike="noStrike" dirty="0">
                <a:effectLst/>
                <a:hlinkClick r:id="rId2">
                  <a:extLst>
                    <a:ext uri="{A12FA001-AC4F-418D-AE19-62706E023703}">
                      <ahyp:hlinkClr xmlns:ahyp="http://schemas.microsoft.com/office/drawing/2018/hyperlinkcolor" val="tx"/>
                    </a:ext>
                  </a:extLst>
                </a:hlinkClick>
              </a:rPr>
              <a:t>kodlama</a:t>
            </a:r>
            <a:r>
              <a:rPr lang="tr-TR" sz="1800" b="0" i="0" dirty="0">
                <a:effectLst/>
              </a:rPr>
              <a:t> yapılırken sözdiziminde (</a:t>
            </a:r>
            <a:r>
              <a:rPr lang="tr-TR" sz="1800" b="0" i="0" dirty="0" err="1">
                <a:effectLst/>
              </a:rPr>
              <a:t>Syntax</a:t>
            </a:r>
            <a:r>
              <a:rPr lang="tr-TR" sz="1800" b="0" i="0" dirty="0">
                <a:effectLst/>
              </a:rPr>
              <a:t>) yapılan bir hata sonucu meydana gelen </a:t>
            </a:r>
            <a:r>
              <a:rPr lang="tr-TR" sz="1800" b="0" i="0" dirty="0" err="1">
                <a:effectLst/>
              </a:rPr>
              <a:t>programsal</a:t>
            </a:r>
            <a:r>
              <a:rPr lang="tr-TR" sz="1800" b="0" i="0" dirty="0">
                <a:effectLst/>
              </a:rPr>
              <a:t> hatalardır. </a:t>
            </a:r>
            <a:r>
              <a:rPr lang="tr-TR" sz="1800" b="0" i="0" u="none" strike="noStrike" dirty="0" err="1">
                <a:effectLst/>
                <a:hlinkClick r:id="rId3">
                  <a:extLst>
                    <a:ext uri="{A12FA001-AC4F-418D-AE19-62706E023703}">
                      <ahyp:hlinkClr xmlns:ahyp="http://schemas.microsoft.com/office/drawing/2018/hyperlinkcolor" val="tx"/>
                    </a:ext>
                  </a:extLst>
                </a:hlinkClick>
              </a:rPr>
              <a:t>Syntax</a:t>
            </a:r>
            <a:r>
              <a:rPr lang="tr-TR" sz="1800" b="0" i="0" dirty="0">
                <a:effectLst/>
              </a:rPr>
              <a:t> </a:t>
            </a:r>
            <a:r>
              <a:rPr lang="tr-TR" sz="1800" b="0" i="0" u="none" strike="noStrike" dirty="0" err="1">
                <a:effectLst/>
                <a:hlinkClick r:id="rId4">
                  <a:extLst>
                    <a:ext uri="{A12FA001-AC4F-418D-AE19-62706E023703}">
                      <ahyp:hlinkClr xmlns:ahyp="http://schemas.microsoft.com/office/drawing/2018/hyperlinkcolor" val="tx"/>
                    </a:ext>
                  </a:extLst>
                </a:hlinkClick>
              </a:rPr>
              <a:t>Error</a:t>
            </a:r>
            <a:r>
              <a:rPr lang="tr-TR" sz="1800" b="0" i="0" dirty="0">
                <a:effectLst/>
              </a:rPr>
              <a:t> hatası </a:t>
            </a:r>
            <a:r>
              <a:rPr lang="tr-TR" sz="1800" b="0" i="0" u="none" strike="noStrike" dirty="0">
                <a:effectLst/>
                <a:hlinkClick r:id="rId5">
                  <a:extLst>
                    <a:ext uri="{A12FA001-AC4F-418D-AE19-62706E023703}">
                      <ahyp:hlinkClr xmlns:ahyp="http://schemas.microsoft.com/office/drawing/2018/hyperlinkcolor" val="tx"/>
                    </a:ext>
                  </a:extLst>
                </a:hlinkClick>
              </a:rPr>
              <a:t>Compiler</a:t>
            </a:r>
            <a:r>
              <a:rPr lang="tr-TR" sz="1800" b="0" i="0" dirty="0">
                <a:effectLst/>
              </a:rPr>
              <a:t> (Derleyici) adı verilen </a:t>
            </a:r>
            <a:r>
              <a:rPr lang="tr-TR" sz="1800" b="0" i="0" u="none" strike="noStrike" dirty="0">
                <a:effectLst/>
                <a:hlinkClick r:id="rId6">
                  <a:extLst>
                    <a:ext uri="{A12FA001-AC4F-418D-AE19-62706E023703}">
                      <ahyp:hlinkClr xmlns:ahyp="http://schemas.microsoft.com/office/drawing/2018/hyperlinkcolor" val="tx"/>
                    </a:ext>
                  </a:extLst>
                </a:hlinkClick>
              </a:rPr>
              <a:t>yazılım</a:t>
            </a:r>
            <a:r>
              <a:rPr lang="tr-TR" sz="1800" b="0" i="0" dirty="0">
                <a:effectLst/>
              </a:rPr>
              <a:t> tarafından otomatik olarak tespit edilir ve bildirilir. Programın doğru şekilde çalışmayı sürdürebilmesi için </a:t>
            </a:r>
            <a:r>
              <a:rPr lang="tr-TR" sz="1800" b="0" i="0" dirty="0" err="1">
                <a:effectLst/>
              </a:rPr>
              <a:t>Syntax</a:t>
            </a:r>
            <a:r>
              <a:rPr lang="tr-TR" sz="1800" b="0" i="0" dirty="0">
                <a:effectLst/>
              </a:rPr>
              <a:t> </a:t>
            </a:r>
            <a:r>
              <a:rPr lang="tr-TR" sz="1800" b="0" i="0" dirty="0" err="1">
                <a:effectLst/>
              </a:rPr>
              <a:t>Error’un</a:t>
            </a:r>
            <a:r>
              <a:rPr lang="tr-TR" sz="1800" b="0" i="0" dirty="0">
                <a:effectLst/>
              </a:rPr>
              <a:t> yazılımcı tarafından düzeltilmesi gerekir.</a:t>
            </a:r>
          </a:p>
          <a:p>
            <a:r>
              <a:rPr lang="tr-TR" sz="1800" b="1" dirty="0" err="1">
                <a:solidFill>
                  <a:schemeClr val="accent2"/>
                </a:solidFill>
              </a:rPr>
              <a:t>Logic</a:t>
            </a:r>
            <a:r>
              <a:rPr lang="tr-TR" sz="1800" b="1" dirty="0">
                <a:solidFill>
                  <a:schemeClr val="accent2"/>
                </a:solidFill>
              </a:rPr>
              <a:t> </a:t>
            </a:r>
            <a:r>
              <a:rPr lang="tr-TR" sz="1800" b="1" dirty="0" err="1">
                <a:solidFill>
                  <a:schemeClr val="accent2"/>
                </a:solidFill>
              </a:rPr>
              <a:t>error</a:t>
            </a:r>
            <a:r>
              <a:rPr lang="tr-TR" sz="1800" b="1" dirty="0">
                <a:solidFill>
                  <a:schemeClr val="accent2"/>
                </a:solidFill>
              </a:rPr>
              <a:t>: </a:t>
            </a:r>
            <a:r>
              <a:rPr lang="tr-TR" sz="1800" b="0" i="0" dirty="0">
                <a:effectLst/>
              </a:rPr>
              <a:t>Java programlamasındaki mantıksal hataları bulmak son derece zor olabilir çünkü bunlar herhangi bir kodlama problemini veya Java dil öğelerinin kullanımındaki bir hatayı yansıtmazlar. Kod yazıldığı gibi mükemmel çalışıyor - yalnızca gerçekleştirmesini beklediğiniz görevi gerçekleştirmiyor.</a:t>
            </a:r>
          </a:p>
          <a:p>
            <a:r>
              <a:rPr lang="tr-TR" sz="1800" b="1" dirty="0">
                <a:solidFill>
                  <a:schemeClr val="accent2"/>
                </a:solidFill>
              </a:rPr>
              <a:t>Compiler </a:t>
            </a:r>
            <a:r>
              <a:rPr lang="tr-TR" sz="1800" b="1" dirty="0" err="1">
                <a:solidFill>
                  <a:schemeClr val="accent2"/>
                </a:solidFill>
              </a:rPr>
              <a:t>error</a:t>
            </a:r>
            <a:r>
              <a:rPr lang="tr-TR" sz="1800" b="1" dirty="0">
                <a:solidFill>
                  <a:schemeClr val="accent2"/>
                </a:solidFill>
              </a:rPr>
              <a:t>: </a:t>
            </a:r>
            <a:r>
              <a:rPr lang="tr-TR" sz="1800" b="0" i="0" dirty="0">
                <a:solidFill>
                  <a:srgbClr val="CCCCCC"/>
                </a:solidFill>
                <a:effectLst/>
              </a:rPr>
              <a:t>Derleme zamanı hatası, bir Java programının sözdizimi hatası, bulunamayan bir sınıf, tanımlanmış sınıf için hatalı bir dosya adı, farklı Java veri türlerini karıştırırken olası bir hassasiyet kaybı gibi derlenmesini önleyen herhangi bir hata türüdür.</a:t>
            </a:r>
          </a:p>
          <a:p>
            <a:pPr algn="l"/>
            <a:r>
              <a:rPr lang="tr-TR" sz="1800" b="1" dirty="0">
                <a:solidFill>
                  <a:schemeClr val="accent2"/>
                </a:solidFill>
              </a:rPr>
              <a:t>Run time </a:t>
            </a:r>
            <a:r>
              <a:rPr lang="tr-TR" sz="1800" b="1" dirty="0" err="1">
                <a:solidFill>
                  <a:schemeClr val="accent2"/>
                </a:solidFill>
              </a:rPr>
              <a:t>error</a:t>
            </a:r>
            <a:r>
              <a:rPr lang="tr-TR" sz="1800" b="1" dirty="0">
                <a:solidFill>
                  <a:schemeClr val="accent2"/>
                </a:solidFill>
              </a:rPr>
              <a:t>: </a:t>
            </a:r>
            <a:r>
              <a:rPr lang="tr-TR" sz="1800" b="0" i="0" dirty="0">
                <a:effectLst/>
              </a:rPr>
              <a:t>Çalışma zamanı hatası, program çalışırken ortaya çıkan bir program hatasıdır. Bu terim genellikle sözdizimi hataları ve derleme zamanı hataları gibi diğer program hatalarının aksine kullanılır.</a:t>
            </a:r>
          </a:p>
          <a:p>
            <a:pPr algn="l"/>
            <a:r>
              <a:rPr lang="tr-TR" sz="1800" b="0" i="0" dirty="0">
                <a:effectLst/>
              </a:rPr>
              <a:t>Birçok farklı çalışma zamanı hatası vardır. Bir örnek, yanlış çıktı üreten bir mantık hatasıdır. Örneğin, kullanıcı bir hücreye formül girdiğinde kaynak koddaki veya bir elektronik tablo programındaki yanlış hesaplama yanlış sonuç verebilir. Başka bir çalışma zamanı hatası türü bellek sızıntısıdır. Bu tür hatalar, program çalışırken programın sürekli olarak daha fazla RAM kullanmasına neden olur. Bellek sızıntısı sonsuz bir döngüden, kullanılmayan belleği yeniden dağıtmamasından veya başka nedenlerden kaynaklanabilir.</a:t>
            </a:r>
          </a:p>
          <a:p>
            <a:endParaRPr lang="tr-TR" sz="1500" b="1" dirty="0">
              <a:solidFill>
                <a:schemeClr val="accent2"/>
              </a:solidFill>
            </a:endParaRPr>
          </a:p>
        </p:txBody>
      </p:sp>
    </p:spTree>
    <p:extLst>
      <p:ext uri="{BB962C8B-B14F-4D97-AF65-F5344CB8AC3E}">
        <p14:creationId xmlns:p14="http://schemas.microsoft.com/office/powerpoint/2010/main" val="3252156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780EE1-0431-189A-3BE1-63088B2CB3BF}"/>
              </a:ext>
            </a:extLst>
          </p:cNvPr>
          <p:cNvSpPr>
            <a:spLocks noGrp="1"/>
          </p:cNvSpPr>
          <p:nvPr>
            <p:ph type="title"/>
          </p:nvPr>
        </p:nvSpPr>
        <p:spPr>
          <a:xfrm>
            <a:off x="838200" y="365125"/>
            <a:ext cx="10515600" cy="650875"/>
          </a:xfrm>
        </p:spPr>
        <p:txBody>
          <a:bodyPr>
            <a:normAutofit/>
          </a:bodyPr>
          <a:lstStyle/>
          <a:p>
            <a:pPr algn="ctr"/>
            <a:r>
              <a:rPr lang="tr-TR" sz="2800" dirty="0" err="1">
                <a:latin typeface="Times New Roman" panose="02020603050405020304" pitchFamily="18" charset="0"/>
                <a:cs typeface="Times New Roman" panose="02020603050405020304" pitchFamily="18" charset="0"/>
              </a:rPr>
              <a:t>Semantic</a:t>
            </a:r>
            <a:r>
              <a:rPr lang="tr-TR" sz="2800" dirty="0">
                <a:latin typeface="Times New Roman" panose="02020603050405020304" pitchFamily="18" charset="0"/>
                <a:cs typeface="Times New Roman" panose="02020603050405020304" pitchFamily="18" charset="0"/>
              </a:rPr>
              <a:t> ve </a:t>
            </a:r>
            <a:r>
              <a:rPr lang="tr-TR" sz="2800" dirty="0" err="1">
                <a:latin typeface="Times New Roman" panose="02020603050405020304" pitchFamily="18" charset="0"/>
                <a:cs typeface="Times New Roman" panose="02020603050405020304" pitchFamily="18" charset="0"/>
              </a:rPr>
              <a:t>non-semanatic</a:t>
            </a:r>
            <a:r>
              <a:rPr lang="tr-TR" sz="2800" dirty="0">
                <a:latin typeface="Times New Roman" panose="02020603050405020304" pitchFamily="18" charset="0"/>
                <a:cs typeface="Times New Roman" panose="02020603050405020304" pitchFamily="18" charset="0"/>
              </a:rPr>
              <a:t> nedir?</a:t>
            </a:r>
          </a:p>
        </p:txBody>
      </p:sp>
      <p:sp>
        <p:nvSpPr>
          <p:cNvPr id="3" name="İçerik Yer Tutucusu 2">
            <a:extLst>
              <a:ext uri="{FF2B5EF4-FFF2-40B4-BE49-F238E27FC236}">
                <a16:creationId xmlns:a16="http://schemas.microsoft.com/office/drawing/2014/main" id="{FB1BF9DD-043E-BAE3-8289-BCF17C6B8CC2}"/>
              </a:ext>
            </a:extLst>
          </p:cNvPr>
          <p:cNvSpPr>
            <a:spLocks noGrp="1"/>
          </p:cNvSpPr>
          <p:nvPr>
            <p:ph idx="1"/>
          </p:nvPr>
        </p:nvSpPr>
        <p:spPr>
          <a:xfrm>
            <a:off x="838200" y="1173018"/>
            <a:ext cx="10515600" cy="5003945"/>
          </a:xfrm>
        </p:spPr>
        <p:txBody>
          <a:bodyPr>
            <a:normAutofit/>
          </a:bodyPr>
          <a:lstStyle/>
          <a:p>
            <a:r>
              <a:rPr lang="tr-TR" sz="1600" dirty="0" err="1">
                <a:latin typeface="Times New Roman" panose="02020603050405020304" pitchFamily="18" charset="0"/>
                <a:cs typeface="Times New Roman" panose="02020603050405020304" pitchFamily="18" charset="0"/>
              </a:rPr>
              <a:t>Semantic</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Semantic</a:t>
            </a:r>
            <a:r>
              <a:rPr lang="tr-TR" sz="1600" dirty="0">
                <a:latin typeface="Times New Roman" panose="02020603050405020304" pitchFamily="18" charset="0"/>
                <a:cs typeface="Times New Roman" panose="02020603050405020304" pitchFamily="18" charset="0"/>
              </a:rPr>
              <a:t> elementler bunduğu bloğun içindeki veriler hakkında bilgi veren html elementleridir.  Örnek verecek olursak </a:t>
            </a:r>
            <a:r>
              <a:rPr lang="tr-TR" sz="1600" dirty="0" err="1">
                <a:latin typeface="Times New Roman" panose="02020603050405020304" pitchFamily="18" charset="0"/>
                <a:cs typeface="Times New Roman" panose="02020603050405020304" pitchFamily="18" charset="0"/>
              </a:rPr>
              <a:t>header</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footer</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section</a:t>
            </a:r>
            <a:r>
              <a:rPr lang="tr-TR" sz="1600" dirty="0">
                <a:latin typeface="Times New Roman" panose="02020603050405020304" pitchFamily="18" charset="0"/>
                <a:cs typeface="Times New Roman" panose="02020603050405020304" pitchFamily="18" charset="0"/>
              </a:rPr>
              <a:t>, main, </a:t>
            </a:r>
            <a:r>
              <a:rPr lang="tr-TR" sz="1600" dirty="0" err="1">
                <a:latin typeface="Times New Roman" panose="02020603050405020304" pitchFamily="18" charset="0"/>
                <a:cs typeface="Times New Roman" panose="02020603050405020304" pitchFamily="18" charset="0"/>
              </a:rPr>
              <a:t>article</a:t>
            </a:r>
            <a:r>
              <a:rPr lang="tr-TR" sz="1600" dirty="0">
                <a:latin typeface="Times New Roman" panose="02020603050405020304" pitchFamily="18" charset="0"/>
                <a:cs typeface="Times New Roman" panose="02020603050405020304" pitchFamily="18" charset="0"/>
              </a:rPr>
              <a:t> … gibi elementlerdir.</a:t>
            </a:r>
          </a:p>
          <a:p>
            <a:r>
              <a:rPr lang="tr-TR" sz="1600" dirty="0" err="1">
                <a:latin typeface="Times New Roman" panose="02020603050405020304" pitchFamily="18" charset="0"/>
                <a:cs typeface="Times New Roman" panose="02020603050405020304" pitchFamily="18" charset="0"/>
              </a:rPr>
              <a:t>Non-semantic</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non-semantic</a:t>
            </a:r>
            <a:r>
              <a:rPr lang="tr-TR" sz="1600" dirty="0">
                <a:latin typeface="Times New Roman" panose="02020603050405020304" pitchFamily="18" charset="0"/>
                <a:cs typeface="Times New Roman" panose="02020603050405020304" pitchFamily="18" charset="0"/>
              </a:rPr>
              <a:t> içeriği hakkında hiçbir bilgi vermeyen html elementleridir. Örnek olarak div, </a:t>
            </a:r>
            <a:r>
              <a:rPr lang="tr-TR" sz="1600" dirty="0" err="1">
                <a:latin typeface="Times New Roman" panose="02020603050405020304" pitchFamily="18" charset="0"/>
                <a:cs typeface="Times New Roman" panose="02020603050405020304" pitchFamily="18" charset="0"/>
              </a:rPr>
              <a:t>span</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elemetnlerini</a:t>
            </a:r>
            <a:r>
              <a:rPr lang="tr-TR" sz="1600" dirty="0">
                <a:latin typeface="Times New Roman" panose="02020603050405020304" pitchFamily="18" charset="0"/>
                <a:cs typeface="Times New Roman" panose="02020603050405020304" pitchFamily="18" charset="0"/>
              </a:rPr>
              <a:t> verebiliriz.</a:t>
            </a:r>
          </a:p>
        </p:txBody>
      </p:sp>
    </p:spTree>
    <p:extLst>
      <p:ext uri="{BB962C8B-B14F-4D97-AF65-F5344CB8AC3E}">
        <p14:creationId xmlns:p14="http://schemas.microsoft.com/office/powerpoint/2010/main" val="957855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5323FB-7C12-8E7A-F46A-5780E0B1DA25}"/>
              </a:ext>
            </a:extLst>
          </p:cNvPr>
          <p:cNvSpPr>
            <a:spLocks noGrp="1"/>
          </p:cNvSpPr>
          <p:nvPr>
            <p:ph type="title"/>
          </p:nvPr>
        </p:nvSpPr>
        <p:spPr>
          <a:xfrm>
            <a:off x="838200" y="365126"/>
            <a:ext cx="10515600" cy="512330"/>
          </a:xfrm>
        </p:spPr>
        <p:txBody>
          <a:bodyPr>
            <a:normAutofit/>
          </a:bodyPr>
          <a:lstStyle/>
          <a:p>
            <a:pPr algn="ctr"/>
            <a:r>
              <a:rPr lang="tr-TR" sz="2500" dirty="0" err="1">
                <a:solidFill>
                  <a:schemeClr val="accent2"/>
                </a:solidFill>
                <a:latin typeface="Consolas" panose="020B0609020204030204" pitchFamily="49" charset="0"/>
              </a:rPr>
              <a:t>exception</a:t>
            </a:r>
            <a:r>
              <a:rPr lang="tr-TR" sz="2500" dirty="0">
                <a:solidFill>
                  <a:schemeClr val="accent2"/>
                </a:solidFill>
                <a:latin typeface="Consolas" panose="020B0609020204030204" pitchFamily="49" charset="0"/>
              </a:rPr>
              <a:t> - </a:t>
            </a:r>
            <a:r>
              <a:rPr lang="tr-TR" sz="2500" dirty="0" err="1">
                <a:solidFill>
                  <a:schemeClr val="accent2"/>
                </a:solidFill>
                <a:latin typeface="Consolas" panose="020B0609020204030204" pitchFamily="49" charset="0"/>
              </a:rPr>
              <a:t>error</a:t>
            </a:r>
            <a:r>
              <a:rPr lang="tr-TR" sz="2500" dirty="0">
                <a:solidFill>
                  <a:schemeClr val="accent2"/>
                </a:solidFill>
                <a:latin typeface="Consolas" panose="020B0609020204030204" pitchFamily="49" charset="0"/>
              </a:rPr>
              <a:t> ?</a:t>
            </a:r>
            <a:endParaRPr lang="tr-TR" sz="2500" dirty="0">
              <a:solidFill>
                <a:schemeClr val="accent2"/>
              </a:solidFill>
            </a:endParaRPr>
          </a:p>
        </p:txBody>
      </p:sp>
      <p:sp>
        <p:nvSpPr>
          <p:cNvPr id="3" name="İçerik Yer Tutucusu 2">
            <a:extLst>
              <a:ext uri="{FF2B5EF4-FFF2-40B4-BE49-F238E27FC236}">
                <a16:creationId xmlns:a16="http://schemas.microsoft.com/office/drawing/2014/main" id="{856F983A-D243-3F99-29E6-126B44E60198}"/>
              </a:ext>
            </a:extLst>
          </p:cNvPr>
          <p:cNvSpPr>
            <a:spLocks noGrp="1"/>
          </p:cNvSpPr>
          <p:nvPr>
            <p:ph idx="1"/>
          </p:nvPr>
        </p:nvSpPr>
        <p:spPr>
          <a:xfrm>
            <a:off x="838200" y="1339273"/>
            <a:ext cx="10515600" cy="5320144"/>
          </a:xfrm>
        </p:spPr>
        <p:txBody>
          <a:bodyPr>
            <a:normAutofit/>
          </a:bodyPr>
          <a:lstStyle/>
          <a:p>
            <a:r>
              <a:rPr lang="tr-TR" sz="2000" b="1" i="0" dirty="0" err="1">
                <a:solidFill>
                  <a:schemeClr val="accent2"/>
                </a:solidFill>
                <a:effectLst/>
                <a:latin typeface="Arial" panose="020B0604020202020204" pitchFamily="34" charset="0"/>
              </a:rPr>
              <a:t>Exception</a:t>
            </a:r>
            <a:r>
              <a:rPr lang="tr-TR" sz="2000" b="1" i="0" dirty="0">
                <a:solidFill>
                  <a:schemeClr val="accent2"/>
                </a:solidFill>
                <a:effectLst/>
                <a:latin typeface="Arial" panose="020B0604020202020204" pitchFamily="34" charset="0"/>
              </a:rPr>
              <a:t>: </a:t>
            </a:r>
            <a:r>
              <a:rPr lang="tr-TR" sz="2000" b="0" i="0" dirty="0">
                <a:effectLst/>
                <a:latin typeface="Arial" panose="020B0604020202020204" pitchFamily="34" charset="0"/>
              </a:rPr>
              <a:t>Programın yürütülmesi sırasında meydana gelen ve program talimatlarının normal akışını kesen bir olaydır. Derleme ve çalışma zamanında oluşan hatalardır. Geliştiriciler tarafından yazılan kodda oluşur. </a:t>
            </a:r>
            <a:r>
              <a:rPr lang="tr-TR" sz="2000" b="0" i="0" dirty="0" err="1">
                <a:effectLst/>
                <a:latin typeface="Arial" panose="020B0604020202020204" pitchFamily="34" charset="0"/>
              </a:rPr>
              <a:t>Try-catch</a:t>
            </a:r>
            <a:r>
              <a:rPr lang="tr-TR" sz="2000" b="0" i="0" dirty="0">
                <a:effectLst/>
                <a:latin typeface="Arial" panose="020B0604020202020204" pitchFamily="34" charset="0"/>
              </a:rPr>
              <a:t> bloğu kullanılarak kurtarılabilir ve anahtar kelime atar.</a:t>
            </a:r>
          </a:p>
          <a:p>
            <a:endParaRPr lang="tr-TR" sz="2000" dirty="0">
              <a:latin typeface="Arial" panose="020B0604020202020204" pitchFamily="34" charset="0"/>
            </a:endParaRPr>
          </a:p>
          <a:p>
            <a:r>
              <a:rPr lang="tr-TR" sz="2000" dirty="0" err="1">
                <a:solidFill>
                  <a:schemeClr val="accent2"/>
                </a:solidFill>
                <a:latin typeface="Arial" panose="020B0604020202020204" pitchFamily="34" charset="0"/>
              </a:rPr>
              <a:t>Error</a:t>
            </a:r>
            <a:r>
              <a:rPr lang="tr-TR" sz="2000" dirty="0">
                <a:solidFill>
                  <a:schemeClr val="accent2"/>
                </a:solidFill>
                <a:latin typeface="Arial" panose="020B0604020202020204" pitchFamily="34" charset="0"/>
              </a:rPr>
              <a:t>: </a:t>
            </a:r>
            <a:r>
              <a:rPr lang="tr-TR" sz="2000" b="0" i="0" dirty="0">
                <a:effectLst/>
                <a:latin typeface="Arial" panose="020B0604020202020204" pitchFamily="34" charset="0"/>
              </a:rPr>
              <a:t>Hatalar, esas olarak sistem kaynaklarının eksikliğinden kaynaklanan sorunlardır. Yakalanamaz veya ele alınamaz. Ciddi bir sorun olduğunu gösterir. Çalışma zamanında oluşur. Bunlar her zaman kontrol edilmez. Hatalara örnek olarak </a:t>
            </a:r>
            <a:r>
              <a:rPr lang="tr-TR" sz="2000" b="0" i="0" dirty="0" err="1">
                <a:effectLst/>
                <a:latin typeface="Arial" panose="020B0604020202020204" pitchFamily="34" charset="0"/>
              </a:rPr>
              <a:t>OutOfMemoryError</a:t>
            </a:r>
            <a:r>
              <a:rPr lang="tr-TR" sz="2000" b="0" i="0" dirty="0">
                <a:effectLst/>
                <a:latin typeface="Arial" panose="020B0604020202020204" pitchFamily="34" charset="0"/>
              </a:rPr>
              <a:t>, </a:t>
            </a:r>
            <a:r>
              <a:rPr lang="tr-TR" sz="2000" b="0" i="0" dirty="0" err="1">
                <a:effectLst/>
                <a:latin typeface="Arial" panose="020B0604020202020204" pitchFamily="34" charset="0"/>
              </a:rPr>
              <a:t>LinkageError</a:t>
            </a:r>
            <a:r>
              <a:rPr lang="tr-TR" sz="2000" b="0" i="0" dirty="0">
                <a:effectLst/>
                <a:latin typeface="Arial" panose="020B0604020202020204" pitchFamily="34" charset="0"/>
              </a:rPr>
              <a:t>, </a:t>
            </a:r>
            <a:r>
              <a:rPr lang="tr-TR" sz="2000" b="0" i="0" dirty="0" err="1">
                <a:effectLst/>
                <a:latin typeface="Arial" panose="020B0604020202020204" pitchFamily="34" charset="0"/>
              </a:rPr>
              <a:t>AssertionError</a:t>
            </a:r>
            <a:r>
              <a:rPr lang="tr-TR" sz="2000" b="0" i="0" dirty="0">
                <a:effectLst/>
                <a:latin typeface="Arial" panose="020B0604020202020204" pitchFamily="34" charset="0"/>
              </a:rPr>
              <a:t> vb., </a:t>
            </a:r>
            <a:r>
              <a:rPr lang="tr-TR" sz="2000" b="0" i="0" dirty="0" err="1">
                <a:effectLst/>
                <a:latin typeface="Arial" panose="020B0604020202020204" pitchFamily="34" charset="0"/>
              </a:rPr>
              <a:t>Error</a:t>
            </a:r>
            <a:r>
              <a:rPr lang="tr-TR" sz="2000" b="0" i="0" dirty="0">
                <a:effectLst/>
                <a:latin typeface="Arial" panose="020B0604020202020204" pitchFamily="34" charset="0"/>
              </a:rPr>
              <a:t> sınıfının alt sınıflarıdır.</a:t>
            </a:r>
            <a:endParaRPr lang="tr-TR" sz="2000" dirty="0"/>
          </a:p>
        </p:txBody>
      </p:sp>
    </p:spTree>
    <p:extLst>
      <p:ext uri="{BB962C8B-B14F-4D97-AF65-F5344CB8AC3E}">
        <p14:creationId xmlns:p14="http://schemas.microsoft.com/office/powerpoint/2010/main" val="271822371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04212D-E74F-C8A0-20CD-224831F34471}"/>
              </a:ext>
            </a:extLst>
          </p:cNvPr>
          <p:cNvSpPr>
            <a:spLocks noGrp="1"/>
          </p:cNvSpPr>
          <p:nvPr>
            <p:ph type="title"/>
          </p:nvPr>
        </p:nvSpPr>
        <p:spPr>
          <a:xfrm>
            <a:off x="838200" y="2766218"/>
            <a:ext cx="10515600" cy="1325563"/>
          </a:xfrm>
        </p:spPr>
        <p:txBody>
          <a:bodyPr/>
          <a:lstStyle/>
          <a:p>
            <a:pPr algn="ctr"/>
            <a:r>
              <a:rPr lang="tr-TR" dirty="0"/>
              <a:t>6.Hafta Pazartesi</a:t>
            </a:r>
          </a:p>
        </p:txBody>
      </p:sp>
    </p:spTree>
    <p:extLst>
      <p:ext uri="{BB962C8B-B14F-4D97-AF65-F5344CB8AC3E}">
        <p14:creationId xmlns:p14="http://schemas.microsoft.com/office/powerpoint/2010/main" val="210688162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77F8CE-232D-8912-F286-FF3C364EB56D}"/>
              </a:ext>
            </a:extLst>
          </p:cNvPr>
          <p:cNvSpPr>
            <a:spLocks noGrp="1"/>
          </p:cNvSpPr>
          <p:nvPr>
            <p:ph type="title"/>
          </p:nvPr>
        </p:nvSpPr>
        <p:spPr>
          <a:xfrm>
            <a:off x="838200" y="365125"/>
            <a:ext cx="10515600" cy="656279"/>
          </a:xfrm>
        </p:spPr>
        <p:txBody>
          <a:bodyPr>
            <a:normAutofit/>
          </a:bodyPr>
          <a:lstStyle/>
          <a:p>
            <a:pPr algn="ctr"/>
            <a:r>
              <a:rPr lang="tr-TR" sz="3500" dirty="0" err="1">
                <a:solidFill>
                  <a:schemeClr val="accent2"/>
                </a:solidFill>
                <a:latin typeface="Consolas" panose="020B0609020204030204" pitchFamily="49" charset="0"/>
              </a:rPr>
              <a:t>Decoder</a:t>
            </a:r>
            <a:r>
              <a:rPr lang="tr-TR" sz="3500" dirty="0">
                <a:solidFill>
                  <a:schemeClr val="accent2"/>
                </a:solidFill>
                <a:latin typeface="Consolas" panose="020B0609020204030204" pitchFamily="49" charset="0"/>
              </a:rPr>
              <a:t>-Encoder </a:t>
            </a:r>
            <a:r>
              <a:rPr lang="tr-TR" sz="3500" u="sng" dirty="0">
                <a:solidFill>
                  <a:schemeClr val="accent2"/>
                </a:solidFill>
                <a:latin typeface="Consolas" panose="020B0609020204030204" pitchFamily="49" charset="0"/>
              </a:rPr>
              <a:t>nedir ?</a:t>
            </a:r>
            <a:endParaRPr lang="tr-TR" sz="3500" dirty="0">
              <a:solidFill>
                <a:schemeClr val="accent2"/>
              </a:solidFill>
            </a:endParaRPr>
          </a:p>
        </p:txBody>
      </p:sp>
      <p:sp>
        <p:nvSpPr>
          <p:cNvPr id="3" name="İçerik Yer Tutucusu 2">
            <a:extLst>
              <a:ext uri="{FF2B5EF4-FFF2-40B4-BE49-F238E27FC236}">
                <a16:creationId xmlns:a16="http://schemas.microsoft.com/office/drawing/2014/main" id="{F68696D3-F644-1705-5982-1473C95AEFB5}"/>
              </a:ext>
            </a:extLst>
          </p:cNvPr>
          <p:cNvSpPr>
            <a:spLocks noGrp="1"/>
          </p:cNvSpPr>
          <p:nvPr>
            <p:ph idx="1"/>
          </p:nvPr>
        </p:nvSpPr>
        <p:spPr>
          <a:xfrm>
            <a:off x="838200" y="1147864"/>
            <a:ext cx="10515600" cy="5466945"/>
          </a:xfrm>
        </p:spPr>
        <p:txBody>
          <a:bodyPr>
            <a:normAutofit/>
          </a:bodyPr>
          <a:lstStyle/>
          <a:p>
            <a:r>
              <a:rPr lang="tr-TR" sz="2200" b="0" i="0" dirty="0" err="1">
                <a:solidFill>
                  <a:schemeClr val="tx2"/>
                </a:solidFill>
                <a:effectLst/>
              </a:rPr>
              <a:t>Encode</a:t>
            </a:r>
            <a:r>
              <a:rPr lang="tr-TR" sz="2200" b="0" i="0" dirty="0">
                <a:solidFill>
                  <a:schemeClr val="tx2"/>
                </a:solidFill>
                <a:effectLst/>
              </a:rPr>
              <a:t> teriminin kelime anlamı şifrelemek, kodlamak olarak bilinir. </a:t>
            </a:r>
            <a:r>
              <a:rPr lang="tr-TR" sz="2200" b="0" i="0" dirty="0" err="1">
                <a:solidFill>
                  <a:schemeClr val="tx2"/>
                </a:solidFill>
                <a:effectLst/>
              </a:rPr>
              <a:t>Encode</a:t>
            </a:r>
            <a:r>
              <a:rPr lang="tr-TR" sz="2200" b="0" i="0" dirty="0">
                <a:solidFill>
                  <a:schemeClr val="tx2"/>
                </a:solidFill>
                <a:effectLst/>
              </a:rPr>
              <a:t> terimi yazılım ve bilişim alanında kullanıldığı gibi günlük hayatta ve askeri alanlarda da kullanılmaktadır.</a:t>
            </a:r>
          </a:p>
          <a:p>
            <a:r>
              <a:rPr lang="tr-TR" sz="2200" b="0" i="0" dirty="0" err="1">
                <a:solidFill>
                  <a:schemeClr val="tx2"/>
                </a:solidFill>
                <a:effectLst/>
              </a:rPr>
              <a:t>Encode</a:t>
            </a:r>
            <a:r>
              <a:rPr lang="tr-TR" sz="2200" b="0" i="0" dirty="0">
                <a:solidFill>
                  <a:schemeClr val="tx2"/>
                </a:solidFill>
                <a:effectLst/>
              </a:rPr>
              <a:t> siber güvenlik alanında bir verinin alıcıya iletilmesi sırasında üçüncü kişiler tarafından okunmasının önüne geçmek amacıyla farklı şifreleme teknikleri kullanılarak farklı bir formata dönüştürülmesi amacıyla kullanılır. Yapılan bu işleme </a:t>
            </a:r>
            <a:r>
              <a:rPr lang="tr-TR" sz="2200" b="0" i="0" dirty="0" err="1">
                <a:solidFill>
                  <a:schemeClr val="tx2"/>
                </a:solidFill>
                <a:effectLst/>
              </a:rPr>
              <a:t>encoding</a:t>
            </a:r>
            <a:r>
              <a:rPr lang="tr-TR" sz="2200" b="0" i="0" dirty="0">
                <a:solidFill>
                  <a:schemeClr val="tx2"/>
                </a:solidFill>
                <a:effectLst/>
              </a:rPr>
              <a:t> denir. Değiştirilen verinin tekrar eski haline dönüştürülmesi için </a:t>
            </a:r>
            <a:r>
              <a:rPr lang="tr-TR" sz="2200" b="1" i="0" dirty="0" err="1">
                <a:solidFill>
                  <a:schemeClr val="tx2"/>
                </a:solidFill>
                <a:effectLst/>
              </a:rPr>
              <a:t>decoding</a:t>
            </a:r>
            <a:r>
              <a:rPr lang="tr-TR" sz="2200" b="0" i="0" dirty="0">
                <a:solidFill>
                  <a:schemeClr val="tx2"/>
                </a:solidFill>
                <a:effectLst/>
              </a:rPr>
              <a:t> adı verilen bir işlemin uygulanması gerekir.  </a:t>
            </a:r>
            <a:endParaRPr lang="tr-TR" sz="2200" dirty="0">
              <a:solidFill>
                <a:schemeClr val="tx2"/>
              </a:solidFill>
            </a:endParaRPr>
          </a:p>
        </p:txBody>
      </p:sp>
    </p:spTree>
    <p:extLst>
      <p:ext uri="{BB962C8B-B14F-4D97-AF65-F5344CB8AC3E}">
        <p14:creationId xmlns:p14="http://schemas.microsoft.com/office/powerpoint/2010/main" val="20115236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4347AF-66E0-541A-C2E9-1F032CDF045E}"/>
              </a:ext>
            </a:extLst>
          </p:cNvPr>
          <p:cNvSpPr>
            <a:spLocks noGrp="1"/>
          </p:cNvSpPr>
          <p:nvPr>
            <p:ph type="title"/>
          </p:nvPr>
        </p:nvSpPr>
        <p:spPr>
          <a:xfrm>
            <a:off x="838200" y="2766218"/>
            <a:ext cx="10515600" cy="1325563"/>
          </a:xfrm>
        </p:spPr>
        <p:txBody>
          <a:bodyPr/>
          <a:lstStyle/>
          <a:p>
            <a:pPr algn="ctr"/>
            <a:r>
              <a:rPr lang="tr-TR" dirty="0"/>
              <a:t>6.Hafta Salı</a:t>
            </a:r>
          </a:p>
        </p:txBody>
      </p:sp>
    </p:spTree>
    <p:extLst>
      <p:ext uri="{BB962C8B-B14F-4D97-AF65-F5344CB8AC3E}">
        <p14:creationId xmlns:p14="http://schemas.microsoft.com/office/powerpoint/2010/main" val="205382709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33D762-5BF6-AE80-0858-E67CE41A6CAD}"/>
              </a:ext>
            </a:extLst>
          </p:cNvPr>
          <p:cNvSpPr>
            <a:spLocks noGrp="1"/>
          </p:cNvSpPr>
          <p:nvPr>
            <p:ph type="title"/>
          </p:nvPr>
        </p:nvSpPr>
        <p:spPr>
          <a:xfrm>
            <a:off x="838200" y="365125"/>
            <a:ext cx="10515600" cy="607641"/>
          </a:xfrm>
        </p:spPr>
        <p:txBody>
          <a:bodyPr>
            <a:normAutofit fontScale="90000"/>
          </a:bodyPr>
          <a:lstStyle/>
          <a:p>
            <a:pPr algn="ctr"/>
            <a:r>
              <a:rPr lang="tr-TR" dirty="0">
                <a:solidFill>
                  <a:schemeClr val="accent2"/>
                </a:solidFill>
              </a:rPr>
              <a:t>MD5</a:t>
            </a:r>
          </a:p>
        </p:txBody>
      </p:sp>
      <p:sp>
        <p:nvSpPr>
          <p:cNvPr id="3" name="İçerik Yer Tutucusu 2">
            <a:extLst>
              <a:ext uri="{FF2B5EF4-FFF2-40B4-BE49-F238E27FC236}">
                <a16:creationId xmlns:a16="http://schemas.microsoft.com/office/drawing/2014/main" id="{A55FB42D-10FA-65B7-4D38-A6F7DBCE5616}"/>
              </a:ext>
            </a:extLst>
          </p:cNvPr>
          <p:cNvSpPr>
            <a:spLocks noGrp="1"/>
          </p:cNvSpPr>
          <p:nvPr>
            <p:ph idx="1"/>
          </p:nvPr>
        </p:nvSpPr>
        <p:spPr>
          <a:xfrm>
            <a:off x="838200" y="1070043"/>
            <a:ext cx="10515600" cy="5422832"/>
          </a:xfrm>
        </p:spPr>
        <p:txBody>
          <a:bodyPr/>
          <a:lstStyle/>
          <a:p>
            <a:r>
              <a:rPr lang="tr-TR" sz="2000" b="0" i="0" dirty="0">
                <a:solidFill>
                  <a:schemeClr val="tx2"/>
                </a:solidFill>
                <a:effectLst/>
                <a:latin typeface="Verdana" panose="020B0604030504040204" pitchFamily="34" charset="0"/>
              </a:rPr>
              <a:t>MD5 (Message-Digest </a:t>
            </a:r>
            <a:r>
              <a:rPr lang="tr-TR" sz="2000" b="0" i="0" dirty="0" err="1">
                <a:solidFill>
                  <a:schemeClr val="tx2"/>
                </a:solidFill>
                <a:effectLst/>
                <a:latin typeface="Verdana" panose="020B0604030504040204" pitchFamily="34" charset="0"/>
              </a:rPr>
              <a:t>algorithm</a:t>
            </a:r>
            <a:r>
              <a:rPr lang="tr-TR" sz="2000" b="0" i="0" dirty="0">
                <a:solidFill>
                  <a:schemeClr val="tx2"/>
                </a:solidFill>
                <a:effectLst/>
                <a:latin typeface="Verdana" panose="020B0604030504040204" pitchFamily="34" charset="0"/>
              </a:rPr>
              <a:t> 5) </a:t>
            </a:r>
            <a:r>
              <a:rPr lang="tr-TR" sz="2000" b="0" i="0" dirty="0" err="1">
                <a:solidFill>
                  <a:schemeClr val="tx2"/>
                </a:solidFill>
                <a:effectLst/>
                <a:latin typeface="Verdana" panose="020B0604030504040204" pitchFamily="34" charset="0"/>
              </a:rPr>
              <a:t>MIT’de</a:t>
            </a:r>
            <a:r>
              <a:rPr lang="tr-TR" sz="2000" b="0" i="0" dirty="0">
                <a:solidFill>
                  <a:schemeClr val="tx2"/>
                </a:solidFill>
                <a:effectLst/>
                <a:latin typeface="Verdana" panose="020B0604030504040204" pitchFamily="34" charset="0"/>
              </a:rPr>
              <a:t> görev yapan </a:t>
            </a:r>
            <a:r>
              <a:rPr lang="tr-TR" sz="2000" b="0" i="0" dirty="0" err="1">
                <a:solidFill>
                  <a:schemeClr val="tx2"/>
                </a:solidFill>
                <a:effectLst/>
                <a:latin typeface="Verdana" panose="020B0604030504040204" pitchFamily="34" charset="0"/>
              </a:rPr>
              <a:t>Ron</a:t>
            </a:r>
            <a:r>
              <a:rPr lang="tr-TR" sz="2000" b="0" i="0" dirty="0">
                <a:solidFill>
                  <a:schemeClr val="tx2"/>
                </a:solidFill>
                <a:effectLst/>
                <a:latin typeface="Verdana" panose="020B0604030504040204" pitchFamily="34" charset="0"/>
              </a:rPr>
              <a:t> </a:t>
            </a:r>
            <a:r>
              <a:rPr lang="tr-TR" sz="2000" b="0" i="0" dirty="0" err="1">
                <a:solidFill>
                  <a:schemeClr val="tx2"/>
                </a:solidFill>
                <a:effectLst/>
                <a:latin typeface="Verdana" panose="020B0604030504040204" pitchFamily="34" charset="0"/>
              </a:rPr>
              <a:t>Rivest</a:t>
            </a:r>
            <a:r>
              <a:rPr lang="tr-TR" sz="2000" b="0" i="0" dirty="0">
                <a:solidFill>
                  <a:schemeClr val="tx2"/>
                </a:solidFill>
                <a:effectLst/>
                <a:latin typeface="Verdana" panose="020B0604030504040204" pitchFamily="34" charset="0"/>
              </a:rPr>
              <a:t> tarafından 1991 yılında geliştirilmiş bir tek yönlü şifreleme algoritmasıdır, veri bütünlüğünü test etmek için kullanılan, bir şifreleme algoritmasıdır. Bu algoritma girdinin büyüklüğünden bağımsız olarak 128-bit’lik bir çıktı üretir ve girdideki en ufak bir bit değişikliği bile çıktının tamamen değişmesine sebep olur.</a:t>
            </a:r>
          </a:p>
          <a:p>
            <a:endParaRPr lang="tr-TR" sz="2000" dirty="0">
              <a:solidFill>
                <a:schemeClr val="tx2"/>
              </a:solidFill>
              <a:latin typeface="Verdana" panose="020B0604030504040204" pitchFamily="34" charset="0"/>
            </a:endParaRPr>
          </a:p>
          <a:p>
            <a:pPr algn="l"/>
            <a:r>
              <a:rPr lang="tr-TR" sz="1400" b="1" i="0" dirty="0">
                <a:solidFill>
                  <a:schemeClr val="tx2"/>
                </a:solidFill>
                <a:effectLst/>
                <a:latin typeface="Verdana" panose="020B0604030504040204" pitchFamily="34" charset="0"/>
              </a:rPr>
              <a:t>ÖZELLİKLERİ</a:t>
            </a:r>
            <a:endParaRPr lang="tr-TR" sz="1400" b="0" i="0" dirty="0">
              <a:solidFill>
                <a:schemeClr val="tx2"/>
              </a:solidFill>
              <a:effectLst/>
              <a:latin typeface="Verdana" panose="020B0604030504040204" pitchFamily="34" charset="0"/>
            </a:endParaRPr>
          </a:p>
          <a:p>
            <a:pPr algn="l">
              <a:buFont typeface="Arial" panose="020B0604020202020204" pitchFamily="34" charset="0"/>
              <a:buChar char="•"/>
            </a:pPr>
            <a:r>
              <a:rPr lang="tr-TR" sz="1400" b="0" i="0" dirty="0">
                <a:solidFill>
                  <a:schemeClr val="tx2"/>
                </a:solidFill>
                <a:effectLst/>
                <a:latin typeface="Verdana" panose="020B0604030504040204" pitchFamily="34" charset="0"/>
              </a:rPr>
              <a:t>MD5 algoritması tek yönlü çalışır. Şifreleme yapılır, ancak şifre çözüm işlemi yapılamaz.</a:t>
            </a:r>
          </a:p>
          <a:p>
            <a:pPr algn="l">
              <a:buFont typeface="Arial" panose="020B0604020202020204" pitchFamily="34" charset="0"/>
              <a:buChar char="•"/>
            </a:pPr>
            <a:r>
              <a:rPr lang="tr-TR" sz="1400" b="0" i="0" dirty="0">
                <a:solidFill>
                  <a:schemeClr val="tx2"/>
                </a:solidFill>
                <a:effectLst/>
                <a:latin typeface="Verdana" panose="020B0604030504040204" pitchFamily="34" charset="0"/>
              </a:rPr>
              <a:t>MD5 algoritması, üzerinde işlem yapılan dosyada (aktarma vb.) herhangi bir değişiklik olup olmadığını tespit eder.</a:t>
            </a:r>
          </a:p>
          <a:p>
            <a:pPr algn="l">
              <a:buFont typeface="Arial" panose="020B0604020202020204" pitchFamily="34" charset="0"/>
              <a:buChar char="•"/>
            </a:pPr>
            <a:r>
              <a:rPr lang="tr-TR" sz="1400" b="0" i="0" dirty="0">
                <a:solidFill>
                  <a:schemeClr val="tx2"/>
                </a:solidFill>
                <a:effectLst/>
                <a:latin typeface="Verdana" panose="020B0604030504040204" pitchFamily="34" charset="0"/>
              </a:rPr>
              <a:t>MD5 algoritması bir alt sürümü olan MD4’e göre yavaş çalışır, ancak şifrelendirme sistemi çok daha karışık ve çözülmesi güçtür.</a:t>
            </a:r>
          </a:p>
          <a:p>
            <a:pPr algn="l">
              <a:buFont typeface="Arial" panose="020B0604020202020204" pitchFamily="34" charset="0"/>
              <a:buChar char="•"/>
            </a:pPr>
            <a:r>
              <a:rPr lang="tr-TR" sz="1400" b="0" i="0" dirty="0">
                <a:solidFill>
                  <a:schemeClr val="tx2"/>
                </a:solidFill>
                <a:effectLst/>
                <a:latin typeface="Verdana" panose="020B0604030504040204" pitchFamily="34" charset="0"/>
              </a:rPr>
              <a:t>MD5’ın en çok </a:t>
            </a:r>
            <a:r>
              <a:rPr lang="tr-TR" sz="1400" b="0" i="0" dirty="0" err="1">
                <a:solidFill>
                  <a:schemeClr val="tx2"/>
                </a:solidFill>
                <a:effectLst/>
                <a:latin typeface="Verdana" panose="020B0604030504040204" pitchFamily="34" charset="0"/>
              </a:rPr>
              <a:t>kulanıdığı</a:t>
            </a:r>
            <a:r>
              <a:rPr lang="tr-TR" sz="1400" b="0" i="0" dirty="0">
                <a:solidFill>
                  <a:schemeClr val="tx2"/>
                </a:solidFill>
                <a:effectLst/>
                <a:latin typeface="Verdana" panose="020B0604030504040204" pitchFamily="34" charset="0"/>
              </a:rPr>
              <a:t> yerlerden biri, bir verinin (dosyanın) doğru transfer edilip edilmediği veya değiştirilip değiştirilmediğinin kontrol edilmesidir.  </a:t>
            </a:r>
          </a:p>
          <a:p>
            <a:pPr algn="l">
              <a:buFont typeface="Arial" panose="020B0604020202020204" pitchFamily="34" charset="0"/>
              <a:buChar char="•"/>
            </a:pPr>
            <a:r>
              <a:rPr lang="tr-TR" sz="1400" b="0" i="0" dirty="0">
                <a:solidFill>
                  <a:schemeClr val="tx2"/>
                </a:solidFill>
                <a:effectLst/>
                <a:latin typeface="Verdana" panose="020B0604030504040204" pitchFamily="34" charset="0"/>
              </a:rPr>
              <a:t>Kimlik belirleme uygulamalarında kullanılır.</a:t>
            </a:r>
          </a:p>
          <a:p>
            <a:endParaRPr lang="tr-TR" sz="2000" dirty="0">
              <a:solidFill>
                <a:schemeClr val="tx2"/>
              </a:solidFill>
            </a:endParaRPr>
          </a:p>
        </p:txBody>
      </p:sp>
    </p:spTree>
    <p:extLst>
      <p:ext uri="{BB962C8B-B14F-4D97-AF65-F5344CB8AC3E}">
        <p14:creationId xmlns:p14="http://schemas.microsoft.com/office/powerpoint/2010/main" val="18959096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41A4B4-D6D0-057A-EA8A-B84B0367791F}"/>
              </a:ext>
            </a:extLst>
          </p:cNvPr>
          <p:cNvSpPr>
            <a:spLocks noGrp="1"/>
          </p:cNvSpPr>
          <p:nvPr>
            <p:ph type="title"/>
          </p:nvPr>
        </p:nvSpPr>
        <p:spPr>
          <a:xfrm>
            <a:off x="838200" y="248393"/>
            <a:ext cx="10515600" cy="549275"/>
          </a:xfrm>
        </p:spPr>
        <p:txBody>
          <a:bodyPr>
            <a:normAutofit/>
          </a:bodyPr>
          <a:lstStyle/>
          <a:p>
            <a:pPr algn="ctr"/>
            <a:r>
              <a:rPr lang="tr-TR" sz="2800" b="1" i="0" dirty="0">
                <a:solidFill>
                  <a:schemeClr val="accent2"/>
                </a:solidFill>
                <a:effectLst/>
                <a:latin typeface="Open Sans" panose="020B0606030504020204" pitchFamily="34" charset="0"/>
              </a:rPr>
              <a:t>SHA </a:t>
            </a:r>
            <a:r>
              <a:rPr lang="tr-TR" sz="2800" b="1" i="0" dirty="0" err="1">
                <a:solidFill>
                  <a:schemeClr val="accent2"/>
                </a:solidFill>
                <a:effectLst/>
                <a:latin typeface="Open Sans" panose="020B0606030504020204" pitchFamily="34" charset="0"/>
              </a:rPr>
              <a:t>Secure</a:t>
            </a:r>
            <a:r>
              <a:rPr lang="tr-TR" sz="2800" b="1" i="0" dirty="0">
                <a:solidFill>
                  <a:schemeClr val="accent2"/>
                </a:solidFill>
                <a:effectLst/>
                <a:latin typeface="Open Sans" panose="020B0606030504020204" pitchFamily="34" charset="0"/>
              </a:rPr>
              <a:t> </a:t>
            </a:r>
            <a:r>
              <a:rPr lang="tr-TR" sz="2800" b="1" i="0" dirty="0" err="1">
                <a:solidFill>
                  <a:schemeClr val="accent2"/>
                </a:solidFill>
                <a:effectLst/>
                <a:latin typeface="Open Sans" panose="020B0606030504020204" pitchFamily="34" charset="0"/>
              </a:rPr>
              <a:t>Hashing</a:t>
            </a:r>
            <a:r>
              <a:rPr lang="tr-TR" sz="2800" b="1" i="0" dirty="0">
                <a:solidFill>
                  <a:schemeClr val="accent2"/>
                </a:solidFill>
                <a:effectLst/>
                <a:latin typeface="Open Sans" panose="020B0606030504020204" pitchFamily="34" charset="0"/>
              </a:rPr>
              <a:t> Algoritması Nedir?</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15C006C6-D580-9EB8-28B7-2946967E0F81}"/>
              </a:ext>
            </a:extLst>
          </p:cNvPr>
          <p:cNvSpPr>
            <a:spLocks noGrp="1"/>
          </p:cNvSpPr>
          <p:nvPr>
            <p:ph idx="1"/>
          </p:nvPr>
        </p:nvSpPr>
        <p:spPr>
          <a:xfrm>
            <a:off x="838200" y="797668"/>
            <a:ext cx="10515600" cy="5914417"/>
          </a:xfrm>
        </p:spPr>
        <p:txBody>
          <a:bodyPr>
            <a:normAutofit/>
          </a:bodyPr>
          <a:lstStyle/>
          <a:p>
            <a:r>
              <a:rPr lang="tr-TR" sz="2000" b="1" i="0" dirty="0">
                <a:solidFill>
                  <a:schemeClr val="tx2"/>
                </a:solidFill>
                <a:effectLst/>
                <a:latin typeface="Roboto" panose="02000000000000000000" pitchFamily="2" charset="0"/>
              </a:rPr>
              <a:t>SHA</a:t>
            </a:r>
            <a:r>
              <a:rPr lang="tr-TR" sz="2000" b="0" i="0" dirty="0">
                <a:solidFill>
                  <a:schemeClr val="tx2"/>
                </a:solidFill>
                <a:effectLst/>
                <a:latin typeface="Roboto" panose="02000000000000000000" pitchFamily="2" charset="0"/>
              </a:rPr>
              <a:t> (</a:t>
            </a:r>
            <a:r>
              <a:rPr lang="tr-TR" sz="2000" b="0" i="0" dirty="0" err="1">
                <a:solidFill>
                  <a:schemeClr val="tx2"/>
                </a:solidFill>
                <a:effectLst/>
                <a:latin typeface="Roboto" panose="02000000000000000000" pitchFamily="2" charset="0"/>
              </a:rPr>
              <a:t>Secure</a:t>
            </a:r>
            <a:r>
              <a:rPr lang="tr-TR" sz="2000" b="0" i="0" dirty="0">
                <a:solidFill>
                  <a:schemeClr val="tx2"/>
                </a:solidFill>
                <a:effectLst/>
                <a:latin typeface="Roboto" panose="02000000000000000000" pitchFamily="2" charset="0"/>
              </a:rPr>
              <a:t> </a:t>
            </a:r>
            <a:r>
              <a:rPr lang="tr-TR" sz="2000" b="0" i="0" dirty="0" err="1">
                <a:solidFill>
                  <a:schemeClr val="tx2"/>
                </a:solidFill>
                <a:effectLst/>
                <a:latin typeface="Roboto" panose="02000000000000000000" pitchFamily="2" charset="0"/>
              </a:rPr>
              <a:t>Hash</a:t>
            </a:r>
            <a:r>
              <a:rPr lang="tr-TR" sz="2000" b="0" i="0" dirty="0">
                <a:solidFill>
                  <a:schemeClr val="tx2"/>
                </a:solidFill>
                <a:effectLst/>
                <a:latin typeface="Roboto" panose="02000000000000000000" pitchFamily="2" charset="0"/>
              </a:rPr>
              <a:t> </a:t>
            </a:r>
            <a:r>
              <a:rPr lang="tr-TR" sz="2000" b="0" i="0" dirty="0" err="1">
                <a:solidFill>
                  <a:schemeClr val="tx2"/>
                </a:solidFill>
                <a:effectLst/>
                <a:latin typeface="Roboto" panose="02000000000000000000" pitchFamily="2" charset="0"/>
              </a:rPr>
              <a:t>Algorithm</a:t>
            </a:r>
            <a:r>
              <a:rPr lang="tr-TR" sz="2000" b="0" i="0" dirty="0">
                <a:solidFill>
                  <a:schemeClr val="tx2"/>
                </a:solidFill>
                <a:effectLst/>
                <a:latin typeface="Roboto" panose="02000000000000000000" pitchFamily="2" charset="0"/>
              </a:rPr>
              <a:t>), NSA tarafından geliştirilmiş bir </a:t>
            </a:r>
            <a:r>
              <a:rPr lang="tr-TR" sz="2000" b="0" i="0" dirty="0" err="1">
                <a:solidFill>
                  <a:schemeClr val="tx2"/>
                </a:solidFill>
                <a:effectLst/>
                <a:latin typeface="Roboto" panose="02000000000000000000" pitchFamily="2" charset="0"/>
              </a:rPr>
              <a:t>kriptografik</a:t>
            </a:r>
            <a:r>
              <a:rPr lang="tr-TR" sz="2000" b="0" i="0" dirty="0">
                <a:solidFill>
                  <a:schemeClr val="tx2"/>
                </a:solidFill>
                <a:effectLst/>
                <a:latin typeface="Roboto" panose="02000000000000000000" pitchFamily="2" charset="0"/>
              </a:rPr>
              <a:t> özetleme fonksiyonudur. </a:t>
            </a:r>
            <a:r>
              <a:rPr lang="tr-TR" sz="2000" b="0" i="0" u="none" strike="noStrike" dirty="0">
                <a:solidFill>
                  <a:schemeClr val="tx2"/>
                </a:solidFill>
                <a:effectLst/>
                <a:latin typeface="Roboto" panose="02000000000000000000" pitchFamily="2" charset="0"/>
              </a:rPr>
              <a:t>SHA</a:t>
            </a:r>
            <a:r>
              <a:rPr lang="tr-TR" sz="2000" b="0" i="0" dirty="0">
                <a:solidFill>
                  <a:schemeClr val="tx2"/>
                </a:solidFill>
                <a:effectLst/>
                <a:latin typeface="Roboto" panose="02000000000000000000" pitchFamily="2" charset="0"/>
              </a:rPr>
              <a:t> yardımıyla metinler şifrelenerek özetlenebilir ve daha sonradan tekrar çözümlenerek orijinal metin haline getirilebilir. Bu sayede metinlerin tamamen korunmasız olarak transfer edilmesi yerine korumalı olarak karşı tarafa ulaşması hedeflenir.</a:t>
            </a:r>
            <a:r>
              <a:rPr lang="tr-TR" sz="1400" b="0" i="0" dirty="0">
                <a:solidFill>
                  <a:srgbClr val="596880"/>
                </a:solidFill>
                <a:effectLst/>
                <a:latin typeface="Roboto" panose="02000000000000000000" pitchFamily="2" charset="0"/>
              </a:rPr>
              <a:t> </a:t>
            </a:r>
            <a:r>
              <a:rPr lang="tr-TR" sz="2000" b="0" i="0" dirty="0">
                <a:solidFill>
                  <a:schemeClr val="tx2"/>
                </a:solidFill>
                <a:effectLst/>
                <a:latin typeface="Roboto" panose="02000000000000000000" pitchFamily="2" charset="0"/>
              </a:rPr>
              <a:t>SHA şifreleme yöntemi sayesinde istenilen herhangi bir metni özetleme algoritması sayesinde şifreleyebilir ve dışarıdan bakıldığında anlamsız karakterler kümesi halinde görünen metinlere çevirebilirsiniz</a:t>
            </a:r>
            <a:endParaRPr lang="tr-TR" sz="2000" dirty="0">
              <a:solidFill>
                <a:schemeClr val="tx2"/>
              </a:solidFill>
            </a:endParaRPr>
          </a:p>
        </p:txBody>
      </p:sp>
    </p:spTree>
    <p:extLst>
      <p:ext uri="{BB962C8B-B14F-4D97-AF65-F5344CB8AC3E}">
        <p14:creationId xmlns:p14="http://schemas.microsoft.com/office/powerpoint/2010/main" val="38173250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487096-BDB1-6282-30DC-5BA0399D56A6}"/>
              </a:ext>
            </a:extLst>
          </p:cNvPr>
          <p:cNvSpPr>
            <a:spLocks noGrp="1"/>
          </p:cNvSpPr>
          <p:nvPr>
            <p:ph type="title"/>
          </p:nvPr>
        </p:nvSpPr>
        <p:spPr>
          <a:xfrm>
            <a:off x="838200" y="365126"/>
            <a:ext cx="10515600" cy="520092"/>
          </a:xfrm>
        </p:spPr>
        <p:txBody>
          <a:bodyPr>
            <a:normAutofit/>
          </a:bodyPr>
          <a:lstStyle/>
          <a:p>
            <a:pPr algn="ctr"/>
            <a:r>
              <a:rPr lang="tr-TR" sz="3000" dirty="0" err="1">
                <a:solidFill>
                  <a:schemeClr val="accent2"/>
                </a:solidFill>
              </a:rPr>
              <a:t>String</a:t>
            </a:r>
            <a:r>
              <a:rPr lang="tr-TR" sz="3000" dirty="0">
                <a:solidFill>
                  <a:schemeClr val="accent2"/>
                </a:solidFill>
              </a:rPr>
              <a:t> s = "";      </a:t>
            </a:r>
            <a:r>
              <a:rPr lang="tr-TR" sz="3000" dirty="0" err="1">
                <a:solidFill>
                  <a:schemeClr val="accent2"/>
                </a:solidFill>
              </a:rPr>
              <a:t>vs</a:t>
            </a:r>
            <a:r>
              <a:rPr lang="tr-TR" sz="3000" dirty="0">
                <a:solidFill>
                  <a:schemeClr val="accent2"/>
                </a:solidFill>
              </a:rPr>
              <a:t>     </a:t>
            </a:r>
            <a:r>
              <a:rPr lang="tr-TR" sz="3000" dirty="0" err="1">
                <a:solidFill>
                  <a:schemeClr val="accent2"/>
                </a:solidFill>
              </a:rPr>
              <a:t>String</a:t>
            </a:r>
            <a:r>
              <a:rPr lang="tr-TR" sz="3000" dirty="0">
                <a:solidFill>
                  <a:schemeClr val="accent2"/>
                </a:solidFill>
              </a:rPr>
              <a:t> </a:t>
            </a:r>
            <a:r>
              <a:rPr lang="tr-TR" sz="3000" dirty="0" err="1">
                <a:solidFill>
                  <a:schemeClr val="accent2"/>
                </a:solidFill>
              </a:rPr>
              <a:t>str</a:t>
            </a:r>
            <a:r>
              <a:rPr lang="tr-TR" sz="3000" dirty="0">
                <a:solidFill>
                  <a:schemeClr val="accent2"/>
                </a:solidFill>
              </a:rPr>
              <a:t> = </a:t>
            </a:r>
            <a:r>
              <a:rPr lang="tr-TR" sz="3000" dirty="0" err="1">
                <a:solidFill>
                  <a:schemeClr val="accent2"/>
                </a:solidFill>
              </a:rPr>
              <a:t>new</a:t>
            </a:r>
            <a:r>
              <a:rPr lang="tr-TR" sz="3000" dirty="0">
                <a:solidFill>
                  <a:schemeClr val="accent2"/>
                </a:solidFill>
              </a:rPr>
              <a:t> </a:t>
            </a:r>
            <a:r>
              <a:rPr lang="tr-TR" sz="3000" dirty="0" err="1">
                <a:solidFill>
                  <a:schemeClr val="accent2"/>
                </a:solidFill>
              </a:rPr>
              <a:t>String</a:t>
            </a:r>
            <a:r>
              <a:rPr lang="tr-TR" sz="3000" dirty="0">
                <a:solidFill>
                  <a:schemeClr val="accent2"/>
                </a:solidFill>
              </a:rPr>
              <a:t>();</a:t>
            </a:r>
          </a:p>
        </p:txBody>
      </p:sp>
      <p:sp>
        <p:nvSpPr>
          <p:cNvPr id="3" name="İçerik Yer Tutucusu 2">
            <a:extLst>
              <a:ext uri="{FF2B5EF4-FFF2-40B4-BE49-F238E27FC236}">
                <a16:creationId xmlns:a16="http://schemas.microsoft.com/office/drawing/2014/main" id="{364276D1-6A85-F046-B25E-35AF12DE2301}"/>
              </a:ext>
            </a:extLst>
          </p:cNvPr>
          <p:cNvSpPr>
            <a:spLocks noGrp="1"/>
          </p:cNvSpPr>
          <p:nvPr>
            <p:ph idx="1"/>
          </p:nvPr>
        </p:nvSpPr>
        <p:spPr>
          <a:xfrm>
            <a:off x="838200" y="1031132"/>
            <a:ext cx="10515600" cy="5145831"/>
          </a:xfrm>
        </p:spPr>
        <p:txBody>
          <a:bodyPr>
            <a:normAutofit/>
          </a:bodyPr>
          <a:lstStyle/>
          <a:p>
            <a:r>
              <a:rPr lang="tr-TR" sz="2000" b="0" i="0" dirty="0">
                <a:solidFill>
                  <a:schemeClr val="tx2"/>
                </a:solidFill>
                <a:effectLst/>
                <a:latin typeface="Arial" panose="020B0604020202020204" pitchFamily="34" charset="0"/>
              </a:rPr>
              <a:t>Java'daki Dizelerin değişmezliği sayesinde JVM, havuzda her değişmez </a:t>
            </a:r>
            <a:r>
              <a:rPr lang="tr-TR" sz="2000" b="0" i="0" dirty="0" err="1">
                <a:solidFill>
                  <a:schemeClr val="tx2"/>
                </a:solidFill>
                <a:effectLst/>
                <a:latin typeface="Arial" panose="020B0604020202020204" pitchFamily="34" charset="0"/>
              </a:rPr>
              <a:t>Dize'nin</a:t>
            </a:r>
            <a:r>
              <a:rPr lang="tr-TR" sz="2000" b="0" i="0" dirty="0">
                <a:solidFill>
                  <a:schemeClr val="tx2"/>
                </a:solidFill>
                <a:effectLst/>
                <a:latin typeface="Arial" panose="020B0604020202020204" pitchFamily="34" charset="0"/>
              </a:rPr>
              <a:t> yalnızca bir kopyasını depolayarak kendilerine ayrılan bellek miktarını optimize edebilir. </a:t>
            </a:r>
            <a:br>
              <a:rPr lang="tr-TR" sz="2000" dirty="0">
                <a:solidFill>
                  <a:schemeClr val="tx2"/>
                </a:solidFill>
              </a:rPr>
            </a:br>
            <a:r>
              <a:rPr lang="tr-TR" sz="2000" b="0" i="0" dirty="0">
                <a:solidFill>
                  <a:schemeClr val="tx2"/>
                </a:solidFill>
                <a:effectLst/>
                <a:latin typeface="Arial" panose="020B0604020202020204" pitchFamily="34" charset="0"/>
              </a:rPr>
              <a:t>Bir </a:t>
            </a:r>
            <a:r>
              <a:rPr lang="tr-TR" sz="2000" b="0" i="0" dirty="0" err="1">
                <a:solidFill>
                  <a:schemeClr val="tx2"/>
                </a:solidFill>
                <a:effectLst/>
                <a:latin typeface="Arial" panose="020B0604020202020204" pitchFamily="34" charset="0"/>
              </a:rPr>
              <a:t>String</a:t>
            </a:r>
            <a:r>
              <a:rPr lang="tr-TR" sz="2000" b="0" i="0" dirty="0">
                <a:solidFill>
                  <a:schemeClr val="tx2"/>
                </a:solidFill>
                <a:effectLst/>
                <a:latin typeface="Arial" panose="020B0604020202020204" pitchFamily="34" charset="0"/>
              </a:rPr>
              <a:t> değişkeni oluşturup ona bir değer atadığımızda, JVM havuzda eşit değerde bir </a:t>
            </a:r>
            <a:r>
              <a:rPr lang="tr-TR" sz="2000" b="0" i="0" dirty="0" err="1">
                <a:solidFill>
                  <a:schemeClr val="tx2"/>
                </a:solidFill>
                <a:effectLst/>
                <a:latin typeface="Arial" panose="020B0604020202020204" pitchFamily="34" charset="0"/>
              </a:rPr>
              <a:t>String</a:t>
            </a:r>
            <a:r>
              <a:rPr lang="tr-TR" sz="2000" b="0" i="0" dirty="0">
                <a:solidFill>
                  <a:schemeClr val="tx2"/>
                </a:solidFill>
                <a:effectLst/>
                <a:latin typeface="Arial" panose="020B0604020202020204" pitchFamily="34" charset="0"/>
              </a:rPr>
              <a:t> arar. Bulunursa, Java derleyicisi ek bellek ayırmadan yalnızca bellek adresine bir başvuru döndürür. Bulunamazsa, havuza eklenecek ve referansı iade edilecektir.</a:t>
            </a:r>
          </a:p>
          <a:p>
            <a:r>
              <a:rPr lang="tr-TR" sz="2000" b="0" i="0" dirty="0">
                <a:solidFill>
                  <a:schemeClr val="tx2"/>
                </a:solidFill>
                <a:effectLst/>
                <a:latin typeface="Arial" panose="020B0604020202020204" pitchFamily="34" charset="0"/>
              </a:rPr>
              <a:t>New operatör aracılığıyla bir </a:t>
            </a:r>
            <a:r>
              <a:rPr lang="tr-TR" sz="2000" b="0" i="0" dirty="0" err="1">
                <a:solidFill>
                  <a:schemeClr val="tx2"/>
                </a:solidFill>
                <a:effectLst/>
                <a:latin typeface="Arial" panose="020B0604020202020204" pitchFamily="34" charset="0"/>
              </a:rPr>
              <a:t>String</a:t>
            </a:r>
            <a:r>
              <a:rPr lang="tr-TR" sz="2000" b="0" i="0" dirty="0">
                <a:solidFill>
                  <a:schemeClr val="tx2"/>
                </a:solidFill>
                <a:effectLst/>
                <a:latin typeface="Arial" panose="020B0604020202020204" pitchFamily="34" charset="0"/>
              </a:rPr>
              <a:t> oluşturduğumuzda, Java derleyicisi yeni bir nesne oluşturacak ve onu JVM için ayrılmış yığın alanında depolayacaktır.</a:t>
            </a:r>
            <a:br>
              <a:rPr lang="tr-TR" sz="2000" dirty="0">
                <a:solidFill>
                  <a:schemeClr val="tx2"/>
                </a:solidFill>
              </a:rPr>
            </a:br>
            <a:r>
              <a:rPr lang="tr-TR" sz="2000" b="0" i="0" dirty="0">
                <a:solidFill>
                  <a:schemeClr val="tx2"/>
                </a:solidFill>
                <a:effectLst/>
                <a:latin typeface="Arial" panose="020B0604020202020204" pitchFamily="34" charset="0"/>
              </a:rPr>
              <a:t>Bu şekilde oluşturulan her Dize, kendi adresiyle farklı bir bellek bölgesine işaret eder.</a:t>
            </a:r>
          </a:p>
          <a:p>
            <a:endParaRPr lang="tr-TR" sz="2000" dirty="0">
              <a:solidFill>
                <a:schemeClr val="tx2"/>
              </a:solidFill>
              <a:latin typeface="Arial" panose="020B0604020202020204" pitchFamily="34" charset="0"/>
            </a:endParaRPr>
          </a:p>
          <a:p>
            <a:r>
              <a:rPr lang="tr-TR" sz="2000" b="0" i="0" dirty="0" err="1">
                <a:solidFill>
                  <a:schemeClr val="tx2"/>
                </a:solidFill>
                <a:effectLst/>
                <a:latin typeface="Arial" panose="020B0604020202020204" pitchFamily="34" charset="0"/>
              </a:rPr>
              <a:t>new</a:t>
            </a:r>
            <a:r>
              <a:rPr lang="tr-TR" sz="2000" b="0" i="0" dirty="0">
                <a:solidFill>
                  <a:schemeClr val="tx2"/>
                </a:solidFill>
                <a:effectLst/>
                <a:latin typeface="Arial" panose="020B0604020202020204" pitchFamily="34" charset="0"/>
              </a:rPr>
              <a:t>() operatörünü kullanarak bir </a:t>
            </a:r>
            <a:r>
              <a:rPr lang="tr-TR" sz="2000" b="0" i="0" dirty="0" err="1">
                <a:solidFill>
                  <a:schemeClr val="tx2"/>
                </a:solidFill>
                <a:effectLst/>
                <a:latin typeface="Arial" panose="020B0604020202020204" pitchFamily="34" charset="0"/>
              </a:rPr>
              <a:t>String</a:t>
            </a:r>
            <a:r>
              <a:rPr lang="tr-TR" sz="2000" b="0" i="0" dirty="0">
                <a:solidFill>
                  <a:schemeClr val="tx2"/>
                </a:solidFill>
                <a:effectLst/>
                <a:latin typeface="Arial" panose="020B0604020202020204" pitchFamily="34" charset="0"/>
              </a:rPr>
              <a:t> nesnesi oluşturduğumuzda, her zaman yığın belleğinde yeni bir nesne oluşturur. Öte yandan, </a:t>
            </a:r>
            <a:r>
              <a:rPr lang="tr-TR" sz="2000" b="0" i="0" dirty="0" err="1">
                <a:solidFill>
                  <a:schemeClr val="tx2"/>
                </a:solidFill>
                <a:effectLst/>
                <a:latin typeface="Arial" panose="020B0604020202020204" pitchFamily="34" charset="0"/>
              </a:rPr>
              <a:t>String</a:t>
            </a:r>
            <a:r>
              <a:rPr lang="tr-TR" sz="2000" b="0" i="0" dirty="0">
                <a:solidFill>
                  <a:schemeClr val="tx2"/>
                </a:solidFill>
                <a:effectLst/>
                <a:latin typeface="Arial" panose="020B0604020202020204" pitchFamily="34" charset="0"/>
              </a:rPr>
              <a:t> değişmez sözdizimini kullanarak bir nesne oluşturursak, ör. “</a:t>
            </a:r>
            <a:r>
              <a:rPr lang="tr-TR" sz="2000" b="0" i="0" dirty="0" err="1">
                <a:solidFill>
                  <a:schemeClr val="tx2"/>
                </a:solidFill>
                <a:effectLst/>
                <a:latin typeface="Arial" panose="020B0604020202020204" pitchFamily="34" charset="0"/>
              </a:rPr>
              <a:t>Baeldung</a:t>
            </a:r>
            <a:r>
              <a:rPr lang="tr-TR" sz="2000" b="0" i="0" dirty="0">
                <a:solidFill>
                  <a:schemeClr val="tx2"/>
                </a:solidFill>
                <a:effectLst/>
                <a:latin typeface="Arial" panose="020B0604020202020204" pitchFamily="34" charset="0"/>
              </a:rPr>
              <a:t>”, zaten varsa, </a:t>
            </a:r>
            <a:r>
              <a:rPr lang="tr-TR" sz="2000" b="0" i="0" dirty="0" err="1">
                <a:solidFill>
                  <a:schemeClr val="tx2"/>
                </a:solidFill>
                <a:effectLst/>
                <a:latin typeface="Arial" panose="020B0604020202020204" pitchFamily="34" charset="0"/>
              </a:rPr>
              <a:t>String</a:t>
            </a:r>
            <a:r>
              <a:rPr lang="tr-TR" sz="2000" b="0" i="0" dirty="0">
                <a:solidFill>
                  <a:schemeClr val="tx2"/>
                </a:solidFill>
                <a:effectLst/>
                <a:latin typeface="Arial" panose="020B0604020202020204" pitchFamily="34" charset="0"/>
              </a:rPr>
              <a:t> havuzundan mevcut bir nesneyi döndürebilir. Aksi takdirde, yeni bir </a:t>
            </a:r>
            <a:r>
              <a:rPr lang="tr-TR" sz="2000" b="0" i="0" dirty="0" err="1">
                <a:solidFill>
                  <a:schemeClr val="tx2"/>
                </a:solidFill>
                <a:effectLst/>
                <a:latin typeface="Arial" panose="020B0604020202020204" pitchFamily="34" charset="0"/>
              </a:rPr>
              <a:t>String</a:t>
            </a:r>
            <a:r>
              <a:rPr lang="tr-TR" sz="2000" b="0" i="0" dirty="0">
                <a:solidFill>
                  <a:schemeClr val="tx2"/>
                </a:solidFill>
                <a:effectLst/>
                <a:latin typeface="Arial" panose="020B0604020202020204" pitchFamily="34" charset="0"/>
              </a:rPr>
              <a:t> nesnesi oluşturacak ve gelecekte yeniden kullanım için </a:t>
            </a:r>
            <a:r>
              <a:rPr lang="tr-TR" sz="2000" b="0" i="0" dirty="0" err="1">
                <a:solidFill>
                  <a:schemeClr val="tx2"/>
                </a:solidFill>
                <a:effectLst/>
                <a:latin typeface="Arial" panose="020B0604020202020204" pitchFamily="34" charset="0"/>
              </a:rPr>
              <a:t>string</a:t>
            </a:r>
            <a:r>
              <a:rPr lang="tr-TR" sz="2000" b="0" i="0" dirty="0">
                <a:solidFill>
                  <a:schemeClr val="tx2"/>
                </a:solidFill>
                <a:effectLst/>
                <a:latin typeface="Arial" panose="020B0604020202020204" pitchFamily="34" charset="0"/>
              </a:rPr>
              <a:t> havuzuna koyacaktır.</a:t>
            </a:r>
            <a:br>
              <a:rPr lang="tr-TR" sz="2000" dirty="0">
                <a:solidFill>
                  <a:schemeClr val="tx2"/>
                </a:solidFill>
              </a:rPr>
            </a:br>
            <a:r>
              <a:rPr lang="tr-TR" sz="2000" b="0" i="0" dirty="0">
                <a:solidFill>
                  <a:schemeClr val="tx2"/>
                </a:solidFill>
                <a:effectLst/>
                <a:latin typeface="Arial" panose="020B0604020202020204" pitchFamily="34" charset="0"/>
              </a:rPr>
              <a:t>Yüksek düzeyde, her ikisi de </a:t>
            </a:r>
            <a:r>
              <a:rPr lang="tr-TR" sz="2000" b="0" i="0" dirty="0" err="1">
                <a:solidFill>
                  <a:schemeClr val="tx2"/>
                </a:solidFill>
                <a:effectLst/>
                <a:latin typeface="Arial" panose="020B0604020202020204" pitchFamily="34" charset="0"/>
              </a:rPr>
              <a:t>String</a:t>
            </a:r>
            <a:r>
              <a:rPr lang="tr-TR" sz="2000" b="0" i="0" dirty="0">
                <a:solidFill>
                  <a:schemeClr val="tx2"/>
                </a:solidFill>
                <a:effectLst/>
                <a:latin typeface="Arial" panose="020B0604020202020204" pitchFamily="34" charset="0"/>
              </a:rPr>
              <a:t> nesneleridir, ancak temel fark, </a:t>
            </a:r>
            <a:r>
              <a:rPr lang="tr-TR" sz="2000" b="0" i="0" dirty="0" err="1">
                <a:solidFill>
                  <a:schemeClr val="tx2"/>
                </a:solidFill>
                <a:effectLst/>
                <a:latin typeface="Arial" panose="020B0604020202020204" pitchFamily="34" charset="0"/>
              </a:rPr>
              <a:t>new</a:t>
            </a:r>
            <a:r>
              <a:rPr lang="tr-TR" sz="2000" b="0" i="0" dirty="0">
                <a:solidFill>
                  <a:schemeClr val="tx2"/>
                </a:solidFill>
                <a:effectLst/>
                <a:latin typeface="Arial" panose="020B0604020202020204" pitchFamily="34" charset="0"/>
              </a:rPr>
              <a:t>() operatörünün her zaman yeni bir </a:t>
            </a:r>
            <a:r>
              <a:rPr lang="tr-TR" sz="2000" b="0" i="0" dirty="0" err="1">
                <a:solidFill>
                  <a:schemeClr val="tx2"/>
                </a:solidFill>
                <a:effectLst/>
                <a:latin typeface="Arial" panose="020B0604020202020204" pitchFamily="34" charset="0"/>
              </a:rPr>
              <a:t>String</a:t>
            </a:r>
            <a:r>
              <a:rPr lang="tr-TR" sz="2000" b="0" i="0" dirty="0">
                <a:solidFill>
                  <a:schemeClr val="tx2"/>
                </a:solidFill>
                <a:effectLst/>
                <a:latin typeface="Arial" panose="020B0604020202020204" pitchFamily="34" charset="0"/>
              </a:rPr>
              <a:t> nesnesi oluşturmasından kaynaklanır.</a:t>
            </a:r>
            <a:endParaRPr lang="tr-TR" sz="2000" dirty="0">
              <a:solidFill>
                <a:schemeClr val="tx2"/>
              </a:solidFill>
            </a:endParaRPr>
          </a:p>
        </p:txBody>
      </p:sp>
    </p:spTree>
    <p:extLst>
      <p:ext uri="{BB962C8B-B14F-4D97-AF65-F5344CB8AC3E}">
        <p14:creationId xmlns:p14="http://schemas.microsoft.com/office/powerpoint/2010/main" val="294102107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3EB06437-F06E-A0AD-8BB3-8F9C7C7137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933" y="153082"/>
            <a:ext cx="11604978" cy="6645042"/>
          </a:xfrm>
        </p:spPr>
      </p:pic>
    </p:spTree>
    <p:extLst>
      <p:ext uri="{BB962C8B-B14F-4D97-AF65-F5344CB8AC3E}">
        <p14:creationId xmlns:p14="http://schemas.microsoft.com/office/powerpoint/2010/main" val="893534821"/>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2596</TotalTime>
  <Words>7804</Words>
  <Application>Microsoft Office PowerPoint</Application>
  <PresentationFormat>Geniş ekran</PresentationFormat>
  <Paragraphs>490</Paragraphs>
  <Slides>97</Slides>
  <Notes>0</Notes>
  <HiddenSlides>0</HiddenSlides>
  <MMClips>0</MMClips>
  <ScaleCrop>false</ScaleCrop>
  <HeadingPairs>
    <vt:vector size="6" baseType="variant">
      <vt:variant>
        <vt:lpstr>Kullanılan Yazı Tipleri</vt:lpstr>
      </vt:variant>
      <vt:variant>
        <vt:i4>19</vt:i4>
      </vt:variant>
      <vt:variant>
        <vt:lpstr>Tema</vt:lpstr>
      </vt:variant>
      <vt:variant>
        <vt:i4>1</vt:i4>
      </vt:variant>
      <vt:variant>
        <vt:lpstr>Slayt Başlıkları</vt:lpstr>
      </vt:variant>
      <vt:variant>
        <vt:i4>97</vt:i4>
      </vt:variant>
    </vt:vector>
  </HeadingPairs>
  <TitlesOfParts>
    <vt:vector size="117" baseType="lpstr">
      <vt:lpstr>-apple-system</vt:lpstr>
      <vt:lpstr>Arial</vt:lpstr>
      <vt:lpstr>Arial</vt:lpstr>
      <vt:lpstr>Blogger Sans</vt:lpstr>
      <vt:lpstr>Calibri</vt:lpstr>
      <vt:lpstr>Calibri Light</vt:lpstr>
      <vt:lpstr>charter</vt:lpstr>
      <vt:lpstr>Consolas</vt:lpstr>
      <vt:lpstr>inherit</vt:lpstr>
      <vt:lpstr>inter-bold</vt:lpstr>
      <vt:lpstr>inter-regular</vt:lpstr>
      <vt:lpstr>Menlo</vt:lpstr>
      <vt:lpstr>Noto Serif</vt:lpstr>
      <vt:lpstr>Nunito</vt:lpstr>
      <vt:lpstr>Open Sans</vt:lpstr>
      <vt:lpstr>Poppins</vt:lpstr>
      <vt:lpstr>Roboto</vt:lpstr>
      <vt:lpstr>Times New Roman</vt:lpstr>
      <vt:lpstr>Verdana</vt:lpstr>
      <vt:lpstr>Office Theme</vt:lpstr>
      <vt:lpstr>PowerPoint Sunusu</vt:lpstr>
      <vt:lpstr>1.Hafta Pazartesi Ödevi</vt:lpstr>
      <vt:lpstr>URI (Uniform Resource Identifier) ve URL (Uniform Resource Locator) Arasındaki Fark </vt:lpstr>
      <vt:lpstr>HTTP (Hypertext Transfer Protocol) yapısı nedir ne için kullanılır?</vt:lpstr>
      <vt:lpstr>Node.js Nedir? Npm (Node Package Manager ya da Node Packaged Modules ) Nedir?</vt:lpstr>
      <vt:lpstr>Neden Java 8 Kullanılıyor?</vt:lpstr>
      <vt:lpstr>1.Hafta Salı Ödevi</vt:lpstr>
      <vt:lpstr>XHTML (Extensible HyperText Markup Language) ile Html5 (Hypertext Markup Language) Arasındaki Farklar</vt:lpstr>
      <vt:lpstr>Semantic ve non-semanatic nedir?</vt:lpstr>
      <vt:lpstr>Table Colspan ve Rowspan Nedir</vt:lpstr>
      <vt:lpstr>PowerPoint Sunusu</vt:lpstr>
      <vt:lpstr>PowerPoint Sunusu</vt:lpstr>
      <vt:lpstr>Html Kodlama Ödevleri</vt:lpstr>
      <vt:lpstr>Ödev 1</vt:lpstr>
      <vt:lpstr>Ödev 2 (Liste Ödev)</vt:lpstr>
      <vt:lpstr>Ödev 3</vt:lpstr>
      <vt:lpstr>Ödev 4</vt:lpstr>
      <vt:lpstr>Ödev 5</vt:lpstr>
      <vt:lpstr>Ödev 6</vt:lpstr>
      <vt:lpstr>1.Hafta Çarşamba Ödevi</vt:lpstr>
      <vt:lpstr>display:none; visibility:hidden; arasındaki fark nedir ?</vt:lpstr>
      <vt:lpstr>pseudo class ile pseudo element nedir?</vt:lpstr>
      <vt:lpstr>PowerPoint Sunusu</vt:lpstr>
      <vt:lpstr>Group Selectors</vt:lpstr>
      <vt:lpstr>Aşağıdaki kodları araştıralım</vt:lpstr>
      <vt:lpstr>HTML Ödevleri</vt:lpstr>
      <vt:lpstr>1.Hafta Perşembe Ödevleri</vt:lpstr>
      <vt:lpstr>integrity ve crossorigin </vt:lpstr>
      <vt:lpstr>PowerPoint Sunusu</vt:lpstr>
      <vt:lpstr>PowerPoint Sunusu</vt:lpstr>
      <vt:lpstr>1.Hafta Cuma Ödevler</vt:lpstr>
      <vt:lpstr>Unicode ve ASCII Nedir?</vt:lpstr>
      <vt:lpstr>2.Hafta Pazartesi Ödev</vt:lpstr>
      <vt:lpstr>mb-md-0 nedir?</vt:lpstr>
      <vt:lpstr>list-unstyled</vt:lpstr>
      <vt:lpstr>text-shadow</vt:lpstr>
      <vt:lpstr>PowerPoint Sunusu</vt:lpstr>
      <vt:lpstr>2.Hafta Salı Ödevi</vt:lpstr>
      <vt:lpstr>Libraries ile Framework Arasındaki Fark?</vt:lpstr>
      <vt:lpstr>JDK(Java Development Kit) – SDK(Software Development Kit) Arasındaki Fark</vt:lpstr>
      <vt:lpstr>fast-forward- no-fast-forward</vt:lpstr>
      <vt:lpstr>2.Hafta Çarşamba Ödev</vt:lpstr>
      <vt:lpstr>Runtime Error</vt:lpstr>
      <vt:lpstr>Compiler Error</vt:lpstr>
      <vt:lpstr>Syntax Error</vt:lpstr>
      <vt:lpstr>2.Hafta Perşembe Ödev</vt:lpstr>
      <vt:lpstr>Stack Memory ve Heap Memory Nedir?</vt:lpstr>
      <vt:lpstr>Stack Memory ve Heap Memory Arasındaki farklar</vt:lpstr>
      <vt:lpstr>Merkezi Sürüm Kontrol Sistemleri (Centralized Version Control Systems (CVCS))</vt:lpstr>
      <vt:lpstr>PowerPoint Sunusu</vt:lpstr>
      <vt:lpstr>Dağıtık Sürüm Kontrol Sistemleri (Distributed Version Control Systems (DVCS))</vt:lpstr>
      <vt:lpstr>PowerPoint Sunusu</vt:lpstr>
      <vt:lpstr>PowerPoint Sunusu</vt:lpstr>
      <vt:lpstr>PowerPoint Sunusu</vt:lpstr>
      <vt:lpstr>for ile while arasındaki fark  ?</vt:lpstr>
      <vt:lpstr>2.Hafta Cuma Ödev</vt:lpstr>
      <vt:lpstr>Callback Fonksiyon Nedir ?</vt:lpstr>
      <vt:lpstr>var dizi = []; vs var dizi = new Array();</vt:lpstr>
      <vt:lpstr>3.Hafta Pazartesi</vt:lpstr>
      <vt:lpstr>PowerPoint Sunusu</vt:lpstr>
      <vt:lpstr>PowerPoint Sunusu</vt:lpstr>
      <vt:lpstr>3.Hafta Salı</vt:lpstr>
      <vt:lpstr>PowerPoint Sunusu</vt:lpstr>
      <vt:lpstr>call() method</vt:lpstr>
      <vt:lpstr>call() method</vt:lpstr>
      <vt:lpstr>bind() method</vt:lpstr>
      <vt:lpstr>5.Hafta Pazartesi-Salı</vt:lpstr>
      <vt:lpstr>Interpreter ve Compiler nedir?</vt:lpstr>
      <vt:lpstr>Java interpreter ? Compiler mi?</vt:lpstr>
      <vt:lpstr>JavaScript interpreter ? compiler ?</vt:lpstr>
      <vt:lpstr>Open source nedir?</vt:lpstr>
      <vt:lpstr>JVM  JDK JRE nedir?</vt:lpstr>
      <vt:lpstr>PowerPoint Sunusu</vt:lpstr>
      <vt:lpstr>JIT(Just-In-Time) nedir?</vt:lpstr>
      <vt:lpstr>Java 100% oop?</vt:lpstr>
      <vt:lpstr>Java By Pass Value ? By Pass Referances ?</vt:lpstr>
      <vt:lpstr>Java 8 gelen özellikler nelerdir?</vt:lpstr>
      <vt:lpstr>PowerPoint Sunusu</vt:lpstr>
      <vt:lpstr>Primitive types -wrapper class arasındaki farklar ?</vt:lpstr>
      <vt:lpstr>Stack Memory ve Heap Memory Nedir?</vt:lpstr>
      <vt:lpstr>Stack Memory ve Heap Memory Arasındaki farklar</vt:lpstr>
      <vt:lpstr>ascii - unicodes ?</vt:lpstr>
      <vt:lpstr>valueOf() --&gt; toString(),parseInt() aralarındaki farklar nelerdir ?</vt:lpstr>
      <vt:lpstr>StringBuilder ile StringBuffer arasındaki farklar ?</vt:lpstr>
      <vt:lpstr>regex: regular expression nedir ?</vt:lpstr>
      <vt:lpstr>concat() , artı(+) operant, StringBuilder bunlar aralarındaki ilişki nedir ?</vt:lpstr>
      <vt:lpstr>5.Hafta Perşembe</vt:lpstr>
      <vt:lpstr>access modifier (public-private-protected-default)</vt:lpstr>
      <vt:lpstr>Syntax error - logic error - compiler error -run time error</vt:lpstr>
      <vt:lpstr>exception - error ?</vt:lpstr>
      <vt:lpstr>6.Hafta Pazartesi</vt:lpstr>
      <vt:lpstr>Decoder-Encoder nedir ?</vt:lpstr>
      <vt:lpstr>6.Hafta Salı</vt:lpstr>
      <vt:lpstr>MD5</vt:lpstr>
      <vt:lpstr>SHA Secure Hashing Algoritması Nedir?</vt:lpstr>
      <vt:lpstr>String s = "";      vs     String str = new String();</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aysenur demir</dc:creator>
  <cp:lastModifiedBy>irpik</cp:lastModifiedBy>
  <cp:revision>33</cp:revision>
  <dcterms:created xsi:type="dcterms:W3CDTF">2022-05-24T15:56:45Z</dcterms:created>
  <dcterms:modified xsi:type="dcterms:W3CDTF">2022-06-28T20:40:40Z</dcterms:modified>
</cp:coreProperties>
</file>