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8.jpg" ContentType="image/png"/>
  <Override PartName="/ppt/media/image3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31"/>
  </p:notes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 id="361" r:id="rId98"/>
    <p:sldId id="366" r:id="rId99"/>
    <p:sldId id="374" r:id="rId100"/>
    <p:sldId id="368" r:id="rId101"/>
    <p:sldId id="369" r:id="rId102"/>
    <p:sldId id="371" r:id="rId103"/>
    <p:sldId id="362" r:id="rId104"/>
    <p:sldId id="365" r:id="rId105"/>
    <p:sldId id="363" r:id="rId106"/>
    <p:sldId id="370" r:id="rId107"/>
    <p:sldId id="375" r:id="rId108"/>
    <p:sldId id="376" r:id="rId109"/>
    <p:sldId id="378" r:id="rId110"/>
    <p:sldId id="377" r:id="rId111"/>
    <p:sldId id="379" r:id="rId112"/>
    <p:sldId id="380" r:id="rId113"/>
    <p:sldId id="381" r:id="rId114"/>
    <p:sldId id="384" r:id="rId115"/>
    <p:sldId id="383" r:id="rId116"/>
    <p:sldId id="385" r:id="rId117"/>
    <p:sldId id="386" r:id="rId118"/>
    <p:sldId id="387" r:id="rId119"/>
    <p:sldId id="388" r:id="rId120"/>
    <p:sldId id="389" r:id="rId121"/>
    <p:sldId id="390" r:id="rId122"/>
    <p:sldId id="391" r:id="rId123"/>
    <p:sldId id="392" r:id="rId124"/>
    <p:sldId id="393" r:id="rId125"/>
    <p:sldId id="398" r:id="rId126"/>
    <p:sldId id="394" r:id="rId127"/>
    <p:sldId id="395" r:id="rId128"/>
    <p:sldId id="396" r:id="rId129"/>
    <p:sldId id="397"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 name="2.ödev-3.ödev/21.06.2022-22.06.2022" id="{D313B1A8-150B-4918-B838-664D93AAE52D}">
          <p14:sldIdLst>
            <p14:sldId id="361"/>
            <p14:sldId id="366"/>
            <p14:sldId id="374"/>
            <p14:sldId id="368"/>
            <p14:sldId id="369"/>
            <p14:sldId id="371"/>
            <p14:sldId id="362"/>
            <p14:sldId id="365"/>
            <p14:sldId id="363"/>
            <p14:sldId id="370"/>
          </p14:sldIdLst>
        </p14:section>
        <p14:section name="4.ödev-5.ödev/23.06.2022-24.06.2022" id="{10D4819A-674A-4967-A534-3C3083CA75F1}">
          <p14:sldIdLst>
            <p14:sldId id="375"/>
            <p14:sldId id="376"/>
            <p14:sldId id="378"/>
            <p14:sldId id="377"/>
            <p14:sldId id="379"/>
            <p14:sldId id="380"/>
            <p14:sldId id="381"/>
            <p14:sldId id="384"/>
            <p14:sldId id="383"/>
          </p14:sldIdLst>
        </p14:section>
        <p14:section name="1.ödev/27.06.2022" id="{DE3DA599-5FAF-436C-A648-37D169CBB8CC}">
          <p14:sldIdLst>
            <p14:sldId id="385"/>
            <p14:sldId id="386"/>
            <p14:sldId id="387"/>
            <p14:sldId id="388"/>
          </p14:sldIdLst>
        </p14:section>
        <p14:section name="2.ödev/28.06.2022-29.06.2022" id="{ED7195B5-5736-431E-9D57-C43B99C732CD}">
          <p14:sldIdLst>
            <p14:sldId id="389"/>
            <p14:sldId id="390"/>
            <p14:sldId id="391"/>
            <p14:sldId id="392"/>
            <p14:sldId id="393"/>
            <p14:sldId id="398"/>
            <p14:sldId id="394"/>
            <p14:sldId id="395"/>
            <p14:sldId id="396"/>
            <p14:sldId id="3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1D3B8-65DB-493B-886A-51AEC7C80ECA}" type="datetimeFigureOut">
              <a:rPr lang="tr-TR" smtClean="0"/>
              <a:t>3.07.2022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DAE5-2B15-4187-BFF9-58257C056A00}" type="slidenum">
              <a:rPr lang="tr-TR" smtClean="0"/>
              <a:t>‹#›</a:t>
            </a:fld>
            <a:endParaRPr lang="tr-TR"/>
          </a:p>
        </p:txBody>
      </p:sp>
    </p:spTree>
    <p:extLst>
      <p:ext uri="{BB962C8B-B14F-4D97-AF65-F5344CB8AC3E}">
        <p14:creationId xmlns:p14="http://schemas.microsoft.com/office/powerpoint/2010/main" val="290685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DB3FDAE5-2B15-4187-BFF9-58257C056A00}" type="slidenum">
              <a:rPr lang="tr-TR" smtClean="0"/>
              <a:t>99</a:t>
            </a:fld>
            <a:endParaRPr lang="tr-TR"/>
          </a:p>
        </p:txBody>
      </p:sp>
    </p:spTree>
    <p:extLst>
      <p:ext uri="{BB962C8B-B14F-4D97-AF65-F5344CB8AC3E}">
        <p14:creationId xmlns:p14="http://schemas.microsoft.com/office/powerpoint/2010/main" val="2849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3.07.2022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3.07.2022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3.07.2022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3.07.2022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1A1-E434-42D7-8856-69A533606A7C}"/>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valueOf(), toString(), parseInt() Aralarındaki Farklar Nelerdir?</a:t>
            </a:r>
            <a:endParaRPr lang="tr-TR"/>
          </a:p>
        </p:txBody>
      </p:sp>
      <p:sp>
        <p:nvSpPr>
          <p:cNvPr id="3" name="Content Placeholder 2">
            <a:extLst>
              <a:ext uri="{FF2B5EF4-FFF2-40B4-BE49-F238E27FC236}">
                <a16:creationId xmlns:a16="http://schemas.microsoft.com/office/drawing/2014/main" id="{E8B3E59F-B691-4965-9553-0EB2FE32484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valueOf(): </a:t>
            </a:r>
            <a:r>
              <a:rPr lang="tr-TR">
                <a:latin typeface="Arial" panose="020B0604020202020204" pitchFamily="34" charset="0"/>
                <a:cs typeface="Arial" panose="020B0604020202020204" pitchFamily="34" charset="0"/>
              </a:rPr>
              <a:t>Wrapper sınıflarda bulunan , static valueOf() metodunun bir kaç tane overloaded versiyonu vardır. valueOf() metodu String değeri veya primitive değeri Wrapper değere dönüştürür.</a:t>
            </a:r>
          </a:p>
          <a:p>
            <a:r>
              <a:rPr lang="tr-TR" b="1">
                <a:latin typeface="Arial" panose="020B0604020202020204" pitchFamily="34" charset="0"/>
                <a:cs typeface="Arial" panose="020B0604020202020204" pitchFamily="34" charset="0"/>
              </a:rPr>
              <a:t>toString(): </a:t>
            </a:r>
            <a:r>
              <a:rPr lang="tr-TR">
                <a:latin typeface="Arial" panose="020B0604020202020204" pitchFamily="34" charset="0"/>
                <a:cs typeface="Arial" panose="020B0604020202020204" pitchFamily="34" charset="0"/>
              </a:rPr>
              <a:t>Metodu Object sınıfında tanımlanmış bir metottur ve nesnelerin metin karşılıklarını ekrana yazmak için kullanılır. Eğer nesnelerin metinsel bir karşılığı yoksa nesnenin hafızadaki adresini döndürür.</a:t>
            </a:r>
          </a:p>
          <a:p>
            <a:r>
              <a:rPr lang="tr-TR" b="1">
                <a:latin typeface="Arial" panose="020B0604020202020204" pitchFamily="34" charset="0"/>
                <a:cs typeface="Arial" panose="020B0604020202020204" pitchFamily="34" charset="0"/>
              </a:rPr>
              <a:t>parseInt(): </a:t>
            </a:r>
            <a:r>
              <a:rPr lang="tr-TR">
                <a:latin typeface="Arial" panose="020B0604020202020204" pitchFamily="34" charset="0"/>
                <a:cs typeface="Arial" panose="020B0604020202020204" pitchFamily="34" charset="0"/>
              </a:rPr>
              <a:t>String olarak tanımlanmış tamsayıları Integer veri tipine dönüştürmek için kullanılır. Integer.parseInt() primitive değer döndürür.</a:t>
            </a:r>
          </a:p>
        </p:txBody>
      </p:sp>
    </p:spTree>
    <p:extLst>
      <p:ext uri="{BB962C8B-B14F-4D97-AF65-F5344CB8AC3E}">
        <p14:creationId xmlns:p14="http://schemas.microsoft.com/office/powerpoint/2010/main" val="3727364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9CCF-C6E9-4667-96A3-AE24CA32440F}"/>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7345BF0F-09FF-4990-A2BB-75B29820073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StringBuilder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StringBuilder sınıfı en kısa tanımla bize “</a:t>
            </a:r>
            <a:r>
              <a:rPr lang="tr-TR" b="1">
                <a:latin typeface="Arial" panose="020B0604020202020204" pitchFamily="34" charset="0"/>
                <a:cs typeface="Arial" panose="020B0604020202020204" pitchFamily="34" charset="0"/>
              </a:rPr>
              <a:t>mutable</a:t>
            </a:r>
            <a:r>
              <a:rPr lang="tr-TR">
                <a:latin typeface="Arial" panose="020B0604020202020204" pitchFamily="34" charset="0"/>
                <a:cs typeface="Arial" panose="020B0604020202020204" pitchFamily="34" charset="0"/>
              </a:rPr>
              <a:t>” yani değiştirilebilir string elde etmemize olanak tanır. Böylece hafızada her seferinde yeni bir alan açılmadan var olan alan üzerinde değişiklik yapılabilir. Bu da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sınıfını hafıza kullanımı olarak String sınıfının önüne geçirir.</a:t>
            </a:r>
          </a:p>
          <a:p>
            <a:r>
              <a:rPr lang="tr-TR">
                <a:latin typeface="Arial" panose="020B0604020202020204" pitchFamily="34" charset="0"/>
                <a:cs typeface="Arial" panose="020B0604020202020204" pitchFamily="34" charset="0"/>
              </a:rPr>
              <a:t>StringBuilder </a:t>
            </a:r>
            <a:r>
              <a:rPr lang="tr-TR" b="1">
                <a:latin typeface="Arial" panose="020B0604020202020204" pitchFamily="34" charset="0"/>
                <a:cs typeface="Arial" panose="020B0604020202020204" pitchFamily="34" charset="0"/>
              </a:rPr>
              <a:t>thread-safe</a:t>
            </a:r>
            <a:r>
              <a:rPr lang="tr-TR">
                <a:latin typeface="Arial" panose="020B0604020202020204" pitchFamily="34" charset="0"/>
                <a:cs typeface="Arial" panose="020B0604020202020204" pitchFamily="34" charset="0"/>
              </a:rPr>
              <a:t> değildir. Yani synchronized değildir. Thread’li bir işlem kullanılacaksa StringBuilder kullanılması güvenli değildir. Basit bir şekilde durumu açıklayacak olursak: Aynı anda birden fazla thread, oluşturduğunuz StringBuilder nesnesini değiştirmeye çalıştığında StringBuilder bunu engelleyemez. Bu durumda da threadler arasında yapılan değişiklikler aslında bizim istemediğimiz değer değişikliğine neden olur.</a:t>
            </a:r>
          </a:p>
          <a:p>
            <a:r>
              <a:rPr lang="tr-TR">
                <a:latin typeface="Arial" panose="020B0604020202020204" pitchFamily="34" charset="0"/>
                <a:cs typeface="Arial" panose="020B0604020202020204" pitchFamily="34" charset="0"/>
              </a:rPr>
              <a:t>Bir mail göndermek için StringBuilder ile metin oluşturduğunuzu düşünün. Bu işlemi de aynı zamanda 2 farklı thread çalıştırıyor olsun. İlk thread işlemine başlayıp StringBuilder nesnenizi değiştiriyor ve mail içeriğini ayarlıyor. Aynı zamanda diğer thread de aynı StringBuilder nesnesi üzerinde değişiklik yapmak istiyor. Farklı bir kişiye gönderilecek mail için içerik hazırlıyor. Ancak bunu yaparken ilk thread’imizin atadığı değeri ezmiş oluyor. Bunun önüne geçmek için StringBuffer kullanılmalıdır.</a:t>
            </a:r>
          </a:p>
          <a:p>
            <a:endParaRPr lang="tr-TR"/>
          </a:p>
        </p:txBody>
      </p:sp>
    </p:spTree>
    <p:extLst>
      <p:ext uri="{BB962C8B-B14F-4D97-AF65-F5344CB8AC3E}">
        <p14:creationId xmlns:p14="http://schemas.microsoft.com/office/powerpoint/2010/main" val="580743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3E4-A9D5-444B-9DA7-5A0E8C21DAB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BA7DA144-615D-41AC-9116-95E463DC91B6}"/>
              </a:ext>
            </a:extLst>
          </p:cNvPr>
          <p:cNvSpPr>
            <a:spLocks noGrp="1"/>
          </p:cNvSpPr>
          <p:nvPr>
            <p:ph idx="1"/>
          </p:nvPr>
        </p:nvSpPr>
        <p:spPr/>
        <p:txBody>
          <a:bodyPr>
            <a:normAutofit fontScale="77500" lnSpcReduction="20000"/>
          </a:bodyPr>
          <a:lstStyle/>
          <a:p>
            <a:r>
              <a:rPr lang="tr-TR" b="1">
                <a:latin typeface="Arial" panose="020B0604020202020204" pitchFamily="34" charset="0"/>
                <a:cs typeface="Arial" panose="020B0604020202020204" pitchFamily="34" charset="0"/>
              </a:rPr>
              <a:t>StringBuffer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StringBuffer ile StringBuilder aynı metodlara sahiptir. Aynı mantıkla ilerler. Aralarındaki tek fark ise StringBuffer thread-safe yani </a:t>
            </a:r>
            <a:r>
              <a:rPr lang="tr-TR" b="1">
                <a:latin typeface="Arial" panose="020B0604020202020204" pitchFamily="34" charset="0"/>
                <a:cs typeface="Arial" panose="020B0604020202020204" pitchFamily="34" charset="0"/>
              </a:rPr>
              <a:t>synchronized </a:t>
            </a:r>
            <a:r>
              <a:rPr lang="tr-TR">
                <a:latin typeface="Arial" panose="020B0604020202020204" pitchFamily="34" charset="0"/>
                <a:cs typeface="Arial" panose="020B0604020202020204" pitchFamily="34" charset="0"/>
              </a:rPr>
              <a:t>‘tır. Bu durum da StringBuffer’ı thread’li işlemlerde kullanılmasını güvenli yapar. Thread’li işlemlerde güvenli olmasının getirdiği bir dezavantaj da mevcuttur. Bu durum StringBuffer’ın StringBuilder’dan daha yavaş çalışmasına neden olur</a:t>
            </a:r>
          </a:p>
          <a:p>
            <a:r>
              <a:rPr lang="tr-TR" b="1">
                <a:latin typeface="Arial" panose="020B0604020202020204" pitchFamily="34" charset="0"/>
                <a:cs typeface="Arial" panose="020B0604020202020204" pitchFamily="34" charset="0"/>
              </a:rPr>
              <a:t>String </a:t>
            </a:r>
            <a:r>
              <a:rPr lang="tr-TR">
                <a:latin typeface="Arial" panose="020B0604020202020204" pitchFamily="34" charset="0"/>
                <a:cs typeface="Arial" panose="020B0604020202020204" pitchFamily="34" charset="0"/>
              </a:rPr>
              <a:t>nesneleri değiştirilemez. Bundan dolayı sürekli üzerinde değişiklik/ekleme yapılacak stringlerimiz varsa hafıza konusunda sıkıntı çıkartması mümkün. Bunun önüne geçmek için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ve </a:t>
            </a:r>
            <a:r>
              <a:rPr lang="tr-TR" b="1">
                <a:latin typeface="Arial" panose="020B0604020202020204" pitchFamily="34" charset="0"/>
                <a:cs typeface="Arial" panose="020B0604020202020204" pitchFamily="34" charset="0"/>
              </a:rPr>
              <a:t>StringBuffer </a:t>
            </a:r>
            <a:r>
              <a:rPr lang="tr-TR">
                <a:latin typeface="Arial" panose="020B0604020202020204" pitchFamily="34" charset="0"/>
                <a:cs typeface="Arial" panose="020B0604020202020204" pitchFamily="34" charset="0"/>
              </a:rPr>
              <a:t>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p>
          <a:p>
            <a:endParaRPr lang="tr-TR"/>
          </a:p>
        </p:txBody>
      </p:sp>
    </p:spTree>
    <p:extLst>
      <p:ext uri="{BB962C8B-B14F-4D97-AF65-F5344CB8AC3E}">
        <p14:creationId xmlns:p14="http://schemas.microsoft.com/office/powerpoint/2010/main" val="2013127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A592-260C-494A-9E97-47ECB564B1B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5" name="Content Placeholder 4">
            <a:extLst>
              <a:ext uri="{FF2B5EF4-FFF2-40B4-BE49-F238E27FC236}">
                <a16:creationId xmlns:a16="http://schemas.microsoft.com/office/drawing/2014/main" id="{414BA9BE-F3C6-486D-9CBB-4360A4336ABC}"/>
              </a:ext>
            </a:extLst>
          </p:cNvPr>
          <p:cNvSpPr>
            <a:spLocks noGrp="1"/>
          </p:cNvSpPr>
          <p:nvPr>
            <p:ph sz="half" idx="1"/>
          </p:nvPr>
        </p:nvSpPr>
        <p:spPr/>
        <p:txBody>
          <a:bodyPr>
            <a:normAutofit fontScale="85000" lnSpcReduction="10000"/>
          </a:bodyPr>
          <a:lstStyle/>
          <a:p>
            <a:r>
              <a:rPr lang="tr-TR" b="1">
                <a:latin typeface="Arial" panose="020B0604020202020204" pitchFamily="34" charset="0"/>
                <a:cs typeface="Arial" panose="020B0604020202020204" pitchFamily="34" charset="0"/>
              </a:rPr>
              <a:t>Regular Expression or Regex:</a:t>
            </a:r>
            <a:r>
              <a:rPr lang="tr-TR">
                <a:latin typeface="Arial" panose="020B0604020202020204" pitchFamily="34" charset="0"/>
                <a:cs typeface="Arial" panose="020B0604020202020204" pitchFamily="34" charset="0"/>
              </a:rPr>
              <a:t> Java'da bir string aramak, işlemek ve düzenlemek için kullanılabilecek String modellerini tanımlamaya yönelik bir API'dir. E-posta doğrulaması ve parolalar, kısıtlamaları tanımlamak için Regex'in yaygın olarak kullanıldığı birkaç string alanıdır. </a:t>
            </a:r>
          </a:p>
          <a:p>
            <a:r>
              <a:rPr lang="tr-TR" b="1">
                <a:latin typeface="Arial" panose="020B0604020202020204" pitchFamily="34" charset="0"/>
                <a:cs typeface="Arial" panose="020B0604020202020204" pitchFamily="34" charset="0"/>
              </a:rPr>
              <a:t>Regular Expression; java.util.regex</a:t>
            </a:r>
            <a:r>
              <a:rPr lang="tr-TR">
                <a:latin typeface="Arial" panose="020B0604020202020204" pitchFamily="34" charset="0"/>
                <a:cs typeface="Arial" panose="020B0604020202020204" pitchFamily="34" charset="0"/>
              </a:rPr>
              <a:t> paketi altında sağlanır. Bu 3 sınıf ve 1 arayüzden oluşmaktadır.</a:t>
            </a:r>
          </a:p>
          <a:p>
            <a:endParaRPr lang="tr-TR"/>
          </a:p>
        </p:txBody>
      </p:sp>
      <p:pic>
        <p:nvPicPr>
          <p:cNvPr id="9" name="Content Placeholder 8">
            <a:extLst>
              <a:ext uri="{FF2B5EF4-FFF2-40B4-BE49-F238E27FC236}">
                <a16:creationId xmlns:a16="http://schemas.microsoft.com/office/drawing/2014/main" id="{0AD09484-8DCD-44B6-A590-B30FCECD5B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77307"/>
            <a:ext cx="4645025" cy="2322512"/>
          </a:xfrm>
        </p:spPr>
      </p:pic>
    </p:spTree>
    <p:extLst>
      <p:ext uri="{BB962C8B-B14F-4D97-AF65-F5344CB8AC3E}">
        <p14:creationId xmlns:p14="http://schemas.microsoft.com/office/powerpoint/2010/main" val="1051766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160-4214-47DE-A467-308E658E7337}"/>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3ACD3FD1-5AF7-4CDF-8BD0-010EB6110223}"/>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Pattern Class</a:t>
            </a:r>
            <a:r>
              <a:rPr lang="tr-TR">
                <a:latin typeface="Arial" panose="020B0604020202020204" pitchFamily="34" charset="0"/>
                <a:cs typeface="Arial" panose="020B0604020202020204" pitchFamily="34" charset="0"/>
              </a:rPr>
              <a:t>: Kalıpları tanımlamak için kullanılır. Bu sınıf, hiçbir genel kurucu sağlamadan çeşitli kalıp türlerini tanımlamak için kullanılabilecek düzenli ifadelerin bir derlemesidir. Bu, ilk argüman olarak normal bir ifadeyi kabul eden ve böylece yürütmeden sonra bir kalıp döndüren compile() yöntemi çağrılarak oluşturulabilir.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compile() flags() matcher() matches() pattern() quote() split() toString()</a:t>
            </a:r>
          </a:p>
          <a:p>
            <a:r>
              <a:rPr lang="tr-TR" b="1">
                <a:latin typeface="Arial" panose="020B0604020202020204" pitchFamily="34" charset="0"/>
                <a:cs typeface="Arial" panose="020B0604020202020204" pitchFamily="34" charset="0"/>
              </a:rPr>
              <a:t>Matcher Class:</a:t>
            </a:r>
            <a:r>
              <a:rPr lang="tr-TR">
                <a:latin typeface="Arial" panose="020B0604020202020204" pitchFamily="34" charset="0"/>
                <a:cs typeface="Arial" panose="020B0604020202020204" pitchFamily="34" charset="0"/>
              </a:rPr>
              <a:t> Kalıpları kullanarak metin üzerinde eşleştirme işlemleri yapmak için kullanılır. Bu nesne, Java'da bir girdi dizgisi için eşleştirme işlemlerini gerçekleştirmek ve böylece daha önce açıklanan kalıpları yorumlamak için kullanılır. Bu da hiçbir kamu kurucu tanımlamaz. Bu, herhangi bir desen nesnesi üzerinde bir matcher() çağrılarak uygulanabilir.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find() start() end() groupCount() group() matches()</a:t>
            </a:r>
          </a:p>
          <a:p>
            <a:endParaRPr lang="tr-TR"/>
          </a:p>
        </p:txBody>
      </p:sp>
    </p:spTree>
    <p:extLst>
      <p:ext uri="{BB962C8B-B14F-4D97-AF65-F5344CB8AC3E}">
        <p14:creationId xmlns:p14="http://schemas.microsoft.com/office/powerpoint/2010/main" val="3447349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37F-C43F-4D51-8B7A-0DB16FD264F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C2F17DC1-3750-4490-A2AB-F0020D017AC1}"/>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PatternSyntaxException Class</a:t>
            </a:r>
            <a:r>
              <a:rPr lang="tr-TR">
                <a:latin typeface="Arial" panose="020B0604020202020204" pitchFamily="34" charset="0"/>
                <a:cs typeface="Arial" panose="020B0604020202020204" pitchFamily="34" charset="0"/>
              </a:rPr>
              <a:t>: Normal ifade modelinde sözdizimi hatasını belirtmek için kullanılır. Bu, normal ifade modelinde bir sözdizimi hatasını belirtmek için kullanılan ve denetlenmeyen bir istisna olan bir Regex nesnesidir.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getDescription() getIndex() getMessage() getPattern()</a:t>
            </a:r>
          </a:p>
          <a:p>
            <a:r>
              <a:rPr lang="tr-TR" b="1">
                <a:latin typeface="Arial" panose="020B0604020202020204" pitchFamily="34" charset="0"/>
                <a:cs typeface="Arial" panose="020B0604020202020204" pitchFamily="34" charset="0"/>
              </a:rPr>
              <a:t>MatchResult Interface:</a:t>
            </a:r>
            <a:r>
              <a:rPr lang="tr-TR">
                <a:latin typeface="Arial" panose="020B0604020202020204" pitchFamily="34" charset="0"/>
                <a:cs typeface="Arial" panose="020B0604020202020204" pitchFamily="34" charset="0"/>
              </a:rPr>
              <a:t> Bir eşleştirme işleminin sonucunu temsil etmek için kullanılır. Bu arayüz, bir normal ifade için bir eşleştirme işleminin sonucunu belirlemek için kullanılır. Eşleşme sınırları, gruplar ve grup sınırları görülebilse de bir MatchResult aracılığıyla değişikliğe izin verilmediğine dikkat edilmelidir.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end() group() groupCount() start()</a:t>
            </a:r>
          </a:p>
          <a:p>
            <a:endParaRPr lang="tr-TR"/>
          </a:p>
        </p:txBody>
      </p:sp>
    </p:spTree>
    <p:extLst>
      <p:ext uri="{BB962C8B-B14F-4D97-AF65-F5344CB8AC3E}">
        <p14:creationId xmlns:p14="http://schemas.microsoft.com/office/powerpoint/2010/main" val="1931057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1F5-54B6-4D80-AB69-9ADFD2F3F83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Concat() , Artı(+) Operant, StringBuilder Bunlar Aralarındaki İlişki Nedir?</a:t>
            </a:r>
            <a:endParaRPr lang="tr-TR"/>
          </a:p>
        </p:txBody>
      </p:sp>
      <p:sp>
        <p:nvSpPr>
          <p:cNvPr id="3" name="Content Placeholder 2">
            <a:extLst>
              <a:ext uri="{FF2B5EF4-FFF2-40B4-BE49-F238E27FC236}">
                <a16:creationId xmlns:a16="http://schemas.microsoft.com/office/drawing/2014/main" id="{4BAFDDC8-8CBB-461C-9787-4CB8576B23FE}"/>
              </a:ext>
            </a:extLst>
          </p:cNvPr>
          <p:cNvSpPr>
            <a:spLocks noGrp="1"/>
          </p:cNvSpPr>
          <p:nvPr>
            <p:ph idx="1"/>
          </p:nvPr>
        </p:nvSpPr>
        <p:spPr>
          <a:xfrm>
            <a:off x="1491449" y="2015732"/>
            <a:ext cx="9563405" cy="3435157"/>
          </a:xfrm>
        </p:spPr>
        <p:txBody>
          <a:bodyPr>
            <a:noAutofit/>
          </a:bodyPr>
          <a:lstStyle/>
          <a:p>
            <a:r>
              <a:rPr lang="tr-TR" sz="1200" b="1">
                <a:latin typeface="Arial" panose="020B0604020202020204" pitchFamily="34" charset="0"/>
                <a:cs typeface="Arial" panose="020B0604020202020204" pitchFamily="34" charset="0"/>
              </a:rPr>
              <a:t>Concat(): </a:t>
            </a:r>
            <a:r>
              <a:rPr lang="tr-TR" sz="1200">
                <a:latin typeface="Arial" panose="020B0604020202020204" pitchFamily="34" charset="0"/>
                <a:cs typeface="Arial" panose="020B0604020202020204" pitchFamily="34" charset="0"/>
              </a:rPr>
              <a:t>Bir string ifadeyi başka bir string ifadeyle birleştirmek için kullanılır.  yalnızca bir String iletebilirsiniz .</a:t>
            </a:r>
          </a:p>
          <a:p>
            <a:r>
              <a:rPr lang="tr-TR" sz="1200" b="1">
                <a:latin typeface="Arial" panose="020B0604020202020204" pitchFamily="34" charset="0"/>
                <a:cs typeface="Arial" panose="020B0604020202020204" pitchFamily="34" charset="0"/>
              </a:rPr>
              <a:t>Artı(+) Operant: </a:t>
            </a:r>
            <a:r>
              <a:rPr lang="tr-TR" sz="1200">
                <a:latin typeface="Arial" panose="020B0604020202020204" pitchFamily="34" charset="0"/>
                <a:cs typeface="Arial" panose="020B0604020202020204" pitchFamily="34" charset="0"/>
              </a:rPr>
              <a:t>Operatörün her iki tarafına da değerler ekler. Java dili, dize birleştirme operatörü ( + ) ve diğer nesnelerin dizelere dönüştürülmesi için özel destek sağlar. String birleştirme StringBuilder veya StringBiffer sınıfı ve apend yöntemi aracılığıyla uygulanır.</a:t>
            </a:r>
          </a:p>
          <a:p>
            <a:r>
              <a:rPr lang="tr-TR" sz="1200">
                <a:latin typeface="Arial" panose="020B0604020202020204" pitchFamily="34" charset="0"/>
                <a:cs typeface="Arial" panose="020B0604020202020204" pitchFamily="34" charset="0"/>
              </a:rPr>
              <a:t>String dönüştürmeleri, Object tarafından tanımlanan ve Java'daki tüm sınıflar tarafından devralınan toString yöntemi aracılığıyla uygulanır.</a:t>
            </a:r>
            <a:endParaRPr lang="tr-TR" sz="1200" b="1">
              <a:latin typeface="Arial" panose="020B0604020202020204" pitchFamily="34" charset="0"/>
              <a:cs typeface="Arial" panose="020B0604020202020204" pitchFamily="34" charset="0"/>
            </a:endParaRPr>
          </a:p>
          <a:p>
            <a:r>
              <a:rPr lang="tr-TR" sz="1200" b="1">
                <a:latin typeface="Arial" panose="020B0604020202020204" pitchFamily="34" charset="0"/>
                <a:cs typeface="Arial" panose="020B0604020202020204" pitchFamily="34" charset="0"/>
              </a:rPr>
              <a:t>StringBuilder: </a:t>
            </a:r>
            <a:r>
              <a:rPr lang="tr-TR" sz="1200">
                <a:latin typeface="Arial" panose="020B0604020202020204" pitchFamily="34" charset="0"/>
                <a:cs typeface="Arial" panose="020B0604020202020204" pitchFamily="34" charset="0"/>
              </a:rPr>
              <a:t>Java'da değişken bir karakter dizisini temsil eder. Java'daki String Sınıfı, değişmez bir karakter dizisi oluşturduğundan, StringBuilder sınıfı, değiştirilebilir bir karakter dizisi oluşturduğu için String Class'a bir alternatif sağlar. StringBuilder'ın işlevi, StringBuffer sınıfına çok benzer, çünkü her ikisi de değişken bir karakter dizisi oluşturarak String Class'a bir alternatif sağlar. </a:t>
            </a:r>
          </a:p>
          <a:p>
            <a:r>
              <a:rPr lang="tr-TR" sz="1200">
                <a:latin typeface="Arial" panose="020B0604020202020204" pitchFamily="34" charset="0"/>
                <a:cs typeface="Arial" panose="020B0604020202020204" pitchFamily="34" charset="0"/>
              </a:rPr>
              <a:t>Ancak, StringBuilder sınıfı, senkronizasyon temelinde StringBuffer sınıfından farklıdır. StringBuilder sınıfı senkronizasyon garantisi vermezken StringBuffer sınıfı sağlar. Bu nedenle bu sınıf, StringBuffer'ın tek bir iş parçacığı tarafından kullanıldığı yerlerde (genelde olduğu gibi) StringBuffer için bir yedek olarak kullanılmak üzere tasarlanmıştır. Nerede mumkunse, Çoğu uygulamada daha hızlı olacağı için bu sınıfın StringBuffer yerine kullanılması önerilir. StringBuilder örnekleri, birden çok iş parçacığı tarafından kullanım için güvenli değildir. Böyle bir senkronizasyon gerekliyse, StringBuffer kullanılması tavsiye edilir.</a:t>
            </a:r>
          </a:p>
        </p:txBody>
      </p:sp>
    </p:spTree>
    <p:extLst>
      <p:ext uri="{BB962C8B-B14F-4D97-AF65-F5344CB8AC3E}">
        <p14:creationId xmlns:p14="http://schemas.microsoft.com/office/powerpoint/2010/main" val="13574510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9E4F7-196B-487F-A816-122526DDB3F5}"/>
              </a:ext>
            </a:extLst>
          </p:cNvPr>
          <p:cNvSpPr>
            <a:spLocks noGrp="1"/>
          </p:cNvSpPr>
          <p:nvPr>
            <p:ph type="title"/>
          </p:nvPr>
        </p:nvSpPr>
        <p:spPr>
          <a:xfrm>
            <a:off x="1454239" y="656948"/>
            <a:ext cx="8643154" cy="2987132"/>
          </a:xfrm>
        </p:spPr>
        <p:txBody>
          <a:bodyPr>
            <a:normAutofit/>
          </a:bodyPr>
          <a:lstStyle/>
          <a:p>
            <a:r>
              <a:rPr lang="tr-TR" sz="3200" b="1" cap="none">
                <a:latin typeface="Arial" panose="020B0604020202020204" pitchFamily="34" charset="0"/>
                <a:cs typeface="Arial" panose="020B0604020202020204" pitchFamily="34" charset="0"/>
              </a:rPr>
              <a:t>1-</a:t>
            </a:r>
            <a:r>
              <a:rPr lang="tr-TR" sz="3200" cap="none">
                <a:latin typeface="Arial" panose="020B0604020202020204" pitchFamily="34" charset="0"/>
                <a:cs typeface="Arial" panose="020B0604020202020204" pitchFamily="34" charset="0"/>
              </a:rPr>
              <a:t> Access Modifier (public-private-protected-default) nedir?</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Syntax error - logic error - compiler error - run time error - exception error nedir?</a:t>
            </a:r>
            <a:br>
              <a:rPr lang="tr-TR"/>
            </a:br>
            <a:endParaRPr lang="tr-TR"/>
          </a:p>
        </p:txBody>
      </p:sp>
      <p:sp>
        <p:nvSpPr>
          <p:cNvPr id="5" name="Text Placeholder 4">
            <a:extLst>
              <a:ext uri="{FF2B5EF4-FFF2-40B4-BE49-F238E27FC236}">
                <a16:creationId xmlns:a16="http://schemas.microsoft.com/office/drawing/2014/main" id="{DE64CEE1-BB09-4B0B-A504-1C42E2DCCCAD}"/>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perşembe-cuma ödev (23.06.2022 - 24.06.2022)</a:t>
            </a:r>
          </a:p>
          <a:p>
            <a:r>
              <a:rPr lang="tr-TR" b="1"/>
              <a:t>Hazırlayan:  </a:t>
            </a:r>
            <a:r>
              <a:rPr lang="tr-TR"/>
              <a:t>Tuba ARĞIN</a:t>
            </a:r>
          </a:p>
          <a:p>
            <a:endParaRPr lang="tr-TR"/>
          </a:p>
        </p:txBody>
      </p:sp>
    </p:spTree>
    <p:extLst>
      <p:ext uri="{BB962C8B-B14F-4D97-AF65-F5344CB8AC3E}">
        <p14:creationId xmlns:p14="http://schemas.microsoft.com/office/powerpoint/2010/main" val="1757260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CC3-FA3C-4AD3-A6F1-7EDF0069F6D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Access Modifier (public-private-protected-default) nedir?</a:t>
            </a:r>
            <a:endParaRPr lang="tr-TR"/>
          </a:p>
        </p:txBody>
      </p:sp>
      <p:sp>
        <p:nvSpPr>
          <p:cNvPr id="3" name="Content Placeholder 2">
            <a:extLst>
              <a:ext uri="{FF2B5EF4-FFF2-40B4-BE49-F238E27FC236}">
                <a16:creationId xmlns:a16="http://schemas.microsoft.com/office/drawing/2014/main" id="{121FFF5A-D82A-487B-8279-6E2730D3CBC0}"/>
              </a:ext>
            </a:extLst>
          </p:cNvPr>
          <p:cNvSpPr>
            <a:spLocks noGrp="1"/>
          </p:cNvSpPr>
          <p:nvPr>
            <p:ph idx="1"/>
          </p:nvPr>
        </p:nvSpPr>
        <p:spPr>
          <a:xfrm>
            <a:off x="1367161" y="2015732"/>
            <a:ext cx="9687693" cy="3834652"/>
          </a:xfrm>
        </p:spPr>
        <p:txBody>
          <a:bodyPr>
            <a:normAutofit fontScale="62500" lnSpcReduction="20000"/>
          </a:bodyPr>
          <a:lstStyle/>
          <a:p>
            <a:r>
              <a:rPr lang="tr-TR" sz="2500" b="1">
                <a:latin typeface="Arial" panose="020B0604020202020204" pitchFamily="34" charset="0"/>
                <a:cs typeface="Arial" panose="020B0604020202020204" pitchFamily="34" charset="0"/>
              </a:rPr>
              <a:t>PUBLIC (GENEL): </a:t>
            </a:r>
            <a:r>
              <a:rPr lang="tr-TR" sz="2500">
                <a:latin typeface="Arial" panose="020B0604020202020204" pitchFamily="34" charset="0"/>
                <a:cs typeface="Arial" panose="020B0604020202020204" pitchFamily="34" charset="0"/>
              </a:rPr>
              <a:t>Public erişim belirleyicisine sahip olan değişken ya da metodların erişim düzeyi her yerdedir. Sınıf içinden, sınıf dışından, paket içinden ve paket dışından erişilebilir.</a:t>
            </a:r>
          </a:p>
          <a:p>
            <a:r>
              <a:rPr lang="tr-TR" sz="2500" b="1">
                <a:latin typeface="Arial" panose="020B0604020202020204" pitchFamily="34" charset="0"/>
                <a:cs typeface="Arial" panose="020B0604020202020204" pitchFamily="34" charset="0"/>
              </a:rPr>
              <a:t>PRIVATE (ÖZEL): </a:t>
            </a:r>
            <a:r>
              <a:rPr lang="tr-TR" sz="2500">
                <a:latin typeface="Arial" panose="020B0604020202020204" pitchFamily="34" charset="0"/>
                <a:cs typeface="Arial" panose="020B0604020202020204" pitchFamily="34" charset="0"/>
              </a:rPr>
              <a:t>Private erişim belirleyicisine sahip değişken ya da metodlar sadece aynı sınıf içerisinden erişime açıktırlar. Sınıftan üretilmiş nesneden, alt sınıflardan ulaşım yapılamaz.</a:t>
            </a:r>
          </a:p>
          <a:p>
            <a:r>
              <a:rPr lang="tr-TR" sz="2500" b="1">
                <a:latin typeface="Arial" panose="020B0604020202020204" pitchFamily="34" charset="0"/>
                <a:cs typeface="Arial" panose="020B0604020202020204" pitchFamily="34" charset="0"/>
              </a:rPr>
              <a:t>PROTECTED (KORUMALI): </a:t>
            </a:r>
            <a:r>
              <a:rPr lang="tr-TR" sz="2500">
                <a:latin typeface="Arial" panose="020B0604020202020204" pitchFamily="34" charset="0"/>
                <a:cs typeface="Arial" panose="020B0604020202020204" pitchFamily="34" charset="0"/>
              </a:rPr>
              <a:t>Protected erişim belirleyicisine sahip değişken ya da metodlar sınıf içerisinden, aynı sınıftan oluşturulmuş nesneden ve alt sınıflardan oluşturulmuş nesneden erişime açıktır.</a:t>
            </a:r>
          </a:p>
          <a:p>
            <a:r>
              <a:rPr lang="tr-TR" sz="2500">
                <a:latin typeface="Arial" panose="020B0604020202020204" pitchFamily="34" charset="0"/>
                <a:cs typeface="Arial" panose="020B0604020202020204" pitchFamily="34" charset="0"/>
              </a:rPr>
              <a:t>Ancak bu sınıfın bulunduğu dış paketten erişime açık değildirler fakat dış paketteki sınıf import edilip kalıtım uygulanırsa kalıtım yapılan sınıftan erişime açıktır ama yine de nesne ulaşımına kapalıdır.</a:t>
            </a:r>
          </a:p>
          <a:p>
            <a:r>
              <a:rPr lang="tr-TR" sz="2500" b="1">
                <a:latin typeface="Arial" panose="020B0604020202020204" pitchFamily="34" charset="0"/>
                <a:cs typeface="Arial" panose="020B0604020202020204" pitchFamily="34" charset="0"/>
              </a:rPr>
              <a:t>DEFAULT (ERİŞİM BELİRLEYİCİSİ OLMAYAN): </a:t>
            </a:r>
            <a:r>
              <a:rPr lang="tr-TR" sz="2500">
                <a:latin typeface="Arial" panose="020B0604020202020204" pitchFamily="34" charset="0"/>
                <a:cs typeface="Arial" panose="020B0604020202020204" pitchFamily="34" charset="0"/>
              </a:rPr>
              <a:t>Default tipindeki değişkenler erişim düzeyi yalnızca paket içindedir. Paketin dışından erişilemez. Herhangi bir erişim düzeyi belirtmezseniz, varsayılan olacaktır.</a:t>
            </a:r>
          </a:p>
          <a:p>
            <a:endParaRPr lang="tr-TR"/>
          </a:p>
        </p:txBody>
      </p:sp>
    </p:spTree>
    <p:extLst>
      <p:ext uri="{BB962C8B-B14F-4D97-AF65-F5344CB8AC3E}">
        <p14:creationId xmlns:p14="http://schemas.microsoft.com/office/powerpoint/2010/main" val="5777905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1EBF-3E1A-446E-87CF-C7B0F349A15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ERİŞİM TABLOSU</a:t>
            </a:r>
            <a:endParaRPr lang="tr-TR">
              <a:latin typeface="Arial" panose="020B0604020202020204" pitchFamily="34" charset="0"/>
              <a:cs typeface="Arial" panose="020B0604020202020204" pitchFamily="34" charset="0"/>
            </a:endParaRPr>
          </a:p>
        </p:txBody>
      </p:sp>
      <p:pic>
        <p:nvPicPr>
          <p:cNvPr id="1026" name="Picture 2" descr="https://tolgagureli.notion.site/image/https%3A%2F%2Fs3-us-west-2.amazonaws.com%2Fsecure.notion-static.com%2F1748664d-1ce8-4b40-a852-e919b68b17cd%2FUntitled.png?table=block&amp;id=cb5996e8-8192-4d72-bcf7-4c3ceddb7e21&amp;spaceId=3617b432-6eda-4ee7-ad85-631d34ed1c31&amp;width=1110&amp;userId=&amp;cache=v2">
            <a:extLst>
              <a:ext uri="{FF2B5EF4-FFF2-40B4-BE49-F238E27FC236}">
                <a16:creationId xmlns:a16="http://schemas.microsoft.com/office/drawing/2014/main" id="{077F62BE-AFF4-4F58-B897-102B0EF13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044" y="2016125"/>
            <a:ext cx="6436236"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9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D777-0274-4EFC-BA00-B6FF182EE0D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08239785-A0D1-42C2-8EB5-1102265231BC}"/>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Syntax Error (Sözdizimi Hatası): Y</a:t>
            </a:r>
            <a:r>
              <a:rPr lang="tr-TR">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b="1">
                <a:latin typeface="Arial" panose="020B0604020202020204" pitchFamily="34" charset="0"/>
                <a:cs typeface="Arial" panose="020B0604020202020204" pitchFamily="34" charset="0"/>
              </a:rPr>
              <a:t> Syntax Error </a:t>
            </a:r>
            <a:r>
              <a:rPr lang="tr-TR">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a:p>
            <a:endParaRPr lang="tr-TR"/>
          </a:p>
        </p:txBody>
      </p:sp>
    </p:spTree>
    <p:extLst>
      <p:ext uri="{BB962C8B-B14F-4D97-AF65-F5344CB8AC3E}">
        <p14:creationId xmlns:p14="http://schemas.microsoft.com/office/powerpoint/2010/main" val="898854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3EF-4B83-460E-9CDA-D390B92A439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F2462841-5573-4018-AE64-9B24A17F58F7}"/>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 (Derleyici Hatası): </a:t>
            </a:r>
            <a:r>
              <a:rPr lang="tr-TR">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b="1">
                <a:latin typeface="Arial" panose="020B0604020202020204" pitchFamily="34" charset="0"/>
                <a:cs typeface="Arial" panose="020B0604020202020204" pitchFamily="34" charset="0"/>
              </a:rPr>
              <a:t>Bazı yaygın derleme hataları</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Eksik veya fazladan noktalı virgül</a:t>
            </a:r>
          </a:p>
          <a:p>
            <a:r>
              <a:rPr lang="tr-TR">
                <a:latin typeface="Arial" panose="020B0604020202020204" pitchFamily="34" charset="0"/>
                <a:cs typeface="Arial" panose="020B0604020202020204" pitchFamily="34" charset="0"/>
              </a:rPr>
              <a:t>Sözdizimi hatası, yanlış sayıda argüman, </a:t>
            </a:r>
          </a:p>
          <a:p>
            <a:r>
              <a:rPr lang="tr-TR">
                <a:latin typeface="Arial" panose="020B0604020202020204" pitchFamily="34" charset="0"/>
                <a:cs typeface="Arial" panose="020B0604020202020204" pitchFamily="34" charset="0"/>
              </a:rPr>
              <a:t>Tip hatası, Bildirilmemiş değişken</a:t>
            </a:r>
          </a:p>
          <a:p>
            <a:r>
              <a:rPr lang="tr-TR">
                <a:latin typeface="Arial" panose="020B0604020202020204" pitchFamily="34" charset="0"/>
                <a:cs typeface="Arial" panose="020B0604020202020204" pitchFamily="34" charset="0"/>
              </a:rPr>
              <a:t>Değer döndürme hatası vs.</a:t>
            </a:r>
          </a:p>
          <a:p>
            <a:endParaRPr lang="tr-TR"/>
          </a:p>
        </p:txBody>
      </p:sp>
    </p:spTree>
    <p:extLst>
      <p:ext uri="{BB962C8B-B14F-4D97-AF65-F5344CB8AC3E}">
        <p14:creationId xmlns:p14="http://schemas.microsoft.com/office/powerpoint/2010/main" val="513426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9C66-9471-44F8-A651-F657CEDEB8E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8DD1F0A-0DCA-4C33-B627-1C738C802735}"/>
              </a:ext>
            </a:extLst>
          </p:cNvPr>
          <p:cNvSpPr>
            <a:spLocks noGrp="1"/>
          </p:cNvSpPr>
          <p:nvPr>
            <p:ph idx="1"/>
          </p:nvPr>
        </p:nvSpPr>
        <p:spPr/>
        <p:txBody>
          <a:bodyPr>
            <a:normAutofit lnSpcReduction="10000"/>
          </a:bodyPr>
          <a:lstStyle/>
          <a:p>
            <a:r>
              <a:rPr lang="tr-TR" b="1">
                <a:latin typeface="Arial" panose="020B0604020202020204" pitchFamily="34" charset="0"/>
                <a:cs typeface="Arial" panose="020B0604020202020204" pitchFamily="34" charset="0"/>
              </a:rPr>
              <a:t>Runtime Error (Çalışma zamanı Hatası)</a:t>
            </a:r>
            <a:r>
              <a:rPr lang="tr-TR">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a:p>
            <a:endParaRPr lang="tr-TR"/>
          </a:p>
        </p:txBody>
      </p:sp>
    </p:spTree>
    <p:extLst>
      <p:ext uri="{BB962C8B-B14F-4D97-AF65-F5344CB8AC3E}">
        <p14:creationId xmlns:p14="http://schemas.microsoft.com/office/powerpoint/2010/main" val="3504435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9109-E1AA-4271-A65F-1A3B8F69C17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B447ABB-EF9D-4DBA-9BEF-B4F8E0096A0F}"/>
              </a:ext>
            </a:extLst>
          </p:cNvPr>
          <p:cNvSpPr>
            <a:spLocks noGrp="1"/>
          </p:cNvSpPr>
          <p:nvPr>
            <p:ph idx="1"/>
          </p:nvPr>
        </p:nvSpPr>
        <p:spPr>
          <a:xfrm>
            <a:off x="1451579" y="2015732"/>
            <a:ext cx="9603275" cy="3657099"/>
          </a:xfrm>
        </p:spPr>
        <p:txBody>
          <a:bodyPr>
            <a:noAutofit/>
          </a:bodyPr>
          <a:lstStyle/>
          <a:p>
            <a:r>
              <a:rPr lang="tr-TR" sz="1300" b="1">
                <a:latin typeface="Arial" panose="020B0604020202020204" pitchFamily="34" charset="0"/>
                <a:cs typeface="Arial" panose="020B0604020202020204" pitchFamily="34" charset="0"/>
              </a:rPr>
              <a:t>Logic Error: </a:t>
            </a:r>
            <a:r>
              <a:rPr lang="tr-TR" sz="1300">
                <a:latin typeface="Arial" panose="020B0604020202020204" pitchFamily="34" charset="0"/>
                <a:cs typeface="Arial" panose="020B0604020202020204" pitchFamily="34" charset="0"/>
              </a:rPr>
              <a:t>Bir bilgisayar programının beklenmedik davranışlar sergilemesine veya yanlış sonuçlar vermesine sebep olan hata türüdür. türkçe karşılığı mantıksal hatadır. bir mantıksal hatanın olduğu kaynak kodun derlenmesi aşamasında program hata vermeden çalışabilir. bu yüzden en zor tespit edilen hata türüdür.</a:t>
            </a:r>
          </a:p>
          <a:p>
            <a:r>
              <a:rPr lang="tr-TR" sz="1300">
                <a:latin typeface="Arial" panose="020B0604020202020204" pitchFamily="34" charset="0"/>
                <a:cs typeface="Arial" panose="020B0604020202020204" pitchFamily="34" charset="0"/>
              </a:rPr>
              <a:t>Logic errorların bir diğer ismi </a:t>
            </a:r>
            <a:r>
              <a:rPr lang="tr-TR" sz="1300" b="1">
                <a:latin typeface="Arial" panose="020B0604020202020204" pitchFamily="34" charset="0"/>
                <a:cs typeface="Arial" panose="020B0604020202020204" pitchFamily="34" charset="0"/>
              </a:rPr>
              <a:t>bug</a:t>
            </a:r>
            <a:r>
              <a:rPr lang="tr-TR" sz="1300">
                <a:latin typeface="Arial" panose="020B0604020202020204" pitchFamily="34" charset="0"/>
                <a:cs typeface="Arial" panose="020B0604020202020204" pitchFamily="34" charset="0"/>
              </a:rPr>
              <a:t>; mantıksal hataların bir diğer ismi ise </a:t>
            </a:r>
            <a:r>
              <a:rPr lang="tr-TR" sz="1300" b="1">
                <a:latin typeface="Arial" panose="020B0604020202020204" pitchFamily="34" charset="0"/>
                <a:cs typeface="Arial" panose="020B0604020202020204" pitchFamily="34" charset="0"/>
              </a:rPr>
              <a:t>böcek</a:t>
            </a:r>
            <a:r>
              <a:rPr lang="tr-TR" sz="1300">
                <a:latin typeface="Arial" panose="020B0604020202020204" pitchFamily="34" charset="0"/>
                <a:cs typeface="Arial" panose="020B0604020202020204" pitchFamily="34" charset="0"/>
              </a:rPr>
              <a:t> olarak bilinmektedir. Bu tip hatalar, yazılım sırasında karşılaşılabilecek en tehlikeli hatalar arasında yer almaktadır. Bu hatalar, programlama mantığında bazı şeylerin yanlış düşünülmesinden kaynaklanmaktadır. Bu hatalar, yazılımın test edilmesi esnasında veya müşteriler tarafından kullanılması sırasında ortaya çıkmaktadır. Yazılımda birtakım değerlerin eksik veya yanlış hesaplanması, bu hatalara örnek olarak gösterilebilir. </a:t>
            </a:r>
          </a:p>
          <a:p>
            <a:r>
              <a:rPr lang="tr-TR" sz="1300">
                <a:latin typeface="Arial" panose="020B0604020202020204" pitchFamily="34" charset="0"/>
                <a:cs typeface="Arial" panose="020B0604020202020204" pitchFamily="34" charset="0"/>
              </a:rPr>
              <a:t>Mantık hatalarının çözülmesi için analiz aşamasına kadar geri dönülmesi gerekmektedir. Mantıksal hataların nereden kaynaklandığını bulmak, bazı durumlarda hiç tahmin edilemeyeceği kadar zor olmaktadır. Hem serbest yazılımlarda hem de ticari yazılımlarda bug adı verilen mantıksal hatalar bulunmaktadır. Dünya çapındaki yazılım firmaları dahi kendi yazılımlarında bu tip hataların varlığını kabul ederler. Bu tip büyük firmalar, bu hataları giderebilmek için yazılımlarına yama yazılımlar eklerler. Bunun dışında, hata barındıran yazılımların yeni versiyonlarının piyasaya sürülmesi söz konusu olmaktadır.</a:t>
            </a:r>
          </a:p>
        </p:txBody>
      </p:sp>
    </p:spTree>
    <p:extLst>
      <p:ext uri="{BB962C8B-B14F-4D97-AF65-F5344CB8AC3E}">
        <p14:creationId xmlns:p14="http://schemas.microsoft.com/office/powerpoint/2010/main" val="1253052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9C0F-E488-4467-98A9-5E9256A86DB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A20DE429-4BDE-46BC-9AD5-A7E4C644A19B}"/>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Exception: </a:t>
            </a:r>
            <a:r>
              <a:rPr lang="tr-TR">
                <a:latin typeface="Arial" panose="020B0604020202020204" pitchFamily="34" charset="0"/>
                <a:cs typeface="Arial" panose="020B0604020202020204" pitchFamily="34" charset="0"/>
              </a:rPr>
              <a:t>Bir programın yürütülmesi sırasında, yani çalışma zamanında meydana gelen ve programın talimatlarının normal akışını bozan, istenmeyen veya beklenmeyen bir olaydır.  Exception program tarafından yakalanabilir ve işlenebilir. Bir yöntem içinde bir exception oluştuğunda, bir nesne oluşturur. Derleme ve çalışma zamanında oluşan hatalardır. Geliştiriciler tarafından yazılan kodda oluşur. Try-catch bloğu kullanılarak kurtarılabilir ve anahtar kelime atar. </a:t>
            </a:r>
          </a:p>
          <a:p>
            <a:r>
              <a:rPr lang="tr-TR" b="1">
                <a:latin typeface="Arial" panose="020B0604020202020204" pitchFamily="34" charset="0"/>
                <a:cs typeface="Arial" panose="020B0604020202020204" pitchFamily="34" charset="0"/>
              </a:rPr>
              <a:t>Error:</a:t>
            </a:r>
            <a:r>
              <a:rPr lang="tr-TR">
                <a:latin typeface="Arial" panose="020B0604020202020204" pitchFamily="34" charset="0"/>
                <a:cs typeface="Arial" panose="020B0604020202020204" pitchFamily="34" charset="0"/>
              </a:rPr>
              <a:t> Java sanal makinesinin (JVM) belleğinin tükenmesi, bellek sızıntıları, yığın taşması hataları, kitaplık uyumsuzluğu, sonsuz özyineleme vb. gibi düzeltilemez durumları temsil eder. Hatalar genellikle programcının kontrolü dışındadır ve hataları ele almaya çalışmamalıyız. .</a:t>
            </a:r>
          </a:p>
          <a:p>
            <a:pPr fontAlgn="base"/>
            <a:r>
              <a:rPr lang="tr-TR" b="1">
                <a:latin typeface="Arial" panose="020B0604020202020204" pitchFamily="34" charset="0"/>
                <a:cs typeface="Arial" panose="020B0604020202020204" pitchFamily="34" charset="0"/>
              </a:rPr>
              <a:t>Özetle: </a:t>
            </a:r>
            <a:r>
              <a:rPr lang="tr-TR">
                <a:latin typeface="Arial" panose="020B0604020202020204" pitchFamily="34" charset="0"/>
                <a:cs typeface="Arial" panose="020B0604020202020204" pitchFamily="34" charset="0"/>
              </a:rPr>
              <a:t>Error: Hata, makul bir uygulamanın yakalamaya çalışmaması gereken ciddi bir sorunu belirtir. Exception: İstisna, makul bir uygulamanın yakalamaya çalışabileceği koşulları belirtir.</a:t>
            </a:r>
          </a:p>
          <a:p>
            <a:pPr fontAlgn="base"/>
            <a:endParaRPr lang="tr-TR"/>
          </a:p>
          <a:p>
            <a:endParaRPr lang="tr-TR"/>
          </a:p>
        </p:txBody>
      </p:sp>
    </p:spTree>
    <p:extLst>
      <p:ext uri="{BB962C8B-B14F-4D97-AF65-F5344CB8AC3E}">
        <p14:creationId xmlns:p14="http://schemas.microsoft.com/office/powerpoint/2010/main" val="3681735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333B-D651-4145-8308-B1BC287E7BB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pic>
        <p:nvPicPr>
          <p:cNvPr id="2050" name="Picture 2" descr="Java'da İstisnaya Karşı Hata">
            <a:extLst>
              <a:ext uri="{FF2B5EF4-FFF2-40B4-BE49-F238E27FC236}">
                <a16:creationId xmlns:a16="http://schemas.microsoft.com/office/drawing/2014/main" id="{C6D23A5B-EB58-499B-94FD-371CC79D8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196" y="2016125"/>
            <a:ext cx="512593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164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0A8B-B139-482F-A46A-E389BA1501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Serialization Nedir?</a:t>
            </a:r>
          </a:p>
        </p:txBody>
      </p:sp>
      <p:sp>
        <p:nvSpPr>
          <p:cNvPr id="5" name="Text Placeholder 4">
            <a:extLst>
              <a:ext uri="{FF2B5EF4-FFF2-40B4-BE49-F238E27FC236}">
                <a16:creationId xmlns:a16="http://schemas.microsoft.com/office/drawing/2014/main" id="{AF9EFDD8-EB68-4AF4-A3D0-5F5EF493493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(27.06.2022)</a:t>
            </a:r>
          </a:p>
          <a:p>
            <a:r>
              <a:rPr lang="tr-TR" b="1"/>
              <a:t>Hazırlayan:  </a:t>
            </a:r>
            <a:r>
              <a:rPr lang="tr-TR"/>
              <a:t>Tuba ARĞIN</a:t>
            </a:r>
          </a:p>
          <a:p>
            <a:endParaRPr lang="tr-TR"/>
          </a:p>
        </p:txBody>
      </p:sp>
    </p:spTree>
    <p:extLst>
      <p:ext uri="{BB962C8B-B14F-4D97-AF65-F5344CB8AC3E}">
        <p14:creationId xmlns:p14="http://schemas.microsoft.com/office/powerpoint/2010/main" val="447849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251AD5-C3CF-486C-9D48-F28E034EE05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5" name="Content Placeholder 4">
            <a:extLst>
              <a:ext uri="{FF2B5EF4-FFF2-40B4-BE49-F238E27FC236}">
                <a16:creationId xmlns:a16="http://schemas.microsoft.com/office/drawing/2014/main" id="{68FB2AA5-07C4-4297-A5FD-B86F268F2FDD}"/>
              </a:ext>
            </a:extLst>
          </p:cNvPr>
          <p:cNvSpPr>
            <a:spLocks noGrp="1"/>
          </p:cNvSpPr>
          <p:nvPr>
            <p:ph sz="half" idx="1"/>
          </p:nvPr>
        </p:nvSpPr>
        <p:spPr/>
        <p:txBody>
          <a:bodyPr>
            <a:normAutofit fontScale="77500" lnSpcReduction="20000"/>
          </a:bodyPr>
          <a:lstStyle/>
          <a:p>
            <a:r>
              <a:rPr lang="tr-TR" b="1">
                <a:latin typeface="Arial" panose="020B0604020202020204" pitchFamily="34" charset="0"/>
                <a:cs typeface="Arial" panose="020B0604020202020204" pitchFamily="34" charset="0"/>
              </a:rPr>
              <a:t>Encoder (Kodlayıcı): </a:t>
            </a:r>
            <a:r>
              <a:rPr lang="tr-TR">
                <a:latin typeface="Arial" panose="020B0604020202020204" pitchFamily="34" charset="0"/>
                <a:cs typeface="Arial" panose="020B0604020202020204" pitchFamily="34" charset="0"/>
              </a:rPr>
              <a:t>Aktif veri sinyalini kodlanmış mesaj formatına çeviren veya analog sinyali dijital sinyale çeviren cihazdır. 2N giriş hattı şeklindeki ikili bilgiyi giriş için N bit kodunu temsil eden N çıkış hattına dönüştüren bir kombinasyonel devredir. Bir kodlayıcıya bir giriş sinyali uygulandığında, içindeki mantık devresi o belirli girişi kodlanmış ikili çıkışa dönüştürür. Kodu çözmek, ters işlemi gerçekleştirmektir: bir kodu tekrar belirsiz bir form koduna dönüştürmek ve bu işlemi gerçekleştiren cihaza Decoder adı verilir. </a:t>
            </a:r>
          </a:p>
        </p:txBody>
      </p:sp>
      <p:pic>
        <p:nvPicPr>
          <p:cNvPr id="3" name="Content Placeholder 2">
            <a:extLst>
              <a:ext uri="{FF2B5EF4-FFF2-40B4-BE49-F238E27FC236}">
                <a16:creationId xmlns:a16="http://schemas.microsoft.com/office/drawing/2014/main" id="{DA2C3CF2-055E-48AB-B054-CCAAD5434E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13500" y="2640113"/>
            <a:ext cx="4645025" cy="21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447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9610-63F5-4771-93CB-7A5ECDCEC72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3" name="Content Placeholder 2">
            <a:extLst>
              <a:ext uri="{FF2B5EF4-FFF2-40B4-BE49-F238E27FC236}">
                <a16:creationId xmlns:a16="http://schemas.microsoft.com/office/drawing/2014/main" id="{46C89388-7391-44E4-8148-D08B37C770C1}"/>
              </a:ext>
            </a:extLst>
          </p:cNvPr>
          <p:cNvSpPr>
            <a:spLocks noGrp="1"/>
          </p:cNvSpPr>
          <p:nvPr>
            <p:ph sz="half" idx="1"/>
          </p:nvPr>
        </p:nvSpPr>
        <p:spPr/>
        <p:txBody>
          <a:bodyPr>
            <a:normAutofit fontScale="92500" lnSpcReduction="20000"/>
          </a:bodyPr>
          <a:lstStyle/>
          <a:p>
            <a:r>
              <a:rPr lang="tr-TR" b="1">
                <a:latin typeface="Arial" panose="020B0604020202020204" pitchFamily="34" charset="0"/>
                <a:cs typeface="Arial" panose="020B0604020202020204" pitchFamily="34" charset="0"/>
              </a:rPr>
              <a:t>Decoder (Kod çözücü):</a:t>
            </a:r>
            <a:r>
              <a:rPr lang="tr-TR">
                <a:latin typeface="Arial" panose="020B0604020202020204" pitchFamily="34" charset="0"/>
                <a:cs typeface="Arial" panose="020B0604020202020204" pitchFamily="34" charset="0"/>
              </a:rPr>
              <a:t> Bir decoder aynı zamanda encoder olarak kombinasyonel bir devredir, ancak çalışması encoderinkinin tam tersidir. Bir kod çözücü, kodlanmış giriş sinyalinden çıkış olarak orijinal sinyali üreten ve n giriş satırını 2n satır çıkışa dönüştüren bir cihazdır. AND geçidi, yalnızca tüm girdiler yüksek olduğunda yüksek bir çıktı ürettiği için temel kod çözme öğesi olarak kullanılabilir. </a:t>
            </a:r>
          </a:p>
        </p:txBody>
      </p:sp>
      <p:pic>
        <p:nvPicPr>
          <p:cNvPr id="6" name="Content Placeholder 5">
            <a:extLst>
              <a:ext uri="{FF2B5EF4-FFF2-40B4-BE49-F238E27FC236}">
                <a16:creationId xmlns:a16="http://schemas.microsoft.com/office/drawing/2014/main" id="{DF31060D-437D-470C-8925-0D90E0EAD6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55526"/>
            <a:ext cx="4645025" cy="2166073"/>
          </a:xfrm>
        </p:spPr>
      </p:pic>
    </p:spTree>
    <p:extLst>
      <p:ext uri="{BB962C8B-B14F-4D97-AF65-F5344CB8AC3E}">
        <p14:creationId xmlns:p14="http://schemas.microsoft.com/office/powerpoint/2010/main" val="5884543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A5BB73F-9F39-48E4-865E-E19397184B18}"/>
              </a:ext>
            </a:extLst>
          </p:cNvPr>
          <p:cNvSpPr>
            <a:spLocks noGrp="1"/>
          </p:cNvSpPr>
          <p:nvPr>
            <p:ph type="title"/>
          </p:nvPr>
        </p:nvSpPr>
        <p:spPr/>
        <p:txBody>
          <a:bodyPr>
            <a:normAutofit/>
          </a:bodyPr>
          <a:lstStyle/>
          <a:p>
            <a:r>
              <a:rPr lang="tr-TR" cap="none">
                <a:latin typeface="Arial" panose="020B0604020202020204" pitchFamily="34" charset="0"/>
                <a:cs typeface="Arial" panose="020B0604020202020204" pitchFamily="34" charset="0"/>
              </a:rPr>
              <a:t>2- Serialization Nedir?</a:t>
            </a:r>
            <a:br>
              <a:rPr lang="tr-TR"/>
            </a:br>
            <a:endParaRPr lang="tr-TR" cap="none">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15F29331-7078-423C-9C25-EFA254C1DC8D}"/>
              </a:ext>
            </a:extLst>
          </p:cNvPr>
          <p:cNvSpPr>
            <a:spLocks noGrp="1"/>
          </p:cNvSpPr>
          <p:nvPr>
            <p:ph sz="half" idx="1"/>
          </p:nvPr>
        </p:nvSpPr>
        <p:spPr/>
        <p:txBody>
          <a:bodyPr>
            <a:normAutofit lnSpcReduction="10000"/>
          </a:bodyPr>
          <a:lstStyle/>
          <a:p>
            <a:r>
              <a:rPr lang="tr-TR">
                <a:latin typeface="Arial" panose="020B0604020202020204" pitchFamily="34" charset="0"/>
                <a:cs typeface="Arial" panose="020B0604020202020204" pitchFamily="34" charset="0"/>
              </a:rPr>
              <a:t>Java Serialization API sayesinde bir nesnenin birebir kopyasını, Java platformu dışında da depolayabiliriz. Bu mekanizma ile daha sonra,  nesneyi depolanan yerden çekip, aynı durum (state) ve özellikleri ile kullanmaya devam edebiliriz. Tüm bu sisteme, </a:t>
            </a:r>
            <a:r>
              <a:rPr lang="tr-TR" b="1">
                <a:latin typeface="Arial" panose="020B0604020202020204" pitchFamily="34" charset="0"/>
                <a:cs typeface="Arial" panose="020B0604020202020204" pitchFamily="34" charset="0"/>
              </a:rPr>
              <a:t>Object Serialization</a:t>
            </a:r>
            <a:r>
              <a:rPr lang="tr-TR">
                <a:latin typeface="Arial" panose="020B0604020202020204" pitchFamily="34" charset="0"/>
                <a:cs typeface="Arial" panose="020B0604020202020204" pitchFamily="34" charset="0"/>
              </a:rPr>
              <a:t> (Nesne Serileştirme) adı verilir.</a:t>
            </a:r>
          </a:p>
        </p:txBody>
      </p:sp>
      <p:pic>
        <p:nvPicPr>
          <p:cNvPr id="18" name="Content Placeholder 17">
            <a:extLst>
              <a:ext uri="{FF2B5EF4-FFF2-40B4-BE49-F238E27FC236}">
                <a16:creationId xmlns:a16="http://schemas.microsoft.com/office/drawing/2014/main" id="{90AC48DF-267C-4998-B3E4-F3A4C4A420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2885" y="2017713"/>
            <a:ext cx="3466254" cy="3441700"/>
          </a:xfrm>
        </p:spPr>
      </p:pic>
    </p:spTree>
    <p:extLst>
      <p:ext uri="{BB962C8B-B14F-4D97-AF65-F5344CB8AC3E}">
        <p14:creationId xmlns:p14="http://schemas.microsoft.com/office/powerpoint/2010/main" val="167353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A6CE8D-20B7-4082-B998-AD16909829ED}"/>
              </a:ext>
            </a:extLst>
          </p:cNvPr>
          <p:cNvSpPr>
            <a:spLocks noGrp="1"/>
          </p:cNvSpPr>
          <p:nvPr>
            <p:ph type="title"/>
          </p:nvPr>
        </p:nvSpPr>
        <p:spPr>
          <a:xfrm>
            <a:off x="1287262" y="150920"/>
            <a:ext cx="8810131" cy="3493160"/>
          </a:xfrm>
        </p:spPr>
        <p:txBody>
          <a:bodyPr>
            <a:normAutofit/>
          </a:bodyPr>
          <a:lstStyle/>
          <a:p>
            <a:r>
              <a:rPr lang="tr-TR" sz="2200" cap="none">
                <a:latin typeface="Arial" panose="020B0604020202020204" pitchFamily="34" charset="0"/>
                <a:cs typeface="Arial" panose="020B0604020202020204" pitchFamily="34" charset="0"/>
              </a:rPr>
              <a:t>1- String Yapısı New Ve " " Yapısı</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2- MD5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3- SHA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4- Synchronizaction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5- Absolute Path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6- Relative Path Nedir?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7- URL URI Arasındaki Farklar Nelerdir?</a:t>
            </a:r>
            <a:br>
              <a:rPr lang="tr-TR" sz="2200" cap="none">
                <a:latin typeface="Arial" panose="020B0604020202020204" pitchFamily="34" charset="0"/>
                <a:cs typeface="Arial" panose="020B0604020202020204" pitchFamily="34" charset="0"/>
              </a:rPr>
            </a:br>
            <a:r>
              <a:rPr lang="tr-TR" sz="2200" cap="none">
                <a:latin typeface="Arial" panose="020B0604020202020204" pitchFamily="34" charset="0"/>
                <a:cs typeface="Arial" panose="020B0604020202020204" pitchFamily="34" charset="0"/>
              </a:rPr>
              <a:t>8- Video, Resimlerde Neden Byte [] Dizisi Kullanılıyor?</a:t>
            </a:r>
            <a:br>
              <a:rPr lang="tr-TR"/>
            </a:br>
            <a:endParaRPr lang="tr-TR"/>
          </a:p>
        </p:txBody>
      </p:sp>
      <p:sp>
        <p:nvSpPr>
          <p:cNvPr id="6" name="Subtitle 5">
            <a:extLst>
              <a:ext uri="{FF2B5EF4-FFF2-40B4-BE49-F238E27FC236}">
                <a16:creationId xmlns:a16="http://schemas.microsoft.com/office/drawing/2014/main" id="{0154EAB9-FF54-4F47-9A34-EA4EBA358DAF}"/>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ödevi (28.06.2022-29.06.2022)</a:t>
            </a:r>
          </a:p>
          <a:p>
            <a:r>
              <a:rPr lang="tr-TR" b="1"/>
              <a:t>Hazırlayan:  </a:t>
            </a:r>
            <a:r>
              <a:rPr lang="tr-TR"/>
              <a:t>Tuba ARĞIN</a:t>
            </a:r>
          </a:p>
          <a:p>
            <a:endParaRPr lang="tr-TR"/>
          </a:p>
        </p:txBody>
      </p:sp>
    </p:spTree>
    <p:extLst>
      <p:ext uri="{BB962C8B-B14F-4D97-AF65-F5344CB8AC3E}">
        <p14:creationId xmlns:p14="http://schemas.microsoft.com/office/powerpoint/2010/main" val="18843534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70D4A-87A2-4E1F-B5BF-2B198E8071D0}"/>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String Yapısı New Ve " " Yapısı</a:t>
            </a:r>
            <a:endParaRPr lang="tr-TR"/>
          </a:p>
        </p:txBody>
      </p:sp>
      <p:sp>
        <p:nvSpPr>
          <p:cNvPr id="6" name="Content Placeholder 5">
            <a:extLst>
              <a:ext uri="{FF2B5EF4-FFF2-40B4-BE49-F238E27FC236}">
                <a16:creationId xmlns:a16="http://schemas.microsoft.com/office/drawing/2014/main" id="{C1DA6622-2C92-4F7C-B8A1-3572A5387A78}"/>
              </a:ext>
            </a:extLst>
          </p:cNvPr>
          <p:cNvSpPr>
            <a:spLocks noGrp="1"/>
          </p:cNvSpPr>
          <p:nvPr>
            <p:ph sz="half" idx="1"/>
          </p:nvPr>
        </p:nvSpPr>
        <p:spPr>
          <a:xfrm>
            <a:off x="905522" y="2024108"/>
            <a:ext cx="5186961" cy="3941685"/>
          </a:xfrm>
        </p:spPr>
        <p:txBody>
          <a:bodyPr>
            <a:noAutofit/>
          </a:bodyPr>
          <a:lstStyle/>
          <a:p>
            <a:r>
              <a:rPr lang="tr-TR" sz="1050">
                <a:solidFill>
                  <a:schemeClr val="tx2"/>
                </a:solidFill>
                <a:latin typeface="Arial" panose="020B0604020202020204" pitchFamily="34" charset="0"/>
                <a:cs typeface="Arial" panose="020B0604020202020204" pitchFamily="34" charset="0"/>
              </a:rPr>
              <a:t>Java'daki </a:t>
            </a:r>
            <a:r>
              <a:rPr lang="tr-TR" sz="1050">
                <a:latin typeface="Arial" panose="020B0604020202020204" pitchFamily="34" charset="0"/>
                <a:cs typeface="Arial" panose="020B0604020202020204" pitchFamily="34" charset="0"/>
              </a:rPr>
              <a:t>String’l</a:t>
            </a:r>
            <a:r>
              <a:rPr lang="tr-TR" sz="1050">
                <a:solidFill>
                  <a:schemeClr val="tx2"/>
                </a:solidFill>
                <a:latin typeface="Arial" panose="020B0604020202020204" pitchFamily="34" charset="0"/>
                <a:cs typeface="Arial" panose="020B0604020202020204" pitchFamily="34" charset="0"/>
              </a:rPr>
              <a:t>erin değişmezliği sayesinde JVM, havuzda her değişmez </a:t>
            </a:r>
            <a:r>
              <a:rPr lang="tr-TR" sz="1050">
                <a:latin typeface="Arial" panose="020B0604020202020204" pitchFamily="34" charset="0"/>
                <a:cs typeface="Arial" panose="020B0604020202020204" pitchFamily="34" charset="0"/>
              </a:rPr>
              <a:t>String</a:t>
            </a:r>
            <a:r>
              <a:rPr lang="tr-TR" sz="1050">
                <a:solidFill>
                  <a:schemeClr val="tx2"/>
                </a:solidFill>
                <a:latin typeface="Arial" panose="020B0604020202020204" pitchFamily="34" charset="0"/>
                <a:cs typeface="Arial" panose="020B0604020202020204" pitchFamily="34" charset="0"/>
              </a:rPr>
              <a:t>in yalnızca bir kopyasını depolayarak kendilerine ayrılan bellek miktarını optimize edebilir. </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Bir String değişkeni oluşturup ona bir değer atadığımızda, JVM havuzda eşit değerde bir String arar. Bulunursa, Java derleyicisi ek bellek ayırmadan yalnızca bellek adresine bir başvuru döndürür. Bulunamazsa, havuza eklenecek ve referansı iade edilecektir.</a:t>
            </a:r>
          </a:p>
          <a:p>
            <a:r>
              <a:rPr lang="tr-TR" sz="1050">
                <a:solidFill>
                  <a:schemeClr val="tx2"/>
                </a:solidFill>
                <a:latin typeface="Arial" panose="020B0604020202020204" pitchFamily="34" charset="0"/>
                <a:cs typeface="Arial" panose="020B0604020202020204" pitchFamily="34" charset="0"/>
              </a:rPr>
              <a:t>New operatör aracılığıyla bir String oluşturduğumuzda, Java derleyicisi yeni bir nesne oluşturacak ve onu JVM için ayrılmış yığın alanında depolayacaktır.</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Bu şekilde oluşturulan her </a:t>
            </a:r>
            <a:r>
              <a:rPr lang="tr-TR" sz="1050">
                <a:latin typeface="Arial" panose="020B0604020202020204" pitchFamily="34" charset="0"/>
                <a:cs typeface="Arial" panose="020B0604020202020204" pitchFamily="34" charset="0"/>
              </a:rPr>
              <a:t>String</a:t>
            </a:r>
            <a:r>
              <a:rPr lang="tr-TR" sz="1050">
                <a:solidFill>
                  <a:schemeClr val="tx2"/>
                </a:solidFill>
                <a:latin typeface="Arial" panose="020B0604020202020204" pitchFamily="34" charset="0"/>
                <a:cs typeface="Arial" panose="020B0604020202020204" pitchFamily="34" charset="0"/>
              </a:rPr>
              <a:t>, kendi adresiyle farklı bir bellek bölgesine işaret eder.</a:t>
            </a:r>
          </a:p>
          <a:p>
            <a:r>
              <a:rPr lang="tr-TR" sz="1050">
                <a:solidFill>
                  <a:schemeClr val="tx2"/>
                </a:solidFill>
                <a:latin typeface="Arial" panose="020B0604020202020204" pitchFamily="34" charset="0"/>
                <a:cs typeface="Arial" panose="020B0604020202020204" pitchFamily="34" charset="0"/>
              </a:rPr>
              <a:t>new() operatörünü kullanarak bir String nesnesi oluşturduğumuzda, her zaman yığın belleğinde yeni bir nesne oluşturur. Öte yandan, String değişmez sözdizimini kullanarak bir nesne oluşturursak, ör. “Baeldung”, zaten varsa, String havuzundan mevcut bir nesneyi döndürebilir. Aksi takdirde, yeni bir String nesnesi oluşturacak ve gelecekte yeniden kullanım için string havuzuna koyacaktır.</a:t>
            </a:r>
            <a:br>
              <a:rPr lang="tr-TR" sz="1050">
                <a:solidFill>
                  <a:schemeClr val="tx2"/>
                </a:solidFill>
                <a:latin typeface="Arial" panose="020B0604020202020204" pitchFamily="34" charset="0"/>
                <a:cs typeface="Arial" panose="020B0604020202020204" pitchFamily="34" charset="0"/>
              </a:rPr>
            </a:br>
            <a:r>
              <a:rPr lang="tr-TR" sz="1050">
                <a:solidFill>
                  <a:schemeClr val="tx2"/>
                </a:solidFill>
                <a:latin typeface="Arial" panose="020B0604020202020204" pitchFamily="34" charset="0"/>
                <a:cs typeface="Arial" panose="020B0604020202020204" pitchFamily="34" charset="0"/>
              </a:rPr>
              <a:t>Yüksek düzeyde, her ikisi de String nesneleridir, ancak temel fark, new() operatörünün her zaman yeni bir String nesnesi oluşturmasından kaynaklanır.</a:t>
            </a:r>
          </a:p>
          <a:p>
            <a:endParaRPr lang="tr-TR" sz="1000"/>
          </a:p>
        </p:txBody>
      </p:sp>
      <p:pic>
        <p:nvPicPr>
          <p:cNvPr id="8" name="İçerik Yer Tutucusu 4">
            <a:extLst>
              <a:ext uri="{FF2B5EF4-FFF2-40B4-BE49-F238E27FC236}">
                <a16:creationId xmlns:a16="http://schemas.microsoft.com/office/drawing/2014/main" id="{21A357ED-BCF5-481C-8DD0-1C3EFC6622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334053"/>
            <a:ext cx="4645025" cy="2659754"/>
          </a:xfrm>
        </p:spPr>
      </p:pic>
    </p:spTree>
    <p:extLst>
      <p:ext uri="{BB962C8B-B14F-4D97-AF65-F5344CB8AC3E}">
        <p14:creationId xmlns:p14="http://schemas.microsoft.com/office/powerpoint/2010/main" val="14373765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C11F-48BB-4AF8-B2EB-B44F61F748E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MD5 Nedir?</a:t>
            </a:r>
            <a:endParaRPr lang="tr-TR"/>
          </a:p>
        </p:txBody>
      </p:sp>
      <p:sp>
        <p:nvSpPr>
          <p:cNvPr id="3" name="Content Placeholder 2">
            <a:extLst>
              <a:ext uri="{FF2B5EF4-FFF2-40B4-BE49-F238E27FC236}">
                <a16:creationId xmlns:a16="http://schemas.microsoft.com/office/drawing/2014/main" id="{D99C7F61-ECFA-493C-BEE4-F9E426F7F9EC}"/>
              </a:ext>
            </a:extLst>
          </p:cNvPr>
          <p:cNvSpPr>
            <a:spLocks noGrp="1"/>
          </p:cNvSpPr>
          <p:nvPr>
            <p:ph sz="half" idx="1"/>
          </p:nvPr>
        </p:nvSpPr>
        <p:spPr>
          <a:xfrm>
            <a:off x="594804" y="2017342"/>
            <a:ext cx="5497679" cy="3788653"/>
          </a:xfrm>
        </p:spPr>
        <p:txBody>
          <a:bodyPr>
            <a:normAutofit fontScale="32500" lnSpcReduction="20000"/>
          </a:bodyPr>
          <a:lstStyle/>
          <a:p>
            <a:r>
              <a:rPr lang="tr-TR" sz="3100">
                <a:latin typeface="Arial" panose="020B0604020202020204" pitchFamily="34" charset="0"/>
                <a:cs typeface="Arial" panose="020B0604020202020204" pitchFamily="34" charset="0"/>
              </a:rPr>
              <a:t>Message Digest 5 (MD5) algoritması, verilen dosyanın veya mesajın (şifre vb.) kendine has “parmak izi” nin oluşturulmasını "hash" fonksiyonlarına dayalı olarak sağlayan bir algoritmadır. Bir veritabanı yönetimi (database management) tekniğidir. 1991 yılında MIT (Massachusetts Institute of Technology)’de görev yapan Profesör Ron Rivest tarafından geliştirilmiştir. Profesör Rivest MD5’i MD4’ün bir üst sürümü olarak tasarlamıştır.</a:t>
            </a:r>
          </a:p>
          <a:p>
            <a:pPr marL="0" indent="0">
              <a:buNone/>
            </a:pPr>
            <a:r>
              <a:rPr lang="tr-TR" sz="3100" b="1">
                <a:latin typeface="Arial" panose="020B0604020202020204" pitchFamily="34" charset="0"/>
                <a:cs typeface="Arial" panose="020B0604020202020204" pitchFamily="34" charset="0"/>
              </a:rPr>
              <a:t>Özellikleri</a:t>
            </a:r>
          </a:p>
          <a:p>
            <a:r>
              <a:rPr lang="tr-TR" sz="3100">
                <a:latin typeface="Arial" panose="020B0604020202020204" pitchFamily="34" charset="0"/>
                <a:cs typeface="Arial" panose="020B0604020202020204" pitchFamily="34" charset="0"/>
              </a:rPr>
              <a:t>MD5 algoritması tek yönlü çalışır. Şifreleme yapılır, ancak şifre çözüm işlemi yapılamaz.</a:t>
            </a:r>
          </a:p>
          <a:p>
            <a:r>
              <a:rPr lang="tr-TR" sz="3100">
                <a:latin typeface="Arial" panose="020B0604020202020204" pitchFamily="34" charset="0"/>
                <a:cs typeface="Arial" panose="020B0604020202020204" pitchFamily="34" charset="0"/>
              </a:rPr>
              <a:t>MD5 algoritması, üzerinde işlem yapılan dosyada (aktarma vb.) herhangi bir değişiklik olup olmadığını tespit eder.  Eğer bir değişiklik yapılmışsa, yeni dosyanın MD5 algoritmasından geçilmesinden çıkan sonuç ile ilk dosyanın MD5 sonucu birbirinden farklı olacaktır.</a:t>
            </a:r>
          </a:p>
          <a:p>
            <a:r>
              <a:rPr lang="tr-TR" sz="3100">
                <a:latin typeface="Arial" panose="020B0604020202020204" pitchFamily="34" charset="0"/>
                <a:cs typeface="Arial" panose="020B0604020202020204" pitchFamily="34" charset="0"/>
              </a:rPr>
              <a:t>MD5 algoritması bir alt sürümü olan MD4’e göre yavaş çalışır, ancak şifrelendirme sistemi çok daha karışık ve çözülmesi güçtür.</a:t>
            </a:r>
          </a:p>
          <a:p>
            <a:r>
              <a:rPr lang="tr-TR" sz="3100">
                <a:latin typeface="Arial" panose="020B0604020202020204" pitchFamily="34" charset="0"/>
                <a:cs typeface="Arial" panose="020B0604020202020204" pitchFamily="34" charset="0"/>
              </a:rPr>
              <a:t>Genel olarak 4 farklı aşamalı bir sisteme sahiptir. Her aşama birbirinden farklı işleyişe sahip olup 16’şar basamaktan oluşmuştur. Bir MD5 şifreleme işleminde aşağıdaki resimdeki sistemden 64 tane gerçekleşmektedir.</a:t>
            </a:r>
          </a:p>
          <a:p>
            <a:r>
              <a:rPr lang="tr-TR" sz="3100">
                <a:latin typeface="Arial" panose="020B0604020202020204" pitchFamily="34" charset="0"/>
                <a:cs typeface="Arial" panose="020B0604020202020204" pitchFamily="34" charset="0"/>
              </a:rPr>
              <a:t>Boyutu fark etmeksizin algoritmaya girişi yapılan dosyanın çıkışı olarak 128-bit uzunluğunda 32 karakterli 16'lık sayı sisteminde bir dizi elde edilir.</a:t>
            </a:r>
          </a:p>
          <a:p>
            <a:endParaRPr lang="tr-TR"/>
          </a:p>
          <a:p>
            <a:endParaRPr lang="tr-TR"/>
          </a:p>
        </p:txBody>
      </p:sp>
      <p:sp>
        <p:nvSpPr>
          <p:cNvPr id="4" name="Content Placeholder 3">
            <a:extLst>
              <a:ext uri="{FF2B5EF4-FFF2-40B4-BE49-F238E27FC236}">
                <a16:creationId xmlns:a16="http://schemas.microsoft.com/office/drawing/2014/main" id="{FDAEF6B7-A52D-4D10-BCC3-EF8ECCE1E052}"/>
              </a:ext>
            </a:extLst>
          </p:cNvPr>
          <p:cNvSpPr>
            <a:spLocks noGrp="1"/>
          </p:cNvSpPr>
          <p:nvPr>
            <p:ph sz="half" idx="2"/>
          </p:nvPr>
        </p:nvSpPr>
        <p:spPr/>
        <p:txBody>
          <a:bodyPr>
            <a:normAutofit fontScale="32500" lnSpcReduction="20000"/>
          </a:bodyPr>
          <a:lstStyle/>
          <a:p>
            <a:pPr marL="0" indent="0">
              <a:buNone/>
            </a:pPr>
            <a:r>
              <a:rPr lang="tr-TR" sz="3100" b="1">
                <a:latin typeface="Arial" panose="020B0604020202020204" pitchFamily="34" charset="0"/>
                <a:cs typeface="Arial" panose="020B0604020202020204" pitchFamily="34" charset="0"/>
              </a:rPr>
              <a:t>Kullanıldığı Yerler</a:t>
            </a:r>
          </a:p>
          <a:p>
            <a:r>
              <a:rPr lang="tr-TR" sz="3100">
                <a:latin typeface="Arial" panose="020B0604020202020204" pitchFamily="34" charset="0"/>
                <a:cs typeface="Arial" panose="020B0604020202020204" pitchFamily="34" charset="0"/>
              </a:rPr>
              <a:t>İnternet trafiğinde. "SSL (Secure Sockets Layer - Güvenli Yuva Katmanı)" gibi.</a:t>
            </a:r>
          </a:p>
          <a:p>
            <a:r>
              <a:rPr lang="tr-TR" sz="3100">
                <a:latin typeface="Arial" panose="020B0604020202020204" pitchFamily="34" charset="0"/>
                <a:cs typeface="Arial" panose="020B0604020202020204" pitchFamily="34" charset="0"/>
              </a:rPr>
              <a:t>Özel bilgisayar ağlarında. "VPN (Virtual Private Network - Sanal Özel Ağ)" gibi. </a:t>
            </a:r>
          </a:p>
          <a:p>
            <a:r>
              <a:rPr lang="tr-TR" sz="3100">
                <a:latin typeface="Arial" panose="020B0604020202020204" pitchFamily="34" charset="0"/>
                <a:cs typeface="Arial" panose="020B0604020202020204" pitchFamily="34" charset="0"/>
              </a:rPr>
              <a:t>Güvenli uzaktan ulaşım uygulamalarında. "SSH (Secure Shell - Güvenli Kabuk)" gibi.</a:t>
            </a:r>
          </a:p>
          <a:p>
            <a:r>
              <a:rPr lang="tr-TR" sz="3100">
                <a:latin typeface="Arial" panose="020B0604020202020204" pitchFamily="34" charset="0"/>
                <a:cs typeface="Arial" panose="020B0604020202020204" pitchFamily="34" charset="0"/>
              </a:rPr>
              <a:t>Kimlik belirleme uygulamalarında.</a:t>
            </a:r>
          </a:p>
          <a:p>
            <a:pPr marL="0" indent="0">
              <a:buNone/>
            </a:pPr>
            <a:r>
              <a:rPr lang="tr-TR" sz="3100" b="1">
                <a:latin typeface="Arial" panose="020B0604020202020204" pitchFamily="34" charset="0"/>
                <a:cs typeface="Arial" panose="020B0604020202020204" pitchFamily="34" charset="0"/>
              </a:rPr>
              <a:t>Dezavantajları</a:t>
            </a:r>
          </a:p>
          <a:p>
            <a:r>
              <a:rPr lang="tr-TR" sz="3100">
                <a:latin typeface="Arial" panose="020B0604020202020204" pitchFamily="34" charset="0"/>
                <a:cs typeface="Arial" panose="020B0604020202020204" pitchFamily="34" charset="0"/>
              </a:rPr>
              <a:t>Kullanıcı adı ve şifre ile giriş yapılan sitelerde, kullanıcı şifresini unuttuğu takdirde sistem eski şifreyi veremez. Şifre, MD5 algoritmasından geçirilmiş halde saklandığı için şifre çözülemez. Sistem kullanıcıya yeni şifre atar.</a:t>
            </a:r>
          </a:p>
          <a:p>
            <a:r>
              <a:rPr lang="tr-TR" sz="3100">
                <a:latin typeface="Arial" panose="020B0604020202020204" pitchFamily="34" charset="0"/>
                <a:cs typeface="Arial" panose="020B0604020202020204" pitchFamily="34" charset="0"/>
              </a:rPr>
              <a:t>MD4 'e göre daha uzun bir şifre ürettiğinden çalışması daha uzun zaman alır</a:t>
            </a:r>
            <a:r>
              <a:rPr lang="tr-TR" sz="2800">
                <a:latin typeface="Arial" panose="020B0604020202020204" pitchFamily="34" charset="0"/>
                <a:cs typeface="Arial" panose="020B0604020202020204" pitchFamily="34" charset="0"/>
              </a:rPr>
              <a:t>.</a:t>
            </a:r>
          </a:p>
          <a:p>
            <a:endParaRPr lang="tr-TR"/>
          </a:p>
        </p:txBody>
      </p:sp>
    </p:spTree>
    <p:extLst>
      <p:ext uri="{BB962C8B-B14F-4D97-AF65-F5344CB8AC3E}">
        <p14:creationId xmlns:p14="http://schemas.microsoft.com/office/powerpoint/2010/main" val="25674450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8568-1239-4CB1-B81D-71EC7A6F092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SHA Nedir?</a:t>
            </a:r>
            <a:endParaRPr lang="tr-TR"/>
          </a:p>
        </p:txBody>
      </p:sp>
      <p:sp>
        <p:nvSpPr>
          <p:cNvPr id="3" name="Content Placeholder 2">
            <a:extLst>
              <a:ext uri="{FF2B5EF4-FFF2-40B4-BE49-F238E27FC236}">
                <a16:creationId xmlns:a16="http://schemas.microsoft.com/office/drawing/2014/main" id="{7DDC4361-CF54-4152-92B4-C433C28DC748}"/>
              </a:ext>
            </a:extLst>
          </p:cNvPr>
          <p:cNvSpPr>
            <a:spLocks noGrp="1"/>
          </p:cNvSpPr>
          <p:nvPr>
            <p:ph idx="1"/>
          </p:nvPr>
        </p:nvSpPr>
        <p:spPr/>
        <p:txBody>
          <a:bodyPr>
            <a:normAutofit fontScale="55000" lnSpcReduction="20000"/>
          </a:bodyPr>
          <a:lstStyle/>
          <a:p>
            <a:r>
              <a:rPr lang="tr-TR" sz="2200" b="1">
                <a:latin typeface="Arial" panose="020B0604020202020204" pitchFamily="34" charset="0"/>
                <a:cs typeface="Arial" panose="020B0604020202020204" pitchFamily="34" charset="0"/>
              </a:rPr>
              <a:t>SHA</a:t>
            </a:r>
            <a:r>
              <a:rPr lang="tr-TR" sz="2200">
                <a:latin typeface="Arial" panose="020B0604020202020204" pitchFamily="34" charset="0"/>
                <a:cs typeface="Arial" panose="020B0604020202020204" pitchFamily="34" charset="0"/>
              </a:rPr>
              <a:t> (Secure Hash Algorithm), NSA tarafından geliştirilmiş bir kriptografik özetleme fonksiyonudur. </a:t>
            </a:r>
            <a:r>
              <a:rPr lang="tr-TR" sz="2200" b="1">
                <a:latin typeface="Arial" panose="020B0604020202020204" pitchFamily="34" charset="0"/>
                <a:cs typeface="Arial" panose="020B0604020202020204" pitchFamily="34" charset="0"/>
              </a:rPr>
              <a:t>SHA </a:t>
            </a:r>
            <a:r>
              <a:rPr lang="tr-TR" sz="2200">
                <a:latin typeface="Arial" panose="020B0604020202020204" pitchFamily="34" charset="0"/>
                <a:cs typeface="Arial" panose="020B0604020202020204" pitchFamily="34" charset="0"/>
              </a:rPr>
              <a:t>yardımıyla metinler şifrelenerek özetlenebilir ve daha sonradan tekrar çözümlenerek orijinal metin haline getirilebilir. Bu sayede metinlerin tamamen korunmasız olarak transfer edilmesi yerine korumalı olarak karşı tarafa ulaşması hedeflenir. SHA’nın SHA-0, SHA-1, SHA-2 ve SHA-3 olmak üzere dört farklı özetleme algoritması bulunmaktadır.</a:t>
            </a:r>
          </a:p>
          <a:p>
            <a:pPr fontAlgn="t"/>
            <a:r>
              <a:rPr lang="tr-TR" sz="2200" b="1">
                <a:latin typeface="Arial" panose="020B0604020202020204" pitchFamily="34" charset="0"/>
                <a:cs typeface="Arial" panose="020B0604020202020204" pitchFamily="34" charset="0"/>
              </a:rPr>
              <a:t>SHA Şifreleme</a:t>
            </a:r>
          </a:p>
          <a:p>
            <a:pPr fontAlgn="t"/>
            <a:r>
              <a:rPr lang="tr-TR" sz="2200">
                <a:latin typeface="Arial" panose="020B0604020202020204" pitchFamily="34" charset="0"/>
                <a:cs typeface="Arial" panose="020B0604020202020204" pitchFamily="34" charset="0"/>
              </a:rPr>
              <a:t>SHA şifreleme yöntemi sayesinde istenilen herhangi bir metni özetleme algoritması sayesinde şifreleyebilir ve dışarıdan bakıldığında anlamsız karakterler kümesi halinde görünen metinlere çevirebilirsiniz. SHA şifrelemeleri gerçekleştirmek için özel yazılımlar kullanabileceğiniz gibi online ortamda yer alan </a:t>
            </a:r>
            <a:r>
              <a:rPr lang="tr-TR" sz="2200" b="1">
                <a:latin typeface="Arial" panose="020B0604020202020204" pitchFamily="34" charset="0"/>
                <a:cs typeface="Arial" panose="020B0604020202020204" pitchFamily="34" charset="0"/>
              </a:rPr>
              <a:t>SHA Hash Generator</a:t>
            </a:r>
            <a:r>
              <a:rPr lang="tr-TR" sz="2200">
                <a:latin typeface="Arial" panose="020B0604020202020204" pitchFamily="34" charset="0"/>
                <a:cs typeface="Arial" panose="020B0604020202020204" pitchFamily="34" charset="0"/>
              </a:rPr>
              <a:t> isimli wed uygulamalarını da kullanabilirsiniz. Örnek olarak bu site yardımıyla istediğiniz metni hemen SHA türünde şifreleyerek metinlerinizi kriptolu hale çevirebilirsiniz.</a:t>
            </a:r>
          </a:p>
          <a:p>
            <a:pPr fontAlgn="t"/>
            <a:r>
              <a:rPr lang="tr-TR" sz="2200" b="1">
                <a:latin typeface="Arial" panose="020B0604020202020204" pitchFamily="34" charset="0"/>
                <a:cs typeface="Arial" panose="020B0604020202020204" pitchFamily="34" charset="0"/>
              </a:rPr>
              <a:t>SHA Şifre Çözme</a:t>
            </a:r>
          </a:p>
          <a:p>
            <a:pPr fontAlgn="t"/>
            <a:r>
              <a:rPr lang="tr-TR" sz="2200">
                <a:latin typeface="Arial" panose="020B0604020202020204" pitchFamily="34" charset="0"/>
                <a:cs typeface="Arial" panose="020B0604020202020204" pitchFamily="34" charset="0"/>
              </a:rPr>
              <a:t>Tıpkı şifreleme adımında kullandığınız gibi SHA ile şifrelenmiş olduğunu düşündüğünüz metinleri yazılımlar veya online web uygulamaları sayesinde deşifre edilmiş metinlere çevirebilirsiniz. Elinizde SHA türünde kriptolanmış bir metin yer alıyorsa burada yer alan aracı kullanarak metni çözümlemeye çalışabilirsiniz.</a:t>
            </a:r>
          </a:p>
          <a:p>
            <a:endParaRPr lang="tr-TR"/>
          </a:p>
        </p:txBody>
      </p:sp>
    </p:spTree>
    <p:extLst>
      <p:ext uri="{BB962C8B-B14F-4D97-AF65-F5344CB8AC3E}">
        <p14:creationId xmlns:p14="http://schemas.microsoft.com/office/powerpoint/2010/main" val="4753475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9BCD-FEBF-4997-9DE5-F5F079589DB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Synchronizaction Nedir?</a:t>
            </a:r>
            <a:endParaRPr lang="tr-TR"/>
          </a:p>
        </p:txBody>
      </p:sp>
      <p:sp>
        <p:nvSpPr>
          <p:cNvPr id="3" name="Content Placeholder 2">
            <a:extLst>
              <a:ext uri="{FF2B5EF4-FFF2-40B4-BE49-F238E27FC236}">
                <a16:creationId xmlns:a16="http://schemas.microsoft.com/office/drawing/2014/main" id="{BCFB0595-FC8C-4EF8-8E69-6DE54CF154A5}"/>
              </a:ext>
            </a:extLst>
          </p:cNvPr>
          <p:cNvSpPr>
            <a:spLocks noGrp="1"/>
          </p:cNvSpPr>
          <p:nvPr>
            <p:ph idx="1"/>
          </p:nvPr>
        </p:nvSpPr>
        <p:spPr/>
        <p:txBody>
          <a:bodyPr>
            <a:normAutofit fontScale="62500" lnSpcReduction="20000"/>
          </a:bodyPr>
          <a:lstStyle/>
          <a:p>
            <a:pPr algn="just"/>
            <a:r>
              <a:rPr lang="tr-TR" sz="2300">
                <a:latin typeface="Arial" panose="020B0604020202020204" pitchFamily="34" charset="0"/>
                <a:cs typeface="Arial" panose="020B0604020202020204" pitchFamily="34" charset="0"/>
              </a:rPr>
              <a:t>Java'da senkronizasyon, birkaç müşterinin, mevcut müşterinin işinin bitmesini beklediği bir bilet kontuarındaki sıra olarak düşünülebilir. Mevcut müşteri biletini alır almaz, diğer tüm müşteriler bilet gişesine bir adım daha yaklaşır.</a:t>
            </a:r>
          </a:p>
          <a:p>
            <a:pPr algn="just"/>
            <a:r>
              <a:rPr lang="tr-TR" sz="2300">
                <a:latin typeface="Arial" panose="020B0604020202020204" pitchFamily="34" charset="0"/>
                <a:cs typeface="Arial" panose="020B0604020202020204" pitchFamily="34" charset="0"/>
              </a:rPr>
              <a:t>Bir işlemin belirli bir eleman dizisini topladığını ve çarptığını varsayalım - bunu uygulamak için iki thread kullanılabilir, biri çarpma için kullanılabilir ve diğeri toplama yapabilir. Bu, daha az CPU kullanımına ve CPU zamanından tasarruf sağlar.</a:t>
            </a:r>
          </a:p>
          <a:p>
            <a:pPr algn="just"/>
            <a:r>
              <a:rPr lang="tr-TR" sz="2300">
                <a:latin typeface="Arial" panose="020B0604020202020204" pitchFamily="34" charset="0"/>
                <a:cs typeface="Arial" panose="020B0604020202020204" pitchFamily="34" charset="0"/>
              </a:rPr>
              <a:t>Özellikle senkronizasyon, bir seferde tam olarak bir thread işleme sokmasını sağlayan bir kavramdır (yani, aynı anda birden fazla thread çalışmaz).</a:t>
            </a:r>
          </a:p>
          <a:p>
            <a:pPr algn="just"/>
            <a:r>
              <a:rPr lang="tr-TR" sz="2300">
                <a:latin typeface="Arial" panose="020B0604020202020204" pitchFamily="34" charset="0"/>
                <a:cs typeface="Arial" panose="020B0604020202020204" pitchFamily="34" charset="0"/>
              </a:rPr>
              <a:t>Java'da senkronizasyon, bir method tanımlamadan önce synchronized anahtar kelimesi ile oluşturulur.</a:t>
            </a:r>
          </a:p>
          <a:p>
            <a:pPr algn="just"/>
            <a:r>
              <a:rPr lang="tr-TR" sz="2300">
                <a:latin typeface="Arial" panose="020B0604020202020204" pitchFamily="34" charset="0"/>
                <a:cs typeface="Arial" panose="020B0604020202020204" pitchFamily="34" charset="0"/>
              </a:rPr>
              <a:t>Senkronizasyon olmadan kodun çıktısı rastgele sırada olacaktır. Bu durum senkronizasyonla düzeltilebilir. </a:t>
            </a:r>
          </a:p>
          <a:p>
            <a:pPr algn="just"/>
            <a:r>
              <a:rPr lang="tr-TR" sz="2300">
                <a:latin typeface="Arial" panose="020B0604020202020204" pitchFamily="34" charset="0"/>
                <a:cs typeface="Arial" panose="020B0604020202020204" pitchFamily="34" charset="0"/>
              </a:rPr>
              <a:t>Senkronizasyon mantığı: Bir numaralı thread, iki numaralı thread başlamadan önce bitmesidir.</a:t>
            </a:r>
          </a:p>
          <a:p>
            <a:pPr algn="just"/>
            <a:endParaRPr lang="tr-TR"/>
          </a:p>
          <a:p>
            <a:endParaRPr lang="tr-TR"/>
          </a:p>
        </p:txBody>
      </p:sp>
    </p:spTree>
    <p:extLst>
      <p:ext uri="{BB962C8B-B14F-4D97-AF65-F5344CB8AC3E}">
        <p14:creationId xmlns:p14="http://schemas.microsoft.com/office/powerpoint/2010/main" val="38346051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B09478-54BA-4E0C-9D3E-41C149F7A9B6}"/>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Senkronize Kod / Senkronize Olmayan Kod </a:t>
            </a:r>
          </a:p>
        </p:txBody>
      </p:sp>
      <p:pic>
        <p:nvPicPr>
          <p:cNvPr id="7" name="Content Placeholder 6">
            <a:extLst>
              <a:ext uri="{FF2B5EF4-FFF2-40B4-BE49-F238E27FC236}">
                <a16:creationId xmlns:a16="http://schemas.microsoft.com/office/drawing/2014/main" id="{CF5BE001-8491-450D-86DF-98C9BB2040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7469" y="2011362"/>
            <a:ext cx="4472814" cy="3794633"/>
          </a:xfrm>
          <a:prstGeom prst="rect">
            <a:avLst/>
          </a:prstGeom>
        </p:spPr>
      </p:pic>
      <p:pic>
        <p:nvPicPr>
          <p:cNvPr id="8" name="Content Placeholder 7">
            <a:extLst>
              <a:ext uri="{FF2B5EF4-FFF2-40B4-BE49-F238E27FC236}">
                <a16:creationId xmlns:a16="http://schemas.microsoft.com/office/drawing/2014/main" id="{289A831A-638B-4DFC-8C86-C810AD1158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1718" y="2017713"/>
            <a:ext cx="4793133" cy="3788282"/>
          </a:xfrm>
          <a:prstGeom prst="rect">
            <a:avLst/>
          </a:prstGeom>
        </p:spPr>
      </p:pic>
    </p:spTree>
    <p:extLst>
      <p:ext uri="{BB962C8B-B14F-4D97-AF65-F5344CB8AC3E}">
        <p14:creationId xmlns:p14="http://schemas.microsoft.com/office/powerpoint/2010/main" val="41701486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4B2E-5465-4D19-A075-2C25C3EC69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Absolute Path Nedir?</a:t>
            </a:r>
            <a:endParaRPr lang="tr-TR"/>
          </a:p>
        </p:txBody>
      </p:sp>
      <p:sp>
        <p:nvSpPr>
          <p:cNvPr id="3" name="Content Placeholder 2">
            <a:extLst>
              <a:ext uri="{FF2B5EF4-FFF2-40B4-BE49-F238E27FC236}">
                <a16:creationId xmlns:a16="http://schemas.microsoft.com/office/drawing/2014/main" id="{F3A94155-DFA4-4A4B-A591-D3B698DD4FA0}"/>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Path Nedir ?</a:t>
            </a:r>
          </a:p>
          <a:p>
            <a:r>
              <a:rPr lang="tr-TR" sz="2300">
                <a:latin typeface="Arial" panose="020B0604020202020204" pitchFamily="34" charset="0"/>
                <a:cs typeface="Arial" panose="020B0604020202020204" pitchFamily="34" charset="0"/>
              </a:rPr>
              <a:t>Path(Yol) unique(eşsiz, özel) olarak bir işletim sisteminde bir dosya yada klasöre verilen özel bir lokasyondur. Path bir dosya yolunun alfa sayısal karakterlerin birleşiminden oluşur.</a:t>
            </a:r>
          </a:p>
          <a:p>
            <a:r>
              <a:rPr lang="tr-TR" sz="2300">
                <a:latin typeface="Arial" panose="020B0604020202020204" pitchFamily="34" charset="0"/>
                <a:cs typeface="Arial" panose="020B0604020202020204" pitchFamily="34" charset="0"/>
              </a:rPr>
              <a:t>Kısaca diyebiliriz ki, bir dosya yada klasörün lokal yolu olarak diyebiliriz.</a:t>
            </a:r>
          </a:p>
          <a:p>
            <a:r>
              <a:rPr lang="tr-TR" sz="2300" b="1">
                <a:latin typeface="Arial" panose="020B0604020202020204" pitchFamily="34" charset="0"/>
                <a:cs typeface="Arial" panose="020B0604020202020204" pitchFamily="34" charset="0"/>
              </a:rPr>
              <a:t>Absolute Path Nedir ?</a:t>
            </a:r>
          </a:p>
          <a:p>
            <a:r>
              <a:rPr lang="tr-TR" sz="2300">
                <a:latin typeface="Arial" panose="020B0604020202020204" pitchFamily="34" charset="0"/>
                <a:cs typeface="Arial" panose="020B0604020202020204" pitchFamily="34" charset="0"/>
              </a:rPr>
              <a:t>Absolute path ise bir dosya yada klasörün root(kök) dizinden itibaren verilen path’e denir.</a:t>
            </a:r>
          </a:p>
          <a:p>
            <a:r>
              <a:rPr lang="tr-TR" sz="2300">
                <a:latin typeface="Arial" panose="020B0604020202020204" pitchFamily="34" charset="0"/>
                <a:cs typeface="Arial" panose="020B0604020202020204" pitchFamily="34" charset="0"/>
              </a:rPr>
              <a:t>Root (/) dizininden itibaren alt klasörler üzerinde çalışmalarınızı gerçekleştirebilirsiniz.</a:t>
            </a:r>
          </a:p>
          <a:p>
            <a:r>
              <a:rPr lang="tr-TR" sz="2300">
                <a:latin typeface="Arial" panose="020B0604020202020204" pitchFamily="34" charset="0"/>
                <a:cs typeface="Arial" panose="020B0604020202020204" pitchFamily="34" charset="0"/>
              </a:rP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a:p>
            <a:endParaRPr lang="tr-TR"/>
          </a:p>
        </p:txBody>
      </p:sp>
    </p:spTree>
    <p:extLst>
      <p:ext uri="{BB962C8B-B14F-4D97-AF65-F5344CB8AC3E}">
        <p14:creationId xmlns:p14="http://schemas.microsoft.com/office/powerpoint/2010/main" val="20948340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C546-41C2-44B0-8BC0-2DD87DB1EF5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Relative Path Nedir?</a:t>
            </a:r>
            <a:endParaRPr lang="tr-TR"/>
          </a:p>
        </p:txBody>
      </p:sp>
      <p:sp>
        <p:nvSpPr>
          <p:cNvPr id="3" name="Content Placeholder 2">
            <a:extLst>
              <a:ext uri="{FF2B5EF4-FFF2-40B4-BE49-F238E27FC236}">
                <a16:creationId xmlns:a16="http://schemas.microsoft.com/office/drawing/2014/main" id="{949DD3ED-4E69-415B-B0CD-212B4575DFCD}"/>
              </a:ext>
            </a:extLst>
          </p:cNvPr>
          <p:cNvSpPr>
            <a:spLocks noGrp="1"/>
          </p:cNvSpPr>
          <p:nvPr>
            <p:ph sz="half" idx="1"/>
          </p:nvPr>
        </p:nvSpPr>
        <p:spPr/>
        <p:txBody>
          <a:bodyPr/>
          <a:lstStyle/>
          <a:p>
            <a:r>
              <a:rPr lang="tr-TR">
                <a:latin typeface="Arial" panose="020B0604020202020204" pitchFamily="34" charset="0"/>
                <a:cs typeface="Arial" panose="020B0604020202020204" pitchFamily="34" charset="0"/>
              </a:rPr>
              <a:t>Relative Path, Absolute Path’den farklı olarak dinamik olarak yol vermektedir.</a:t>
            </a:r>
          </a:p>
          <a:p>
            <a:r>
              <a:rPr lang="tr-TR">
                <a:latin typeface="Arial" panose="020B0604020202020204" pitchFamily="34" charset="0"/>
                <a:cs typeface="Arial" panose="020B0604020202020204" pitchFamily="34" charset="0"/>
              </a:rPr>
              <a:t>Relative Path işlemi çalışılmakta olan klasör içerisinde path alma işlemine denir.</a:t>
            </a:r>
          </a:p>
          <a:p>
            <a:endParaRPr lang="tr-TR"/>
          </a:p>
        </p:txBody>
      </p:sp>
      <p:pic>
        <p:nvPicPr>
          <p:cNvPr id="2050" name="Picture 2" descr="https://miro.medium.com/max/836/1*qfBtxYtbzWme-QiXw3_ojA.png">
            <a:extLst>
              <a:ext uri="{FF2B5EF4-FFF2-40B4-BE49-F238E27FC236}">
                <a16:creationId xmlns:a16="http://schemas.microsoft.com/office/drawing/2014/main" id="{5F996512-FAD9-4597-838C-38B9F093E3D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3482" y="2228294"/>
            <a:ext cx="4785043" cy="267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693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8FB5-BB87-4D45-AF10-C3D3EDE65B96}"/>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7- URL URI Arasındaki Farklar Nelerdir?</a:t>
            </a:r>
            <a:endParaRPr lang="tr-TR"/>
          </a:p>
        </p:txBody>
      </p:sp>
      <p:sp>
        <p:nvSpPr>
          <p:cNvPr id="4" name="Content Placeholder 3">
            <a:extLst>
              <a:ext uri="{FF2B5EF4-FFF2-40B4-BE49-F238E27FC236}">
                <a16:creationId xmlns:a16="http://schemas.microsoft.com/office/drawing/2014/main" id="{209E503E-803D-4F07-B9E1-BC42874AFE5F}"/>
              </a:ext>
            </a:extLst>
          </p:cNvPr>
          <p:cNvSpPr>
            <a:spLocks noGrp="1"/>
          </p:cNvSpPr>
          <p:nvPr>
            <p:ph sz="half" idx="1"/>
          </p:nvPr>
        </p:nvSpPr>
        <p:spPr/>
        <p:txBody>
          <a:bodyPr>
            <a:normAutofit fontScale="55000" lnSpcReduction="20000"/>
          </a:bodyPr>
          <a:lstStyle/>
          <a:p>
            <a:r>
              <a:rPr lang="tr-TR" b="1">
                <a:latin typeface="Arial" panose="020B0604020202020204" pitchFamily="34" charset="0"/>
                <a:cs typeface="Arial" panose="020B0604020202020204" pitchFamily="34" charset="0"/>
              </a:rPr>
              <a:t>URL (Uniform Resource Locator -Tekdüzen Kaynak Bulucu): </a:t>
            </a:r>
            <a:r>
              <a:rPr lang="tr-TR">
                <a:latin typeface="Arial" panose="020B0604020202020204" pitchFamily="34" charset="0"/>
                <a:cs typeface="Arial" panose="020B0604020202020204" pitchFamily="34" charset="0"/>
              </a:rPr>
              <a:t>İnternette</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bir kaynağın yerini işaret eden (sayfa, belge, resim vb.) belirli bir formata sahip karakter dizgisidir.</a:t>
            </a:r>
          </a:p>
          <a:p>
            <a:r>
              <a:rPr lang="tr-TR" b="1">
                <a:latin typeface="Arial" panose="020B0604020202020204" pitchFamily="34" charset="0"/>
                <a:cs typeface="Arial" panose="020B0604020202020204" pitchFamily="34" charset="0"/>
              </a:rPr>
              <a:t>URI (Uniform Resource Identifier -Tekdüzen Kaynak Tanımlayıcı):</a:t>
            </a:r>
            <a:r>
              <a:rPr lang="tr-TR">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URI altında URL ve URN olmak üzere iki alanı kapsar.</a:t>
            </a:r>
          </a:p>
          <a:p>
            <a:r>
              <a:rPr lang="tr-TR">
                <a:latin typeface="Arial" panose="020B0604020202020204" pitchFamily="34" charset="0"/>
                <a:cs typeface="Arial" panose="020B0604020202020204" pitchFamily="34" charset="0"/>
              </a:rPr>
              <a:t>URL ile URI arasındaki fark ise URL’ler ana kaynak, URI’ler ise detayları gösterir.</a:t>
            </a:r>
          </a:p>
          <a:p>
            <a:r>
              <a:rPr lang="tr-TR">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a:latin typeface="Arial" panose="020B0604020202020204" pitchFamily="34" charset="0"/>
                <a:cs typeface="Arial" panose="020B0604020202020204" pitchFamily="34" charset="0"/>
              </a:rPr>
              <a:t>Her URL, URI’dır ama her URI, URL değildir ve sadece tanımlayıcıdır.</a:t>
            </a:r>
          </a:p>
          <a:p>
            <a:endParaRPr lang="tr-TR"/>
          </a:p>
        </p:txBody>
      </p:sp>
      <p:pic>
        <p:nvPicPr>
          <p:cNvPr id="6" name="Picture 3" descr="URI, URL ve URN nedir ? - Gülçin Akın - Medium">
            <a:extLst>
              <a:ext uri="{FF2B5EF4-FFF2-40B4-BE49-F238E27FC236}">
                <a16:creationId xmlns:a16="http://schemas.microsoft.com/office/drawing/2014/main" id="{512A32B3-1138-4B69-A64A-AC9CC3D6B78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389775"/>
            <a:ext cx="4645025" cy="269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1132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DC73-5C0B-4F91-A56C-B35E9B39B79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8- Video, Resimlerde Neden Byte [] Dizisi Kullanılıyor?</a:t>
            </a:r>
            <a:endParaRPr lang="tr-TR"/>
          </a:p>
        </p:txBody>
      </p:sp>
      <p:sp>
        <p:nvSpPr>
          <p:cNvPr id="3" name="Content Placeholder 2">
            <a:extLst>
              <a:ext uri="{FF2B5EF4-FFF2-40B4-BE49-F238E27FC236}">
                <a16:creationId xmlns:a16="http://schemas.microsoft.com/office/drawing/2014/main" id="{75A4E22B-2648-4338-B3D5-EA3D339A40AF}"/>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Bir resmi byte dizisi olarak tuttuğumuz zaman, resmin her pikselinin bilgisini depolar. Resim ve Video'ları farklı türde uygulamalarda daha kolay saklanabilmesi veya aktarılabilmesi için bir diziye dönüştürülür. </a:t>
            </a:r>
          </a:p>
          <a:p>
            <a:r>
              <a:rPr lang="tr-TR">
                <a:latin typeface="Arial" panose="020B0604020202020204" pitchFamily="34" charset="0"/>
                <a:cs typeface="Arial" panose="020B0604020202020204" pitchFamily="34" charset="0"/>
              </a:rPr>
              <a:t>Örnek olarak veri tabanına resim veya video'yu direk kaydedemeyiz. Bunun için resim ve videoları byte dizisi olarak tutup veri tabanına BLOB türünde kaydedebiliriz.</a:t>
            </a:r>
          </a:p>
        </p:txBody>
      </p:sp>
    </p:spTree>
    <p:extLst>
      <p:ext uri="{BB962C8B-B14F-4D97-AF65-F5344CB8AC3E}">
        <p14:creationId xmlns:p14="http://schemas.microsoft.com/office/powerpoint/2010/main" val="19059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5D058-776B-4D11-B045-485602402B05}"/>
              </a:ext>
            </a:extLst>
          </p:cNvPr>
          <p:cNvSpPr>
            <a:spLocks noGrp="1"/>
          </p:cNvSpPr>
          <p:nvPr>
            <p:ph type="title"/>
          </p:nvPr>
        </p:nvSpPr>
        <p:spPr>
          <a:xfrm>
            <a:off x="1367161" y="337351"/>
            <a:ext cx="8730232" cy="3306729"/>
          </a:xfrm>
        </p:spPr>
        <p:txBody>
          <a:bodyPr>
            <a:normAutofit/>
          </a:bodyPr>
          <a:lstStyle/>
          <a:p>
            <a:r>
              <a:rPr lang="tr-TR" sz="2400" cap="none">
                <a:latin typeface="Arial" panose="020B0604020202020204" pitchFamily="34" charset="0"/>
                <a:cs typeface="Arial" panose="020B0604020202020204" pitchFamily="34" charset="0"/>
              </a:rPr>
              <a:t>1) Klavye.close(); </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2) Random/Class Random</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3) valueOf(), toString(), parseInt() Aralarındaki Farklar Nelerdir?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4) StringBuilder ile StringBuffer Arasındaki Farklar?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5) Regex: Regular Expression Nedir?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6) Concat() , Artı(+) Operant, StringBuilder Bunlar Aralarındaki İlişki Nedir?</a:t>
            </a:r>
          </a:p>
        </p:txBody>
      </p:sp>
      <p:sp>
        <p:nvSpPr>
          <p:cNvPr id="6" name="Subtitle 5">
            <a:extLst>
              <a:ext uri="{FF2B5EF4-FFF2-40B4-BE49-F238E27FC236}">
                <a16:creationId xmlns:a16="http://schemas.microsoft.com/office/drawing/2014/main" id="{B2F3F350-AAA5-47B2-B4B7-06EAA9EB360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 (21.06.2022 - 22.06.2022)</a:t>
            </a:r>
          </a:p>
          <a:p>
            <a:r>
              <a:rPr lang="tr-TR" b="1"/>
              <a:t>Hazırlayan:  </a:t>
            </a:r>
            <a:r>
              <a:rPr lang="tr-TR"/>
              <a:t>Tuba ARĞIN</a:t>
            </a:r>
          </a:p>
          <a:p>
            <a:endParaRPr lang="tr-TR"/>
          </a:p>
        </p:txBody>
      </p:sp>
    </p:spTree>
    <p:extLst>
      <p:ext uri="{BB962C8B-B14F-4D97-AF65-F5344CB8AC3E}">
        <p14:creationId xmlns:p14="http://schemas.microsoft.com/office/powerpoint/2010/main" val="4136453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E3282-E75F-4917-8034-01D2E501FD5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Klavye.close();</a:t>
            </a:r>
            <a:endParaRPr lang="tr-TR"/>
          </a:p>
        </p:txBody>
      </p:sp>
      <p:sp>
        <p:nvSpPr>
          <p:cNvPr id="5" name="Content Placeholder 4">
            <a:extLst>
              <a:ext uri="{FF2B5EF4-FFF2-40B4-BE49-F238E27FC236}">
                <a16:creationId xmlns:a16="http://schemas.microsoft.com/office/drawing/2014/main" id="{8B0AB5AC-1777-4E55-B2BA-17793EE59BA3}"/>
              </a:ext>
            </a:extLst>
          </p:cNvPr>
          <p:cNvSpPr>
            <a:spLocks noGrp="1"/>
          </p:cNvSpPr>
          <p:nvPr>
            <p:ph idx="1"/>
          </p:nvPr>
        </p:nvSpPr>
        <p:spPr/>
        <p:txBody>
          <a:bodyPr/>
          <a:lstStyle/>
          <a:p>
            <a:r>
              <a:rPr lang="tr-TR" u="sng">
                <a:latin typeface="Arial" panose="020B0604020202020204" pitchFamily="34" charset="0"/>
                <a:cs typeface="Arial" panose="020B0604020202020204" pitchFamily="34" charset="0"/>
                <a:hlinkClick r:id="rId2"/>
              </a:rPr>
              <a:t>Java.util.Scanner</a:t>
            </a:r>
            <a:r>
              <a:rPr lang="tr-TR">
                <a:latin typeface="Arial" panose="020B0604020202020204" pitchFamily="34" charset="0"/>
                <a:cs typeface="Arial" panose="020B0604020202020204" pitchFamily="34" charset="0"/>
              </a:rPr>
              <a:t> sınıfının </a:t>
            </a:r>
            <a:r>
              <a:rPr lang="tr-TR" b="1">
                <a:latin typeface="Arial" panose="020B0604020202020204" pitchFamily="34" charset="0"/>
                <a:cs typeface="Arial" panose="020B0604020202020204" pitchFamily="34" charset="0"/>
              </a:rPr>
              <a:t>close()</a:t>
            </a:r>
            <a:r>
              <a:rPr lang="tr-TR">
                <a:latin typeface="Arial" panose="020B0604020202020204" pitchFamily="34" charset="0"/>
                <a:cs typeface="Arial" panose="020B0604020202020204" pitchFamily="34" charset="0"/>
              </a:rPr>
              <a:t> yöntemi, açılmış olan  Scanner’ı kapatır. </a:t>
            </a:r>
          </a:p>
          <a:p>
            <a:r>
              <a:rPr lang="tr-TR">
                <a:latin typeface="Arial" panose="020B0604020202020204" pitchFamily="34" charset="0"/>
                <a:cs typeface="Arial" panose="020B0604020202020204" pitchFamily="34" charset="0"/>
              </a:rPr>
              <a:t>Scanner zaten kapalıysa, bu yöntemin çağrılmasının hiçbir etkisi olmayacaktır.</a:t>
            </a:r>
          </a:p>
        </p:txBody>
      </p:sp>
    </p:spTree>
    <p:extLst>
      <p:ext uri="{BB962C8B-B14F-4D97-AF65-F5344CB8AC3E}">
        <p14:creationId xmlns:p14="http://schemas.microsoft.com/office/powerpoint/2010/main" val="1251860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83B6-5595-4EFB-946D-2AE67EFE1EC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Random/Class Random</a:t>
            </a:r>
            <a:endParaRPr lang="tr-TR"/>
          </a:p>
        </p:txBody>
      </p:sp>
      <p:sp>
        <p:nvSpPr>
          <p:cNvPr id="3" name="Content Placeholder 2">
            <a:extLst>
              <a:ext uri="{FF2B5EF4-FFF2-40B4-BE49-F238E27FC236}">
                <a16:creationId xmlns:a16="http://schemas.microsoft.com/office/drawing/2014/main" id="{DBA5262D-BB12-40B9-8712-0DCA649906B5}"/>
              </a:ext>
            </a:extLst>
          </p:cNvPr>
          <p:cNvSpPr>
            <a:spLocks noGrp="1"/>
          </p:cNvSpPr>
          <p:nvPr>
            <p:ph sz="half" idx="1"/>
          </p:nvPr>
        </p:nvSpPr>
        <p:spPr/>
        <p:txBody>
          <a:bodyPr/>
          <a:lstStyle/>
          <a:p>
            <a:r>
              <a:rPr lang="tr-TR" sz="1800">
                <a:latin typeface="Arial" panose="020B0604020202020204" pitchFamily="34" charset="0"/>
                <a:cs typeface="Arial" panose="020B0604020202020204" pitchFamily="34" charset="0"/>
              </a:rPr>
              <a:t>  import java.util.Random;</a:t>
            </a:r>
            <a:r>
              <a:rPr lang="tr-TR" sz="1800">
                <a:latin typeface="Arial" panose="020B0604020202020204" pitchFamily="34" charset="0"/>
                <a:cs typeface="Arial" panose="020B0604020202020204" pitchFamily="34" charset="0"/>
                <a:sym typeface="Wingdings" panose="05000000000000000000" pitchFamily="2" charset="2"/>
              </a:rPr>
              <a:t></a:t>
            </a:r>
            <a:r>
              <a:rPr lang="tr-TR" sz="1800">
                <a:latin typeface="Arial" panose="020B0604020202020204" pitchFamily="34" charset="0"/>
                <a:cs typeface="Arial" panose="020B0604020202020204" pitchFamily="34" charset="0"/>
              </a:rPr>
              <a:t> Sınıfı import ettikten sonra random sayılar üretmek için öncelikle bu sınıftan bir nesne oluşturmamız gerekiyor ve oluşturulan bu nesneden bir sayı üretiyoruz.</a:t>
            </a:r>
          </a:p>
          <a:p>
            <a:endParaRPr lang="tr-TR"/>
          </a:p>
          <a:p>
            <a:endParaRPr lang="tr-TR"/>
          </a:p>
          <a:p>
            <a:endParaRPr lang="tr-TR"/>
          </a:p>
        </p:txBody>
      </p:sp>
      <p:sp>
        <p:nvSpPr>
          <p:cNvPr id="4" name="Content Placeholder 3">
            <a:extLst>
              <a:ext uri="{FF2B5EF4-FFF2-40B4-BE49-F238E27FC236}">
                <a16:creationId xmlns:a16="http://schemas.microsoft.com/office/drawing/2014/main" id="{7D9380A9-CC4F-4FE8-9384-CDA613F91432}"/>
              </a:ext>
            </a:extLst>
          </p:cNvPr>
          <p:cNvSpPr>
            <a:spLocks noGrp="1"/>
          </p:cNvSpPr>
          <p:nvPr>
            <p:ph sz="half" idx="2"/>
          </p:nvPr>
        </p:nvSpPr>
        <p:spPr/>
        <p:txBody>
          <a:bodyPr/>
          <a:lstStyle/>
          <a:p>
            <a:r>
              <a:rPr lang="tr-TR" sz="1800">
                <a:latin typeface="Arial" panose="020B0604020202020204" pitchFamily="34" charset="0"/>
                <a:cs typeface="Arial" panose="020B0604020202020204" pitchFamily="34" charset="0"/>
              </a:rPr>
              <a:t>Java’da random sayı üretmenin bir diğer yolu yolu da Math sınıfında bulunan Random metodudur.Fakat bu metod 0.0 ile 1.0 arasında değer üretir ve dolayısıyla bu değerler double türündedir.Ayrıca bu  metod nesne oluşturularak kullanılmaz.Şimdi ise bunun nasıl kullanıldığını gösterelim;</a:t>
            </a:r>
          </a:p>
          <a:p>
            <a:endParaRPr lang="tr-TR"/>
          </a:p>
          <a:p>
            <a:endParaRPr lang="tr-TR"/>
          </a:p>
          <a:p>
            <a:endParaRPr lang="tr-TR"/>
          </a:p>
        </p:txBody>
      </p:sp>
      <p:graphicFrame>
        <p:nvGraphicFramePr>
          <p:cNvPr id="7" name="Table 6">
            <a:extLst>
              <a:ext uri="{FF2B5EF4-FFF2-40B4-BE49-F238E27FC236}">
                <a16:creationId xmlns:a16="http://schemas.microsoft.com/office/drawing/2014/main" id="{C31222AA-DDE1-4CD1-809F-CEEA43DDE8E6}"/>
              </a:ext>
            </a:extLst>
          </p:cNvPr>
          <p:cNvGraphicFramePr>
            <a:graphicFrameLocks noGrp="1"/>
          </p:cNvGraphicFramePr>
          <p:nvPr>
            <p:extLst>
              <p:ext uri="{D42A27DB-BD31-4B8C-83A1-F6EECF244321}">
                <p14:modId xmlns:p14="http://schemas.microsoft.com/office/powerpoint/2010/main" val="2576488447"/>
              </p:ext>
            </p:extLst>
          </p:nvPr>
        </p:nvGraphicFramePr>
        <p:xfrm>
          <a:off x="1528431" y="4202139"/>
          <a:ext cx="4482952" cy="640080"/>
        </p:xfrm>
        <a:graphic>
          <a:graphicData uri="http://schemas.openxmlformats.org/drawingml/2006/table">
            <a:tbl>
              <a:tblPr/>
              <a:tblGrid>
                <a:gridCol w="382061">
                  <a:extLst>
                    <a:ext uri="{9D8B030D-6E8A-4147-A177-3AD203B41FA5}">
                      <a16:colId xmlns:a16="http://schemas.microsoft.com/office/drawing/2014/main" val="4219855971"/>
                    </a:ext>
                  </a:extLst>
                </a:gridCol>
                <a:gridCol w="4100891">
                  <a:extLst>
                    <a:ext uri="{9D8B030D-6E8A-4147-A177-3AD203B41FA5}">
                      <a16:colId xmlns:a16="http://schemas.microsoft.com/office/drawing/2014/main" val="2955834796"/>
                    </a:ext>
                  </a:extLst>
                </a:gridCol>
              </a:tblGrid>
              <a:tr h="607570">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000000"/>
                          </a:solidFill>
                          <a:effectLst/>
                          <a:latin typeface="inherit"/>
                        </a:rPr>
                        <a:t>Random</a:t>
                      </a:r>
                      <a:r>
                        <a:rPr lang="tr-TR">
                          <a:solidFill>
                            <a:srgbClr val="006FE0"/>
                          </a:solidFill>
                          <a:effectLst/>
                          <a:latin typeface="inherit"/>
                        </a:rPr>
                        <a:t> </a:t>
                      </a:r>
                      <a:r>
                        <a:rPr lang="tr-TR">
                          <a:solidFill>
                            <a:srgbClr val="002D7A"/>
                          </a:solidFill>
                          <a:effectLst/>
                          <a:latin typeface="inherit"/>
                        </a:rPr>
                        <a:t>r</a:t>
                      </a:r>
                      <a:r>
                        <a:rPr lang="tr-TR">
                          <a:solidFill>
                            <a:srgbClr val="006FE0"/>
                          </a:solidFill>
                          <a:effectLst/>
                          <a:latin typeface="inherit"/>
                        </a:rPr>
                        <a:t>=</a:t>
                      </a:r>
                      <a:r>
                        <a:rPr lang="tr-TR">
                          <a:solidFill>
                            <a:srgbClr val="800080"/>
                          </a:solidFill>
                          <a:effectLst/>
                          <a:latin typeface="inherit"/>
                        </a:rPr>
                        <a:t>new</a:t>
                      </a:r>
                      <a:r>
                        <a:rPr lang="tr-TR">
                          <a:solidFill>
                            <a:srgbClr val="006FE0"/>
                          </a:solidFill>
                          <a:effectLst/>
                          <a:latin typeface="inherit"/>
                        </a:rPr>
                        <a:t> </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 </a:t>
                      </a:r>
                      <a:r>
                        <a:rPr lang="tr-TR">
                          <a:solidFill>
                            <a:srgbClr val="FF8000"/>
                          </a:solidFill>
                          <a:effectLst/>
                          <a:latin typeface="inherit"/>
                        </a:rPr>
                        <a:t>//random sınıfı</a:t>
                      </a:r>
                      <a:endParaRPr lang="tr-TR">
                        <a:solidFill>
                          <a:srgbClr val="000000"/>
                        </a:solidFill>
                        <a:effectLst/>
                        <a:latin typeface="inherit"/>
                      </a:endParaRPr>
                    </a:p>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a</a:t>
                      </a:r>
                      <a:r>
                        <a:rPr lang="tr-TR">
                          <a:solidFill>
                            <a:srgbClr val="006FE0"/>
                          </a:solidFill>
                          <a:effectLst/>
                          <a:latin typeface="inherit"/>
                        </a:rPr>
                        <a:t>=</a:t>
                      </a:r>
                      <a:r>
                        <a:rPr lang="tr-TR">
                          <a:solidFill>
                            <a:srgbClr val="002D7A"/>
                          </a:solidFill>
                          <a:effectLst/>
                          <a:latin typeface="inherit"/>
                        </a:rPr>
                        <a:t>r</a:t>
                      </a:r>
                      <a:r>
                        <a:rPr lang="tr-TR">
                          <a:solidFill>
                            <a:srgbClr val="333333"/>
                          </a:solidFill>
                          <a:effectLst/>
                          <a:latin typeface="inherit"/>
                        </a:rPr>
                        <a:t>.</a:t>
                      </a:r>
                      <a:r>
                        <a:rPr lang="tr-TR">
                          <a:solidFill>
                            <a:srgbClr val="004ED0"/>
                          </a:solidFill>
                          <a:effectLst/>
                          <a:latin typeface="inherit"/>
                        </a:rPr>
                        <a:t>nextInt</a:t>
                      </a:r>
                      <a:r>
                        <a:rPr lang="tr-TR">
                          <a:solidFill>
                            <a:srgbClr val="333333"/>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91470040"/>
                  </a:ext>
                </a:extLst>
              </a:tr>
            </a:tbl>
          </a:graphicData>
        </a:graphic>
      </p:graphicFrame>
      <p:graphicFrame>
        <p:nvGraphicFramePr>
          <p:cNvPr id="8" name="Table 7">
            <a:extLst>
              <a:ext uri="{FF2B5EF4-FFF2-40B4-BE49-F238E27FC236}">
                <a16:creationId xmlns:a16="http://schemas.microsoft.com/office/drawing/2014/main" id="{937ADE3F-3E55-4A32-8F3B-E0741D7286DE}"/>
              </a:ext>
            </a:extLst>
          </p:cNvPr>
          <p:cNvGraphicFramePr>
            <a:graphicFrameLocks noGrp="1"/>
          </p:cNvGraphicFramePr>
          <p:nvPr>
            <p:extLst>
              <p:ext uri="{D42A27DB-BD31-4B8C-83A1-F6EECF244321}">
                <p14:modId xmlns:p14="http://schemas.microsoft.com/office/powerpoint/2010/main" val="3663716213"/>
              </p:ext>
            </p:extLst>
          </p:nvPr>
        </p:nvGraphicFramePr>
        <p:xfrm>
          <a:off x="6607753" y="4736786"/>
          <a:ext cx="4257188" cy="640080"/>
        </p:xfrm>
        <a:graphic>
          <a:graphicData uri="http://schemas.openxmlformats.org/drawingml/2006/table">
            <a:tbl>
              <a:tblPr/>
              <a:tblGrid>
                <a:gridCol w="362821">
                  <a:extLst>
                    <a:ext uri="{9D8B030D-6E8A-4147-A177-3AD203B41FA5}">
                      <a16:colId xmlns:a16="http://schemas.microsoft.com/office/drawing/2014/main" val="1087847354"/>
                    </a:ext>
                  </a:extLst>
                </a:gridCol>
                <a:gridCol w="3894367">
                  <a:extLst>
                    <a:ext uri="{9D8B030D-6E8A-4147-A177-3AD203B41FA5}">
                      <a16:colId xmlns:a16="http://schemas.microsoft.com/office/drawing/2014/main" val="3753908142"/>
                    </a:ext>
                  </a:extLst>
                </a:gridCol>
              </a:tblGrid>
              <a:tr h="630103">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sayi</a:t>
                      </a:r>
                      <a:r>
                        <a:rPr lang="tr-TR">
                          <a:solidFill>
                            <a:srgbClr val="006FE0"/>
                          </a:solidFill>
                          <a:effectLst/>
                          <a:latin typeface="inherit"/>
                        </a:rPr>
                        <a:t> = </a:t>
                      </a:r>
                      <a:r>
                        <a:rPr lang="tr-TR">
                          <a:solidFill>
                            <a:srgbClr val="333333"/>
                          </a:solidFill>
                          <a:effectLst/>
                          <a:latin typeface="inherit"/>
                        </a:rPr>
                        <a:t>(</a:t>
                      </a:r>
                      <a:r>
                        <a:rPr lang="tr-TR">
                          <a:solidFill>
                            <a:srgbClr val="800080"/>
                          </a:solidFill>
                          <a:effectLst/>
                          <a:latin typeface="inherit"/>
                        </a:rPr>
                        <a:t>int</a:t>
                      </a:r>
                      <a:r>
                        <a:rPr lang="tr-TR">
                          <a:solidFill>
                            <a:srgbClr val="333333"/>
                          </a:solidFill>
                          <a:effectLst/>
                          <a:latin typeface="inherit"/>
                        </a:rPr>
                        <a:t>)(</a:t>
                      </a:r>
                      <a:r>
                        <a:rPr lang="tr-TR">
                          <a:solidFill>
                            <a:srgbClr val="002D7A"/>
                          </a:solidFill>
                          <a:effectLst/>
                          <a:latin typeface="inherit"/>
                        </a:rPr>
                        <a:t>Math</a:t>
                      </a:r>
                      <a:r>
                        <a:rPr lang="tr-TR">
                          <a:solidFill>
                            <a:srgbClr val="333333"/>
                          </a:solidFill>
                          <a:effectLst/>
                          <a:latin typeface="inherit"/>
                        </a:rPr>
                        <a:t>.</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p>
                      <a:pPr algn="l" fontAlgn="t"/>
                      <a:r>
                        <a:rPr lang="tr-TR">
                          <a:solidFill>
                            <a:srgbClr val="002D7A"/>
                          </a:solidFill>
                          <a:effectLst/>
                          <a:latin typeface="inherit"/>
                        </a:rPr>
                        <a:t>System</a:t>
                      </a:r>
                      <a:r>
                        <a:rPr lang="tr-TR">
                          <a:solidFill>
                            <a:srgbClr val="333333"/>
                          </a:solidFill>
                          <a:effectLst/>
                          <a:latin typeface="inherit"/>
                        </a:rPr>
                        <a:t>.</a:t>
                      </a:r>
                      <a:r>
                        <a:rPr lang="tr-TR">
                          <a:solidFill>
                            <a:srgbClr val="002D7A"/>
                          </a:solidFill>
                          <a:effectLst/>
                          <a:latin typeface="inherit"/>
                        </a:rPr>
                        <a:t>out</a:t>
                      </a:r>
                      <a:r>
                        <a:rPr lang="tr-TR">
                          <a:solidFill>
                            <a:srgbClr val="333333"/>
                          </a:solidFill>
                          <a:effectLst/>
                          <a:latin typeface="inherit"/>
                        </a:rPr>
                        <a:t>.</a:t>
                      </a:r>
                      <a:r>
                        <a:rPr lang="tr-TR">
                          <a:solidFill>
                            <a:srgbClr val="004ED0"/>
                          </a:solidFill>
                          <a:effectLst/>
                          <a:latin typeface="inherit"/>
                        </a:rPr>
                        <a:t>println</a:t>
                      </a:r>
                      <a:r>
                        <a:rPr lang="tr-TR">
                          <a:solidFill>
                            <a:srgbClr val="333333"/>
                          </a:solidFill>
                          <a:effectLst/>
                          <a:latin typeface="inherit"/>
                        </a:rPr>
                        <a:t>(</a:t>
                      </a:r>
                      <a:r>
                        <a:rPr lang="tr-TR">
                          <a:solidFill>
                            <a:srgbClr val="002D7A"/>
                          </a:solidFill>
                          <a:effectLst/>
                          <a:latin typeface="inherit"/>
                        </a:rPr>
                        <a:t>sayi</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777117051"/>
                  </a:ext>
                </a:extLst>
              </a:tr>
            </a:tbl>
          </a:graphicData>
        </a:graphic>
      </p:graphicFrame>
    </p:spTree>
    <p:extLst>
      <p:ext uri="{BB962C8B-B14F-4D97-AF65-F5344CB8AC3E}">
        <p14:creationId xmlns:p14="http://schemas.microsoft.com/office/powerpoint/2010/main" val="3222574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2217</TotalTime>
  <Words>12129</Words>
  <Application>Microsoft Office PowerPoint</Application>
  <PresentationFormat>Widescreen</PresentationFormat>
  <Paragraphs>537</Paragraphs>
  <Slides>129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-apple-system</vt:lpstr>
      <vt:lpstr>Arial</vt:lpstr>
      <vt:lpstr>Calibri</vt:lpstr>
      <vt:lpstr>Gill Sans MT</vt:lpstr>
      <vt:lpstr>inherit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lpstr>1) Klavye.close();  2) Random/Class Random 3) valueOf(), toString(), parseInt() Aralarındaki Farklar Nelerdir? 4) StringBuilder ile StringBuffer Arasındaki Farklar? 5) Regex: Regular Expression Nedir? 6) Concat() , Artı(+) Operant, StringBuilder Bunlar Aralarındaki İlişki Nedir?</vt:lpstr>
      <vt:lpstr>1) Klavye.close();</vt:lpstr>
      <vt:lpstr>2) Random/Class Random</vt:lpstr>
      <vt:lpstr>3) valueOf(), toString(), parseInt() Aralarındaki Farklar Nelerdir?</vt:lpstr>
      <vt:lpstr>4) StringBuilder ile StringBuffer Arasındaki Farklar?</vt:lpstr>
      <vt:lpstr>4) StringBuilder ile StringBuffer Arasındaki Farklar?</vt:lpstr>
      <vt:lpstr>5) Regex: Regular Expression Nedir?</vt:lpstr>
      <vt:lpstr>5) Regex: Regular Expression Nedir?</vt:lpstr>
      <vt:lpstr>5) Regex: Regular Expression Nedir?</vt:lpstr>
      <vt:lpstr>6) Concat() , Artı(+) Operant, StringBuilder Bunlar Aralarındaki İlişki Nedir?</vt:lpstr>
      <vt:lpstr>1- Access Modifier (public-private-protected-default) nedir? 2- Syntax error - logic error - compiler error - run time error - exception error nedir? </vt:lpstr>
      <vt:lpstr>1- Access Modifier (public-private-protected-default) nedir?</vt:lpstr>
      <vt:lpstr>ERİŞİM TABLOSU</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1- Decoder Encoder Nedir? 2- Serialization Nedir?</vt:lpstr>
      <vt:lpstr>1- Decoder Encoder Nedir? </vt:lpstr>
      <vt:lpstr>1- Decoder Encoder Nedir? </vt:lpstr>
      <vt:lpstr>2- Serialization Nedir? </vt:lpstr>
      <vt:lpstr>1- String Yapısı New Ve " " Yapısı 2- MD5 Nedir? 3- SHA Nedir? 4- Synchronizaction Nedir? 5- Absolute Path Nedir? 6- Relative Path Nedir? 7- URL URI Arasındaki Farklar Nelerdir? 8- Video, Resimlerde Neden Byte [] Dizisi Kullanılıyor? </vt:lpstr>
      <vt:lpstr>1- String Yapısı New Ve " " Yapısı</vt:lpstr>
      <vt:lpstr>2- MD5 Nedir?</vt:lpstr>
      <vt:lpstr>3- SHA Nedir?</vt:lpstr>
      <vt:lpstr>4- Synchronizaction Nedir?</vt:lpstr>
      <vt:lpstr>Senkronize Kod / Senkronize Olmayan Kod </vt:lpstr>
      <vt:lpstr>5- Absolute Path Nedir?</vt:lpstr>
      <vt:lpstr>6- Relative Path Nedir?</vt:lpstr>
      <vt:lpstr>7- URL URI Arasındaki Farklar Nelerdir?</vt:lpstr>
      <vt:lpstr>8- Video, Resimlerde Neden Byte [] Dizisi Kullanılıyor?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247</cp:revision>
  <dcterms:created xsi:type="dcterms:W3CDTF">2022-05-23T19:36:26Z</dcterms:created>
  <dcterms:modified xsi:type="dcterms:W3CDTF">2022-07-02T22:48:09Z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