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240750"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5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56" y="2474395"/>
            <a:ext cx="18054638" cy="5263774"/>
          </a:xfrm>
        </p:spPr>
        <p:txBody>
          <a:bodyPr anchor="b"/>
          <a:lstStyle>
            <a:lvl1pPr algn="ctr">
              <a:defRPr sz="13228"/>
            </a:lvl1pPr>
          </a:lstStyle>
          <a:p>
            <a:r>
              <a:rPr lang="en-US"/>
              <a:t>Click to edit Master title style</a:t>
            </a:r>
            <a:endParaRPr lang="en-US" dirty="0"/>
          </a:p>
        </p:txBody>
      </p:sp>
      <p:sp>
        <p:nvSpPr>
          <p:cNvPr id="3" name="Subtitle 2"/>
          <p:cNvSpPr>
            <a:spLocks noGrp="1"/>
          </p:cNvSpPr>
          <p:nvPr>
            <p:ph type="subTitle" idx="1"/>
          </p:nvPr>
        </p:nvSpPr>
        <p:spPr>
          <a:xfrm>
            <a:off x="2655094" y="7941160"/>
            <a:ext cx="15930563"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9BC810-50A1-4B02-AE71-411F6DC2DD83}"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391438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BC810-50A1-4B02-AE71-411F6DC2DD83}"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181779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00413" y="804966"/>
            <a:ext cx="4580037"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60303" y="804966"/>
            <a:ext cx="13474601"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BC810-50A1-4B02-AE71-411F6DC2DD83}"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73642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BC810-50A1-4B02-AE71-411F6DC2DD83}"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172214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9240" y="3769342"/>
            <a:ext cx="18320147" cy="6289229"/>
          </a:xfrm>
        </p:spPr>
        <p:txBody>
          <a:bodyPr anchor="b"/>
          <a:lstStyle>
            <a:lvl1pPr>
              <a:defRPr sz="13228"/>
            </a:lvl1pPr>
          </a:lstStyle>
          <a:p>
            <a:r>
              <a:rPr lang="en-US"/>
              <a:t>Click to edit Master title style</a:t>
            </a:r>
            <a:endParaRPr lang="en-US" dirty="0"/>
          </a:p>
        </p:txBody>
      </p:sp>
      <p:sp>
        <p:nvSpPr>
          <p:cNvPr id="3" name="Text Placeholder 2"/>
          <p:cNvSpPr>
            <a:spLocks noGrp="1"/>
          </p:cNvSpPr>
          <p:nvPr>
            <p:ph type="body" idx="1"/>
          </p:nvPr>
        </p:nvSpPr>
        <p:spPr>
          <a:xfrm>
            <a:off x="1449240" y="10118069"/>
            <a:ext cx="1832014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BC810-50A1-4B02-AE71-411F6DC2DD83}"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388635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60301" y="4024827"/>
            <a:ext cx="9027319"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753130" y="4024827"/>
            <a:ext cx="9027319"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9BC810-50A1-4B02-AE71-411F6DC2DD83}"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421071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68" y="804969"/>
            <a:ext cx="1832014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63071" y="3706342"/>
            <a:ext cx="8985831"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4" name="Content Placeholder 3"/>
          <p:cNvSpPr>
            <a:spLocks noGrp="1"/>
          </p:cNvSpPr>
          <p:nvPr>
            <p:ph sz="half" idx="2"/>
          </p:nvPr>
        </p:nvSpPr>
        <p:spPr>
          <a:xfrm>
            <a:off x="1463071" y="5522763"/>
            <a:ext cx="898583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753131" y="3706342"/>
            <a:ext cx="9030085"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6" name="Content Placeholder 5"/>
          <p:cNvSpPr>
            <a:spLocks noGrp="1"/>
          </p:cNvSpPr>
          <p:nvPr>
            <p:ph sz="quarter" idx="4"/>
          </p:nvPr>
        </p:nvSpPr>
        <p:spPr>
          <a:xfrm>
            <a:off x="10753131" y="5522763"/>
            <a:ext cx="9030085"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9BC810-50A1-4B02-AE71-411F6DC2DD83}"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47689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9BC810-50A1-4B02-AE71-411F6DC2DD83}"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6872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BC810-50A1-4B02-AE71-411F6DC2DD83}"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75307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68" y="1007957"/>
            <a:ext cx="6850695" cy="3527848"/>
          </a:xfrm>
        </p:spPr>
        <p:txBody>
          <a:bodyPr anchor="b"/>
          <a:lstStyle>
            <a:lvl1pPr>
              <a:defRPr sz="7055"/>
            </a:lvl1pPr>
          </a:lstStyle>
          <a:p>
            <a:r>
              <a:rPr lang="en-US"/>
              <a:t>Click to edit Master title style</a:t>
            </a:r>
            <a:endParaRPr lang="en-US" dirty="0"/>
          </a:p>
        </p:txBody>
      </p:sp>
      <p:sp>
        <p:nvSpPr>
          <p:cNvPr id="3" name="Content Placeholder 2"/>
          <p:cNvSpPr>
            <a:spLocks noGrp="1"/>
          </p:cNvSpPr>
          <p:nvPr>
            <p:ph idx="1"/>
          </p:nvPr>
        </p:nvSpPr>
        <p:spPr>
          <a:xfrm>
            <a:off x="9030085" y="2176910"/>
            <a:ext cx="1075313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63068" y="4535805"/>
            <a:ext cx="6850695"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629BC810-50A1-4B02-AE71-411F6DC2DD83}"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82912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68" y="1007957"/>
            <a:ext cx="6850695" cy="3527848"/>
          </a:xfrm>
        </p:spPr>
        <p:txBody>
          <a:bodyPr anchor="b"/>
          <a:lstStyle>
            <a:lvl1pPr>
              <a:defRPr sz="705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30085" y="2176910"/>
            <a:ext cx="1075313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a:t>Click icon to add picture</a:t>
            </a:r>
            <a:endParaRPr lang="en-US" dirty="0"/>
          </a:p>
        </p:txBody>
      </p:sp>
      <p:sp>
        <p:nvSpPr>
          <p:cNvPr id="4" name="Text Placeholder 3"/>
          <p:cNvSpPr>
            <a:spLocks noGrp="1"/>
          </p:cNvSpPr>
          <p:nvPr>
            <p:ph type="body" sz="half" idx="2"/>
          </p:nvPr>
        </p:nvSpPr>
        <p:spPr>
          <a:xfrm>
            <a:off x="1463068" y="4535805"/>
            <a:ext cx="6850695"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629BC810-50A1-4B02-AE71-411F6DC2DD83}"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34796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0302" y="804969"/>
            <a:ext cx="1832014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0302" y="4024827"/>
            <a:ext cx="18320147"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60301" y="14013401"/>
            <a:ext cx="477916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629BC810-50A1-4B02-AE71-411F6DC2DD83}" type="datetimeFigureOut">
              <a:rPr lang="en-US" smtClean="0"/>
              <a:t>11/14/2022</a:t>
            </a:fld>
            <a:endParaRPr lang="en-US"/>
          </a:p>
        </p:txBody>
      </p:sp>
      <p:sp>
        <p:nvSpPr>
          <p:cNvPr id="5" name="Footer Placeholder 4"/>
          <p:cNvSpPr>
            <a:spLocks noGrp="1"/>
          </p:cNvSpPr>
          <p:nvPr>
            <p:ph type="ftr" sz="quarter" idx="3"/>
          </p:nvPr>
        </p:nvSpPr>
        <p:spPr>
          <a:xfrm>
            <a:off x="7035999" y="14013401"/>
            <a:ext cx="716875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001280" y="14013401"/>
            <a:ext cx="477916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F19DE17F-8C25-49B2-B552-AF2899BC8BD2}" type="slidenum">
              <a:rPr lang="en-US" smtClean="0"/>
              <a:t>‹#›</a:t>
            </a:fld>
            <a:endParaRPr lang="en-US"/>
          </a:p>
        </p:txBody>
      </p:sp>
    </p:spTree>
    <p:extLst>
      <p:ext uri="{BB962C8B-B14F-4D97-AF65-F5344CB8AC3E}">
        <p14:creationId xmlns:p14="http://schemas.microsoft.com/office/powerpoint/2010/main" val="3622981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Chart, line chart&#10;&#10;Description automatically generated">
            <a:extLst>
              <a:ext uri="{FF2B5EF4-FFF2-40B4-BE49-F238E27FC236}">
                <a16:creationId xmlns:a16="http://schemas.microsoft.com/office/drawing/2014/main" id="{C8C65A31-169B-9531-9ACC-3885F5CB3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8121" y="10618902"/>
            <a:ext cx="7066364" cy="3555741"/>
          </a:xfrm>
          <a:prstGeom prst="rect">
            <a:avLst/>
          </a:prstGeom>
        </p:spPr>
      </p:pic>
      <p:pic>
        <p:nvPicPr>
          <p:cNvPr id="15" name="Picture 14" descr="Chart, line chart&#10;&#10;Description automatically generated">
            <a:extLst>
              <a:ext uri="{FF2B5EF4-FFF2-40B4-BE49-F238E27FC236}">
                <a16:creationId xmlns:a16="http://schemas.microsoft.com/office/drawing/2014/main" id="{199712D8-516D-D25F-8A17-203233BBC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709" y="6724277"/>
            <a:ext cx="6153187" cy="3175839"/>
          </a:xfrm>
          <a:prstGeom prst="rect">
            <a:avLst/>
          </a:prstGeom>
        </p:spPr>
      </p:pic>
      <p:sp>
        <p:nvSpPr>
          <p:cNvPr id="2" name="Title 1">
            <a:extLst>
              <a:ext uri="{FF2B5EF4-FFF2-40B4-BE49-F238E27FC236}">
                <a16:creationId xmlns:a16="http://schemas.microsoft.com/office/drawing/2014/main" id="{72F254A2-F1B0-683E-D422-F121CE333DF4}"/>
              </a:ext>
            </a:extLst>
          </p:cNvPr>
          <p:cNvSpPr>
            <a:spLocks noGrp="1"/>
          </p:cNvSpPr>
          <p:nvPr>
            <p:ph type="ctrTitle"/>
          </p:nvPr>
        </p:nvSpPr>
        <p:spPr>
          <a:xfrm>
            <a:off x="567875" y="198780"/>
            <a:ext cx="20011105" cy="1530626"/>
          </a:xfrm>
        </p:spPr>
        <p:txBody>
          <a:bodyPr>
            <a:normAutofit/>
          </a:bodyPr>
          <a:lstStyle/>
          <a:p>
            <a:r>
              <a:rPr lang="en-ZA" sz="9600" dirty="0"/>
              <a:t>Control System of a USV</a:t>
            </a:r>
            <a:endParaRPr lang="en-US" sz="9600" dirty="0"/>
          </a:p>
        </p:txBody>
      </p:sp>
      <p:sp>
        <p:nvSpPr>
          <p:cNvPr id="3" name="Subtitle 2">
            <a:extLst>
              <a:ext uri="{FF2B5EF4-FFF2-40B4-BE49-F238E27FC236}">
                <a16:creationId xmlns:a16="http://schemas.microsoft.com/office/drawing/2014/main" id="{3F7A455A-D9A2-5BD6-5235-C8559F2B46B7}"/>
              </a:ext>
            </a:extLst>
          </p:cNvPr>
          <p:cNvSpPr>
            <a:spLocks noGrp="1"/>
          </p:cNvSpPr>
          <p:nvPr>
            <p:ph type="subTitle" idx="1"/>
          </p:nvPr>
        </p:nvSpPr>
        <p:spPr>
          <a:xfrm>
            <a:off x="567877" y="2468070"/>
            <a:ext cx="5667272" cy="3031640"/>
          </a:xfrm>
        </p:spPr>
        <p:txBody>
          <a:bodyPr>
            <a:normAutofit/>
          </a:bodyPr>
          <a:lstStyle/>
          <a:p>
            <a:r>
              <a:rPr lang="en-ZA" sz="3600" dirty="0"/>
              <a:t>Introduction</a:t>
            </a:r>
          </a:p>
          <a:p>
            <a:pPr algn="l"/>
            <a:r>
              <a:rPr lang="en-ZA" sz="2400" dirty="0"/>
              <a:t>A USV is an unmanned surface vessel that is typically uses autonomous navigation. A USV can be used to replace manned vessels for naval operations to reduce the costs and carbon footprint of the operations.</a:t>
            </a:r>
            <a:endParaRPr lang="en-US" sz="2400" dirty="0"/>
          </a:p>
        </p:txBody>
      </p:sp>
      <p:sp>
        <p:nvSpPr>
          <p:cNvPr id="4" name="TextBox 3">
            <a:extLst>
              <a:ext uri="{FF2B5EF4-FFF2-40B4-BE49-F238E27FC236}">
                <a16:creationId xmlns:a16="http://schemas.microsoft.com/office/drawing/2014/main" id="{CF2B75B7-98FB-6DE1-CECF-B77BDBCC6F3E}"/>
              </a:ext>
            </a:extLst>
          </p:cNvPr>
          <p:cNvSpPr txBox="1"/>
          <p:nvPr/>
        </p:nvSpPr>
        <p:spPr>
          <a:xfrm>
            <a:off x="7763326" y="1729406"/>
            <a:ext cx="6310445" cy="369332"/>
          </a:xfrm>
          <a:prstGeom prst="rect">
            <a:avLst/>
          </a:prstGeom>
          <a:noFill/>
        </p:spPr>
        <p:txBody>
          <a:bodyPr wrap="none" rtlCol="0">
            <a:spAutoFit/>
          </a:bodyPr>
          <a:lstStyle/>
          <a:p>
            <a:r>
              <a:rPr lang="en-ZA" dirty="0"/>
              <a:t>Author: Mr LEV Kingwill				Supervisor: Prof J </a:t>
            </a:r>
            <a:r>
              <a:rPr lang="en-ZA" dirty="0" err="1"/>
              <a:t>Versfeld</a:t>
            </a:r>
            <a:endParaRPr lang="en-US" dirty="0"/>
          </a:p>
        </p:txBody>
      </p:sp>
      <p:sp>
        <p:nvSpPr>
          <p:cNvPr id="5" name="TextBox 4">
            <a:extLst>
              <a:ext uri="{FF2B5EF4-FFF2-40B4-BE49-F238E27FC236}">
                <a16:creationId xmlns:a16="http://schemas.microsoft.com/office/drawing/2014/main" id="{F32B6D9F-F0EC-AF79-83ED-25DC16F68FA3}"/>
              </a:ext>
            </a:extLst>
          </p:cNvPr>
          <p:cNvSpPr txBox="1"/>
          <p:nvPr/>
        </p:nvSpPr>
        <p:spPr>
          <a:xfrm>
            <a:off x="6888438" y="2098738"/>
            <a:ext cx="8060220" cy="369332"/>
          </a:xfrm>
          <a:prstGeom prst="rect">
            <a:avLst/>
          </a:prstGeom>
          <a:noFill/>
        </p:spPr>
        <p:txBody>
          <a:bodyPr wrap="none" rtlCol="0">
            <a:spAutoFit/>
          </a:bodyPr>
          <a:lstStyle/>
          <a:p>
            <a:r>
              <a:rPr lang="en-ZA" i="1" dirty="0"/>
              <a:t>Department of Mechanical and Mechatronic Engineering, University of Stellenbosch</a:t>
            </a:r>
            <a:endParaRPr lang="en-US" i="1" dirty="0"/>
          </a:p>
        </p:txBody>
      </p:sp>
      <p:sp>
        <p:nvSpPr>
          <p:cNvPr id="6" name="Subtitle 2">
            <a:extLst>
              <a:ext uri="{FF2B5EF4-FFF2-40B4-BE49-F238E27FC236}">
                <a16:creationId xmlns:a16="http://schemas.microsoft.com/office/drawing/2014/main" id="{C866E988-6177-B67F-45AF-6C6F426E5B08}"/>
              </a:ext>
            </a:extLst>
          </p:cNvPr>
          <p:cNvSpPr txBox="1">
            <a:spLocks/>
          </p:cNvSpPr>
          <p:nvPr/>
        </p:nvSpPr>
        <p:spPr>
          <a:xfrm>
            <a:off x="567876" y="5681721"/>
            <a:ext cx="5667272" cy="3031640"/>
          </a:xfrm>
          <a:prstGeom prst="rect">
            <a:avLst/>
          </a:prstGeom>
        </p:spPr>
        <p:txBody>
          <a:bodyPr vert="horz" lIns="91440" tIns="45720" rIns="91440" bIns="45720" rtlCol="0">
            <a:normAutofit/>
          </a:bodyPr>
          <a:lstStyle>
            <a:lvl1pPr marL="0" indent="0" algn="ctr" defTabSz="2015886" rtl="0" eaLnBrk="1" latinLnBrk="0" hangingPunct="1">
              <a:lnSpc>
                <a:spcPct val="90000"/>
              </a:lnSpc>
              <a:spcBef>
                <a:spcPts val="2205"/>
              </a:spcBef>
              <a:buFont typeface="Arial" panose="020B0604020202020204" pitchFamily="34" charset="0"/>
              <a:buNone/>
              <a:defRPr sz="5291" kern="1200">
                <a:solidFill>
                  <a:schemeClr val="tx1"/>
                </a:solidFill>
                <a:latin typeface="+mn-lt"/>
                <a:ea typeface="+mn-ea"/>
                <a:cs typeface="+mn-cs"/>
              </a:defRPr>
            </a:lvl1pPr>
            <a:lvl2pPr marL="1007943" indent="0" algn="ctr" defTabSz="2015886" rtl="0" eaLnBrk="1" latinLnBrk="0" hangingPunct="1">
              <a:lnSpc>
                <a:spcPct val="90000"/>
              </a:lnSpc>
              <a:spcBef>
                <a:spcPts val="1102"/>
              </a:spcBef>
              <a:buFont typeface="Arial" panose="020B0604020202020204" pitchFamily="34" charset="0"/>
              <a:buNone/>
              <a:defRPr sz="4409" kern="1200">
                <a:solidFill>
                  <a:schemeClr val="tx1"/>
                </a:solidFill>
                <a:latin typeface="+mn-lt"/>
                <a:ea typeface="+mn-ea"/>
                <a:cs typeface="+mn-cs"/>
              </a:defRPr>
            </a:lvl2pPr>
            <a:lvl3pPr marL="2015886" indent="0" algn="ctr" defTabSz="2015886" rtl="0" eaLnBrk="1" latinLnBrk="0" hangingPunct="1">
              <a:lnSpc>
                <a:spcPct val="90000"/>
              </a:lnSpc>
              <a:spcBef>
                <a:spcPts val="1102"/>
              </a:spcBef>
              <a:buFont typeface="Arial" panose="020B0604020202020204" pitchFamily="34" charset="0"/>
              <a:buNone/>
              <a:defRPr sz="3968" kern="1200">
                <a:solidFill>
                  <a:schemeClr val="tx1"/>
                </a:solidFill>
                <a:latin typeface="+mn-lt"/>
                <a:ea typeface="+mn-ea"/>
                <a:cs typeface="+mn-cs"/>
              </a:defRPr>
            </a:lvl3pPr>
            <a:lvl4pPr marL="302382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4pPr>
            <a:lvl5pPr marL="403177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5pPr>
            <a:lvl6pPr marL="5039716"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6pPr>
            <a:lvl7pPr marL="604765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7pPr>
            <a:lvl8pPr marL="705560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8pPr>
            <a:lvl9pPr marL="8063545"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9pPr>
          </a:lstStyle>
          <a:p>
            <a:r>
              <a:rPr lang="en-ZA" sz="3600" dirty="0"/>
              <a:t>Objectives</a:t>
            </a:r>
          </a:p>
          <a:p>
            <a:pPr algn="l"/>
            <a:r>
              <a:rPr lang="en-ZA" sz="2400" dirty="0"/>
              <a:t>The objective of this project was to create a control system that will autonomously control an electric surface vessel. The vessel will receive GPS locations and is required to navigate to these locations.</a:t>
            </a:r>
            <a:endParaRPr lang="en-US" sz="2400" dirty="0"/>
          </a:p>
        </p:txBody>
      </p:sp>
      <p:pic>
        <p:nvPicPr>
          <p:cNvPr id="8" name="Picture 7">
            <a:extLst>
              <a:ext uri="{FF2B5EF4-FFF2-40B4-BE49-F238E27FC236}">
                <a16:creationId xmlns:a16="http://schemas.microsoft.com/office/drawing/2014/main" id="{461F9B39-651A-10A0-4B9C-E9A5DEEEC8A8}"/>
              </a:ext>
            </a:extLst>
          </p:cNvPr>
          <p:cNvPicPr>
            <a:picLocks noChangeAspect="1"/>
          </p:cNvPicPr>
          <p:nvPr/>
        </p:nvPicPr>
        <p:blipFill rotWithShape="1">
          <a:blip r:embed="rId4">
            <a:extLst>
              <a:ext uri="{28A0092B-C50C-407E-A947-70E740481C1C}">
                <a14:useLocalDpi xmlns:a14="http://schemas.microsoft.com/office/drawing/2010/main" val="0"/>
              </a:ext>
            </a:extLst>
          </a:blip>
          <a:srcRect l="4515" r="19994"/>
          <a:stretch/>
        </p:blipFill>
        <p:spPr>
          <a:xfrm>
            <a:off x="963773" y="9740349"/>
            <a:ext cx="4007456" cy="4772220"/>
          </a:xfrm>
          <a:prstGeom prst="rect">
            <a:avLst/>
          </a:prstGeom>
        </p:spPr>
      </p:pic>
      <p:sp>
        <p:nvSpPr>
          <p:cNvPr id="9" name="Subtitle 2">
            <a:extLst>
              <a:ext uri="{FF2B5EF4-FFF2-40B4-BE49-F238E27FC236}">
                <a16:creationId xmlns:a16="http://schemas.microsoft.com/office/drawing/2014/main" id="{74960697-EB1F-321E-C638-CD60CDC5CA99}"/>
              </a:ext>
            </a:extLst>
          </p:cNvPr>
          <p:cNvSpPr txBox="1">
            <a:spLocks/>
          </p:cNvSpPr>
          <p:nvPr/>
        </p:nvSpPr>
        <p:spPr>
          <a:xfrm>
            <a:off x="567875" y="9014644"/>
            <a:ext cx="5667272" cy="6104706"/>
          </a:xfrm>
          <a:prstGeom prst="rect">
            <a:avLst/>
          </a:prstGeom>
        </p:spPr>
        <p:txBody>
          <a:bodyPr vert="horz" lIns="91440" tIns="45720" rIns="91440" bIns="45720" rtlCol="0">
            <a:normAutofit fontScale="92500" lnSpcReduction="10000"/>
          </a:bodyPr>
          <a:lstStyle>
            <a:lvl1pPr marL="0" indent="0" algn="ctr" defTabSz="2015886" rtl="0" eaLnBrk="1" latinLnBrk="0" hangingPunct="1">
              <a:lnSpc>
                <a:spcPct val="90000"/>
              </a:lnSpc>
              <a:spcBef>
                <a:spcPts val="2205"/>
              </a:spcBef>
              <a:buFont typeface="Arial" panose="020B0604020202020204" pitchFamily="34" charset="0"/>
              <a:buNone/>
              <a:defRPr sz="5291" kern="1200">
                <a:solidFill>
                  <a:schemeClr val="tx1"/>
                </a:solidFill>
                <a:latin typeface="+mn-lt"/>
                <a:ea typeface="+mn-ea"/>
                <a:cs typeface="+mn-cs"/>
              </a:defRPr>
            </a:lvl1pPr>
            <a:lvl2pPr marL="1007943" indent="0" algn="ctr" defTabSz="2015886" rtl="0" eaLnBrk="1" latinLnBrk="0" hangingPunct="1">
              <a:lnSpc>
                <a:spcPct val="90000"/>
              </a:lnSpc>
              <a:spcBef>
                <a:spcPts val="1102"/>
              </a:spcBef>
              <a:buFont typeface="Arial" panose="020B0604020202020204" pitchFamily="34" charset="0"/>
              <a:buNone/>
              <a:defRPr sz="4409" kern="1200">
                <a:solidFill>
                  <a:schemeClr val="tx1"/>
                </a:solidFill>
                <a:latin typeface="+mn-lt"/>
                <a:ea typeface="+mn-ea"/>
                <a:cs typeface="+mn-cs"/>
              </a:defRPr>
            </a:lvl2pPr>
            <a:lvl3pPr marL="2015886" indent="0" algn="ctr" defTabSz="2015886" rtl="0" eaLnBrk="1" latinLnBrk="0" hangingPunct="1">
              <a:lnSpc>
                <a:spcPct val="90000"/>
              </a:lnSpc>
              <a:spcBef>
                <a:spcPts val="1102"/>
              </a:spcBef>
              <a:buFont typeface="Arial" panose="020B0604020202020204" pitchFamily="34" charset="0"/>
              <a:buNone/>
              <a:defRPr sz="3968" kern="1200">
                <a:solidFill>
                  <a:schemeClr val="tx1"/>
                </a:solidFill>
                <a:latin typeface="+mn-lt"/>
                <a:ea typeface="+mn-ea"/>
                <a:cs typeface="+mn-cs"/>
              </a:defRPr>
            </a:lvl3pPr>
            <a:lvl4pPr marL="302382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4pPr>
            <a:lvl5pPr marL="403177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5pPr>
            <a:lvl6pPr marL="5039716"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6pPr>
            <a:lvl7pPr marL="604765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7pPr>
            <a:lvl8pPr marL="705560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8pPr>
            <a:lvl9pPr marL="8063545"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9pPr>
          </a:lstStyle>
          <a:p>
            <a:r>
              <a:rPr lang="en-ZA" sz="3600" dirty="0"/>
              <a:t>System Diagram</a:t>
            </a:r>
          </a:p>
          <a:p>
            <a:endParaRPr lang="en-ZA" sz="2400" dirty="0"/>
          </a:p>
          <a:p>
            <a:endParaRPr lang="en-ZA" sz="2400" dirty="0"/>
          </a:p>
          <a:p>
            <a:endParaRPr lang="en-ZA" sz="2400" dirty="0"/>
          </a:p>
          <a:p>
            <a:endParaRPr lang="en-ZA" sz="2400" dirty="0"/>
          </a:p>
          <a:p>
            <a:endParaRPr lang="en-ZA" sz="2400" dirty="0"/>
          </a:p>
          <a:p>
            <a:endParaRPr lang="en-ZA" sz="2400" dirty="0"/>
          </a:p>
          <a:p>
            <a:endParaRPr lang="en-ZA" sz="2400" dirty="0"/>
          </a:p>
          <a:p>
            <a:endParaRPr lang="en-ZA" sz="2400" dirty="0"/>
          </a:p>
          <a:p>
            <a:endParaRPr lang="en-ZA" sz="2400" dirty="0"/>
          </a:p>
          <a:p>
            <a:r>
              <a:rPr lang="en-ZA" sz="2600" dirty="0"/>
              <a:t>USV Component Layout</a:t>
            </a:r>
          </a:p>
        </p:txBody>
      </p:sp>
      <p:sp>
        <p:nvSpPr>
          <p:cNvPr id="10" name="Subtitle 2">
            <a:extLst>
              <a:ext uri="{FF2B5EF4-FFF2-40B4-BE49-F238E27FC236}">
                <a16:creationId xmlns:a16="http://schemas.microsoft.com/office/drawing/2014/main" id="{D35D72B7-4F35-48F0-2BC3-DEE47A10C4E1}"/>
              </a:ext>
            </a:extLst>
          </p:cNvPr>
          <p:cNvSpPr txBox="1">
            <a:spLocks/>
          </p:cNvSpPr>
          <p:nvPr/>
        </p:nvSpPr>
        <p:spPr>
          <a:xfrm>
            <a:off x="7677668" y="2468070"/>
            <a:ext cx="5667272" cy="12651280"/>
          </a:xfrm>
          <a:prstGeom prst="rect">
            <a:avLst/>
          </a:prstGeom>
        </p:spPr>
        <p:txBody>
          <a:bodyPr vert="horz" lIns="91440" tIns="45720" rIns="91440" bIns="45720" rtlCol="0">
            <a:normAutofit/>
          </a:bodyPr>
          <a:lstStyle>
            <a:lvl1pPr marL="0" indent="0" algn="ctr" defTabSz="2015886" rtl="0" eaLnBrk="1" latinLnBrk="0" hangingPunct="1">
              <a:lnSpc>
                <a:spcPct val="90000"/>
              </a:lnSpc>
              <a:spcBef>
                <a:spcPts val="2205"/>
              </a:spcBef>
              <a:buFont typeface="Arial" panose="020B0604020202020204" pitchFamily="34" charset="0"/>
              <a:buNone/>
              <a:defRPr sz="5291" kern="1200">
                <a:solidFill>
                  <a:schemeClr val="tx1"/>
                </a:solidFill>
                <a:latin typeface="+mn-lt"/>
                <a:ea typeface="+mn-ea"/>
                <a:cs typeface="+mn-cs"/>
              </a:defRPr>
            </a:lvl1pPr>
            <a:lvl2pPr marL="1007943" indent="0" algn="ctr" defTabSz="2015886" rtl="0" eaLnBrk="1" latinLnBrk="0" hangingPunct="1">
              <a:lnSpc>
                <a:spcPct val="90000"/>
              </a:lnSpc>
              <a:spcBef>
                <a:spcPts val="1102"/>
              </a:spcBef>
              <a:buFont typeface="Arial" panose="020B0604020202020204" pitchFamily="34" charset="0"/>
              <a:buNone/>
              <a:defRPr sz="4409" kern="1200">
                <a:solidFill>
                  <a:schemeClr val="tx1"/>
                </a:solidFill>
                <a:latin typeface="+mn-lt"/>
                <a:ea typeface="+mn-ea"/>
                <a:cs typeface="+mn-cs"/>
              </a:defRPr>
            </a:lvl2pPr>
            <a:lvl3pPr marL="2015886" indent="0" algn="ctr" defTabSz="2015886" rtl="0" eaLnBrk="1" latinLnBrk="0" hangingPunct="1">
              <a:lnSpc>
                <a:spcPct val="90000"/>
              </a:lnSpc>
              <a:spcBef>
                <a:spcPts val="1102"/>
              </a:spcBef>
              <a:buFont typeface="Arial" panose="020B0604020202020204" pitchFamily="34" charset="0"/>
              <a:buNone/>
              <a:defRPr sz="3968" kern="1200">
                <a:solidFill>
                  <a:schemeClr val="tx1"/>
                </a:solidFill>
                <a:latin typeface="+mn-lt"/>
                <a:ea typeface="+mn-ea"/>
                <a:cs typeface="+mn-cs"/>
              </a:defRPr>
            </a:lvl3pPr>
            <a:lvl4pPr marL="302382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4pPr>
            <a:lvl5pPr marL="403177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5pPr>
            <a:lvl6pPr marL="5039716"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6pPr>
            <a:lvl7pPr marL="604765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7pPr>
            <a:lvl8pPr marL="705560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8pPr>
            <a:lvl9pPr marL="8063545"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9pPr>
          </a:lstStyle>
          <a:p>
            <a:r>
              <a:rPr lang="en-ZA" sz="3600" dirty="0"/>
              <a:t>Testing</a:t>
            </a:r>
          </a:p>
          <a:p>
            <a:pPr algn="l"/>
            <a:r>
              <a:rPr lang="en-ZA" sz="2400" dirty="0"/>
              <a:t>The subsystems of the USV are tested individually before the overall system is tested. The subsystems tested are:</a:t>
            </a:r>
          </a:p>
          <a:p>
            <a:pPr marL="342900" indent="-342900" algn="l">
              <a:spcBef>
                <a:spcPts val="1505"/>
              </a:spcBef>
              <a:buFont typeface="Arial" panose="020B0604020202020204" pitchFamily="34" charset="0"/>
              <a:buChar char="•"/>
            </a:pPr>
            <a:r>
              <a:rPr lang="en-ZA" sz="2400" dirty="0"/>
              <a:t>GPS and Compass</a:t>
            </a:r>
          </a:p>
          <a:p>
            <a:pPr marL="342900" indent="-342900" algn="l">
              <a:spcBef>
                <a:spcPts val="1505"/>
              </a:spcBef>
              <a:buFont typeface="Arial" panose="020B0604020202020204" pitchFamily="34" charset="0"/>
              <a:buChar char="•"/>
            </a:pPr>
            <a:r>
              <a:rPr lang="en-ZA" sz="2400" dirty="0"/>
              <a:t>Throttle Input</a:t>
            </a:r>
          </a:p>
          <a:p>
            <a:pPr marL="342900" indent="-342900" algn="l">
              <a:spcBef>
                <a:spcPts val="1505"/>
              </a:spcBef>
              <a:buFont typeface="Arial" panose="020B0604020202020204" pitchFamily="34" charset="0"/>
              <a:buChar char="•"/>
            </a:pPr>
            <a:r>
              <a:rPr lang="en-US" sz="2400" dirty="0"/>
              <a:t>PWM Signal Output</a:t>
            </a:r>
          </a:p>
          <a:p>
            <a:pPr marL="342900" indent="-342900" algn="l">
              <a:spcBef>
                <a:spcPts val="1505"/>
              </a:spcBef>
              <a:buFont typeface="Arial" panose="020B0604020202020204" pitchFamily="34" charset="0"/>
              <a:buChar char="•"/>
            </a:pPr>
            <a:r>
              <a:rPr lang="en-US" sz="2400" dirty="0"/>
              <a:t>Thruster Control</a:t>
            </a:r>
          </a:p>
          <a:p>
            <a:pPr algn="l"/>
            <a:endParaRPr lang="en-US" sz="2400" dirty="0"/>
          </a:p>
          <a:p>
            <a:pPr algn="l"/>
            <a:endParaRPr lang="en-US" sz="2400" dirty="0"/>
          </a:p>
          <a:p>
            <a:pPr algn="l"/>
            <a:endParaRPr lang="en-US" sz="2400" dirty="0"/>
          </a:p>
          <a:p>
            <a:pPr algn="l"/>
            <a:endParaRPr lang="en-US" sz="2400" dirty="0"/>
          </a:p>
          <a:p>
            <a:pPr algn="l"/>
            <a:r>
              <a:rPr lang="en-US" sz="3200" dirty="0"/>
              <a:t> </a:t>
            </a:r>
            <a:r>
              <a:rPr lang="en-US" sz="4400" dirty="0">
                <a:solidFill>
                  <a:schemeClr val="bg1"/>
                </a:solidFill>
              </a:rPr>
              <a:t>f</a:t>
            </a:r>
            <a:endParaRPr lang="en-US" sz="2000" dirty="0">
              <a:solidFill>
                <a:schemeClr val="bg1"/>
              </a:solidFill>
            </a:endParaRPr>
          </a:p>
          <a:p>
            <a:r>
              <a:rPr lang="en-US" sz="2400" dirty="0"/>
              <a:t>USV distance to target location.</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The USV bearing compared to the baring to the target location.</a:t>
            </a:r>
          </a:p>
        </p:txBody>
      </p:sp>
      <p:sp>
        <p:nvSpPr>
          <p:cNvPr id="11" name="Subtitle 2">
            <a:extLst>
              <a:ext uri="{FF2B5EF4-FFF2-40B4-BE49-F238E27FC236}">
                <a16:creationId xmlns:a16="http://schemas.microsoft.com/office/drawing/2014/main" id="{6BE5BE51-18A4-8358-3654-8FB63D853627}"/>
              </a:ext>
            </a:extLst>
          </p:cNvPr>
          <p:cNvSpPr txBox="1">
            <a:spLocks/>
          </p:cNvSpPr>
          <p:nvPr/>
        </p:nvSpPr>
        <p:spPr>
          <a:xfrm>
            <a:off x="14787460" y="2468070"/>
            <a:ext cx="5667272" cy="12651280"/>
          </a:xfrm>
          <a:prstGeom prst="rect">
            <a:avLst/>
          </a:prstGeom>
        </p:spPr>
        <p:txBody>
          <a:bodyPr vert="horz" lIns="91440" tIns="45720" rIns="91440" bIns="45720" rtlCol="0">
            <a:normAutofit/>
          </a:bodyPr>
          <a:lstStyle>
            <a:lvl1pPr marL="0" indent="0" algn="ctr" defTabSz="2015886" rtl="0" eaLnBrk="1" latinLnBrk="0" hangingPunct="1">
              <a:lnSpc>
                <a:spcPct val="90000"/>
              </a:lnSpc>
              <a:spcBef>
                <a:spcPts val="2205"/>
              </a:spcBef>
              <a:buFont typeface="Arial" panose="020B0604020202020204" pitchFamily="34" charset="0"/>
              <a:buNone/>
              <a:defRPr sz="5291" kern="1200">
                <a:solidFill>
                  <a:schemeClr val="tx1"/>
                </a:solidFill>
                <a:latin typeface="+mn-lt"/>
                <a:ea typeface="+mn-ea"/>
                <a:cs typeface="+mn-cs"/>
              </a:defRPr>
            </a:lvl1pPr>
            <a:lvl2pPr marL="1007943" indent="0" algn="ctr" defTabSz="2015886" rtl="0" eaLnBrk="1" latinLnBrk="0" hangingPunct="1">
              <a:lnSpc>
                <a:spcPct val="90000"/>
              </a:lnSpc>
              <a:spcBef>
                <a:spcPts val="1102"/>
              </a:spcBef>
              <a:buFont typeface="Arial" panose="020B0604020202020204" pitchFamily="34" charset="0"/>
              <a:buNone/>
              <a:defRPr sz="4409" kern="1200">
                <a:solidFill>
                  <a:schemeClr val="tx1"/>
                </a:solidFill>
                <a:latin typeface="+mn-lt"/>
                <a:ea typeface="+mn-ea"/>
                <a:cs typeface="+mn-cs"/>
              </a:defRPr>
            </a:lvl2pPr>
            <a:lvl3pPr marL="2015886" indent="0" algn="ctr" defTabSz="2015886" rtl="0" eaLnBrk="1" latinLnBrk="0" hangingPunct="1">
              <a:lnSpc>
                <a:spcPct val="90000"/>
              </a:lnSpc>
              <a:spcBef>
                <a:spcPts val="1102"/>
              </a:spcBef>
              <a:buFont typeface="Arial" panose="020B0604020202020204" pitchFamily="34" charset="0"/>
              <a:buNone/>
              <a:defRPr sz="3968" kern="1200">
                <a:solidFill>
                  <a:schemeClr val="tx1"/>
                </a:solidFill>
                <a:latin typeface="+mn-lt"/>
                <a:ea typeface="+mn-ea"/>
                <a:cs typeface="+mn-cs"/>
              </a:defRPr>
            </a:lvl3pPr>
            <a:lvl4pPr marL="302382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4pPr>
            <a:lvl5pPr marL="403177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5pPr>
            <a:lvl6pPr marL="5039716"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6pPr>
            <a:lvl7pPr marL="604765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7pPr>
            <a:lvl8pPr marL="705560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8pPr>
            <a:lvl9pPr marL="8063545"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9pPr>
          </a:lstStyle>
          <a:p>
            <a:r>
              <a:rPr lang="en-ZA" sz="3600" dirty="0"/>
              <a:t>Results</a:t>
            </a:r>
          </a:p>
          <a:p>
            <a:r>
              <a:rPr lang="en-ZA" sz="4800" dirty="0">
                <a:solidFill>
                  <a:schemeClr val="bg1"/>
                </a:solidFill>
              </a:rPr>
              <a:t>F</a:t>
            </a:r>
            <a:endParaRPr lang="en-ZA" sz="3600" dirty="0">
              <a:solidFill>
                <a:schemeClr val="bg1"/>
              </a:solidFill>
            </a:endParaRPr>
          </a:p>
          <a:p>
            <a:endParaRPr lang="en-ZA" sz="3600" dirty="0"/>
          </a:p>
          <a:p>
            <a:endParaRPr lang="en-ZA" sz="3600" dirty="0"/>
          </a:p>
          <a:p>
            <a:endParaRPr lang="en-ZA" sz="3600" dirty="0"/>
          </a:p>
          <a:p>
            <a:r>
              <a:rPr lang="en-ZA" sz="2400" dirty="0"/>
              <a:t>Map showing the route of the manual and autonomous navigation. The manual navigation was used to select the points. The autonomous navigation then travelled the same route navigating to each point.</a:t>
            </a:r>
          </a:p>
          <a:p>
            <a:endParaRPr lang="en-ZA" sz="2400" dirty="0"/>
          </a:p>
          <a:p>
            <a:r>
              <a:rPr lang="en-ZA" sz="3600" dirty="0"/>
              <a:t>Conclusion</a:t>
            </a:r>
          </a:p>
          <a:p>
            <a:pPr algn="l"/>
            <a:r>
              <a:rPr lang="en-ZA" sz="2400" dirty="0"/>
              <a:t>The controls system successfully navigated to each point with minimal error. The final test was conducted under windy conditions and the system countered these to reach the final position.</a:t>
            </a:r>
          </a:p>
          <a:p>
            <a:pPr algn="l"/>
            <a:r>
              <a:rPr lang="en-ZA" sz="2400" dirty="0"/>
              <a:t>	</a:t>
            </a:r>
          </a:p>
          <a:p>
            <a:r>
              <a:rPr lang="en-ZA" sz="3600" dirty="0"/>
              <a:t>Further Improvements</a:t>
            </a:r>
          </a:p>
          <a:p>
            <a:pPr algn="l"/>
            <a:r>
              <a:rPr lang="en-ZA" sz="2400" dirty="0"/>
              <a:t>Further developments can be done to add obstacle avoidance and a return to home feature. Solar panels can be added to extend the operating range of the USV.</a:t>
            </a:r>
          </a:p>
        </p:txBody>
      </p:sp>
      <p:pic>
        <p:nvPicPr>
          <p:cNvPr id="13" name="Picture 12">
            <a:extLst>
              <a:ext uri="{FF2B5EF4-FFF2-40B4-BE49-F238E27FC236}">
                <a16:creationId xmlns:a16="http://schemas.microsoft.com/office/drawing/2014/main" id="{024DA799-5027-9218-7159-A118E9E45BE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326345" y="3206734"/>
            <a:ext cx="6619016" cy="3253701"/>
          </a:xfrm>
          <a:prstGeom prst="rect">
            <a:avLst/>
          </a:prstGeom>
        </p:spPr>
      </p:pic>
      <p:pic>
        <p:nvPicPr>
          <p:cNvPr id="19" name="Picture 18" descr="Icon&#10;&#10;Description automatically generated">
            <a:extLst>
              <a:ext uri="{FF2B5EF4-FFF2-40B4-BE49-F238E27FC236}">
                <a16:creationId xmlns:a16="http://schemas.microsoft.com/office/drawing/2014/main" id="{73271695-227F-BB9D-0984-AA9248712797}"/>
              </a:ext>
            </a:extLst>
          </p:cNvPr>
          <p:cNvPicPr>
            <a:picLocks noChangeAspect="1"/>
          </p:cNvPicPr>
          <p:nvPr/>
        </p:nvPicPr>
        <p:blipFill rotWithShape="1">
          <a:blip r:embed="rId6">
            <a:extLst>
              <a:ext uri="{28A0092B-C50C-407E-A947-70E740481C1C}">
                <a14:useLocalDpi xmlns:a14="http://schemas.microsoft.com/office/drawing/2010/main" val="0"/>
              </a:ext>
            </a:extLst>
          </a:blip>
          <a:srcRect l="18127" t="5112" r="18426" b="15765"/>
          <a:stretch/>
        </p:blipFill>
        <p:spPr>
          <a:xfrm>
            <a:off x="527965" y="198780"/>
            <a:ext cx="1227388" cy="1530626"/>
          </a:xfrm>
          <a:prstGeom prst="rect">
            <a:avLst/>
          </a:prstGeom>
        </p:spPr>
      </p:pic>
      <p:pic>
        <p:nvPicPr>
          <p:cNvPr id="21" name="Picture 20" descr="Icon&#10;&#10;Description automatically generated">
            <a:extLst>
              <a:ext uri="{FF2B5EF4-FFF2-40B4-BE49-F238E27FC236}">
                <a16:creationId xmlns:a16="http://schemas.microsoft.com/office/drawing/2014/main" id="{9964B176-8FCF-E765-7642-F0E478738FE6}"/>
              </a:ext>
            </a:extLst>
          </p:cNvPr>
          <p:cNvPicPr>
            <a:picLocks noChangeAspect="1"/>
          </p:cNvPicPr>
          <p:nvPr/>
        </p:nvPicPr>
        <p:blipFill rotWithShape="1">
          <a:blip r:embed="rId7">
            <a:extLst>
              <a:ext uri="{28A0092B-C50C-407E-A947-70E740481C1C}">
                <a14:useLocalDpi xmlns:a14="http://schemas.microsoft.com/office/drawing/2010/main" val="0"/>
              </a:ext>
            </a:extLst>
          </a:blip>
          <a:srcRect l="17121" t="5942" r="5689" b="16405"/>
          <a:stretch/>
        </p:blipFill>
        <p:spPr>
          <a:xfrm>
            <a:off x="19236476" y="198780"/>
            <a:ext cx="1342504" cy="1530626"/>
          </a:xfrm>
          <a:prstGeom prst="rect">
            <a:avLst/>
          </a:prstGeom>
        </p:spPr>
      </p:pic>
    </p:spTree>
    <p:extLst>
      <p:ext uri="{BB962C8B-B14F-4D97-AF65-F5344CB8AC3E}">
        <p14:creationId xmlns:p14="http://schemas.microsoft.com/office/powerpoint/2010/main" val="306879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260</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Control System of a USV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of a USV</dc:title>
  <dc:creator>LUKE ERIC VINCENT</dc:creator>
  <cp:lastModifiedBy>LUKE ERIC VINCENT</cp:lastModifiedBy>
  <cp:revision>3</cp:revision>
  <dcterms:created xsi:type="dcterms:W3CDTF">2022-11-12T07:09:23Z</dcterms:created>
  <dcterms:modified xsi:type="dcterms:W3CDTF">2022-11-14T06:13:51Z</dcterms:modified>
</cp:coreProperties>
</file>