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2/14/2022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2/14/2022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F6E42-5A15-4DF4-B5B7-C147240F24E9}"/>
              </a:ext>
            </a:extLst>
          </p:cNvPr>
          <p:cNvSpPr>
            <a:spLocks noGrp="1"/>
          </p:cNvSpPr>
          <p:nvPr>
            <p:ph type="ctrTitle"/>
          </p:nvPr>
        </p:nvSpPr>
        <p:spPr>
          <a:ln>
            <a:noFill/>
          </a:ln>
        </p:spPr>
        <p:txBody>
          <a:bodyPr>
            <a:normAutofit/>
          </a:bodyPr>
          <a:lstStyle/>
          <a:p>
            <a:r>
              <a:rPr lang="en-US" sz="9600" dirty="0">
                <a:latin typeface="Algerian" panose="04020705040A02060702" pitchFamily="82" charset="0"/>
              </a:rPr>
              <a:t>tourism</a:t>
            </a:r>
            <a:endParaRPr lang="en-IN" sz="9600" dirty="0">
              <a:latin typeface="Algerian" panose="04020705040A02060702" pitchFamily="82" charset="0"/>
            </a:endParaRPr>
          </a:p>
        </p:txBody>
      </p:sp>
      <p:sp>
        <p:nvSpPr>
          <p:cNvPr id="3" name="Subtitle 2">
            <a:extLst>
              <a:ext uri="{FF2B5EF4-FFF2-40B4-BE49-F238E27FC236}">
                <a16:creationId xmlns:a16="http://schemas.microsoft.com/office/drawing/2014/main" id="{ED6EF550-6163-498B-B0D6-4EECB3B7D76E}"/>
              </a:ext>
            </a:extLst>
          </p:cNvPr>
          <p:cNvSpPr>
            <a:spLocks noGrp="1"/>
          </p:cNvSpPr>
          <p:nvPr>
            <p:ph type="subTitle" idx="1"/>
          </p:nvPr>
        </p:nvSpPr>
        <p:spPr>
          <a:noFill/>
        </p:spPr>
        <p:txBody>
          <a:bodyPr/>
          <a:lstStyle/>
          <a:p>
            <a:r>
              <a:rPr lang="en-US" b="1" dirty="0">
                <a:solidFill>
                  <a:schemeClr val="tx1"/>
                </a:solidFill>
              </a:rPr>
              <a:t>…be a traveler…</a:t>
            </a:r>
            <a:endParaRPr lang="en-IN" b="1" dirty="0">
              <a:solidFill>
                <a:schemeClr val="tx1"/>
              </a:solidFill>
            </a:endParaRPr>
          </a:p>
        </p:txBody>
      </p:sp>
    </p:spTree>
    <p:extLst>
      <p:ext uri="{BB962C8B-B14F-4D97-AF65-F5344CB8AC3E}">
        <p14:creationId xmlns:p14="http://schemas.microsoft.com/office/powerpoint/2010/main" val="355799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C41FB-E229-47D8-8F9F-DCB1419F4F4E}"/>
              </a:ext>
            </a:extLst>
          </p:cNvPr>
          <p:cNvSpPr>
            <a:spLocks noGrp="1"/>
          </p:cNvSpPr>
          <p:nvPr>
            <p:ph type="title"/>
          </p:nvPr>
        </p:nvSpPr>
        <p:spPr/>
        <p:txBody>
          <a:bodyPr>
            <a:normAutofit/>
          </a:bodyPr>
          <a:lstStyle/>
          <a:p>
            <a:r>
              <a:rPr lang="en-US" sz="5400" dirty="0">
                <a:latin typeface="Algerian" panose="04020705040A02060702" pitchFamily="82" charset="0"/>
              </a:rPr>
              <a:t>abstraction</a:t>
            </a:r>
            <a:endParaRPr lang="en-IN"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6F7D9106-74A9-497F-8A70-221A21FC7B07}"/>
              </a:ext>
            </a:extLst>
          </p:cNvPr>
          <p:cNvSpPr>
            <a:spLocks noGrp="1"/>
          </p:cNvSpPr>
          <p:nvPr>
            <p:ph sz="quarter" idx="13"/>
          </p:nvPr>
        </p:nvSpPr>
        <p:spPr/>
        <p:txBody>
          <a:bodyPr>
            <a:normAutofit/>
          </a:bodyPr>
          <a:lstStyle/>
          <a:p>
            <a:pPr>
              <a:buFont typeface="Wingdings" panose="05000000000000000000" pitchFamily="2" charset="2"/>
              <a:buChar char="Ø"/>
            </a:pPr>
            <a:r>
              <a:rPr lang="en-US" sz="2400" b="0" i="0" cap="none" dirty="0">
                <a:solidFill>
                  <a:srgbClr val="202124"/>
                </a:solidFill>
                <a:effectLst/>
                <a:latin typeface="STLiti" panose="02010800040101010101" pitchFamily="2" charset="-122"/>
                <a:ea typeface="STLiti" panose="02010800040101010101" pitchFamily="2" charset="-122"/>
              </a:rPr>
              <a:t>As tourism is one of the fastest growing industries today, thus within the tourism industry events are getting more and more important. </a:t>
            </a:r>
            <a:endParaRPr lang="en-US" sz="2400" cap="none" dirty="0">
              <a:solidFill>
                <a:srgbClr val="202124"/>
              </a:solidFill>
              <a:latin typeface="STLiti" panose="02010800040101010101" pitchFamily="2" charset="-122"/>
              <a:ea typeface="STLiti" panose="02010800040101010101" pitchFamily="2" charset="-122"/>
            </a:endParaRPr>
          </a:p>
          <a:p>
            <a:pPr>
              <a:buFont typeface="Wingdings" panose="05000000000000000000" pitchFamily="2" charset="2"/>
              <a:buChar char="Ø"/>
            </a:pPr>
            <a:r>
              <a:rPr lang="en-US" sz="2400" b="0" i="0" cap="none" dirty="0">
                <a:solidFill>
                  <a:srgbClr val="202124"/>
                </a:solidFill>
                <a:effectLst/>
                <a:latin typeface="STLiti" panose="02010800040101010101" pitchFamily="2" charset="-122"/>
                <a:ea typeface="STLiti" panose="02010800040101010101" pitchFamily="2" charset="-122"/>
              </a:rPr>
              <a:t>Events can offer various economical and social benefits for destinations, and therefore destination managers can and should employ events effectively in a tourism role.</a:t>
            </a:r>
            <a:r>
              <a:rPr lang="en-US" sz="2400" i="0" cap="none" dirty="0">
                <a:effectLst/>
                <a:latin typeface="STLiti" panose="02010800040101010101" pitchFamily="2" charset="-122"/>
                <a:ea typeface="STLiti" panose="02010800040101010101" pitchFamily="2" charset="-122"/>
              </a:rPr>
              <a:t>.</a:t>
            </a:r>
            <a:endParaRPr lang="en-US" sz="2400" i="0" cap="none" dirty="0">
              <a:effectLst/>
              <a:latin typeface="STLiti" panose="02010800040101010101" pitchFamily="2" charset="-122"/>
              <a:ea typeface="STLiti" panose="02010800040101010101" pitchFamily="2" charset="-122"/>
              <a:cs typeface="Arial" panose="020B0604020202020204" pitchFamily="34" charset="0"/>
            </a:endParaRPr>
          </a:p>
          <a:p>
            <a:pPr marL="0" indent="0">
              <a:buNone/>
            </a:pPr>
            <a:endParaRPr lang="en-US" sz="2400" i="0" cap="none" dirty="0">
              <a:effectLst/>
              <a:latin typeface="STLiti" panose="02010800040101010101" pitchFamily="2" charset="-122"/>
              <a:ea typeface="STLiti" panose="02010800040101010101" pitchFamily="2" charset="-122"/>
            </a:endParaRPr>
          </a:p>
        </p:txBody>
      </p:sp>
    </p:spTree>
    <p:extLst>
      <p:ext uri="{BB962C8B-B14F-4D97-AF65-F5344CB8AC3E}">
        <p14:creationId xmlns:p14="http://schemas.microsoft.com/office/powerpoint/2010/main" val="2332524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8854A-D5C5-4336-82AB-894315BA5AF4}"/>
              </a:ext>
            </a:extLst>
          </p:cNvPr>
          <p:cNvSpPr>
            <a:spLocks noGrp="1"/>
          </p:cNvSpPr>
          <p:nvPr>
            <p:ph type="title"/>
          </p:nvPr>
        </p:nvSpPr>
        <p:spPr/>
        <p:txBody>
          <a:bodyPr>
            <a:normAutofit/>
          </a:bodyPr>
          <a:lstStyle/>
          <a:p>
            <a:r>
              <a:rPr lang="en-US" sz="5400" dirty="0">
                <a:latin typeface="Algerian" panose="04020705040A02060702" pitchFamily="82" charset="0"/>
              </a:rPr>
              <a:t>Introduction</a:t>
            </a:r>
            <a:endParaRPr lang="en-IN"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D76376FE-84C8-4B23-B777-C57FE28294ED}"/>
              </a:ext>
            </a:extLst>
          </p:cNvPr>
          <p:cNvSpPr>
            <a:spLocks noGrp="1"/>
          </p:cNvSpPr>
          <p:nvPr>
            <p:ph sz="quarter" idx="13"/>
          </p:nvPr>
        </p:nvSpPr>
        <p:spPr/>
        <p:txBody>
          <a:bodyPr>
            <a:normAutofit fontScale="77500" lnSpcReduction="20000"/>
          </a:bodyPr>
          <a:lstStyle/>
          <a:p>
            <a:pPr algn="just"/>
            <a:r>
              <a:rPr lang="en-US" sz="2400" b="0" i="0" cap="none" dirty="0">
                <a:solidFill>
                  <a:srgbClr val="000000"/>
                </a:solidFill>
                <a:effectLst/>
                <a:latin typeface="STLiti" panose="02010800040101010101" pitchFamily="2" charset="-122"/>
                <a:ea typeface="STLiti" panose="02010800040101010101" pitchFamily="2" charset="-122"/>
              </a:rPr>
              <a:t>Indian tourism is the rapid growing industry. India is a country which has several unique temples famous for its cultural heritage, various wildlife sanctuaries and it is surrounded by Indian ocean, Himalayas, bay of Bengal and Arabian sea. It’s a multilingual country where people speak different languages. Every foreigner has a dream to visit this fascinating country. It has many tourist attractions like waterfalls, deserts, famous river bodies like ganga, Yamuna, and Indus etc.</a:t>
            </a:r>
          </a:p>
          <a:p>
            <a:pPr algn="just"/>
            <a:r>
              <a:rPr lang="en-US" sz="2400" b="0" i="0" cap="none" dirty="0">
                <a:solidFill>
                  <a:srgbClr val="000000"/>
                </a:solidFill>
                <a:effectLst/>
                <a:latin typeface="STLiti" panose="02010800040101010101" pitchFamily="2" charset="-122"/>
                <a:ea typeface="STLiti" panose="02010800040101010101" pitchFamily="2" charset="-122"/>
              </a:rPr>
              <a:t>India tourism campaign was promoted by many Indian celebrities and its tagline is “Atithi devo bhava” which means honoring the guest as god. This happens only in India. Whenever a guest enters in India, it’s our prime duty to treat them with respect and provide best services. Indians treat their foreign guests with enthusiasm. India tourism is today one of the largest service industry. Its campaign “incredible India” was developed by ministry of tourism. This industry is based on certain standards which are: safai(cleanliness), surakshaa(security), sahyog(cooperation), suchna(information), sanrachna(infrastructure), swagat(welcome), and suvidha(facilitation).</a:t>
            </a:r>
          </a:p>
        </p:txBody>
      </p:sp>
    </p:spTree>
    <p:extLst>
      <p:ext uri="{BB962C8B-B14F-4D97-AF65-F5344CB8AC3E}">
        <p14:creationId xmlns:p14="http://schemas.microsoft.com/office/powerpoint/2010/main" val="3676114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descr="HTML, CSS, and JavaScript – the best friends of the frontend | Hands-on  JavaScript for Python Developers">
            <a:extLst>
              <a:ext uri="{FF2B5EF4-FFF2-40B4-BE49-F238E27FC236}">
                <a16:creationId xmlns:a16="http://schemas.microsoft.com/office/drawing/2014/main" id="{00BE63C7-32DE-48BA-A421-01B4EA7EBA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0194" y="1069822"/>
            <a:ext cx="4891611" cy="4396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012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0A9D44-A1FC-474D-87C7-2D4E5F520046}"/>
              </a:ext>
            </a:extLst>
          </p:cNvPr>
          <p:cNvPicPr>
            <a:picLocks noChangeAspect="1"/>
          </p:cNvPicPr>
          <p:nvPr/>
        </p:nvPicPr>
        <p:blipFill rotWithShape="1">
          <a:blip r:embed="rId2"/>
          <a:srcRect l="510" t="8932" r="1480" b="5631"/>
          <a:stretch/>
        </p:blipFill>
        <p:spPr>
          <a:xfrm>
            <a:off x="62144" y="612558"/>
            <a:ext cx="11949343" cy="5859263"/>
          </a:xfrm>
          <a:prstGeom prst="rect">
            <a:avLst/>
          </a:prstGeom>
        </p:spPr>
      </p:pic>
    </p:spTree>
    <p:extLst>
      <p:ext uri="{BB962C8B-B14F-4D97-AF65-F5344CB8AC3E}">
        <p14:creationId xmlns:p14="http://schemas.microsoft.com/office/powerpoint/2010/main" val="2994811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1F969-95EE-4329-8721-DE9533162DA2}"/>
              </a:ext>
            </a:extLst>
          </p:cNvPr>
          <p:cNvSpPr>
            <a:spLocks noGrp="1"/>
          </p:cNvSpPr>
          <p:nvPr>
            <p:ph type="title"/>
          </p:nvPr>
        </p:nvSpPr>
        <p:spPr/>
        <p:txBody>
          <a:bodyPr>
            <a:normAutofit/>
          </a:bodyPr>
          <a:lstStyle/>
          <a:p>
            <a:r>
              <a:rPr lang="en-US" sz="4400" cap="none" dirty="0">
                <a:latin typeface="Eras Medium ITC" panose="020B0602030504020804" pitchFamily="34" charset="0"/>
              </a:rPr>
              <a:t>Incoming Developments </a:t>
            </a:r>
            <a:endParaRPr lang="en-IN" sz="4400" cap="none" dirty="0">
              <a:latin typeface="Eras Medium ITC" panose="020B0602030504020804" pitchFamily="34" charset="0"/>
            </a:endParaRPr>
          </a:p>
        </p:txBody>
      </p:sp>
      <p:sp>
        <p:nvSpPr>
          <p:cNvPr id="3" name="Content Placeholder 2">
            <a:extLst>
              <a:ext uri="{FF2B5EF4-FFF2-40B4-BE49-F238E27FC236}">
                <a16:creationId xmlns:a16="http://schemas.microsoft.com/office/drawing/2014/main" id="{DBEBF907-3FDA-43DA-AE5A-56FFD1301DBC}"/>
              </a:ext>
            </a:extLst>
          </p:cNvPr>
          <p:cNvSpPr>
            <a:spLocks noGrp="1"/>
          </p:cNvSpPr>
          <p:nvPr>
            <p:ph sz="quarter" idx="13"/>
          </p:nvPr>
        </p:nvSpPr>
        <p:spPr/>
        <p:txBody>
          <a:bodyPr>
            <a:normAutofit/>
          </a:bodyPr>
          <a:lstStyle/>
          <a:p>
            <a:r>
              <a:rPr lang="en-US" sz="2800" cap="none" dirty="0">
                <a:latin typeface="STLiti" panose="02010800040101010101" pitchFamily="2" charset="-122"/>
                <a:ea typeface="STLiti" panose="02010800040101010101" pitchFamily="2" charset="-122"/>
              </a:rPr>
              <a:t>Inserting accommodation details in the website itself.</a:t>
            </a:r>
          </a:p>
          <a:p>
            <a:r>
              <a:rPr lang="en-US" sz="2800" cap="none" dirty="0">
                <a:latin typeface="STLiti" panose="02010800040101010101" pitchFamily="2" charset="-122"/>
                <a:ea typeface="STLiti" panose="02010800040101010101" pitchFamily="2" charset="-122"/>
              </a:rPr>
              <a:t>Keeping the travel agencies details</a:t>
            </a:r>
          </a:p>
          <a:p>
            <a:r>
              <a:rPr lang="en-US" sz="2800" cap="none" dirty="0">
                <a:latin typeface="STLiti" panose="02010800040101010101" pitchFamily="2" charset="-122"/>
                <a:ea typeface="STLiti" panose="02010800040101010101" pitchFamily="2" charset="-122"/>
              </a:rPr>
              <a:t>Source for travel information i.e.(Like car, mini van, bus etc.)</a:t>
            </a:r>
            <a:endParaRPr lang="en-IN" sz="2800" cap="none" dirty="0">
              <a:latin typeface="STLiti" panose="02010800040101010101" pitchFamily="2" charset="-122"/>
              <a:ea typeface="STLiti" panose="02010800040101010101" pitchFamily="2" charset="-122"/>
            </a:endParaRPr>
          </a:p>
        </p:txBody>
      </p:sp>
    </p:spTree>
    <p:extLst>
      <p:ext uri="{BB962C8B-B14F-4D97-AF65-F5344CB8AC3E}">
        <p14:creationId xmlns:p14="http://schemas.microsoft.com/office/powerpoint/2010/main" val="8324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and Drawn Lettering Thankyou Decorative Elements Stock Vector (Royalty  Free) 1535896373">
            <a:extLst>
              <a:ext uri="{FF2B5EF4-FFF2-40B4-BE49-F238E27FC236}">
                <a16:creationId xmlns:a16="http://schemas.microsoft.com/office/drawing/2014/main" id="{D1D54790-6D18-4810-BFE5-9D09419E96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049" y="1376039"/>
            <a:ext cx="10546671" cy="4163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685944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TM04033925[[fn=Droplet]]</Template>
  <TotalTime>569</TotalTime>
  <Words>300</Words>
  <Application>Microsoft Office PowerPoint</Application>
  <PresentationFormat>Widescreen</PresentationFormat>
  <Paragraphs>12</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STLiti</vt:lpstr>
      <vt:lpstr>Algerian</vt:lpstr>
      <vt:lpstr>Arial</vt:lpstr>
      <vt:lpstr>Eras Medium ITC</vt:lpstr>
      <vt:lpstr>Tw Cen MT</vt:lpstr>
      <vt:lpstr>Wingdings</vt:lpstr>
      <vt:lpstr>Droplet</vt:lpstr>
      <vt:lpstr>tourism</vt:lpstr>
      <vt:lpstr>abstraction</vt:lpstr>
      <vt:lpstr>Introduction</vt:lpstr>
      <vt:lpstr>PowerPoint Presentation</vt:lpstr>
      <vt:lpstr>PowerPoint Presentation</vt:lpstr>
      <vt:lpstr>Incoming Developments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library</dc:title>
  <dc:creator>mouni020@outlook.com</dc:creator>
  <cp:lastModifiedBy>mouni020@outlook.com</cp:lastModifiedBy>
  <cp:revision>6</cp:revision>
  <dcterms:created xsi:type="dcterms:W3CDTF">2022-01-22T00:24:12Z</dcterms:created>
  <dcterms:modified xsi:type="dcterms:W3CDTF">2022-02-15T07:09:08Z</dcterms:modified>
</cp:coreProperties>
</file>