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"/>
  </p:notesMasterIdLst>
  <p:handoutMasterIdLst>
    <p:handoutMasterId r:id="rId6"/>
  </p:handoutMasterIdLst>
  <p:sldIdLst>
    <p:sldId id="578" r:id="rId2"/>
    <p:sldId id="579" r:id="rId3"/>
    <p:sldId id="58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., Ravi Krishna - Contractor {BIS}" initials="SRK-C{" lastIdx="1" clrIdx="0"/>
  <p:cmAuthor id="1" name="Paila, AnilKumar (Cognizant)" initials="PA(" lastIdx="2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E32D"/>
    <a:srgbClr val="B9CAE9"/>
    <a:srgbClr val="EEAF75"/>
    <a:srgbClr val="50B3CF"/>
    <a:srgbClr val="92D050"/>
    <a:srgbClr val="DEF6EB"/>
    <a:srgbClr val="6DB33F"/>
    <a:srgbClr val="FFF243"/>
    <a:srgbClr val="F9E4D1"/>
    <a:srgbClr val="0082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65" autoAdjust="0"/>
    <p:restoredTop sz="94434" autoAdjust="0"/>
  </p:normalViewPr>
  <p:slideViewPr>
    <p:cSldViewPr snapToGrid="0">
      <p:cViewPr varScale="1">
        <p:scale>
          <a:sx n="73" d="100"/>
          <a:sy n="73" d="100"/>
        </p:scale>
        <p:origin x="44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21783-89C1-40D8-99D6-3B64D5123E80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A6D51-0C06-4F15-A5C6-31F55600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07A4E-A507-49C3-8D5B-760D57C6EEF2}" type="datetimeFigureOut">
              <a:rPr lang="en-US" smtClean="0"/>
              <a:t>3/8/2018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4893D-9F0A-4B15-8557-848107238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57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057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88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451" y="13447"/>
            <a:ext cx="10355992" cy="607258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713681" y="660131"/>
            <a:ext cx="10239951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:\Users\201732\Pictures\pepsico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74" b="72848" l="11076" r="89715">
                        <a14:backgroundMark x1="23734" y1="33113" x2="23734" y2="33113"/>
                        <a14:backgroundMark x1="80380" y1="37086" x2="80380" y2="37086"/>
                        <a14:backgroundMark x1="26582" y1="82119" x2="26582" y2="821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894" t="3991" r="24758" b="32512"/>
          <a:stretch/>
        </p:blipFill>
        <p:spPr bwMode="auto">
          <a:xfrm>
            <a:off x="11368173" y="0"/>
            <a:ext cx="366922" cy="42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053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44288" y="2256353"/>
            <a:ext cx="11151809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532997" y="3898886"/>
            <a:ext cx="11151809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8528" y="2633405"/>
            <a:ext cx="11111606" cy="6277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rgbClr val="141414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Transition Slide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94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5816" y="330261"/>
            <a:ext cx="11278184" cy="607258"/>
          </a:xfrm>
        </p:spPr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44288" y="317500"/>
            <a:ext cx="11151809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:\Users\201732\Pictures\pepsico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74" b="72848" l="11076" r="89715">
                        <a14:backgroundMark x1="23734" y1="33113" x2="23734" y2="33113"/>
                        <a14:backgroundMark x1="80380" y1="37086" x2="80380" y2="37086"/>
                        <a14:backgroundMark x1="26582" y1="82119" x2="26582" y2="821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894" t="3991" r="24758" b="32512"/>
          <a:stretch/>
        </p:blipFill>
        <p:spPr bwMode="auto">
          <a:xfrm>
            <a:off x="11825078" y="0"/>
            <a:ext cx="366922" cy="42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15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ChangeArrowheads="1"/>
          </p:cNvSpPr>
          <p:nvPr userDrawn="1"/>
        </p:nvSpPr>
        <p:spPr bwMode="auto">
          <a:xfrm>
            <a:off x="0" y="5905544"/>
            <a:ext cx="12192000" cy="95250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5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76028" tIns="38001" rIns="76028" bIns="38001" anchor="ctr"/>
          <a:lstStyle/>
          <a:p>
            <a:pPr defTabSz="1085874"/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8" name="Rectangle 33"/>
          <p:cNvSpPr>
            <a:spLocks noChangeArrowheads="1"/>
          </p:cNvSpPr>
          <p:nvPr userDrawn="1"/>
        </p:nvSpPr>
        <p:spPr bwMode="auto">
          <a:xfrm>
            <a:off x="248539" y="6438082"/>
            <a:ext cx="43180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028" tIns="38001" rIns="76028" bIns="38001"/>
          <a:lstStyle/>
          <a:p>
            <a:pPr defTabSz="1085874" eaLnBrk="0" hangingPunct="0">
              <a:lnSpc>
                <a:spcPct val="190000"/>
              </a:lnSpc>
            </a:pPr>
            <a:r>
              <a:rPr lang="en-US" sz="1167" b="1" dirty="0" smtClean="0">
                <a:solidFill>
                  <a:prstClr val="black"/>
                </a:solidFill>
                <a:ea typeface="MS PGothic" pitchFamily="34" charset="-128"/>
                <a:cs typeface="Arial" charset="0"/>
              </a:rPr>
              <a:t>      </a:t>
            </a:r>
            <a:r>
              <a:rPr lang="en-US" sz="917" b="1" dirty="0">
                <a:solidFill>
                  <a:prstClr val="black"/>
                </a:solidFill>
                <a:ea typeface="MS PGothic" pitchFamily="34" charset="-128"/>
                <a:cs typeface="Arial" charset="0"/>
              </a:rPr>
              <a:t>|  </a:t>
            </a:r>
            <a:r>
              <a:rPr lang="en-US" sz="917" b="1" dirty="0" smtClean="0">
                <a:solidFill>
                  <a:prstClr val="black"/>
                </a:solidFill>
                <a:ea typeface="MS PGothic" pitchFamily="34" charset="-128"/>
                <a:cs typeface="Arial" charset="0"/>
              </a:rPr>
              <a:t> </a:t>
            </a:r>
            <a:r>
              <a:rPr lang="en-US" sz="917" dirty="0" smtClean="0">
                <a:solidFill>
                  <a:prstClr val="black"/>
                </a:solidFill>
                <a:ea typeface="MS PGothic" pitchFamily="34" charset="-128"/>
                <a:cs typeface="Arial" charset="0"/>
              </a:rPr>
              <a:t>2015, </a:t>
            </a:r>
            <a:r>
              <a:rPr lang="en-US" sz="917" dirty="0">
                <a:solidFill/>
                <a:ea typeface="MS PGothic" pitchFamily="34" charset="-128"/>
                <a:cs typeface="Arial" charset="0"/>
              </a:rPr>
              <a:t>Cognizant 		</a:t>
            </a:r>
            <a:endParaRPr lang="en-US" sz="1167" dirty="0">
              <a:solidFill>
                <a:prstClr val="black"/>
              </a:solidFill>
              <a:ea typeface="MS PGothic" pitchFamily="34" charset="-128"/>
              <a:cs typeface="Arial" charset="0"/>
            </a:endParaRPr>
          </a:p>
        </p:txBody>
      </p:sp>
      <p:cxnSp>
        <p:nvCxnSpPr>
          <p:cNvPr id="10" name="Straight Connector 9"/>
          <p:cNvCxnSpPr>
            <a:cxnSpLocks noChangeShapeType="1"/>
          </p:cNvCxnSpPr>
          <p:nvPr userDrawn="1"/>
        </p:nvCxnSpPr>
        <p:spPr bwMode="auto">
          <a:xfrm>
            <a:off x="127003" y="539751"/>
            <a:ext cx="11874500" cy="0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81247" y="6471873"/>
            <a:ext cx="620064" cy="344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6028" tIns="38001" rIns="76028" bIns="3800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defTabSz="1085874">
              <a:lnSpc>
                <a:spcPct val="190000"/>
              </a:lnSpc>
              <a:defRPr/>
            </a:pPr>
            <a:fld id="{A51EC5D5-69CE-48DB-A750-164A70E627B5}" type="slidenum">
              <a:rPr lang="en-US" sz="917" b="1" smtClean="0">
                <a:solidFill>
                  <a:prstClr val="black"/>
                </a:solidFill>
                <a:latin typeface="Calibri" panose="020F0502020204030204"/>
                <a:ea typeface="MS PGothic" pitchFamily="34" charset="-128"/>
                <a:cs typeface="Arial" charset="0"/>
              </a:rPr>
              <a:pPr defTabSz="1085874">
                <a:lnSpc>
                  <a:spcPct val="190000"/>
                </a:lnSpc>
                <a:defRPr/>
              </a:pPr>
              <a:t>‹#›</a:t>
            </a:fld>
            <a:endParaRPr lang="en-US" sz="917" b="1" dirty="0" smtClean="0">
              <a:solidFill>
                <a:prstClr val="black"/>
              </a:solidFill>
              <a:latin typeface="Calibri" panose="020F0502020204030204"/>
              <a:ea typeface="MS PGothic" pitchFamily="34" charset="-128"/>
              <a:cs typeface="Arial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1751" y="59515"/>
            <a:ext cx="10965828" cy="511988"/>
          </a:xfrm>
        </p:spPr>
        <p:txBody>
          <a:bodyPr anchor="t" anchorCtr="0">
            <a:noAutofit/>
          </a:bodyPr>
          <a:lstStyle>
            <a:lvl1pPr algn="l">
              <a:defRPr sz="2417" b="1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321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873B-58A4-4923-AF08-D5131903E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8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7800"/>
            <a:ext cx="11582400" cy="85344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2667">
                <a:solidFill>
                  <a:schemeClr val="tx2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115824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33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67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67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1600" y="6398744"/>
            <a:ext cx="609600" cy="27432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68031" tIns="34016" rIns="68031" bIns="34016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10000"/>
              </a:lnSpc>
              <a:defRPr sz="933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3EE67A2-0D71-4B30-9992-501815E725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53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 userDrawn="1"/>
        </p:nvGrpSpPr>
        <p:grpSpPr>
          <a:xfrm>
            <a:off x="1" y="6319004"/>
            <a:ext cx="12192000" cy="548068"/>
            <a:chOff x="0" y="6319004"/>
            <a:chExt cx="9160968" cy="548068"/>
          </a:xfrm>
        </p:grpSpPr>
        <p:sp>
          <p:nvSpPr>
            <p:cNvPr id="27" name="Rectangle 26"/>
            <p:cNvSpPr/>
            <p:nvPr/>
          </p:nvSpPr>
          <p:spPr>
            <a:xfrm>
              <a:off x="0" y="6319004"/>
              <a:ext cx="9160968" cy="548068"/>
            </a:xfrm>
            <a:prstGeom prst="rect">
              <a:avLst/>
            </a:prstGeom>
            <a:gradFill flip="none" rotWithShape="1">
              <a:gsLst>
                <a:gs pos="24000">
                  <a:sysClr val="windowText" lastClr="000000">
                    <a:lumMod val="85000"/>
                    <a:lumOff val="15000"/>
                  </a:sysClr>
                </a:gs>
                <a:gs pos="100000">
                  <a:sysClr val="windowText" lastClr="000000">
                    <a:lumMod val="75000"/>
                    <a:lumOff val="25000"/>
                  </a:sysClr>
                </a:gs>
              </a:gsLst>
              <a:lin ang="1620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800" kern="0" dirty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81274" y="6476194"/>
              <a:ext cx="19231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900" kern="0" dirty="0" smtClean="0">
                  <a:solidFill>
                    <a:sysClr val="window" lastClr="FFFFFF"/>
                  </a:solidFill>
                  <a:latin typeface="Calibri" panose="020F0502020204030204" pitchFamily="34" charset="0"/>
                  <a:cs typeface="Arial"/>
                </a:rPr>
                <a:t>© 2016 Cognizant </a:t>
              </a:r>
              <a:endParaRPr lang="en-US" sz="900" kern="0" dirty="0">
                <a:solidFill>
                  <a:sysClr val="window" lastClr="FFFFFF"/>
                </a:solidFill>
                <a:latin typeface="Calibri" panose="020F0502020204030204" pitchFamily="34" charset="0"/>
                <a:cs typeface="Arial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701986" y="6462581"/>
              <a:ext cx="0" cy="276195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</a:ln>
            <a:effectLst/>
          </p:spPr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2787" y="6375970"/>
            <a:ext cx="587139" cy="433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defTabSz="457200"/>
            <a:fld id="{B32AB80A-78BA-6B42-BA0D-B44ACF890F5A}" type="slidenum">
              <a:rPr lang="en-US" smtClean="0">
                <a:solidFill>
                  <a:prstClr val="white"/>
                </a:solidFill>
              </a:rPr>
              <a:pPr defTabSz="45720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3" name="Title Placeholder 32"/>
          <p:cNvSpPr>
            <a:spLocks noGrp="1"/>
          </p:cNvSpPr>
          <p:nvPr>
            <p:ph type="title"/>
          </p:nvPr>
        </p:nvSpPr>
        <p:spPr>
          <a:xfrm>
            <a:off x="405817" y="330261"/>
            <a:ext cx="11176583" cy="6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Header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14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73" r:id="rId3"/>
    <p:sldLayoutId id="2147483776" r:id="rId4"/>
    <p:sldLayoutId id="2147483779" r:id="rId5"/>
    <p:sldLayoutId id="214748378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10" Type="http://schemas.openxmlformats.org/officeDocument/2006/relationships/image" Target="../media/image15.PNG"/><Relationship Id="rId4" Type="http://schemas.microsoft.com/office/2007/relationships/hdphoto" Target="../media/hdphoto4.wdp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9512" y="163818"/>
            <a:ext cx="11785900" cy="607244"/>
          </a:xfrm>
        </p:spPr>
        <p:txBody>
          <a:bodyPr>
            <a:noAutofit/>
          </a:bodyPr>
          <a:lstStyle/>
          <a:p>
            <a:r>
              <a:rPr lang="en-US" sz="2400" dirty="0" smtClean="0"/>
              <a:t>Machine Performance Analytics using Machine learning </a:t>
            </a:r>
            <a:r>
              <a:rPr lang="en-US" sz="2400" dirty="0"/>
              <a:t>@ Sterlite</a:t>
            </a:r>
            <a:endParaRPr lang="en-US" sz="1600" b="1" dirty="0">
              <a:solidFill>
                <a:schemeClr val="tx2">
                  <a:lumMod val="50000"/>
                  <a:lumOff val="50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-16262" y="6305062"/>
            <a:ext cx="718909" cy="501016"/>
          </a:xfrm>
        </p:spPr>
        <p:txBody>
          <a:bodyPr/>
          <a:lstStyle/>
          <a:p>
            <a:fld id="{B32AB80A-78BA-6B42-BA0D-B44ACF890F5A}" type="slidenum">
              <a:rPr lang="en-US" smtClean="0"/>
              <a:t>1</a:t>
            </a:fld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148" y="1666726"/>
            <a:ext cx="1399470" cy="71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6">
              <a:latin typeface="Calibiri"/>
              <a:cs typeface="Calibri" panose="020F050202020403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48" y="2528045"/>
            <a:ext cx="1399470" cy="71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6">
              <a:latin typeface="Calibiri"/>
              <a:cs typeface="Calibri" panose="020F050202020403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48" y="3365821"/>
            <a:ext cx="1399470" cy="71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6">
              <a:latin typeface="Calibiri"/>
              <a:cs typeface="Calibri" panose="020F0502020204030204" pitchFamily="34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 rot="653219" flipH="1">
            <a:off x="1724706" y="1217283"/>
            <a:ext cx="1375253" cy="3930879"/>
            <a:chOff x="4660005" y="1533167"/>
            <a:chExt cx="638942" cy="3953233"/>
          </a:xfrm>
        </p:grpSpPr>
        <p:sp>
          <p:nvSpPr>
            <p:cNvPr id="86" name="Rectangle 85"/>
            <p:cNvSpPr/>
            <p:nvPr/>
          </p:nvSpPr>
          <p:spPr bwMode="auto">
            <a:xfrm>
              <a:off x="4660005" y="1726056"/>
              <a:ext cx="547413" cy="3636264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softEdge rad="127000"/>
            </a:effectLst>
          </p:spPr>
          <p:txBody>
            <a:bodyPr vert="horz" wrap="square" lIns="91438" tIns="45719" rIns="91438" bIns="45719" numCol="1" rtlCol="0" anchor="t" anchorCtr="0" compatLnSpc="1">
              <a:prstTxWarp prst="textNoShape">
                <a:avLst/>
              </a:prstTxWarp>
            </a:bodyPr>
            <a:lstStyle/>
            <a:p>
              <a:pPr defTabSz="914436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66" b="1" kern="0" dirty="0">
                <a:solidFill>
                  <a:prstClr val="black"/>
                </a:solidFill>
                <a:latin typeface="Calibiri"/>
                <a:ea typeface="ＭＳ Ｐゴシック" pitchFamily="-12" charset="-128"/>
                <a:cs typeface="Calibri" panose="020F0502020204030204" pitchFamily="34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4757927" y="1533167"/>
              <a:ext cx="541020" cy="3953233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8" tIns="45719" rIns="91438" bIns="45719" numCol="1" rtlCol="0" anchor="t" anchorCtr="0" compatLnSpc="1">
              <a:prstTxWarp prst="textNoShape">
                <a:avLst/>
              </a:prstTxWarp>
            </a:bodyPr>
            <a:lstStyle/>
            <a:p>
              <a:pPr defTabSz="914436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66" b="1" kern="0" dirty="0">
                <a:solidFill>
                  <a:prstClr val="black"/>
                </a:solidFill>
                <a:latin typeface="Calibiri"/>
                <a:ea typeface="ＭＳ Ｐゴシック" pitchFamily="-12" charset="-128"/>
                <a:cs typeface="Calibri" panose="020F0502020204030204" pitchFamily="34" charset="0"/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69795" y="1235734"/>
            <a:ext cx="32129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16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  <a:latin typeface="Calibiri"/>
                <a:cs typeface="Calibri" panose="020F0502020204030204" pitchFamily="34" charset="0"/>
              </a:rPr>
              <a:t>Key Highlights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475858" y="736301"/>
            <a:ext cx="19175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b="1" dirty="0">
                <a:solidFill>
                  <a:schemeClr val="accent2"/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  <a:latin typeface="Calibiri"/>
                <a:cs typeface="Calibri" panose="020F0502020204030204" pitchFamily="34" charset="0"/>
              </a:rPr>
              <a:t>Business Drivers 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954" y="805279"/>
            <a:ext cx="504054" cy="624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97" r="15387"/>
          <a:stretch/>
        </p:blipFill>
        <p:spPr>
          <a:xfrm>
            <a:off x="3538002" y="2499742"/>
            <a:ext cx="613086" cy="45394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/>
          </a:blip>
          <a:srcRect l="10898" t="14174" r="59379" b="22575"/>
          <a:stretch/>
        </p:blipFill>
        <p:spPr>
          <a:xfrm>
            <a:off x="3594641" y="4860814"/>
            <a:ext cx="581555" cy="56715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Rectangle 58"/>
          <p:cNvSpPr/>
          <p:nvPr/>
        </p:nvSpPr>
        <p:spPr>
          <a:xfrm>
            <a:off x="4176196" y="1027456"/>
            <a:ext cx="7781811" cy="1323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7" indent="-182887" defTabSz="1463061">
              <a:buFont typeface="Wingdings" panose="05000000000000000000" pitchFamily="2" charset="2"/>
              <a:buChar char="§"/>
              <a:defRPr/>
            </a:pPr>
            <a:r>
              <a:rPr lang="en-US" sz="1333" dirty="0" smtClean="0">
                <a:solidFill>
                  <a:srgbClr val="021628"/>
                </a:solidFill>
                <a:latin typeface="Calibiri"/>
                <a:cs typeface="Calibri" panose="020F0502020204030204" pitchFamily="34" charset="0"/>
              </a:rPr>
              <a:t>Customer wanted a </a:t>
            </a:r>
            <a:r>
              <a:rPr lang="en-US" sz="1333" dirty="0">
                <a:solidFill>
                  <a:srgbClr val="021628"/>
                </a:solidFill>
                <a:latin typeface="Calibiri"/>
                <a:cs typeface="Calibri" panose="020F0502020204030204" pitchFamily="34" charset="0"/>
              </a:rPr>
              <a:t>Dashboard to Visualize how the gases flowed for a particular run of the machine</a:t>
            </a:r>
          </a:p>
          <a:p>
            <a:pPr marL="182887" indent="-182887" defTabSz="1463061">
              <a:buFont typeface="Wingdings" panose="05000000000000000000" pitchFamily="2" charset="2"/>
              <a:buChar char="§"/>
              <a:defRPr/>
            </a:pPr>
            <a:r>
              <a:rPr lang="en-US" sz="1333" dirty="0">
                <a:solidFill>
                  <a:srgbClr val="021628"/>
                </a:solidFill>
                <a:latin typeface="Calibiri"/>
                <a:cs typeface="Calibri" panose="020F0502020204030204" pitchFamily="34" charset="0"/>
              </a:rPr>
              <a:t>Fit non linear least squares to each variable of each run to and visualize the variability of machine over time.</a:t>
            </a:r>
          </a:p>
          <a:p>
            <a:pPr marL="182887" indent="-182887" defTabSz="1463061">
              <a:buFont typeface="Wingdings" panose="05000000000000000000" pitchFamily="2" charset="2"/>
              <a:buChar char="§"/>
              <a:defRPr/>
            </a:pPr>
            <a:r>
              <a:rPr lang="en-US" sz="1333" dirty="0">
                <a:solidFill>
                  <a:srgbClr val="021628"/>
                </a:solidFill>
                <a:latin typeface="Calibiri"/>
                <a:cs typeface="Calibri" panose="020F0502020204030204" pitchFamily="34" charset="0"/>
              </a:rPr>
              <a:t>Map the parameters of the variables with quality parameters of fiber to understand the correlation of each process and its variability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1127649" y="1668204"/>
            <a:ext cx="2172153" cy="710576"/>
          </a:xfrm>
          <a:prstGeom prst="parallelogram">
            <a:avLst>
              <a:gd name="adj" fmla="val 18651"/>
            </a:avLst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396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 smtClean="0">
                <a:solidFill>
                  <a:prstClr val="white"/>
                </a:solidFill>
                <a:latin typeface="Calibiri"/>
                <a:ea typeface="ＭＳ Ｐゴシック" pitchFamily="-112" charset="-128"/>
                <a:cs typeface="Calibri" panose="020F0502020204030204" pitchFamily="34" charset="0"/>
              </a:rPr>
              <a:t>1 Tableau and 1 </a:t>
            </a:r>
            <a:r>
              <a:rPr lang="en-US" sz="1600" b="1" kern="0" dirty="0" err="1" smtClean="0">
                <a:solidFill>
                  <a:prstClr val="white"/>
                </a:solidFill>
                <a:latin typeface="Calibiri"/>
                <a:ea typeface="ＭＳ Ｐゴシック" pitchFamily="-112" charset="-128"/>
                <a:cs typeface="Calibri" panose="020F0502020204030204" pitchFamily="34" charset="0"/>
              </a:rPr>
              <a:t>Rshiny</a:t>
            </a:r>
            <a:r>
              <a:rPr lang="en-US" sz="1600" b="1" kern="0" dirty="0" smtClean="0">
                <a:solidFill>
                  <a:prstClr val="white"/>
                </a:solidFill>
                <a:latin typeface="Calibiri"/>
                <a:ea typeface="ＭＳ Ｐゴシック" pitchFamily="-112" charset="-128"/>
                <a:cs typeface="Calibri" panose="020F0502020204030204" pitchFamily="34" charset="0"/>
              </a:rPr>
              <a:t> Dashboard</a:t>
            </a:r>
            <a:endParaRPr lang="en-US" sz="1333" b="1" kern="0" dirty="0">
              <a:solidFill>
                <a:prstClr val="white"/>
              </a:solidFill>
              <a:latin typeface="Calibiri"/>
              <a:ea typeface="ＭＳ Ｐゴシック" pitchFamily="-112" charset="-128"/>
              <a:cs typeface="Calibri" panose="020F0502020204030204" pitchFamily="34" charset="0"/>
            </a:endParaRPr>
          </a:p>
        </p:txBody>
      </p:sp>
      <p:sp>
        <p:nvSpPr>
          <p:cNvPr id="61" name="Freeform 60"/>
          <p:cNvSpPr/>
          <p:nvPr/>
        </p:nvSpPr>
        <p:spPr>
          <a:xfrm>
            <a:off x="3208415" y="1621515"/>
            <a:ext cx="91387" cy="73966"/>
          </a:xfrm>
          <a:custGeom>
            <a:avLst/>
            <a:gdLst>
              <a:gd name="connsiteX0" fmla="*/ 12700 w 107950"/>
              <a:gd name="connsiteY0" fmla="*/ 0 h 92075"/>
              <a:gd name="connsiteX1" fmla="*/ 0 w 107950"/>
              <a:gd name="connsiteY1" fmla="*/ 92075 h 92075"/>
              <a:gd name="connsiteX2" fmla="*/ 107950 w 107950"/>
              <a:gd name="connsiteY2" fmla="*/ 88900 h 92075"/>
              <a:gd name="connsiteX3" fmla="*/ 12700 w 107950"/>
              <a:gd name="connsiteY3" fmla="*/ 0 h 92075"/>
              <a:gd name="connsiteX0" fmla="*/ 12700 w 112713"/>
              <a:gd name="connsiteY0" fmla="*/ 0 h 93662"/>
              <a:gd name="connsiteX1" fmla="*/ 0 w 112713"/>
              <a:gd name="connsiteY1" fmla="*/ 92075 h 93662"/>
              <a:gd name="connsiteX2" fmla="*/ 112713 w 112713"/>
              <a:gd name="connsiteY2" fmla="*/ 93662 h 93662"/>
              <a:gd name="connsiteX3" fmla="*/ 12700 w 112713"/>
              <a:gd name="connsiteY3" fmla="*/ 0 h 93662"/>
              <a:gd name="connsiteX0" fmla="*/ 12700 w 115094"/>
              <a:gd name="connsiteY0" fmla="*/ 0 h 92075"/>
              <a:gd name="connsiteX1" fmla="*/ 0 w 115094"/>
              <a:gd name="connsiteY1" fmla="*/ 92075 h 92075"/>
              <a:gd name="connsiteX2" fmla="*/ 115094 w 115094"/>
              <a:gd name="connsiteY2" fmla="*/ 91281 h 92075"/>
              <a:gd name="connsiteX3" fmla="*/ 12700 w 115094"/>
              <a:gd name="connsiteY3" fmla="*/ 0 h 9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094" h="92075">
                <a:moveTo>
                  <a:pt x="12700" y="0"/>
                </a:moveTo>
                <a:lnTo>
                  <a:pt x="0" y="92075"/>
                </a:lnTo>
                <a:lnTo>
                  <a:pt x="115094" y="91281"/>
                </a:lnTo>
                <a:lnTo>
                  <a:pt x="1270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333" kern="0" dirty="0">
              <a:solidFill>
                <a:prstClr val="white"/>
              </a:solidFill>
              <a:latin typeface="Calibiri"/>
              <a:cs typeface="Calibri" panose="020F0502020204030204" pitchFamily="34" charset="0"/>
            </a:endParaRPr>
          </a:p>
        </p:txBody>
      </p:sp>
      <p:sp>
        <p:nvSpPr>
          <p:cNvPr id="62" name="Parallelogram 61"/>
          <p:cNvSpPr/>
          <p:nvPr/>
        </p:nvSpPr>
        <p:spPr>
          <a:xfrm>
            <a:off x="810429" y="3380156"/>
            <a:ext cx="2172153" cy="710576"/>
          </a:xfrm>
          <a:prstGeom prst="parallelogram">
            <a:avLst>
              <a:gd name="adj" fmla="val 18651"/>
            </a:avLst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14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 smtClean="0">
                <a:solidFill>
                  <a:prstClr val="white"/>
                </a:solidFill>
                <a:latin typeface="Calibiri"/>
                <a:ea typeface="ＭＳ Ｐゴシック" pitchFamily="-112" charset="-128"/>
                <a:cs typeface="Calibri" panose="020F0502020204030204" pitchFamily="34" charset="0"/>
              </a:rPr>
              <a:t>13 G</a:t>
            </a:r>
            <a:r>
              <a:rPr lang="en-US" sz="1333" b="1" kern="0" dirty="0" smtClean="0">
                <a:solidFill>
                  <a:prstClr val="white"/>
                </a:solidFill>
                <a:latin typeface="Calibiri"/>
                <a:ea typeface="ＭＳ Ｐゴシック" pitchFamily="-112" charset="-128"/>
                <a:cs typeface="Calibri" panose="020F0502020204030204" pitchFamily="34" charset="0"/>
              </a:rPr>
              <a:t>B data/Year</a:t>
            </a:r>
            <a:endParaRPr lang="en-US" sz="1333" b="1" kern="0" dirty="0">
              <a:solidFill>
                <a:prstClr val="white"/>
              </a:solidFill>
              <a:latin typeface="Calibiri"/>
              <a:ea typeface="ＭＳ Ｐゴシック" pitchFamily="-112" charset="-128"/>
              <a:cs typeface="Calibri" panose="020F0502020204030204" pitchFamily="34" charset="0"/>
            </a:endParaRPr>
          </a:p>
        </p:txBody>
      </p:sp>
      <p:sp>
        <p:nvSpPr>
          <p:cNvPr id="63" name="Freeform 62"/>
          <p:cNvSpPr/>
          <p:nvPr/>
        </p:nvSpPr>
        <p:spPr>
          <a:xfrm>
            <a:off x="2891195" y="3303234"/>
            <a:ext cx="91387" cy="73966"/>
          </a:xfrm>
          <a:custGeom>
            <a:avLst/>
            <a:gdLst>
              <a:gd name="connsiteX0" fmla="*/ 12700 w 107950"/>
              <a:gd name="connsiteY0" fmla="*/ 0 h 92075"/>
              <a:gd name="connsiteX1" fmla="*/ 0 w 107950"/>
              <a:gd name="connsiteY1" fmla="*/ 92075 h 92075"/>
              <a:gd name="connsiteX2" fmla="*/ 107950 w 107950"/>
              <a:gd name="connsiteY2" fmla="*/ 88900 h 92075"/>
              <a:gd name="connsiteX3" fmla="*/ 12700 w 107950"/>
              <a:gd name="connsiteY3" fmla="*/ 0 h 92075"/>
              <a:gd name="connsiteX0" fmla="*/ 12700 w 112713"/>
              <a:gd name="connsiteY0" fmla="*/ 0 h 93662"/>
              <a:gd name="connsiteX1" fmla="*/ 0 w 112713"/>
              <a:gd name="connsiteY1" fmla="*/ 92075 h 93662"/>
              <a:gd name="connsiteX2" fmla="*/ 112713 w 112713"/>
              <a:gd name="connsiteY2" fmla="*/ 93662 h 93662"/>
              <a:gd name="connsiteX3" fmla="*/ 12700 w 112713"/>
              <a:gd name="connsiteY3" fmla="*/ 0 h 93662"/>
              <a:gd name="connsiteX0" fmla="*/ 12700 w 115094"/>
              <a:gd name="connsiteY0" fmla="*/ 0 h 92075"/>
              <a:gd name="connsiteX1" fmla="*/ 0 w 115094"/>
              <a:gd name="connsiteY1" fmla="*/ 92075 h 92075"/>
              <a:gd name="connsiteX2" fmla="*/ 115094 w 115094"/>
              <a:gd name="connsiteY2" fmla="*/ 91281 h 92075"/>
              <a:gd name="connsiteX3" fmla="*/ 12700 w 115094"/>
              <a:gd name="connsiteY3" fmla="*/ 0 h 9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094" h="92075">
                <a:moveTo>
                  <a:pt x="12700" y="0"/>
                </a:moveTo>
                <a:lnTo>
                  <a:pt x="0" y="92075"/>
                </a:lnTo>
                <a:lnTo>
                  <a:pt x="115094" y="91281"/>
                </a:lnTo>
                <a:lnTo>
                  <a:pt x="1270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333" kern="0" dirty="0">
              <a:solidFill>
                <a:prstClr val="white"/>
              </a:solidFill>
              <a:latin typeface="Calibiri"/>
              <a:cs typeface="Calibri" panose="020F0502020204030204" pitchFamily="34" charset="0"/>
            </a:endParaRPr>
          </a:p>
        </p:txBody>
      </p:sp>
      <p:sp>
        <p:nvSpPr>
          <p:cNvPr id="64" name="Parallelogram 63"/>
          <p:cNvSpPr/>
          <p:nvPr/>
        </p:nvSpPr>
        <p:spPr>
          <a:xfrm>
            <a:off x="963942" y="2524919"/>
            <a:ext cx="2172153" cy="710576"/>
          </a:xfrm>
          <a:prstGeom prst="parallelogram">
            <a:avLst>
              <a:gd name="adj" fmla="val 18651"/>
            </a:avLst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396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 smtClean="0">
                <a:solidFill>
                  <a:prstClr val="white"/>
                </a:solidFill>
                <a:latin typeface="Calibiri"/>
                <a:ea typeface="ＭＳ Ｐゴシック" pitchFamily="-112" charset="-128"/>
                <a:cs typeface="Calibri" panose="020F0502020204030204" pitchFamily="34" charset="0"/>
              </a:rPr>
              <a:t>20+ </a:t>
            </a:r>
            <a:r>
              <a:rPr lang="en-US" sz="1333" b="1" kern="0" dirty="0" smtClean="0">
                <a:solidFill>
                  <a:prstClr val="white"/>
                </a:solidFill>
                <a:latin typeface="Calibiri"/>
                <a:ea typeface="ＭＳ Ｐゴシック" pitchFamily="-112" charset="-128"/>
                <a:cs typeface="Calibri" panose="020F0502020204030204" pitchFamily="34" charset="0"/>
              </a:rPr>
              <a:t>scientists and Executives</a:t>
            </a:r>
            <a:endParaRPr lang="en-US" sz="1333" b="1" kern="0" dirty="0">
              <a:solidFill>
                <a:prstClr val="white"/>
              </a:solidFill>
              <a:latin typeface="Calibiri"/>
              <a:ea typeface="ＭＳ Ｐゴシック" pitchFamily="-112" charset="-128"/>
              <a:cs typeface="Calibri" panose="020F0502020204030204" pitchFamily="34" charset="0"/>
            </a:endParaRPr>
          </a:p>
        </p:txBody>
      </p:sp>
      <p:sp>
        <p:nvSpPr>
          <p:cNvPr id="65" name="Freeform 64"/>
          <p:cNvSpPr/>
          <p:nvPr/>
        </p:nvSpPr>
        <p:spPr>
          <a:xfrm>
            <a:off x="3044708" y="2447997"/>
            <a:ext cx="91387" cy="73966"/>
          </a:xfrm>
          <a:custGeom>
            <a:avLst/>
            <a:gdLst>
              <a:gd name="connsiteX0" fmla="*/ 12700 w 107950"/>
              <a:gd name="connsiteY0" fmla="*/ 0 h 92075"/>
              <a:gd name="connsiteX1" fmla="*/ 0 w 107950"/>
              <a:gd name="connsiteY1" fmla="*/ 92075 h 92075"/>
              <a:gd name="connsiteX2" fmla="*/ 107950 w 107950"/>
              <a:gd name="connsiteY2" fmla="*/ 88900 h 92075"/>
              <a:gd name="connsiteX3" fmla="*/ 12700 w 107950"/>
              <a:gd name="connsiteY3" fmla="*/ 0 h 92075"/>
              <a:gd name="connsiteX0" fmla="*/ 12700 w 112713"/>
              <a:gd name="connsiteY0" fmla="*/ 0 h 93662"/>
              <a:gd name="connsiteX1" fmla="*/ 0 w 112713"/>
              <a:gd name="connsiteY1" fmla="*/ 92075 h 93662"/>
              <a:gd name="connsiteX2" fmla="*/ 112713 w 112713"/>
              <a:gd name="connsiteY2" fmla="*/ 93662 h 93662"/>
              <a:gd name="connsiteX3" fmla="*/ 12700 w 112713"/>
              <a:gd name="connsiteY3" fmla="*/ 0 h 93662"/>
              <a:gd name="connsiteX0" fmla="*/ 12700 w 115094"/>
              <a:gd name="connsiteY0" fmla="*/ 0 h 92075"/>
              <a:gd name="connsiteX1" fmla="*/ 0 w 115094"/>
              <a:gd name="connsiteY1" fmla="*/ 92075 h 92075"/>
              <a:gd name="connsiteX2" fmla="*/ 115094 w 115094"/>
              <a:gd name="connsiteY2" fmla="*/ 91281 h 92075"/>
              <a:gd name="connsiteX3" fmla="*/ 12700 w 115094"/>
              <a:gd name="connsiteY3" fmla="*/ 0 h 9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094" h="92075">
                <a:moveTo>
                  <a:pt x="12700" y="0"/>
                </a:moveTo>
                <a:lnTo>
                  <a:pt x="0" y="92075"/>
                </a:lnTo>
                <a:lnTo>
                  <a:pt x="115094" y="91281"/>
                </a:lnTo>
                <a:lnTo>
                  <a:pt x="1270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333" kern="0" dirty="0">
              <a:solidFill>
                <a:prstClr val="white"/>
              </a:solidFill>
              <a:latin typeface="Calibiri"/>
              <a:cs typeface="Calibri" panose="020F0502020204030204" pitchFamily="34" charset="0"/>
            </a:endParaRPr>
          </a:p>
        </p:txBody>
      </p:sp>
      <p:pic>
        <p:nvPicPr>
          <p:cNvPr id="68" name="Picture 12" descr="http://www.maxxelli-consulting.com/wp-content/uploads/2013/10/icon_1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67" y="2553055"/>
            <a:ext cx="665088" cy="65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/>
          <p:cNvSpPr/>
          <p:nvPr/>
        </p:nvSpPr>
        <p:spPr>
          <a:xfrm>
            <a:off x="4294413" y="2477688"/>
            <a:ext cx="20665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sz="16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  <a:latin typeface="Calibiri"/>
                <a:cs typeface="Calibri" panose="020F0502020204030204" pitchFamily="34" charset="0"/>
              </a:rPr>
              <a:t>Solution Highlights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192511" y="2796107"/>
            <a:ext cx="7781811" cy="1784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463061">
              <a:spcBef>
                <a:spcPts val="600"/>
              </a:spcBef>
              <a:spcAft>
                <a:spcPts val="600"/>
              </a:spcAft>
            </a:pPr>
            <a:r>
              <a:rPr lang="en-US" sz="1333" kern="0" dirty="0">
                <a:solidFill>
                  <a:schemeClr val="tx2"/>
                </a:solidFill>
                <a:latin typeface="Calibiri"/>
                <a:cs typeface="Calibri" panose="020F0502020204030204" pitchFamily="34" charset="0"/>
              </a:rPr>
              <a:t>Cognizant’s provided the following solution:</a:t>
            </a:r>
          </a:p>
          <a:p>
            <a:pPr marL="182887" lvl="2" indent="-182887" defTabSz="146306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1333" dirty="0">
                <a:solidFill>
                  <a:srgbClr val="021628"/>
                </a:solidFill>
                <a:latin typeface="Calibiri"/>
                <a:cs typeface="Calibri" panose="020F0502020204030204" pitchFamily="34" charset="0"/>
                <a:sym typeface="Verdana"/>
              </a:rPr>
              <a:t>Gathered requirements, designed and implemented </a:t>
            </a:r>
            <a:r>
              <a:rPr lang="en-US" sz="1333" dirty="0" smtClean="0">
                <a:solidFill>
                  <a:srgbClr val="021628"/>
                </a:solidFill>
                <a:latin typeface="Calibiri"/>
                <a:cs typeface="Calibri" panose="020F0502020204030204" pitchFamily="34" charset="0"/>
                <a:sym typeface="Verdana"/>
              </a:rPr>
              <a:t> Tableau </a:t>
            </a:r>
            <a:r>
              <a:rPr lang="en-US" sz="1333" dirty="0">
                <a:solidFill>
                  <a:srgbClr val="021628"/>
                </a:solidFill>
                <a:latin typeface="Calibiri"/>
                <a:cs typeface="Calibri" panose="020F0502020204030204" pitchFamily="34" charset="0"/>
                <a:sym typeface="Verdana"/>
              </a:rPr>
              <a:t>Dashboard to visualize each run of the machine.</a:t>
            </a:r>
          </a:p>
          <a:p>
            <a:pPr marL="182887" lvl="2" indent="-182887" defTabSz="146306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1333" dirty="0">
                <a:solidFill>
                  <a:srgbClr val="021628"/>
                </a:solidFill>
                <a:latin typeface="Calibiri"/>
                <a:cs typeface="Calibri" panose="020F0502020204030204" pitchFamily="34" charset="0"/>
                <a:sym typeface="Verdana"/>
              </a:rPr>
              <a:t>Implemented Non linear least squares curve fitting and piecewise continuous regression to obtain parameters and are presented in </a:t>
            </a:r>
            <a:r>
              <a:rPr lang="en-US" sz="1333" dirty="0" err="1">
                <a:solidFill>
                  <a:srgbClr val="021628"/>
                </a:solidFill>
                <a:latin typeface="Calibiri"/>
                <a:cs typeface="Calibri" panose="020F0502020204030204" pitchFamily="34" charset="0"/>
                <a:sym typeface="Verdana"/>
              </a:rPr>
              <a:t>Rshiny</a:t>
            </a:r>
            <a:r>
              <a:rPr lang="en-US" sz="1333" dirty="0">
                <a:solidFill>
                  <a:srgbClr val="021628"/>
                </a:solidFill>
                <a:latin typeface="Calibiri"/>
                <a:cs typeface="Calibri" panose="020F0502020204030204" pitchFamily="34" charset="0"/>
                <a:sym typeface="Verdana"/>
              </a:rPr>
              <a:t> Dashboard.</a:t>
            </a:r>
          </a:p>
          <a:p>
            <a:pPr marL="182887" indent="-182887" defTabSz="146306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1333" dirty="0">
                <a:solidFill>
                  <a:srgbClr val="021628"/>
                </a:solidFill>
                <a:latin typeface="Calibiri"/>
                <a:cs typeface="Calibri" panose="020F0502020204030204" pitchFamily="34" charset="0"/>
              </a:rPr>
              <a:t>Mapped the outcome quality parameters with parameters to understand the correlation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294413" y="4899719"/>
            <a:ext cx="20425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sz="1600" b="1" dirty="0">
                <a:solidFill>
                  <a:schemeClr val="accent2"/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  <a:latin typeface="Calibiri"/>
                <a:cs typeface="Calibri" panose="020F0502020204030204" pitchFamily="34" charset="0"/>
              </a:rPr>
              <a:t>Business Outcome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92511" y="5252669"/>
            <a:ext cx="7897745" cy="1015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63" indent="-285763" defTabSz="914436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333" dirty="0">
                <a:solidFill>
                  <a:prstClr val="black"/>
                </a:solidFill>
                <a:latin typeface="Calibiri"/>
                <a:cs typeface="Calibri" panose="020F0502020204030204" pitchFamily="34" charset="0"/>
              </a:rPr>
              <a:t>Identified many inconsistencies in the data generated by the machine</a:t>
            </a:r>
          </a:p>
          <a:p>
            <a:pPr marL="285763" indent="-285763" defTabSz="914436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333" dirty="0" smtClean="0">
                <a:solidFill>
                  <a:prstClr val="black"/>
                </a:solidFill>
                <a:latin typeface="Calibiri"/>
                <a:cs typeface="Calibri" panose="020F0502020204030204" pitchFamily="34" charset="0"/>
              </a:rPr>
              <a:t>Helped </a:t>
            </a:r>
            <a:r>
              <a:rPr lang="en-US" sz="1333" dirty="0">
                <a:solidFill>
                  <a:prstClr val="black"/>
                </a:solidFill>
                <a:latin typeface="Calibiri"/>
                <a:cs typeface="Calibri" panose="020F0502020204030204" pitchFamily="34" charset="0"/>
              </a:rPr>
              <a:t>R&amp;D team to understand the causes of variation in quality</a:t>
            </a:r>
          </a:p>
          <a:p>
            <a:pPr marL="285763" indent="-285763" defTabSz="914436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333" dirty="0">
                <a:solidFill>
                  <a:prstClr val="black"/>
                </a:solidFill>
                <a:latin typeface="Calibiri"/>
                <a:cs typeface="Calibri" panose="020F0502020204030204" pitchFamily="34" charset="0"/>
              </a:rPr>
              <a:t>A deeper look into how the machines are running and variation over time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521592" y="4508683"/>
            <a:ext cx="8429457" cy="29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463061">
              <a:spcBef>
                <a:spcPts val="300"/>
              </a:spcBef>
            </a:pPr>
            <a:r>
              <a:rPr lang="en-US" sz="1333" b="1" dirty="0">
                <a:solidFill>
                  <a:srgbClr val="50B3CF"/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  <a:latin typeface="Calibiri"/>
                <a:cs typeface="Calibri" panose="020F0502020204030204" pitchFamily="34" charset="0"/>
              </a:rPr>
              <a:t>Technology Stack: </a:t>
            </a:r>
            <a:r>
              <a:rPr lang="en-US" sz="1333" kern="0" dirty="0">
                <a:solidFill>
                  <a:srgbClr val="141414"/>
                </a:solidFill>
                <a:latin typeface="Calibiri"/>
                <a:cs typeface="Calibri" panose="020F0502020204030204" pitchFamily="34" charset="0"/>
              </a:rPr>
              <a:t>R, </a:t>
            </a:r>
            <a:r>
              <a:rPr lang="en-US" sz="1333" kern="0" dirty="0" err="1">
                <a:solidFill>
                  <a:srgbClr val="141414"/>
                </a:solidFill>
                <a:latin typeface="Calibiri"/>
                <a:cs typeface="Calibri" panose="020F0502020204030204" pitchFamily="34" charset="0"/>
              </a:rPr>
              <a:t>RShiny</a:t>
            </a:r>
            <a:r>
              <a:rPr lang="en-US" sz="1333" kern="0" dirty="0">
                <a:solidFill>
                  <a:srgbClr val="141414"/>
                </a:solidFill>
                <a:latin typeface="Calibiri"/>
                <a:cs typeface="Calibri" panose="020F0502020204030204" pitchFamily="34" charset="0"/>
              </a:rPr>
              <a:t>| Tableau | Database: Oracle</a:t>
            </a:r>
          </a:p>
        </p:txBody>
      </p:sp>
      <p:cxnSp>
        <p:nvCxnSpPr>
          <p:cNvPr id="78" name="Straight Connector 77"/>
          <p:cNvCxnSpPr/>
          <p:nvPr/>
        </p:nvCxnSpPr>
        <p:spPr bwMode="auto">
          <a:xfrm>
            <a:off x="3636955" y="2440846"/>
            <a:ext cx="7728709" cy="0"/>
          </a:xfrm>
          <a:prstGeom prst="line">
            <a:avLst/>
          </a:prstGeom>
          <a:solidFill>
            <a:srgbClr val="63AFE5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/>
          <p:nvPr/>
        </p:nvCxnSpPr>
        <p:spPr bwMode="auto">
          <a:xfrm>
            <a:off x="3538002" y="4860813"/>
            <a:ext cx="7728709" cy="0"/>
          </a:xfrm>
          <a:prstGeom prst="line">
            <a:avLst/>
          </a:prstGeom>
          <a:solidFill>
            <a:srgbClr val="63AFE5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0" name="Picture 11" descr="http://www.google.co.in/url?sa=i&amp;source=images&amp;cd=&amp;docid=4qhcoI5MA2MyJM&amp;tbnid=gz5QeW5r8dtN9M:&amp;ved=0CAUQjBw&amp;url=https%3A%2F%2Fcdn1.iconfinder.com%2Fdata%2Ficons%2Flarge-glossy-icons%2F512%2FReports.png&amp;ei=QFTjU6P2I8SgugTxr4Bg&amp;psig=AFQjCNGYmIq-vhd5YDAJkr6mFZTO8BFRfg&amp;ust=1407493568707438"/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544" r="10468"/>
          <a:stretch/>
        </p:blipFill>
        <p:spPr bwMode="auto">
          <a:xfrm>
            <a:off x="333836" y="1754383"/>
            <a:ext cx="441858" cy="57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14" descr="https://cdn2.iconfinder.com/data/icons/windows-8-metro-style/256/data_recovery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07" y="3471832"/>
            <a:ext cx="512210" cy="50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1"/>
          <p:cNvSpPr/>
          <p:nvPr/>
        </p:nvSpPr>
        <p:spPr>
          <a:xfrm>
            <a:off x="11512" y="4218816"/>
            <a:ext cx="1399470" cy="713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6">
              <a:latin typeface="Calibiri"/>
              <a:cs typeface="Calibri" panose="020F0502020204030204" pitchFamily="34" charset="0"/>
            </a:endParaRPr>
          </a:p>
        </p:txBody>
      </p:sp>
      <p:sp>
        <p:nvSpPr>
          <p:cNvPr id="83" name="Freeform 82"/>
          <p:cNvSpPr/>
          <p:nvPr/>
        </p:nvSpPr>
        <p:spPr>
          <a:xfrm>
            <a:off x="2701876" y="4137658"/>
            <a:ext cx="91387" cy="73966"/>
          </a:xfrm>
          <a:custGeom>
            <a:avLst/>
            <a:gdLst>
              <a:gd name="connsiteX0" fmla="*/ 12700 w 107950"/>
              <a:gd name="connsiteY0" fmla="*/ 0 h 92075"/>
              <a:gd name="connsiteX1" fmla="*/ 0 w 107950"/>
              <a:gd name="connsiteY1" fmla="*/ 92075 h 92075"/>
              <a:gd name="connsiteX2" fmla="*/ 107950 w 107950"/>
              <a:gd name="connsiteY2" fmla="*/ 88900 h 92075"/>
              <a:gd name="connsiteX3" fmla="*/ 12700 w 107950"/>
              <a:gd name="connsiteY3" fmla="*/ 0 h 92075"/>
              <a:gd name="connsiteX0" fmla="*/ 12700 w 112713"/>
              <a:gd name="connsiteY0" fmla="*/ 0 h 93662"/>
              <a:gd name="connsiteX1" fmla="*/ 0 w 112713"/>
              <a:gd name="connsiteY1" fmla="*/ 92075 h 93662"/>
              <a:gd name="connsiteX2" fmla="*/ 112713 w 112713"/>
              <a:gd name="connsiteY2" fmla="*/ 93662 h 93662"/>
              <a:gd name="connsiteX3" fmla="*/ 12700 w 112713"/>
              <a:gd name="connsiteY3" fmla="*/ 0 h 93662"/>
              <a:gd name="connsiteX0" fmla="*/ 12700 w 115094"/>
              <a:gd name="connsiteY0" fmla="*/ 0 h 92075"/>
              <a:gd name="connsiteX1" fmla="*/ 0 w 115094"/>
              <a:gd name="connsiteY1" fmla="*/ 92075 h 92075"/>
              <a:gd name="connsiteX2" fmla="*/ 115094 w 115094"/>
              <a:gd name="connsiteY2" fmla="*/ 91281 h 92075"/>
              <a:gd name="connsiteX3" fmla="*/ 12700 w 115094"/>
              <a:gd name="connsiteY3" fmla="*/ 0 h 9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094" h="92075">
                <a:moveTo>
                  <a:pt x="12700" y="0"/>
                </a:moveTo>
                <a:lnTo>
                  <a:pt x="0" y="92075"/>
                </a:lnTo>
                <a:lnTo>
                  <a:pt x="115094" y="91281"/>
                </a:lnTo>
                <a:lnTo>
                  <a:pt x="1270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333" kern="0" dirty="0">
              <a:solidFill>
                <a:prstClr val="white"/>
              </a:solidFill>
              <a:latin typeface="Calibiri"/>
              <a:cs typeface="Calibri" panose="020F0502020204030204" pitchFamily="34" charset="0"/>
            </a:endParaRPr>
          </a:p>
        </p:txBody>
      </p:sp>
      <p:sp>
        <p:nvSpPr>
          <p:cNvPr id="84" name="Parallelogram 83"/>
          <p:cNvSpPr/>
          <p:nvPr/>
        </p:nvSpPr>
        <p:spPr>
          <a:xfrm>
            <a:off x="658999" y="4215691"/>
            <a:ext cx="2145616" cy="710576"/>
          </a:xfrm>
          <a:prstGeom prst="parallelogram">
            <a:avLst>
              <a:gd name="adj" fmla="val 18651"/>
            </a:avLst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396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kern="0" dirty="0" smtClean="0">
                <a:solidFill>
                  <a:prstClr val="white"/>
                </a:solidFill>
                <a:latin typeface="Calibiri"/>
                <a:ea typeface="ＭＳ Ｐゴシック" pitchFamily="-112" charset="-128"/>
                <a:cs typeface="Calibri" panose="020F0502020204030204" pitchFamily="34" charset="0"/>
              </a:rPr>
              <a:t>3 </a:t>
            </a:r>
            <a:r>
              <a:rPr lang="en-US" sz="1333" b="1" kern="0" dirty="0">
                <a:solidFill>
                  <a:prstClr val="white"/>
                </a:solidFill>
                <a:latin typeface="Calibiri"/>
                <a:ea typeface="ＭＳ Ｐゴシック" pitchFamily="-112" charset="-128"/>
                <a:cs typeface="Calibri" panose="020F0502020204030204" pitchFamily="34" charset="0"/>
              </a:rPr>
              <a:t>environments</a:t>
            </a:r>
          </a:p>
        </p:txBody>
      </p:sp>
      <p:pic>
        <p:nvPicPr>
          <p:cNvPr id="85" name="Picture 8"/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2" y="4282733"/>
            <a:ext cx="563097" cy="553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875" y="27757"/>
            <a:ext cx="1952381" cy="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8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05953" y="203763"/>
            <a:ext cx="11785900" cy="607244"/>
          </a:xfrm>
        </p:spPr>
        <p:txBody>
          <a:bodyPr>
            <a:noAutofit/>
          </a:bodyPr>
          <a:lstStyle/>
          <a:p>
            <a:r>
              <a:rPr lang="en-US" sz="2400" dirty="0"/>
              <a:t>Machine Performance Analytics using Machine learning @ </a:t>
            </a:r>
            <a:r>
              <a:rPr lang="en-US" sz="2400" dirty="0" err="1"/>
              <a:t>Sterlite</a:t>
            </a:r>
            <a:endParaRPr lang="en-US" sz="1200" b="1" dirty="0">
              <a:solidFill>
                <a:schemeClr val="tx2">
                  <a:lumMod val="50000"/>
                  <a:lumOff val="50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-16262" y="6305062"/>
            <a:ext cx="718909" cy="501016"/>
          </a:xfrm>
        </p:spPr>
        <p:txBody>
          <a:bodyPr/>
          <a:lstStyle/>
          <a:p>
            <a:fld id="{B32AB80A-78BA-6B42-BA0D-B44ACF890F5A}" type="slidenum">
              <a:rPr lang="en-US" smtClean="0"/>
              <a:t>2</a:t>
            </a:fld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273065" y="1261339"/>
            <a:ext cx="3066738" cy="1641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1" lvl="1" indent="-152401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141414"/>
                </a:solidFill>
                <a:latin typeface="Calibiri"/>
                <a:cs typeface="Calibri" panose="020F0502020204030204" pitchFamily="34" charset="0"/>
              </a:rPr>
              <a:t>Better understanding of the root causes for variation in quality</a:t>
            </a:r>
          </a:p>
          <a:p>
            <a:pPr marL="152401" lvl="1" indent="-152401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141414"/>
                </a:solidFill>
                <a:latin typeface="Calibiri"/>
                <a:cs typeface="Calibri" panose="020F0502020204030204" pitchFamily="34" charset="0"/>
              </a:rPr>
              <a:t>Help reduction in the scrap and increase the production</a:t>
            </a:r>
          </a:p>
          <a:p>
            <a:pPr marL="152401" lvl="1" indent="-152401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141414"/>
                </a:solidFill>
                <a:latin typeface="Calibiri"/>
                <a:cs typeface="Calibri" panose="020F0502020204030204" pitchFamily="34" charset="0"/>
              </a:rPr>
              <a:t>A deeper understanding of how the machine is behaving over time</a:t>
            </a:r>
          </a:p>
        </p:txBody>
      </p:sp>
      <p:grpSp>
        <p:nvGrpSpPr>
          <p:cNvPr id="23" name="Group 22"/>
          <p:cNvGrpSpPr/>
          <p:nvPr/>
        </p:nvGrpSpPr>
        <p:grpSpPr>
          <a:xfrm rot="653219" flipH="1">
            <a:off x="1752630" y="905255"/>
            <a:ext cx="1403481" cy="2518943"/>
            <a:chOff x="4660005" y="1533167"/>
            <a:chExt cx="638942" cy="3953233"/>
          </a:xfrm>
        </p:grpSpPr>
        <p:sp>
          <p:nvSpPr>
            <p:cNvPr id="24" name="Rectangle 23"/>
            <p:cNvSpPr/>
            <p:nvPr/>
          </p:nvSpPr>
          <p:spPr bwMode="auto">
            <a:xfrm>
              <a:off x="4660005" y="1726056"/>
              <a:ext cx="547413" cy="3636264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softEdge rad="127000"/>
            </a:effectLst>
          </p:spPr>
          <p:txBody>
            <a:bodyPr vert="horz" wrap="square" lIns="76198" tIns="38099" rIns="76198" bIns="38099" numCol="1" rtlCol="0" anchor="t" anchorCtr="0" compatLnSpc="1">
              <a:prstTxWarp prst="textNoShape">
                <a:avLst/>
              </a:prstTxWarp>
            </a:bodyPr>
            <a:lstStyle/>
            <a:p>
              <a:pPr defTabSz="762001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66" b="1" kern="0" dirty="0">
                <a:solidFill>
                  <a:prstClr val="black"/>
                </a:solidFill>
                <a:latin typeface="Calibiri"/>
                <a:ea typeface="ＭＳ Ｐゴシック" pitchFamily="-12" charset="-128"/>
                <a:cs typeface="Calibri" panose="020F050202020403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4757927" y="1533167"/>
              <a:ext cx="541020" cy="3953233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6198" tIns="38099" rIns="76198" bIns="38099" numCol="1" rtlCol="0" anchor="t" anchorCtr="0" compatLnSpc="1">
              <a:prstTxWarp prst="textNoShape">
                <a:avLst/>
              </a:prstTxWarp>
            </a:bodyPr>
            <a:lstStyle/>
            <a:p>
              <a:pPr defTabSz="762001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66" b="1" kern="0" dirty="0">
                <a:solidFill>
                  <a:prstClr val="black"/>
                </a:solidFill>
                <a:latin typeface="Calibiri"/>
                <a:ea typeface="ＭＳ Ｐゴシック" pitchFamily="-12" charset="-128"/>
                <a:cs typeface="Calibri" panose="020F050202020403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-11452" y="2032699"/>
            <a:ext cx="3083094" cy="823216"/>
            <a:chOff x="100382" y="1680139"/>
            <a:chExt cx="3699801" cy="987881"/>
          </a:xfrm>
        </p:grpSpPr>
        <p:sp>
          <p:nvSpPr>
            <p:cNvPr id="27" name="Rectangle 26"/>
            <p:cNvSpPr/>
            <p:nvPr/>
          </p:nvSpPr>
          <p:spPr>
            <a:xfrm>
              <a:off x="100382" y="1779785"/>
              <a:ext cx="1991723" cy="8882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iri"/>
                <a:cs typeface="Calibri" panose="020F0502020204030204" pitchFamily="34" charset="0"/>
              </a:endParaRPr>
            </a:p>
          </p:txBody>
        </p:sp>
        <p:sp>
          <p:nvSpPr>
            <p:cNvPr id="34" name="Parallelogram 33"/>
            <p:cNvSpPr/>
            <p:nvPr/>
          </p:nvSpPr>
          <p:spPr>
            <a:xfrm>
              <a:off x="1485927" y="1775895"/>
              <a:ext cx="2314256" cy="884554"/>
            </a:xfrm>
            <a:prstGeom prst="parallelogram">
              <a:avLst>
                <a:gd name="adj" fmla="val 18651"/>
              </a:avLst>
            </a:prstGeom>
            <a:solidFill>
              <a:schemeClr val="accent2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761966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kern="0" dirty="0">
                  <a:solidFill>
                    <a:prstClr val="white"/>
                  </a:solidFill>
                  <a:latin typeface="Calibiri"/>
                  <a:ea typeface="ＭＳ Ｐゴシック" pitchFamily="-112" charset="-128"/>
                  <a:cs typeface="Calibri" panose="020F0502020204030204" pitchFamily="34" charset="0"/>
                </a:rPr>
                <a:t>Value adds</a:t>
              </a:r>
            </a:p>
          </p:txBody>
        </p:sp>
        <p:sp>
          <p:nvSpPr>
            <p:cNvPr id="36" name="Freeform 35"/>
            <p:cNvSpPr/>
            <p:nvPr/>
          </p:nvSpPr>
          <p:spPr>
            <a:xfrm>
              <a:off x="3688265" y="1680139"/>
              <a:ext cx="111918" cy="92075"/>
            </a:xfrm>
            <a:custGeom>
              <a:avLst/>
              <a:gdLst>
                <a:gd name="connsiteX0" fmla="*/ 12700 w 107950"/>
                <a:gd name="connsiteY0" fmla="*/ 0 h 92075"/>
                <a:gd name="connsiteX1" fmla="*/ 0 w 107950"/>
                <a:gd name="connsiteY1" fmla="*/ 92075 h 92075"/>
                <a:gd name="connsiteX2" fmla="*/ 107950 w 107950"/>
                <a:gd name="connsiteY2" fmla="*/ 88900 h 92075"/>
                <a:gd name="connsiteX3" fmla="*/ 12700 w 107950"/>
                <a:gd name="connsiteY3" fmla="*/ 0 h 92075"/>
                <a:gd name="connsiteX0" fmla="*/ 12700 w 112713"/>
                <a:gd name="connsiteY0" fmla="*/ 0 h 93662"/>
                <a:gd name="connsiteX1" fmla="*/ 0 w 112713"/>
                <a:gd name="connsiteY1" fmla="*/ 92075 h 93662"/>
                <a:gd name="connsiteX2" fmla="*/ 112713 w 112713"/>
                <a:gd name="connsiteY2" fmla="*/ 93662 h 93662"/>
                <a:gd name="connsiteX3" fmla="*/ 12700 w 112713"/>
                <a:gd name="connsiteY3" fmla="*/ 0 h 93662"/>
                <a:gd name="connsiteX0" fmla="*/ 12700 w 115094"/>
                <a:gd name="connsiteY0" fmla="*/ 0 h 92075"/>
                <a:gd name="connsiteX1" fmla="*/ 0 w 115094"/>
                <a:gd name="connsiteY1" fmla="*/ 92075 h 92075"/>
                <a:gd name="connsiteX2" fmla="*/ 115094 w 115094"/>
                <a:gd name="connsiteY2" fmla="*/ 91281 h 92075"/>
                <a:gd name="connsiteX3" fmla="*/ 12700 w 115094"/>
                <a:gd name="connsiteY3" fmla="*/ 0 h 9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094" h="92075">
                  <a:moveTo>
                    <a:pt x="12700" y="0"/>
                  </a:moveTo>
                  <a:lnTo>
                    <a:pt x="0" y="92075"/>
                  </a:lnTo>
                  <a:lnTo>
                    <a:pt x="115094" y="91281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381000">
                <a:defRPr/>
              </a:pPr>
              <a:endParaRPr lang="en-US" sz="1066" kern="0" dirty="0">
                <a:solidFill>
                  <a:prstClr val="white"/>
                </a:solidFill>
                <a:latin typeface="Calibiri"/>
                <a:cs typeface="Calibri" panose="020F0502020204030204" pitchFamily="34" charset="0"/>
              </a:endParaRP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498" y="1861029"/>
              <a:ext cx="387538" cy="6770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" name="Rectangle 38"/>
          <p:cNvSpPr/>
          <p:nvPr/>
        </p:nvSpPr>
        <p:spPr>
          <a:xfrm>
            <a:off x="8506334" y="888990"/>
            <a:ext cx="1736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81000" eaLnBrk="0" hangingPunct="0"/>
            <a:r>
              <a:rPr lang="en-US" sz="1600" b="1" dirty="0">
                <a:solidFill>
                  <a:schemeClr val="accent2"/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  <a:latin typeface="Calibiri"/>
                <a:cs typeface="Calibri" panose="020F0502020204030204" pitchFamily="34" charset="0"/>
              </a:rPr>
              <a:t>Solution Details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97" r="15387"/>
          <a:stretch/>
        </p:blipFill>
        <p:spPr>
          <a:xfrm>
            <a:off x="7659936" y="768871"/>
            <a:ext cx="669853" cy="504146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 bwMode="auto">
          <a:xfrm>
            <a:off x="3071645" y="3476157"/>
            <a:ext cx="3125956" cy="0"/>
          </a:xfrm>
          <a:prstGeom prst="line">
            <a:avLst/>
          </a:prstGeom>
          <a:solidFill>
            <a:srgbClr val="63AFE5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flipV="1">
            <a:off x="6350041" y="1160150"/>
            <a:ext cx="0" cy="4474410"/>
          </a:xfrm>
          <a:prstGeom prst="line">
            <a:avLst/>
          </a:prstGeom>
          <a:solidFill>
            <a:srgbClr val="63AFE5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6495926" y="4344916"/>
            <a:ext cx="5539970" cy="1210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1" lvl="1" indent="-152401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rgbClr val="141414"/>
                </a:solidFill>
                <a:latin typeface="Calibiri"/>
                <a:cs typeface="Calibri" panose="020F0502020204030204" pitchFamily="34" charset="0"/>
              </a:rPr>
              <a:t>Tableau </a:t>
            </a:r>
            <a:r>
              <a:rPr lang="en-US" sz="1400" dirty="0">
                <a:solidFill>
                  <a:srgbClr val="141414"/>
                </a:solidFill>
                <a:latin typeface="Calibiri"/>
                <a:cs typeface="Calibri" panose="020F0502020204030204" pitchFamily="34" charset="0"/>
              </a:rPr>
              <a:t>Dashboard to visualize gases flow of each run individually </a:t>
            </a:r>
            <a:endParaRPr lang="en-US" sz="1400" dirty="0" smtClean="0">
              <a:solidFill>
                <a:srgbClr val="141414"/>
              </a:solidFill>
              <a:latin typeface="Calibiri"/>
              <a:cs typeface="Calibri" panose="020F0502020204030204" pitchFamily="34" charset="0"/>
            </a:endParaRPr>
          </a:p>
          <a:p>
            <a:pPr marL="152401" lvl="1" indent="-152401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141414"/>
                </a:solidFill>
                <a:latin typeface="Calibiri"/>
                <a:cs typeface="Calibri" panose="020F0502020204030204" pitchFamily="34" charset="0"/>
              </a:rPr>
              <a:t>A shiny Dashboard which show the behavior of the machines over the time. Each variable and its parameters are plotted over time.</a:t>
            </a:r>
            <a:endParaRPr lang="en-US" sz="1400" dirty="0">
              <a:solidFill>
                <a:schemeClr val="tx2"/>
              </a:solidFill>
              <a:latin typeface="Calibiri"/>
              <a:cs typeface="Calibri" panose="020F0502020204030204" pitchFamily="34" charset="0"/>
            </a:endParaRPr>
          </a:p>
          <a:p>
            <a:pPr marL="152401" lvl="1" indent="-152401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2"/>
              </a:solidFill>
              <a:latin typeface="Calibiri"/>
              <a:cs typeface="Calibri" panose="020F050202020403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895217" y="3621328"/>
            <a:ext cx="3420386" cy="2718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1" lvl="1" indent="-152401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  <a:latin typeface="Calibiri"/>
                <a:cs typeface="Calibri" panose="020F0502020204030204" pitchFamily="34" charset="0"/>
              </a:rPr>
              <a:t>It is complex to compare each run with other. So, to solve this issue we used a technique called parameterization. Parametrization is the process of finding parametric equations of a curve.</a:t>
            </a:r>
          </a:p>
          <a:p>
            <a:pPr marL="152401" lvl="1" indent="-152401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  <a:latin typeface="Calibiri"/>
                <a:cs typeface="Calibri" panose="020F0502020204030204" pitchFamily="34" charset="0"/>
              </a:rPr>
              <a:t>Data is inconsistent, files are corrupted, and some runs end abruptly due to failures.</a:t>
            </a:r>
          </a:p>
          <a:p>
            <a:pPr marL="152401" lvl="1" indent="-152401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  <a:latin typeface="Calibiri"/>
                <a:cs typeface="Calibri" panose="020F0502020204030204" pitchFamily="34" charset="0"/>
              </a:rPr>
              <a:t>Data is read from csv files for each run individually</a:t>
            </a:r>
          </a:p>
        </p:txBody>
      </p:sp>
      <p:grpSp>
        <p:nvGrpSpPr>
          <p:cNvPr id="115" name="Group 114"/>
          <p:cNvGrpSpPr/>
          <p:nvPr/>
        </p:nvGrpSpPr>
        <p:grpSpPr>
          <a:xfrm rot="653219" flipH="1">
            <a:off x="1316448" y="3253630"/>
            <a:ext cx="1403481" cy="2794548"/>
            <a:chOff x="4660005" y="1533167"/>
            <a:chExt cx="638942" cy="3953233"/>
          </a:xfrm>
        </p:grpSpPr>
        <p:sp>
          <p:nvSpPr>
            <p:cNvPr id="116" name="Rectangle 115"/>
            <p:cNvSpPr/>
            <p:nvPr/>
          </p:nvSpPr>
          <p:spPr bwMode="auto">
            <a:xfrm>
              <a:off x="4660005" y="1726056"/>
              <a:ext cx="547413" cy="3636264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softEdge rad="127000"/>
            </a:effectLst>
          </p:spPr>
          <p:txBody>
            <a:bodyPr vert="horz" wrap="square" lIns="76198" tIns="38099" rIns="76198" bIns="38099" numCol="1" rtlCol="0" anchor="t" anchorCtr="0" compatLnSpc="1">
              <a:prstTxWarp prst="textNoShape">
                <a:avLst/>
              </a:prstTxWarp>
            </a:bodyPr>
            <a:lstStyle/>
            <a:p>
              <a:pPr defTabSz="762001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66" b="1" kern="0" dirty="0">
                <a:solidFill>
                  <a:prstClr val="black"/>
                </a:solidFill>
                <a:latin typeface="Calibiri"/>
                <a:ea typeface="ＭＳ Ｐゴシック" pitchFamily="-12" charset="-128"/>
                <a:cs typeface="Calibri" panose="020F0502020204030204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4757927" y="1533167"/>
              <a:ext cx="541020" cy="3953233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6198" tIns="38099" rIns="76198" bIns="38099" numCol="1" rtlCol="0" anchor="t" anchorCtr="0" compatLnSpc="1">
              <a:prstTxWarp prst="textNoShape">
                <a:avLst/>
              </a:prstTxWarp>
            </a:bodyPr>
            <a:lstStyle/>
            <a:p>
              <a:pPr defTabSz="762001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66" b="1" kern="0" dirty="0">
                <a:solidFill>
                  <a:prstClr val="black"/>
                </a:solidFill>
                <a:latin typeface="Calibiri"/>
                <a:ea typeface="ＭＳ Ｐゴシック" pitchFamily="-12" charset="-128"/>
                <a:cs typeface="Calibri" panose="020F0502020204030204" pitchFamily="34" charset="0"/>
              </a:endParaRPr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2252" y="4131555"/>
            <a:ext cx="1475821" cy="7401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iri"/>
              <a:cs typeface="Calibri" panose="020F0502020204030204" pitchFamily="34" charset="0"/>
            </a:endParaRPr>
          </a:p>
        </p:txBody>
      </p:sp>
      <p:sp>
        <p:nvSpPr>
          <p:cNvPr id="119" name="Parallelogram 118"/>
          <p:cNvSpPr/>
          <p:nvPr/>
        </p:nvSpPr>
        <p:spPr>
          <a:xfrm>
            <a:off x="858603" y="4133086"/>
            <a:ext cx="1894397" cy="737111"/>
          </a:xfrm>
          <a:prstGeom prst="parallelogram">
            <a:avLst>
              <a:gd name="adj" fmla="val 18651"/>
            </a:avLst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761981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kern="0" dirty="0">
                <a:solidFill>
                  <a:prstClr val="white"/>
                </a:solidFill>
                <a:latin typeface="Calibiri"/>
                <a:ea typeface="ＭＳ Ｐゴシック" pitchFamily="-112" charset="-128"/>
                <a:cs typeface="Calibri" panose="020F0502020204030204" pitchFamily="34" charset="0"/>
              </a:rPr>
              <a:t>Challenges Faced</a:t>
            </a:r>
          </a:p>
        </p:txBody>
      </p:sp>
      <p:sp>
        <p:nvSpPr>
          <p:cNvPr id="120" name="Freeform 119"/>
          <p:cNvSpPr/>
          <p:nvPr/>
        </p:nvSpPr>
        <p:spPr>
          <a:xfrm>
            <a:off x="2651868" y="4060731"/>
            <a:ext cx="93263" cy="76728"/>
          </a:xfrm>
          <a:custGeom>
            <a:avLst/>
            <a:gdLst>
              <a:gd name="connsiteX0" fmla="*/ 12700 w 107950"/>
              <a:gd name="connsiteY0" fmla="*/ 0 h 92075"/>
              <a:gd name="connsiteX1" fmla="*/ 0 w 107950"/>
              <a:gd name="connsiteY1" fmla="*/ 92075 h 92075"/>
              <a:gd name="connsiteX2" fmla="*/ 107950 w 107950"/>
              <a:gd name="connsiteY2" fmla="*/ 88900 h 92075"/>
              <a:gd name="connsiteX3" fmla="*/ 12700 w 107950"/>
              <a:gd name="connsiteY3" fmla="*/ 0 h 92075"/>
              <a:gd name="connsiteX0" fmla="*/ 12700 w 112713"/>
              <a:gd name="connsiteY0" fmla="*/ 0 h 93662"/>
              <a:gd name="connsiteX1" fmla="*/ 0 w 112713"/>
              <a:gd name="connsiteY1" fmla="*/ 92075 h 93662"/>
              <a:gd name="connsiteX2" fmla="*/ 112713 w 112713"/>
              <a:gd name="connsiteY2" fmla="*/ 93662 h 93662"/>
              <a:gd name="connsiteX3" fmla="*/ 12700 w 112713"/>
              <a:gd name="connsiteY3" fmla="*/ 0 h 93662"/>
              <a:gd name="connsiteX0" fmla="*/ 12700 w 115094"/>
              <a:gd name="connsiteY0" fmla="*/ 0 h 92075"/>
              <a:gd name="connsiteX1" fmla="*/ 0 w 115094"/>
              <a:gd name="connsiteY1" fmla="*/ 92075 h 92075"/>
              <a:gd name="connsiteX2" fmla="*/ 115094 w 115094"/>
              <a:gd name="connsiteY2" fmla="*/ 91281 h 92075"/>
              <a:gd name="connsiteX3" fmla="*/ 12700 w 115094"/>
              <a:gd name="connsiteY3" fmla="*/ 0 h 9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094" h="92075">
                <a:moveTo>
                  <a:pt x="12700" y="0"/>
                </a:moveTo>
                <a:lnTo>
                  <a:pt x="0" y="92075"/>
                </a:lnTo>
                <a:lnTo>
                  <a:pt x="115094" y="91281"/>
                </a:lnTo>
                <a:lnTo>
                  <a:pt x="1270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381000">
              <a:defRPr/>
            </a:pPr>
            <a:endParaRPr lang="en-US" sz="1066" kern="0" dirty="0">
              <a:solidFill>
                <a:prstClr val="white"/>
              </a:solidFill>
              <a:latin typeface="Calibiri"/>
              <a:cs typeface="Calibri" panose="020F0502020204030204" pitchFamily="34" charset="0"/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211434" y="4258699"/>
            <a:ext cx="635909" cy="485886"/>
            <a:chOff x="179956" y="4124503"/>
            <a:chExt cx="763110" cy="583079"/>
          </a:xfrm>
        </p:grpSpPr>
        <p:pic>
          <p:nvPicPr>
            <p:cNvPr id="122" name="Picture 2" descr="https://cdn2.iconfinder.com/data/icons/windows-8-metro-style/512/file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956" y="4124503"/>
              <a:ext cx="583079" cy="583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" name="Picture 4" descr="https://cdn2.iconfinder.com/data/icons/windows-8-metro-style/512/pencil.png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253" y="4178094"/>
              <a:ext cx="404813" cy="4048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4" name="Picture 1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875" y="27757"/>
            <a:ext cx="1952381" cy="619048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389" y="1838124"/>
            <a:ext cx="2684391" cy="2044781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780" y="1929122"/>
            <a:ext cx="2930276" cy="184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3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6356" y="281343"/>
            <a:ext cx="11286377" cy="607244"/>
          </a:xfrm>
        </p:spPr>
        <p:txBody>
          <a:bodyPr>
            <a:noAutofit/>
          </a:bodyPr>
          <a:lstStyle/>
          <a:p>
            <a:r>
              <a:rPr lang="en-US" sz="2400" dirty="0"/>
              <a:t>Machine Performance Analytics using Machine learning @ </a:t>
            </a:r>
            <a:r>
              <a:rPr lang="en-US" sz="2400" dirty="0" err="1"/>
              <a:t>Sterlite</a:t>
            </a:r>
            <a:r>
              <a:rPr lang="en-US" sz="2400" dirty="0" smtClean="0">
                <a:latin typeface="Calibiri"/>
              </a:rPr>
              <a:t> </a:t>
            </a:r>
            <a:br>
              <a:rPr lang="en-US" sz="2400" dirty="0" smtClean="0">
                <a:latin typeface="Calibiri"/>
              </a:rPr>
            </a:br>
            <a:r>
              <a:rPr lang="en-US" sz="1500" b="1" dirty="0" smtClean="0">
                <a:solidFill>
                  <a:srgbClr val="FF8A3B"/>
                </a:solidFill>
                <a:cs typeface="Calibri" panose="020F0502020204030204" pitchFamily="34" charset="0"/>
              </a:rPr>
              <a:t>(Addendum – For internal use only)</a:t>
            </a:r>
            <a:endParaRPr lang="en-US" dirty="0">
              <a:solidFill>
                <a:srgbClr val="FF8A3B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40461" y="996461"/>
          <a:ext cx="11014098" cy="4968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4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9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83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+mj-lt"/>
                          <a:cs typeface="Calibri" panose="020F0502020204030204" pitchFamily="34" charset="0"/>
                        </a:rPr>
                        <a:t>Project Details</a:t>
                      </a:r>
                      <a:endParaRPr lang="en-US" sz="17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121917" marR="121917" marT="60958" marB="6095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457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>
                          <a:solidFill>
                            <a:schemeClr val="tx2"/>
                          </a:solidFill>
                          <a:latin typeface="+mj-lt"/>
                          <a:cs typeface="Calibri" panose="020F0502020204030204" pitchFamily="34" charset="0"/>
                        </a:rPr>
                        <a:t>Project start and completion date/ Duration </a:t>
                      </a:r>
                    </a:p>
                  </a:txBody>
                  <a:tcPr marL="121917" marR="121917" marT="60958" marB="6095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3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February 2017 – Sep 2017</a:t>
                      </a:r>
                      <a:endParaRPr lang="en-US" sz="13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1917" marR="121917" marT="60958" marB="6095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45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solidFill>
                            <a:schemeClr val="tx2"/>
                          </a:solidFill>
                          <a:latin typeface="+mj-lt"/>
                          <a:cs typeface="Calibri" panose="020F0502020204030204" pitchFamily="34" charset="0"/>
                        </a:rPr>
                        <a:t>Project Manager (Onsite/Offshore)/POCs</a:t>
                      </a:r>
                    </a:p>
                  </a:txBody>
                  <a:tcPr marL="121917" marR="121917" marT="60958" marB="6095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300" kern="120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1917" marR="121917" marT="60958" marB="6095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78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solidFill>
                            <a:schemeClr val="tx2"/>
                          </a:solidFill>
                          <a:latin typeface="+mj-lt"/>
                          <a:cs typeface="Calibri" panose="020F0502020204030204" pitchFamily="34" charset="0"/>
                        </a:rPr>
                        <a:t>Portfolio Director - needs to sign off on the case study</a:t>
                      </a:r>
                    </a:p>
                  </a:txBody>
                  <a:tcPr marL="121917" marR="121917" marT="60958" marB="6095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 dirty="0">
                        <a:solidFill>
                          <a:schemeClr val="tx2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121917" marR="121917" marT="60958" marB="6095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45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solidFill>
                            <a:schemeClr val="tx2"/>
                          </a:solidFill>
                          <a:latin typeface="+mj-lt"/>
                          <a:cs typeface="Calibri" panose="020F0502020204030204" pitchFamily="34" charset="0"/>
                        </a:rPr>
                        <a:t>Peak team size</a:t>
                      </a:r>
                    </a:p>
                  </a:txBody>
                  <a:tcPr marL="121917" marR="121917" marT="60958" marB="6095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300" kern="120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1(On-site)</a:t>
                      </a:r>
                      <a:endParaRPr lang="en-US" sz="1300" kern="120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1917" marR="121917" marT="60958" marB="6095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45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solidFill>
                            <a:schemeClr val="tx2"/>
                          </a:solidFill>
                          <a:latin typeface="+mj-lt"/>
                          <a:cs typeface="Calibri" panose="020F0502020204030204" pitchFamily="34" charset="0"/>
                        </a:rPr>
                        <a:t>Service line involved</a:t>
                      </a:r>
                    </a:p>
                  </a:txBody>
                  <a:tcPr marL="121917" marR="121917" marT="60958" marB="6095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>
                          <a:solidFill>
                            <a:schemeClr val="tx2"/>
                          </a:solidFill>
                          <a:latin typeface="+mj-lt"/>
                          <a:cs typeface="Calibri" panose="020F0502020204030204" pitchFamily="34" charset="0"/>
                        </a:rPr>
                        <a:t>Business</a:t>
                      </a:r>
                      <a:r>
                        <a:rPr lang="en-US" sz="1300" baseline="0" dirty="0" smtClean="0">
                          <a:solidFill>
                            <a:schemeClr val="tx2"/>
                          </a:solidFill>
                          <a:latin typeface="+mj-lt"/>
                          <a:cs typeface="Calibri" panose="020F0502020204030204" pitchFamily="34" charset="0"/>
                        </a:rPr>
                        <a:t> Analytics</a:t>
                      </a:r>
                      <a:endParaRPr lang="en-US" sz="1300" dirty="0">
                        <a:solidFill>
                          <a:schemeClr val="tx2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121917" marR="121917" marT="60958" marB="6095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45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solidFill>
                            <a:schemeClr val="tx2"/>
                          </a:solidFill>
                          <a:latin typeface="+mj-lt"/>
                          <a:cs typeface="Calibri" panose="020F0502020204030204" pitchFamily="34" charset="0"/>
                        </a:rPr>
                        <a:t>COE involved</a:t>
                      </a:r>
                    </a:p>
                  </a:txBody>
                  <a:tcPr marL="121917" marR="121917" marT="60958" marB="6095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 dirty="0">
                        <a:solidFill>
                          <a:schemeClr val="tx2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121917" marR="121917" marT="60958" marB="6095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457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>
                          <a:solidFill>
                            <a:schemeClr val="tx2"/>
                          </a:solidFill>
                          <a:latin typeface="+mj-lt"/>
                          <a:cs typeface="Calibri" panose="020F0502020204030204" pitchFamily="34" charset="0"/>
                        </a:rPr>
                        <a:t>Onsite/offshore Ratio</a:t>
                      </a:r>
                      <a:endParaRPr lang="en-US" sz="1300" dirty="0">
                        <a:solidFill>
                          <a:schemeClr val="tx2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121917" marR="121917" marT="60958" marB="6095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300" kern="120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1917" marR="121917" marT="60958" marB="6095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457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>
                          <a:solidFill>
                            <a:schemeClr val="tx2"/>
                          </a:solidFill>
                          <a:latin typeface="+mj-lt"/>
                          <a:cs typeface="Calibri" panose="020F0502020204030204" pitchFamily="34" charset="0"/>
                        </a:rPr>
                        <a:t>Location of the project</a:t>
                      </a:r>
                      <a:endParaRPr lang="en-US" sz="1300" dirty="0">
                        <a:solidFill>
                          <a:schemeClr val="tx2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121917" marR="121917" marT="60958" marB="6095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3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Onsite: </a:t>
                      </a:r>
                      <a:r>
                        <a:rPr lang="en-US" sz="13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Aurangabad, IN;</a:t>
                      </a:r>
                      <a:endParaRPr lang="en-US" sz="13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1917" marR="121917" marT="60958" marB="6095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3787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>
                          <a:solidFill>
                            <a:schemeClr val="tx2"/>
                          </a:solidFill>
                          <a:latin typeface="+mj-lt"/>
                          <a:cs typeface="Calibri" panose="020F0502020204030204" pitchFamily="34" charset="0"/>
                        </a:rPr>
                        <a:t>Key themes</a:t>
                      </a:r>
                      <a:endParaRPr lang="en-US" sz="1300" dirty="0">
                        <a:solidFill>
                          <a:schemeClr val="tx2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121917" marR="121917" marT="60958" marB="6095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315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Machine Learning and</a:t>
                      </a:r>
                      <a:r>
                        <a:rPr lang="en-US" sz="1300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Data Visualization </a:t>
                      </a:r>
                      <a:endParaRPr lang="en-US" sz="1300" kern="12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1917" marR="121917" marT="60958" marB="6095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457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>
                          <a:solidFill>
                            <a:schemeClr val="tx2"/>
                          </a:solidFill>
                          <a:latin typeface="+mj-lt"/>
                          <a:cs typeface="Calibri" panose="020F0502020204030204" pitchFamily="34" charset="0"/>
                        </a:rPr>
                        <a:t>Any unique highlights of the project</a:t>
                      </a:r>
                      <a:endParaRPr lang="en-US" sz="1300" dirty="0">
                        <a:solidFill>
                          <a:schemeClr val="tx2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121917" marR="121917" marT="60958" marB="6095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Received appreciation from CEO and CTO of the client for the insights discovered</a:t>
                      </a:r>
                      <a:endParaRPr lang="en-US" sz="1300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1917" marR="121917" marT="60958" marB="6095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43787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>
                          <a:solidFill>
                            <a:schemeClr val="tx2"/>
                          </a:solidFill>
                          <a:latin typeface="+mj-lt"/>
                          <a:cs typeface="Calibri" panose="020F0502020204030204" pitchFamily="34" charset="0"/>
                        </a:rPr>
                        <a:t>Client LoBs/ BU</a:t>
                      </a:r>
                      <a:r>
                        <a:rPr lang="en-US" sz="1300" baseline="0" dirty="0" smtClean="0">
                          <a:solidFill>
                            <a:schemeClr val="tx2"/>
                          </a:solidFill>
                          <a:latin typeface="+mj-lt"/>
                          <a:cs typeface="Calibri" panose="020F0502020204030204" pitchFamily="34" charset="0"/>
                        </a:rPr>
                        <a:t> involved</a:t>
                      </a:r>
                      <a:endParaRPr lang="en-US" sz="1300" dirty="0">
                        <a:solidFill>
                          <a:schemeClr val="tx2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121917" marR="121917" marT="60958" marB="6095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>
                          <a:solidFill>
                            <a:schemeClr val="tx2"/>
                          </a:solidFill>
                          <a:latin typeface="+mj-lt"/>
                          <a:cs typeface="Calibri" panose="020F0502020204030204" pitchFamily="34" charset="0"/>
                        </a:rPr>
                        <a:t>R&amp;D</a:t>
                      </a:r>
                    </a:p>
                  </a:txBody>
                  <a:tcPr marL="121917" marR="121917" marT="60958" marB="6095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875" y="27757"/>
            <a:ext cx="1952381" cy="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25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gnizant_4x3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Case Study" ma:contentTypeID="0x010100BE339BCBBF971546B836C69AD77DBE92006655146099B09C4B9ADD157C43A5C634" ma:contentTypeVersion="787" ma:contentTypeDescription="" ma:contentTypeScope="" ma:versionID="1000cfca0393c2372d46ca10ebdfc9da">
  <xsd:schema xmlns:xsd="http://www.w3.org/2001/XMLSchema" xmlns:xs="http://www.w3.org/2001/XMLSchema" xmlns:p="http://schemas.microsoft.com/office/2006/metadata/properties" xmlns:ns2="f0abbfd8-2b36-4415-90ea-f29d1493e32c" xmlns:ns3="63c8c5b5-0adc-4244-aa95-27b7f3fa6151" targetNamespace="http://schemas.microsoft.com/office/2006/metadata/properties" ma:root="true" ma:fieldsID="6fb15ae6501615d8d90dcc80ae48f31b" ns2:_="" ns3:_="">
    <xsd:import namespace="f0abbfd8-2b36-4415-90ea-f29d1493e32c"/>
    <xsd:import namespace="63c8c5b5-0adc-4244-aa95-27b7f3fa6151"/>
    <xsd:element name="properties">
      <xsd:complexType>
        <xsd:sequence>
          <xsd:element name="documentManagement">
            <xsd:complexType>
              <xsd:all>
                <xsd:element ref="ns2:Asset_x0020_Owner"/>
                <xsd:element ref="ns2:Description_x0020_Of_x0020_The_x0020_Document" minOccurs="0"/>
                <xsd:element ref="ns2:Confidentiality"/>
                <xsd:element ref="ns2:Restriction"/>
                <xsd:element ref="ns2:AIA_x0020_Approvers_x0020_Group"/>
                <xsd:element ref="ns3:Service_x0020_Offering" minOccurs="0"/>
                <xsd:element ref="ns3:Sub_x0020_Service_x0020_Offering" minOccurs="0"/>
                <xsd:element ref="ns3:Services" minOccurs="0"/>
                <xsd:element ref="ns3:Community" minOccurs="0"/>
                <xsd:element ref="ns3:Sub_x0020_Community" minOccurs="0"/>
                <xsd:element ref="ns3:Industry" minOccurs="0"/>
                <xsd:element ref="ns3:Archetype" minOccurs="0"/>
                <xsd:element ref="ns3:Region" minOccurs="0"/>
                <xsd:element ref="ns3:Execution_x0020_Approach" minOccurs="0"/>
                <xsd:element ref="ns3:Technology" minOccurs="0"/>
                <xsd:element ref="ns3:Category1" minOccurs="0"/>
                <xsd:element ref="ns3:Customer_x0020_Name" minOccurs="0"/>
                <xsd:element ref="ns2:Opportunity_x0020__x002f__x0020_Project_x0020_ID" minOccurs="0"/>
                <xsd:element ref="ns2:If_x0020_this_x0020_document_x0020_is_x0020_leaked_x002f_lost_x002c__x0020_could_x0020_there_x0020_be_x0020_loss_x0020_of_x0020_Cognizant_x0020_Trade_x0020_Secret_x0020__x002f__x0020_Patent_x0020_Protection_x003f_"/>
                <xsd:element ref="ns2:If_x0020_this_x0020_document_x0020_is_x0020_leaked_x002f_lost_x002c__x0020_could_x0020_there_x0020_be_x0020_loss_x0020_of_x0020_sales_x0020_or_x0020_customer_x0020_confidence_x003f_"/>
                <xsd:element ref="ns2:Will_x0020_our_x0020_competitors_x0020_be_x0020_interested_x0020_in_x0020_acquiring_x0020_the_x0020_information_x0020_shared_x0020_in_x0020_this_x0020_document_x003f_"/>
                <xsd:element ref="ns2:Terms_x0020__x0026__x0020_Conditions" minOccurs="0"/>
                <xsd:element ref="ns3:FeaturedContent" minOccurs="0"/>
                <xsd:element ref="ns2:TaxCatchAllLabel" minOccurs="0"/>
                <xsd:element ref="ns2:Average_x0020_Criticality_x0020_Score" minOccurs="0"/>
                <xsd:element ref="ns2:Criticality" minOccurs="0"/>
                <xsd:element ref="ns2:Last_x0020_Updated_x0020_By" minOccurs="0"/>
                <xsd:element ref="ns2:Rejected_x0020_By" minOccurs="0"/>
                <xsd:element ref="ns2:Rejected_x0020_Date" minOccurs="0"/>
                <xsd:element ref="ns2:Trending_x0020_Topic_x003f_" minOccurs="0"/>
                <xsd:element ref="ns2:Bid_x0020_Manager" minOccurs="0"/>
                <xsd:element ref="ns2:Client_x0020_Imperatives" minOccurs="0"/>
                <xsd:element ref="ns2:ClientImperativeslinkUrl" minOccurs="0"/>
                <xsd:element ref="ns2:Cognizant_x0020_Benefits" minOccurs="0"/>
                <xsd:element ref="ns2:CognizantBenefitslinkUrl" minOccurs="0"/>
                <xsd:element ref="ns2:Customer_x0020_Benefits" minOccurs="0"/>
                <xsd:element ref="ns2:CustomerBenefitslinkUrl" minOccurs="0"/>
                <xsd:element ref="ns2:Customer_x0020_Description" minOccurs="0"/>
                <xsd:element ref="ns2:CustomerDescriptionlinkUrl" minOccurs="0"/>
                <xsd:element ref="ns3:Deal_x0020_Type_CSB" minOccurs="0"/>
                <xsd:element ref="ns2:Deemed_x0020_Essential" minOccurs="0"/>
                <xsd:element ref="ns2:Delivery_x0020_Partner" minOccurs="0"/>
                <xsd:element ref="ns2:documentType" minOccurs="0"/>
                <xsd:element ref="ns2:fileattachement" minOccurs="0"/>
                <xsd:element ref="ns2:Fully_x0020_Documented" minOccurs="0"/>
                <xsd:element ref="ns2:Improvement_x0020_Trends" minOccurs="0"/>
                <xsd:element ref="ns2:ImprovementTrendslinkUrl" minOccurs="0"/>
                <xsd:element ref="ns2:Innovative" minOccurs="0"/>
                <xsd:element ref="ns2:Key_x0020_Solution_x0020_of_x0020_Best_x0020_Practice" minOccurs="0"/>
                <xsd:element ref="ns2:KeySolutioninglinkUrl" minOccurs="0"/>
                <xsd:element ref="ns2:Mature" minOccurs="0"/>
                <xsd:element ref="ns2:Problem_x0020_Statement" minOccurs="0"/>
                <xsd:element ref="ns2:ProblemStatementlinkUrl" minOccurs="0"/>
                <xsd:element ref="ns2:Process_x0020_Defined" minOccurs="0"/>
                <xsd:element ref="ns2:Project_x0020_Category" minOccurs="0"/>
                <xsd:element ref="ns2:Reason_x0020_For_x0020_Rejection" minOccurs="0"/>
                <xsd:element ref="ns2:Repeatable" minOccurs="0"/>
                <xsd:element ref="ns2:Scope_x0020_Imperatives" minOccurs="0"/>
                <xsd:element ref="ns2:Scope_x0020__x0026__x0020_Problem_x0020_Statement" minOccurs="0"/>
                <xsd:element ref="ns2:ScopeImperativeslinkUrl" minOccurs="0"/>
                <xsd:element ref="ns2:ScopeOfWorklinkUrl" minOccurs="0"/>
                <xsd:element ref="ns2:Solution_x0020_Approach" minOccurs="0"/>
                <xsd:element ref="ns2:Standard_x0020_Complaint" minOccurs="0"/>
                <xsd:element ref="ns2:Sustainable" minOccurs="0"/>
                <xsd:element ref="ns2:Value_x0020_Proven" minOccurs="0"/>
                <xsd:element ref="ns2:Considering_x0020_the_x0020_information_x0020_shared_x0020_in_x0020_this_x0020_document._x0020_I_x0020_confirm_x0020_that_x0020_it_x0020_is_x0020_tagged_x0020_properly_x0020_and_x0020_shared_x0020_with_x0020_the_x0020_right_x0020_user_x0020_segment_x003f_" minOccurs="0"/>
                <xsd:element ref="ns2:I_x0020_confirm_x0020_that_x0020_this_x0020_document_x0020_does_x0020_not_x0020_contain_x0020_any_x0020_Customer_x0020_sensitive_x0020_information_x003f_" minOccurs="0"/>
                <xsd:element ref="ns2:Benefits_x0020_Identified" minOccurs="0"/>
                <xsd:element ref="ns3:Domain1" minOccurs="0"/>
                <xsd:element ref="ns3:Methodology" minOccurs="0"/>
                <xsd:element ref="ns3:CoE" minOccurs="0"/>
                <xsd:element ref="ns3:Framework" minOccurs="0"/>
                <xsd:element ref="ns2:Asset_x0020_Rating" minOccurs="0"/>
                <xsd:element ref="ns3:FlowFlag" minOccurs="0"/>
                <xsd:element ref="ns2:TaxCatchAll" minOccurs="0"/>
                <xsd:element ref="ns3:StatusBefore" minOccurs="0"/>
                <xsd:element ref="ns2:Approved_x0020_By" minOccurs="0"/>
                <xsd:element ref="ns2:Approved_x0020_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abbfd8-2b36-4415-90ea-f29d1493e32c" elementFormDefault="qualified">
    <xsd:import namespace="http://schemas.microsoft.com/office/2006/documentManagement/types"/>
    <xsd:import namespace="http://schemas.microsoft.com/office/infopath/2007/PartnerControls"/>
    <xsd:element name="Asset_x0020_Owner" ma:index="2" ma:displayName="Asset Owner" ma:list="UserInfo" ma:SearchPeopleOnly="false" ma:SharePointGroup="0" ma:internalName="Asset_x0020_Owner" ma:readOnly="false" ma:showField="EMail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scription_x0020_Of_x0020_The_x0020_Document" ma:index="3" nillable="true" ma:displayName="Description Of The Document" ma:internalName="Description_x0020_Of_x0020_The_x0020_Document" ma:readOnly="false">
      <xsd:simpleType>
        <xsd:restriction base="dms:Note">
          <xsd:maxLength value="255"/>
        </xsd:restriction>
      </xsd:simpleType>
    </xsd:element>
    <xsd:element name="Confidentiality" ma:index="4" ma:displayName="Confidentiality" ma:default="Cognizant Confidential" ma:format="Dropdown" ma:internalName="Confidentiality" ma:readOnly="false">
      <xsd:simpleType>
        <xsd:restriction base="dms:Choice">
          <xsd:enumeration value="Cognizant Confidential"/>
          <xsd:enumeration value="Available for Distribution"/>
        </xsd:restriction>
      </xsd:simpleType>
    </xsd:element>
    <xsd:element name="Restriction" ma:index="5" ma:displayName="Restriction" ma:default="Shared with Enterprise" ma:description="Shared with Enterprise -for documents that can be viewed by all Cognizant associates. &#10;Practice/BU Restricted – for documents that are specific to EIM Team and can be viewed only by the EIM Team." ma:format="Dropdown" ma:internalName="Restriction" ma:readOnly="false">
      <xsd:simpleType>
        <xsd:restriction base="dms:Choice">
          <xsd:enumeration value="Practice/BU Restricted"/>
          <xsd:enumeration value="Shared with Enterprise"/>
        </xsd:restriction>
      </xsd:simpleType>
    </xsd:element>
    <xsd:element name="AIA_x0020_Approvers_x0020_Group" ma:index="6" ma:displayName="AIA Approvers Group" ma:default="Pursuit" ma:format="Dropdown" ma:internalName="AIA_x0020_Approvers_x0020_Group" ma:readOnly="false">
      <xsd:simpleType>
        <xsd:restriction base="dms:Choice">
          <xsd:enumeration value="Pursuit"/>
          <xsd:enumeration value="Delivery"/>
        </xsd:restriction>
      </xsd:simpleType>
    </xsd:element>
    <xsd:element name="Opportunity_x0020__x002f__x0020_Project_x0020_ID" ma:index="19" nillable="true" ma:displayName="Opportunity / Project ID" ma:internalName="Opportunity_x0020__x002F__x0020_Project_x0020_ID" ma:readOnly="false">
      <xsd:simpleType>
        <xsd:restriction base="dms:Text">
          <xsd:maxLength value="255"/>
        </xsd:restriction>
      </xsd:simpleType>
    </xsd:element>
    <xsd:element name="If_x0020_this_x0020_document_x0020_is_x0020_leaked_x002f_lost_x002c__x0020_could_x0020_there_x0020_be_x0020_loss_x0020_of_x0020_Cognizant_x0020_Trade_x0020_Secret_x0020__x002f__x0020_Patent_x0020_Protection_x003f_" ma:index="20" ma:displayName="If this document is leaked/lost, could there be loss of Cognizant Trade Secret / Patent Protection?" ma:default="Little or no chance" ma:format="Dropdown" ma:internalName="If_x0020_this_x0020_document_x0020_is_x0020_leaked_x002F_lost_x002C__x0020_could_x0020_there_x0020_be_x0020_loss_x0020_of_x0020_Cognizant_x0020_Trade_x0020_Secret_x0020__x002F__x0020_Patent_x0020_Protection_x003F_" ma:readOnly="false">
      <xsd:simpleType>
        <xsd:restriction base="dms:Choice">
          <xsd:enumeration value="Little or no chance"/>
          <xsd:enumeration value="Some chance"/>
          <xsd:enumeration value="Good chance"/>
          <xsd:enumeration value="Definite chance"/>
        </xsd:restriction>
      </xsd:simpleType>
    </xsd:element>
    <xsd:element name="If_x0020_this_x0020_document_x0020_is_x0020_leaked_x002f_lost_x002c__x0020_could_x0020_there_x0020_be_x0020_loss_x0020_of_x0020_sales_x0020_or_x0020_customer_x0020_confidence_x003f_" ma:index="21" ma:displayName="If this document is leaked/lost, could there be loss of sales or customer confidence?" ma:default="Little or no chance" ma:format="Dropdown" ma:internalName="If_x0020_this_x0020_document_x0020_is_x0020_leaked_x002F_lost_x002C__x0020_could_x0020_there_x0020_be_x0020_loss_x0020_of_x0020_sales_x0020_or_x0020_customer_x0020_confidence_x003F_" ma:readOnly="false">
      <xsd:simpleType>
        <xsd:restriction base="dms:Choice">
          <xsd:enumeration value="Little or no chance"/>
          <xsd:enumeration value="Some chance"/>
          <xsd:enumeration value="Good chance"/>
          <xsd:enumeration value="Definite chance"/>
        </xsd:restriction>
      </xsd:simpleType>
    </xsd:element>
    <xsd:element name="Will_x0020_our_x0020_competitors_x0020_be_x0020_interested_x0020_in_x0020_acquiring_x0020_the_x0020_information_x0020_shared_x0020_in_x0020_this_x0020_document_x003f_" ma:index="22" ma:displayName="Will our competitors be interested in acquiring the information shared in this document?" ma:default="Little or no chance" ma:format="Dropdown" ma:internalName="Will_x0020_our_x0020_competitors_x0020_be_x0020_interested_x0020_in_x0020_acquiring_x0020_the_x0020_information_x0020_shared_x0020_in_x0020_this_x0020_document_x003F_" ma:readOnly="false">
      <xsd:simpleType>
        <xsd:restriction base="dms:Choice">
          <xsd:enumeration value="Little or no chance"/>
          <xsd:enumeration value="Some chance"/>
          <xsd:enumeration value="Good chance"/>
          <xsd:enumeration value="Definite chance"/>
        </xsd:restriction>
      </xsd:simpleType>
    </xsd:element>
    <xsd:element name="Terms_x0020__x0026__x0020_Conditions" ma:index="23" nillable="true" ma:displayName="Terms &amp; Conditions" ma:internalName="Terms_x0020__x0026__x0020_Conditions" ma:readOnly="false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I hereby confirm that this document does not contain any Cognizant/Customer confidential content and has been shared only with the appropriate audience."/>
                  </xsd:restriction>
                </xsd:simpleType>
              </xsd:element>
            </xsd:sequence>
          </xsd:extension>
        </xsd:complexContent>
      </xsd:complexType>
    </xsd:element>
    <xsd:element name="TaxCatchAllLabel" ma:index="25" nillable="true" ma:displayName="Taxonomy Catch All Column1" ma:list="{6217f972-8dce-424e-aead-54eca151c4e0}" ma:internalName="TaxCatchAllLabel" ma:readOnly="true" ma:showField="CatchAllDataLabel" ma:web="f0abbfd8-2b36-4415-90ea-f29d1493e3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verage_x0020_Criticality_x0020_Score" ma:index="26" nillable="true" ma:displayName="Average Criticality Score" ma:decimals="2" ma:hidden="true" ma:internalName="Average_x0020_Criticality_x0020_Score" ma:readOnly="false" ma:percentage="FALSE">
      <xsd:simpleType>
        <xsd:restriction base="dms:Number"/>
      </xsd:simpleType>
    </xsd:element>
    <xsd:element name="Criticality" ma:index="27" nillable="true" ma:displayName="Criticality" ma:format="Dropdown" ma:hidden="true" ma:internalName="Criticality" ma:readOnly="false">
      <xsd:simpleType>
        <xsd:restriction base="dms:Choice">
          <xsd:enumeration value="C1"/>
          <xsd:enumeration value="C2"/>
          <xsd:enumeration value="C3"/>
          <xsd:enumeration value="C4"/>
        </xsd:restriction>
      </xsd:simpleType>
    </xsd:element>
    <xsd:element name="Last_x0020_Updated_x0020_By" ma:index="28" nillable="true" ma:displayName="Last Updated By" ma:hidden="true" ma:list="UserInfo" ma:SearchPeopleOnly="false" ma:SharePointGroup="0" ma:internalName="Last_x0020_Updated_x0020_By" ma:readOnly="fals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ejected_x0020_By" ma:index="29" nillable="true" ma:displayName="Rejected By" ma:hidden="true" ma:list="UserInfo" ma:SearchPeopleOnly="false" ma:SharePointGroup="0" ma:internalName="Rejected_x0020_By" ma:readOnly="fals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ejected_x0020_Date" ma:index="30" nillable="true" ma:displayName="Rejected Date" ma:format="DateTime" ma:hidden="true" ma:internalName="Rejected_x0020_Date" ma:readOnly="false">
      <xsd:simpleType>
        <xsd:restriction base="dms:DateTime"/>
      </xsd:simpleType>
    </xsd:element>
    <xsd:element name="Trending_x0020_Topic_x003f_" ma:index="31" nillable="true" ma:displayName="Trending Topic" ma:default="No" ma:format="Dropdown" ma:hidden="true" ma:internalName="Trending_x0020_Topic_x003F_" ma:readOnly="false">
      <xsd:simpleType>
        <xsd:restriction base="dms:Choice">
          <xsd:enumeration value="No"/>
          <xsd:enumeration value="Yes"/>
        </xsd:restriction>
      </xsd:simpleType>
    </xsd:element>
    <xsd:element name="Bid_x0020_Manager" ma:index="32" nillable="true" ma:displayName="Bid Manager" ma:hidden="true" ma:list="UserInfo" ma:SearchPeopleOnly="false" ma:SharePointGroup="0" ma:internalName="Bid_x0020_Manager" ma:readOnly="fals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lient_x0020_Imperatives" ma:index="33" nillable="true" ma:displayName="Client Imperatives" ma:hidden="true" ma:internalName="Client_x0020_Imperatives" ma:readOnly="false">
      <xsd:simpleType>
        <xsd:restriction base="dms:Note"/>
      </xsd:simpleType>
    </xsd:element>
    <xsd:element name="ClientImperativeslinkUrl" ma:index="34" nillable="true" ma:displayName="ClientImperativeslinkUrl" ma:hidden="true" ma:internalName="ClientImperativeslinkUrl" ma:readOnly="false">
      <xsd:simpleType>
        <xsd:restriction base="dms:Text">
          <xsd:maxLength value="255"/>
        </xsd:restriction>
      </xsd:simpleType>
    </xsd:element>
    <xsd:element name="Cognizant_x0020_Benefits" ma:index="35" nillable="true" ma:displayName="Cognizant Benefits" ma:hidden="true" ma:internalName="Cognizant_x0020_Benefits" ma:readOnly="false">
      <xsd:simpleType>
        <xsd:restriction base="dms:Note"/>
      </xsd:simpleType>
    </xsd:element>
    <xsd:element name="CognizantBenefitslinkUrl" ma:index="36" nillable="true" ma:displayName="CognizantBenefitslinkUrl" ma:hidden="true" ma:internalName="CognizantBenefitslinkUrl" ma:readOnly="false">
      <xsd:simpleType>
        <xsd:restriction base="dms:Text">
          <xsd:maxLength value="255"/>
        </xsd:restriction>
      </xsd:simpleType>
    </xsd:element>
    <xsd:element name="Customer_x0020_Benefits" ma:index="37" nillable="true" ma:displayName="Customer Benefits" ma:hidden="true" ma:internalName="Customer_x0020_Benefits" ma:readOnly="false">
      <xsd:simpleType>
        <xsd:restriction base="dms:Note"/>
      </xsd:simpleType>
    </xsd:element>
    <xsd:element name="CustomerBenefitslinkUrl" ma:index="38" nillable="true" ma:displayName="CustomerBenefitslinkUrl" ma:hidden="true" ma:internalName="CustomerBenefitslinkUrl" ma:readOnly="false">
      <xsd:simpleType>
        <xsd:restriction base="dms:Text">
          <xsd:maxLength value="255"/>
        </xsd:restriction>
      </xsd:simpleType>
    </xsd:element>
    <xsd:element name="Customer_x0020_Description" ma:index="39" nillable="true" ma:displayName="Customer Description" ma:hidden="true" ma:internalName="Customer_x0020_Description" ma:readOnly="false">
      <xsd:simpleType>
        <xsd:restriction base="dms:Note"/>
      </xsd:simpleType>
    </xsd:element>
    <xsd:element name="CustomerDescriptionlinkUrl" ma:index="40" nillable="true" ma:displayName="CustomerDescriptionlinkUrl" ma:hidden="true" ma:internalName="CustomerDescriptionlinkUrl" ma:readOnly="false">
      <xsd:simpleType>
        <xsd:restriction base="dms:Text">
          <xsd:maxLength value="255"/>
        </xsd:restriction>
      </xsd:simpleType>
    </xsd:element>
    <xsd:element name="Deemed_x0020_Essential" ma:index="42" nillable="true" ma:displayName="Deemed Essential" ma:hidden="true" ma:internalName="Deemed_x0020_Essential" ma:readOnly="false">
      <xsd:simpleType>
        <xsd:restriction base="dms:Text">
          <xsd:maxLength value="255"/>
        </xsd:restriction>
      </xsd:simpleType>
    </xsd:element>
    <xsd:element name="Delivery_x0020_Partner" ma:index="43" nillable="true" ma:displayName="Delivery Partner" ma:hidden="true" ma:list="UserInfo" ma:SearchPeopleOnly="false" ma:SharePointGroup="0" ma:internalName="Delivery_x0020_Partner" ma:readOnly="fals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Type" ma:index="44" nillable="true" ma:displayName="documentType" ma:hidden="true" ma:internalName="documentType" ma:readOnly="false">
      <xsd:simpleType>
        <xsd:restriction base="dms:Text">
          <xsd:maxLength value="255"/>
        </xsd:restriction>
      </xsd:simpleType>
    </xsd:element>
    <xsd:element name="fileattachement" ma:index="45" nillable="true" ma:displayName="fileattachement" ma:hidden="true" ma:internalName="fileattachement" ma:readOnly="false">
      <xsd:simpleType>
        <xsd:restriction base="dms:Text">
          <xsd:maxLength value="255"/>
        </xsd:restriction>
      </xsd:simpleType>
    </xsd:element>
    <xsd:element name="Fully_x0020_Documented" ma:index="46" nillable="true" ma:displayName="Fully Documented" ma:hidden="true" ma:internalName="Fully_x0020_Documented" ma:readOnly="false">
      <xsd:simpleType>
        <xsd:restriction base="dms:Text">
          <xsd:maxLength value="255"/>
        </xsd:restriction>
      </xsd:simpleType>
    </xsd:element>
    <xsd:element name="Improvement_x0020_Trends" ma:index="47" nillable="true" ma:displayName="Improvement Trends" ma:hidden="true" ma:internalName="Improvement_x0020_Trends" ma:readOnly="false">
      <xsd:simpleType>
        <xsd:restriction base="dms:Note"/>
      </xsd:simpleType>
    </xsd:element>
    <xsd:element name="ImprovementTrendslinkUrl" ma:index="48" nillable="true" ma:displayName="ImprovementTrendslinkUrl" ma:hidden="true" ma:internalName="ImprovementTrendslinkUrl" ma:readOnly="false">
      <xsd:simpleType>
        <xsd:restriction base="dms:Text">
          <xsd:maxLength value="255"/>
        </xsd:restriction>
      </xsd:simpleType>
    </xsd:element>
    <xsd:element name="Innovative" ma:index="49" nillable="true" ma:displayName="Innovative" ma:hidden="true" ma:internalName="Innovative" ma:readOnly="false">
      <xsd:simpleType>
        <xsd:restriction base="dms:Text">
          <xsd:maxLength value="255"/>
        </xsd:restriction>
      </xsd:simpleType>
    </xsd:element>
    <xsd:element name="Key_x0020_Solution_x0020_of_x0020_Best_x0020_Practice" ma:index="50" nillable="true" ma:displayName="Key Solution of Best Practice" ma:hidden="true" ma:internalName="Key_x0020_Solution_x0020_of_x0020_Best_x0020_Practice" ma:readOnly="false">
      <xsd:simpleType>
        <xsd:restriction base="dms:Note"/>
      </xsd:simpleType>
    </xsd:element>
    <xsd:element name="KeySolutioninglinkUrl" ma:index="51" nillable="true" ma:displayName="KeySolutioninglinkUrl" ma:hidden="true" ma:internalName="KeySolutioninglinkUrl" ma:readOnly="false">
      <xsd:simpleType>
        <xsd:restriction base="dms:Text">
          <xsd:maxLength value="255"/>
        </xsd:restriction>
      </xsd:simpleType>
    </xsd:element>
    <xsd:element name="Mature" ma:index="52" nillable="true" ma:displayName="Mature" ma:hidden="true" ma:internalName="Mature" ma:readOnly="false">
      <xsd:simpleType>
        <xsd:restriction base="dms:Text">
          <xsd:maxLength value="255"/>
        </xsd:restriction>
      </xsd:simpleType>
    </xsd:element>
    <xsd:element name="Problem_x0020_Statement" ma:index="53" nillable="true" ma:displayName="Problem Statement" ma:hidden="true" ma:internalName="Problem_x0020_Statement" ma:readOnly="false">
      <xsd:simpleType>
        <xsd:restriction base="dms:Note"/>
      </xsd:simpleType>
    </xsd:element>
    <xsd:element name="ProblemStatementlinkUrl" ma:index="54" nillable="true" ma:displayName="ProblemStatementlinkUrl" ma:hidden="true" ma:internalName="ProblemStatementlinkUrl" ma:readOnly="false">
      <xsd:simpleType>
        <xsd:restriction base="dms:Text">
          <xsd:maxLength value="255"/>
        </xsd:restriction>
      </xsd:simpleType>
    </xsd:element>
    <xsd:element name="Process_x0020_Defined" ma:index="55" nillable="true" ma:displayName="Process Defined" ma:hidden="true" ma:internalName="Process_x0020_Defined" ma:readOnly="false">
      <xsd:simpleType>
        <xsd:restriction base="dms:Text">
          <xsd:maxLength value="255"/>
        </xsd:restriction>
      </xsd:simpleType>
    </xsd:element>
    <xsd:element name="Project_x0020_Category" ma:index="56" nillable="true" ma:displayName="Project Category" ma:hidden="true" ma:internalName="Project_x0020_Category" ma:readOnly="false">
      <xsd:simpleType>
        <xsd:restriction base="dms:Text">
          <xsd:maxLength value="255"/>
        </xsd:restriction>
      </xsd:simpleType>
    </xsd:element>
    <xsd:element name="Reason_x0020_For_x0020_Rejection" ma:index="57" nillable="true" ma:displayName="Reason For Rejection" ma:hidden="true" ma:internalName="Reason_x0020_For_x0020_Rejection" ma:readOnly="false">
      <xsd:simpleType>
        <xsd:restriction base="dms:Note"/>
      </xsd:simpleType>
    </xsd:element>
    <xsd:element name="Repeatable" ma:index="58" nillable="true" ma:displayName="Repeatable" ma:hidden="true" ma:internalName="Repeatable" ma:readOnly="false">
      <xsd:simpleType>
        <xsd:restriction base="dms:Text">
          <xsd:maxLength value="255"/>
        </xsd:restriction>
      </xsd:simpleType>
    </xsd:element>
    <xsd:element name="Scope_x0020_Imperatives" ma:index="59" nillable="true" ma:displayName="Scope Imperatives" ma:hidden="true" ma:internalName="Scope_x0020_Imperatives" ma:readOnly="false">
      <xsd:simpleType>
        <xsd:restriction base="dms:Note"/>
      </xsd:simpleType>
    </xsd:element>
    <xsd:element name="Scope_x0020__x0026__x0020_Problem_x0020_Statement" ma:index="60" nillable="true" ma:displayName="Scope of Work" ma:hidden="true" ma:internalName="Scope_x0020__x0026__x0020_Problem_x0020_Statement" ma:readOnly="false">
      <xsd:simpleType>
        <xsd:restriction base="dms:Note"/>
      </xsd:simpleType>
    </xsd:element>
    <xsd:element name="ScopeImperativeslinkUrl" ma:index="61" nillable="true" ma:displayName="ScopeImperativeslinkUrl" ma:hidden="true" ma:internalName="ScopeImperativeslinkUrl" ma:readOnly="false">
      <xsd:simpleType>
        <xsd:restriction base="dms:Text">
          <xsd:maxLength value="255"/>
        </xsd:restriction>
      </xsd:simpleType>
    </xsd:element>
    <xsd:element name="ScopeOfWorklinkUrl" ma:index="62" nillable="true" ma:displayName="ScopeOfWorklinkUrl" ma:hidden="true" ma:internalName="ScopeOfWorklinkUrl" ma:readOnly="false">
      <xsd:simpleType>
        <xsd:restriction base="dms:Text">
          <xsd:maxLength value="255"/>
        </xsd:restriction>
      </xsd:simpleType>
    </xsd:element>
    <xsd:element name="Solution_x0020_Approach" ma:index="63" nillable="true" ma:displayName="Solution Approach" ma:hidden="true" ma:internalName="Solution_x0020_Approach" ma:readOnly="false">
      <xsd:simpleType>
        <xsd:restriction base="dms:Note"/>
      </xsd:simpleType>
    </xsd:element>
    <xsd:element name="Standard_x0020_Complaint" ma:index="64" nillable="true" ma:displayName="Standard Complaint" ma:hidden="true" ma:internalName="Standard_x0020_Complaint" ma:readOnly="false">
      <xsd:simpleType>
        <xsd:restriction base="dms:Text">
          <xsd:maxLength value="255"/>
        </xsd:restriction>
      </xsd:simpleType>
    </xsd:element>
    <xsd:element name="Sustainable" ma:index="65" nillable="true" ma:displayName="Sustainable" ma:hidden="true" ma:internalName="Sustainable" ma:readOnly="false">
      <xsd:simpleType>
        <xsd:restriction base="dms:Text">
          <xsd:maxLength value="255"/>
        </xsd:restriction>
      </xsd:simpleType>
    </xsd:element>
    <xsd:element name="Value_x0020_Proven" ma:index="66" nillable="true" ma:displayName="Value Proven" ma:hidden="true" ma:internalName="Value_x0020_Proven" ma:readOnly="false">
      <xsd:simpleType>
        <xsd:restriction base="dms:Text">
          <xsd:maxLength value="255"/>
        </xsd:restriction>
      </xsd:simpleType>
    </xsd:element>
    <xsd:element name="Considering_x0020_the_x0020_information_x0020_shared_x0020_in_x0020_this_x0020_document._x0020_I_x0020_confirm_x0020_that_x0020_it_x0020_is_x0020_tagged_x0020_properly_x0020_and_x0020_shared_x0020_with_x0020_the_x0020_right_x0020_user_x0020_segment_x003f_" ma:index="67" nillable="true" ma:displayName="Considering the information shared in this document. I confirm that it is tagged properly and shared with the right user segment?" ma:hidden="true" ma:internalName="Considering_x0020_the_x0020_information_x0020_shared_x0020_in_x0020_this_x0020_document_x002e__x0020_I_x0020_confirm_x0020_that_x0020_it_x0020_is_x0020_tagged_x0020_properly_x0020_and_x0020_shared_x0020_with_x0020_the_x0020_right_x0020_user_x0020_segment_x003F_" ma:readOnly="false">
      <xsd:simpleType>
        <xsd:restriction base="dms:Text">
          <xsd:maxLength value="255"/>
        </xsd:restriction>
      </xsd:simpleType>
    </xsd:element>
    <xsd:element name="I_x0020_confirm_x0020_that_x0020_this_x0020_document_x0020_does_x0020_not_x0020_contain_x0020_any_x0020_Customer_x0020_sensitive_x0020_information_x003f_" ma:index="68" nillable="true" ma:displayName="I confirm that this document does not contain any Customer sensitive information?" ma:default="Yes" ma:format="Dropdown" ma:hidden="true" ma:internalName="I_x0020_confirm_x0020_that_x0020_this_x0020_document_x0020_does_x0020_not_x0020_contain_x0020_any_x0020_Customer_x0020_sensitive_x0020_information_x003F_" ma:readOnly="false">
      <xsd:simpleType>
        <xsd:restriction base="dms:Choice">
          <xsd:enumeration value="Yes"/>
          <xsd:enumeration value="No"/>
        </xsd:restriction>
      </xsd:simpleType>
    </xsd:element>
    <xsd:element name="Benefits_x0020_Identified" ma:index="69" nillable="true" ma:displayName="Benefits Identified" ma:hidden="true" ma:internalName="Benefits_x0020_Identified" ma:readOnly="false">
      <xsd:simpleType>
        <xsd:restriction base="dms:Text">
          <xsd:maxLength value="255"/>
        </xsd:restriction>
      </xsd:simpleType>
    </xsd:element>
    <xsd:element name="Asset_x0020_Rating" ma:index="74" nillable="true" ma:displayName="Asset Rating" ma:hidden="true" ma:internalName="Asset_x0020_Rating" ma:readOnly="false">
      <xsd:simpleType>
        <xsd:restriction base="dms:Text">
          <xsd:maxLength value="255"/>
        </xsd:restriction>
      </xsd:simpleType>
    </xsd:element>
    <xsd:element name="TaxCatchAll" ma:index="84" nillable="true" ma:displayName="Taxonomy Catch All Column" ma:hidden="true" ma:list="{6217f972-8dce-424e-aead-54eca151c4e0}" ma:internalName="TaxCatchAll" ma:readOnly="false" ma:showField="CatchAllData" ma:web="f0abbfd8-2b36-4415-90ea-f29d1493e3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pproved_x0020_By" ma:index="88" nillable="true" ma:displayName="Approved By" ma:hidden="true" ma:list="UserInfo" ma:SearchPeopleOnly="false" ma:SharePointGroup="0" ma:internalName="Approved_x0020_By" ma:readOnly="false" ma:showField="EMail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pproved_x0020_Date" ma:index="89" nillable="true" ma:displayName="Approved Date" ma:format="DateTime" ma:hidden="true" ma:internalName="Approved_x0020_Date" ma:readOnly="fals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8c5b5-0adc-4244-aa95-27b7f3fa6151" elementFormDefault="qualified">
    <xsd:import namespace="http://schemas.microsoft.com/office/2006/documentManagement/types"/>
    <xsd:import namespace="http://schemas.microsoft.com/office/infopath/2007/PartnerControls"/>
    <xsd:element name="Service_x0020_Offering" ma:index="7" nillable="true" ma:displayName="Service Offering" ma:description="Practice Offerings" ma:internalName="Service_x0020_Offering" ma:readOnly="false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Data"/>
                    <xsd:enumeration value="Intelligence"/>
                  </xsd:restriction>
                </xsd:simpleType>
              </xsd:element>
            </xsd:sequence>
          </xsd:extension>
        </xsd:complexContent>
      </xsd:complexType>
    </xsd:element>
    <xsd:element name="Sub_x0020_Service_x0020_Offering" ma:index="8" nillable="true" ma:displayName="Sub Service Offering" ma:description="Sub Offerings" ma:internalName="Sub_x0020_Service_x0020_Offering" ma:readOnly="false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nalytics ＆ AI"/>
                    <xsd:enumeration value="BI ＆ Visualization"/>
                    <xsd:enumeration value="Data Foundation"/>
                    <xsd:enumeration value="Data Management"/>
                    <xsd:enumeration value="Data Modernization"/>
                    <xsd:enumeration value="Sustainability"/>
                  </xsd:restriction>
                </xsd:simpleType>
              </xsd:element>
            </xsd:sequence>
          </xsd:extension>
        </xsd:complexContent>
      </xsd:complexType>
    </xsd:element>
    <xsd:element name="Services" ma:index="9" nillable="true" ma:displayName="Services" ma:internalName="Services" ma:readOnly="fals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gile OCM Process"/>
                    <xsd:enumeration value="AI Concept Accelerator"/>
                    <xsd:enumeration value="AI General"/>
                    <xsd:enumeration value="AI MLOps"/>
                    <xsd:enumeration value="AI PoD"/>
                    <xsd:enumeration value="All"/>
                    <xsd:enumeration value="Appliance Migration"/>
                    <xsd:enumeration value="CICD Orchestration, Validation, Certification"/>
                    <xsd:enumeration value="Cloud Data Warehouse"/>
                    <xsd:enumeration value="Cloud Native Platform Development"/>
                    <xsd:enumeration value="Conversational BI"/>
                    <xsd:enumeration value="Customer Data Platform"/>
                    <xsd:enumeration value="Data MarketPlace"/>
                    <xsd:enumeration value="Data Privacy and Protection Platforms"/>
                    <xsd:enumeration value="Data Quality, Governance ＆ Compliance"/>
                    <xsd:enumeration value="Data Sustainability"/>
                    <xsd:enumeration value="Data Sustainability (ESG)"/>
                    <xsd:enumeration value="DataHyperloop"/>
                    <xsd:enumeration value="DataOps - CICD, Orchestration, Validation, Certification"/>
                    <xsd:enumeration value="Enterprise Planning Management"/>
                    <xsd:enumeration value="ESG Data"/>
                    <xsd:enumeration value="Generative AI"/>
                    <xsd:enumeration value="Governance ＆ Compliance"/>
                    <xsd:enumeration value="Green New Data"/>
                    <xsd:enumeration value="Hyper-personalized Insights"/>
                    <xsd:enumeration value="Insights Marketplace"/>
                    <xsd:enumeration value="Intelligent Insights"/>
                    <xsd:enumeration value="Legacy Migration"/>
                    <xsd:enumeration value="Managed Services – Legacy"/>
                    <xsd:enumeration value="Master Data Management"/>
                    <xsd:enumeration value="Migration Services - BI ＆ Visualization"/>
                    <xsd:enumeration value="MlOPS"/>
                    <xsd:enumeration value="Modern BI"/>
                    <xsd:enumeration value="On-Prem Data Integration / Migration"/>
                    <xsd:enumeration value="On-Prem DB Appliance Migration"/>
                    <xsd:enumeration value="On-Prem DW Development"/>
                    <xsd:enumeration value="Other"/>
                    <xsd:enumeration value="Privacy ＆ Protection Platforms"/>
                    <xsd:enumeration value="Real-time Data Pipeline"/>
                    <xsd:enumeration value="Reengineerings services"/>
                    <xsd:enumeration value="Smart Operations ＆ Continuous Monitoring"/>
                  </xsd:restriction>
                </xsd:simpleType>
              </xsd:element>
            </xsd:sequence>
          </xsd:extension>
        </xsd:complexContent>
      </xsd:complexType>
    </xsd:element>
    <xsd:element name="Community" ma:index="10" nillable="true" ma:displayName="Community" ma:internalName="Community" ma:readOnly="false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I ML"/>
                    <xsd:enumeration value="AISQuad"/>
                    <xsd:enumeration value="All"/>
                    <xsd:enumeration value="Analytics ＆ AI"/>
                    <xsd:enumeration value="Application Value Management (AVM)"/>
                    <xsd:enumeration value="Bigdata and Emerging Database Technologies"/>
                    <xsd:enumeration value="BI ＆ Visualization"/>
                    <xsd:enumeration value="Business analytics and visualization"/>
                    <xsd:enumeration value="CDP"/>
                    <xsd:enumeration value="Data Integration"/>
                    <xsd:enumeration value="Data on Cloud (AWS, GCP, Azure, CloudDW)"/>
                    <xsd:enumeration value="Database Engineering"/>
                    <xsd:enumeration value="Data Foundation"/>
                    <xsd:enumeration value="Data Management"/>
                    <xsd:enumeration value="Data Modernization"/>
                    <xsd:enumeration value="DQG"/>
                    <xsd:enumeration value="DRP"/>
                    <xsd:enumeration value="Enterprise MDM"/>
                    <xsd:enumeration value="EPM"/>
                    <xsd:enumeration value="MDM and CDP"/>
                    <xsd:enumeration value="Operational MDM"/>
                    <xsd:enumeration value="Product 360"/>
                    <xsd:enumeration value="Reporting"/>
                  </xsd:restriction>
                </xsd:simpleType>
              </xsd:element>
            </xsd:sequence>
          </xsd:extension>
        </xsd:complexContent>
      </xsd:complexType>
    </xsd:element>
    <xsd:element name="Sub_x0020_Community" ma:index="11" nillable="true" ma:displayName="Sub Community" ma:internalName="Sub_x0020_Community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Enterprise MDM"/>
                    <xsd:enumeration value="Customer Data Platform"/>
                    <xsd:enumeration value="Data Responsibility &amp; Privacy"/>
                    <xsd:enumeration value="Product 360"/>
                    <xsd:enumeration value="Operational MDM"/>
                    <xsd:enumeration value="Data Quality &amp; Governance"/>
                    <xsd:enumeration value="Cloud Data Integration"/>
                    <xsd:enumeration value="Data Engineering"/>
                    <xsd:enumeration value="AWS – Data Engineering"/>
                    <xsd:enumeration value="Azure – Data Engineering"/>
                    <xsd:enumeration value="GCP – Data Engineering"/>
                    <xsd:enumeration value="Emerging DB Technologies"/>
                    <xsd:enumeration value="GenAI"/>
                  </xsd:restriction>
                </xsd:simpleType>
              </xsd:element>
            </xsd:sequence>
          </xsd:extension>
        </xsd:complexContent>
      </xsd:complexType>
    </xsd:element>
    <xsd:element name="Industry" ma:index="12" nillable="true" ma:displayName="Industry" ma:format="Dropdown" ma:internalName="Industry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LL"/>
                    <xsd:enumeration value="Banking ＆ Financial Services"/>
                    <xsd:enumeration value="BFS"/>
                    <xsd:enumeration value="Communications"/>
                    <xsd:enumeration value="Consumer Goods"/>
                    <xsd:enumeration value="Energy ＆ Utilities"/>
                    <xsd:enumeration value="Entertainment"/>
                    <xsd:enumeration value="Healthcare"/>
                    <xsd:enumeration value="Healthcare- Plans ＆ Providers"/>
                    <xsd:enumeration value="Information Media and Entertainment"/>
                    <xsd:enumeration value="Information, Media ＆ Entertainment"/>
                    <xsd:enumeration value="Insurance"/>
                    <xsd:enumeration value="Internal"/>
                    <xsd:enumeration value="Life Sciences"/>
                    <xsd:enumeration value="Manufacturing Logistics Energy ＆ Utilities"/>
                    <xsd:enumeration value="Manufacturing, Logistics, Energy and Utilities"/>
                    <xsd:enumeration value="Retail"/>
                    <xsd:enumeration value="Technology"/>
                    <xsd:enumeration value="Travel ＆ Hospitality"/>
                    <xsd:enumeration value="Travel and Hospitality"/>
                  </xsd:restriction>
                </xsd:simpleType>
              </xsd:element>
            </xsd:sequence>
          </xsd:extension>
        </xsd:complexContent>
      </xsd:complexType>
    </xsd:element>
    <xsd:element name="Archetype" ma:index="13" nillable="true" ma:displayName="Archetype" ma:internalName="Archetype" ma:readOnly="false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Artificial Intelligence ＆ DSA"/>
                        <xsd:enumeration value="Consulting and Advisory"/>
                        <xsd:enumeration value="Data Assurance"/>
                        <xsd:enumeration value="Data Management ＆ Reporting"/>
                        <xsd:enumeration value="Enhancement and support"/>
                        <xsd:enumeration value="Modernization"/>
                        <xsd:enumeration value="Platforms and Solutions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Region" ma:index="14" nillable="true" ma:displayName="Region" ma:internalName="Region" ma:readOnly="false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frica"/>
                    <xsd:enumeration value="ANZ (Australia, NewZealand)"/>
                    <xsd:enumeration value="APAC"/>
                    <xsd:enumeration value="APAC (Asia Pacific)"/>
                    <xsd:enumeration value="APJ"/>
                    <xsd:enumeration value="Asia Pacific"/>
                    <xsd:enumeration value="Belgium"/>
                    <xsd:enumeration value="CE (Continental Europe)"/>
                    <xsd:enumeration value="Continental Europe"/>
                    <xsd:enumeration value="EMEA"/>
                    <xsd:enumeration value="LA (Latin America)"/>
                    <xsd:enumeration value="ME (Middle East)"/>
                    <xsd:enumeration value="NA"/>
                    <xsd:enumeration value="NA (North America)"/>
                    <xsd:enumeration value="North America"/>
                    <xsd:enumeration value="UKI (United Kingdom ＆ Ireland)"/>
                  </xsd:restriction>
                </xsd:simpleType>
              </xsd:element>
            </xsd:sequence>
          </xsd:extension>
        </xsd:complexContent>
      </xsd:complexType>
    </xsd:element>
    <xsd:element name="Execution_x0020_Approach" ma:index="15" nillable="true" ma:displayName="Execution Approach" ma:internalName="Execution_x0020_Approach" ma:readOnly="false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Agile"/>
                        <xsd:enumeration value="DevOPS"/>
                        <xsd:enumeration value="Iterative"/>
                        <xsd:enumeration value="MLOPS"/>
                        <xsd:enumeration value="Rapid Application Development (RAD)"/>
                        <xsd:enumeration value="WaterFall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Technology" ma:index="16" nillable="true" ma:displayName="Technology" ma:internalName="Technology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1010data"/>
                    <xsd:enumeration value="360 Pro"/>
                    <xsd:enumeration value="6sense"/>
                    <xsd:enumeration value="Ab Initio"/>
                    <xsd:enumeration value="Ab Initio ACE"/>
                    <xsd:enumeration value="Ab Initio BRE"/>
                    <xsd:enumeration value="Ab Initio Co Operating System"/>
                    <xsd:enumeration value="Ab Initio Conduct It"/>
                    <xsd:enumeration value="Ab Initio Continuous Flows"/>
                    <xsd:enumeration value="Ab Initio Data Profiler"/>
                    <xsd:enumeration value="Ab Initio Elementum Co Operating System"/>
                    <xsd:enumeration value="Ab Initio Elementum GDE"/>
                    <xsd:enumeration value="Ab Initio GDE"/>
                    <xsd:enumeration value="Ab Initio Metadata Hub"/>
                    <xsd:enumeration value="Ab Initio Query Engine"/>
                    <xsd:enumeration value="Ab Initio Technical Repository"/>
                    <xsd:enumeration value="Abacus Financial"/>
                    <xsd:enumeration value="Access DB"/>
                    <xsd:enumeration value="Accumulo"/>
                    <xsd:enumeration value="Acorn Systems"/>
                    <xsd:enumeration value="ActiveStrategy"/>
                    <xsd:enumeration value="Actuate"/>
                    <xsd:enumeration value="Actuate BIRT"/>
                    <xsd:enumeration value="Actuate eRDPro"/>
                    <xsd:enumeration value="Adaptive Consolidation"/>
                    <xsd:enumeration value="Adaptive Planning"/>
                    <xsd:enumeration value="Adaptive Reporting"/>
                    <xsd:enumeration value="Adobe Analytics"/>
                    <xsd:enumeration value="Adobe Experience"/>
                    <xsd:enumeration value="Adobe Experience Platform (AEP)"/>
                    <xsd:enumeration value="Adobe Target"/>
                    <xsd:enumeration value="Adobe Workbench"/>
                    <xsd:enumeration value="Advance! Strategic Alignment Process (A.S.A.P.)"/>
                    <xsd:enumeration value="Advanced Analytics"/>
                    <xsd:enumeration value="Aerospike"/>
                    <xsd:enumeration value="AI - Automated Inisghts"/>
                    <xsd:enumeration value="AirfLow"/>
                    <xsd:enumeration value="Akeneo"/>
                    <xsd:enumeration value="Alation"/>
                    <xsd:enumeration value="Alibaba Cloud"/>
                    <xsd:enumeration value="All"/>
                    <xsd:enumeration value="AllegroGraph"/>
                    <xsd:enumeration value="Alteryx"/>
                    <xsd:enumeration value="Amazon Elastic Map reduce"/>
                    <xsd:enumeration value="Amazon EMR"/>
                    <xsd:enumeration value="Amazon Redshift"/>
                    <xsd:enumeration value="Amazon S3"/>
                    <xsd:enumeration value="Amazon Simple DB"/>
                    <xsd:enumeration value="Ambari"/>
                    <xsd:enumeration value="Analytical Model"/>
                    <xsd:enumeration value="Analytics ＆ Reporting"/>
                    <xsd:enumeration value="Anaplan"/>
                    <xsd:enumeration value="Anaplan Platform"/>
                    <xsd:enumeration value="Android"/>
                    <xsd:enumeration value="Android Developer Tool"/>
                    <xsd:enumeration value="Angular JS"/>
                    <xsd:enumeration value="Angular JS,ASP.NET,C#,C#.NET,Microsoft .Net"/>
                    <xsd:enumeration value="Apache Blur"/>
                    <xsd:enumeration value="Apache cTakes"/>
                    <xsd:enumeration value="Apache Hadoop"/>
                    <xsd:enumeration value="Apache Hbase"/>
                    <xsd:enumeration value="Apache Helix"/>
                    <xsd:enumeration value="Apache Kiji"/>
                    <xsd:enumeration value="Apache Knox Gateway"/>
                    <xsd:enumeration value="Apache Sentry"/>
                    <xsd:enumeration value="Apache SOLR"/>
                    <xsd:enumeration value="Apache Spark"/>
                    <xsd:enumeration value="Apache UIMA"/>
                    <xsd:enumeration value="Apptio"/>
                    <xsd:enumeration value="Appworx"/>
                    <xsd:enumeration value="ArangoDB"/>
                    <xsd:enumeration value="Arcplan"/>
                    <xsd:enumeration value="Arria"/>
                    <xsd:enumeration value="Artificial Intelligence"/>
                    <xsd:enumeration value="ASG Rochade"/>
                    <xsd:enumeration value="Atacama"/>
                    <xsd:enumeration value="Ataccama"/>
                    <xsd:enumeration value="Athena"/>
                    <xsd:enumeration value="Atscale"/>
                    <xsd:enumeration value="Attacama"/>
                    <xsd:enumeration value="AutoSys - CA"/>
                    <xsd:enumeration value="Avro"/>
                    <xsd:enumeration value="AWS"/>
                    <xsd:enumeration value="AWS ECS/EKS"/>
                    <xsd:enumeration value="AWS Sagemaker"/>
                    <xsd:enumeration value="Axiom EPM"/>
                    <xsd:enumeration value="Axon"/>
                    <xsd:enumeration value="Azure"/>
                    <xsd:enumeration value="Azure Analysis Services"/>
                    <xsd:enumeration value="Azure Blob Storage"/>
                    <xsd:enumeration value="Azure BloB(Storage)"/>
                    <xsd:enumeration value="Azure Cloud"/>
                    <xsd:enumeration value="Azure Data Catalog"/>
                    <xsd:enumeration value="Azure Data factory"/>
                    <xsd:enumeration value="Azure Data Lake Storage"/>
                    <xsd:enumeration value="Azure Databricks"/>
                    <xsd:enumeration value="Azure Event Hub"/>
                    <xsd:enumeration value="Azure HDInsight"/>
                    <xsd:enumeration value="Azure IoT Hub"/>
                    <xsd:enumeration value="Azure Kubernetes Service"/>
                    <xsd:enumeration value="Azure Machine Learning as a Service"/>
                    <xsd:enumeration value="Azure ML"/>
                    <xsd:enumeration value="Azure ML Studio"/>
                    <xsd:enumeration value="Azure platform"/>
                    <xsd:enumeration value="Azure SQL DB"/>
                    <xsd:enumeration value="Azure SQL server(Storage)"/>
                    <xsd:enumeration value="Azure Synapse"/>
                    <xsd:enumeration value="Azure/AWS"/>
                    <xsd:enumeration value="Base SAS"/>
                    <xsd:enumeration value="BDSA"/>
                    <xsd:enumeration value="Bellin Treasury Database"/>
                    <xsd:enumeration value="BERT"/>
                    <xsd:enumeration value="Best in class"/>
                    <xsd:enumeration value="BI360 Collaboration"/>
                    <xsd:enumeration value="BI360 Planning"/>
                    <xsd:enumeration value="BI360 Reporting"/>
                    <xsd:enumeration value="Big Data"/>
                    <xsd:enumeration value="Big data (Hadoop)"/>
                    <xsd:enumeration value="Bigdata-hadoop(all bigdata stack)"/>
                    <xsd:enumeration value="BigID"/>
                    <xsd:enumeration value="BigQuery"/>
                    <xsd:enumeration value="BigTable"/>
                    <xsd:enumeration value="Birst"/>
                    <xsd:enumeration value="BIRT Analytics"/>
                    <xsd:enumeration value="Bitam Artus"/>
                    <xsd:enumeration value="Bitam Ektos"/>
                    <xsd:enumeration value="Bitam Papiro"/>
                    <xsd:enumeration value="Bitam Stratego"/>
                    <xsd:enumeration value="BO"/>
                    <xsd:enumeration value="BO XIR3, XIR4"/>
                    <xsd:enumeration value="BOARD"/>
                    <xsd:enumeration value="Board International"/>
                    <xsd:enumeration value="Bootstarp"/>
                    <xsd:enumeration value="Brand Campaigns"/>
                    <xsd:enumeration value="Brand Management"/>
                    <xsd:enumeration value="Budget Maestro"/>
                    <xsd:enumeration value="Business Intelligence"/>
                    <xsd:enumeration value="Business Scorecard"/>
                    <xsd:enumeration value="C#.Net"/>
                    <xsd:enumeration value="C++"/>
                    <xsd:enumeration value="Caffe"/>
                    <xsd:enumeration value="Call Centre Efficiency"/>
                    <xsd:enumeration value="Camms"/>
                    <xsd:enumeration value="Campaign Analytics"/>
                    <xsd:enumeration value="Campaign Management"/>
                    <xsd:enumeration value="Campaigns"/>
                    <xsd:enumeration value="Cascading"/>
                    <xsd:enumeration value="Cashbook"/>
                    <xsd:enumeration value="Cassandra"/>
                    <xsd:enumeration value="CCH Tagetik"/>
                    <xsd:enumeration value="Change Management"/>
                    <xsd:enumeration value="Channel Optimization"/>
                    <xsd:enumeration value="Channel Prioritization"/>
                    <xsd:enumeration value="Chukwa"/>
                    <xsd:enumeration value="Churn Analysis"/>
                    <xsd:enumeration value="Churn Prediction"/>
                    <xsd:enumeration value="Cisco Tidal Enterprise Scheduler"/>
                    <xsd:enumeration value="Clarabridge"/>
                    <xsd:enumeration value="Clickstream analytics"/>
                    <xsd:enumeration value="ClickTale"/>
                    <xsd:enumeration value="Client Involvement"/>
                    <xsd:enumeration value="Client Server"/>
                    <xsd:enumeration value="CLiPS Pattern"/>
                    <xsd:enumeration value="Clodera"/>
                    <xsd:enumeration value="Cloud Interfaces"/>
                    <xsd:enumeration value="Cloudera"/>
                    <xsd:enumeration value="Cloudera HUE"/>
                    <xsd:enumeration value="Cloudera Oryx"/>
                    <xsd:enumeration value="Cloudera Search"/>
                    <xsd:enumeration value="Clover ETL"/>
                    <xsd:enumeration value="CNTK"/>
                    <xsd:enumeration value="Cognitive Computing"/>
                    <xsd:enumeration value="Cognos"/>
                    <xsd:enumeration value="Cognos 8.3,8.4,10.x, 11x"/>
                    <xsd:enumeration value="Cognos Controller"/>
                    <xsd:enumeration value="Cognos Disclosure Management"/>
                    <xsd:enumeration value="Cognos Planning"/>
                    <xsd:enumeration value="Cognos TM1"/>
                    <xsd:enumeration value="Collibra"/>
                    <xsd:enumeration value="Collibra CDGC"/>
                    <xsd:enumeration value="Collibra DGC"/>
                    <xsd:enumeration value="Commercial Analytics"/>
                    <xsd:enumeration value="Composite"/>
                    <xsd:enumeration value="CONTROL"/>
                    <xsd:enumeration value="Control-M"/>
                    <xsd:enumeration value="Corporater"/>
                    <xsd:enumeration value="CosmosDB"/>
                    <xsd:enumeration value="Cost ? Profitability Management"/>
                    <xsd:enumeration value="CouchBase"/>
                    <xsd:enumeration value="CouchDB"/>
                    <xsd:enumeration value="Cron"/>
                    <xsd:enumeration value="Cross Sell"/>
                    <xsd:enumeration value="Crystal Reports"/>
                    <xsd:enumeration value="CSS"/>
                    <xsd:enumeration value="Cucumber"/>
                    <xsd:enumeration value="Customer Acquisition"/>
                    <xsd:enumeration value="Customer Analytics"/>
                    <xsd:enumeration value="Customer Centricity"/>
                    <xsd:enumeration value="Customer Churn"/>
                    <xsd:enumeration value="Customer Delight"/>
                    <xsd:enumeration value="Customer Demographics"/>
                    <xsd:enumeration value="Customer Experience"/>
                    <xsd:enumeration value="Customer Insight"/>
                    <xsd:enumeration value="Customer outreach"/>
                    <xsd:enumeration value="Customer Relationship Management"/>
                    <xsd:enumeration value="Customer Satisfaction"/>
                    <xsd:enumeration value="Customer Segmentation"/>
                    <xsd:enumeration value="D3.js"/>
                    <xsd:enumeration value="D3JS"/>
                    <xsd:enumeration value="Data Accessibility"/>
                    <xsd:enumeration value="Data Accuracy and Precision"/>
                    <xsd:enumeration value="Data Governance"/>
                    <xsd:enumeration value="Data Integration"/>
                    <xsd:enumeration value="Data Modeling"/>
                    <xsd:enumeration value="Data Processing : Python"/>
                    <xsd:enumeration value="Data Quality"/>
                    <xsd:enumeration value="Data Replication"/>
                    <xsd:enumeration value="Data sources onboarding"/>
                    <xsd:enumeration value="Data Stage"/>
                    <xsd:enumeration value="Data Stewardship"/>
                    <xsd:enumeration value="Data Virtualization"/>
                    <xsd:enumeration value="Data Visualization"/>
                    <xsd:enumeration value="Databases"/>
                    <xsd:enumeration value="Databricks"/>
                    <xsd:enumeration value="DataFlex"/>
                    <xsd:enumeration value="Dataflow"/>
                    <xsd:enumeration value="DataFusion"/>
                    <xsd:enumeration value="Dataguise"/>
                    <xsd:enumeration value="Dataiku"/>
                    <xsd:enumeration value="DataKitchen"/>
                    <xsd:enumeration value="Datameer"/>
                    <xsd:enumeration value="Dataproc"/>
                    <xsd:enumeration value="DataRobot"/>
                    <xsd:enumeration value="DataScan"/>
                    <xsd:enumeration value="Datasoft FxOffice"/>
                    <xsd:enumeration value="Datastage"/>
                    <xsd:enumeration value="Datum"/>
                    <xsd:enumeration value="DB/Allegro"/>
                    <xsd:enumeration value="DB/DB2"/>
                    <xsd:enumeration value="DB/Informix"/>
                    <xsd:enumeration value="DB/Microsoft SQL"/>
                    <xsd:enumeration value="DB/Netezza"/>
                    <xsd:enumeration value="DB/Oracle"/>
                    <xsd:enumeration value="DB/Sybase"/>
                    <xsd:enumeration value="DB/Teradata"/>
                    <xsd:enumeration value="DB2"/>
                    <xsd:enumeration value="Deeplearning4j"/>
                    <xsd:enumeration value="deFacto Performance management"/>
                    <xsd:enumeration value="Dell Boomi"/>
                    <xsd:enumeration value="Denodo"/>
                    <xsd:enumeration value="Digital"/>
                    <xsd:enumeration value="Digital Marketing"/>
                    <xsd:enumeration value="Digital Transformation"/>
                    <xsd:enumeration value="Disco"/>
                    <xsd:enumeration value="Dispenser Analytics"/>
                    <xsd:enumeration value="Docker ? Kubernetes"/>
                    <xsd:enumeration value="Dollar Universe"/>
                    <xsd:enumeration value="DOMO-Data Governance"/>
                    <xsd:enumeration value="Dremio"/>
                    <xsd:enumeration value="Drip Marketing"/>
                    <xsd:enumeration value="DRP"/>
                    <xsd:enumeration value="Druid"/>
                    <xsd:enumeration value="Duck Creek"/>
                    <xsd:enumeration value="Dundas Dashboard"/>
                    <xsd:enumeration value="DW"/>
                    <xsd:enumeration value="DynamoDB"/>
                    <xsd:enumeration value="EASi - Stock Plan Software"/>
                    <xsd:enumeration value="EBX"/>
                    <xsd:enumeration value="EDC"/>
                    <xsd:enumeration value="EDM"/>
                    <xsd:enumeration value="Einstein AI"/>
                    <xsd:enumeration value="Elastic Search"/>
                    <xsd:enumeration value="ElasticSearch"/>
                    <xsd:enumeration value="Embarcadero"/>
                    <xsd:enumeration value="EMC Greenplum"/>
                    <xsd:enumeration value="EMC Pivotal,Hawq"/>
                    <xsd:enumeration value="EMR"/>
                    <xsd:enumeration value="End user training"/>
                    <xsd:enumeration value="Energy and Utility"/>
                    <xsd:enumeration value="Ensighten"/>
                    <xsd:enumeration value="ERStudio"/>
                    <xsd:enumeration value="ERWin"/>
                    <xsd:enumeration value="ESRI ArcGIS"/>
                    <xsd:enumeration value="ETL/Abinitio"/>
                    <xsd:enumeration value="ETL/Datastage"/>
                    <xsd:enumeration value="ETL/DB2_Information Builder"/>
                    <xsd:enumeration value="ETL/Informatica"/>
                    <xsd:enumeration value="ETL/ODI"/>
                    <xsd:enumeration value="ETL/OWB"/>
                    <xsd:enumeration value="ETL/SAS"/>
                    <xsd:enumeration value="ETL/SSIS"/>
                    <xsd:enumeration value="ETL/Teradata"/>
                    <xsd:enumeration value="ETL-Datastage"/>
                    <xsd:enumeration value="ETL-Informatica"/>
                    <xsd:enumeration value="Exadata"/>
                    <xsd:enumeration value="Exalytics"/>
                    <xsd:enumeration value="Exalytics-timesten"/>
                    <xsd:enumeration value="Excelsis pmf"/>
                    <xsd:enumeration value="Exigen"/>
                    <xsd:enumeration value="External Data"/>
                    <xsd:enumeration value="EZPARTS"/>
                    <xsd:enumeration value="Falcon"/>
                    <xsd:enumeration value="fastText"/>
                    <xsd:enumeration value="FinanceSeer"/>
                    <xsd:enumeration value="Financial Analytics"/>
                    <xsd:enumeration value="Financial Close ? Disclosure Management"/>
                    <xsd:enumeration value="Financial Consolidations ? Management"/>
                    <xsd:enumeration value="Financial Driver"/>
                    <xsd:enumeration value="Financial Genome"/>
                    <xsd:enumeration value="Financial reporting"/>
                    <xsd:enumeration value="Firebase"/>
                    <xsd:enumeration value="Firebolt"/>
                    <xsd:enumeration value="Firm58"/>
                    <xsd:enumeration value="fisCAL"/>
                    <xsd:enumeration value="Flink"/>
                    <xsd:enumeration value="Flume"/>
                    <xsd:enumeration value="Forecast"/>
                    <xsd:enumeration value="FoundationDB"/>
                    <xsd:enumeration value="Fraud Analytics"/>
                    <xsd:enumeration value="Fraud Detection"/>
                    <xsd:enumeration value="Fraud Prevention"/>
                    <xsd:enumeration value="Ganglia"/>
                    <xsd:enumeration value="GATE"/>
                    <xsd:enumeration value="GCP"/>
                    <xsd:enumeration value="GCP Container Registry"/>
                    <xsd:enumeration value="GCP Datacatalog"/>
                    <xsd:enumeration value="GCP Kubernetes Engine"/>
                    <xsd:enumeration value="Geospatial"/>
                    <xsd:enumeration value="Giraph"/>
                    <xsd:enumeration value="Git"/>
                    <xsd:enumeration value="Glue"/>
                    <xsd:enumeration value="Goldengate"/>
                    <xsd:enumeration value="GoodData"/>
                    <xsd:enumeration value="Google"/>
                    <xsd:enumeration value="Google Analytics"/>
                    <xsd:enumeration value="Google Big Table"/>
                    <xsd:enumeration value="Google BigQuery"/>
                    <xsd:enumeration value="Google Cloud Machine Learning"/>
                    <xsd:enumeration value="Google Cloud Platform"/>
                    <xsd:enumeration value="Google Data Catalog"/>
                    <xsd:enumeration value="Google Data Studio"/>
                    <xsd:enumeration value="Google Maps Platform"/>
                    <xsd:enumeration value="Google Optimize"/>
                    <xsd:enumeration value="GraphDB"/>
                    <xsd:enumeration value="Groovy"/>
                    <xsd:enumeration value="Guidewire"/>
                    <xsd:enumeration value="H2O"/>
                    <xsd:enumeration value="H2O.ai"/>
                    <xsd:enumeration value="Hadoop"/>
                    <xsd:enumeration value="Hadoop HDFS"/>
                    <xsd:enumeration value="HANA"/>
                    <xsd:enumeration value="Haystack"/>
                    <xsd:enumeration value="HBase"/>
                    <xsd:enumeration value="Hcatalog"/>
                    <xsd:enumeration value="HDInsights"/>
                    <xsd:enumeration value="Hicare Research"/>
                    <xsd:enumeration value="High value customers"/>
                    <xsd:enumeration value="Hive"/>
                    <xsd:enumeration value="Hortnworks"/>
                    <xsd:enumeration value="Hortonworks"/>
                    <xsd:enumeration value="Hortonworks HOYA"/>
                    <xsd:enumeration value="Host Analytics"/>
                    <xsd:enumeration value="HP QC ALM"/>
                    <xsd:enumeration value="HPCC"/>
                    <xsd:enumeration value="HPCC Lexisnexis"/>
                    <xsd:enumeration value="HTML5"/>
                    <xsd:enumeration value="Hybris eCommerce"/>
                    <xsd:enumeration value="Hyper Personalization"/>
                    <xsd:enumeration value="Hyperion"/>
                    <xsd:enumeration value="iBalance"/>
                    <xsd:enumeration value="IBM"/>
                    <xsd:enumeration value="IBM BDW"/>
                    <xsd:enumeration value="IBM Biginsights"/>
                    <xsd:enumeration value="IBM Cloud"/>
                    <xsd:enumeration value="IBM Cognos"/>
                    <xsd:enumeration value="IBM Cognos Analysis Studio"/>
                    <xsd:enumeration value="IBM Cognos Business Insight"/>
                    <xsd:enumeration value="IBM Cognos Business Insight Advanced"/>
                    <xsd:enumeration value="IBM Cognos Clarity 7"/>
                    <xsd:enumeration value="IBM Cognos Dynamic Cubes"/>
                    <xsd:enumeration value="IBM Cognos Event Studio"/>
                    <xsd:enumeration value="IBM Cognos Express"/>
                    <xsd:enumeration value="IBM Cognos Financial Statement Reporting"/>
                    <xsd:enumeration value="IBM Cognos Framework Manager"/>
                    <xsd:enumeration value="IBM Cognos Insight"/>
                    <xsd:enumeration value="IBM Cognos Lifecycle Manager"/>
                    <xsd:enumeration value="IBM Cognos Metric Studio"/>
                    <xsd:enumeration value="IBM Cognos Mobile"/>
                    <xsd:enumeration value="IBM Cognos Powerplay Transformer"/>
                    <xsd:enumeration value="IBM Cognos Query Studio"/>
                    <xsd:enumeration value="IBM Cognos Report Studio"/>
                    <xsd:enumeration value="IBM Cognos Workspace"/>
                    <xsd:enumeration value="IBM Cognos Workspace Advanced"/>
                    <xsd:enumeration value="IBM Coremetrics"/>
                    <xsd:enumeration value="IBM DataStage"/>
                    <xsd:enumeration value="IBM DB2 UDB"/>
                    <xsd:enumeration value="IBM HPDW (Health Plan)"/>
                    <xsd:enumeration value="IBM IAA/IIW"/>
                    <xsd:enumeration value="IBM IGC"/>
                    <xsd:enumeration value="IBM Infosphere Business Glossary"/>
                    <xsd:enumeration value="IBM Infosphere CDC"/>
                    <xsd:enumeration value="IBM InfoSphere Data Architect"/>
                    <xsd:enumeration value="IBM Infosphere Datastage"/>
                    <xsd:enumeration value="IBM Infosphere Fast Track"/>
                    <xsd:enumeration value="IBM Infosphere Federation Server"/>
                    <xsd:enumeration value="IBM Infosphere Information Analyzer"/>
                    <xsd:enumeration value="IBM InfoSphere MDM Collaborative Edition"/>
                    <xsd:enumeration value="IBM Infosphere Metadata Workbench"/>
                    <xsd:enumeration value="IBM Infosphere Quality stage"/>
                    <xsd:enumeration value="IBM Infosphere Streams"/>
                    <xsd:enumeration value="IBM MDM"/>
                    <xsd:enumeration value="IBM Netezza"/>
                    <xsd:enumeration value="IBM Optim"/>
                    <xsd:enumeration value="IBM Planning Analytics (TM1)"/>
                    <xsd:enumeration value="IBM QS"/>
                    <xsd:enumeration value="IBM RDW (Retail)"/>
                    <xsd:enumeration value="IBM Red Brick"/>
                    <xsd:enumeration value="IBM StoneSoup (ETL)"/>
                    <xsd:enumeration value="IBM TDW (Telecommunications)"/>
                    <xsd:enumeration value="IBM Tealeaf"/>
                    <xsd:enumeration value="IBM Watson Platform"/>
                    <xsd:enumeration value="IDQ"/>
                    <xsd:enumeration value="Ignite"/>
                    <xsd:enumeration value="Iguazio"/>
                    <xsd:enumeration value="IICS"/>
                    <xsd:enumeration value="ImageMagick"/>
                    <xsd:enumeration value="Immuta"/>
                    <xsd:enumeration value="Impact Analytics"/>
                    <xsd:enumeration value="Impala"/>
                    <xsd:enumeration value="IMS Nucleus 360 MDM"/>
                    <xsd:enumeration value="Incorta"/>
                    <xsd:enumeration value="Industry Based Packaged Solutions"/>
                    <xsd:enumeration value="Infinite Graph"/>
                    <xsd:enumeration value="Infor Analytics"/>
                    <xsd:enumeration value="Infor Approva Continuous Monitoring"/>
                    <xsd:enumeration value="Infor Core Financial Management"/>
                    <xsd:enumeration value="Infor CPM Planning and Budgeting"/>
                    <xsd:enumeration value="Infor CPM Reporting ? Analysis"/>
                    <xsd:enumeration value="Infor d/EPM (Dynamic Enterprise Performance Management)"/>
                    <xsd:enumeration value="Infor Expense Management"/>
                    <xsd:enumeration value="Infor Human Capital Management"/>
                    <xsd:enumeration value="Infor Lawson Enterprise Financial Management"/>
                    <xsd:enumeration value="Informatica"/>
                    <xsd:enumeration value="Informatica Address Doctor"/>
                    <xsd:enumeration value="Informatica Administrator"/>
                    <xsd:enumeration value="Informatica Analyst"/>
                    <xsd:enumeration value="Informatica Application ILM- Data Archive"/>
                    <xsd:enumeration value="Informatica Application ILM- Data Subset"/>
                    <xsd:enumeration value="Informatica Application ILM-Nearline"/>
                    <xsd:enumeration value="Informatica AXON"/>
                    <xsd:enumeration value="Informatica B2B Data Exchange"/>
                    <xsd:enumeration value="Informatica B2B Data Transformation"/>
                    <xsd:enumeration value="Informatica Cloud"/>
                    <xsd:enumeration value="Informatica Cloud MDM"/>
                    <xsd:enumeration value="Informatica Core Banking Application Modernization"/>
                    <xsd:enumeration value="Informatica Customer Acquisitions and Retention"/>
                    <xsd:enumeration value="Informatica Data Explorer"/>
                    <xsd:enumeration value="Informatica Data Integration Hub"/>
                    <xsd:enumeration value="Informatica Data Masking"/>
                    <xsd:enumeration value="Informatica Data Privacy for banking and Capital Markets"/>
                    <xsd:enumeration value="Informatica Data Quality"/>
                    <xsd:enumeration value="Informatica Data Quality Big Data Edition"/>
                    <xsd:enumeration value="Informatica Data Quality Governance for Risk management and Compliance"/>
                    <xsd:enumeration value="Informatica Data Replication"/>
                    <xsd:enumeration value="Informatica Data Services"/>
                    <xsd:enumeration value="Informatica Data Validation Options"/>
                    <xsd:enumeration value="Informatica Developer"/>
                    <xsd:enumeration value="Informatica DG"/>
                    <xsd:enumeration value="Informatica DPM"/>
                    <xsd:enumeration value="Informatica DQ"/>
                    <xsd:enumeration value="Informatica Fast Clone"/>
                    <xsd:enumeration value="Informatica FATCA Compliance"/>
                    <xsd:enumeration value="Informatica Global Payment Integration"/>
                    <xsd:enumeration value="Informatica Governance,Risk and Compliance"/>
                    <xsd:enumeration value="Informatica Healthcare Application Retirement"/>
                    <xsd:enumeration value="Informatica Healthcare Data Management"/>
                    <xsd:enumeration value="Informatica Healthcare Data Migration"/>
                    <xsd:enumeration value="Informatica Healthcare Data Transformation"/>
                    <xsd:enumeration value="Informatica Healthcare Proactive Decision Managament"/>
                    <xsd:enumeration value="Informatica Healthcare Test Data Management"/>
                    <xsd:enumeration value="Informatica Hparser"/>
                    <xsd:enumeration value="Informatica Identity Resolution"/>
                    <xsd:enumeration value="Informatica ILM"/>
                    <xsd:enumeration value="Informatica Insurance Application Modernization"/>
                    <xsd:enumeration value="Informatica Insurance Customer centric MDM"/>
                    <xsd:enumeration value="Informatica Insurance Data Privacy"/>
                    <xsd:enumeration value="Informatica Insurance Data Warehousing"/>
                    <xsd:enumeration value="Informatica Insurance Gateway Solution"/>
                    <xsd:enumeration value="Informatica insurance Solvency II Compliance"/>
                    <xsd:enumeration value="Informatica Legal Entity Reference data management"/>
                    <xsd:enumeration value="Informatica Life Sciences Clinical Trials and Compund Data Management"/>
                    <xsd:enumeration value="Informatica Low Latency Messaging for Capital Markets"/>
                    <xsd:enumeration value="Informatica Manufacturing Application Modernization"/>
                    <xsd:enumeration value="Informatica Manufacturing Partner Onboarding and Partner Data Exchange"/>
                    <xsd:enumeration value="Informatica Master Data Management"/>
                    <xsd:enumeration value="Informatica Master Data Management for Banking and Capital Markets"/>
                    <xsd:enumeration value="Informatica MDM"/>
                    <xsd:enumeration value="Informatica Mergers and Acquisitions"/>
                    <xsd:enumeration value="Informatica PIM"/>
                    <xsd:enumeration value="Informatica PowerCenter"/>
                    <xsd:enumeration value="Informatica PowerCenter Big Data Edition"/>
                    <xsd:enumeration value="Informatica PowerCenter Express"/>
                    <xsd:enumeration value="Informatica PowerExchange"/>
                    <xsd:enumeration value="Informatica Proactive Monitoring"/>
                    <xsd:enumeration value="Informatica Product Information Management"/>
                    <xsd:enumeration value="Informatica Public Sector Solutions for Federal Government"/>
                    <xsd:enumeration value="Informatica Public Sector US Department of Defense ? Intelligence Community"/>
                    <xsd:enumeration value="Informatica Public Sector US State and Local Governments"/>
                    <xsd:enumeration value="Informatica Retail Multichannel Customer Data Management"/>
                    <xsd:enumeration value="Informatica Retail Small Supplier Enablement"/>
                    <xsd:enumeration value="Informatica RulePoint"/>
                    <xsd:enumeration value="Informatica Telecommunications Billing Services"/>
                    <xsd:enumeration value="Informatica Telecommunications Data Processing for Call Detail Record Analysis"/>
                    <xsd:enumeration value="Informatica Telecommunications Subscriber Data Management"/>
                    <xsd:enumeration value="Informatica Test Data Management"/>
                    <xsd:enumeration value="Informatica Ultra Messaging"/>
                    <xsd:enumeration value="Informatica Upstream Energy Data Management"/>
                    <xsd:enumeration value="Informatica Vibe"/>
                    <xsd:enumeration value="Informatica Vibe Data Stream for Machine Data"/>
                    <xsd:enumeration value="Information Lifecycle Management"/>
                    <xsd:enumeration value="Inhouse operations"/>
                    <xsd:enumeration value="Intel Hadoop"/>
                    <xsd:enumeration value="Internet of Things (IOT)"/>
                    <xsd:enumeration value="ISCS"/>
                    <xsd:enumeration value="JAQL"/>
                    <xsd:enumeration value="Jasper iReport Designer"/>
                    <xsd:enumeration value="Jasper Reports Library"/>
                    <xsd:enumeration value="Jasper Reports Server"/>
                    <xsd:enumeration value="JasperSoft"/>
                    <xsd:enumeration value="JasperSoft Studio"/>
                    <xsd:enumeration value="Java"/>
                    <xsd:enumeration value="Javascript"/>
                    <xsd:enumeration value="Jedox"/>
                    <xsd:enumeration value="Jenkins"/>
                    <xsd:enumeration value="JIRA"/>
                    <xsd:enumeration value="Jmeter"/>
                    <xsd:enumeration value="JQuery"/>
                    <xsd:enumeration value="Julia"/>
                    <xsd:enumeration value="Kafka"/>
                    <xsd:enumeration value="KCI Computing"/>
                    <xsd:enumeration value="Keras"/>
                    <xsd:enumeration value="Key Performance Indicators"/>
                    <xsd:enumeration value="Kibana"/>
                    <xsd:enumeration value="Kubeflow"/>
                    <xsd:enumeration value="Lead Generation"/>
                    <xsd:enumeration value="Lead nurturing"/>
                    <xsd:enumeration value="Link Maestro"/>
                    <xsd:enumeration value="Linux"/>
                    <xsd:enumeration value="Logstach"/>
                    <xsd:enumeration value="Longview"/>
                    <xsd:enumeration value="Looker"/>
                    <xsd:enumeration value="Loss Prevention"/>
                    <xsd:enumeration value="Lucene"/>
                    <xsd:enumeration value="Machine Learning"/>
                    <xsd:enumeration value="Mahout"/>
                    <xsd:enumeration value="Mallet"/>
                    <xsd:enumeration value="MapQuest"/>
                    <xsd:enumeration value="MapR"/>
                    <xsd:enumeration value="MapReduce"/>
                    <xsd:enumeration value="MariaDB"/>
                    <xsd:enumeration value="Mark Logic"/>
                    <xsd:enumeration value="Marketing Analytics"/>
                    <xsd:enumeration value="Marketing Channel Optimization"/>
                    <xsd:enumeration value="Markit"/>
                    <xsd:enumeration value="Markit EDM"/>
                    <xsd:enumeration value="MarkLogic"/>
                    <xsd:enumeration value="Master Data Management"/>
                    <xsd:enumeration value="Matilion"/>
                    <xsd:enumeration value="Maxymiser"/>
                    <xsd:enumeration value="MDM"/>
                    <xsd:enumeration value="MDM Functional Analysis"/>
                    <xsd:enumeration value="MemSQL"/>
                    <xsd:enumeration value="Metadata Management"/>
                    <xsd:enumeration value="Microgen Aptitude"/>
                    <xsd:enumeration value="Microsoft"/>
                    <xsd:enumeration value="Microsoft Azure"/>
                    <xsd:enumeration value="Microsoft BigBets"/>
                    <xsd:enumeration value="Microsoft COSMOS"/>
                    <xsd:enumeration value="Microsoft Dynamics AX"/>
                    <xsd:enumeration value="Microsoft Dynamics GP"/>
                    <xsd:enumeration value="Microsoft Dynamics NAV"/>
                    <xsd:enumeration value="Microsoft Dynamics SL"/>
                    <xsd:enumeration value="Microsoft Excel Services on SharePoint"/>
                    <xsd:enumeration value="Microsoft HD Insight"/>
                    <xsd:enumeration value="Microsoft HD Insights"/>
                    <xsd:enumeration value="Microsoft MDM"/>
                    <xsd:enumeration value="Microsoft MDS"/>
                    <xsd:enumeration value="Microsoft PDW"/>
                    <xsd:enumeration value="Microsoft PerformancePoint Services on SharePoint"/>
                    <xsd:enumeration value="Microsoft Power BI"/>
                    <xsd:enumeration value="Microsoft Power BI (Power View, Power Pivot, Power Query,Power Map)"/>
                    <xsd:enumeration value="Microsoft SCOPE"/>
                    <xsd:enumeration value="Microsoft SQL Server"/>
                    <xsd:enumeration value="Microsoft Sql Server Data Quality Services (DQS)"/>
                    <xsd:enumeration value="Microsoft Sql Server Master Data Services (MDS)"/>
                    <xsd:enumeration value="Microsoft Sql Server Predictive Analysis/Data Mining"/>
                    <xsd:enumeration value="Microsoft SSAS"/>
                    <xsd:enumeration value="Microsoft SSIS"/>
                    <xsd:enumeration value="Microsoft SSRS"/>
                    <xsd:enumeration value="Microsoft Visio Services on SharePoint"/>
                    <xsd:enumeration value="Microstrategy"/>
                    <xsd:enumeration value="MicroStrategy Analytic Modules"/>
                    <xsd:enumeration value="Microstrategy Cloud"/>
                    <xsd:enumeration value="MicroStrategy Cloud Express"/>
                    <xsd:enumeration value="MicroStrategy Cloud Personal"/>
                    <xsd:enumeration value="MicroStrategy Command Manager"/>
                    <xsd:enumeration value="MicroStrategy Cube Advisor"/>
                    <xsd:enumeration value="MicroStrategy Desktop"/>
                    <xsd:enumeration value="MicroStrategy Developer"/>
                    <xsd:enumeration value="MicroStrategy Distribution Services"/>
                    <xsd:enumeration value="MicroStrategy Enterprise Manager"/>
                    <xsd:enumeration value="MicroStrategy Health Center"/>
                    <xsd:enumeration value="MicroStrategy Integrity Manager"/>
                    <xsd:enumeration value="MicroStrategy Mobile"/>
                    <xsd:enumeration value="MicroStrategy Multisource"/>
                    <xsd:enumeration value="MicroStrategy Narrowcast"/>
                    <xsd:enumeration value="MicroStrategy Object Manager"/>
                    <xsd:enumeration value="MicroStrategy Office"/>
                    <xsd:enumeration value="MicroStrategy OLAP Services"/>
                    <xsd:enumeration value="MicroStrategy Report Services"/>
                    <xsd:enumeration value="MicroStrategy SDK"/>
                    <xsd:enumeration value="MicroStrategy System Manager"/>
                    <xsd:enumeration value="MicroStrategy Transaction Services"/>
                    <xsd:enumeration value="MicroStrategy Visual Insight"/>
                    <xsd:enumeration value="MLFlow"/>
                    <xsd:enumeration value="Mobility"/>
                    <xsd:enumeration value="Mona Group Reporting"/>
                    <xsd:enumeration value="Money Laundering"/>
                    <xsd:enumeration value="Mongo"/>
                    <xsd:enumeration value="Mongo DB"/>
                    <xsd:enumeration value="MongoDB"/>
                    <xsd:enumeration value="MRJob"/>
                    <xsd:enumeration value="MSFT Power BI"/>
                    <xsd:enumeration value="MSTR"/>
                    <xsd:enumeration value="MuleSoft"/>
                    <xsd:enumeration value="MXNet"/>
                    <xsd:enumeration value="My SQL"/>
                    <xsd:enumeration value="MySQL"/>
                    <xsd:enumeration value="Narrative Science"/>
                    <xsd:enumeration value="Neo4j"/>
                    <xsd:enumeration value="Neptune"/>
                    <xsd:enumeration value="Netezza"/>
                    <xsd:enumeration value="Neustar"/>
                    <xsd:enumeration value="Next Best Action (NBA)"/>
                    <xsd:enumeration value="Next Best Offer (NBO)"/>
                    <xsd:enumeration value="Nifi"/>
                    <xsd:enumeration value="NLTK"/>
                    <xsd:enumeration value="node.js"/>
                    <xsd:enumeration value="OBIEE"/>
                    <xsd:enumeration value="OBIEE / OAC"/>
                    <xsd:enumeration value="OBIEE 10,11"/>
                    <xsd:enumeration value="Observepoint"/>
                    <xsd:enumeration value="ODI"/>
                    <xsd:enumeration value="One platform"/>
                    <xsd:enumeration value="OneStream Platform"/>
                    <xsd:enumeration value="OneTrust"/>
                    <xsd:enumeration value="Oozie"/>
                    <xsd:enumeration value="Open CV"/>
                    <xsd:enumeration value="OpenNLP"/>
                    <xsd:enumeration value="Optim"/>
                    <xsd:enumeration value="Optimere"/>
                    <xsd:enumeration value="Optimizely"/>
                    <xsd:enumeration value="Oracle"/>
                    <xsd:enumeration value="Oracle ADM (Airlines)"/>
                    <xsd:enumeration value="Oracle Apex"/>
                    <xsd:enumeration value="Oracle BI"/>
                    <xsd:enumeration value="Oracle BI Applications,Siebel Analytics,OBIA- BI"/>
                    <xsd:enumeration value="Oracle BI Applications,Siebel Analytics,OBIA- DAC"/>
                    <xsd:enumeration value="Oracle BI Applications,Siebel Analytics,OBIA- ETL"/>
                    <xsd:enumeration value="Oracle BI EE,OBIEE- Answers,Analysis"/>
                    <xsd:enumeration value="Oracle BI EE,OBIEE -interactive Dashbaord"/>
                    <xsd:enumeration value="Oracle BI EE,OBIEE,Delivers"/>
                    <xsd:enumeration value="Oracle BI EE,OBIEE-OSSM"/>
                    <xsd:enumeration value="Oracle BI Mobile"/>
                    <xsd:enumeration value="Oracle BI Publisher"/>
                    <xsd:enumeration value="Oracle BIG data Appliance"/>
                    <xsd:enumeration value="Oracle BIG data connectors"/>
                    <xsd:enumeration value="Oracle CDM (Communications)"/>
                    <xsd:enumeration value="Oracle Crystal Ball"/>
                    <xsd:enumeration value="Oracle Data Integrator"/>
                    <xsd:enumeration value="Oracle Data quality"/>
                    <xsd:enumeration value="Oracle Data Relationship Management"/>
                    <xsd:enumeration value="Oracle Discoverer"/>
                    <xsd:enumeration value="Oracle EDQ"/>
                    <xsd:enumeration value="Oracle Endeca Clover ETL"/>
                    <xsd:enumeration value="Oracle Endeca discovery studio"/>
                    <xsd:enumeration value="Oracle Endeca Guided search"/>
                    <xsd:enumeration value="Oracle EPM"/>
                    <xsd:enumeration value="Oracle EPM (On-Prem/Cloud)"/>
                    <xsd:enumeration value="Oracle Essbase"/>
                    <xsd:enumeration value="Oracle Essbase Analytics Link for Hyperion Financial Management"/>
                    <xsd:enumeration value="Oracle Event Processing"/>
                    <xsd:enumeration value="Oracle Exadata"/>
                    <xsd:enumeration value="Oracle Financial Management Analytics"/>
                    <xsd:enumeration value="Oracle Financial Services Analytical Applications Reconciliation Framework"/>
                    <xsd:enumeration value="Oracle Financial Services Asset Liability Management"/>
                    <xsd:enumeration value="Oracle Financial Services Asset Liability Management Analytics"/>
                    <xsd:enumeration value="Oracle Financial Services Balance Sheet Planning"/>
                    <xsd:enumeration value="Oracle Financial Services Funds Transfer Pricing"/>
                    <xsd:enumeration value="Oracle Financial Services Hedge Management and IFRS Valuations"/>
                    <xsd:enumeration value="Oracle Financial Services Liquidity Risk Management"/>
                    <xsd:enumeration value="Oracle Financial Services Pricing management, Transfer Pricing Component"/>
                    <xsd:enumeration value="Oracle Financial Services Profitability Analytics"/>
                    <xsd:enumeration value="Oracle Financial Services Profitability Management"/>
                    <xsd:enumeration value="Oracle Golden Gate"/>
                    <xsd:enumeration value="Oracle Hyperion Account Reconciliation Management"/>
                    <xsd:enumeration value="Oracle Hyperion Capital Asset Planning"/>
                    <xsd:enumeration value="Oracle Hyperion Disclosure Management"/>
                    <xsd:enumeration value="Oracle Hyperion Financial Close Management"/>
                    <xsd:enumeration value="Oracle Hyperion Financial Management"/>
                    <xsd:enumeration value="Oracle Hyperion Financial Reporting"/>
                    <xsd:enumeration value="Oracle Hyperion interactive reporting"/>
                    <xsd:enumeration value="Oracle Hyperion Project Financial Planning"/>
                    <xsd:enumeration value="Oracle Hyperion Public Sector Planning and Budgeting"/>
                    <xsd:enumeration value="Oracle Hyperion Smart View for Office"/>
                    <xsd:enumeration value="Oracle Hyperion Strategic Finance"/>
                    <xsd:enumeration value="Oracle Hyperion Tax Provision"/>
                    <xsd:enumeration value="Oracle Hyperion Workforce Planning"/>
                    <xsd:enumeration value="Oracle NoSQL"/>
                    <xsd:enumeration value="Oracle OLAP"/>
                    <xsd:enumeration value="Oracle PL/SQL"/>
                    <xsd:enumeration value="Oracle Pro * C"/>
                    <xsd:enumeration value="Oracle Profitability and Cost Management"/>
                    <xsd:enumeration value="Oracle Quantitative Management and Reporting for Solvency II"/>
                    <xsd:enumeration value="Oracle R"/>
                    <xsd:enumeration value="Oracle RDM (Retail)"/>
                    <xsd:enumeration value="Oracle Scorecard and Strategy Management"/>
                    <xsd:enumeration value="Oracle Spatial"/>
                    <xsd:enumeration value="Oracle SQL DB"/>
                    <xsd:enumeration value="Oracle SQL Developer Data Modeler"/>
                    <xsd:enumeration value="Oracle Timesten"/>
                    <xsd:enumeration value="Oracle Warehouse Builder"/>
                    <xsd:enumeration value="Oracle-DB"/>
                    <xsd:enumeration value="Orchestra"/>
                    <xsd:enumeration value="Others"/>
                    <xsd:enumeration value="Packaged Solutions"/>
                    <xsd:enumeration value="Pagerduty"/>
                    <xsd:enumeration value="Palantir"/>
                    <xsd:enumeration value="Panaroma Necto"/>
                    <xsd:enumeration value="Participation Enhancement"/>
                    <xsd:enumeration value="Pentaho"/>
                    <xsd:enumeration value="Pentaho BI"/>
                    <xsd:enumeration value="Pentaho Data Integration"/>
                    <xsd:enumeration value="PERL"/>
                    <xsd:enumeration value="Personalization"/>
                    <xsd:enumeration value="Pervasive ETL Data Integrator"/>
                    <xsd:enumeration value="Pig"/>
                    <xsd:enumeration value="PIM Technologies"/>
                    <xsd:enumeration value="Piwik"/>
                    <xsd:enumeration value="PL/SQL"/>
                    <xsd:enumeration value="Planning, Budgeting, Forecasting"/>
                    <xsd:enumeration value="Postgre � Spatial"/>
                    <xsd:enumeration value="Postgres"/>
                    <xsd:enumeration value="PostgreSQL"/>
                    <xsd:enumeration value="Potential Customers"/>
                    <xsd:enumeration value="PowerDesigner"/>
                    <xsd:enumeration value="Predictive Analytics"/>
                    <xsd:enumeration value="Predictive Modeling"/>
                    <xsd:enumeration value="Presto"/>
                    <xsd:enumeration value="Prevero"/>
                    <xsd:enumeration value="Privacera"/>
                    <xsd:enumeration value="Prodacapo"/>
                    <xsd:enumeration value="Product Penetration"/>
                    <xsd:enumeration value="Productivity Improvement"/>
                    <xsd:enumeration value="Products Up"/>
                    <xsd:enumeration value="Prophix Consolidations"/>
                    <xsd:enumeration value="Prophix Express"/>
                    <xsd:enumeration value="Prophix G/L Reporter"/>
                    <xsd:enumeration value="Protegrity"/>
                    <xsd:enumeration value="Purview"/>
                    <xsd:enumeration value="Pydoop"/>
                    <xsd:enumeration value="Python"/>
                    <xsd:enumeration value="Python for Data Science (pandas, numpy, scipy, scikit)"/>
                    <xsd:enumeration value="pyTorch"/>
                    <xsd:enumeration value="Qlik"/>
                    <xsd:enumeration value="Qlik DI"/>
                    <xsd:enumeration value="Qliksense"/>
                    <xsd:enumeration value="Qlikview"/>
                    <xsd:enumeration value="QPR"/>
                    <xsd:enumeration value="QTP"/>
                    <xsd:enumeration value="Qubole"/>
                    <xsd:enumeration value="R"/>
                    <xsd:enumeration value="R Shiny"/>
                    <xsd:enumeration value="RapidMiner"/>
                    <xsd:enumeration value="Redis"/>
                    <xsd:enumeration value="RedPoint"/>
                    <xsd:enumeration value="Redshift"/>
                    <xsd:enumeration value="Reltio"/>
                    <xsd:enumeration value="Reltio MDM"/>
                    <xsd:enumeration value="Retention Analytics"/>
                    <xsd:enumeration value="RethinkDB"/>
                    <xsd:enumeration value="Revenue Churn"/>
                    <xsd:enumeration value="Revenue leakage"/>
                    <xsd:enumeration value="Revolution R"/>
                    <xsd:enumeration value="Riak"/>
                    <xsd:enumeration value="Riversand"/>
                    <xsd:enumeration value="Riversand PIM"/>
                    <xsd:enumeration value="Roam BI"/>
                    <xsd:enumeration value="Robot Framework"/>
                    <xsd:enumeration value="Sales Analytics"/>
                    <xsd:enumeration value="Salesforce"/>
                    <xsd:enumeration value="Salsify"/>
                    <xsd:enumeration value="SAP Analytics Cloud"/>
                    <xsd:enumeration value="SAP BO Webi Reporting"/>
                    <xsd:enumeration value="SAP BODS"/>
                    <xsd:enumeration value="SAP Business Objects Analysis(Office ? OLAP)"/>
                    <xsd:enumeration value="SAP Business Objects Explorer"/>
                    <xsd:enumeration value="SAP Business Objects Predictive Analysis"/>
                    <xsd:enumeration value="SAP Business Planning and Consolidation"/>
                    <xsd:enumeration value="SAP Business Profitability Management and Cost Management"/>
                    <xsd:enumeration value="SAP businessObjects MOBI"/>
                    <xsd:enumeration value="SAP BW Admin Workbench"/>
                    <xsd:enumeration value="SAP BW Business Explorer"/>
                    <xsd:enumeration value="SAP BW Web Application Designer"/>
                    <xsd:enumeration value="SAP Crystal Reports"/>
                    <xsd:enumeration value="SAP Dashboards"/>
                    <xsd:enumeration value="SAP Design Studio"/>
                    <xsd:enumeration value="SAP DQ"/>
                    <xsd:enumeration value="SAP Fraud Management"/>
                    <xsd:enumeration value="SAP GRC"/>
                    <xsd:enumeration value="SAP HANA SLT"/>
                    <xsd:enumeration value="SAP HANA Studio"/>
                    <xsd:enumeration value="SAP Lumira"/>
                    <xsd:enumeration value="SAP Master Data Governance"/>
                    <xsd:enumeration value="SAP MDG (Master Data Governance)"/>
                    <xsd:enumeration value="SAP Risk Management"/>
                    <xsd:enumeration value="SAP Strategic Management"/>
                    <xsd:enumeration value="SAP Visual Intelligence"/>
                    <xsd:enumeration value="SAPHana"/>
                    <xsd:enumeration value="SAS"/>
                    <xsd:enumeration value="SAS Activity based Management"/>
                    <xsd:enumeration value="SAS add-in for Microsoft office"/>
                    <xsd:enumeration value="SAS Analytics Accelerator for Teradata"/>
                    <xsd:enumeration value="SAS AppDev Studio"/>
                    <xsd:enumeration value="SAS BI Server"/>
                    <xsd:enumeration value="SAS Business Rules Manager"/>
                    <xsd:enumeration value="SAS Cloud Analytics"/>
                    <xsd:enumeration value="SAS Customer Intelligence"/>
                    <xsd:enumeration value="SAS Data Management"/>
                    <xsd:enumeration value="SAS Data quality"/>
                    <xsd:enumeration value="SAS Decision Manager"/>
                    <xsd:enumeration value="SAS DI Studio"/>
                    <xsd:enumeration value="SAS Enterprise Guide"/>
                    <xsd:enumeration value="SAS Enterprise Miner"/>
                    <xsd:enumeration value="SAS Financial Management"/>
                    <xsd:enumeration value="SAS Fraud and Security Intelligence"/>
                    <xsd:enumeration value="SAS Grid Manager"/>
                    <xsd:enumeration value="SAS High-Performance Data Mining"/>
                    <xsd:enumeration value="SAS High-Performance Econometrics"/>
                    <xsd:enumeration value="SAS High-Performance Forecasting"/>
                    <xsd:enumeration value="SAS High-Performance Optimization"/>
                    <xsd:enumeration value="SAS High-Performance Statistics"/>
                    <xsd:enumeration value="SAS Information map studio"/>
                    <xsd:enumeration value="SAS In-Memory Statistics for Hadoop"/>
                    <xsd:enumeration value="SAS IT Resource Management"/>
                    <xsd:enumeration value="SAS management console"/>
                    <xsd:enumeration value="SAS Mobile"/>
                    <xsd:enumeration value="SAS Model Manager"/>
                    <xsd:enumeration value="SAS Profitability Management"/>
                    <xsd:enumeration value="SAS Risk Management"/>
                    <xsd:enumeration value="SAS Scoring Accelerator"/>
                    <xsd:enumeration value="SAS Strategy Management"/>
                    <xsd:enumeration value="SAS Supplychain Intelligence"/>
                    <xsd:enumeration value="SAS Sustainability Management"/>
                    <xsd:enumeration value="SAS Text Miner"/>
                    <xsd:enumeration value="SAS visual analytics"/>
                    <xsd:enumeration value="SAS Web Report Studio"/>
                    <xsd:enumeration value="SAS/ACCESS"/>
                    <xsd:enumeration value="SAS/CONNECT"/>
                    <xsd:enumeration value="SAS/GRAPH"/>
                    <xsd:enumeration value="SAS/STAT"/>
                    <xsd:enumeration value="Scala"/>
                    <xsd:enumeration value="Scalding"/>
                    <xsd:enumeration value="Scheduler"/>
                    <xsd:enumeration value="Scikit-Learn (Sklearn)"/>
                    <xsd:enumeration value="Scipy, Numpy"/>
                    <xsd:enumeration value="Scribe"/>
                    <xsd:enumeration value="Scripting"/>
                    <xsd:enumeration value="Segmentation Analytics"/>
                    <xsd:enumeration value="Selenium"/>
                    <xsd:enumeration value="Self-service Analytics"/>
                    <xsd:enumeration value="Self-service BI"/>
                    <xsd:enumeration value="Self-service reporting"/>
                    <xsd:enumeration value="Semarchy"/>
                    <xsd:enumeration value="Serenic Navigator Express"/>
                    <xsd:enumeration value="Service-Now"/>
                    <xsd:enumeration value="Session Cam"/>
                    <xsd:enumeration value="Shape2Sql"/>
                    <xsd:enumeration value="Shark"/>
                    <xsd:enumeration value="Shell scripting"/>
                    <xsd:enumeration value="Sisense"/>
                    <xsd:enumeration value="Snaplogic"/>
                    <xsd:enumeration value="Snowflake"/>
                    <xsd:enumeration value="SoFi Software"/>
                    <xsd:enumeration value="Solix"/>
                    <xsd:enumeration value="Solr"/>
                    <xsd:enumeration value="solutions Insight"/>
                    <xsd:enumeration value="Solvency ? Sustainability Reporting"/>
                    <xsd:enumeration value="Space-Time Insight"/>
                    <xsd:enumeration value="Spacy"/>
                    <xsd:enumeration value="Spanner"/>
                    <xsd:enumeration value="Spark"/>
                    <xsd:enumeration value="Spark SQL"/>
                    <xsd:enumeration value="Spark Streaming"/>
                    <xsd:enumeration value="Splunk"/>
                    <xsd:enumeration value="Spotfire"/>
                    <xsd:enumeration value="Spring"/>
                    <xsd:enumeration value="SPSS"/>
                    <xsd:enumeration value="SQL"/>
                    <xsd:enumeration value="SQL Developer"/>
                    <xsd:enumeration value="SQL Server"/>
                    <xsd:enumeration value="SQL Server Management Studio"/>
                    <xsd:enumeration value="SQLite"/>
                    <xsd:enumeration value="Sqoop"/>
                    <xsd:enumeration value="SSAS, SSRS"/>
                    <xsd:enumeration value="SSIS"/>
                    <xsd:enumeration value="SSRS"/>
                    <xsd:enumeration value="Stanford Core NLP"/>
                    <xsd:enumeration value="Stanford CoreNLP"/>
                    <xsd:enumeration value="Starburst"/>
                    <xsd:enumeration value="StART"/>
                    <xsd:enumeration value="STIBO"/>
                    <xsd:enumeration value="Stinger"/>
                    <xsd:enumeration value="Storm"/>
                    <xsd:enumeration value="Strategy Management"/>
                    <xsd:enumeration value="Stratosphere"/>
                    <xsd:enumeration value="StreamSets"/>
                    <xsd:enumeration value="Sumologic"/>
                    <xsd:enumeration value="Supply Chain"/>
                    <xsd:enumeration value="Supply Chain Optimization"/>
                    <xsd:enumeration value="Sybase"/>
                    <xsd:enumeration value="Synapse Analytics"/>
                    <xsd:enumeration value="Syncsort Conversion"/>
                    <xsd:enumeration value="Syncsort DMExpress-Hadoop"/>
                    <xsd:enumeration value="Syncsort DMX Advanced Data Management"/>
                    <xsd:enumeration value="Syncsort DMX Connectivity"/>
                    <xsd:enumeration value="Syncsort DMX Grid Computing"/>
                    <xsd:enumeration value="Syncsort DMX Impact Analysis"/>
                    <xsd:enumeration value="Syncsort DMX Mainframe Re-hosting Integration"/>
                    <xsd:enumeration value="Syncsort DMX Metadata Interchange"/>
                    <xsd:enumeration value="Syncsort MFX"/>
                    <xsd:enumeration value="Synoptix"/>
                    <xsd:enumeration value="Tableau"/>
                    <xsd:enumeration value="Tag Management - Adobe Launch"/>
                    <xsd:enumeration value="Tag Management - Ensighten"/>
                    <xsd:enumeration value="Tag Management - Google Tag Manager"/>
                    <xsd:enumeration value="Tag Management - Tealium"/>
                    <xsd:enumeration value="Tagetik"/>
                    <xsd:enumeration value="Talend"/>
                    <xsd:enumeration value="Talend DQ"/>
                    <xsd:enumeration value="Talend Enterprise Big Data"/>
                    <xsd:enumeration value="Talend Enterprise Data Integration"/>
                    <xsd:enumeration value="Talend Open Studio for Big Data"/>
                    <xsd:enumeration value="Talend Open Studio for Data Integration"/>
                    <xsd:enumeration value="Talend Open Studio for Data Quality"/>
                    <xsd:enumeration value="Talend Open Studio for MDM"/>
                    <xsd:enumeration value="Talend Platform for Data Management"/>
                    <xsd:enumeration value="Talend Platform for MDM"/>
                    <xsd:enumeration value="Tamr"/>
                    <xsd:enumeration value="Targit"/>
                    <xsd:enumeration value="Tax Provisioning, Governance, Risk ? compliance"/>
                    <xsd:enumeration value="Tealeaf"/>
                    <xsd:enumeration value="Tealium CDP"/>
                    <xsd:enumeration value="TELLIC"/>
                    <xsd:enumeration value="Temenos T24"/>
                    <xsd:enumeration value="Tensorflow"/>
                    <xsd:enumeration value="Tensorflow.js"/>
                    <xsd:enumeration value="Teradata"/>
                    <xsd:enumeration value="Teradata CLDM (Communciations)"/>
                    <xsd:enumeration value="Teradata FSLDM (Financial Services)"/>
                    <xsd:enumeration value="Teradata HLDM (Healthcare)"/>
                    <xsd:enumeration value="Teradata ILDM (Insurance)"/>
                    <xsd:enumeration value="Teradata MLDM (Manufacturing)"/>
                    <xsd:enumeration value="Teradata RLDM (Retail)"/>
                    <xsd:enumeration value="Teradata THLDM (Travel and Hospitality)"/>
                    <xsd:enumeration value="Teradata TLDM (Transportation)"/>
                    <xsd:enumeration value="Teradata Vantage"/>
                    <xsd:enumeration value="Tesseract OCR"/>
                    <xsd:enumeration value="Testing Tools"/>
                    <xsd:enumeration value="Text Analytics"/>
                    <xsd:enumeration value="Textacy"/>
                    <xsd:enumeration value="Textblob"/>
                    <xsd:enumeration value="Tez"/>
                    <xsd:enumeration value="Theft Prevention"/>
                    <xsd:enumeration value="ThoughtSpot"/>
                    <xsd:enumeration value="TIBCO"/>
                    <xsd:enumeration value="Tibco EBX"/>
                    <xsd:enumeration value="Tibco EBX5"/>
                    <xsd:enumeration value="Tidemark"/>
                    <xsd:enumeration value="Titan"/>
                    <xsd:enumeration value="Tivoli workload Scheduler"/>
                    <xsd:enumeration value="TOMCAT"/>
                    <xsd:enumeration value="Transfer Pricing Assest ? Liability Management"/>
                    <xsd:enumeration value="Trillium"/>
                    <xsd:enumeration value="Unix Shell script"/>
                    <xsd:enumeration value="UNKNOWN"/>
                    <xsd:enumeration value="Up Sell"/>
                    <xsd:enumeration value="Varada"/>
                    <xsd:enumeration value="Veeva"/>
                    <xsd:enumeration value="Veeva MDM"/>
                    <xsd:enumeration value="Vertica"/>
                    <xsd:enumeration value="Visual Cash Focus"/>
                    <xsd:enumeration value="VMware"/>
                    <xsd:enumeration value="Voldermort"/>
                    <xsd:enumeration value="Voltage"/>
                    <xsd:enumeration value="Vormetric"/>
                    <xsd:enumeration value="Waterline Data"/>
                    <xsd:enumeration value="Watir"/>
                    <xsd:enumeration value="Web analytics"/>
                    <xsd:enumeration value="Web Focus"/>
                    <xsd:enumeration value="WebFOCUS"/>
                    <xsd:enumeration value="WebTrends"/>
                    <xsd:enumeration value="Whirr"/>
                    <xsd:enumeration value="Windows"/>
                    <xsd:enumeration value="WinSQL Professional"/>
                    <xsd:enumeration value="Workday Financial Management"/>
                    <xsd:enumeration value="Workday HCM"/>
                    <xsd:enumeration value="Xcode"/>
                    <xsd:enumeration value="Xurmo"/>
                    <xsd:enumeration value="Yellowbricks"/>
                    <xsd:enumeration value="Zabbix"/>
                    <xsd:enumeration value="zeb//control"/>
                    <xsd:enumeration value="Zoie"/>
                    <xsd:enumeration value="Zookeeper"/>
                  </xsd:restriction>
                </xsd:simpleType>
              </xsd:element>
            </xsd:sequence>
          </xsd:extension>
        </xsd:complexContent>
      </xsd:complexType>
    </xsd:element>
    <xsd:element name="Category1" ma:index="17" nillable="true" ma:displayName="Categorys" ma:internalName="Category1" ma:readOnly="fals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ISquad"/>
                    <xsd:enumeration value="Analytics"/>
                    <xsd:enumeration value="Artificial Intelligence"/>
                    <xsd:enumeration value="BI"/>
                    <xsd:enumeration value="BigData"/>
                    <xsd:enumeration value="BigDecisions"/>
                    <xsd:enumeration value="BigFrame"/>
                    <xsd:enumeration value="CDI Toolkit"/>
                    <xsd:enumeration value="CDIT"/>
                    <xsd:enumeration value="Cloud"/>
                    <xsd:enumeration value="Data Architecture"/>
                    <xsd:enumeration value="Data Assurance"/>
                    <xsd:enumeration value="Data Science"/>
                    <xsd:enumeration value="DI"/>
                    <xsd:enumeration value="DQG"/>
                    <xsd:enumeration value="EPM"/>
                    <xsd:enumeration value="LEAF"/>
                    <xsd:enumeration value="MDM"/>
                    <xsd:enumeration value="Other Services"/>
                    <xsd:enumeration value="Visualization"/>
                  </xsd:restriction>
                </xsd:simpleType>
              </xsd:element>
            </xsd:sequence>
          </xsd:extension>
        </xsd:complexContent>
      </xsd:complexType>
    </xsd:element>
    <xsd:element name="Customer_x0020_Name" ma:index="18" nillable="true" ma:displayName="Customer Name" ma:internalName="Customer_x0020_Name" ma:readOnly="false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3M Company"/>
                        <xsd:enumeration value="53 Bank"/>
                        <xsd:enumeration value="7-Eleven, Inc."/>
                        <xsd:enumeration value="A ＆ E Television Networks"/>
                        <xsd:enumeration value="AA Insurance"/>
                        <xsd:enumeration value="AAA"/>
                        <xsd:enumeration value="Abbott"/>
                        <xsd:enumeration value="AbbVie Deutschland GmbH ＆ Co. KG"/>
                        <xsd:enumeration value="AbbVie Inc."/>
                        <xsd:enumeration value="Abbvie Pte Ltd"/>
                        <xsd:enumeration value="ABC Supply Co., Inc."/>
                        <xsd:enumeration value="ABC Technologies"/>
                        <xsd:enumeration value="Abg Corporation"/>
                        <xsd:enumeration value="Ab-InBev"/>
                        <xsd:enumeration value="ABN Amro"/>
                        <xsd:enumeration value="ABRH (American Blue Ribbon Holding Corporation)"/>
                        <xsd:enumeration value="Abu Dhabhi Islamic Bank (ADIB)"/>
                        <xsd:enumeration value="ACACAC Financials"/>
                        <xsd:enumeration value="Academy Sports ＆ Outdoors, Ltd."/>
                        <xsd:enumeration value="ACCO Brands"/>
                        <xsd:enumeration value="ACE Group"/>
                        <xsd:enumeration value="Ace Hardware Corporation"/>
                        <xsd:enumeration value="Ace INA Services UK Limited"/>
                        <xsd:enumeration value="Acelity"/>
                        <xsd:enumeration value="ACT, Inc."/>
                        <xsd:enumeration value="Actavis"/>
                        <xsd:enumeration value="Actelion Pharmaceuticals US, Inc"/>
                        <xsd:enumeration value="Adani"/>
                        <xsd:enumeration value="Adecco"/>
                        <xsd:enumeration value="Adobe"/>
                        <xsd:enumeration value="ADS (Alliance data Services)"/>
                        <xsd:enumeration value="Advance America"/>
                        <xsd:enumeration value="Advanced Auto Parts"/>
                        <xsd:enumeration value="Aegon"/>
                        <xsd:enumeration value="Aetna - International"/>
                        <xsd:enumeration value="Aetna Inc - ADA"/>
                        <xsd:enumeration value="Aetna Inc - PD"/>
                        <xsd:enumeration value="Aetna Inc - QES"/>
                        <xsd:enumeration value="Affin Bank"/>
                        <xsd:enumeration value="Affinity Waters"/>
                        <xsd:enumeration value="AGCO"/>
                        <xsd:enumeration value="Agder Energi"/>
                        <xsd:enumeration value="Agilent"/>
                        <xsd:enumeration value="AHA Insurance"/>
                        <xsd:enumeration value="Ahold"/>
                        <xsd:enumeration value="AIA Group"/>
                        <xsd:enumeration value="AIG"/>
                        <xsd:enumeration value="AIG Europe Limited"/>
                        <xsd:enumeration value="AIMCO"/>
                        <xsd:enumeration value="Airtel"/>
                        <xsd:enumeration value="AkzoNobel NV"/>
                        <xsd:enumeration value="Al Noor Hospital"/>
                        <xsd:enumeration value="Al Rajhi Bank"/>
                        <xsd:enumeration value="Al Tayyar"/>
                        <xsd:enumeration value="Alaska"/>
                        <xsd:enumeration value="Albertsons Companies Inc"/>
                        <xsd:enumeration value="Alcon Laboratories, Inc."/>
                        <xsd:enumeration value="Alex ＆ Ani"/>
                        <xsd:enumeration value="Alexion Pharmaceuticals"/>
                        <xsd:enumeration value="Alignment Health plan"/>
                        <xsd:enumeration value="Alignment Healthcare"/>
                        <xsd:enumeration value="AlItalia"/>
                        <xsd:enumeration value="Alkermes"/>
                        <xsd:enumeration value="Allegis"/>
                        <xsd:enumeration value="Allergan"/>
                        <xsd:enumeration value="Alliance Global Corporate and Speciality (AGCS)"/>
                        <xsd:enumeration value="Allianz Global Corporate ＆ Specialty (Insurance)"/>
                        <xsd:enumeration value="Allianz Global Investors"/>
                        <xsd:enumeration value="Allied Irish Bank (AIB)"/>
                        <xsd:enumeration value="Allscripts UK"/>
                        <xsd:enumeration value="Ally Financial Inc"/>
                        <xsd:enumeration value="Altana"/>
                        <xsd:enumeration value="Amazon"/>
                        <xsd:enumeration value="AmBank"/>
                        <xsd:enumeration value="Amcor"/>
                        <xsd:enumeration value="American Airlines"/>
                        <xsd:enumeration value="American Express Services Europe Limited"/>
                        <xsd:enumeration value="American Express Tech Consulting and BPO"/>
                        <xsd:enumeration value="American Express Travel Rltd Svcs Co,Inc"/>
                        <xsd:enumeration value="American Family Mutual Insurance Company"/>
                        <xsd:enumeration value="American Home Assurance Company"/>
                        <xsd:enumeration value="American Honda Motor Co., Inc."/>
                        <xsd:enumeration value="American Tire Distributors"/>
                        <xsd:enumeration value="American Water"/>
                        <xsd:enumeration value="Amerihealth Caritas"/>
                        <xsd:enumeration value="Amgen Europe B.V."/>
                        <xsd:enumeration value="Amgen, Inc."/>
                        <xsd:enumeration value="AMN Healthcare"/>
                        <xsd:enumeration value="Amway"/>
                        <xsd:enumeration value="Andhra Pradesh Government Healthcare"/>
                        <xsd:enumeration value="Anglian Water"/>
                        <xsd:enumeration value="ANNN Pharma Ltd"/>
                        <xsd:enumeration value="Antares"/>
                        <xsd:enumeration value="Anthem"/>
                        <xsd:enumeration value="Anthem Inc."/>
                        <xsd:enumeration value="ANZ - BFS"/>
                        <xsd:enumeration value="APM Terminals BV"/>
                        <xsd:enumeration value="Apollo Munich Health Insurance Company LTD"/>
                        <xsd:enumeration value="Apple"/>
                        <xsd:enumeration value="Apple Corporation"/>
                        <xsd:enumeration value="Applied Materials"/>
                        <xsd:enumeration value="Appvion Inc."/>
                        <xsd:enumeration value="APS Healthcare Bethesda Inc."/>
                        <xsd:enumeration value="Arbitron - ODC"/>
                        <xsd:enumeration value="Arco"/>
                        <xsd:enumeration value="Ares Management"/>
                        <xsd:enumeration value="Argos"/>
                        <xsd:enumeration value="Arizona Public Services Company"/>
                        <xsd:enumeration value="Arris"/>
                        <xsd:enumeration value="Arrow Electronics"/>
                        <xsd:enumeration value="Arvest"/>
                        <xsd:enumeration value="ASCAP"/>
                        <xsd:enumeration value="Ascensia"/>
                        <xsd:enumeration value="Ascension Health"/>
                        <xsd:enumeration value="ASDA Stores Ltd"/>
                        <xsd:enumeration value="ASOS"/>
                        <xsd:enumeration value="Aspen Insurance UK Ltd"/>
                        <xsd:enumeration value="Astellas Pharma"/>
                        <xsd:enumeration value="ASTRAZENECA (WUXI) TRADING CO., LTD"/>
                        <xsd:enumeration value="AstraZeneca Canada Inc."/>
                        <xsd:enumeration value="AstraZeneca KK"/>
                        <xsd:enumeration value="AstraZeneca Pharmaceuticals LP"/>
                        <xsd:enumeration value="AstraZeneca Singapore Pte. Ltd."/>
                        <xsd:enumeration value="AstraZeneca UK Limited"/>
                        <xsd:enumeration value="Asurion Insurance Services, Inc."/>
                        <xsd:enumeration value="AT＆T Inc."/>
                        <xsd:enumeration value="ATG"/>
                        <xsd:enumeration value="Australia and New Zealand Banking Group"/>
                        <xsd:enumeration value="Australian Catholic University"/>
                        <xsd:enumeration value="Austrian Airlines"/>
                        <xsd:enumeration value="Autodesk, Inc."/>
                        <xsd:enumeration value="Automatic Data Processing Inc"/>
                        <xsd:enumeration value="AutoTrader.com L.L.C."/>
                        <xsd:enumeration value="Avangrid"/>
                        <xsd:enumeration value="Aveva"/>
                        <xsd:enumeration value="Avis Budget Group"/>
                        <xsd:enumeration value="Avnet"/>
                        <xsd:enumeration value="Avon Products"/>
                        <xsd:enumeration value="AXA"/>
                        <xsd:enumeration value="AXA Asia"/>
                        <xsd:enumeration value="Babcock ＆ Wilcox"/>
                        <xsd:enumeration value="BAI: Business Analytics and Insights Solutions"/>
                        <xsd:enumeration value="Baker ＆ Taylor"/>
                        <xsd:enumeration value="Baker Hughes"/>
                        <xsd:enumeration value="Baloise Insurance"/>
                        <xsd:enumeration value="Bank Albilad"/>
                        <xsd:enumeration value="Bank Leumi"/>
                        <xsd:enumeration value="Bank of China"/>
                        <xsd:enumeration value="Bank of Ireland"/>
                        <xsd:enumeration value="Bank of Montreal (BMO)"/>
                        <xsd:enumeration value="Barclays Bank PLC"/>
                        <xsd:enumeration value="Barclays Capital Services Limited"/>
                        <xsd:enumeration value="Barilla"/>
                        <xsd:enumeration value="Bass Pro Shops, Inc."/>
                        <xsd:enumeration value="Bausch Health"/>
                        <xsd:enumeration value="Baxter International Inc."/>
                        <xsd:enumeration value="Bayada"/>
                        <xsd:enumeration value="Bayer Healthcare Pharmaceuticals"/>
                        <xsd:enumeration value="Bayerische Motoren Werke AG"/>
                        <xsd:enumeration value="BB＆T"/>
                        <xsd:enumeration value="BBC"/>
                        <xsd:enumeration value="BDO"/>
                        <xsd:enumeration value="Becton Dickinson"/>
                        <xsd:enumeration value="Belk, Inc."/>
                        <xsd:enumeration value="Bell Canada"/>
                        <xsd:enumeration value="Best Buy"/>
                        <xsd:enumeration value="Best Western International Inc."/>
                        <xsd:enumeration value="BHP Billiton"/>
                        <xsd:enumeration value="BIC"/>
                        <xsd:enumeration value="Biogen"/>
                        <xsd:enumeration value="Biogen Idec Inc."/>
                        <xsd:enumeration value="BioMarin"/>
                        <xsd:enumeration value="BioMerieux"/>
                        <xsd:enumeration value="BioReference"/>
                        <xsd:enumeration value="BIP: Business Insights Platform"/>
                        <xsd:enumeration value="BJ's Wholesale Club, Inc."/>
                        <xsd:enumeration value="Blue Cross ＆ Blue Shield of Massachusett"/>
                        <xsd:enumeration value="Blue Cross and Blue Shield of Minnesota"/>
                        <xsd:enumeration value="Blue Cross and Blue Shield of North Carolina"/>
                        <xsd:enumeration value="Blue Cross and Blue Shield of Rhode Island"/>
                        <xsd:enumeration value="Blue Cross Blue Shield Association"/>
                        <xsd:enumeration value="Blue Cross Blue Shield of Arizona Advantage"/>
                        <xsd:enumeration value="Blue Cross Blue Shield of Kansas City"/>
                        <xsd:enumeration value="Blue Cross Blue Shield of Michigan"/>
                        <xsd:enumeration value="Blue Cross of Idaho"/>
                        <xsd:enumeration value="Blue Shield of California"/>
                        <xsd:enumeration value="BMC Software India Private Limited"/>
                        <xsd:enumeration value="BMC Software, Inc."/>
                        <xsd:enumeration value="BMW"/>
                        <xsd:enumeration value="BNP Paribas"/>
                        <xsd:enumeration value="BNP Paribas India Solutions Pvt. Limited"/>
                        <xsd:enumeration value="BNY Mellon AM - UK"/>
                        <xsd:enumeration value="BNY Mellon IS - Corporate Trust"/>
                        <xsd:enumeration value="BNY Mellon WTC - Corporate Services"/>
                        <xsd:enumeration value="Boehringer Ingelheim"/>
                        <xsd:enumeration value="Boots"/>
                        <xsd:enumeration value="Bosch"/>
                        <xsd:enumeration value="Boston Consultancy Group"/>
                        <xsd:enumeration value="Bowker"/>
                        <xsd:enumeration value="Braas Monier - MLEU"/>
                        <xsd:enumeration value="Branch Banking ＆ Trust Company"/>
                        <xsd:enumeration value="Brass Monier"/>
                        <xsd:enumeration value="Bravura Solutions"/>
                        <xsd:enumeration value="Breg"/>
                        <xsd:enumeration value="Brewin Dolphin"/>
                        <xsd:enumeration value="Bridgewater Associates, LP"/>
                        <xsd:enumeration value="Brinker International, Inc."/>
                        <xsd:enumeration value="Bristol-Myers KK"/>
                        <xsd:enumeration value="British Airways Plc"/>
                        <xsd:enumeration value="British American Tobacco –BAT"/>
                        <xsd:enumeration value="British Business Bank (BBB)"/>
                        <xsd:enumeration value="British Gas"/>
                        <xsd:enumeration value="British Petroleum"/>
                        <xsd:enumeration value="Brown Brothers Harriman"/>
                        <xsd:enumeration value="BT Group"/>
                        <xsd:enumeration value="BUPA"/>
                        <xsd:enumeration value="Burger Sohne Group"/>
                        <xsd:enumeration value="Bursa Malaysia"/>
                        <xsd:enumeration value="BWW"/>
                        <xsd:enumeration value="Caesars entertainment"/>
                        <xsd:enumeration value="CalOptima"/>
                        <xsd:enumeration value="CalPERS"/>
                        <xsd:enumeration value="Cambridge Assessment"/>
                        <xsd:enumeration value="Canadian Automobile Association"/>
                        <xsd:enumeration value="Canadian National Railway Company"/>
                        <xsd:enumeration value="Canadian Tire Corporation"/>
                        <xsd:enumeration value="Candriam Investors"/>
                        <xsd:enumeration value="Capella"/>
                        <xsd:enumeration value="Capital Blue Cross"/>
                        <xsd:enumeration value="Capital One"/>
                        <xsd:enumeration value="Cardinal Health Inc"/>
                        <xsd:enumeration value="CareCentrix"/>
                        <xsd:enumeration value="CareFirst - Market Facing ＆ EDI"/>
                        <xsd:enumeration value="CareFirst Corporate Programs and D ＆ I"/>
                        <xsd:enumeration value="CareSource"/>
                        <xsd:enumeration value="Cargill"/>
                        <xsd:enumeration value="Cargotec"/>
                        <xsd:enumeration value="Carlsberg"/>
                        <xsd:enumeration value="Carmax"/>
                        <xsd:enumeration value="Carnival Cruise Lines"/>
                        <xsd:enumeration value="Carolinas HealthCare System"/>
                        <xsd:enumeration value="Caterpillar Logistics Services, Inc"/>
                        <xsd:enumeration value="Cathay Pacific"/>
                        <xsd:enumeration value="CBEC GOI"/>
                        <xsd:enumeration value="Cbeyond Communications"/>
                        <xsd:enumeration value="CBRE, Inc"/>
                        <xsd:enumeration value="CBS"/>
                        <xsd:enumeration value="CCC"/>
                        <xsd:enumeration value="CCC Information Services Inc."/>
                        <xsd:enumeration value="CDSI"/>
                        <xsd:enumeration value="CEC (Career Education Corporation)"/>
                        <xsd:enumeration value="Celgene Corporation"/>
                        <xsd:enumeration value="Cengage Learning Technology services"/>
                        <xsd:enumeration value="Centene"/>
                        <xsd:enumeration value="Central Board fof Excise and customs"/>
                        <xsd:enumeration value="Central Hudson Gas ＆ Electricity"/>
                        <xsd:enumeration value="Centrica Plc"/>
                        <xsd:enumeration value="CEPSA"/>
                        <xsd:enumeration value="CFA"/>
                        <xsd:enumeration value="Changi Airport Group"/>
                        <xsd:enumeration value="Charles River"/>
                        <xsd:enumeration value="Charming Charlie Inc."/>
                        <xsd:enumeration value="Charter Communications, Inc."/>
                        <xsd:enumeration value="Charter Hall Corp"/>
                        <xsd:enumeration value="Chesapeake Regional Information System for our Patients (CRISP)"/>
                        <xsd:enumeration value="ChikFilA"/>
                        <xsd:enumeration value="China CITIC Bank"/>
                        <xsd:enumeration value="China Lighting Power"/>
                        <xsd:enumeration value="Chola Finance"/>
                        <xsd:enumeration value="Christie's International Plc"/>
                        <xsd:enumeration value="Chubb Insurance"/>
                        <xsd:enumeration value="Cigna"/>
                        <xsd:enumeration value="Cigna TTK Health Insurance"/>
                        <xsd:enumeration value="CIMB"/>
                        <xsd:enumeration value="CIMB Bank"/>
                        <xsd:enumeration value="Cirrus Design Corporation"/>
                        <xsd:enumeration value="Cisco Systems, Inc."/>
                        <xsd:enumeration value="CIT Group"/>
                        <xsd:enumeration value="Citi-TTS-NA"/>
                        <xsd:enumeration value="Citizens Bank"/>
                        <xsd:enumeration value="Citrix Systems Inc"/>
                        <xsd:enumeration value="CJ Energy services"/>
                        <xsd:enumeration value="Clearwater Papers"/>
                        <xsd:enumeration value="Clorox"/>
                        <xsd:enumeration value="Clorox Services Company"/>
                        <xsd:enumeration value="Close Brothers - Retail"/>
                        <xsd:enumeration value="CMS Baltimore"/>
                        <xsd:enumeration value="CNB Bank"/>
                        <xsd:enumeration value="CNH Global N.V."/>
                        <xsd:enumeration value="CNO Financial Group"/>
                        <xsd:enumeration value="CNO Services LLC"/>
                        <xsd:enumeration value="Coca-Cola Bottling Co. Consolidated"/>
                        <xsd:enumeration value="Cognizant"/>
                        <xsd:enumeration value="Collective Brands, Inc."/>
                        <xsd:enumeration value="Collinson"/>
                        <xsd:enumeration value="Comcast Cable Communications, Inc."/>
                        <xsd:enumeration value="Comerica Bank"/>
                        <xsd:enumeration value="Commercial Bank of Dubai"/>
                        <xsd:enumeration value="Commerz Bank"/>
                        <xsd:enumeration value="Community Health Choice"/>
                        <xsd:enumeration value="Comprehensive health Management Inc"/>
                        <xsd:enumeration value="Con Edison"/>
                        <xsd:enumeration value="CONMED"/>
                        <xsd:enumeration value="Connell Bros"/>
                        <xsd:enumeration value="Continental"/>
                        <xsd:enumeration value="Continental Tyres"/>
                        <xsd:enumeration value="Co-operative Bank"/>
                        <xsd:enumeration value="Corbion"/>
                        <xsd:enumeration value="CoreLogic"/>
                        <xsd:enumeration value="Corso Insurance"/>
                        <xsd:enumeration value="Costco"/>
                        <xsd:enumeration value="COTY US LLC"/>
                        <xsd:enumeration value="Country Financial"/>
                        <xsd:enumeration value="Covidien Inc."/>
                        <xsd:enumeration value="Cox Communications, Inc."/>
                        <xsd:enumeration value="Crawford and Company"/>
                        <xsd:enumeration value="Credit Suisse"/>
                        <xsd:enumeration value="Credit Suisse AG, Singapore Branch"/>
                        <xsd:enumeration value="Credit Suisse Securities Europe Ltd"/>
                        <xsd:enumeration value="Credit Suisse Securities USA LLC"/>
                        <xsd:enumeration value="CSAA Insurance Exchange"/>
                        <xsd:enumeration value="CSL Behring"/>
                        <xsd:enumeration value="Cummins, Inc."/>
                        <xsd:enumeration value="CUNA Mutual Group"/>
                        <xsd:enumeration value="Cushman ＆ Wakefield"/>
                        <xsd:enumeration value="CVS Caremark"/>
                        <xsd:enumeration value="CVS Pharmacy Inc"/>
                        <xsd:enumeration value="Daiichi Sankyo- LS Vertical"/>
                        <xsd:enumeration value="Daiichi Sankyo, Inc."/>
                        <xsd:enumeration value="Daikin"/>
                        <xsd:enumeration value="Daimler"/>
                        <xsd:enumeration value="Daman Insurance"/>
                        <xsd:enumeration value="Damco"/>
                        <xsd:enumeration value="Danaher"/>
                        <xsd:enumeration value="Danica Insurance"/>
                        <xsd:enumeration value="DBS Singapore"/>
                        <xsd:enumeration value="DCT - Abu Dhabi"/>
                        <xsd:enumeration value="Dean Foods Company"/>
                        <xsd:enumeration value="DEFRA"/>
                        <xsd:enumeration value="Del Monte Foods"/>
                        <xsd:enumeration value="Delhaize"/>
                        <xsd:enumeration value="Dell"/>
                        <xsd:enumeration value="Delta Airlines"/>
                        <xsd:enumeration value="Delta Dental"/>
                        <xsd:enumeration value="Deluxe Corporation"/>
                        <xsd:enumeration value="DentaQuest"/>
                        <xsd:enumeration value="Dentsu"/>
                        <xsd:enumeration value="Depository Trust and Clearing Corporation"/>
                        <xsd:enumeration value="Dept of Commerce"/>
                        <xsd:enumeration value="Deutsch Family Wine ＆ Spirits"/>
                        <xsd:enumeration value="Deutsche Telekom"/>
                        <xsd:enumeration value="Deutshe Boerse AG (BFS)"/>
                        <xsd:enumeration value="DEWA"/>
                        <xsd:enumeration value="Dexia"/>
                        <xsd:enumeration value="DFS Venture Singapore (Pte) Limited"/>
                        <xsd:enumeration value="DHFL"/>
                        <xsd:enumeration value="Diageo Great Britain Ltd"/>
                        <xsd:enumeration value="Digital Insights"/>
                        <xsd:enumeration value="Direct Energy Operations Inc"/>
                        <xsd:enumeration value="Direct Energy Operations Inc."/>
                        <xsd:enumeration value="Discount Tire Corporation"/>
                        <xsd:enumeration value="Discover Financial Services"/>
                        <xsd:enumeration value="Discovery Health Partners"/>
                        <xsd:enumeration value="Dish Network"/>
                        <xsd:enumeration value="Disney"/>
                        <xsd:enumeration value="DLL"/>
                        <xsd:enumeration value="Dole"/>
                        <xsd:enumeration value="Dominion National"/>
                        <xsd:enumeration value="Dong Energy"/>
                        <xsd:enumeration value="Dow Jones"/>
                        <xsd:enumeration value="Dr. Reddy's Labs (DRL)"/>
                        <xsd:enumeration value="Drexel university"/>
                        <xsd:enumeration value="DSB"/>
                        <xsd:enumeration value="DSM"/>
                        <xsd:enumeration value="DTZ"/>
                        <xsd:enumeration value="Dubai Customs"/>
                        <xsd:enumeration value="Dubai Islamic bank"/>
                        <xsd:enumeration value="Dubai Parks and Resorts"/>
                        <xsd:enumeration value="Dubai Properties Group"/>
                        <xsd:enumeration value="Dubai Trade"/>
                        <xsd:enumeration value="Duke Clinical Research Institute"/>
                        <xsd:enumeration value="Dun ＆ Bradstreet"/>
                        <xsd:enumeration value="Dunkin Brands, Inc."/>
                        <xsd:enumeration value="Duty Free Shop (DFS)"/>
                        <xsd:enumeration value="E TRADE Financial Corporation"/>
                        <xsd:enumeration value="E.ON"/>
                        <xsd:enumeration value="eBay Inc"/>
                        <xsd:enumeration value="Echo Entertainment Group"/>
                        <xsd:enumeration value="Ecolab"/>
                        <xsd:enumeration value="EDB Singapore"/>
                        <xsd:enumeration value="EDMC (Education Management Corporation)"/>
                        <xsd:enumeration value="Eisai, Inc."/>
                        <xsd:enumeration value="Eisenmann"/>
                        <xsd:enumeration value="EJ Gallo"/>
                        <xsd:enumeration value="ELC Beauty LLC"/>
                        <xsd:enumeration value="Electricity supply board"/>
                        <xsd:enumeration value="Electrolux"/>
                        <xsd:enumeration value="Electronic Arts"/>
                        <xsd:enumeration value="Electronic Arts Inc."/>
                        <xsd:enumeration value="ELEXON Ltd"/>
                        <xsd:enumeration value="Eli Lilly and Company"/>
                        <xsd:enumeration value="Elsevier LTD"/>
                        <xsd:enumeration value="Emaar"/>
                        <xsd:enumeration value="EmblemHealth"/>
                        <xsd:enumeration value="Emdeon"/>
                        <xsd:enumeration value="EMERSON"/>
                        <xsd:enumeration value="Emirates National Bank of Dubai"/>
                        <xsd:enumeration value="EmployBridge"/>
                        <xsd:enumeration value="Endeavour Energy"/>
                        <xsd:enumeration value="Endo"/>
                        <xsd:enumeration value="Energy Australia"/>
                        <xsd:enumeration value="ENOC"/>
                        <xsd:enumeration value="Enstar Insurance"/>
                        <xsd:enumeration value="Entergy"/>
                        <xsd:enumeration value="Ergo Insurance"/>
                        <xsd:enumeration value="Ericsson"/>
                        <xsd:enumeration value="ESHC"/>
                        <xsd:enumeration value="ESIS"/>
                        <xsd:enumeration value="Estee Lauder"/>
                        <xsd:enumeration value="Estée Lauder Companies"/>
                        <xsd:enumeration value="Ethiad"/>
                        <xsd:enumeration value="Etihad"/>
                        <xsd:enumeration value="Euler Hermes"/>
                        <xsd:enumeration value="eviCore Healthcare"/>
                        <xsd:enumeration value="Evonik"/>
                        <xsd:enumeration value="Excellus Health Plan Inc"/>
                        <xsd:enumeration value="Exelon Utilities"/>
                        <xsd:enumeration value="Exeter Financials – USA BFS"/>
                        <xsd:enumeration value="Expedia Inc."/>
                        <xsd:enumeration value="Express Script Holding Company"/>
                        <xsd:enumeration value="EY Global Services Limited"/>
                        <xsd:enumeration value="EyeMed Vision Care LLC"/>
                        <xsd:enumeration value="F5 Networks"/>
                        <xsd:enumeration value="Facebook"/>
                        <xsd:enumeration value="Fallon Community Health Plan, Inc"/>
                        <xsd:enumeration value="Family Dollar"/>
                        <xsd:enumeration value="FARAH PARK"/>
                        <xsd:enumeration value="Farmers Insurance Group"/>
                        <xsd:enumeration value="FCA"/>
                        <xsd:enumeration value="FCA - Financial Conduct Authority"/>
                        <xsd:enumeration value="Ferring Pharmaceuticals"/>
                        <xsd:enumeration value="Festool"/>
                        <xsd:enumeration value="FICOH"/>
                        <xsd:enumeration value="First American"/>
                        <xsd:enumeration value="First Data"/>
                        <xsd:enumeration value="First Gulf Bank"/>
                        <xsd:enumeration value="Fisher Clinical Services GmbH"/>
                        <xsd:enumeration value="Fisher Scientific Company L.L.C."/>
                        <xsd:enumeration value="Fittleworth Medical Limited"/>
                        <xsd:enumeration value="FleetCor"/>
                        <xsd:enumeration value="Florida Blue"/>
                        <xsd:enumeration value="Florida Power ＆ Light company"/>
                        <xsd:enumeration value="Florida Power and Light Company"/>
                        <xsd:enumeration value="Fluke Electronic Corporation"/>
                        <xsd:enumeration value="Foodstuffs North Island Limited"/>
                        <xsd:enumeration value="Ford Motor Company"/>
                        <xsd:enumeration value="Forest Laboratories, Inc"/>
                        <xsd:enumeration value="Fortum Oyj"/>
                        <xsd:enumeration value="Fossil"/>
                        <xsd:enumeration value="Fox"/>
                        <xsd:enumeration value="Franklin Templeton"/>
                        <xsd:enumeration value="Freddie Mac"/>
                        <xsd:enumeration value="Freedom Mortgage Corporation"/>
                        <xsd:enumeration value="Frontera Capital"/>
                        <xsd:enumeration value="Frontier"/>
                        <xsd:enumeration value="FWD"/>
                        <xsd:enumeration value="GAIG"/>
                        <xsd:enumeration value="Galderma"/>
                        <xsd:enumeration value="Galapagos"/>
                        <xsd:enumeration value="Gamesys"/>
                        <xsd:enumeration value="Gannett"/>
                        <xsd:enumeration value="GAP"/>
                        <xsd:enumeration value="Gard AS"/>
                        <xsd:enumeration value="GCPL"/>
                        <xsd:enumeration value="GE Appliances"/>
                        <xsd:enumeration value="GE HealthCare"/>
                        <xsd:enumeration value="GEICO"/>
                        <xsd:enumeration value="Geisinger"/>
                        <xsd:enumeration value="GEL Insurance"/>
                        <xsd:enumeration value="Genentech Inc"/>
                        <xsd:enumeration value="General Electric Appliances"/>
                        <xsd:enumeration value="General Mills"/>
                        <xsd:enumeration value="General Re"/>
                        <xsd:enumeration value="Genomics England"/>
                        <xsd:enumeration value="GFK"/>
                        <xsd:enumeration value="Gilead"/>
                        <xsd:enumeration value="Glaxosmithkline Plc"/>
                        <xsd:enumeration value="GlaxoSmithKline Services Unlimited"/>
                        <xsd:enumeration value="Global Foundries"/>
                        <xsd:enumeration value="Global Partners LP"/>
                        <xsd:enumeration value="GLOBALFOUNDRIES Singapore Pte. Ltd"/>
                        <xsd:enumeration value="GLOBALFOUNDRIES U.S. Inc."/>
                        <xsd:enumeration value="Globe Telecom, Inc."/>
                        <xsd:enumeration value="GN Nord"/>
                        <xsd:enumeration value="Golden 1"/>
                        <xsd:enumeration value="Google"/>
                        <xsd:enumeration value="Group M"/>
                        <xsd:enumeration value="Grundfos"/>
                        <xsd:enumeration value="Guardian Life Insurance Company"/>
                        <xsd:enumeration value="Guild Mortgage"/>
                        <xsd:enumeration value="Gullivers Travel Associates Ltd."/>
                        <xsd:enumeration value="Guy Carpenter"/>
                        <xsd:enumeration value="Gymboree"/>
                        <xsd:enumeration value="H. E. Butt Grocery Company"/>
                        <xsd:enumeration value="Hagergroup"/>
                        <xsd:enumeration value="Halyard"/>
                        <xsd:enumeration value="Hamad Medical Corporation"/>
                        <xsd:enumeration value="Hang Seng Bank"/>
                        <xsd:enumeration value="Hanover"/>
                        <xsd:enumeration value="Harris"/>
                        <xsd:enumeration value="Hartford Insurance"/>
                        <xsd:enumeration value="Hasbro"/>
                        <xsd:enumeration value="Hawaii Medical Service Association"/>
                        <xsd:enumeration value="Haylard"/>
                        <xsd:enumeration value="HBO - Home Box Office"/>
                        <xsd:enumeration value="HCSC"/>
                        <xsd:enumeration value="Hdfc Bank"/>
                        <xsd:enumeration value="Healogics"/>
                        <xsd:enumeration value="Health Alliance Plan (HAP)"/>
                        <xsd:enumeration value="Healthfirst"/>
                        <xsd:enumeration value="HealthNet"/>
                        <xsd:enumeration value="Healthnow"/>
                        <xsd:enumeration value="Healthways, Inc."/>
                        <xsd:enumeration value="Hearst (IME vertical)"/>
                        <xsd:enumeration value="Heathrow Airport Limited"/>
                        <xsd:enumeration value="HEB"/>
                        <xsd:enumeration value="Heineken"/>
                        <xsd:enumeration value="Hello Fresh"/>
                        <xsd:enumeration value="Henry Schein"/>
                        <xsd:enumeration value="Heraeus"/>
                        <xsd:enumeration value="Herbert Smith Freehills"/>
                        <xsd:enumeration value="HESA"/>
                        <xsd:enumeration value="Hess Corporation"/>
                        <xsd:enumeration value="Hill-Rom"/>
                        <xsd:enumeration value="Hiscox"/>
                        <xsd:enumeration value="HNA Aviation"/>
                        <xsd:enumeration value="Hoag - Healthcare"/>
                        <xsd:enumeration value="Home Depot, Inc."/>
                        <xsd:enumeration value="Home Retail Group"/>
                        <xsd:enumeration value="Homebase"/>
                        <xsd:enumeration value="HomeServe plc"/>
                        <xsd:enumeration value="Honeywell International"/>
                        <xsd:enumeration value="Hong Leong"/>
                        <xsd:enumeration value="Horizon BCBS of New Jersey"/>
                        <xsd:enumeration value="Hospira"/>
                        <xsd:enumeration value="Hotel Connections Ltd"/>
                        <xsd:enumeration value="Houghton Mifflin Harcourt (HMH)"/>
                        <xsd:enumeration value="HP"/>
                        <xsd:enumeration value="HSBC Bank Plc"/>
                        <xsd:enumeration value="Huawei"/>
                        <xsd:enumeration value="Humana Inc."/>
                        <xsd:enumeration value="HVHC"/>
                        <xsd:enumeration value="Hyundai Autoever America"/>
                        <xsd:enumeration value="Hyundai Information Service,NA"/>
                        <xsd:enumeration value="ICICI"/>
                        <xsd:enumeration value="IDA Singapore"/>
                        <xsd:enumeration value="IDB"/>
                        <xsd:enumeration value="IDFC bank"/>
                        <xsd:enumeration value="iHeartMedia"/>
                        <xsd:enumeration value="Ikano Bank"/>
                        <xsd:enumeration value="Imagine Communications (IME)"/>
                        <xsd:enumeration value="IMS Health Incorporated"/>
                        <xsd:enumeration value="IMS: Information Management Solutions"/>
                        <xsd:enumeration value="InComm"/>
                        <xsd:enumeration value="Indigo"/>
                        <xsd:enumeration value="Infineon"/>
                        <xsd:enumeration value="Informa"/>
                        <xsd:enumeration value="ING Bank"/>
                        <xsd:enumeration value="ING Belgium NV"/>
                        <xsd:enumeration value="ING Investment Management (Europe) B.V."/>
                        <xsd:enumeration value="ING North America Insurance Corporation"/>
                        <xsd:enumeration value="Ingersoll-Rand Company Limited"/>
                        <xsd:enumeration value="Inmarsat"/>
                        <xsd:enumeration value="Inovant LLC"/>
                        <xsd:enumeration value="Intel"/>
                        <xsd:enumeration value="InterContinental Hotels Group"/>
                        <xsd:enumeration value="International Air Transport Association"/>
                        <xsd:enumeration value="International Flavors ＆ Fragrances, Inc"/>
                        <xsd:enumeration value="Interstate Batteries"/>
                        <xsd:enumeration value="Intervet International B.V."/>
                        <xsd:enumeration value="Intessa Banking"/>
                        <xsd:enumeration value="INTTRA, Inc."/>
                        <xsd:enumeration value="Intuit Inc."/>
                        <xsd:enumeration value="Invesco"/>
                        <xsd:enumeration value="Ipsen"/>
                        <xsd:enumeration value="Ipsos OTX Corporation"/>
                        <xsd:enumeration value="ISDA"/>
                        <xsd:enumeration value="ISS World Services A/S"/>
                        <xsd:enumeration value="ITAU Private Bank"/>
                        <xsd:enumeration value="ITV"/>
                        <xsd:enumeration value="J Sainsbury plc"/>
                        <xsd:enumeration value="J.B Hunt"/>
                        <xsd:enumeration value="J.B. Hunt"/>
                        <xsd:enumeration value="Jabil Inc."/>
                        <xsd:enumeration value="Jack in the Box"/>
                        <xsd:enumeration value="Janssen"/>
                        <xsd:enumeration value="Jeld Wen"/>
                        <xsd:enumeration value="JLL"/>
                        <xsd:enumeration value="John Deere"/>
                        <xsd:enumeration value="John Hancock Life Insurance Company- USA"/>
                        <xsd:enumeration value="John Lewis Partnership UK"/>
                        <xsd:enumeration value="Johnson ＆ Johnson"/>
                        <xsd:enumeration value="Johnson Controls, Inc."/>
                        <xsd:enumeration value="JP Morgan Asset Management"/>
                        <xsd:enumeration value="JPMC - CCS"/>
                        <xsd:enumeration value="JPMC - Corporate Technology"/>
                        <xsd:enumeration value="JPMC CCB"/>
                        <xsd:enumeration value="JPMC CIB IS NY"/>
                        <xsd:enumeration value="JPMC CIB Market UK"/>
                        <xsd:enumeration value="JPMC CIB Market US"/>
                        <xsd:enumeration value="JPMC CIB Risk US"/>
                        <xsd:enumeration value="JPMC IMPB"/>
                        <xsd:enumeration value="JPMC Mortgage Bank - Default Management"/>
                        <xsd:enumeration value="JPMC Mortgage Bank - Originations"/>
                        <xsd:enumeration value="JPMC Mortgage Bank - Shared Services"/>
                        <xsd:enumeration value="JPMC Private Bank"/>
                        <xsd:enumeration value="JPMC RetailData Management and Analytics"/>
                        <xsd:enumeration value="JPMC Student ＆ Auto Loans"/>
                        <xsd:enumeration value="JPMC TS Chicago"/>
                        <xsd:enumeration value="Jumeirah Plc"/>
                        <xsd:enumeration value="Kaiser Permanente"/>
                        <xsd:enumeration value="KAMAL OSMAN JAMJOOM Group LLC (KOJ)"/>
                        <xsd:enumeration value="Kantar Health"/>
                        <xsd:enumeration value="Kantar Worldpanel"/>
                        <xsd:enumeration value="KBC Bank"/>
                        <xsd:enumeration value="Kemper Corporation"/>
                        <xsd:enumeration value="Kenya Commercial Bank"/>
                        <xsd:enumeration value="Keybank National Association"/>
                        <xsd:enumeration value="Keysight"/>
                        <xsd:enumeration value="KFC"/>
                        <xsd:enumeration value="KIA Motors Inc,"/>
                        <xsd:enumeration value="Kier Group"/>
                        <xsd:enumeration value="Kimberly-Clark Corporation"/>
                        <xsd:enumeration value="Klockner"/>
                        <xsd:enumeration value="Kohl s Department Stores, Inc"/>
                        <xsd:enumeration value="Konecranes"/>
                        <xsd:enumeration value="Kotak Life Insurance"/>
                        <xsd:enumeration value="KPMG"/>
                        <xsd:enumeration value="KPN"/>
                        <xsd:enumeration value="Kroger"/>
                        <xsd:enumeration value="Kronos"/>
                        <xsd:enumeration value="Kyowa Hakko Kirin"/>
                        <xsd:enumeration value="La Quinta"/>
                        <xsd:enumeration value="LabCorp"/>
                        <xsd:enumeration value="LahiTapiola"/>
                        <xsd:enumeration value="Land Transport Authority"/>
                        <xsd:enumeration value="Landmark Retail Limited"/>
                        <xsd:enumeration value="Lapeyre"/>
                        <xsd:enumeration value="Las Vegas Sands"/>
                        <xsd:enumeration value="LAUSD (Los Angeles Unified School District)"/>
                        <xsd:enumeration value="Ledvance"/>
                        <xsd:enumeration value="LendLease"/>
                        <xsd:enumeration value="Lenovo"/>
                        <xsd:enumeration value="Leo Pharma"/>
                        <xsd:enumeration value="Levis"/>
                        <xsd:enumeration value="LexisNexis"/>
                        <xsd:enumeration value="Liberty Global"/>
                        <xsd:enumeration value="Liberty Mutual Benefits"/>
                        <xsd:enumeration value="Liberty Mutual Insurance Company"/>
                        <xsd:enumeration value="Liberty Videocon General Insurance"/>
                        <xsd:enumeration value="Lifestyle International (P) Ltd"/>
                        <xsd:enumeration value="Lilly"/>
                        <xsd:enumeration value="Lincoln National Lf Insur Co"/>
                        <xsd:enumeration value="LinkedIn"/>
                        <xsd:enumeration value="Lion’s Festivals"/>
                        <xsd:enumeration value="LiveNation"/>
                        <xsd:enumeration value="Lloyds Banking Group Plc"/>
                        <xsd:enumeration value="Lloyds TSB Group plc"/>
                        <xsd:enumeration value="Loblaws Inc."/>
                        <xsd:enumeration value="Logitech, Inc"/>
                        <xsd:enumeration value="L'Oreal"/>
                        <xsd:enumeration value="Los Angeles Times"/>
                        <xsd:enumeration value="Lowe’s"/>
                        <xsd:enumeration value="Lowe’s (Retail)"/>
                        <xsd:enumeration value="Lowell"/>
                        <xsd:enumeration value="LPL Financials"/>
                        <xsd:enumeration value="Lufthansa"/>
                        <xsd:enumeration value="Lululemon"/>
                        <xsd:enumeration value="Lundbeck"/>
                        <xsd:enumeration value="M＆T Bank"/>
                        <xsd:enumeration value="Macmillan"/>
                        <xsd:enumeration value="Macy's"/>
                        <xsd:enumeration value="Maersk Oil and Gas"/>
                        <xsd:enumeration value="Magellan Health Services"/>
                        <xsd:enumeration value="Mallinckrodt Pharmaceuticals"/>
                        <xsd:enumeration value="MAN"/>
                        <xsd:enumeration value="Manheim Interactive"/>
                        <xsd:enumeration value="ManpowerGroup"/>
                        <xsd:enumeration value="Manulife Financial"/>
                        <xsd:enumeration value="Mapfre"/>
                        <xsd:enumeration value="Marathon Oil Company"/>
                        <xsd:enumeration value="Marathon Petroleum Company LP"/>
                        <xsd:enumeration value="Marel"/>
                        <xsd:enumeration value="Marina Bay Sands"/>
                        <xsd:enumeration value="Marine Harvest"/>
                        <xsd:enumeration value="Maritz Inc"/>
                        <xsd:enumeration value="Marks ＆ Spencer"/>
                        <xsd:enumeration value="Marriott International"/>
                        <xsd:enumeration value="MARS"/>
                        <xsd:enumeration value="Marsh Inc."/>
                        <xsd:enumeration value="Masco Corporation"/>
                        <xsd:enumeration value="Massachusetts Mutual Life Insurance Co."/>
                        <xsd:enumeration value="MasTec"/>
                        <xsd:enumeration value="Master Brands Cabinet Inc"/>
                        <xsd:enumeration value="Mastercard"/>
                        <xsd:enumeration value="Mattel HK"/>
                        <xsd:enumeration value="Mattel, Inc."/>
                        <xsd:enumeration value="Max Life Insurance"/>
                        <xsd:enumeration value="McAfee, Inc."/>
                        <xsd:enumeration value="McDonalds"/>
                        <xsd:enumeration value="McKesson"/>
                        <xsd:enumeration value="McKinsey"/>
                        <xsd:enumeration value="Med Alineo"/>
                        <xsd:enumeration value="MedAssets Supply Chain Systems LLC"/>
                        <xsd:enumeration value="Medco"/>
                        <xsd:enumeration value="MedData"/>
                        <xsd:enumeration value="Media Development Authority Singapore"/>
                        <xsd:enumeration value="MedImmune LLC"/>
                        <xsd:enumeration value="MedSolutions, Inc"/>
                        <xsd:enumeration value="Medtronic Inc."/>
                        <xsd:enumeration value="Medxcel"/>
                        <xsd:enumeration value="Melinta Therapeutics"/>
                        <xsd:enumeration value="Mercedes-Benz Auto Finance Ltd."/>
                        <xsd:enumeration value="Merck ＆ Co Inc - Consumer"/>
                        <xsd:enumeration value="Merck ＆ Co. Inc., - GHH"/>
                        <xsd:enumeration value="Merck ＆ Co. Inc., - MRL"/>
                        <xsd:enumeration value="Merck ＆ Co., Inc. - Shared Services"/>
                        <xsd:enumeration value="Merck KGaA"/>
                        <xsd:enumeration value="Merck Sharp ＆ Dohme (IA) Corp"/>
                        <xsd:enumeration value="Merck Sharp ＆ Dohme Europe Inc."/>
                        <xsd:enumeration value="Mercury Insurance Services, LLC"/>
                        <xsd:enumeration value="Merz"/>
                        <xsd:enumeration value="MetLife"/>
                        <xsd:enumeration value="MetLife Insurance Co of Hong Kong Ltd"/>
                        <xsd:enumeration value="Metro Bank"/>
                        <xsd:enumeration value="Metropolitan Life Insurance Company"/>
                        <xsd:enumeration value="MGM Resorts International"/>
                        <xsd:enumeration value="MGM Studios Inc."/>
                        <xsd:enumeration value="MGMT3D, LLC"/>
                        <xsd:enumeration value="Microsoft Corporation"/>
                        <xsd:enumeration value="MicroStrategy - IME Vertical"/>
                        <xsd:enumeration value="Miller Coors"/>
                        <xsd:enumeration value="Ministry of Health - KSA"/>
                        <xsd:enumeration value="Ministry of Manpower, Singapore"/>
                        <xsd:enumeration value="Mitchells ＆ Butlers"/>
                        <xsd:enumeration value="Mitsubishi Tanabe Pharma America (MTPA)"/>
                        <xsd:enumeration value="Mitsubishi Union Bank"/>
                        <xsd:enumeration value="Mizuho Bank"/>
                        <xsd:enumeration value="MMM LTD"/>
                        <xsd:enumeration value="MNMN Corporation"/>
                        <xsd:enumeration value="Mobily"/>
                        <xsd:enumeration value="Moda Health"/>
                        <xsd:enumeration value="Molina Health Care, Inc."/>
                        <xsd:enumeration value="Molina Healthcare"/>
                        <xsd:enumeration value="Mondelez Global LLC"/>
                        <xsd:enumeration value="Monsanto"/>
                        <xsd:enumeration value="Montefiore"/>
                        <xsd:enumeration value="Mosaic"/>
                        <xsd:enumeration value="Mosers (Missouri State Employees Retirement System)"/>
                        <xsd:enumeration value="Motorola"/>
                        <xsd:enumeration value="Mount Sinai"/>
                        <xsd:enumeration value="MSD International GmbH(Singapore Branch)"/>
                        <xsd:enumeration value="MSD K.K."/>
                        <xsd:enumeration value="MTI"/>
                        <xsd:enumeration value="MTS Allstream"/>
                        <xsd:enumeration value="MUFG"/>
                        <xsd:enumeration value="MundiPharma"/>
                        <xsd:enumeration value="Mutual of America"/>
                        <xsd:enumeration value="MVP Healthcare"/>
                        <xsd:enumeration value="Mylan"/>
                        <xsd:enumeration value="Nahdi Medical Company"/>
                        <xsd:enumeration value="Nalco champion"/>
                        <xsd:enumeration value="NASDAQ"/>
                        <xsd:enumeration value="National Association of Motor Auctions"/>
                        <xsd:enumeration value="National Bank of Abu Dhabi"/>
                        <xsd:enumeration value="National Grid"/>
                        <xsd:enumeration value="National Life Insurance Co"/>
                        <xsd:enumeration value="National Water Company"/>
                        <xsd:enumeration value="Nationstar Mortgage LLC"/>
                        <xsd:enumeration value="Nationwide Mutual Insurance"/>
                        <xsd:enumeration value="NAV"/>
                        <xsd:enumeration value="Navistar"/>
                        <xsd:enumeration value="Navistar International Corp"/>
                        <xsd:enumeration value="NBCU"/>
                        <xsd:enumeration value="NBN"/>
                        <xsd:enumeration value="NCA"/>
                        <xsd:enumeration value="NEA"/>
                        <xsd:enumeration value="Neiman Marcus"/>
                        <xsd:enumeration value="Nestle"/>
                        <xsd:enumeration value="NetApp"/>
                        <xsd:enumeration value="Network International – Middle east Region – BFS"/>
                        <xsd:enumeration value="Network Rail"/>
                        <xsd:enumeration value="NEU"/>
                        <xsd:enumeration value="New Fortress Energy"/>
                        <xsd:enumeration value="New York Times Company Inc"/>
                        <xsd:enumeration value="Newell"/>
                        <xsd:enumeration value="News America Marketing"/>
                        <xsd:enumeration value="News Corp Australia"/>
                        <xsd:enumeration value="NFU Mutual (Insurance)"/>
                        <xsd:enumeration value="Nike (China) Co. Ltd."/>
                        <xsd:enumeration value="NIKE, Inc."/>
                        <xsd:enumeration value="NiSource"/>
                        <xsd:enumeration value="Nissan"/>
                        <xsd:enumeration value="Nobia"/>
                        <xsd:enumeration value="Norges Bank"/>
                        <xsd:enumeration value="Norli Libris"/>
                        <xsd:enumeration value="North Shore-Long Island Jewish Health"/>
                        <xsd:enumeration value="Northeastern University"/>
                        <xsd:enumeration value="Northern Trust"/>
                        <xsd:enumeration value="Northumbrian water"/>
                        <xsd:enumeration value="Northwest Insurance"/>
                        <xsd:enumeration value="Northwestern Mutual"/>
                        <xsd:enumeration value="Novartis Consumer Health, Inc"/>
                        <xsd:enumeration value="Novartis Oncology IT"/>
                        <xsd:enumeration value="Novartis Pharma AG"/>
                        <xsd:enumeration value="Novartis Pharmaceuticals Corporation"/>
                        <xsd:enumeration value="Novo Nordisk A/S"/>
                        <xsd:enumeration value="Novo Nordisk Inc"/>
                        <xsd:enumeration value="Nuon"/>
                        <xsd:enumeration value="NVEnergy"/>
                        <xsd:enumeration value="NYPA"/>
                        <xsd:enumeration value="ODM and Collaborative Care"/>
                        <xsd:enumeration value="Oklahoma Gas ＆ Electric"/>
                        <xsd:enumeration value="Omnicare"/>
                        <xsd:enumeration value="OneAmerica"/>
                        <xsd:enumeration value="OneWeb"/>
                        <xsd:enumeration value="OneWest Bank"/>
                        <xsd:enumeration value="Ooredoo Qatar"/>
                        <xsd:enumeration value="OP Pohjola"/>
                        <xsd:enumeration value="OP Pohjola - BFS"/>
                        <xsd:enumeration value="OPERS"/>
                        <xsd:enumeration value="OptumInsight Inc - IBS"/>
                        <xsd:enumeration value="OptumInsight Tech Engineering"/>
                        <xsd:enumeration value="OptumRx"/>
                        <xsd:enumeration value="Optus"/>
                        <xsd:enumeration value="Orbitz"/>
                        <xsd:enumeration value="Orica"/>
                        <xsd:enumeration value="Orkla ASA"/>
                        <xsd:enumeration value="OSRAM"/>
                        <xsd:enumeration value="Otsuka America Pharmaceutical, Inc."/>
                        <xsd:enumeration value="Oversea-Chinese Banking Corp Limited"/>
                        <xsd:enumeration value="P＆G (procter and gamble)"/>
                        <xsd:enumeration value="PACCAR"/>
                        <xsd:enumeration value="PacifiCorp"/>
                        <xsd:enumeration value="Palantir Technologies"/>
                        <xsd:enumeration value="Panda"/>
                        <xsd:enumeration value="Papa John's"/>
                        <xsd:enumeration value="Pappa John's"/>
                        <xsd:enumeration value="Park National Corp"/>
                        <xsd:enumeration value="Partners Healthcare"/>
                        <xsd:enumeration value="Patheon"/>
                        <xsd:enumeration value="Payless"/>
                        <xsd:enumeration value="PayPal, Inc."/>
                        <xsd:enumeration value="Pearson Technology Center LLC"/>
                        <xsd:enumeration value="Pearson Technology Centre LLC"/>
                        <xsd:enumeration value="Peet's Coffee"/>
                        <xsd:enumeration value="Penske"/>
                        <xsd:enumeration value="PepsiCo, Inc."/>
                        <xsd:enumeration value="PerkinElmer"/>
                        <xsd:enumeration value="PETRONAS Lubricants Limited"/>
                        <xsd:enumeration value="Petsmart"/>
                        <xsd:enumeration value="PFA Pension"/>
                        <xsd:enumeration value="Pfizer Inc."/>
                        <xsd:enumeration value="Pfizer Japan Inc"/>
                        <xsd:enumeration value="PG＆E"/>
                        <xsd:enumeration value="Philip Morris International"/>
                        <xsd:enumeration value="Philips"/>
                        <xsd:enumeration value="PHOENIX group IT GmbH"/>
                        <xsd:enumeration value="PI Industries"/>
                        <xsd:enumeration value="Pilot Flying J"/>
                        <xsd:enumeration value="Pizza Hut"/>
                        <xsd:enumeration value="PNC Financial Services"/>
                        <xsd:enumeration value="PNM Resources, Inc."/>
                        <xsd:enumeration value="PON Holdings"/>
                        <xsd:enumeration value="Porsche"/>
                        <xsd:enumeration value="Post NL"/>
                        <xsd:enumeration value="Posten Norge"/>
                        <xsd:enumeration value="Premera Bluecross"/>
                        <xsd:enumeration value="Presbyterian HealthCare Services"/>
                        <xsd:enumeration value="Priceline.com"/>
                        <xsd:enumeration value="Prime Therapeutics"/>
                        <xsd:enumeration value="Principal Insurance"/>
                        <xsd:enumeration value="Priority Health US"/>
                        <xsd:enumeration value="Promius Pharma"/>
                        <xsd:enumeration value="Providence Health Plan"/>
                        <xsd:enumeration value="Proximus"/>
                        <xsd:enumeration value="Prudential Insurance"/>
                        <xsd:enumeration value="PruittHealth"/>
                        <xsd:enumeration value="Prysmian"/>
                        <xsd:enumeration value="PSA"/>
                        <xsd:enumeration value="PSE"/>
                        <xsd:enumeration value="Purdue Pharma"/>
                        <xsd:enumeration value="Putnam Investments"/>
                        <xsd:enumeration value="QBE Insurance"/>
                        <xsd:enumeration value="QBE Insurance (Insurance)"/>
                        <xsd:enumeration value="Qdoba"/>
                        <xsd:enumeration value="Qlik"/>
                        <xsd:enumeration value="Quantum Health Inc"/>
                        <xsd:enumeration value="Queensland Government"/>
                        <xsd:enumeration value="QVC Media"/>
                        <xsd:enumeration value="R.R. Donnelley"/>
                        <xsd:enumeration value="Rabobank Nederland"/>
                        <xsd:enumeration value="Rackspace Hosting, Inc."/>
                        <xsd:enumeration value="RadioShack Corporation"/>
                        <xsd:enumeration value="Ralph Lauren Corporation"/>
                        <xsd:enumeration value="RBS"/>
                        <xsd:enumeration value="Realogy Franchise Group"/>
                        <xsd:enumeration value="Regeneron pharmaceuticals"/>
                        <xsd:enumeration value="Reliance"/>
                        <xsd:enumeration value="Reliance Corporate IT Park Ltd"/>
                        <xsd:enumeration value="Renault"/>
                        <xsd:enumeration value="Rentokil Initial Plc"/>
                        <xsd:enumeration value="Republic Services"/>
                        <xsd:enumeration value="Restaurant Services, Inc"/>
                        <xsd:enumeration value="Rexnord"/>
                        <xsd:enumeration value="RJ Reynolds"/>
                        <xsd:enumeration value="RMIT"/>
                        <xsd:enumeration value="Roche Diagnostics"/>
                        <xsd:enumeration value="Roche Diagnostics Corporation-U.S"/>
                        <xsd:enumeration value="Rockwell Automation"/>
                        <xsd:enumeration value="ROINS Financial Services Limited"/>
                        <xsd:enumeration value="Rolls Royce"/>
                        <xsd:enumeration value="Royal Bank of Canada"/>
                        <xsd:enumeration value="Royal Bank Of Canada Europe Ltd"/>
                        <xsd:enumeration value="Royal Caribbean Cruise Lines"/>
                        <xsd:enumeration value="RSA Insurance"/>
                        <xsd:enumeration value="SAI Life Sciences Ltd."/>
                        <xsd:enumeration value="salesforce.com, inc."/>
                        <xsd:enumeration value="Sallie Mae Servicing"/>
                        <xsd:enumeration value="Sally Beauty"/>
                        <xsd:enumeration value="Sammons Financial Group Inc."/>
                        <xsd:enumeration value="Samsung"/>
                        <xsd:enumeration value="San Francisco Health Plan (SFHP)"/>
                        <xsd:enumeration value="Sandoz Inc."/>
                        <xsd:enumeration value="Sanofi"/>
                        <xsd:enumeration value="Sanofi-Aventis Inc."/>
                        <xsd:enumeration value="Santander"/>
                        <xsd:enumeration value="Santen Pharmaceuticals"/>
                        <xsd:enumeration value="Sapphire"/>
                        <xsd:enumeration value="Sasktel"/>
                        <xsd:enumeration value="Saudi British Bank (SABB)"/>
                        <xsd:enumeration value="Saudi Telecom Company (STC)"/>
                        <xsd:enumeration value="SBI Cards"/>
                        <xsd:enumeration value="Scan Health Plan"/>
                        <xsd:enumeration value="Schindler"/>
                        <xsd:enumeration value="Schipho"/>
                        <xsd:enumeration value="Schneider Electric"/>
                        <xsd:enumeration value="Schneider National Inc"/>
                        <xsd:enumeration value="Schneider National, Inc."/>
                        <xsd:enumeration value="Schreiber Foods, Inc."/>
                        <xsd:enumeration value="Sealed air"/>
                        <xsd:enumeration value="Sears Holding Management Corporation"/>
                        <xsd:enumeration value="SEI Investments Company"/>
                        <xsd:enumeration value="Sentry insurance"/>
                        <xsd:enumeration value="Seqirus"/>
                        <xsd:enumeration value="Servier"/>
                        <xsd:enumeration value="Severn Trent Water"/>
                        <xsd:enumeration value="Shanghai Commercial Bank"/>
                        <xsd:enumeration value="Shaw Communications"/>
                        <xsd:enumeration value="Shire"/>
                        <xsd:enumeration value="Shopko"/>
                        <xsd:enumeration value="Siemens Medical Solutions"/>
                        <xsd:enumeration value="Siemens Technologies"/>
                        <xsd:enumeration value="Signify Health"/>
                        <xsd:enumeration value="Simah"/>
                        <xsd:enumeration value="Singapore Airlines"/>
                        <xsd:enumeration value="Singapore Post"/>
                        <xsd:enumeration value="Singapore Tourism Board"/>
                        <xsd:enumeration value="Singtel"/>
                        <xsd:enumeration value="Sino Group"/>
                        <xsd:enumeration value="Six Financials"/>
                        <xsd:enumeration value="SKY"/>
                        <xsd:enumeration value="Smith and Nephew"/>
                        <xsd:enumeration value="SMS800"/>
                        <xsd:enumeration value="SMUD"/>
                        <xsd:enumeration value="Société Générale"/>
                        <xsd:enumeration value="Sodexo"/>
                        <xsd:enumeration value="SolutionStar"/>
                        <xsd:enumeration value="Sony India Software Centre Pvt Ltd"/>
                        <xsd:enumeration value="South West Water"/>
                        <xsd:enumeration value="Southern California Edison"/>
                        <xsd:enumeration value="Southern California Edison Company"/>
                        <xsd:enumeration value="Southern Wine and Spirits"/>
                        <xsd:enumeration value="Spectrum"/>
                        <xsd:enumeration value="Spectrum Pharmaceuticals"/>
                        <xsd:enumeration value="Speedway"/>
                        <xsd:enumeration value="Spirent Communications Inc."/>
                        <xsd:enumeration value="SSB - Serta Simmons Bedding"/>
                        <xsd:enumeration value="ST Microelectronics"/>
                        <xsd:enumeration value="Standard Chartered Bank"/>
                        <xsd:enumeration value="Standard Insurance"/>
                        <xsd:enumeration value="Staples, Inc."/>
                        <xsd:enumeration value="Starmount"/>
                        <xsd:enumeration value="Starwood Hotels"/>
                        <xsd:enumeration value="State Auto"/>
                        <xsd:enumeration value="State of Florida – Department of Health"/>
                        <xsd:enumeration value="State of Illinois"/>
                        <xsd:enumeration value="State of Lousiana"/>
                        <xsd:enumeration value="State of Minnesota"/>
                        <xsd:enumeration value="State of Nevada Health District"/>
                        <xsd:enumeration value="State of PA, Allegheny County"/>
                        <xsd:enumeration value="State of Washington – Department Of Social And Health"/>
                        <xsd:enumeration value="State Street Corporation"/>
                        <xsd:enumeration value="Stater Brothers Market - Retail"/>
                        <xsd:enumeration value="Sterlite Technologies"/>
                        <xsd:enumeration value="Stockland"/>
                        <xsd:enumeration value="Stora Enso"/>
                        <xsd:enumeration value="Storebrand"/>
                        <xsd:enumeration value="Stub Hub Inc"/>
                        <xsd:enumeration value="Sun Pharma"/>
                        <xsd:enumeration value="Suncorp"/>
                        <xsd:enumeration value="SunEdison"/>
                        <xsd:enumeration value="Sunovion"/>
                        <xsd:enumeration value="SunPower"/>
                        <xsd:enumeration value="SunTrust Banks, Inc."/>
                        <xsd:enumeration value="Swift Trans"/>
                        <xsd:enumeration value="Swiss Re"/>
                        <xsd:enumeration value="Switzerland – Europe"/>
                        <xsd:enumeration value="Sydney Water"/>
                        <xsd:enumeration value="Symantec Corporation"/>
                        <xsd:enumeration value="Symbotic"/>
                        <xsd:enumeration value="SYSCO"/>
                        <xsd:enumeration value="T.G.I.Friday's"/>
                        <xsd:enumeration value="Tabadul"/>
                        <xsd:enumeration value="Taco Bell"/>
                        <xsd:enumeration value="Tacoma Public Utilities"/>
                        <xsd:enumeration value="Tahakom"/>
                        <xsd:enumeration value="Tailored Brands"/>
                        <xsd:enumeration value="Takeda EUCAN"/>
                        <xsd:enumeration value="Takeda Pharmaceuticals Asia Pacific"/>
                        <xsd:enumeration value="Takeda Pharmaceuticals U.S.A.,"/>
                        <xsd:enumeration value="TAL Group"/>
                        <xsd:enumeration value="Target Corporation"/>
                        <xsd:enumeration value="Tata Steel Ltd"/>
                        <xsd:enumeration value="Tate ＆ Lyle"/>
                        <xsd:enumeration value="Tawuniya Insurance"/>
                        <xsd:enumeration value="TCL Corporation"/>
                        <xsd:enumeration value="TDAMeritrade"/>
                        <xsd:enumeration value="TE Connectivity"/>
                        <xsd:enumeration value="Tektronix Incorporated"/>
                        <xsd:enumeration value="Tele2 Sverige AB"/>
                        <xsd:enumeration value="Telecom Corporation of New Zealand Ltd"/>
                        <xsd:enumeration value="Telefonica O2 UK Limited"/>
                        <xsd:enumeration value="Telekom Austria"/>
                        <xsd:enumeration value="Telenet"/>
                        <xsd:enumeration value="TeleTech"/>
                        <xsd:enumeration value="Teliasonera"/>
                        <xsd:enumeration value="Telstra"/>
                        <xsd:enumeration value="TELUS Corporation"/>
                        <xsd:enumeration value="Tenneco"/>
                        <xsd:enumeration value="Teva Pharmaceutical"/>
                        <xsd:enumeration value="The Coca Cola Company"/>
                        <xsd:enumeration value="The Co-operative Group"/>
                        <xsd:enumeration value="The Dentists Insurance Company"/>
                        <xsd:enumeration value="The Development Bank, Singapore"/>
                        <xsd:enumeration value="The English Football Association"/>
                        <xsd:enumeration value="The Global Fund"/>
                        <xsd:enumeration value="The Hanover Insurance Group, Inc."/>
                        <xsd:enumeration value="The Hartford"/>
                        <xsd:enumeration value="The Home Depot"/>
                        <xsd:enumeration value="The McGraw-Hill Companies, Inc."/>
                        <xsd:enumeration value="The Neiman Marcus Group, Inc."/>
                        <xsd:enumeration value="The Northern Trust Company"/>
                        <xsd:enumeration value="The Outsource Group Inc"/>
                        <xsd:enumeration value="The Prudential Insurance Co. of America"/>
                        <xsd:enumeration value="The Reinalt-Thomas Corporation"/>
                        <xsd:enumeration value="The TJX Companies, Inc"/>
                        <xsd:enumeration value="The Toronto-Dominion Bank"/>
                        <xsd:enumeration value="The Travelers Indemnity Company"/>
                        <xsd:enumeration value="The Walt Disney Company"/>
                        <xsd:enumeration value="thefa - The English Football Association"/>
                        <xsd:enumeration value="Thermo Fisher"/>
                        <xsd:enumeration value="Think Finance"/>
                        <xsd:enumeration value="Think Tank"/>
                        <xsd:enumeration value="ThinkTech, Inc"/>
                        <xsd:enumeration value="Thomson Reuters"/>
                        <xsd:enumeration value="Threadneedle Investment Services Limited"/>
                        <xsd:enumeration value="Thrivent"/>
                        <xsd:enumeration value="TIAA"/>
                        <xsd:enumeration value="TIAA CREF Financial Services"/>
                        <xsd:enumeration value="Time Inc."/>
                        <xsd:enumeration value="Time Warner Cable LLC"/>
                        <xsd:enumeration value="Tishman Speyer Properties"/>
                        <xsd:enumeration value="Titan"/>
                        <xsd:enumeration value="TiVo Inc."/>
                        <xsd:enumeration value="TJX Company"/>
                        <xsd:enumeration value="TMMT Capital"/>
                        <xsd:enumeration value="T-Mobile"/>
                        <xsd:enumeration value="TNB"/>
                        <xsd:enumeration value="TNSW"/>
                        <xsd:enumeration value="Toronto Dominion Bank"/>
                        <xsd:enumeration value="Tory Burch - Retail"/>
                        <xsd:enumeration value="Total Gas and Power Limited"/>
                        <xsd:enumeration value="Towers Watson"/>
                        <xsd:enumeration value="Toyota Financial Services"/>
                        <xsd:enumeration value="Toyota Motor Sales, U.S.A. Inc."/>
                        <xsd:enumeration value="Tracfone"/>
                        <xsd:enumeration value="Trafigura"/>
                        <xsd:enumeration value="Travelers Insurance"/>
                        <xsd:enumeration value="Travelport"/>
                        <xsd:enumeration value="Trident fresh foods"/>
                        <xsd:enumeration value="Trilegiant Corporation"/>
                        <xsd:enumeration value="TriMedx"/>
                        <xsd:enumeration value="TRYG"/>
                        <xsd:enumeration value="TSL"/>
                        <xsd:enumeration value="T-Systems"/>
                        <xsd:enumeration value="T-Systems International GmbH"/>
                        <xsd:enumeration value="Tucson Electric Power Company"/>
                        <xsd:enumeration value="TUI Travel PLC"/>
                        <xsd:enumeration value="Turner"/>
                        <xsd:enumeration value="Twitter"/>
                        <xsd:enumeration value="U.S. Bancorp"/>
                        <xsd:enumeration value="UBM"/>
                        <xsd:enumeration value="UBS AG Hong Kong Branch"/>
                        <xsd:enumeration value="UBS AG Singapore Branch IT ＆ Consulting"/>
                        <xsd:enumeration value="UBS Financial Services Inc."/>
                        <xsd:enumeration value="UCB"/>
                        <xsd:enumeration value="UECC"/>
                        <xsd:enumeration value="UHC IT"/>
                        <xsd:enumeration value="UHG IT"/>
                        <xsd:enumeration value="UNICEF"/>
                        <xsd:enumeration value="Unilever"/>
                        <xsd:enumeration value="Union Bank"/>
                        <xsd:enumeration value="Uniper"/>
                        <xsd:enumeration value="Unisource"/>
                        <xsd:enumeration value="Unit4"/>
                        <xsd:enumeration value="United Business Media"/>
                        <xsd:enumeration value="United European Car Carriers"/>
                        <xsd:enumeration value="United Spirits Limited"/>
                        <xsd:enumeration value="UnitedHealthcare Community ＆ State"/>
                        <xsd:enumeration value="Universal Music Group"/>
                        <xsd:enumeration value="Universal Postal Union"/>
                        <xsd:enumeration value="University of Chicago Medical Center (UCMC)"/>
                        <xsd:enumeration value="University of Newcastle"/>
                        <xsd:enumeration value="University of Sydney"/>
                        <xsd:enumeration value="University of Virginia (UVAMC)"/>
                        <xsd:enumeration value="Univision Communications Inc (IME)"/>
                        <xsd:enumeration value="Univision Communications Inc."/>
                        <xsd:enumeration value="UNSW – University of New South Wales"/>
                        <xsd:enumeration value="UNUM"/>
                        <xsd:enumeration value="UOB"/>
                        <xsd:enumeration value="UPC"/>
                        <xsd:enumeration value="UPC Communication"/>
                        <xsd:enumeration value="UPM"/>
                        <xsd:enumeration value="UPS"/>
                        <xsd:enumeration value="US Cellular"/>
                        <xsd:enumeration value="Utica National Insurance"/>
                        <xsd:enumeration value="Valeo Services"/>
                        <xsd:enumeration value="Valspar"/>
                        <xsd:enumeration value="Vanguard"/>
                        <xsd:enumeration value="Vantiv Worldpay"/>
                        <xsd:enumeration value="Verisk Health, Inc."/>
                        <xsd:enumeration value="VERITAS Software Corporation"/>
                        <xsd:enumeration value="Verizon Business"/>
                        <xsd:enumeration value="Vertex Pharmaceuticals"/>
                        <xsd:enumeration value="Viacom"/>
                        <xsd:enumeration value="Virgin HealthCare (HealthCare)"/>
                        <xsd:enumeration value="VISA"/>
                        <xsd:enumeration value="VMware, Inc."/>
                        <xsd:enumeration value="Vodafone"/>
                        <xsd:enumeration value="Volkswagen"/>
                        <xsd:enumeration value="Volve"/>
                        <xsd:enumeration value="Volvo"/>
                        <xsd:enumeration value="Vontobel"/>
                        <xsd:enumeration value="vorwerk"/>
                        <xsd:enumeration value="Voya Financials"/>
                        <xsd:enumeration value="VTG"/>
                        <xsd:enumeration value="Waddell ＆ Reed"/>
                        <xsd:enumeration value="Waitrose"/>
                        <xsd:enumeration value="Walgreens Co"/>
                        <xsd:enumeration value="Walgreens Retail"/>
                        <xsd:enumeration value="Wallenius Wilhelmsen Logistics"/>
                        <xsd:enumeration value="Walmart"/>
                        <xsd:enumeration value="Wal-Mart Stores, Inc."/>
                        <xsd:enumeration value="Wal-Mart.com USA, LLC"/>
                        <xsd:enumeration value="Walt Disney Parks and Resorts US Inc."/>
                        <xsd:enumeration value="Walt Disney Pictures"/>
                        <xsd:enumeration value="Warner Bros."/>
                        <xsd:enumeration value="Washington Gas"/>
                        <xsd:enumeration value="Washington Gas Limited"/>
                        <xsd:enumeration value="Watts Water"/>
                        <xsd:enumeration value="WellCare"/>
                        <xsd:enumeration value="Wellington Management Company, LLP"/>
                        <xsd:enumeration value="Wellmark, Inc."/>
                        <xsd:enumeration value="WellMed"/>
                        <xsd:enumeration value="Wellpoint Inc. - Fin Apps"/>
                        <xsd:enumeration value="Wellpoint Information Management"/>
                        <xsd:enumeration value="Wells Fargo CENTRAL"/>
                        <xsd:enumeration value="Wells Fargo India Solutions Pvt Ltd."/>
                        <xsd:enumeration value="Wells Fargo Wholesale ＆ Lending"/>
                        <xsd:enumeration value="Western Union"/>
                        <xsd:enumeration value="Westfield"/>
                        <xsd:enumeration value="WestJet"/>
                        <xsd:enumeration value="Westpac"/>
                        <xsd:enumeration value="WestRock"/>
                        <xsd:enumeration value="Wex"/>
                        <xsd:enumeration value="WH Smith"/>
                        <xsd:enumeration value="Whirlpool"/>
                        <xsd:enumeration value="Whitbread"/>
                        <xsd:enumeration value="Williams-Sonoma, Inc."/>
                        <xsd:enumeration value="Willis Insurance"/>
                        <xsd:enumeration value="Wind Mobile"/>
                        <xsd:enumeration value="WMG - Warner Music Group"/>
                        <xsd:enumeration value="WMSS"/>
                        <xsd:enumeration value="Wolverine Worldwide"/>
                        <xsd:enumeration value="Wood Mackenzie"/>
                        <xsd:enumeration value="Woolworths Limited"/>
                        <xsd:enumeration value="World Bank Ifc"/>
                        <xsd:enumeration value="World Vision"/>
                        <xsd:enumeration value="World Wrestling Entertainment, Inc."/>
                        <xsd:enumeration value="WorldPay"/>
                        <xsd:enumeration value="WPP"/>
                        <xsd:enumeration value="Wright Medical Technology, Inc."/>
                        <xsd:enumeration value="Wunderman"/>
                        <xsd:enumeration value="Wyndham Hotel Group"/>
                        <xsd:enumeration value="Wyndham Vacation Ownership"/>
                        <xsd:enumeration value="Wyndham Worldwide Corporation"/>
                        <xsd:enumeration value="Xellia"/>
                        <xsd:enumeration value="Xerox Corporation"/>
                        <xsd:enumeration value="XL Catlin"/>
                        <xsd:enumeration value="Xl Global Services Inc"/>
                        <xsd:enumeration value="XL Global Services, Inc"/>
                        <xsd:enumeration value="XYX LTD"/>
                        <xsd:enumeration value="YUM Brands, Inc."/>
                        <xsd:enumeration value="Zebra Technologies"/>
                        <xsd:enumeration value="Zipcar, Inc."/>
                        <xsd:enumeration value="Zoetis"/>
                        <xsd:enumeration value="Zurich North America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FeaturedContent" ma:index="24" nillable="true" ma:displayName="FeaturedContent" ma:default="0" ma:format="Dropdown" ma:internalName="FeaturedContent">
      <xsd:simpleType>
        <xsd:restriction base="dms:Boolean"/>
      </xsd:simpleType>
    </xsd:element>
    <xsd:element name="Deal_x0020_Type_CSB" ma:index="41" nillable="true" ma:displayName="Deal Type_CSB" ma:hidden="true" ma:internalName="Deal_x0020_Type_CSB" ma:readOnly="false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Renewal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Domain1" ma:index="70" nillable="true" ma:displayName="Domain1" ma:hidden="true" ma:internalName="Domain1" ma:readOnly="false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Healthcare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Methodology" ma:index="71" nillable="true" ma:displayName="Methodology" ma:hidden="true" ma:internalName="Methodology" ma:readOnly="fals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gile"/>
                    <xsd:enumeration value="Agile (Scrum and FDD)"/>
                    <xsd:enumeration value="All"/>
                    <xsd:enumeration value="ASAP"/>
                    <xsd:enumeration value="Incremental / Iterative"/>
                    <xsd:enumeration value="Information Technology Infrastructure Library"/>
                    <xsd:enumeration value="Joint Application Development"/>
                    <xsd:enumeration value="Lean Development"/>
                    <xsd:enumeration value="Managed Services"/>
                    <xsd:enumeration value="Method-1"/>
                    <xsd:enumeration value="None"/>
                    <xsd:enumeration value="Not applicable"/>
                    <xsd:enumeration value="Prince2"/>
                    <xsd:enumeration value="Qualitative Research"/>
                    <xsd:enumeration value="Qualitative Research and Quantitative Research"/>
                    <xsd:enumeration value="Quantitative Research"/>
                    <xsd:enumeration value="Rational Unified Process"/>
                    <xsd:enumeration value="Summit"/>
                    <xsd:enumeration value="UNKNOWN"/>
                    <xsd:enumeration value="V-Model"/>
                    <xsd:enumeration value="Waterfall"/>
                    <xsd:enumeration value="Waterfall (or Traditional)"/>
                  </xsd:restriction>
                </xsd:simpleType>
              </xsd:element>
            </xsd:sequence>
          </xsd:extension>
        </xsd:complexContent>
      </xsd:complexType>
    </xsd:element>
    <xsd:element name="CoE" ma:index="72" nillable="true" ma:displayName="CoE" ma:hidden="true" ma:internalName="CoE" ma:readOnly="false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Ab Initio"/>
                        <xsd:enumeration value="Greenplum Appliances"/>
                        <xsd:enumeration value="IBM IM CoE Cognos"/>
                        <xsd:enumeration value="IBM IM CoE Infosphere"/>
                        <xsd:enumeration value="IBM Netezza – Appliances"/>
                        <xsd:enumeration value="Informatica"/>
                        <xsd:enumeration value="In-Memory Analytics"/>
                        <xsd:enumeration value="Microsoft BI"/>
                        <xsd:enumeration value="Microsoft PDW – Appliances"/>
                        <xsd:enumeration value="Microstrategy"/>
                        <xsd:enumeration value="Oracle BI"/>
                        <xsd:enumeration value="Oracle Exadata Appliance"/>
                        <xsd:enumeration value="SAS"/>
                        <xsd:enumeration value="Semantic Technology"/>
                        <xsd:enumeration value="Syncsort"/>
                        <xsd:enumeration value="Teradata - Appliance"/>
                        <xsd:enumeration value="Vertica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Framework" ma:index="73" nillable="true" ma:displayName="Framework" ma:hidden="true" ma:internalName="Framework" ma:readOnly="false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4Aces"/>
                        <xsd:enumeration value="Application Portfolio Analysis (OPAT)"/>
                        <xsd:enumeration value="ARC - OBIEE automation Regression Testing Framework"/>
                        <xsd:enumeration value="ASPIRE (Signal Detection Framework)"/>
                        <xsd:enumeration value="BBI"/>
                        <xsd:enumeration value="BEATLES"/>
                        <xsd:enumeration value="BI Evaluate"/>
                        <xsd:enumeration value="BI in a Box"/>
                        <xsd:enumeration value="Big Data Consulting Services (BAVA)"/>
                        <xsd:enumeration value="BINGO"/>
                        <xsd:enumeration value="BLAST (Budgeting, Planning and Forecasting)"/>
                        <xsd:enumeration value="COOLVAL"/>
                        <xsd:enumeration value="D2F (Data-2-Foresight)"/>
                        <xsd:enumeration value="DB Up Framework"/>
                        <xsd:enumeration value="DOC"/>
                        <xsd:enumeration value="Early warning system"/>
                        <xsd:enumeration value="EDC"/>
                        <xsd:enumeration value="EDGE/ MERIDIAN"/>
                        <xsd:enumeration value="EIM Tool Evaluations (eValuIT)"/>
                        <xsd:enumeration value="FACTORIAL/ Krystal"/>
                        <xsd:enumeration value="GEAR / GRS"/>
                        <xsd:enumeration value="MED"/>
                        <xsd:enumeration value="MRE Framework (Hyperion Upgrade)"/>
                        <xsd:enumeration value="PIT"/>
                        <xsd:enumeration value="QUADRA"/>
                        <xsd:enumeration value="QUICK"/>
                        <xsd:enumeration value="R 4.0"/>
                        <xsd:enumeration value="Risk Assessment Engine (RAE)"/>
                        <xsd:enumeration value="STRIDE"/>
                        <xsd:enumeration value="TEMPO / MetaMapper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FlowFlag" ma:index="79" nillable="true" ma:displayName="FlowFlag" ma:default="0" ma:format="Dropdown" ma:hidden="true" ma:internalName="FlowFlag" ma:readOnly="false" ma:percentage="FALSE">
      <xsd:simpleType>
        <xsd:restriction base="dms:Number"/>
      </xsd:simpleType>
    </xsd:element>
    <xsd:element name="StatusBefore" ma:index="87" nillable="true" ma:displayName="StatusBefore" ma:default="FirstRun" ma:hidden="true" ma:internalName="StatusBefore" ma:readOnly="fals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1" ma:displayName="Content Type"/>
        <xsd:element ref="dc:title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_x0020_Of_x0020_The_x0020_Document xmlns="f0abbfd8-2b36-4415-90ea-f29d1493e32c" xsi:nil="true"/>
    <Asset_x0020_Owner xmlns="f0abbfd8-2b36-4415-90ea-f29d1493e32c">
      <UserInfo>
        <DisplayName>Sinha, Vagesha (Cognizant)</DisplayName>
        <AccountId>412</AccountId>
        <AccountType/>
      </UserInfo>
    </Asset_x0020_Owner>
    <Confidentiality xmlns="f0abbfd8-2b36-4415-90ea-f29d1493e32c">Cognizant Confidential</Confidentiality>
    <Restriction xmlns="f0abbfd8-2b36-4415-90ea-f29d1493e32c">Shared with Enterprise</Restriction>
    <TaxCatchAll xmlns="f0abbfd8-2b36-4415-90ea-f29d1493e32c" xsi:nil="true"/>
    <Terms_x0020__x0026__x0020_Conditions xmlns="f0abbfd8-2b36-4415-90ea-f29d1493e32c">
      <Value>I hereby confirm that this document does not contain any Cognizant/Customer confidential content and has been shared only with the appropriate audience.</Value>
    </Terms_x0020__x0026__x0020_Conditions>
    <AIA_x0020_Approvers_x0020_Group xmlns="f0abbfd8-2b36-4415-90ea-f29d1493e32c">Pursuit</AIA_x0020_Approvers_x0020_Group>
    <Trending_x0020_Topic_x003f_ xmlns="f0abbfd8-2b36-4415-90ea-f29d1493e32c" xsi:nil="true"/>
    <Will_x0020_our_x0020_competitors_x0020_be_x0020_interested_x0020_in_x0020_acquiring_x0020_the_x0020_information_x0020_shared_x0020_in_x0020_this_x0020_document_x003f_ xmlns="f0abbfd8-2b36-4415-90ea-f29d1493e32c">Little or no chance</Will_x0020_our_x0020_competitors_x0020_be_x0020_interested_x0020_in_x0020_acquiring_x0020_the_x0020_information_x0020_shared_x0020_in_x0020_this_x0020_document_x003f_>
    <If_x0020_this_x0020_document_x0020_is_x0020_leaked_x002f_lost_x002c__x0020_could_x0020_there_x0020_be_x0020_loss_x0020_of_x0020_sales_x0020_or_x0020_customer_x0020_confidence_x003f_ xmlns="f0abbfd8-2b36-4415-90ea-f29d1493e32c">Little or no chance</If_x0020_this_x0020_document_x0020_is_x0020_leaked_x002f_lost_x002c__x0020_could_x0020_there_x0020_be_x0020_loss_x0020_of_x0020_sales_x0020_or_x0020_customer_x0020_confidence_x003f_>
    <If_x0020_this_x0020_document_x0020_is_x0020_leaked_x002f_lost_x002c__x0020_could_x0020_there_x0020_be_x0020_loss_x0020_of_x0020_Cognizant_x0020_Trade_x0020_Secret_x0020__x002f__x0020_Patent_x0020_Protection_x003f_ xmlns="f0abbfd8-2b36-4415-90ea-f29d1493e32c">Little or no chance</If_x0020_this_x0020_document_x0020_is_x0020_leaked_x002f_lost_x002c__x0020_could_x0020_there_x0020_be_x0020_loss_x0020_of_x0020_Cognizant_x0020_Trade_x0020_Secret_x0020__x002f__x0020_Patent_x0020_Protection_x003f_>
    <CustomerBenefitslinkUrl xmlns="f0abbfd8-2b36-4415-90ea-f29d1493e32c" xsi:nil="true"/>
    <ProblemStatementlinkUrl xmlns="f0abbfd8-2b36-4415-90ea-f29d1493e32c" xsi:nil="true"/>
    <KeySolutioninglinkUrl xmlns="f0abbfd8-2b36-4415-90ea-f29d1493e32c" xsi:nil="true"/>
    <ClientImperativeslinkUrl xmlns="f0abbfd8-2b36-4415-90ea-f29d1493e32c" xsi:nil="true"/>
    <Approved_x0020_By xmlns="f0abbfd8-2b36-4415-90ea-f29d1493e32c">
      <UserInfo>
        <DisplayName>Kumar, Aneesh (Cognizant)</DisplayName>
        <AccountId>45</AccountId>
        <AccountType/>
      </UserInfo>
    </Approved_x0020_By>
    <Innovative xmlns="f0abbfd8-2b36-4415-90ea-f29d1493e32c" xsi:nil="true"/>
    <Approved_x0020_Date xmlns="f0abbfd8-2b36-4415-90ea-f29d1493e32c">2018-03-19T05:57:06+00:00</Approved_x0020_Date>
    <Key_x0020_Solution_x0020_of_x0020_Best_x0020_Practice xmlns="f0abbfd8-2b36-4415-90ea-f29d1493e32c" xsi:nil="true"/>
    <Reason_x0020_For_x0020_Rejection xmlns="f0abbfd8-2b36-4415-90ea-f29d1493e32c" xsi:nil="true"/>
    <Mature xmlns="f0abbfd8-2b36-4415-90ea-f29d1493e32c" xsi:nil="true"/>
    <Deemed_x0020_Essential xmlns="f0abbfd8-2b36-4415-90ea-f29d1493e32c" xsi:nil="true"/>
    <Repeatable xmlns="f0abbfd8-2b36-4415-90ea-f29d1493e32c" xsi:nil="true"/>
    <ScopeOfWorklinkUrl xmlns="f0abbfd8-2b36-4415-90ea-f29d1493e32c" xsi:nil="true"/>
    <Criticality xmlns="f0abbfd8-2b36-4415-90ea-f29d1493e32c">C3</Criticality>
    <Average_x0020_Criticality_x0020_Score xmlns="f0abbfd8-2b36-4415-90ea-f29d1493e32c">0</Average_x0020_Criticality_x0020_Score>
    <Cognizant_x0020_Benefits xmlns="f0abbfd8-2b36-4415-90ea-f29d1493e32c" xsi:nil="true"/>
    <Delivery_x0020_Partner xmlns="f0abbfd8-2b36-4415-90ea-f29d1493e32c">
      <UserInfo>
        <DisplayName/>
        <AccountId xsi:nil="true"/>
        <AccountType/>
      </UserInfo>
    </Delivery_x0020_Partner>
    <Last_x0020_Updated_x0020_By xmlns="f0abbfd8-2b36-4415-90ea-f29d1493e32c">
      <UserInfo>
        <DisplayName>Sinha, Vagesha (Cognizant)</DisplayName>
        <AccountId>412</AccountId>
        <AccountType/>
      </UserInfo>
    </Last_x0020_Updated_x0020_By>
    <CognizantBenefitslinkUrl xmlns="f0abbfd8-2b36-4415-90ea-f29d1493e32c" xsi:nil="true"/>
    <Client_x0020_Imperatives xmlns="f0abbfd8-2b36-4415-90ea-f29d1493e32c" xsi:nil="true"/>
    <Project_x0020_Category xmlns="f0abbfd8-2b36-4415-90ea-f29d1493e32c" xsi:nil="true"/>
    <I_x0020_confirm_x0020_that_x0020_this_x0020_document_x0020_does_x0020_not_x0020_contain_x0020_any_x0020_Customer_x0020_sensitive_x0020_information_x003f_ xmlns="f0abbfd8-2b36-4415-90ea-f29d1493e32c">Yes</I_x0020_confirm_x0020_that_x0020_this_x0020_document_x0020_does_x0020_not_x0020_contain_x0020_any_x0020_Customer_x0020_sensitive_x0020_information_x003f_>
    <Solution_x0020_Approach xmlns="f0abbfd8-2b36-4415-90ea-f29d1493e32c" xsi:nil="true"/>
    <Rejected_x0020_Date xmlns="f0abbfd8-2b36-4415-90ea-f29d1493e32c" xsi:nil="true"/>
    <Benefits_x0020_Identified xmlns="f0abbfd8-2b36-4415-90ea-f29d1493e32c" xsi:nil="true"/>
    <Scope_x0020__x0026__x0020_Problem_x0020_Statement xmlns="f0abbfd8-2b36-4415-90ea-f29d1493e32c" xsi:nil="true"/>
    <Sustainable xmlns="f0abbfd8-2b36-4415-90ea-f29d1493e32c" xsi:nil="true"/>
    <Improvement_x0020_Trends xmlns="f0abbfd8-2b36-4415-90ea-f29d1493e32c" xsi:nil="true"/>
    <Problem_x0020_Statement xmlns="f0abbfd8-2b36-4415-90ea-f29d1493e32c" xsi:nil="true"/>
    <Considering_x0020_the_x0020_information_x0020_shared_x0020_in_x0020_this_x0020_document._x0020_I_x0020_confirm_x0020_that_x0020_it_x0020_is_x0020_tagged_x0020_properly_x0020_and_x0020_shared_x0020_with_x0020_the_x0020_right_x0020_user_x0020_segment_x003f_ xmlns="f0abbfd8-2b36-4415-90ea-f29d1493e32c" xsi:nil="true"/>
    <Bid_x0020_Manager xmlns="f0abbfd8-2b36-4415-90ea-f29d1493e32c">
      <UserInfo>
        <DisplayName/>
        <AccountId xsi:nil="true"/>
        <AccountType/>
      </UserInfo>
    </Bid_x0020_Manager>
    <Customer_x0020_Benefits xmlns="f0abbfd8-2b36-4415-90ea-f29d1493e32c" xsi:nil="true"/>
    <Standard_x0020_Complaint xmlns="f0abbfd8-2b36-4415-90ea-f29d1493e32c" xsi:nil="true"/>
    <Fully_x0020_Documented xmlns="f0abbfd8-2b36-4415-90ea-f29d1493e32c" xsi:nil="true"/>
    <Value_x0020_Proven xmlns="f0abbfd8-2b36-4415-90ea-f29d1493e32c" xsi:nil="true"/>
    <Asset_x0020_Rating xmlns="f0abbfd8-2b36-4415-90ea-f29d1493e32c" xsi:nil="true"/>
    <Process_x0020_Defined xmlns="f0abbfd8-2b36-4415-90ea-f29d1493e32c" xsi:nil="true"/>
    <documentType xmlns="f0abbfd8-2b36-4415-90ea-f29d1493e32c" xsi:nil="true"/>
    <Customer_x0020_Description xmlns="f0abbfd8-2b36-4415-90ea-f29d1493e32c" xsi:nil="true"/>
    <ScopeImperativeslinkUrl xmlns="f0abbfd8-2b36-4415-90ea-f29d1493e32c" xsi:nil="true"/>
    <fileattachement xmlns="f0abbfd8-2b36-4415-90ea-f29d1493e32c" xsi:nil="true"/>
    <Scope_x0020_Imperatives xmlns="f0abbfd8-2b36-4415-90ea-f29d1493e32c" xsi:nil="true"/>
    <CustomerDescriptionlinkUrl xmlns="f0abbfd8-2b36-4415-90ea-f29d1493e32c" xsi:nil="true"/>
    <ImprovementTrendslinkUrl xmlns="f0abbfd8-2b36-4415-90ea-f29d1493e32c" xsi:nil="true"/>
    <Rejected_x0020_By xmlns="f0abbfd8-2b36-4415-90ea-f29d1493e32c">
      <UserInfo>
        <DisplayName/>
        <AccountId xsi:nil="true"/>
        <AccountType/>
      </UserInfo>
    </Rejected_x0020_By>
    <Opportunity_x0020__x002f__x0020_Project_x0020_ID xmlns="f0abbfd8-2b36-4415-90ea-f29d1493e32c" xsi:nil="true"/>
    <Archetype xmlns="63c8c5b5-0adc-4244-aa95-27b7f3fa6151" xsi:nil="true"/>
    <Community xmlns="63c8c5b5-0adc-4244-aa95-27b7f3fa6151">
      <Value>Analytics ＆ AI</Value>
    </Community>
    <Deal_x0020_Type_CSB xmlns="63c8c5b5-0adc-4244-aa95-27b7f3fa6151" xsi:nil="true"/>
    <Sub_x0020_Service_x0020_Offering xmlns="63c8c5b5-0adc-4244-aa95-27b7f3fa6151">
      <Value>Analytics ＆ AI</Value>
    </Sub_x0020_Service_x0020_Offering>
    <Industry xmlns="63c8c5b5-0adc-4244-aa95-27b7f3fa6151">
      <Value>Manufacturing, Logistics, Energy and Utilities</Value>
    </Industry>
    <Customer_x0020_Name xmlns="63c8c5b5-0adc-4244-aa95-27b7f3fa6151" xsi:nil="true"/>
    <Methodology xmlns="63c8c5b5-0adc-4244-aa95-27b7f3fa6151" xsi:nil="true"/>
    <CoE xmlns="63c8c5b5-0adc-4244-aa95-27b7f3fa6151" xsi:nil="true"/>
    <Framework xmlns="63c8c5b5-0adc-4244-aa95-27b7f3fa6151" xsi:nil="true"/>
    <Services xmlns="63c8c5b5-0adc-4244-aa95-27b7f3fa6151" xsi:nil="true"/>
    <Domain1 xmlns="63c8c5b5-0adc-4244-aa95-27b7f3fa6151" xsi:nil="true"/>
    <Service_x0020_Offering xmlns="63c8c5b5-0adc-4244-aa95-27b7f3fa6151">
      <Value>Intelligence</Value>
    </Service_x0020_Offering>
    <Region xmlns="63c8c5b5-0adc-4244-aa95-27b7f3fa6151"/>
    <Execution_x0020_Approach xmlns="63c8c5b5-0adc-4244-aa95-27b7f3fa6151" xsi:nil="true"/>
    <FlowFlag xmlns="63c8c5b5-0adc-4244-aa95-27b7f3fa6151">0</FlowFlag>
    <FeaturedContent xmlns="63c8c5b5-0adc-4244-aa95-27b7f3fa6151">false</FeaturedContent>
    <StatusBefore xmlns="63c8c5b5-0adc-4244-aa95-27b7f3fa6151">FirstRun</StatusBefore>
    <Technology xmlns="63c8c5b5-0adc-4244-aa95-27b7f3fa6151" xsi:nil="true"/>
    <Category1 xmlns="63c8c5b5-0adc-4244-aa95-27b7f3fa6151" xsi:nil="true"/>
    <Sub_x0020_Community xmlns="63c8c5b5-0adc-4244-aa95-27b7f3fa6151" xsi:nil="true"/>
  </documentManagement>
</p:properties>
</file>

<file path=customXml/itemProps1.xml><?xml version="1.0" encoding="utf-8"?>
<ds:datastoreItem xmlns:ds="http://schemas.openxmlformats.org/officeDocument/2006/customXml" ds:itemID="{49495ED3-1912-4017-A026-413677A6E960}"/>
</file>

<file path=customXml/itemProps2.xml><?xml version="1.0" encoding="utf-8"?>
<ds:datastoreItem xmlns:ds="http://schemas.openxmlformats.org/officeDocument/2006/customXml" ds:itemID="{40A468F0-A353-4524-BD68-0612949AA3DF}"/>
</file>

<file path=customXml/itemProps3.xml><?xml version="1.0" encoding="utf-8"?>
<ds:datastoreItem xmlns:ds="http://schemas.openxmlformats.org/officeDocument/2006/customXml" ds:itemID="{B4BF2DE9-10F4-45A7-B042-FDE22D7A6B7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17714</TotalTime>
  <Words>431</Words>
  <Application>Microsoft Office PowerPoint</Application>
  <PresentationFormat>Widescreen</PresentationFormat>
  <Paragraphs>57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MS PGothic</vt:lpstr>
      <vt:lpstr>MS PGothic</vt:lpstr>
      <vt:lpstr>Arial</vt:lpstr>
      <vt:lpstr>Calibiri</vt:lpstr>
      <vt:lpstr>Calibri</vt:lpstr>
      <vt:lpstr>Verdana</vt:lpstr>
      <vt:lpstr>Wingdings</vt:lpstr>
      <vt:lpstr>Cognizant_4x3</vt:lpstr>
      <vt:lpstr>Machine Performance Analytics using Machine learning @ Sterlite</vt:lpstr>
      <vt:lpstr>Machine Performance Analytics using Machine learning @ Sterlite</vt:lpstr>
      <vt:lpstr>Machine Performance Analytics using Machine learning @ Sterlite  (Addendum – For internal use only)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-Machine Performance Analytics using Machine learning</dc:title>
  <dc:creator>C, Senthil KUMAR (Cognizant)</dc:creator>
  <cp:lastModifiedBy>Sinha, Vagesha (Cognizant)</cp:lastModifiedBy>
  <cp:revision>1939</cp:revision>
  <dcterms:created xsi:type="dcterms:W3CDTF">2016-01-29T06:02:07Z</dcterms:created>
  <dcterms:modified xsi:type="dcterms:W3CDTF">2018-03-08T05:23:56Z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0x010100BE339BCBBF971546B836C69AD77DBE92006655146099B09C4B9ADD157C43A5C634</vt:lpwstr>
  </property>
  <property fmtid="{D5CDD505-2E9C-101B-9397-08002B2CF9AE}" pid="3" name="Technology">
    <vt:lpwstr>386;#Machine Learning|29d968ce-7b31-4a94-91e5-f66e7af4af46</vt:lpwstr>
  </property>
  <property fmtid="{D5CDD505-2E9C-101B-9397-08002B2CF9AE}" pid="4" name="Execution Approach">
    <vt:lpwstr/>
  </property>
  <property fmtid="{D5CDD505-2E9C-101B-9397-08002B2CF9AE}" pid="5" name="Region">
    <vt:lpwstr>85;#APAC (Asia Pacific)|554cd205-7138-497f-9a5d-cc0ee4c4ad34</vt:lpwstr>
  </property>
  <property fmtid="{D5CDD505-2E9C-101B-9397-08002B2CF9AE}" pid="6" name="Horizon">
    <vt:lpwstr/>
  </property>
  <property fmtid="{D5CDD505-2E9C-101B-9397-08002B2CF9AE}" pid="7" name="Industry">
    <vt:lpwstr>89;#Manufacturing, Logistics, Energy and Utilities|de9a0d74-67e6-41bf-ae56-2d99abed6728</vt:lpwstr>
  </property>
  <property fmtid="{D5CDD505-2E9C-101B-9397-08002B2CF9AE}" pid="8" name="CoE">
    <vt:lpwstr/>
  </property>
  <property fmtid="{D5CDD505-2E9C-101B-9397-08002B2CF9AE}" pid="9" name="Practice">
    <vt:lpwstr/>
  </property>
  <property fmtid="{D5CDD505-2E9C-101B-9397-08002B2CF9AE}" pid="10" name="Customer Name">
    <vt:lpwstr>1425;#Sterlite Technologies|ef661139-dde2-4272-80a2-a85c52e7fd66</vt:lpwstr>
  </property>
  <property fmtid="{D5CDD505-2E9C-101B-9397-08002B2CF9AE}" pid="11" name="Service Line">
    <vt:lpwstr/>
  </property>
  <property fmtid="{D5CDD505-2E9C-101B-9397-08002B2CF9AE}" pid="12" name="Domain">
    <vt:lpwstr/>
  </property>
  <property fmtid="{D5CDD505-2E9C-101B-9397-08002B2CF9AE}" pid="13" name="Practice Core Service Offering">
    <vt:lpwstr>88;#3. Application Development|ebd19ac5-b4ff-4963-8eeb-0077320e04cc</vt:lpwstr>
  </property>
  <property fmtid="{D5CDD505-2E9C-101B-9397-08002B2CF9AE}" pid="14" name="Type of Assets">
    <vt:lpwstr/>
  </property>
  <property fmtid="{D5CDD505-2E9C-101B-9397-08002B2CF9AE}" pid="15" name="Country">
    <vt:lpwstr/>
  </property>
  <property fmtid="{D5CDD505-2E9C-101B-9397-08002B2CF9AE}" pid="16" name="Delivery Model">
    <vt:lpwstr>;#1. Onsite Only;#</vt:lpwstr>
  </property>
  <property fmtid="{D5CDD505-2E9C-101B-9397-08002B2CF9AE}" pid="17" name="Sub Region">
    <vt:lpwstr>84;#India|c8b8565f-57af-4c86-8386-99efbc93b61f</vt:lpwstr>
  </property>
  <property fmtid="{D5CDD505-2E9C-101B-9397-08002B2CF9AE}" pid="18" name="Practice Sub-service Offering">
    <vt:lpwstr/>
  </property>
  <property fmtid="{D5CDD505-2E9C-101B-9397-08002B2CF9AE}" pid="19" name="Solutions Group">
    <vt:lpwstr>1153;#BSG|4c8bfb59-eb8a-4a05-9c2f-e2be00aedb74</vt:lpwstr>
  </property>
  <property fmtid="{D5CDD505-2E9C-101B-9397-08002B2CF9AE}" pid="20" name="Pricing Model">
    <vt:lpwstr/>
  </property>
  <property fmtid="{D5CDD505-2E9C-101B-9397-08002B2CF9AE}" pid="21" name="WorkflowChangePath">
    <vt:lpwstr>ce99d3e9-2be8-4184-82b9-953fde441290,4;ce99d3e9-2be8-4184-82b9-953fde441290,5;ce99d3e9-2be8-4184-82b9-953fde441290,5;ce99d3e9-2be8-4184-82b9-953fde441290,6;ce99d3e9-2be8-4184-82b9-953fde441290,6;ce99d3e9-2be8-4184-82b9-953fde441290,7;</vt:lpwstr>
  </property>
  <property fmtid="{D5CDD505-2E9C-101B-9397-08002B2CF9AE}" pid="22" name="e1c7afaf5392420ca8f522f3e65803b0">
    <vt:lpwstr>BSG|4c8bfb59-eb8a-4a05-9c2f-e2be00aedb74</vt:lpwstr>
  </property>
  <property fmtid="{D5CDD505-2E9C-101B-9397-08002B2CF9AE}" pid="23" name="_dlc_policyId">
    <vt:lpwstr>/bu/eim/Repository</vt:lpwstr>
  </property>
  <property fmtid="{D5CDD505-2E9C-101B-9397-08002B2CF9AE}" pid="25" name="ItemRetentionFormula">
    <vt:lpwstr/>
  </property>
  <property fmtid="{D5CDD505-2E9C-101B-9397-08002B2CF9AE}" pid="26" name="l83306f382fb464b833f29293d6aff47">
    <vt:lpwstr>India|c8b8565f-57af-4c86-8386-99efbc93b61f</vt:lpwstr>
  </property>
  <property fmtid="{D5CDD505-2E9C-101B-9397-08002B2CF9AE}" pid="28" name="Size">
    <vt:lpwstr>Large</vt:lpwstr>
  </property>
  <property fmtid="{D5CDD505-2E9C-101B-9397-08002B2CF9AE}" pid="31" name="IsCertified">
    <vt:lpwstr>No</vt:lpwstr>
  </property>
  <property fmtid="{D5CDD505-2E9C-101B-9397-08002B2CF9AE}" pid="32" name="l112009d38954ee69f6c129b15f88249">
    <vt:lpwstr>3. Application Development|ebd19ac5-b4ff-4963-8eeb-0077320e04cc</vt:lpwstr>
  </property>
  <property fmtid="{D5CDD505-2E9C-101B-9397-08002B2CF9AE}" pid="34" name="ddcfe608872f4b39a75a6af2f77d732c">
    <vt:lpwstr>1. Onsite Only|795b07ef-1e8d-471e-ac99-d50f4a7ec079</vt:lpwstr>
  </property>
  <property fmtid="{D5CDD505-2E9C-101B-9397-08002B2CF9AE}" pid="36" name="ELC Phase">
    <vt:lpwstr>Pursuit</vt:lpwstr>
  </property>
  <property fmtid="{D5CDD505-2E9C-101B-9397-08002B2CF9AE}" pid="37" name="ieb7832bcb654e6bb211ded77729f682">
    <vt:lpwstr/>
  </property>
  <property fmtid="{D5CDD505-2E9C-101B-9397-08002B2CF9AE}" pid="38" name="c7134e5beb914726bbe32ea150f64c82">
    <vt:lpwstr/>
  </property>
  <property fmtid="{D5CDD505-2E9C-101B-9397-08002B2CF9AE}" pid="41" name="SubjectArealinkUrl">
    <vt:lpwstr/>
  </property>
  <property fmtid="{D5CDD505-2E9C-101B-9397-08002B2CF9AE}" pid="42" name="a63c73810c2a4c439a28bfa188270139">
    <vt:lpwstr/>
  </property>
  <property fmtid="{D5CDD505-2E9C-101B-9397-08002B2CF9AE}" pid="44" name="n63f72bec5704ddea8719620d121fbfd">
    <vt:lpwstr/>
  </property>
  <property fmtid="{D5CDD505-2E9C-101B-9397-08002B2CF9AE}" pid="46" name="Reusable Components/New tools developed">
    <vt:lpwstr/>
  </property>
  <property fmtid="{D5CDD505-2E9C-101B-9397-08002B2CF9AE}" pid="47" name="TopSuccessFactorslinkUrl">
    <vt:lpwstr/>
  </property>
  <property fmtid="{D5CDD505-2E9C-101B-9397-08002B2CF9AE}" pid="48" name="cadd85d027f2468b8c265ed21c6fe6da">
    <vt:lpwstr/>
  </property>
  <property fmtid="{D5CDD505-2E9C-101B-9397-08002B2CF9AE}" pid="49" name="Approved By">
    <vt:lpwstr>45;#Kumar, Aneesh (Cognizant)</vt:lpwstr>
  </property>
  <property fmtid="{D5CDD505-2E9C-101B-9397-08002B2CF9AE}" pid="51" name="n01d2792420f4479838f09e620b6e025">
    <vt:lpwstr/>
  </property>
  <property fmtid="{D5CDD505-2E9C-101B-9397-08002B2CF9AE}" pid="52" name="Type of Training">
    <vt:lpwstr/>
  </property>
  <property fmtid="{D5CDD505-2E9C-101B-9397-08002B2CF9AE}" pid="53" name="Approved Date">
    <vt:filetime>2018-03-19T05:57:06Z</vt:filetime>
  </property>
  <property fmtid="{D5CDD505-2E9C-101B-9397-08002B2CF9AE}" pid="55" name="Methodology">
    <vt:lpwstr/>
  </property>
  <property fmtid="{D5CDD505-2E9C-101B-9397-08002B2CF9AE}" pid="57" name="aa16359debf3427690875de9226e3cb4">
    <vt:lpwstr/>
  </property>
  <property fmtid="{D5CDD505-2E9C-101B-9397-08002B2CF9AE}" pid="58" name="Solution Type">
    <vt:lpwstr/>
  </property>
  <property fmtid="{D5CDD505-2E9C-101B-9397-08002B2CF9AE}" pid="59" name="Process Discipline or Delivery Phase">
    <vt:lpwstr/>
  </property>
  <property fmtid="{D5CDD505-2E9C-101B-9397-08002B2CF9AE}" pid="60" name="Sub-Geography">
    <vt:lpwstr/>
  </property>
  <property fmtid="{D5CDD505-2E9C-101B-9397-08002B2CF9AE}" pid="61" name="Challenges Encountered">
    <vt:lpwstr/>
  </property>
  <property fmtid="{D5CDD505-2E9C-101B-9397-08002B2CF9AE}" pid="62" name="p1b62ddf5a88407d8ce3c143a5a2753f">
    <vt:lpwstr/>
  </property>
  <property fmtid="{D5CDD505-2E9C-101B-9397-08002B2CF9AE}" pid="63" name="Type of Capablity Deck">
    <vt:lpwstr/>
  </property>
  <property fmtid="{D5CDD505-2E9C-101B-9397-08002B2CF9AE}" pid="66" name="h78ce94ce5824b13a041030a6483b160">
    <vt:lpwstr/>
  </property>
  <property fmtid="{D5CDD505-2E9C-101B-9397-08002B2CF9AE}" pid="67" name="KpiDescription">
    <vt:lpwstr/>
  </property>
  <property fmtid="{D5CDD505-2E9C-101B-9397-08002B2CF9AE}" pid="68" name="SolutionApproachlinkUrl">
    <vt:lpwstr/>
  </property>
  <property fmtid="{D5CDD505-2E9C-101B-9397-08002B2CF9AE}" pid="69" name="Community">
    <vt:lpwstr/>
  </property>
  <property fmtid="{D5CDD505-2E9C-101B-9397-08002B2CF9AE}" pid="70" name="n7fbdcab6d594898b0913c99b8188a9d">
    <vt:lpwstr/>
  </property>
  <property fmtid="{D5CDD505-2E9C-101B-9397-08002B2CF9AE}" pid="71" name="b7bc3d69dc1d49c0a99bf8d8dab51f09">
    <vt:lpwstr/>
  </property>
  <property fmtid="{D5CDD505-2E9C-101B-9397-08002B2CF9AE}" pid="72" name="DetailedDescriptionlinkUrl">
    <vt:lpwstr/>
  </property>
  <property fmtid="{D5CDD505-2E9C-101B-9397-08002B2CF9AE}" pid="73" name="Deal Type">
    <vt:lpwstr/>
  </property>
  <property fmtid="{D5CDD505-2E9C-101B-9397-08002B2CF9AE}" pid="74" name="ke86552be56844fab32b456cddc726d1">
    <vt:lpwstr/>
  </property>
  <property fmtid="{D5CDD505-2E9C-101B-9397-08002B2CF9AE}" pid="75" name="Criticality">
    <vt:lpwstr>C3</vt:lpwstr>
  </property>
  <property fmtid="{D5CDD505-2E9C-101B-9397-08002B2CF9AE}" pid="76" name="Average Criticality Score">
    <vt:r8>0</vt:r8>
  </property>
  <property fmtid="{D5CDD505-2E9C-101B-9397-08002B2CF9AE}" pid="78" name="Delivery Partner">
    <vt:lpwstr/>
  </property>
  <property fmtid="{D5CDD505-2E9C-101B-9397-08002B2CF9AE}" pid="80" name="Last Updated By">
    <vt:lpwstr>412;#Sinha, Vagesha (Cognizant)</vt:lpwstr>
  </property>
  <property fmtid="{D5CDD505-2E9C-101B-9397-08002B2CF9AE}" pid="81" name="Other Information">
    <vt:lpwstr/>
  </property>
  <property fmtid="{D5CDD505-2E9C-101B-9397-08002B2CF9AE}" pid="82" name="l8d6f60365c44e288043d36116e0ed47">
    <vt:lpwstr/>
  </property>
  <property fmtid="{D5CDD505-2E9C-101B-9397-08002B2CF9AE}" pid="83" name="oe57e6cba00f41e8b8de0b4ee3288af8">
    <vt:lpwstr/>
  </property>
  <property fmtid="{D5CDD505-2E9C-101B-9397-08002B2CF9AE}" pid="85" name="Value Creator">
    <vt:lpwstr/>
  </property>
  <property fmtid="{D5CDD505-2E9C-101B-9397-08002B2CF9AE}" pid="86" name="Descriptive Benefits">
    <vt:lpwstr/>
  </property>
  <property fmtid="{D5CDD505-2E9C-101B-9397-08002B2CF9AE}" pid="87" name="e659f10ee96847739bf85fd5b0a9201e">
    <vt:lpwstr/>
  </property>
  <property fmtid="{D5CDD505-2E9C-101B-9397-08002B2CF9AE}" pid="91" name="bd54aa72fe9c48489ae5065cc12bf676">
    <vt:lpwstr/>
  </property>
  <property fmtid="{D5CDD505-2E9C-101B-9397-08002B2CF9AE}" pid="93" name="e8c2a51f32aa4cfd90521168eda2ed38">
    <vt:lpwstr/>
  </property>
  <property fmtid="{D5CDD505-2E9C-101B-9397-08002B2CF9AE}" pid="94" name="BD Curated">
    <vt:lpwstr/>
  </property>
  <property fmtid="{D5CDD505-2E9C-101B-9397-08002B2CF9AE}" pid="96" name="Organization Service Offering">
    <vt:lpwstr/>
  </property>
  <property fmtid="{D5CDD505-2E9C-101B-9397-08002B2CF9AE}" pid="97" name="Services">
    <vt:lpwstr/>
  </property>
  <property fmtid="{D5CDD505-2E9C-101B-9397-08002B2CF9AE}" pid="98" name="Do you confirm">
    <vt:lpwstr/>
  </property>
  <property fmtid="{D5CDD505-2E9C-101B-9397-08002B2CF9AE}" pid="100" name="ShortSummarylinkUrl">
    <vt:lpwstr/>
  </property>
  <property fmtid="{D5CDD505-2E9C-101B-9397-08002B2CF9AE}" pid="101" name="a9ccc3187d2746b490c829ce91065265">
    <vt:lpwstr/>
  </property>
  <property fmtid="{D5CDD505-2E9C-101B-9397-08002B2CF9AE}" pid="102" name="Lessons Learnt">
    <vt:lpwstr/>
  </property>
  <property fmtid="{D5CDD505-2E9C-101B-9397-08002B2CF9AE}" pid="103" name="Capability">
    <vt:lpwstr/>
  </property>
  <property fmtid="{D5CDD505-2E9C-101B-9397-08002B2CF9AE}" pid="107" name="ChallengesAndConcernslinkUrl">
    <vt:lpwstr/>
  </property>
  <property fmtid="{D5CDD505-2E9C-101B-9397-08002B2CF9AE}" pid="108" name="test">
    <vt:lpwstr/>
  </property>
  <property fmtid="{D5CDD505-2E9C-101B-9397-08002B2CF9AE}" pid="109" name="Deal Type_CSB">
    <vt:lpwstr/>
  </property>
  <property fmtid="{D5CDD505-2E9C-101B-9397-08002B2CF9AE}" pid="110" name="k8f7e1509f3b49ec9495ef0aa6580adc">
    <vt:lpwstr/>
  </property>
  <property fmtid="{D5CDD505-2E9C-101B-9397-08002B2CF9AE}" pid="111" name="Category1">
    <vt:lpwstr/>
  </property>
  <property fmtid="{D5CDD505-2E9C-101B-9397-08002B2CF9AE}" pid="112" name="Project ID">
    <vt:lpwstr/>
  </property>
  <property fmtid="{D5CDD505-2E9C-101B-9397-08002B2CF9AE}" pid="114" name="FieldName_C62D4D8E_A407_4D48_99C5_5ECACA27B623_">
    <vt:lpwstr/>
  </property>
  <property fmtid="{D5CDD505-2E9C-101B-9397-08002B2CF9AE}" pid="115" name="Other Informations">
    <vt:lpwstr/>
  </property>
  <property fmtid="{D5CDD505-2E9C-101B-9397-08002B2CF9AE}" pid="117" name="Project ID/Name">
    <vt:lpwstr/>
  </property>
  <property fmtid="{D5CDD505-2E9C-101B-9397-08002B2CF9AE}" pid="119" name="ChallengesEncounteredlinkUrl">
    <vt:lpwstr/>
  </property>
  <property fmtid="{D5CDD505-2E9C-101B-9397-08002B2CF9AE}" pid="120" name="OtherDetailslinkUrl">
    <vt:lpwstr/>
  </property>
  <property fmtid="{D5CDD505-2E9C-101B-9397-08002B2CF9AE}" pid="121" name="k02fb83461f6433db092abbd2055eea4">
    <vt:lpwstr/>
  </property>
  <property fmtid="{D5CDD505-2E9C-101B-9397-08002B2CF9AE}" pid="123" name="Subject Area / Theme">
    <vt:lpwstr/>
  </property>
  <property fmtid="{D5CDD505-2E9C-101B-9397-08002B2CF9AE}" pid="124" name="Bid Manager">
    <vt:lpwstr/>
  </property>
  <property fmtid="{D5CDD505-2E9C-101B-9397-08002B2CF9AE}" pid="125" name="Executive Approach">
    <vt:lpwstr/>
  </property>
  <property fmtid="{D5CDD505-2E9C-101B-9397-08002B2CF9AE}" pid="126" name="OtherInformationlinkUrl">
    <vt:lpwstr/>
  </property>
  <property fmtid="{D5CDD505-2E9C-101B-9397-08002B2CF9AE}" pid="127" name="p40793eeedb84aeb99b383dbc3f173e1">
    <vt:lpwstr/>
  </property>
  <property fmtid="{D5CDD505-2E9C-101B-9397-08002B2CF9AE}" pid="128" name="Solution Accelerator">
    <vt:lpwstr/>
  </property>
  <property fmtid="{D5CDD505-2E9C-101B-9397-08002B2CF9AE}" pid="129" name="i8e706c0917c450a8d0cdc6f35a1daf7">
    <vt:lpwstr/>
  </property>
  <property fmtid="{D5CDD505-2E9C-101B-9397-08002B2CF9AE}" pid="130" name="LessonsLearntlinkUrl">
    <vt:lpwstr/>
  </property>
  <property fmtid="{D5CDD505-2E9C-101B-9397-08002B2CF9AE}" pid="132" name="Framework">
    <vt:lpwstr/>
  </property>
  <property fmtid="{D5CDD505-2E9C-101B-9397-08002B2CF9AE}" pid="133" name="Detailed Description of Best Practice">
    <vt:lpwstr/>
  </property>
  <property fmtid="{D5CDD505-2E9C-101B-9397-08002B2CF9AE}" pid="140" name="Opportunity ID">
    <vt:lpwstr/>
  </property>
  <property fmtid="{D5CDD505-2E9C-101B-9397-08002B2CF9AE}" pid="142" name="Point Solution">
    <vt:lpwstr/>
  </property>
  <property fmtid="{D5CDD505-2E9C-101B-9397-08002B2CF9AE}" pid="143" name="Activity Code">
    <vt:lpwstr/>
  </property>
  <property fmtid="{D5CDD505-2E9C-101B-9397-08002B2CF9AE}" pid="144" name="n5a718346def44c3a9b6ba5e4ac8c68d">
    <vt:lpwstr/>
  </property>
  <property fmtid="{D5CDD505-2E9C-101B-9397-08002B2CF9AE}" pid="145" name="Practice Area">
    <vt:lpwstr/>
  </property>
  <property fmtid="{D5CDD505-2E9C-101B-9397-08002B2CF9AE}" pid="146" name="k0f7bdb7924e49689a7cce1e6f3df901">
    <vt:lpwstr/>
  </property>
  <property fmtid="{D5CDD505-2E9C-101B-9397-08002B2CF9AE}" pid="147" name="Short summary of Best Practice">
    <vt:lpwstr/>
  </property>
  <property fmtid="{D5CDD505-2E9C-101B-9397-08002B2CF9AE}" pid="148" name="ReusableComponentslinkUrl">
    <vt:lpwstr/>
  </property>
  <property fmtid="{D5CDD505-2E9C-101B-9397-08002B2CF9AE}" pid="149" name="Sub Service Offering">
    <vt:lpwstr/>
  </property>
  <property fmtid="{D5CDD505-2E9C-101B-9397-08002B2CF9AE}" pid="151" name="Archetype">
    <vt:lpwstr/>
  </property>
  <property fmtid="{D5CDD505-2E9C-101B-9397-08002B2CF9AE}" pid="154" name="c0ffd78b61bf41cb86efd09af6b6236d">
    <vt:lpwstr/>
  </property>
  <property fmtid="{D5CDD505-2E9C-101B-9397-08002B2CF9AE}" pid="157" name="Rejected By">
    <vt:lpwstr/>
  </property>
  <property fmtid="{D5CDD505-2E9C-101B-9397-08002B2CF9AE}" pid="159" name="_ExtendedDescription">
    <vt:lpwstr/>
  </property>
  <property fmtid="{D5CDD505-2E9C-101B-9397-08002B2CF9AE}" pid="160" name="Challenges and Concerns">
    <vt:lpwstr/>
  </property>
  <property fmtid="{D5CDD505-2E9C-101B-9397-08002B2CF9AE}" pid="161" name="Domain1">
    <vt:lpwstr/>
  </property>
  <property fmtid="{D5CDD505-2E9C-101B-9397-08002B2CF9AE}" pid="163" name="daafb442ecaa4ea891e43bcf2bceb559">
    <vt:lpwstr/>
  </property>
  <property fmtid="{D5CDD505-2E9C-101B-9397-08002B2CF9AE}" pid="164" name="Service Offering">
    <vt:lpwstr/>
  </property>
  <property fmtid="{D5CDD505-2E9C-101B-9397-08002B2CF9AE}" pid="165" name="oc8f735554ca409cb0c953d2ce9ab455">
    <vt:lpwstr/>
  </property>
  <property fmtid="{D5CDD505-2E9C-101B-9397-08002B2CF9AE}" pid="166" name="Type of Battle Card">
    <vt:lpwstr/>
  </property>
  <property fmtid="{D5CDD505-2E9C-101B-9397-08002B2CF9AE}" pid="167" name="Phase">
    <vt:lpwstr/>
  </property>
  <property fmtid="{D5CDD505-2E9C-101B-9397-08002B2CF9AE}" pid="168" name="Technology CoE">
    <vt:lpwstr/>
  </property>
  <property fmtid="{D5CDD505-2E9C-101B-9397-08002B2CF9AE}" pid="170" name="Top Success Factors">
    <vt:lpwstr/>
  </property>
  <property fmtid="{D5CDD505-2E9C-101B-9397-08002B2CF9AE}" pid="172" name="Vertical">
    <vt:lpwstr/>
  </property>
  <property fmtid="{D5CDD505-2E9C-101B-9397-08002B2CF9AE}" pid="173" name="MediaServiceImageTags">
    <vt:lpwstr/>
  </property>
  <property fmtid="{D5CDD505-2E9C-101B-9397-08002B2CF9AE}" pid="174" name="ff64ee49329347b993fc1172cb1796e3">
    <vt:lpwstr>Machine Learning|29d968ce-7b31-4a94-91e5-f66e7af4af46</vt:lpwstr>
  </property>
  <property fmtid="{D5CDD505-2E9C-101B-9397-08002B2CF9AE}" pid="175" name="n5c6b15daf144468a9fbc236d2f35e7a">
    <vt:lpwstr>Sterlite Technologies|ef661139-dde2-4272-80a2-a85c52e7fd66</vt:lpwstr>
  </property>
  <property fmtid="{D5CDD505-2E9C-101B-9397-08002B2CF9AE}" pid="176" name="jf9f22e8ed4548b9ad4058815261cffe">
    <vt:lpwstr>Manufacturing, Logistics, Energy and Utilities|de9a0d74-67e6-41bf-ae56-2d99abed6728</vt:lpwstr>
  </property>
  <property fmtid="{D5CDD505-2E9C-101B-9397-08002B2CF9AE}" pid="184" name="pa6348a5704149cca5b421347ab06192">
    <vt:lpwstr>APAC (Asia Pacific)|554cd205-7138-497f-9a5d-cc0ee4c4ad34</vt:lpwstr>
  </property>
</Properties>
</file>