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7" r:id="rId2"/>
  </p:sldMasterIdLst>
  <p:notesMasterIdLst>
    <p:notesMasterId r:id="rId10"/>
  </p:notesMasterIdLst>
  <p:handoutMasterIdLst>
    <p:handoutMasterId r:id="rId11"/>
  </p:handoutMasterIdLst>
  <p:sldIdLst>
    <p:sldId id="273" r:id="rId3"/>
    <p:sldId id="675" r:id="rId4"/>
    <p:sldId id="684" r:id="rId5"/>
    <p:sldId id="669" r:id="rId6"/>
    <p:sldId id="678" r:id="rId7"/>
    <p:sldId id="677" r:id="rId8"/>
    <p:sldId id="67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A6E"/>
    <a:srgbClr val="3CBDA1"/>
    <a:srgbClr val="4AC4D3"/>
    <a:srgbClr val="1E81C4"/>
    <a:srgbClr val="2CB1E8"/>
    <a:srgbClr val="76AE9B"/>
    <a:srgbClr val="A8BA98"/>
    <a:srgbClr val="C2534A"/>
    <a:srgbClr val="C06D48"/>
    <a:srgbClr val="ED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1921" autoAdjust="0"/>
  </p:normalViewPr>
  <p:slideViewPr>
    <p:cSldViewPr snapToGrid="0">
      <p:cViewPr>
        <p:scale>
          <a:sx n="70" d="100"/>
          <a:sy n="70" d="100"/>
        </p:scale>
        <p:origin x="148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9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C7DA-BDEC-E742-858A-6E390920E638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1C078-9BBB-A149-9B4C-CB83884718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21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41F5-5D8F-9443-B6B4-01EADCB0B395}" type="datetimeFigureOut">
              <a:rPr lang="en-US" smtClean="0"/>
              <a:pPr/>
              <a:t>3/24/2017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D1A3F-E26F-0746-9C91-BACD508E81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83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4x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2"/>
            <a:ext cx="91440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0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2015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9104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33462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9363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06401" y="1144580"/>
            <a:ext cx="8369300" cy="470588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99" y="330261"/>
            <a:ext cx="8459701" cy="607258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6735"/>
          <a:stretch/>
        </p:blipFill>
        <p:spPr>
          <a:xfrm>
            <a:off x="0" y="1"/>
            <a:ext cx="9160968" cy="63214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0" y="-2"/>
            <a:ext cx="9144000" cy="635067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0100" y="812800"/>
            <a:ext cx="7594600" cy="4775200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57" y="1231900"/>
            <a:ext cx="685074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37" y="1509059"/>
            <a:ext cx="6929163" cy="38249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4x3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1" y="3629157"/>
            <a:ext cx="3616147" cy="60725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8"/>
            <a:ext cx="3633788" cy="1924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0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304800" y="6324600"/>
            <a:ext cx="518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      |  </a:t>
            </a:r>
            <a:r>
              <a:rPr lang="en-US" sz="1000" b="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©</a:t>
            </a:r>
            <a:r>
              <a:rPr lang="en-US" sz="1000" b="0" dirty="0" smtClean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2013, </a:t>
            </a:r>
            <a:r>
              <a:rPr lang="en-US" sz="1000" b="0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rPr>
              <a:t>Cognizant 		</a:t>
            </a: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76200" y="548680"/>
            <a:ext cx="8961438" cy="1587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152400" y="6324600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algn="ctr" eaLnBrk="0" hangingPunct="0">
              <a:defRPr sz="1000">
                <a:solidFill>
                  <a:srgbClr val="DF7A1C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98AA6C73-3034-4F31-940C-08CA5EC1870A}" type="slidenum">
              <a:rPr lang="en-US" b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ＭＳ Ｐゴシック"/>
              </a:rPr>
              <a:pPr>
                <a:defRPr/>
              </a:pPr>
              <a:t>‹#›</a:t>
            </a:fld>
            <a:endParaRPr lang="en-US" b="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548680"/>
          </a:xfrm>
        </p:spPr>
        <p:txBody>
          <a:bodyPr anchor="ctr"/>
          <a:lstStyle>
            <a:lvl1pPr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4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4x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2"/>
            <a:ext cx="91440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0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white"/>
                </a:solidFill>
                <a:cs typeface="Arial"/>
              </a:rPr>
              <a:t>© 2015 Cognizant 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9104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33462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9363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9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99" y="330261"/>
            <a:ext cx="8459701" cy="607258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6735"/>
          <a:stretch/>
        </p:blipFill>
        <p:spPr>
          <a:xfrm>
            <a:off x="0" y="1"/>
            <a:ext cx="9160968" cy="63214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0" y="-2"/>
            <a:ext cx="9144000" cy="635067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0100" y="812800"/>
            <a:ext cx="7594600" cy="4775200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57" y="1231900"/>
            <a:ext cx="685074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37" y="1509059"/>
            <a:ext cx="6929163" cy="38249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73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4x3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1" y="3629157"/>
            <a:ext cx="3616147" cy="60725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8"/>
            <a:ext cx="3633788" cy="1924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45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/>
                </a:rPr>
                <a:t>© 2015 Cognizant 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330261"/>
            <a:ext cx="8382437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3" name="Picture 2" descr="Cognizant_LOGO_on bl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395860"/>
            <a:ext cx="1295400" cy="3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3" r:id="rId3"/>
    <p:sldLayoutId id="2147483667" r:id="rId4"/>
    <p:sldLayoutId id="214748368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sysClr val="window" lastClr="FFFFFF"/>
                  </a:solidFill>
                  <a:cs typeface="Arial"/>
                </a:rPr>
                <a:t>© 2015 Cognizant 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330261"/>
            <a:ext cx="8382437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3" name="Picture 2" descr="Cognizant_LOGO_on black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395860"/>
            <a:ext cx="1295400" cy="3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6700" y="2965210"/>
            <a:ext cx="8686800" cy="90486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Machine Learning Impact on Retail Life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CBC-I Retail Life </a:t>
            </a:r>
            <a:r>
              <a:rPr lang="en-US" sz="2400" dirty="0" err="1" smtClean="0">
                <a:solidFill>
                  <a:schemeClr val="bg1"/>
                </a:solidFill>
              </a:rPr>
              <a:t>CoE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Evolution of Machine </a:t>
            </a:r>
            <a:r>
              <a:rPr lang="en-US" sz="2400" dirty="0" smtClean="0"/>
              <a:t>Learning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8"/>
          <a:stretch/>
        </p:blipFill>
        <p:spPr>
          <a:xfrm>
            <a:off x="349274" y="1206600"/>
            <a:ext cx="8413726" cy="49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1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NLP impact across the Insurance Value Chain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9" y="921547"/>
            <a:ext cx="6506157" cy="5192042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6996871" y="1557086"/>
            <a:ext cx="494605" cy="274410"/>
          </a:xfrm>
          <a:prstGeom prst="rect">
            <a:avLst/>
          </a:prstGeom>
          <a:gradFill flip="none" rotWithShape="1">
            <a:gsLst>
              <a:gs pos="100000">
                <a:sysClr val="window" lastClr="FFFFFF"/>
              </a:gs>
              <a:gs pos="35000">
                <a:srgbClr val="99CCFF"/>
              </a:gs>
            </a:gsLst>
            <a:lin ang="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96871" y="4545671"/>
            <a:ext cx="494605" cy="276985"/>
          </a:xfrm>
          <a:prstGeom prst="rect">
            <a:avLst/>
          </a:prstGeom>
          <a:gradFill flip="none" rotWithShape="1">
            <a:gsLst>
              <a:gs pos="60000">
                <a:srgbClr val="92D050"/>
              </a:gs>
              <a:gs pos="0">
                <a:srgbClr val="0033CC"/>
              </a:gs>
              <a:gs pos="0">
                <a:srgbClr val="99CCFF"/>
              </a:gs>
            </a:gsLst>
            <a:lin ang="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96871" y="3135511"/>
            <a:ext cx="494605" cy="273674"/>
          </a:xfrm>
          <a:prstGeom prst="rect">
            <a:avLst/>
          </a:prstGeom>
          <a:gradFill flip="none" rotWithShape="1">
            <a:gsLst>
              <a:gs pos="94690">
                <a:sysClr val="window" lastClr="FFFFFF"/>
              </a:gs>
              <a:gs pos="59000">
                <a:srgbClr val="70AD47">
                  <a:lumMod val="60000"/>
                  <a:lumOff val="40000"/>
                </a:srgbClr>
              </a:gs>
              <a:gs pos="0">
                <a:srgbClr val="99CCFF"/>
              </a:gs>
            </a:gsLst>
            <a:lin ang="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4586" y="8953938"/>
            <a:ext cx="221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Medium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4586" y="9580234"/>
            <a:ext cx="221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High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26192" y="4928703"/>
            <a:ext cx="18368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100" dirty="0" smtClean="0">
                <a:solidFill>
                  <a:prstClr val="black"/>
                </a:solidFill>
                <a:latin typeface="Calibri" panose="020F0502020204030204"/>
              </a:rPr>
              <a:t>Has potential to radically change operating model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 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/>
              </a:rPr>
              <a:t>and achieve 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dramatic improvements in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/>
              </a:rPr>
              <a:t>productivity.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 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59138" y="1937075"/>
            <a:ext cx="1698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100" dirty="0" smtClean="0">
                <a:solidFill>
                  <a:prstClr val="black"/>
                </a:solidFill>
                <a:latin typeface="Calibri" panose="020F0502020204030204"/>
              </a:rPr>
              <a:t>Has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/>
              </a:rPr>
              <a:t>minimal impact but can help achieve optimization upon current business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 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/>
              </a:rPr>
              <a:t>processes.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96871" y="3470683"/>
            <a:ext cx="1660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100" dirty="0" smtClean="0">
                <a:solidFill>
                  <a:prstClr val="black"/>
                </a:solidFill>
                <a:latin typeface="Calibri" panose="020F0502020204030204"/>
              </a:rPr>
              <a:t>Ability to augment existing process capabilities and improve efficiency. 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562155" y="1561968"/>
            <a:ext cx="144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LOW IMPACT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98378" y="3125663"/>
            <a:ext cx="144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MEDIUM IMPACT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26286" y="4545671"/>
            <a:ext cx="144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HIGH IMPACT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824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Proof of Concept </a:t>
            </a:r>
            <a:r>
              <a:rPr lang="en-US" sz="2400" dirty="0" smtClean="0"/>
              <a:t>at NM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52376" y="811205"/>
            <a:ext cx="8077989" cy="5358021"/>
            <a:chOff x="723111" y="695093"/>
            <a:chExt cx="8077989" cy="5358021"/>
          </a:xfrm>
        </p:grpSpPr>
        <p:sp>
          <p:nvSpPr>
            <p:cNvPr id="29" name="Rectangle 28"/>
            <p:cNvSpPr/>
            <p:nvPr/>
          </p:nvSpPr>
          <p:spPr>
            <a:xfrm>
              <a:off x="3467100" y="3107351"/>
              <a:ext cx="5334000" cy="26330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9812" y="3263233"/>
              <a:ext cx="5004696" cy="23106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874799" y="1186387"/>
              <a:ext cx="1787236" cy="858982"/>
            </a:xfrm>
            <a:prstGeom prst="rect">
              <a:avLst/>
            </a:prstGeom>
            <a:solidFill>
              <a:srgbClr val="A8BA9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E-Mail </a:t>
              </a:r>
              <a:r>
                <a:rPr lang="en-US" dirty="0" smtClean="0">
                  <a:latin typeface="Calibri" panose="020F0502020204030204" pitchFamily="34" charset="0"/>
                </a:rPr>
                <a:t>Supervision System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8" name="Elbow Connector 7"/>
            <p:cNvCxnSpPr>
              <a:stCxn id="4" idx="3"/>
            </p:cNvCxnSpPr>
            <p:nvPr/>
          </p:nvCxnSpPr>
          <p:spPr>
            <a:xfrm>
              <a:off x="2662035" y="1615878"/>
              <a:ext cx="2733417" cy="1503034"/>
            </a:xfrm>
            <a:prstGeom prst="bentConnector3">
              <a:avLst>
                <a:gd name="adj1" fmla="val 100005"/>
              </a:avLst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3"/>
            </p:cNvCxnSpPr>
            <p:nvPr/>
          </p:nvCxnSpPr>
          <p:spPr>
            <a:xfrm>
              <a:off x="2662035" y="1615878"/>
              <a:ext cx="3980065" cy="1508322"/>
            </a:xfrm>
            <a:prstGeom prst="bentConnector3">
              <a:avLst>
                <a:gd name="adj1" fmla="val 100097"/>
              </a:avLst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4" idx="3"/>
            </p:cNvCxnSpPr>
            <p:nvPr/>
          </p:nvCxnSpPr>
          <p:spPr>
            <a:xfrm>
              <a:off x="2662035" y="1615878"/>
              <a:ext cx="5201805" cy="1480831"/>
            </a:xfrm>
            <a:prstGeom prst="bentConnector3">
              <a:avLst>
                <a:gd name="adj1" fmla="val 99952"/>
              </a:avLst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>
              <a:off x="2662035" y="2535238"/>
              <a:ext cx="2733417" cy="583674"/>
            </a:xfrm>
            <a:prstGeom prst="bentConnector3">
              <a:avLst>
                <a:gd name="adj1" fmla="val 100005"/>
              </a:avLst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995117" y="1623566"/>
              <a:ext cx="1564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Archived- Communications</a:t>
              </a:r>
              <a:endParaRPr lang="en-US" sz="12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15162" y="2547998"/>
              <a:ext cx="1246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Past Reports</a:t>
              </a:r>
              <a:endParaRPr lang="en-US" sz="12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31242" y="1687066"/>
              <a:ext cx="1468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Recent Quarter </a:t>
              </a:r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</a:rPr>
                <a:t>Communications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89724" y="1649487"/>
              <a:ext cx="1588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Real-time Communications</a:t>
              </a:r>
              <a:endParaRPr lang="en-US" sz="12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3150" y="3406554"/>
              <a:ext cx="1361773" cy="954107"/>
            </a:xfrm>
            <a:prstGeom prst="rect">
              <a:avLst/>
            </a:prstGeom>
            <a:solidFill>
              <a:srgbClr val="EDFF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Natural Language Processing Algorithm </a:t>
              </a:r>
              <a:endParaRPr lang="en-US" sz="1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416243" y="2535237"/>
              <a:ext cx="4225857" cy="588963"/>
            </a:xfrm>
            <a:prstGeom prst="bentConnector3">
              <a:avLst>
                <a:gd name="adj1" fmla="val 100057"/>
              </a:avLst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43076" y="2489638"/>
              <a:ext cx="1426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Cross- Validating Algorithm</a:t>
              </a:r>
              <a:endParaRPr lang="en-US" sz="12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rot="10800000">
              <a:off x="5334467" y="3114869"/>
              <a:ext cx="142849" cy="1215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0800000">
              <a:off x="6570675" y="3117154"/>
              <a:ext cx="142849" cy="1215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0800000">
              <a:off x="7792415" y="3117154"/>
              <a:ext cx="142849" cy="1215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38628" y="3457109"/>
              <a:ext cx="2035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Enterprise Machine Learning Platform</a:t>
              </a:r>
              <a:endParaRPr lang="en-US" sz="1400" b="1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74799" y="4714894"/>
              <a:ext cx="1787236" cy="858982"/>
            </a:xfrm>
            <a:prstGeom prst="rect">
              <a:avLst/>
            </a:prstGeom>
            <a:solidFill>
              <a:srgbClr val="C253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Reporting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74799" y="2161536"/>
              <a:ext cx="1787236" cy="858982"/>
            </a:xfrm>
            <a:prstGeom prst="rect">
              <a:avLst/>
            </a:prstGeom>
            <a:solidFill>
              <a:srgbClr val="76AE9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Compliance System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111" y="5745337"/>
              <a:ext cx="2035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Visualization Tool</a:t>
              </a:r>
              <a:endParaRPr lang="en-US" sz="1400" b="1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3214301" y="3638841"/>
              <a:ext cx="223759" cy="162467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1615424" y="5581582"/>
              <a:ext cx="223759" cy="162467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1603197" y="992599"/>
              <a:ext cx="223759" cy="162467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5907" y="695093"/>
              <a:ext cx="1810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Data Sources</a:t>
              </a:r>
              <a:endParaRPr lang="en-US" sz="1400" b="1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0" name="Elbow Connector 49"/>
            <p:cNvCxnSpPr>
              <a:stCxn id="29" idx="1"/>
              <a:endCxn id="43" idx="3"/>
            </p:cNvCxnSpPr>
            <p:nvPr/>
          </p:nvCxnSpPr>
          <p:spPr>
            <a:xfrm rot="10800000" flipV="1">
              <a:off x="2662036" y="4423875"/>
              <a:ext cx="805065" cy="7205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300" dirty="0" smtClean="0"/>
              <a:t>Thank You</a:t>
            </a:r>
            <a:endParaRPr lang="en-US" sz="3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vert="horz" lIns="68577" tIns="34289" rIns="68577" bIns="34289" rtlCol="0" anchor="ctr"/>
          <a:lstStyle/>
          <a:p>
            <a:fld id="{EC11A037-B180-4779-A767-5B8200DDD843}" type="slidenum">
              <a:rPr lang="en-US" sz="675" b="1">
                <a:solidFill>
                  <a:srgbClr val="6DB23F"/>
                </a:solidFill>
                <a:latin typeface="Verdana" pitchFamily="34" charset="0"/>
              </a:rPr>
              <a:pPr/>
              <a:t>5</a:t>
            </a:fld>
            <a:endParaRPr lang="en-US" sz="675" b="1">
              <a:solidFill>
                <a:srgbClr val="6DB23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300" dirty="0" smtClean="0"/>
              <a:t>Appendix</a:t>
            </a:r>
            <a:endParaRPr lang="en-US" sz="3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vert="horz" lIns="68577" tIns="34289" rIns="68577" bIns="34289" rtlCol="0" anchor="ctr"/>
          <a:lstStyle/>
          <a:p>
            <a:fld id="{EC11A037-B180-4779-A767-5B8200DDD843}" type="slidenum">
              <a:rPr lang="en-US" sz="675" b="1">
                <a:solidFill>
                  <a:srgbClr val="6DB23F"/>
                </a:solidFill>
                <a:latin typeface="Verdana" pitchFamily="34" charset="0"/>
              </a:rPr>
              <a:pPr/>
              <a:t>6</a:t>
            </a:fld>
            <a:endParaRPr lang="en-US" sz="675" b="1">
              <a:solidFill>
                <a:srgbClr val="6DB23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8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Access to Business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1657875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Complaints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2397788"/>
            <a:ext cx="146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Supervisory and Regulatory Actions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0700" y="3512075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Replacements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0700" y="4213888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Surrenders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0700" y="4888812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Free Looks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0700" y="5525636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Withdrawals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8900" y="1135519"/>
            <a:ext cx="204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EXCEPTION CATEGORY</a:t>
            </a:r>
            <a:endParaRPr lang="en-US" sz="14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8200" y="1135519"/>
            <a:ext cx="204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PROBABILITY</a:t>
            </a:r>
            <a:endParaRPr lang="en-US" sz="14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400" y="1679396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0.02%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2419309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0.03%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2400" y="3447255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0.3%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2400" y="4210009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3.43%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53350" y="4888812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72.37%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72400" y="5547622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0.02%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0501" y="1156176"/>
            <a:ext cx="204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COMMUNICATION DATASET</a:t>
            </a:r>
            <a:endParaRPr lang="en-US" sz="14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3351" y="2748150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33 E-Mails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701" y="3513435"/>
            <a:ext cx="146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5 Skype Scripts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8019" y="3296631"/>
            <a:ext cx="1777544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NATURAL LANGUAGE PROCESSING ALGORITHM 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4975204" y="3465123"/>
            <a:ext cx="508000" cy="412791"/>
          </a:xfrm>
          <a:prstGeom prst="triangl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>
            <a:off x="2476501" y="2041852"/>
            <a:ext cx="159835" cy="3230937"/>
          </a:xfrm>
          <a:prstGeom prst="righ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2588732" y="3459568"/>
            <a:ext cx="508000" cy="412791"/>
          </a:xfrm>
          <a:prstGeom prst="triangl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9315" y="4274045"/>
            <a:ext cx="146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1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5 Yammer Scripts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81812"/>
      </p:ext>
    </p:extLst>
  </p:cSld>
  <p:clrMapOvr>
    <a:masterClrMapping/>
  </p:clrMapOvr>
</p:sld>
</file>

<file path=ppt/theme/theme1.xml><?xml version="1.0" encoding="utf-8"?>
<a:theme xmlns:a="http://schemas.openxmlformats.org/drawingml/2006/main" name="2015_Cognizant_4x3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1_2015_Cognizant_4x3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hought Leadership" ma:contentTypeID="0x010100039E3D8A13170141A829BC6651F7BC76000853A55305E48347BC67DB17921DD3F6" ma:contentTypeVersion="83" ma:contentTypeDescription="" ma:contentTypeScope="" ma:versionID="8f011ed7683d9f9e3d41d63ceff9f4e8">
  <xsd:schema xmlns:xsd="http://www.w3.org/2001/XMLSchema" xmlns:xs="http://www.w3.org/2001/XMLSchema" xmlns:p="http://schemas.microsoft.com/office/2006/metadata/properties" xmlns:ns1="http://schemas.microsoft.com/sharepoint/v3" xmlns:ns2="b65dfaa5-08e6-4b77-bdda-c502f00b10ad" xmlns:ns3="afd81c86-ec31-4b1d-bea8-05ea90e2ad34" targetNamespace="http://schemas.microsoft.com/office/2006/metadata/properties" ma:root="true" ma:fieldsID="241ffddf51f3c598c8a51d6fd56b9f4a" ns1:_="" ns2:_="" ns3:_="">
    <xsd:import namespace="http://schemas.microsoft.com/sharepoint/v3"/>
    <xsd:import namespace="b65dfaa5-08e6-4b77-bdda-c502f00b10ad"/>
    <xsd:import namespace="afd81c86-ec31-4b1d-bea8-05ea90e2ad34"/>
    <xsd:element name="properties">
      <xsd:complexType>
        <xsd:sequence>
          <xsd:element name="documentManagement">
            <xsd:complexType>
              <xsd:all>
                <xsd:element ref="ns1:KpiDescription" minOccurs="0"/>
                <xsd:element ref="ns2:Asset_x0020_Owner"/>
                <xsd:element ref="ns2:Confidentiality"/>
                <xsd:element ref="ns2:Restriction"/>
                <xsd:element ref="ns2:Insurance_x0020_Approvers_x0020_Group"/>
                <xsd:element ref="ns3:Practice" minOccurs="0"/>
                <xsd:element ref="ns3:Domain"/>
                <xsd:element ref="ns3:Sub_x0020_Domain" minOccurs="0"/>
                <xsd:element ref="ns3:COTS_x0020_Product_x002f_Service_x0020_Line" minOccurs="0"/>
                <xsd:element ref="ns3:Process" minOccurs="0"/>
                <xsd:element ref="ns3:Product" minOccurs="0"/>
                <xsd:element ref="ns3:Solution_x0020_Group" minOccurs="0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3:FeaturedContent" minOccurs="0"/>
                <xsd:element ref="ns3:FlowFlag" minOccurs="0"/>
                <xsd:element ref="ns2:Last_x0020_Updated_x0020_By" minOccurs="0"/>
                <xsd:element ref="ns3:Project_x0020_Mode" minOccurs="0"/>
                <xsd:element ref="ns3:StatusBefore" minOccurs="0"/>
                <xsd:element ref="ns2:Criticality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KpiDescription" ma:index="2" nillable="true" ma:displayName="Description" ma:description="The description provides information about the purpose of the goal." ma:internalName="Kpi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5dfaa5-08e6-4b77-bdda-c502f00b10ad" elementFormDefault="qualified">
    <xsd:import namespace="http://schemas.microsoft.com/office/2006/documentManagement/types"/>
    <xsd:import namespace="http://schemas.microsoft.com/office/infopath/2007/PartnerControls"/>
    <xsd:element name="Asset_x0020_Owner" ma:index="3" ma:displayName="Asset Owner" ma:list="UserInfo" ma:SearchPeopleOnly="false" ma:SharePointGroup="0" ma:internalName="Asset_x0020_Owner" ma:readOnly="false" ma:showField="EMail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fidentiality" ma:index="4" ma:displayName="Confidentiality" ma:default="Cognizant Confidential" ma:format="Dropdown" ma:internalName="Confidentiality" ma:readOnly="false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5" ma:displayName="Restriction" ma:default="Practice/BU Restricted" ma:description="Practice/BU Restricted – for documents that are specific to InsuranceTeam and can be viewed only by the InsuranceTeam.&#10;Shared with Enterprise -for documents that can be viewed by all Cognizant associates." ma:format="Dropdown" ma:internalName="Restriction" ma:readOnly="false">
      <xsd:simpleType>
        <xsd:restriction base="dms:Choice">
          <xsd:enumeration value="Practice/BU Restricted"/>
          <xsd:enumeration value="Shared with Enterprise"/>
          <xsd:enumeration value="Insurance Restricted"/>
          <xsd:enumeration value="ISG Restricted"/>
          <xsd:enumeration value="SO Restricted"/>
        </xsd:restriction>
      </xsd:simpleType>
    </xsd:element>
    <xsd:element name="Insurance_x0020_Approvers_x0020_Group" ma:index="6" ma:displayName="Insurance Approvers Group" ma:default="Pursuit" ma:format="Dropdown" ma:internalName="Insurance_x0020_Approvers_x0020_Group" ma:readOnly="false">
      <xsd:simpleType>
        <xsd:restriction base="dms:Choice">
          <xsd:enumeration value="Pursuit"/>
          <xsd:enumeration value="TIAA"/>
          <xsd:enumeration value="ISG"/>
        </xsd:restriction>
      </xsd:simpleType>
    </xsd:element>
    <xsd:element name="IsCertified" ma:index="14" nillable="true" ma:displayName="IsCertified" ma:default="No" ma:description="To be updated by the KM Champions and BU Leadership" ma:format="Dropdown" ma:internalName="IsCertified" ma:readOnly="false">
      <xsd:simpleType>
        <xsd:restriction base="dms:Choice">
          <xsd:enumeration value="No"/>
          <xsd:enumeration value="Yes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15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 ma:readOnly="false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16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 ma:readOnly="false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17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 ma:readOnly="false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18" nillable="true" ma:displayName="Terms &amp; Conditions" ma:internalName="Terms_x0020__x0026__x0020_Conditions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Last_x0020_Updated_x0020_By" ma:index="25" nillable="true" ma:displayName="Last Updated By" ma:list="UserInfo" ma:SearchPeopleOnly="false" ma:SharePointGroup="0" ma:internalName="Last_x0020_Updated_x0020_By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iticality" ma:index="32" nillable="true" ma:displayName="Criticality" ma:default="C2" ma:format="Dropdown" ma:hidden="true" ma:internalName="Criticality" ma:readOnly="false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TaxCatchAll" ma:index="33" nillable="true" ma:displayName="Taxonomy Catch All Column" ma:hidden="true" ma:list="{d85d671a-40f8-479b-860d-04571a5a9d94}" ma:internalName="TaxCatchAll" ma:readOnly="false" ma:showField="CatchAllData" ma:web="b65dfaa5-08e6-4b77-bdda-c502f00b10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4" nillable="true" ma:displayName="Taxonomy Catch All Column1" ma:hidden="true" ma:list="{d85d671a-40f8-479b-860d-04571a5a9d94}" ma:internalName="TaxCatchAllLabel" ma:readOnly="true" ma:showField="CatchAllDataLabel" ma:web="b65dfaa5-08e6-4b77-bdda-c502f00b10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81c86-ec31-4b1d-bea8-05ea90e2ad34" elementFormDefault="qualified">
    <xsd:import namespace="http://schemas.microsoft.com/office/2006/documentManagement/types"/>
    <xsd:import namespace="http://schemas.microsoft.com/office/infopath/2007/PartnerControls"/>
    <xsd:element name="Practice" ma:index="7" nillable="true" ma:displayName="Practice" ma:internalName="Practi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nsurance"/>
                    <xsd:enumeration value="ISG"/>
                  </xsd:restriction>
                </xsd:simpleType>
              </xsd:element>
            </xsd:sequence>
          </xsd:extension>
        </xsd:complexContent>
      </xsd:complexType>
    </xsd:element>
    <xsd:element name="Domain" ma:index="8" ma:displayName="Domain" ma:format="Dropdown" ma:internalName="Domain" ma:readOnly="false">
      <xsd:simpleType>
        <xsd:restriction base="dms:Choice">
          <xsd:enumeration value="Broker and Compensation"/>
          <xsd:enumeration value="Brokers"/>
          <xsd:enumeration value="Financial Services"/>
          <xsd:enumeration value="General"/>
          <xsd:enumeration value="Group and Health"/>
          <xsd:enumeration value="Group Insurance"/>
          <xsd:enumeration value="Life"/>
          <xsd:enumeration value="Life ＆ Annuity"/>
          <xsd:enumeration value="Life and Annuities"/>
          <xsd:enumeration value="Property ＆ Casualty"/>
          <xsd:enumeration value="specialty"/>
          <xsd:enumeration value="Property and Casualty (P＆C)"/>
          <xsd:enumeration value="Reinsurance"/>
          <xsd:enumeration value="Retirement"/>
          <xsd:enumeration value="Retirements"/>
        </xsd:restriction>
      </xsd:simpleType>
    </xsd:element>
    <xsd:element name="Sub_x0020_Domain" ma:index="9" nillable="true" ma:displayName="Sub Domain" ma:internalName="Sub_x0020_Domain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(Temp) Agency Management"/>
                    <xsd:enumeration value="(Temp) Annuity"/>
                    <xsd:enumeration value="(Temp) Billing"/>
                    <xsd:enumeration value="(Temp) Broker Management"/>
                    <xsd:enumeration value="(Temp) Brokers"/>
                    <xsd:enumeration value="(Temp) Claims"/>
                    <xsd:enumeration value="(Temp) Compensation"/>
                    <xsd:enumeration value="(Temp) Group Health Insurance"/>
                    <xsd:enumeration value="(Temp) Group Life"/>
                    <xsd:enumeration value="(Temp) Life"/>
                    <xsd:enumeration value="(Temp) Not applicable"/>
                    <xsd:enumeration value="(Temp) P＆C"/>
                    <xsd:enumeration value="(Temp) Policy"/>
                    <xsd:enumeration value="(Temp) Reinsurance"/>
                    <xsd:enumeration value="(Temp) Reinsurance Management"/>
                    <xsd:enumeration value="(Temp) Retail Life"/>
                    <xsd:enumeration value="(Temp) Retirement"/>
                    <xsd:enumeration value="(Temp) Underwriting Management"/>
                    <xsd:enumeration value="ALL"/>
                    <xsd:enumeration value="Commercial Lines"/>
                    <xsd:enumeration value="Financial Services"/>
                    <xsd:enumeration value="Group Benefits"/>
                    <xsd:enumeration value="Investments"/>
                    <xsd:enumeration value="Others"/>
                    <xsd:enumeration value="Personal lines"/>
                    <xsd:enumeration value="Reinsurance"/>
                    <xsd:enumeration value="Retail Life ＆ Annuities"/>
                    <xsd:enumeration value="Retirements and Pensions"/>
                    <xsd:enumeration value="Specialty Lines"/>
                  </xsd:restriction>
                </xsd:simpleType>
              </xsd:element>
            </xsd:sequence>
          </xsd:extension>
        </xsd:complexContent>
      </xsd:complexType>
    </xsd:element>
    <xsd:element name="COTS_x0020_Product_x002f_Service_x0020_Line" ma:index="10" nillable="true" ma:displayName="COTS Product/Service Line" ma:default="Arity" ma:internalName="COTS_x0020_Product_x002f_Service_x0020_Line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ity"/>
                    <xsd:enumeration value="Atidot"/>
                    <xsd:enumeration value="Bondpro"/>
                    <xsd:enumeration value="C2LBIZ"/>
                    <xsd:enumeration value="Calidus"/>
                    <xsd:enumeration value="Callidus"/>
                    <xsd:enumeration value="Camilion"/>
                    <xsd:enumeration value="ClaimVantage"/>
                    <xsd:enumeration value="Congruent COREDC"/>
                    <xsd:enumeration value="Dronebase"/>
                    <xsd:enumeration value="Duck Creek"/>
                    <xsd:enumeration value="Duckcreek"/>
                    <xsd:enumeration value="DXC-CyberLife"/>
                    <xsd:enumeration value="DXC-VantageOne"/>
                    <xsd:enumeration value="DXC-wMA"/>
                    <xsd:enumeration value="EIS Group"/>
                    <xsd:enumeration value="Evolution IQ"/>
                    <xsd:enumeration value="Exigen"/>
                    <xsd:enumeration value="FADATA"/>
                    <xsd:enumeration value="FAST"/>
                    <xsd:enumeration value="FINEOS"/>
                    <xsd:enumeration value="Genius"/>
                    <xsd:enumeration value="Glia (Insurtech)"/>
                    <xsd:enumeration value="Guidewire"/>
                    <xsd:enumeration value="HiMarley"/>
                    <xsd:enumeration value="Hubio"/>
                    <xsd:enumeration value="Hyland Onbase"/>
                    <xsd:enumeration value="IBA (Insurtech)"/>
                    <xsd:enumeration value="IG HUON"/>
                    <xsd:enumeration value="Ingenium"/>
                    <xsd:enumeration value="Insurity"/>
                    <xsd:enumeration value="Intergendata"/>
                    <xsd:enumeration value="Invoice Cloud"/>
                    <xsd:enumeration value="iPipeline"/>
                    <xsd:enumeration value="iTello"/>
                    <xsd:enumeration value="Keylane"/>
                    <xsd:enumeration value="LewisEllis"/>
                    <xsd:enumeration value="Livegenic (Insurtech)"/>
                    <xsd:enumeration value="Makusafe"/>
                    <xsd:enumeration value="Mendix"/>
                    <xsd:enumeration value="Metromile (Insurtech)"/>
                    <xsd:enumeration value="Montoux"/>
                    <xsd:enumeration value="Nearmap"/>
                    <xsd:enumeration value="NTT DeLL"/>
                    <xsd:enumeration value="OIPA"/>
                    <xsd:enumeration value="OMNI"/>
                    <xsd:enumeration value="OMNI Sungard"/>
                    <xsd:enumeration value="Oneshield"/>
                    <xsd:enumeration value="OpenText"/>
                    <xsd:enumeration value="Others"/>
                    <xsd:enumeration value="Outsystems"/>
                    <xsd:enumeration value="PitneyBowes"/>
                    <xsd:enumeration value="PMS"/>
                    <xsd:enumeration value="Reged"/>
                    <xsd:enumeration value="Sagitec"/>
                    <xsd:enumeration value="Service Power (Insurtech)"/>
                    <xsd:enumeration value="Shift Technology"/>
                    <xsd:enumeration value="Socotra (Insurtech)"/>
                    <xsd:enumeration value="Suriefy"/>
                    <xsd:enumeration value="Unqork"/>
                    <xsd:enumeration value="Vantage"/>
                    <xsd:enumeration value="Varicent"/>
                    <xsd:enumeration value="Vertafore- ImageRight"/>
                    <xsd:enumeration value="Vertafore- SIRCON"/>
                    <xsd:enumeration value="Vertafore- VUE"/>
                    <xsd:enumeration value="Vidzai (Insurtech)"/>
                    <xsd:enumeration value="Vitech"/>
                    <xsd:enumeration value="Vitech V3"/>
                    <xsd:enumeration value="Vizru"/>
                    <xsd:enumeration value="Vlocity"/>
                    <xsd:enumeration value="Vue - Compensation"/>
                    <xsd:enumeration value="WEX"/>
                    <xsd:enumeration value="WMA"/>
                    <xsd:enumeration value="Wynsure"/>
                    <xsd:enumeration value="CyberLife"/>
                    <xsd:enumeration value="LifeEngage"/>
                    <xsd:enumeration value="eBaoTech"/>
                  </xsd:restriction>
                </xsd:simpleType>
              </xsd:element>
            </xsd:sequence>
          </xsd:extension>
        </xsd:complexContent>
      </xsd:complexType>
    </xsd:element>
    <xsd:element name="Process" ma:index="11" nillable="true" ma:displayName="Process" ma:internalName="Process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gency Compensation"/>
                    <xsd:enumeration value="Agency Management"/>
                    <xsd:enumeration value="Billing"/>
                    <xsd:enumeration value="Broker and Compensation"/>
                    <xsd:enumeration value="Broker Management"/>
                    <xsd:enumeration value="Claims Management"/>
                    <xsd:enumeration value="Collections"/>
                    <xsd:enumeration value="Compliance"/>
                    <xsd:enumeration value="Corporate Functions"/>
                    <xsd:enumeration value="Customer Service"/>
                    <xsd:enumeration value="Distribution"/>
                    <xsd:enumeration value="Financial Services"/>
                    <xsd:enumeration value="New Business"/>
                    <xsd:enumeration value="New Business and UW"/>
                    <xsd:enumeration value="Others"/>
                    <xsd:enumeration value="Policy Administration"/>
                    <xsd:enumeration value="Rating ＆ Pricing"/>
                    <xsd:enumeration value="Reinsurance"/>
                    <xsd:enumeration value="Sales and Marketing"/>
                    <xsd:enumeration value="Underwriting"/>
                  </xsd:restriction>
                </xsd:simpleType>
              </xsd:element>
            </xsd:sequence>
          </xsd:extension>
        </xsd:complexContent>
      </xsd:complexType>
    </xsd:element>
    <xsd:element name="Product" ma:index="12" nillable="true" ma:displayName="Product" ma:default="Broker and Compensation" ma:internalName="Product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'Broker and Compensation"/>
                    <xsd:enumeration value="Commercial"/>
                    <xsd:enumeration value="Commercial_Auto"/>
                    <xsd:enumeration value="General_Liability"/>
                    <xsd:enumeration value="Inland_and_Ocean_Marine"/>
                    <xsd:enumeration value="Professional_Liability"/>
                    <xsd:enumeration value="Property"/>
                    <xsd:enumeration value="Surety_Bond"/>
                    <xsd:enumeration value="Umbrella"/>
                    <xsd:enumeration value="Workers_Comp"/>
                    <xsd:enumeration value="Duckcreek"/>
                    <xsd:enumeration value="Employee_Benefits"/>
                    <xsd:enumeration value="Dental"/>
                    <xsd:enumeration value="Disability"/>
                    <xsd:enumeration value="Group"/>
                    <xsd:enumeration value="LTC"/>
                    <xsd:enumeration value="Voluntary"/>
                    <xsd:enumeration value="Enterprise"/>
                    <xsd:enumeration value="Exigen"/>
                    <xsd:enumeration value="Individual Life ＆ Annuities"/>
                    <xsd:enumeration value="Accident_Death_and_Dismemberment"/>
                    <xsd:enumeration value="Fixed_Annuity"/>
                    <xsd:enumeration value="Traditional_Term,_Whole_Life_Endowment"/>
                    <xsd:enumeration value="Universal_Life"/>
                    <xsd:enumeration value="Variable_Annuity"/>
                    <xsd:enumeration value="Variable_Life_and_Annuity"/>
                    <xsd:enumeration value="Not Applicable"/>
                    <xsd:enumeration value="OIPA"/>
                    <xsd:enumeration value="OMNI"/>
                    <xsd:enumeration value="Personal"/>
                    <xsd:enumeration value="Boat"/>
                    <xsd:enumeration value="Home_Owners"/>
                    <xsd:enumeration value="Personal_Auto"/>
                    <xsd:enumeration value="Travel"/>
                    <xsd:enumeration value="Retirement_Pensions"/>
                    <xsd:enumeration value="401k"/>
                    <xsd:enumeration value="403B"/>
                    <xsd:enumeration value="457"/>
                    <xsd:enumeration value="Defined_Benefits"/>
                    <xsd:enumeration value="Defined_Contributions"/>
                    <xsd:enumeration value="Structured_Settlements"/>
                    <xsd:enumeration value="Varicent"/>
                    <xsd:enumeration value="wMA"/>
                    <xsd:enumeration value="Broker and Compensation"/>
                  </xsd:restriction>
                </xsd:simpleType>
              </xsd:element>
            </xsd:sequence>
          </xsd:extension>
        </xsd:complexContent>
      </xsd:complexType>
    </xsd:element>
    <xsd:element name="Solution_x0020_Group" ma:index="13" nillable="true" ma:displayName="Solution Group" ma:internalName="Solution_x0020_Group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elivery Excellence"/>
                    <xsd:enumeration value="Guidewire"/>
                    <xsd:enumeration value="Innovation"/>
                    <xsd:enumeration value="Life ＆ Retirement"/>
                    <xsd:enumeration value="P＆C"/>
                    <xsd:enumeration value="Property ＆ Casualty"/>
                    <xsd:enumeration value="PSG"/>
                    <xsd:enumeration value="Tech Office"/>
                  </xsd:restriction>
                </xsd:simpleType>
              </xsd:element>
            </xsd:sequence>
          </xsd:extension>
        </xsd:complexContent>
      </xsd:complexType>
    </xsd:element>
    <xsd:element name="FeaturedContent" ma:index="19" nillable="true" ma:displayName="FeaturedContent" ma:default="0" ma:format="Dropdown" ma:internalName="FeaturedContent">
      <xsd:simpleType>
        <xsd:restriction base="dms:Boolean"/>
      </xsd:simpleType>
    </xsd:element>
    <xsd:element name="FlowFlag" ma:index="24" nillable="true" ma:displayName="FlowFlag" ma:default="0" ma:internalName="FlowFlag">
      <xsd:simpleType>
        <xsd:restriction base="dms:Number"/>
      </xsd:simpleType>
    </xsd:element>
    <xsd:element name="Project_x0020_Mode" ma:index="26" nillable="true" ma:displayName="Project Mode" ma:hidden="true" ma:internalName="Project_x0020_Mode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ild"/>
                    <xsd:enumeration value="Operate"/>
                    <xsd:enumeration value="Plan"/>
                  </xsd:restriction>
                </xsd:simpleType>
              </xsd:element>
            </xsd:sequence>
          </xsd:extension>
        </xsd:complexContent>
      </xsd:complexType>
    </xsd:element>
    <xsd:element name="StatusBefore" ma:index="27" nillable="true" ma:displayName="StatusBefore" ma:default="FirstRun" ma:hidden="true" ma:internalName="StatusBefore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triction xmlns="b65dfaa5-08e6-4b77-bdda-c502f00b10ad">Insurance Restricted</Restriction>
    <TaxCatchAll xmlns="b65dfaa5-08e6-4b77-bdda-c502f00b10ad" xsi:nil="true"/>
    <Asset_x0020_Owner xmlns="b65dfaa5-08e6-4b77-bdda-c502f00b10ad">
      <UserInfo>
        <DisplayName>133</DisplayName>
        <AccountId>133</AccountId>
        <AccountType/>
      </UserInfo>
    </Asset_x0020_Owner>
    <Confidentiality xmlns="b65dfaa5-08e6-4b77-bdda-c502f00b10ad">Cognizant Confidential</Confidentiality>
    <Criticality xmlns="b65dfaa5-08e6-4b77-bdda-c502f00b10ad">C3</Criticality>
    <Insurance_x0020_Approvers_x0020_Group xmlns="b65dfaa5-08e6-4b77-bdda-c502f00b10ad">Pursuit</Insurance_x0020_Approvers_x0020_Group>
    <Terms_x0020__x0026__x0020_Conditions xmlns="b65dfaa5-08e6-4b77-bdda-c502f00b10ad"/>
    <IsCertified xmlns="b65dfaa5-08e6-4b77-bdda-c502f00b10ad">No</IsCertified>
    <FeaturedContent xmlns="afd81c86-ec31-4b1d-bea8-05ea90e2ad34">false</FeaturedContent>
    <Domain xmlns="afd81c86-ec31-4b1d-bea8-05ea90e2ad34">Financial Services</Domain>
    <If_x0020_this_x0020_document_x0020_is_x0020_leaked_x002f_lost_x002c__x0020_could_x0020_there_x0020_be_x0020_loss_x0020_of_x0020_Cognizant_x0020_Trade_x0020_Secret_x0020__x002f__x0020_Patent_x0020_Protection_x003f_ xmlns="b65dfaa5-08e6-4b77-bdda-c502f00b10ad">Little or No Chance</If_x0020_this_x0020_document_x0020_is_x0020_leaked_x002f_lost_x002c__x0020_could_x0020_there_x0020_be_x0020_loss_x0020_of_x0020_Cognizant_x0020_Trade_x0020_Secret_x0020__x002f__x0020_Patent_x0020_Protection_x003f_>
    <Product xmlns="afd81c86-ec31-4b1d-bea8-05ea90e2ad34">
      <Value>General_Liability</Value>
    </Product>
    <FlowFlag xmlns="afd81c86-ec31-4b1d-bea8-05ea90e2ad34">0</FlowFlag>
    <If_x0020_this_x0020_document_x0020_is_x0020_leaked_x002f_lost_x002c__x0020_could_x0020_there_x0020_be_x0020_loss_x0020_of_x0020_sales_x0020_or_x0020_customer_x0020_confidence_x003f_ xmlns="b65dfaa5-08e6-4b77-bdda-c502f00b10ad">Little or No Chance</If_x0020_this_x0020_document_x0020_is_x0020_leaked_x002f_lost_x002c__x0020_could_x0020_there_x0020_be_x0020_loss_x0020_of_x0020_sales_x0020_or_x0020_customer_x0020_confidence_x003f_>
    <COTS_x0020_Product_x002f_Service_x0020_Line xmlns="afd81c86-ec31-4b1d-bea8-05ea90e2ad34" xsi:nil="true"/>
    <Solution_x0020_Group xmlns="afd81c86-ec31-4b1d-bea8-05ea90e2ad34" xsi:nil="true"/>
    <StatusBefore xmlns="afd81c86-ec31-4b1d-bea8-05ea90e2ad34">FirstRun</StatusBefore>
    <Last_x0020_Updated_x0020_By xmlns="b65dfaa5-08e6-4b77-bdda-c502f00b10ad">
      <UserInfo>
        <DisplayName/>
        <AccountId xsi:nil="true"/>
        <AccountType/>
      </UserInfo>
    </Last_x0020_Updated_x0020_By>
    <Practice xmlns="afd81c86-ec31-4b1d-bea8-05ea90e2ad34">
      <Value>Insurance</Value>
    </Practice>
    <Will_x0020_our_x0020_competitors_x0020_be_x0020_interested_x0020_in_x0020_acquiring_x0020_the_x0020_information_x0020_shared_x0020_in_x0020_this_x0020_document_x003f_ xmlns="b65dfaa5-08e6-4b77-bdda-c502f00b10ad">Little or No Chance</Will_x0020_our_x0020_competitors_x0020_be_x0020_interested_x0020_in_x0020_acquiring_x0020_the_x0020_information_x0020_shared_x0020_in_x0020_this_x0020_document_x003f_>
    <Project_x0020_Mode xmlns="afd81c86-ec31-4b1d-bea8-05ea90e2ad34">
      <Value>Operate</Value>
    </Project_x0020_Mode>
    <Sub_x0020_Domain xmlns="afd81c86-ec31-4b1d-bea8-05ea90e2ad34">
      <Value>Financial Services</Value>
    </Sub_x0020_Domain>
    <Process xmlns="afd81c86-ec31-4b1d-bea8-05ea90e2ad34">
      <Value>Others</Value>
    </Process>
    <KpiDescrip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492E953-EADB-4745-8885-F5823BE03F04}"/>
</file>

<file path=customXml/itemProps2.xml><?xml version="1.0" encoding="utf-8"?>
<ds:datastoreItem xmlns:ds="http://schemas.openxmlformats.org/officeDocument/2006/customXml" ds:itemID="{EAD3D8D7-AE2D-401A-9A0A-780E36E4BE95}"/>
</file>

<file path=customXml/itemProps3.xml><?xml version="1.0" encoding="utf-8"?>
<ds:datastoreItem xmlns:ds="http://schemas.openxmlformats.org/officeDocument/2006/customXml" ds:itemID="{F063F667-387C-46F0-9394-0DF729066A10}"/>
</file>

<file path=docProps/app.xml><?xml version="1.0" encoding="utf-8"?>
<Properties xmlns="http://schemas.openxmlformats.org/officeDocument/2006/extended-properties" xmlns:vt="http://schemas.openxmlformats.org/officeDocument/2006/docPropsVTypes">
  <Template>2015_Cognizant_4x3</Template>
  <TotalTime>20890</TotalTime>
  <Words>146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Verdana</vt:lpstr>
      <vt:lpstr>2015_Cognizant_4x3</vt:lpstr>
      <vt:lpstr>1_2015_Cognizant_4x3</vt:lpstr>
      <vt:lpstr>PowerPoint Presentation</vt:lpstr>
      <vt:lpstr>The Evolution of Machine Learning</vt:lpstr>
      <vt:lpstr>NLP impact across the Insurance Value Chain</vt:lpstr>
      <vt:lpstr>Proof of Concept at NM</vt:lpstr>
      <vt:lpstr>PowerPoint Presentation</vt:lpstr>
      <vt:lpstr>PowerPoint Presentation</vt:lpstr>
      <vt:lpstr>Access to Business Insights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impact on retail life</dc:title>
  <dc:creator>Manoharan, Karthik Shyam (Cognizant)</dc:creator>
  <cp:lastModifiedBy>C K, Girish (Cognizant)</cp:lastModifiedBy>
  <cp:revision>1570</cp:revision>
  <dcterms:created xsi:type="dcterms:W3CDTF">2015-06-16T08:44:45Z</dcterms:created>
  <dcterms:modified xsi:type="dcterms:W3CDTF">2017-03-24T06:57:40Z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0x010100039E3D8A13170141A829BC6651F7BC76000853A55305E48347BC67DB17921DD3F6</vt:lpwstr>
  </property>
  <property fmtid="{D5CDD505-2E9C-101B-9397-08002B2CF9AE}" pid="3" name="Year">
    <vt:lpwstr>2014</vt:lpwstr>
  </property>
  <property fmtid="{D5CDD505-2E9C-101B-9397-08002B2CF9AE}" pid="4" name="Technology">
    <vt:lpwstr>;#All;#</vt:lpwstr>
  </property>
  <property fmtid="{D5CDD505-2E9C-101B-9397-08002B2CF9AE}" pid="5" name="Sub Domain">
    <vt:lpwstr>703;#Financial Services|c116015c-3c1a-4ab9-8aa2-50e22feee020</vt:lpwstr>
  </property>
  <property fmtid="{D5CDD505-2E9C-101B-9397-08002B2CF9AE}" pid="6" name="Region">
    <vt:lpwstr>;#APAC;#</vt:lpwstr>
  </property>
  <property fmtid="{D5CDD505-2E9C-101B-9397-08002B2CF9AE}" pid="7" name="Horizontals">
    <vt:lpwstr/>
  </property>
  <property fmtid="{D5CDD505-2E9C-101B-9397-08002B2CF9AE}" pid="8" name="Solutions">
    <vt:lpwstr/>
  </property>
  <property fmtid="{D5CDD505-2E9C-101B-9397-08002B2CF9AE}" pid="9" name="Project Mode">
    <vt:lpwstr>25;#Operate|c6dd9d6a-4f73-4722-8ff0-60a20feecf46</vt:lpwstr>
  </property>
  <property fmtid="{D5CDD505-2E9C-101B-9397-08002B2CF9AE}" pid="10" name="Product">
    <vt:lpwstr/>
  </property>
  <property fmtid="{D5CDD505-2E9C-101B-9397-08002B2CF9AE}" pid="11" name="Methodology">
    <vt:lpwstr>;#All;#</vt:lpwstr>
  </property>
  <property fmtid="{D5CDD505-2E9C-101B-9397-08002B2CF9AE}" pid="12" name="Domain">
    <vt:lpwstr>744;#Financial Services|ee128a8e-8e1d-46c2-a114-3192c6179439</vt:lpwstr>
  </property>
  <property fmtid="{D5CDD505-2E9C-101B-9397-08002B2CF9AE}" pid="13" name="Project Type">
    <vt:lpwstr>;#Consulting;#</vt:lpwstr>
  </property>
  <property fmtid="{D5CDD505-2E9C-101B-9397-08002B2CF9AE}" pid="14" name="Emerging Technology">
    <vt:lpwstr>;#AI / Machine Learning;#</vt:lpwstr>
  </property>
  <property fmtid="{D5CDD505-2E9C-101B-9397-08002B2CF9AE}" pid="15" name="Sub Process">
    <vt:lpwstr/>
  </property>
  <property fmtid="{D5CDD505-2E9C-101B-9397-08002B2CF9AE}" pid="16" name="Process">
    <vt:lpwstr>157;#Others|4e2cfc83-b707-47a9-bc0e-7e63c1939d9e</vt:lpwstr>
  </property>
  <property fmtid="{D5CDD505-2E9C-101B-9397-08002B2CF9AE}" pid="17" name="Type of Digital Engagement">
    <vt:lpwstr/>
  </property>
  <property fmtid="{D5CDD505-2E9C-101B-9397-08002B2CF9AE}" pid="18" name="Sub Geo">
    <vt:lpwstr/>
  </property>
  <property fmtid="{D5CDD505-2E9C-101B-9397-08002B2CF9AE}" pid="19" name="Client">
    <vt:lpwstr>;#None;#</vt:lpwstr>
  </property>
  <property fmtid="{D5CDD505-2E9C-101B-9397-08002B2CF9AE}" pid="20" name="Project Area">
    <vt:lpwstr>;#Business;#</vt:lpwstr>
  </property>
  <property fmtid="{D5CDD505-2E9C-101B-9397-08002B2CF9AE}" pid="21" name="Approvers">
    <vt:lpwstr>insurance_Approvers</vt:lpwstr>
  </property>
  <property fmtid="{D5CDD505-2E9C-101B-9397-08002B2CF9AE}" pid="22" name="Source Name">
    <vt:lpwstr>Insurance</vt:lpwstr>
  </property>
  <property fmtid="{D5CDD505-2E9C-101B-9397-08002B2CF9AE}" pid="23" name="Users">
    <vt:lpwstr>insurance_Users</vt:lpwstr>
  </property>
  <property fmtid="{D5CDD505-2E9C-101B-9397-08002B2CF9AE}" pid="24" name="Champions">
    <vt:lpwstr>insurance_Champions</vt:lpwstr>
  </property>
  <property fmtid="{D5CDD505-2E9C-101B-9397-08002B2CF9AE}" pid="25" name="Contributors">
    <vt:lpwstr>insurance_Contributors</vt:lpwstr>
  </property>
  <property fmtid="{D5CDD505-2E9C-101B-9397-08002B2CF9AE}" pid="26" name="WorkflowChangePath">
    <vt:lpwstr>89a887ee-fd55-474d-bcce-e0036fcbad18,4;89a887ee-fd55-474d-bcce-e0036fcbad18,4;89a887ee-fd55-474d-bcce-e0036fcbad18,4;89a887ee-fd55-474d-bcce-e0036fcbad18,4;89a887ee-fd55-474d-bcce-e0036fcbad18,4;89a887ee-fd55-474d-bcce-e0036fcbad18,4;89a887ee-fd55-474d-bcce-e0036fcbad18,5;89a887ee-fd55-474d-bcce-e0036fcbad18,5;89a887ee-fd55-474d-bcce-e0036fcbad18,6;89a887ee-fd55-474d-bcce-e0036fcbad18,6;89a887ee-fd55-474d-bcce-e0036fcbad18,7;0c8db29c-e231-43d9-98aa-631307b2202d,10;0c8db29c-e231-43d9-98aa-631307b2202d,10;0c8db29c-e231-43d9-98aa-631307b2202d,10;0c8db29c-e231-43d9-98aa-631307b2202d,10;0c8db29c-e231-43d9-98aa-631307b2202d,10;0c8db29c-e231-43d9-98aa-631307b2202d,10;0c8db29c-e231-43d9-98aa-631307b2202d,11;0c8db29c-e231-43d9-98aa-631307b2202d,11;0c8db29c-e231-43d9-98aa-631307b2202d,12;0c8db29c-e231-43d9-98aa-631307b2202d,12;0c8db29c-e231-43d9-98aa-631307b2202d,13;b34a0f8b-a501-4dfb-aa29-8077f64eeea6,16;b34a0f8b-a501-4dfb-aa29-8077f64eeea6,16;b34a0f8b-a501-4dfb-aa29-8077f64eeea6,16;b34a0f8b-a501-4dfb-aa29-8077f64eeea6,16;b34a0f8b-a501-4dfb-aa29-8077f64eeea6,16;b34a0f8b-a501-4dfb-aa29-8077f64eeea6,16;b34a0f8b-a501-4dfb-aa29-8077f64eeea6,17;b34a0f8b-a501-4dfb-aa29-8077f64eeea6,17;b34a0f8b-a501-4dfb-aa29-8077f64eeea6,18;b34a0f8b-a501-4dfb-aa29-8077f64eeea6,18;b34a0f8b-a501-4dfb-aa29-8077f64eeea6,19;b34a0f8b-a501-4dfb-aa29-8077f64eeea6,22;b34a0f8b-a501-4dfb-aa29-8077f64eeea6,22;b34a0f8b-a501-4dfb-aa29-8077f64eeea6,22;b34a0f8b-a501-4dfb-aa29-8077f64eeea6,22;b34a0f8b-a501-4dfb-aa29-8077f64eeea6,22;b34a0f8b-a501-4dfb-aa29-8077f64eeea6,22;b34a0f8b-a501-4dfb-aa29-8077f64eeea6,23;b34a0f8b-a501-4dfb-aa29-8077f64eeea6,23;b34a0f8b-a501-4dfb-aa29-8077f64eeea6,24;b34a0f8b-a501-4dfb-aa29-8077f64eeea6,24;b34a0f8b-a501-4dfb-aa29-8077f64eeea6,25;</vt:lpwstr>
  </property>
  <property fmtid="{D5CDD505-2E9C-101B-9397-08002B2CF9AE}" pid="27" name="Leadership">
    <vt:lpwstr>insurance_Leadership</vt:lpwstr>
  </property>
  <property fmtid="{D5CDD505-2E9C-101B-9397-08002B2CF9AE}" pid="28" name="Average Criticality Score">
    <vt:r8>0</vt:r8>
  </property>
  <property fmtid="{D5CDD505-2E9C-101B-9397-08002B2CF9AE}" pid="29" name="Approved By">
    <vt:lpwstr>13;#;#13;#</vt:lpwstr>
  </property>
  <property fmtid="{D5CDD505-2E9C-101B-9397-08002B2CF9AE}" pid="30" name="Approved Date">
    <vt:filetime>2022-03-25T01:58:52Z</vt:filetime>
  </property>
  <property fmtid="{D5CDD505-2E9C-101B-9397-08002B2CF9AE}" pid="31" name="_dlc_policyId">
    <vt:lpwstr>/bu/insurance/Repository</vt:lpwstr>
  </property>
  <property fmtid="{D5CDD505-2E9C-101B-9397-08002B2CF9AE}" pid="32" name="ItemRetentionFormula">
    <vt:lpwstr>&lt;formula id="Microsoft.Office.RecordsManagement.PolicyFeatures.Expiration.Formula.BuiltIn"&gt;&lt;number&gt;0&lt;/number&gt;&lt;property&gt;ArchivalDate&lt;/property&gt;&lt;propertyId&gt;00000000-0000-0000-0000-000000000000&lt;/propertyId&gt;&lt;period&gt;days&lt;/period&gt;&lt;/formula&gt;</vt:lpwstr>
  </property>
  <property fmtid="{D5CDD505-2E9C-101B-9397-08002B2CF9AE}" pid="34" name="ne085c881a2640929c0c9f684faacdb2">
    <vt:lpwstr>None|f3a1b17c-1d4b-4420-bd7e-e1740bf1dcd2</vt:lpwstr>
  </property>
  <property fmtid="{D5CDD505-2E9C-101B-9397-08002B2CF9AE}" pid="35" name="o3613df1b1554da29ab07b74cba9eb99">
    <vt:lpwstr>Consulting|44e70729-349a-4374-b74a-cfede2706968</vt:lpwstr>
  </property>
  <property fmtid="{D5CDD505-2E9C-101B-9397-08002B2CF9AE}" pid="37" name="COTS Product/Service Line">
    <vt:lpwstr/>
  </property>
  <property fmtid="{D5CDD505-2E9C-101B-9397-08002B2CF9AE}" pid="38" name="Practice">
    <vt:lpwstr/>
  </property>
  <property fmtid="{D5CDD505-2E9C-101B-9397-08002B2CF9AE}" pid="40" name="Engagement Size">
    <vt:lpwstr>Small</vt:lpwstr>
  </property>
  <property fmtid="{D5CDD505-2E9C-101B-9397-08002B2CF9AE}" pid="43" name="id0ad9f51b774854b88a3fc2b4fce7e4">
    <vt:lpwstr>AI / Machine Learning|7b02b52f-8cf0-4ec9-81b6-436aad5813c1</vt:lpwstr>
  </property>
  <property fmtid="{D5CDD505-2E9C-101B-9397-08002B2CF9AE}" pid="44" name="d83b412da9064993bf77768fa65edb8d">
    <vt:lpwstr>Operate|c6dd9d6a-4f73-4722-8ff0-60a20feecf46</vt:lpwstr>
  </property>
  <property fmtid="{D5CDD505-2E9C-101B-9397-08002B2CF9AE}" pid="45" name="p40258c97f334b4c82a234051065104f">
    <vt:lpwstr>APAC|e85cd574-535a-451d-bdfb-2f139227409d</vt:lpwstr>
  </property>
  <property fmtid="{D5CDD505-2E9C-101B-9397-08002B2CF9AE}" pid="47" name="ELC Phase">
    <vt:lpwstr>Pursuit</vt:lpwstr>
  </property>
  <property fmtid="{D5CDD505-2E9C-101B-9397-08002B2CF9AE}" pid="48" name="Solution Group">
    <vt:lpwstr/>
  </property>
  <property fmtid="{D5CDD505-2E9C-101B-9397-08002B2CF9AE}" pid="51" name="k564180037c3413d992434798629fc88">
    <vt:lpwstr>Business|8b23277e-7aae-4f43-8603-10e1149cc9aa</vt:lpwstr>
  </property>
  <property fmtid="{D5CDD505-2E9C-101B-9397-08002B2CF9AE}" pid="52" name="Horizon">
    <vt:lpwstr>H3</vt:lpwstr>
  </property>
  <property fmtid="{D5CDD505-2E9C-101B-9397-08002B2CF9AE}" pid="53" name="fb581a270eaa451680c382df6c726d33">
    <vt:lpwstr/>
  </property>
  <property fmtid="{D5CDD505-2E9C-101B-9397-08002B2CF9AE}" pid="54" name="ee8a4caf57e9491bb41fcb3f11c6573c">
    <vt:lpwstr/>
  </property>
  <property fmtid="{D5CDD505-2E9C-101B-9397-08002B2CF9AE}" pid="55" name="a74cb91ac0364a19a3ad1a2df946517f">
    <vt:lpwstr/>
  </property>
  <property fmtid="{D5CDD505-2E9C-101B-9397-08002B2CF9AE}" pid="56" name="f932363eec5c461c9f4f039ada20350a">
    <vt:lpwstr/>
  </property>
  <property fmtid="{D5CDD505-2E9C-101B-9397-08002B2CF9AE}" pid="57" name="oad63003396d4843a4af44a0f61bfef8">
    <vt:lpwstr/>
  </property>
  <property fmtid="{D5CDD505-2E9C-101B-9397-08002B2CF9AE}" pid="58" name="j7dff585109649f6b4021ee5cb4e1700">
    <vt:lpwstr/>
  </property>
  <property fmtid="{D5CDD505-2E9C-101B-9397-08002B2CF9AE}" pid="59" name="mb91257a96c847afb18f4d3461922b35">
    <vt:lpwstr/>
  </property>
  <property fmtid="{D5CDD505-2E9C-101B-9397-08002B2CF9AE}" pid="60" name="p0ec90347f8d4bb5940a70dea07a809f">
    <vt:lpwstr/>
  </property>
  <property fmtid="{D5CDD505-2E9C-101B-9397-08002B2CF9AE}" pid="139" name="MediaServiceImageTags">
    <vt:lpwstr/>
  </property>
  <property fmtid="{D5CDD505-2E9C-101B-9397-08002B2CF9AE}" pid="140" name="CustomerBenefitslinkUrl">
    <vt:lpwstr/>
  </property>
  <property fmtid="{D5CDD505-2E9C-101B-9397-08002B2CF9AE}" pid="141" name="ProblemStatementlinkUrl">
    <vt:lpwstr/>
  </property>
  <property fmtid="{D5CDD505-2E9C-101B-9397-08002B2CF9AE}" pid="142" name="SubjectArealinkUrl">
    <vt:lpwstr/>
  </property>
  <property fmtid="{D5CDD505-2E9C-101B-9397-08002B2CF9AE}" pid="143" name="Announcement">
    <vt:lpwstr/>
  </property>
  <property fmtid="{D5CDD505-2E9C-101B-9397-08002B2CF9AE}" pid="144" name="KeySolutioninglinkUrl">
    <vt:lpwstr/>
  </property>
  <property fmtid="{D5CDD505-2E9C-101B-9397-08002B2CF9AE}" pid="145" name="ClientImperativeslinkUrl">
    <vt:lpwstr/>
  </property>
  <property fmtid="{D5CDD505-2E9C-101B-9397-08002B2CF9AE}" pid="146" name="Reusable Components/New tools developed">
    <vt:lpwstr/>
  </property>
  <property fmtid="{D5CDD505-2E9C-101B-9397-08002B2CF9AE}" pid="147" name="TopSuccessFactorslinkUrl">
    <vt:lpwstr/>
  </property>
  <property fmtid="{D5CDD505-2E9C-101B-9397-08002B2CF9AE}" pid="148" name="Star Program/Initiative">
    <vt:lpwstr/>
  </property>
  <property fmtid="{D5CDD505-2E9C-101B-9397-08002B2CF9AE}" pid="149" name="Innovative">
    <vt:lpwstr/>
  </property>
  <property fmtid="{D5CDD505-2E9C-101B-9397-08002B2CF9AE}" pid="150" name="Key Solution of Best Practice">
    <vt:lpwstr/>
  </property>
  <property fmtid="{D5CDD505-2E9C-101B-9397-08002B2CF9AE}" pid="151" name="Reason For Rejection">
    <vt:lpwstr/>
  </property>
  <property fmtid="{D5CDD505-2E9C-101B-9397-08002B2CF9AE}" pid="152" name="Challenges Encountered">
    <vt:lpwstr/>
  </property>
  <property fmtid="{D5CDD505-2E9C-101B-9397-08002B2CF9AE}" pid="153" name="Mature">
    <vt:lpwstr/>
  </property>
  <property fmtid="{D5CDD505-2E9C-101B-9397-08002B2CF9AE}" pid="154" name="Star Program and Initiative">
    <vt:lpwstr/>
  </property>
  <property fmtid="{D5CDD505-2E9C-101B-9397-08002B2CF9AE}" pid="155" name="Deemed Essential">
    <vt:lpwstr/>
  </property>
  <property fmtid="{D5CDD505-2E9C-101B-9397-08002B2CF9AE}" pid="156" name="SolutionApproachlinkUrl">
    <vt:lpwstr/>
  </property>
  <property fmtid="{D5CDD505-2E9C-101B-9397-08002B2CF9AE}" pid="157" name="Nature of Analysis">
    <vt:lpwstr>;#Others;#</vt:lpwstr>
  </property>
  <property fmtid="{D5CDD505-2E9C-101B-9397-08002B2CF9AE}" pid="158" name="SubProcess">
    <vt:lpwstr/>
  </property>
  <property fmtid="{D5CDD505-2E9C-101B-9397-08002B2CF9AE}" pid="159" name="DetailedDescriptionlinkUrl">
    <vt:lpwstr/>
  </property>
  <property fmtid="{D5CDD505-2E9C-101B-9397-08002B2CF9AE}" pid="161" name="Developers">
    <vt:lpwstr/>
  </property>
  <property fmtid="{D5CDD505-2E9C-101B-9397-08002B2CF9AE}" pid="162" name="Deal Type">
    <vt:lpwstr/>
  </property>
  <property fmtid="{D5CDD505-2E9C-101B-9397-08002B2CF9AE}" pid="163" name="s7l7">
    <vt:lpwstr/>
  </property>
  <property fmtid="{D5CDD505-2E9C-101B-9397-08002B2CF9AE}" pid="164" name="Published Year">
    <vt:lpwstr/>
  </property>
  <property fmtid="{D5CDD505-2E9C-101B-9397-08002B2CF9AE}" pid="165" name="Cognizant Benefits">
    <vt:lpwstr/>
  </property>
  <property fmtid="{D5CDD505-2E9C-101B-9397-08002B2CF9AE}" pid="167" name="Delivery Partner">
    <vt:lpwstr/>
  </property>
  <property fmtid="{D5CDD505-2E9C-101B-9397-08002B2CF9AE}" pid="168" name="Other Information">
    <vt:lpwstr/>
  </property>
  <property fmtid="{D5CDD505-2E9C-101B-9397-08002B2CF9AE}" pid="169" name="Test Column">
    <vt:lpwstr/>
  </property>
  <property fmtid="{D5CDD505-2E9C-101B-9397-08002B2CF9AE}" pid="170" name="Product or Service or Practice">
    <vt:lpwstr/>
  </property>
  <property fmtid="{D5CDD505-2E9C-101B-9397-08002B2CF9AE}" pid="171" name="Published Month">
    <vt:lpwstr/>
  </property>
  <property fmtid="{D5CDD505-2E9C-101B-9397-08002B2CF9AE}" pid="172" name="CognizantBenefitslinkUrl">
    <vt:lpwstr/>
  </property>
  <property fmtid="{D5CDD505-2E9C-101B-9397-08002B2CF9AE}" pid="173" name="Industry">
    <vt:lpwstr>;#All;#</vt:lpwstr>
  </property>
  <property fmtid="{D5CDD505-2E9C-101B-9397-08002B2CF9AE}" pid="174" name="Project Category">
    <vt:lpwstr/>
  </property>
  <property fmtid="{D5CDD505-2E9C-101B-9397-08002B2CF9AE}" pid="175" name="Client Imperatives">
    <vt:lpwstr/>
  </property>
  <property fmtid="{D5CDD505-2E9C-101B-9397-08002B2CF9AE}" pid="176" name="Solution Approach">
    <vt:lpwstr/>
  </property>
  <property fmtid="{D5CDD505-2E9C-101B-9397-08002B2CF9AE}" pid="177" name="Do you confirm">
    <vt:lpwstr/>
  </property>
  <property fmtid="{D5CDD505-2E9C-101B-9397-08002B2CF9AE}" pid="178" name="ShortSummarylinkUrl">
    <vt:lpwstr/>
  </property>
  <property fmtid="{D5CDD505-2E9C-101B-9397-08002B2CF9AE}" pid="179" name="Report Type">
    <vt:lpwstr/>
  </property>
  <property fmtid="{D5CDD505-2E9C-101B-9397-08002B2CF9AE}" pid="180" name="Benefits Identified">
    <vt:lpwstr/>
  </property>
  <property fmtid="{D5CDD505-2E9C-101B-9397-08002B2CF9AE}" pid="181" name="Scope &amp; Problem Statement">
    <vt:lpwstr/>
  </property>
  <property fmtid="{D5CDD505-2E9C-101B-9397-08002B2CF9AE}" pid="182" name="ChallengesAndConcernslinkUrl">
    <vt:lpwstr/>
  </property>
  <property fmtid="{D5CDD505-2E9C-101B-9397-08002B2CF9AE}" pid="183" name="Lessons Learnt">
    <vt:lpwstr/>
  </property>
  <property fmtid="{D5CDD505-2E9C-101B-9397-08002B2CF9AE}" pid="184" name="Report Provider">
    <vt:lpwstr/>
  </property>
  <property fmtid="{D5CDD505-2E9C-101B-9397-08002B2CF9AE}" pid="185" name="Description of the Asset">
    <vt:lpwstr/>
  </property>
  <property fmtid="{D5CDD505-2E9C-101B-9397-08002B2CF9AE}" pid="186" name="Project ID">
    <vt:lpwstr/>
  </property>
  <property fmtid="{D5CDD505-2E9C-101B-9397-08002B2CF9AE}" pid="187" name="Improvement Trends">
    <vt:lpwstr/>
  </property>
  <property fmtid="{D5CDD505-2E9C-101B-9397-08002B2CF9AE}" pid="188" name="Sustainable">
    <vt:lpwstr/>
  </property>
  <property fmtid="{D5CDD505-2E9C-101B-9397-08002B2CF9AE}" pid="189" name="Other Informations">
    <vt:lpwstr/>
  </property>
  <property fmtid="{D5CDD505-2E9C-101B-9397-08002B2CF9AE}" pid="190" name="SubDomain">
    <vt:lpwstr/>
  </property>
  <property fmtid="{D5CDD505-2E9C-101B-9397-08002B2CF9AE}" pid="191" name="Project ID/Name">
    <vt:lpwstr/>
  </property>
  <property fmtid="{D5CDD505-2E9C-101B-9397-08002B2CF9AE}" pid="192" name="Problem Statement">
    <vt:lpwstr/>
  </property>
  <property fmtid="{D5CDD505-2E9C-101B-9397-08002B2CF9AE}" pid="193" name="ChallengesEncounteredlinkUrl">
    <vt:lpwstr/>
  </property>
  <property fmtid="{D5CDD505-2E9C-101B-9397-08002B2CF9AE}" pid="194" name="OtherDetailslinkUrl">
    <vt:lpwstr/>
  </property>
  <property fmtid="{D5CDD505-2E9C-101B-9397-08002B2CF9AE}" pid="195" name="Bid Manager">
    <vt:lpwstr/>
  </property>
  <property fmtid="{D5CDD505-2E9C-101B-9397-08002B2CF9AE}" pid="196" name="Considering the information shared in this document. I confirm that it is tagged properly and shared with the right user segment?">
    <vt:lpwstr/>
  </property>
  <property fmtid="{D5CDD505-2E9C-101B-9397-08002B2CF9AE}" pid="197" name="Subject Area / Theme">
    <vt:lpwstr/>
  </property>
  <property fmtid="{D5CDD505-2E9C-101B-9397-08002B2CF9AE}" pid="198" name="Customer Benefits">
    <vt:lpwstr/>
  </property>
  <property fmtid="{D5CDD505-2E9C-101B-9397-08002B2CF9AE}" pid="199" name="Detailed Description of Best Practice">
    <vt:lpwstr/>
  </property>
  <property fmtid="{D5CDD505-2E9C-101B-9397-08002B2CF9AE}" pid="200" name="OtherInformationlinkUrl">
    <vt:lpwstr/>
  </property>
  <property fmtid="{D5CDD505-2E9C-101B-9397-08002B2CF9AE}" pid="201" name="LessonsLearntlinkUrl">
    <vt:lpwstr/>
  </property>
  <property fmtid="{D5CDD505-2E9C-101B-9397-08002B2CF9AE}" pid="203" name="Fully Documented">
    <vt:lpwstr/>
  </property>
  <property fmtid="{D5CDD505-2E9C-101B-9397-08002B2CF9AE}" pid="204" name="Standard Complaint">
    <vt:lpwstr/>
  </property>
  <property fmtid="{D5CDD505-2E9C-101B-9397-08002B2CF9AE}" pid="205" name="Value Proven">
    <vt:lpwstr/>
  </property>
  <property fmtid="{D5CDD505-2E9C-101B-9397-08002B2CF9AE}" pid="206" name="Asset Rating">
    <vt:lpwstr/>
  </property>
  <property fmtid="{D5CDD505-2E9C-101B-9397-08002B2CF9AE}" pid="207" name="test_10">
    <vt:lpwstr/>
  </property>
  <property fmtid="{D5CDD505-2E9C-101B-9397-08002B2CF9AE}" pid="208" name="Process Defined">
    <vt:lpwstr/>
  </property>
  <property fmtid="{D5CDD505-2E9C-101B-9397-08002B2CF9AE}" pid="209" name="documentType">
    <vt:lpwstr/>
  </property>
  <property fmtid="{D5CDD505-2E9C-101B-9397-08002B2CF9AE}" pid="210" name="Customer Description">
    <vt:lpwstr/>
  </property>
  <property fmtid="{D5CDD505-2E9C-101B-9397-08002B2CF9AE}" pid="211" name="Short summary of Best Practice">
    <vt:lpwstr/>
  </property>
  <property fmtid="{D5CDD505-2E9C-101B-9397-08002B2CF9AE}" pid="212" name="ReusableComponentslinkUrl">
    <vt:lpwstr/>
  </property>
  <property fmtid="{D5CDD505-2E9C-101B-9397-08002B2CF9AE}" pid="213" name="Pricing Type">
    <vt:lpwstr/>
  </property>
  <property fmtid="{D5CDD505-2E9C-101B-9397-08002B2CF9AE}" pid="214" name="Opportunity or Project ID">
    <vt:lpwstr>Opportunity / Project ID</vt:lpwstr>
  </property>
  <property fmtid="{D5CDD505-2E9C-101B-9397-08002B2CF9AE}" pid="215" name="Append-Only Comments">
    <vt:lpwstr/>
  </property>
  <property fmtid="{D5CDD505-2E9C-101B-9397-08002B2CF9AE}" pid="216" name="fileattachement">
    <vt:lpwstr/>
  </property>
  <property fmtid="{D5CDD505-2E9C-101B-9397-08002B2CF9AE}" pid="217" name="Scope Imperatives">
    <vt:lpwstr/>
  </property>
  <property fmtid="{D5CDD505-2E9C-101B-9397-08002B2CF9AE}" pid="218" name="ScopeImperativeslinkUrl">
    <vt:lpwstr/>
  </property>
  <property fmtid="{D5CDD505-2E9C-101B-9397-08002B2CF9AE}" pid="219" name="Archetype">
    <vt:lpwstr/>
  </property>
  <property fmtid="{D5CDD505-2E9C-101B-9397-08002B2CF9AE}" pid="220" name="CustomerDescriptionlinkUrl">
    <vt:lpwstr/>
  </property>
  <property fmtid="{D5CDD505-2E9C-101B-9397-08002B2CF9AE}" pid="221" name="ImprovementTrendslinkUrl">
    <vt:lpwstr/>
  </property>
  <property fmtid="{D5CDD505-2E9C-101B-9397-08002B2CF9AE}" pid="222" name="Rejected By">
    <vt:lpwstr/>
  </property>
  <property fmtid="{D5CDD505-2E9C-101B-9397-08002B2CF9AE}" pid="223" name="Challenges and Concerns">
    <vt:lpwstr/>
  </property>
  <property fmtid="{D5CDD505-2E9C-101B-9397-08002B2CF9AE}" pid="225" name="Document Type">
    <vt:lpwstr/>
  </property>
  <property fmtid="{D5CDD505-2E9C-101B-9397-08002B2CF9AE}" pid="226" name="Opportunity  ID">
    <vt:lpwstr>Opportunity ID</vt:lpwstr>
  </property>
  <property fmtid="{D5CDD505-2E9C-101B-9397-08002B2CF9AE}" pid="227" name="Type of Engagement">
    <vt:lpwstr/>
  </property>
  <property fmtid="{D5CDD505-2E9C-101B-9397-08002B2CF9AE}" pid="228" name="Award or Recognizing authority">
    <vt:lpwstr/>
  </property>
  <property fmtid="{D5CDD505-2E9C-101B-9397-08002B2CF9AE}" pid="229" name="Repeatable">
    <vt:lpwstr/>
  </property>
  <property fmtid="{D5CDD505-2E9C-101B-9397-08002B2CF9AE}" pid="230" name="ScopeOfWorklinkUrl">
    <vt:lpwstr/>
  </property>
  <property fmtid="{D5CDD505-2E9C-101B-9397-08002B2CF9AE}" pid="231" name="Top Success Factors">
    <vt:lpwstr/>
  </property>
  <property fmtid="{D5CDD505-2E9C-101B-9397-08002B2CF9AE}" pid="232" name="lcf76f155ced4ddcb4097134ff3c332f">
    <vt:lpwstr/>
  </property>
</Properties>
</file>