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 id="2147483684" r:id="rId2"/>
  </p:sldMasterIdLst>
  <p:notesMasterIdLst>
    <p:notesMasterId r:id="rId40"/>
  </p:notesMasterIdLst>
  <p:handoutMasterIdLst>
    <p:handoutMasterId r:id="rId41"/>
  </p:handoutMasterIdLst>
  <p:sldIdLst>
    <p:sldId id="284" r:id="rId3"/>
    <p:sldId id="261" r:id="rId4"/>
    <p:sldId id="258" r:id="rId5"/>
    <p:sldId id="299" r:id="rId6"/>
    <p:sldId id="260" r:id="rId7"/>
    <p:sldId id="300" r:id="rId8"/>
    <p:sldId id="286" r:id="rId9"/>
    <p:sldId id="287" r:id="rId10"/>
    <p:sldId id="288" r:id="rId11"/>
    <p:sldId id="290" r:id="rId12"/>
    <p:sldId id="293" r:id="rId13"/>
    <p:sldId id="294" r:id="rId14"/>
    <p:sldId id="295" r:id="rId15"/>
    <p:sldId id="296" r:id="rId16"/>
    <p:sldId id="297" r:id="rId17"/>
    <p:sldId id="298" r:id="rId18"/>
    <p:sldId id="302" r:id="rId19"/>
    <p:sldId id="303" r:id="rId20"/>
    <p:sldId id="315" r:id="rId21"/>
    <p:sldId id="316" r:id="rId22"/>
    <p:sldId id="317" r:id="rId23"/>
    <p:sldId id="318" r:id="rId24"/>
    <p:sldId id="319" r:id="rId25"/>
    <p:sldId id="320" r:id="rId26"/>
    <p:sldId id="304" r:id="rId27"/>
    <p:sldId id="305" r:id="rId28"/>
    <p:sldId id="308" r:id="rId29"/>
    <p:sldId id="309" r:id="rId30"/>
    <p:sldId id="310" r:id="rId31"/>
    <p:sldId id="311" r:id="rId32"/>
    <p:sldId id="312" r:id="rId33"/>
    <p:sldId id="314" r:id="rId34"/>
    <p:sldId id="291" r:id="rId35"/>
    <p:sldId id="306" r:id="rId36"/>
    <p:sldId id="301" r:id="rId37"/>
    <p:sldId id="307"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546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80" d="100"/>
          <a:sy n="80" d="100"/>
        </p:scale>
        <p:origin x="782" y="3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9/13/2023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216472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73495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13483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48110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33</a:t>
            </a:fld>
            <a:endParaRPr lang="en-US" dirty="0"/>
          </a:p>
        </p:txBody>
      </p:sp>
    </p:spTree>
    <p:extLst>
      <p:ext uri="{BB962C8B-B14F-4D97-AF65-F5344CB8AC3E}">
        <p14:creationId xmlns:p14="http://schemas.microsoft.com/office/powerpoint/2010/main" val="1201449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37</a:t>
            </a:fld>
            <a:endParaRPr lang="en-US" dirty="0"/>
          </a:p>
        </p:txBody>
      </p:sp>
    </p:spTree>
    <p:extLst>
      <p:ext uri="{BB962C8B-B14F-4D97-AF65-F5344CB8AC3E}">
        <p14:creationId xmlns:p14="http://schemas.microsoft.com/office/powerpoint/2010/main" val="86154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9F21-956F-0396-CAEB-5FA0B309E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FCEA75-02EA-FE5B-1CAF-4667CB0D7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142B4-A4ED-FA7C-B44F-BDB056DC5DCF}"/>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5" name="Footer Placeholder 4">
            <a:extLst>
              <a:ext uri="{FF2B5EF4-FFF2-40B4-BE49-F238E27FC236}">
                <a16:creationId xmlns:a16="http://schemas.microsoft.com/office/drawing/2014/main" id="{FC350792-4D7A-C12A-A28B-4F90C4C706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377B7C-4413-55B1-80CE-20702799FC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2585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9AF7-D02E-FDB1-5ABB-32B56057D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78B5C-8134-2EC7-0C75-EEAEAE4D5F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06C4C-BFEE-67EB-6B87-1D7C8CB93D54}"/>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5" name="Footer Placeholder 4">
            <a:extLst>
              <a:ext uri="{FF2B5EF4-FFF2-40B4-BE49-F238E27FC236}">
                <a16:creationId xmlns:a16="http://schemas.microsoft.com/office/drawing/2014/main" id="{5A4F6C76-395E-7A0D-DE20-B675A9DFB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5FD2FB-352C-D1A0-86D2-6393D722E0E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954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04E0-C0F5-FCB9-3832-0A1D5EA94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E921D3-0196-B688-A421-F0E9B55D6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8D09E2-0A76-6178-A816-4AE174E9DB80}"/>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5" name="Footer Placeholder 4">
            <a:extLst>
              <a:ext uri="{FF2B5EF4-FFF2-40B4-BE49-F238E27FC236}">
                <a16:creationId xmlns:a16="http://schemas.microsoft.com/office/drawing/2014/main" id="{67B7D6F1-95AA-AE71-62B9-5EC6C1871F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EE37E4-9752-A4A6-0FBB-F31BFCFF198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9909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6FDF-3FAC-1491-908A-BE7F095B4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B75D2-6FFB-6554-6556-458CADDD5B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7CCAF6-FBBC-AA86-9048-8102D29D5B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B43E7D-1A6A-EDD7-B4B6-D84804C07C21}"/>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6" name="Footer Placeholder 5">
            <a:extLst>
              <a:ext uri="{FF2B5EF4-FFF2-40B4-BE49-F238E27FC236}">
                <a16:creationId xmlns:a16="http://schemas.microsoft.com/office/drawing/2014/main" id="{45C138C6-76BD-DD38-2FF3-8DE3DD0C7F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0A7570-996C-C26D-D2F5-8EEF09E3F85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237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FD98-70C5-D1A4-10C1-C3DA61CFBB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3FD229-6011-EE5F-D5A7-66DFBE4D2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DAA26E-489D-5718-5B21-CD67E35AEC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C7E94F-698A-3A15-D769-A480224FD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0FA5EB-081A-EBAA-2825-C607FDD1FC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082DCE-9FA5-C82E-C2A5-B98147999D7E}"/>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8" name="Footer Placeholder 7">
            <a:extLst>
              <a:ext uri="{FF2B5EF4-FFF2-40B4-BE49-F238E27FC236}">
                <a16:creationId xmlns:a16="http://schemas.microsoft.com/office/drawing/2014/main" id="{9824CEE9-0063-2602-BAD6-45CC23C2F31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1C33D9F-0231-767B-D1D1-65BA2510480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618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3ADC-9295-131E-1B1F-B756441E2D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214FA3-2241-CD5E-821F-71EA06AFEA31}"/>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4" name="Footer Placeholder 3">
            <a:extLst>
              <a:ext uri="{FF2B5EF4-FFF2-40B4-BE49-F238E27FC236}">
                <a16:creationId xmlns:a16="http://schemas.microsoft.com/office/drawing/2014/main" id="{06F7E968-FEE4-B32F-861B-F5FEE7D61E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E67F04E-DE4F-0454-8D76-070C0D2BFEE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353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52E7C-3B97-2797-3E5C-DEF007C44412}"/>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3" name="Footer Placeholder 2">
            <a:extLst>
              <a:ext uri="{FF2B5EF4-FFF2-40B4-BE49-F238E27FC236}">
                <a16:creationId xmlns:a16="http://schemas.microsoft.com/office/drawing/2014/main" id="{916002B6-9304-226F-C923-0F4949ED5F4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8EAB6F-E233-8381-62F6-E59E056D330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8714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4D2-CD98-064E-42E2-313471474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72984F-9B38-AAA9-B0E8-5B5C57415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BF14B-F3B6-1520-4665-3DDDF97A9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804F5-F112-860E-2006-572D83990B82}"/>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6" name="Footer Placeholder 5">
            <a:extLst>
              <a:ext uri="{FF2B5EF4-FFF2-40B4-BE49-F238E27FC236}">
                <a16:creationId xmlns:a16="http://schemas.microsoft.com/office/drawing/2014/main" id="{EAE40293-221D-87F9-7E0A-9E8244B7FF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D5711E-44D6-073C-72D3-DCF994B8B07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3281-56CB-2EB4-3BA7-5277B5F50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C7BA7F-5CC0-CF6F-163C-D176FD1C8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20C669-38E9-AD8C-7221-536FB1DF5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9C936-A439-65F6-D478-BD30510A2AE1}"/>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6" name="Footer Placeholder 5">
            <a:extLst>
              <a:ext uri="{FF2B5EF4-FFF2-40B4-BE49-F238E27FC236}">
                <a16:creationId xmlns:a16="http://schemas.microsoft.com/office/drawing/2014/main" id="{048D5ABD-403A-6A04-2094-F09269CAAC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AF37DE-7715-1A3E-EB37-D2197DB3BBB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664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C06A-2814-71AF-A4D1-24B7B7CF41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786301-BC0F-B54E-60FD-BA9EE23AB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3F9DB-D1C2-BE1D-DD90-A8FEC3CF130C}"/>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5" name="Footer Placeholder 4">
            <a:extLst>
              <a:ext uri="{FF2B5EF4-FFF2-40B4-BE49-F238E27FC236}">
                <a16:creationId xmlns:a16="http://schemas.microsoft.com/office/drawing/2014/main" id="{FDF6FF90-B631-1C94-325A-474D820CAC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5674E4-6F04-CF4A-C22A-A6DB6442D4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589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BED06-979C-B9A4-EAD6-98F7ECE71C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397DB3-15BC-E2E4-F434-502698C22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9DE97-36AE-C1F5-C79F-1937FD32E295}"/>
              </a:ext>
            </a:extLst>
          </p:cNvPr>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5" name="Footer Placeholder 4">
            <a:extLst>
              <a:ext uri="{FF2B5EF4-FFF2-40B4-BE49-F238E27FC236}">
                <a16:creationId xmlns:a16="http://schemas.microsoft.com/office/drawing/2014/main" id="{20322604-FDB0-FCC0-C223-876DCAE6D6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22A146-4C5B-D5CA-2597-85172A1E01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5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BAF1B-5ACF-C737-BFDB-A3F556E4D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3D840-07FE-B7FC-0381-3B47A4794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4B13E-2363-60FB-A800-8BFCC9808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9/13/2023</a:t>
            </a:fld>
            <a:endParaRPr lang="en-US" dirty="0"/>
          </a:p>
        </p:txBody>
      </p:sp>
      <p:sp>
        <p:nvSpPr>
          <p:cNvPr id="5" name="Footer Placeholder 4">
            <a:extLst>
              <a:ext uri="{FF2B5EF4-FFF2-40B4-BE49-F238E27FC236}">
                <a16:creationId xmlns:a16="http://schemas.microsoft.com/office/drawing/2014/main" id="{1C7C3735-6D63-5C15-479C-7D707DEE3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01FBCA-E68B-D7D7-778F-CFA965C38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83905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186/s40854-016-0046-5" TargetMode="External"/><Relationship Id="rId2" Type="http://schemas.openxmlformats.org/officeDocument/2006/relationships/hyperlink" Target="https://doi.org/10.1007/s12599-017-0502-%204" TargetMode="External"/><Relationship Id="rId1" Type="http://schemas.openxmlformats.org/officeDocument/2006/relationships/slideLayout" Target="../slideLayouts/slideLayout6.xml"/><Relationship Id="rId4" Type="http://schemas.openxmlformats.org/officeDocument/2006/relationships/hyperlink" Target="https://doi.org/10.1007/978-3-030-34223-4%202"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207R1A0522/Fruad_Detection_in_Blockchain"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53000">
              <a:schemeClr val="accent1">
                <a:lumMod val="20000"/>
                <a:lumOff val="80000"/>
              </a:schemeClr>
            </a:gs>
            <a:gs pos="100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pic>
        <p:nvPicPr>
          <p:cNvPr id="9" name="object 2">
            <a:extLst>
              <a:ext uri="{FF2B5EF4-FFF2-40B4-BE49-F238E27FC236}">
                <a16:creationId xmlns:a16="http://schemas.microsoft.com/office/drawing/2014/main" id="{2BF5978A-8B6A-ECFD-E7FE-211C741592A4}"/>
              </a:ext>
            </a:extLst>
          </p:cNvPr>
          <p:cNvPicPr/>
          <p:nvPr/>
        </p:nvPicPr>
        <p:blipFill>
          <a:blip r:embed="rId2" cstate="print"/>
          <a:stretch>
            <a:fillRect/>
          </a:stretch>
        </p:blipFill>
        <p:spPr>
          <a:xfrm>
            <a:off x="80532" y="112280"/>
            <a:ext cx="1676789" cy="1254403"/>
          </a:xfrm>
          <a:prstGeom prst="rect">
            <a:avLst/>
          </a:prstGeom>
        </p:spPr>
      </p:pic>
      <p:pic>
        <p:nvPicPr>
          <p:cNvPr id="11" name="object 3">
            <a:extLst>
              <a:ext uri="{FF2B5EF4-FFF2-40B4-BE49-F238E27FC236}">
                <a16:creationId xmlns:a16="http://schemas.microsoft.com/office/drawing/2014/main" id="{BF5CDCA4-9BDC-1651-8138-169DF33ADF1C}"/>
              </a:ext>
            </a:extLst>
          </p:cNvPr>
          <p:cNvPicPr/>
          <p:nvPr/>
        </p:nvPicPr>
        <p:blipFill>
          <a:blip r:embed="rId3" cstate="print"/>
          <a:stretch>
            <a:fillRect/>
          </a:stretch>
        </p:blipFill>
        <p:spPr>
          <a:xfrm>
            <a:off x="10214244" y="166356"/>
            <a:ext cx="1977756" cy="1366683"/>
          </a:xfrm>
          <a:prstGeom prst="rect">
            <a:avLst/>
          </a:prstGeom>
        </p:spPr>
      </p:pic>
      <p:sp>
        <p:nvSpPr>
          <p:cNvPr id="13" name="TextBox 12">
            <a:extLst>
              <a:ext uri="{FF2B5EF4-FFF2-40B4-BE49-F238E27FC236}">
                <a16:creationId xmlns:a16="http://schemas.microsoft.com/office/drawing/2014/main" id="{514B4A7E-B03F-137C-A13C-42E40CC3CED1}"/>
              </a:ext>
            </a:extLst>
          </p:cNvPr>
          <p:cNvSpPr txBox="1"/>
          <p:nvPr/>
        </p:nvSpPr>
        <p:spPr>
          <a:xfrm>
            <a:off x="2731306" y="212095"/>
            <a:ext cx="7600335" cy="646331"/>
          </a:xfrm>
          <a:prstGeom prst="rect">
            <a:avLst/>
          </a:prstGeom>
          <a:noFill/>
        </p:spPr>
        <p:txBody>
          <a:bodyPr wrap="square">
            <a:spAutoFit/>
          </a:bodyPr>
          <a:lstStyle/>
          <a:p>
            <a:r>
              <a:rPr lang="en-IN" sz="3600" b="1" spc="120" dirty="0">
                <a:latin typeface="Times New Roman" panose="02020603050405020304" pitchFamily="18" charset="0"/>
                <a:cs typeface="Times New Roman" panose="02020603050405020304" pitchFamily="18" charset="0"/>
              </a:rPr>
              <a:t>CMR</a:t>
            </a:r>
            <a:r>
              <a:rPr lang="en-IN" sz="3600" b="1" spc="140" dirty="0">
                <a:latin typeface="Times New Roman" panose="02020603050405020304" pitchFamily="18" charset="0"/>
                <a:cs typeface="Times New Roman" panose="02020603050405020304" pitchFamily="18" charset="0"/>
              </a:rPr>
              <a:t> </a:t>
            </a:r>
            <a:r>
              <a:rPr lang="en-IN" sz="3600" b="1" spc="135" dirty="0">
                <a:latin typeface="Times New Roman" panose="02020603050405020304" pitchFamily="18" charset="0"/>
                <a:cs typeface="Times New Roman" panose="02020603050405020304" pitchFamily="18" charset="0"/>
              </a:rPr>
              <a:t>TECHNICAL</a:t>
            </a:r>
            <a:r>
              <a:rPr lang="en-IN" sz="3600" b="1" spc="145" dirty="0">
                <a:latin typeface="Times New Roman" panose="02020603050405020304" pitchFamily="18" charset="0"/>
                <a:cs typeface="Times New Roman" panose="02020603050405020304" pitchFamily="18" charset="0"/>
              </a:rPr>
              <a:t> </a:t>
            </a:r>
            <a:r>
              <a:rPr lang="en-IN" sz="3600" b="1" spc="190" dirty="0">
                <a:latin typeface="Times New Roman" panose="02020603050405020304" pitchFamily="18" charset="0"/>
                <a:cs typeface="Times New Roman" panose="02020603050405020304" pitchFamily="18" charset="0"/>
              </a:rPr>
              <a:t>CAMPUS</a:t>
            </a:r>
            <a:endParaRPr lang="en-IN" sz="36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070D079-7969-46CC-F187-BE197DD6E190}"/>
              </a:ext>
            </a:extLst>
          </p:cNvPr>
          <p:cNvSpPr txBox="1"/>
          <p:nvPr/>
        </p:nvSpPr>
        <p:spPr>
          <a:xfrm>
            <a:off x="1512106" y="849697"/>
            <a:ext cx="8947354" cy="1892826"/>
          </a:xfrm>
          <a:prstGeom prst="rect">
            <a:avLst/>
          </a:prstGeom>
          <a:noFill/>
        </p:spPr>
        <p:txBody>
          <a:bodyPr wrap="square" rtlCol="0">
            <a:spAutoFit/>
          </a:bodyPr>
          <a:lstStyle/>
          <a:p>
            <a:pPr marR="211454" algn="ctr">
              <a:lnSpc>
                <a:spcPts val="3954"/>
              </a:lnSpc>
              <a:spcBef>
                <a:spcPts val="100"/>
              </a:spcBef>
            </a:pPr>
            <a:r>
              <a:rPr lang="en-US" sz="2800" b="1" dirty="0">
                <a:solidFill>
                  <a:srgbClr val="FF1616"/>
                </a:solidFill>
                <a:latin typeface="Times New Roman"/>
                <a:cs typeface="Times New Roman"/>
              </a:rPr>
              <a:t>UGC</a:t>
            </a:r>
            <a:r>
              <a:rPr lang="en-US" sz="2800" b="1" spc="90" dirty="0">
                <a:solidFill>
                  <a:srgbClr val="FF1616"/>
                </a:solidFill>
                <a:latin typeface="Times New Roman"/>
                <a:cs typeface="Times New Roman"/>
              </a:rPr>
              <a:t> </a:t>
            </a:r>
            <a:r>
              <a:rPr lang="en-US" sz="2800" b="1" spc="145" dirty="0">
                <a:solidFill>
                  <a:srgbClr val="FF1616"/>
                </a:solidFill>
                <a:latin typeface="Times New Roman"/>
                <a:cs typeface="Times New Roman"/>
              </a:rPr>
              <a:t>AUTONOMOUS</a:t>
            </a:r>
          </a:p>
          <a:p>
            <a:pPr marR="211454" algn="ctr">
              <a:spcBef>
                <a:spcPts val="100"/>
              </a:spcBef>
            </a:pPr>
            <a:r>
              <a:rPr lang="en-US" sz="1600" b="1" dirty="0">
                <a:latin typeface="Times New Roman"/>
                <a:cs typeface="Times New Roman"/>
              </a:rPr>
              <a:t>(Accredited by NAAC, NBA, Permanently Affiliated to JNTUH, Approved by AICTE, New Delhi) Recognized - Under Section 2(f) &amp; 1</a:t>
            </a:r>
            <a:r>
              <a:rPr lang="en-US" sz="1600" b="1" cap="small" dirty="0">
                <a:latin typeface="Times New Roman"/>
                <a:cs typeface="Times New Roman"/>
              </a:rPr>
              <a:t>2</a:t>
            </a:r>
            <a:r>
              <a:rPr lang="en-US" sz="1600" b="1" dirty="0">
                <a:latin typeface="Times New Roman"/>
                <a:cs typeface="Times New Roman"/>
              </a:rPr>
              <a:t>(B) of the UGC Act.1956</a:t>
            </a:r>
            <a:endParaRPr lang="en-US" sz="1600" dirty="0">
              <a:latin typeface="Times New Roman"/>
              <a:cs typeface="Times New Roman"/>
            </a:endParaRPr>
          </a:p>
          <a:p>
            <a:pPr marR="211454" algn="ctr">
              <a:spcBef>
                <a:spcPts val="100"/>
              </a:spcBef>
            </a:pPr>
            <a:endParaRPr lang="en-US" sz="2800" dirty="0">
              <a:latin typeface="Times New Roman"/>
              <a:cs typeface="Times New Roman"/>
            </a:endParaRPr>
          </a:p>
          <a:p>
            <a:endParaRPr lang="en-IN" dirty="0"/>
          </a:p>
        </p:txBody>
      </p:sp>
      <p:sp>
        <p:nvSpPr>
          <p:cNvPr id="18" name="TextBox 17">
            <a:extLst>
              <a:ext uri="{FF2B5EF4-FFF2-40B4-BE49-F238E27FC236}">
                <a16:creationId xmlns:a16="http://schemas.microsoft.com/office/drawing/2014/main" id="{27F13B57-B468-6521-788D-5DC92EE7796F}"/>
              </a:ext>
            </a:extLst>
          </p:cNvPr>
          <p:cNvSpPr txBox="1"/>
          <p:nvPr/>
        </p:nvSpPr>
        <p:spPr>
          <a:xfrm>
            <a:off x="1093443" y="2207263"/>
            <a:ext cx="9366017" cy="1908215"/>
          </a:xfrm>
          <a:prstGeom prst="rect">
            <a:avLst/>
          </a:prstGeom>
          <a:noFill/>
        </p:spPr>
        <p:txBody>
          <a:bodyPr wrap="square" rtlCol="0">
            <a:spAutoFit/>
          </a:bodyPr>
          <a:lstStyle/>
          <a:p>
            <a:pPr algn="ctr"/>
            <a:r>
              <a:rPr lang="en-US" dirty="0"/>
              <a:t>            </a:t>
            </a:r>
            <a:r>
              <a:rPr lang="en-US" sz="2000" dirty="0">
                <a:solidFill>
                  <a:srgbClr val="0070C0"/>
                </a:solidFill>
                <a:latin typeface="Times New Roman" panose="02020603050405020304" pitchFamily="18" charset="0"/>
                <a:cs typeface="Times New Roman" panose="02020603050405020304" pitchFamily="18" charset="0"/>
              </a:rPr>
              <a:t>DEPARTMENT OF COMPUTER SCIENCE ANDENGINEERING</a:t>
            </a:r>
          </a:p>
          <a:p>
            <a:pPr algn="ct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MINI PROJECT</a:t>
            </a:r>
          </a:p>
          <a:p>
            <a:pPr algn="ctr"/>
            <a:r>
              <a:rPr lang="en-US" sz="2000" dirty="0">
                <a:latin typeface="Times New Roman" panose="02020603050405020304" pitchFamily="18" charset="0"/>
                <a:cs typeface="Times New Roman" panose="02020603050405020304" pitchFamily="18" charset="0"/>
              </a:rPr>
              <a:t>ON</a:t>
            </a:r>
          </a:p>
          <a:p>
            <a:pPr algn="ct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COMPARATIVE STUDY OF MACHINE LEARNING ALGORITHMS FOR </a:t>
            </a:r>
          </a:p>
          <a:p>
            <a:pPr algn="ctr"/>
            <a:r>
              <a:rPr lang="en-US" sz="2000" b="1" dirty="0">
                <a:latin typeface="Times New Roman" panose="02020603050405020304" pitchFamily="18" charset="0"/>
                <a:cs typeface="Times New Roman" panose="02020603050405020304" pitchFamily="18" charset="0"/>
              </a:rPr>
              <a:t>            FRAUD DETECTION IN BLOCKCHAIN</a:t>
            </a:r>
            <a:endParaRPr lang="en-IN" sz="2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70FFA4C-E636-D713-4076-1F6B91CC70EC}"/>
              </a:ext>
            </a:extLst>
          </p:cNvPr>
          <p:cNvSpPr txBox="1"/>
          <p:nvPr/>
        </p:nvSpPr>
        <p:spPr>
          <a:xfrm>
            <a:off x="1093442" y="5145740"/>
            <a:ext cx="307215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Under the Guidance of</a:t>
            </a:r>
          </a:p>
          <a:p>
            <a:pPr algn="ctr"/>
            <a:r>
              <a:rPr lang="en-US" b="1" dirty="0">
                <a:latin typeface="Times New Roman" panose="02020603050405020304" pitchFamily="18" charset="0"/>
                <a:cs typeface="Times New Roman" panose="02020603050405020304" pitchFamily="18" charset="0"/>
              </a:rPr>
              <a:t>Dr. Jonnadula Narasimharao </a:t>
            </a:r>
            <a:r>
              <a:rPr lang="en-US" dirty="0">
                <a:latin typeface="Times New Roman" panose="02020603050405020304" pitchFamily="18" charset="0"/>
                <a:cs typeface="Times New Roman" panose="02020603050405020304" pitchFamily="18" charset="0"/>
              </a:rPr>
              <a:t>(Associate Professor)</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8C8C61C-6F9E-469A-F886-4DF93807B4EB}"/>
              </a:ext>
            </a:extLst>
          </p:cNvPr>
          <p:cNvSpPr txBox="1"/>
          <p:nvPr/>
        </p:nvSpPr>
        <p:spPr>
          <a:xfrm>
            <a:off x="7511846" y="5043948"/>
            <a:ext cx="358671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 (BATCH NO : 23)</a:t>
            </a:r>
          </a:p>
          <a:p>
            <a:r>
              <a:rPr lang="en-US" dirty="0">
                <a:latin typeface="Times New Roman" panose="02020603050405020304" pitchFamily="18" charset="0"/>
                <a:cs typeface="Times New Roman" panose="02020603050405020304" pitchFamily="18" charset="0"/>
              </a:rPr>
              <a:t>   K Suryabhaskar (207R1A0522)</a:t>
            </a:r>
          </a:p>
          <a:p>
            <a:r>
              <a:rPr lang="en-US" dirty="0">
                <a:latin typeface="Times New Roman" panose="02020603050405020304" pitchFamily="18" charset="0"/>
                <a:cs typeface="Times New Roman" panose="02020603050405020304" pitchFamily="18" charset="0"/>
              </a:rPr>
              <a:t>   K Yashmine (207R1A0523)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023305"/>
      </p:ext>
    </p:extLst>
  </p:cSld>
  <p:clrMapOvr>
    <a:masterClrMapping/>
  </p:clrMapOvr>
  <mc:AlternateContent xmlns:mc="http://schemas.openxmlformats.org/markup-compatibility/2006" xmlns:p14="http://schemas.microsoft.com/office/powerpoint/2010/main">
    <mc:Choice Requires="p14">
      <p:transition spd="slow" p14:dur="1500" advTm="4000">
        <p:split orient="vert"/>
      </p:transition>
    </mc:Choice>
    <mc:Fallback xmlns="">
      <p:transition spd="slow" advTm="400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Novelty :</a:t>
            </a:r>
          </a:p>
        </p:txBody>
      </p:sp>
      <p:sp>
        <p:nvSpPr>
          <p:cNvPr id="6" name="TextBox 5">
            <a:extLst>
              <a:ext uri="{FF2B5EF4-FFF2-40B4-BE49-F238E27FC236}">
                <a16:creationId xmlns:a16="http://schemas.microsoft.com/office/drawing/2014/main" id="{EE7CEF27-8F4E-9917-1AFE-2C8B3F903593}"/>
              </a:ext>
            </a:extLst>
          </p:cNvPr>
          <p:cNvSpPr txBox="1"/>
          <p:nvPr/>
        </p:nvSpPr>
        <p:spPr>
          <a:xfrm>
            <a:off x="781050" y="2257425"/>
            <a:ext cx="10591800" cy="3108543"/>
          </a:xfrm>
          <a:prstGeom prst="rect">
            <a:avLst/>
          </a:prstGeom>
          <a:noFill/>
        </p:spPr>
        <p:txBody>
          <a:bodyPr wrap="square" rtlCol="0" anchor="ctr">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mainly plays major role in Bitcoin transactions and many international small scale to large scale transactions. Machine Learning algorithms play major role in detecting fraud transaction and while accessing data in the blockchain ledger.</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accuracy of this project increases as the training of the algorithms increases and yields more accurate detection.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31699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6F14-C832-CFA9-E69F-C28227F08BFF}"/>
              </a:ext>
            </a:extLst>
          </p:cNvPr>
          <p:cNvSpPr>
            <a:spLocks noGrp="1"/>
          </p:cNvSpPr>
          <p:nvPr>
            <p:ph type="title"/>
          </p:nvPr>
        </p:nvSpPr>
        <p:spPr>
          <a:xfrm>
            <a:off x="423494" y="308318"/>
            <a:ext cx="11029616" cy="988332"/>
          </a:xfrm>
        </p:spPr>
        <p:txBody>
          <a:bodyPr/>
          <a:lstStyle/>
          <a:p>
            <a:r>
              <a:rPr lang="en-US" sz="4000" dirty="0">
                <a:latin typeface="Times New Roman" panose="02020603050405020304" pitchFamily="18" charset="0"/>
                <a:cs typeface="Times New Roman" panose="02020603050405020304" pitchFamily="18" charset="0"/>
              </a:rPr>
              <a:t>ARCHITECTURE :</a:t>
            </a:r>
            <a:endParaRPr lang="en-IN"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B12C5C0-E62D-AF6A-7AFB-67376196DC3F}"/>
              </a:ext>
            </a:extLst>
          </p:cNvPr>
          <p:cNvPicPr>
            <a:picLocks noChangeAspect="1"/>
          </p:cNvPicPr>
          <p:nvPr/>
        </p:nvPicPr>
        <p:blipFill>
          <a:blip r:embed="rId2"/>
          <a:stretch>
            <a:fillRect/>
          </a:stretch>
        </p:blipFill>
        <p:spPr>
          <a:xfrm>
            <a:off x="0" y="1436122"/>
            <a:ext cx="12192000" cy="5448772"/>
          </a:xfrm>
          <a:prstGeom prst="rect">
            <a:avLst/>
          </a:prstGeom>
        </p:spPr>
      </p:pic>
    </p:spTree>
    <p:extLst>
      <p:ext uri="{BB962C8B-B14F-4D97-AF65-F5344CB8AC3E}">
        <p14:creationId xmlns:p14="http://schemas.microsoft.com/office/powerpoint/2010/main" val="304815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07B0-BC6D-A07E-9056-1D5A285804C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MODULES :</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CD437C-1EDA-AA77-E325-A8CC4142E341}"/>
              </a:ext>
            </a:extLst>
          </p:cNvPr>
          <p:cNvSpPr txBox="1"/>
          <p:nvPr/>
        </p:nvSpPr>
        <p:spPr>
          <a:xfrm>
            <a:off x="672353" y="2554941"/>
            <a:ext cx="10933157"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Upload &amp; Preprocess Dataset</a:t>
            </a:r>
          </a:p>
          <a:p>
            <a:endParaRPr lang="en-US" sz="2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Generate Train &amp; Test Model</a:t>
            </a:r>
          </a:p>
          <a:p>
            <a:endParaRPr lang="en-US" sz="2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Comparison Graph</a:t>
            </a:r>
          </a:p>
          <a:p>
            <a:endParaRPr lang="en-US" sz="2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rPr>
              <a:t>Predict Fraud</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8348444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8D77BE-C14A-D3C0-8F17-45199411511D}"/>
              </a:ext>
            </a:extLst>
          </p:cNvPr>
          <p:cNvPicPr>
            <a:picLocks noChangeAspect="1"/>
          </p:cNvPicPr>
          <p:nvPr/>
        </p:nvPicPr>
        <p:blipFill>
          <a:blip r:embed="rId2"/>
          <a:stretch>
            <a:fillRect/>
          </a:stretch>
        </p:blipFill>
        <p:spPr>
          <a:xfrm>
            <a:off x="0" y="1177019"/>
            <a:ext cx="12192001" cy="5707875"/>
          </a:xfrm>
          <a:prstGeom prst="rect">
            <a:avLst/>
          </a:prstGeom>
        </p:spPr>
      </p:pic>
      <p:sp>
        <p:nvSpPr>
          <p:cNvPr id="2" name="TextBox 1">
            <a:extLst>
              <a:ext uri="{FF2B5EF4-FFF2-40B4-BE49-F238E27FC236}">
                <a16:creationId xmlns:a16="http://schemas.microsoft.com/office/drawing/2014/main" id="{CB5C2FC4-195A-949D-C02E-3387BDC730F5}"/>
              </a:ext>
            </a:extLst>
          </p:cNvPr>
          <p:cNvSpPr txBox="1"/>
          <p:nvPr/>
        </p:nvSpPr>
        <p:spPr>
          <a:xfrm>
            <a:off x="286872" y="582706"/>
            <a:ext cx="4240306" cy="707886"/>
          </a:xfrm>
          <a:prstGeom prst="rect">
            <a:avLst/>
          </a:prstGeom>
          <a:noFill/>
        </p:spPr>
        <p:txBody>
          <a:bodyPr wrap="square" rtlCol="0">
            <a:spAutoFit/>
          </a:bodyPr>
          <a:lstStyle/>
          <a:p>
            <a:r>
              <a:rPr lang="en-US" sz="4000" dirty="0"/>
              <a:t>UML DIAGRAMS :</a:t>
            </a:r>
            <a:r>
              <a:rPr lang="en-US" dirty="0"/>
              <a:t>  </a:t>
            </a:r>
            <a:endParaRPr lang="en-IN" dirty="0"/>
          </a:p>
        </p:txBody>
      </p:sp>
      <p:sp>
        <p:nvSpPr>
          <p:cNvPr id="3" name="TextBox 2">
            <a:extLst>
              <a:ext uri="{FF2B5EF4-FFF2-40B4-BE49-F238E27FC236}">
                <a16:creationId xmlns:a16="http://schemas.microsoft.com/office/drawing/2014/main" id="{AC688545-B88D-2B2B-8C0A-180841AC7BD4}"/>
              </a:ext>
            </a:extLst>
          </p:cNvPr>
          <p:cNvSpPr txBox="1"/>
          <p:nvPr/>
        </p:nvSpPr>
        <p:spPr>
          <a:xfrm>
            <a:off x="286872" y="1290592"/>
            <a:ext cx="26983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USE CASE DIAGRAM :</a:t>
            </a:r>
            <a:endParaRPr lang="en-IN" dirty="0"/>
          </a:p>
        </p:txBody>
      </p:sp>
    </p:spTree>
    <p:extLst>
      <p:ext uri="{BB962C8B-B14F-4D97-AF65-F5344CB8AC3E}">
        <p14:creationId xmlns:p14="http://schemas.microsoft.com/office/powerpoint/2010/main" val="230797329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C0185A-32D8-16D3-F300-74F3D6D5C565}"/>
              </a:ext>
            </a:extLst>
          </p:cNvPr>
          <p:cNvPicPr>
            <a:picLocks noChangeAspect="1"/>
          </p:cNvPicPr>
          <p:nvPr/>
        </p:nvPicPr>
        <p:blipFill>
          <a:blip r:embed="rId2"/>
          <a:stretch>
            <a:fillRect/>
          </a:stretch>
        </p:blipFill>
        <p:spPr>
          <a:xfrm>
            <a:off x="0" y="755738"/>
            <a:ext cx="12192000" cy="6129156"/>
          </a:xfrm>
          <a:prstGeom prst="rect">
            <a:avLst/>
          </a:prstGeom>
        </p:spPr>
      </p:pic>
      <p:sp>
        <p:nvSpPr>
          <p:cNvPr id="3" name="TextBox 2">
            <a:extLst>
              <a:ext uri="{FF2B5EF4-FFF2-40B4-BE49-F238E27FC236}">
                <a16:creationId xmlns:a16="http://schemas.microsoft.com/office/drawing/2014/main" id="{00387342-513D-5CD4-CEE4-0260F1B66550}"/>
              </a:ext>
            </a:extLst>
          </p:cNvPr>
          <p:cNvSpPr txBox="1"/>
          <p:nvPr/>
        </p:nvSpPr>
        <p:spPr>
          <a:xfrm>
            <a:off x="358587" y="728844"/>
            <a:ext cx="3541059" cy="369332"/>
          </a:xfrm>
          <a:prstGeom prst="rect">
            <a:avLst/>
          </a:prstGeom>
          <a:noFill/>
        </p:spPr>
        <p:txBody>
          <a:bodyPr wrap="square">
            <a:spAutoFit/>
          </a:bodyPr>
          <a:lstStyle/>
          <a:p>
            <a:pPr marL="285750" indent="-285750">
              <a:buFont typeface="Arial" panose="020B0604020202020204" pitchFamily="34" charset="0"/>
              <a:buChar char="•"/>
            </a:pPr>
            <a:r>
              <a:rPr lang="en-US" dirty="0"/>
              <a:t>CLASS DIAGRAM :</a:t>
            </a:r>
            <a:endParaRPr lang="en-IN" dirty="0"/>
          </a:p>
        </p:txBody>
      </p:sp>
    </p:spTree>
    <p:extLst>
      <p:ext uri="{BB962C8B-B14F-4D97-AF65-F5344CB8AC3E}">
        <p14:creationId xmlns:p14="http://schemas.microsoft.com/office/powerpoint/2010/main" val="295398939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C91905-1DD1-012B-49EC-FDDFDBEACE93}"/>
              </a:ext>
            </a:extLst>
          </p:cNvPr>
          <p:cNvSpPr txBox="1"/>
          <p:nvPr/>
        </p:nvSpPr>
        <p:spPr>
          <a:xfrm>
            <a:off x="349624" y="653533"/>
            <a:ext cx="2886635" cy="369332"/>
          </a:xfrm>
          <a:prstGeom prst="rect">
            <a:avLst/>
          </a:prstGeom>
          <a:noFill/>
        </p:spPr>
        <p:txBody>
          <a:bodyPr wrap="square">
            <a:spAutoFit/>
          </a:bodyPr>
          <a:lstStyle/>
          <a:p>
            <a:pPr marL="285750" indent="-285750">
              <a:buFont typeface="Arial" panose="020B0604020202020204" pitchFamily="34" charset="0"/>
              <a:buChar char="•"/>
            </a:pPr>
            <a:r>
              <a:rPr lang="en-US" dirty="0"/>
              <a:t>SEQUENCE DIAGRAM :</a:t>
            </a:r>
            <a:endParaRPr lang="en-IN" dirty="0"/>
          </a:p>
        </p:txBody>
      </p:sp>
      <p:pic>
        <p:nvPicPr>
          <p:cNvPr id="19" name="Picture 18">
            <a:extLst>
              <a:ext uri="{FF2B5EF4-FFF2-40B4-BE49-F238E27FC236}">
                <a16:creationId xmlns:a16="http://schemas.microsoft.com/office/drawing/2014/main" id="{F6E2069E-47CB-B0D6-7704-293AD66E8F84}"/>
              </a:ext>
            </a:extLst>
          </p:cNvPr>
          <p:cNvPicPr>
            <a:picLocks noChangeAspect="1"/>
          </p:cNvPicPr>
          <p:nvPr/>
        </p:nvPicPr>
        <p:blipFill rotWithShape="1">
          <a:blip r:embed="rId2"/>
          <a:srcRect l="11613" t="2618" r="15816" b="4511"/>
          <a:stretch/>
        </p:blipFill>
        <p:spPr>
          <a:xfrm>
            <a:off x="3236259" y="653533"/>
            <a:ext cx="8148917" cy="6204467"/>
          </a:xfrm>
          <a:prstGeom prst="rect">
            <a:avLst/>
          </a:prstGeom>
        </p:spPr>
      </p:pic>
    </p:spTree>
    <p:extLst>
      <p:ext uri="{BB962C8B-B14F-4D97-AF65-F5344CB8AC3E}">
        <p14:creationId xmlns:p14="http://schemas.microsoft.com/office/powerpoint/2010/main" val="2318794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C6A2A6-4F44-7C3E-2579-814443EC2CA0}"/>
              </a:ext>
            </a:extLst>
          </p:cNvPr>
          <p:cNvPicPr>
            <a:picLocks noChangeAspect="1"/>
          </p:cNvPicPr>
          <p:nvPr/>
        </p:nvPicPr>
        <p:blipFill>
          <a:blip r:embed="rId2"/>
          <a:stretch>
            <a:fillRect/>
          </a:stretch>
        </p:blipFill>
        <p:spPr>
          <a:xfrm>
            <a:off x="0" y="662073"/>
            <a:ext cx="12191999" cy="6167084"/>
          </a:xfrm>
          <a:prstGeom prst="rect">
            <a:avLst/>
          </a:prstGeom>
        </p:spPr>
      </p:pic>
      <p:sp>
        <p:nvSpPr>
          <p:cNvPr id="3" name="TextBox 2">
            <a:extLst>
              <a:ext uri="{FF2B5EF4-FFF2-40B4-BE49-F238E27FC236}">
                <a16:creationId xmlns:a16="http://schemas.microsoft.com/office/drawing/2014/main" id="{BFD5E8B2-512C-C6B0-2BE7-F267A79AE2F8}"/>
              </a:ext>
            </a:extLst>
          </p:cNvPr>
          <p:cNvSpPr txBox="1"/>
          <p:nvPr/>
        </p:nvSpPr>
        <p:spPr>
          <a:xfrm>
            <a:off x="349624" y="653109"/>
            <a:ext cx="2770094" cy="369332"/>
          </a:xfrm>
          <a:prstGeom prst="rect">
            <a:avLst/>
          </a:prstGeom>
          <a:noFill/>
        </p:spPr>
        <p:txBody>
          <a:bodyPr wrap="square">
            <a:spAutoFit/>
          </a:bodyPr>
          <a:lstStyle/>
          <a:p>
            <a:pPr marL="285750" indent="-285750">
              <a:buFont typeface="Arial" panose="020B0604020202020204" pitchFamily="34" charset="0"/>
              <a:buChar char="•"/>
            </a:pPr>
            <a:r>
              <a:rPr lang="en-US" dirty="0"/>
              <a:t>ACTIVITY DIAGRAM :</a:t>
            </a:r>
            <a:endParaRPr lang="en-IN" dirty="0"/>
          </a:p>
        </p:txBody>
      </p:sp>
    </p:spTree>
    <p:extLst>
      <p:ext uri="{BB962C8B-B14F-4D97-AF65-F5344CB8AC3E}">
        <p14:creationId xmlns:p14="http://schemas.microsoft.com/office/powerpoint/2010/main" val="7496394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4997-9019-6C0B-4E4E-01B8D175CE10}"/>
              </a:ext>
            </a:extLst>
          </p:cNvPr>
          <p:cNvSpPr>
            <a:spLocks noGrp="1"/>
          </p:cNvSpPr>
          <p:nvPr>
            <p:ph type="title"/>
          </p:nvPr>
        </p:nvSpPr>
        <p:spPr>
          <a:xfrm>
            <a:off x="575894" y="729658"/>
            <a:ext cx="11029616" cy="1077627"/>
          </a:xfrm>
        </p:spPr>
        <p:txBody>
          <a:bodyPr/>
          <a:lstStyle/>
          <a:p>
            <a:r>
              <a:rPr lang="en-US" sz="4000" dirty="0">
                <a:latin typeface="Times New Roman" panose="02020603050405020304" pitchFamily="18" charset="0"/>
                <a:cs typeface="Times New Roman" panose="02020603050405020304" pitchFamily="18" charset="0"/>
              </a:rPr>
              <a:t>Sample Code </a:t>
            </a:r>
            <a:r>
              <a:rPr lang="en-US" sz="4000" dirty="0"/>
              <a:t>:</a:t>
            </a:r>
            <a:endParaRPr lang="en-IN" sz="4000" dirty="0"/>
          </a:p>
        </p:txBody>
      </p:sp>
      <p:sp>
        <p:nvSpPr>
          <p:cNvPr id="4" name="TextBox 3">
            <a:extLst>
              <a:ext uri="{FF2B5EF4-FFF2-40B4-BE49-F238E27FC236}">
                <a16:creationId xmlns:a16="http://schemas.microsoft.com/office/drawing/2014/main" id="{ABF3AB18-D2AC-1283-EE01-FFD4B5654044}"/>
              </a:ext>
            </a:extLst>
          </p:cNvPr>
          <p:cNvSpPr txBox="1"/>
          <p:nvPr/>
        </p:nvSpPr>
        <p:spPr>
          <a:xfrm>
            <a:off x="457200" y="1952625"/>
            <a:ext cx="11220449" cy="4764061"/>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global filename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global X,Y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global dataset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global main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global text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accuracy =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precision =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recall =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fscore</a:t>
            </a:r>
            <a:r>
              <a:rPr lang="en-IN" sz="1800" kern="100" dirty="0">
                <a:effectLst/>
                <a:latin typeface="Calibri" panose="020F0502020204030204" pitchFamily="34" charset="0"/>
                <a:ea typeface="Calibri" panose="020F0502020204030204" pitchFamily="34" charset="0"/>
                <a:cs typeface="Gautami" panose="020B0502040204020203" pitchFamily="34" charset="0"/>
              </a:rPr>
              <a:t> =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global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predict_cls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global classifier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main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tkinter.Tk</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p:txBody>
      </p:sp>
    </p:spTree>
    <p:extLst>
      <p:ext uri="{BB962C8B-B14F-4D97-AF65-F5344CB8AC3E}">
        <p14:creationId xmlns:p14="http://schemas.microsoft.com/office/powerpoint/2010/main" val="2987568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938D18-BFD2-A196-DC7E-51C328C6696E}"/>
              </a:ext>
            </a:extLst>
          </p:cNvPr>
          <p:cNvSpPr txBox="1"/>
          <p:nvPr/>
        </p:nvSpPr>
        <p:spPr>
          <a:xfrm>
            <a:off x="304800" y="617090"/>
            <a:ext cx="11582400" cy="5960927"/>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def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uploadDataset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global filename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global dataset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text.delete</a:t>
            </a:r>
            <a:r>
              <a:rPr lang="en-IN" sz="1800" kern="100" dirty="0">
                <a:effectLst/>
                <a:latin typeface="Calibri" panose="020F0502020204030204" pitchFamily="34" charset="0"/>
                <a:ea typeface="Calibri" panose="020F0502020204030204" pitchFamily="34" charset="0"/>
                <a:cs typeface="Gautami" panose="020B0502040204020203" pitchFamily="34" charset="0"/>
              </a:rPr>
              <a:t>('1.0', END)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filename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filedialog.askopenfilename</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initialdir</a:t>
            </a:r>
            <a:r>
              <a:rPr lang="en-IN" sz="1800" kern="100" dirty="0">
                <a:effectLst/>
                <a:latin typeface="Calibri" panose="020F0502020204030204" pitchFamily="34" charset="0"/>
                <a:ea typeface="Calibri" panose="020F0502020204030204" pitchFamily="34" charset="0"/>
                <a:cs typeface="Gautami" panose="020B0502040204020203" pitchFamily="34" charset="0"/>
              </a:rPr>
              <a:t>="Dataset")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text.insert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END,filename</a:t>
            </a:r>
            <a:r>
              <a:rPr lang="en-IN" sz="1800" kern="100" dirty="0">
                <a:effectLst/>
                <a:latin typeface="Calibri" panose="020F0502020204030204" pitchFamily="34" charset="0"/>
                <a:ea typeface="Calibri" panose="020F0502020204030204" pitchFamily="34" charset="0"/>
                <a:cs typeface="Gautami" panose="020B0502040204020203" pitchFamily="34" charset="0"/>
              </a:rPr>
              <a:t>+" loaded\n\n")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dataset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pd.read_csv</a:t>
            </a:r>
            <a:r>
              <a:rPr lang="en-IN" sz="1800" kern="100" dirty="0">
                <a:effectLst/>
                <a:latin typeface="Calibri" panose="020F0502020204030204" pitchFamily="34" charset="0"/>
                <a:ea typeface="Calibri" panose="020F0502020204030204" pitchFamily="34" charset="0"/>
                <a:cs typeface="Gautami" panose="020B0502040204020203" pitchFamily="34" charset="0"/>
              </a:rPr>
              <a:t>(filename)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text.insert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END,"Dataset</a:t>
            </a:r>
            <a:r>
              <a:rPr lang="en-IN" sz="1800" kern="100" dirty="0">
                <a:effectLst/>
                <a:latin typeface="Calibri" panose="020F0502020204030204" pitchFamily="34" charset="0"/>
                <a:ea typeface="Calibri" panose="020F0502020204030204" pitchFamily="34" charset="0"/>
                <a:cs typeface="Gautami" panose="020B0502040204020203" pitchFamily="34" charset="0"/>
              </a:rPr>
              <a:t> before preprocessing\n\n")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text.insert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END,str</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dataset.head</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text.update_idletasks</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label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dataset.groupby</a:t>
            </a:r>
            <a:r>
              <a:rPr lang="en-IN" sz="1800" kern="100" dirty="0">
                <a:effectLst/>
                <a:latin typeface="Calibri" panose="020F0502020204030204" pitchFamily="34" charset="0"/>
                <a:ea typeface="Calibri" panose="020F0502020204030204" pitchFamily="34" charset="0"/>
                <a:cs typeface="Gautami" panose="020B0502040204020203" pitchFamily="34" charset="0"/>
              </a:rPr>
              <a:t>('FLAG').size()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label.plot</a:t>
            </a:r>
            <a:r>
              <a:rPr lang="en-IN" sz="1800" kern="100" dirty="0">
                <a:effectLst/>
                <a:latin typeface="Calibri" panose="020F0502020204030204" pitchFamily="34" charset="0"/>
                <a:ea typeface="Calibri" panose="020F0502020204030204" pitchFamily="34" charset="0"/>
                <a:cs typeface="Gautami" panose="020B0502040204020203" pitchFamily="34" charset="0"/>
              </a:rPr>
              <a:t>(kind="bar")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plt.title</a:t>
            </a:r>
            <a:r>
              <a:rPr lang="en-IN" sz="1800" kern="100" dirty="0">
                <a:effectLst/>
                <a:latin typeface="Calibri" panose="020F0502020204030204" pitchFamily="34" charset="0"/>
                <a:ea typeface="Calibri" panose="020F0502020204030204" pitchFamily="34" charset="0"/>
                <a:cs typeface="Gautami" panose="020B0502040204020203" pitchFamily="34" charset="0"/>
              </a:rPr>
              <a:t>("Blockchain Fraud Detection Graph 0 means Normal &amp; 1 means Fraud")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plt.show</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69722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CA24B7-8F54-2EAE-3909-2C07BF46728B}"/>
              </a:ext>
            </a:extLst>
          </p:cNvPr>
          <p:cNvSpPr txBox="1"/>
          <p:nvPr/>
        </p:nvSpPr>
        <p:spPr>
          <a:xfrm>
            <a:off x="809625" y="1047517"/>
            <a:ext cx="6096000" cy="5163016"/>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def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calculateMetrics</a:t>
            </a:r>
            <a:r>
              <a:rPr lang="en-IN" sz="1800" kern="100" dirty="0">
                <a:effectLst/>
                <a:latin typeface="Calibri" panose="020F0502020204030204" pitchFamily="34" charset="0"/>
                <a:ea typeface="Calibri" panose="020F0502020204030204" pitchFamily="34" charset="0"/>
                <a:cs typeface="Gautami" panose="020B0502040204020203" pitchFamily="34" charset="0"/>
              </a:rPr>
              <a:t>(algorithm, predict,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accuracy_score</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y_test,predict</a:t>
            </a:r>
            <a:r>
              <a:rPr lang="en-IN" sz="1800" kern="100" dirty="0">
                <a:effectLst/>
                <a:latin typeface="Calibri" panose="020F0502020204030204" pitchFamily="34" charset="0"/>
                <a:ea typeface="Calibri" panose="020F0502020204030204" pitchFamily="34" charset="0"/>
                <a:cs typeface="Gautami" panose="020B0502040204020203" pitchFamily="34" charset="0"/>
              </a:rPr>
              <a:t>)*100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p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precision_score</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predict,average</a:t>
            </a:r>
            <a:r>
              <a:rPr lang="en-IN" sz="1800" kern="100" dirty="0">
                <a:effectLst/>
                <a:latin typeface="Calibri" panose="020F0502020204030204" pitchFamily="34" charset="0"/>
                <a:ea typeface="Calibri" panose="020F0502020204030204" pitchFamily="34" charset="0"/>
                <a:cs typeface="Gautami" panose="020B0502040204020203" pitchFamily="34" charset="0"/>
              </a:rPr>
              <a:t>='macro') * 100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r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recall_score</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predict,average</a:t>
            </a:r>
            <a:r>
              <a:rPr lang="en-IN" sz="1800" kern="100" dirty="0">
                <a:effectLst/>
                <a:latin typeface="Calibri" panose="020F0502020204030204" pitchFamily="34" charset="0"/>
                <a:ea typeface="Calibri" panose="020F0502020204030204" pitchFamily="34" charset="0"/>
                <a:cs typeface="Gautami" panose="020B0502040204020203" pitchFamily="34" charset="0"/>
              </a:rPr>
              <a:t>='macro') * 100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f = f1_score(</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predict,average</a:t>
            </a:r>
            <a:r>
              <a:rPr lang="en-IN" sz="1800" kern="100" dirty="0">
                <a:effectLst/>
                <a:latin typeface="Calibri" panose="020F0502020204030204" pitchFamily="34" charset="0"/>
                <a:ea typeface="Calibri" panose="020F0502020204030204" pitchFamily="34" charset="0"/>
                <a:cs typeface="Gautami" panose="020B0502040204020203" pitchFamily="34" charset="0"/>
              </a:rPr>
              <a:t>='macro') * 100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accuracy.append</a:t>
            </a:r>
            <a:r>
              <a:rPr lang="en-IN" sz="1800" kern="100" dirty="0">
                <a:effectLst/>
                <a:latin typeface="Calibri" panose="020F0502020204030204" pitchFamily="34" charset="0"/>
                <a:ea typeface="Calibri" panose="020F0502020204030204" pitchFamily="34" charset="0"/>
                <a:cs typeface="Gautami" panose="020B0502040204020203" pitchFamily="34" charset="0"/>
              </a:rPr>
              <a:t>(a)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precision.append</a:t>
            </a:r>
            <a:r>
              <a:rPr lang="en-IN" sz="1800" kern="100" dirty="0">
                <a:effectLst/>
                <a:latin typeface="Calibri" panose="020F0502020204030204" pitchFamily="34" charset="0"/>
                <a:ea typeface="Calibri" panose="020F0502020204030204" pitchFamily="34" charset="0"/>
                <a:cs typeface="Gautami" panose="020B0502040204020203" pitchFamily="34" charset="0"/>
              </a:rPr>
              <a:t>(p)</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recall.append</a:t>
            </a:r>
            <a:r>
              <a:rPr lang="en-IN" sz="1800" kern="100" dirty="0">
                <a:effectLst/>
                <a:latin typeface="Calibri" panose="020F0502020204030204" pitchFamily="34" charset="0"/>
                <a:ea typeface="Calibri" panose="020F0502020204030204" pitchFamily="34" charset="0"/>
                <a:cs typeface="Gautami" panose="020B0502040204020203" pitchFamily="34" charset="0"/>
              </a:rPr>
              <a:t>(r)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fscore.append</a:t>
            </a:r>
            <a:r>
              <a:rPr lang="en-IN" sz="1800" kern="100" dirty="0">
                <a:effectLst/>
                <a:latin typeface="Calibri" panose="020F0502020204030204" pitchFamily="34" charset="0"/>
                <a:ea typeface="Calibri" panose="020F0502020204030204" pitchFamily="34" charset="0"/>
                <a:cs typeface="Gautami" panose="020B0502040204020203" pitchFamily="34" charset="0"/>
              </a:rPr>
              <a:t>(f)</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text.insert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END,algorithm</a:t>
            </a:r>
            <a:r>
              <a:rPr lang="en-IN" sz="1800" kern="100" dirty="0">
                <a:effectLst/>
                <a:latin typeface="Calibri" panose="020F0502020204030204" pitchFamily="34" charset="0"/>
                <a:ea typeface="Calibri" panose="020F0502020204030204" pitchFamily="34" charset="0"/>
                <a:cs typeface="Gautami" panose="020B0502040204020203" pitchFamily="34" charset="0"/>
              </a:rPr>
              <a:t>+" Accuracy  :  "+str(a)+"\n")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text.insert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END,algorithm</a:t>
            </a:r>
            <a:r>
              <a:rPr lang="en-IN" sz="1800" kern="100" dirty="0">
                <a:effectLst/>
                <a:latin typeface="Calibri" panose="020F0502020204030204" pitchFamily="34" charset="0"/>
                <a:ea typeface="Calibri" panose="020F0502020204030204" pitchFamily="34" charset="0"/>
                <a:cs typeface="Gautami" panose="020B0502040204020203" pitchFamily="34" charset="0"/>
              </a:rPr>
              <a:t>+" Precision : "+str(p)+"\n")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text.insert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END,algorithm</a:t>
            </a:r>
            <a:r>
              <a:rPr lang="en-IN" sz="1800" kern="100" dirty="0">
                <a:effectLst/>
                <a:latin typeface="Calibri" panose="020F0502020204030204" pitchFamily="34" charset="0"/>
                <a:ea typeface="Calibri" panose="020F0502020204030204" pitchFamily="34" charset="0"/>
                <a:cs typeface="Gautami" panose="020B0502040204020203" pitchFamily="34" charset="0"/>
              </a:rPr>
              <a:t>+" Recall    : "+str(r)+"\n")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text.insert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END,algorithm</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FScore</a:t>
            </a:r>
            <a:r>
              <a:rPr lang="en-IN" sz="1800" kern="100" dirty="0">
                <a:effectLst/>
                <a:latin typeface="Calibri" panose="020F0502020204030204" pitchFamily="34" charset="0"/>
                <a:ea typeface="Calibri" panose="020F0502020204030204" pitchFamily="34" charset="0"/>
                <a:cs typeface="Gautami" panose="020B0502040204020203" pitchFamily="34" charset="0"/>
              </a:rPr>
              <a:t>    : "+str(f)+"\n\n")</a:t>
            </a:r>
          </a:p>
        </p:txBody>
      </p:sp>
    </p:spTree>
    <p:extLst>
      <p:ext uri="{BB962C8B-B14F-4D97-AF65-F5344CB8AC3E}">
        <p14:creationId xmlns:p14="http://schemas.microsoft.com/office/powerpoint/2010/main" val="14560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803915"/>
          </a:xfrm>
        </p:spPr>
        <p:txBody>
          <a:bodyPr>
            <a:normAutofit/>
          </a:bodyPr>
          <a:lstStyle/>
          <a:p>
            <a:r>
              <a:rPr lang="en-US" sz="4000" dirty="0">
                <a:solidFill>
                  <a:srgbClr val="FFFEFF"/>
                </a:solidFill>
                <a:latin typeface="Times New Roman" panose="02020603050405020304" pitchFamily="18" charset="0"/>
                <a:cs typeface="Times New Roman" panose="02020603050405020304" pitchFamily="18" charset="0"/>
              </a:rPr>
              <a:t>Table of contents :</a:t>
            </a:r>
          </a:p>
        </p:txBody>
      </p:sp>
      <p:sp>
        <p:nvSpPr>
          <p:cNvPr id="3" name="Rectangle 2">
            <a:extLst>
              <a:ext uri="{FF2B5EF4-FFF2-40B4-BE49-F238E27FC236}">
                <a16:creationId xmlns:a16="http://schemas.microsoft.com/office/drawing/2014/main" id="{A65532C5-37BE-EB26-C869-D51F7FDA2F86}"/>
              </a:ext>
            </a:extLst>
          </p:cNvPr>
          <p:cNvSpPr/>
          <p:nvPr/>
        </p:nvSpPr>
        <p:spPr>
          <a:xfrm>
            <a:off x="430306" y="1527586"/>
            <a:ext cx="11349318" cy="2904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CD5B3CD-2721-9068-4A38-C7B9F646512B}"/>
              </a:ext>
            </a:extLst>
          </p:cNvPr>
          <p:cNvSpPr txBox="1"/>
          <p:nvPr/>
        </p:nvSpPr>
        <p:spPr>
          <a:xfrm>
            <a:off x="581192" y="1533465"/>
            <a:ext cx="10759160" cy="5324535"/>
          </a:xfrm>
          <a:prstGeom prst="rect">
            <a:avLst/>
          </a:prstGeom>
          <a:noFill/>
        </p:spPr>
        <p:txBody>
          <a:bodyPr wrap="square" rtlCol="0" anchor="ct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Disadvantages of Existing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Advantages of Proposed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Hardware Requirements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Requirements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Novelty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Architecture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UML Diagrams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Sample Code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Scope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Link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34259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0DE6E-9B88-49A6-3A11-A5DD2220ADAC}"/>
              </a:ext>
            </a:extLst>
          </p:cNvPr>
          <p:cNvSpPr txBox="1"/>
          <p:nvPr/>
        </p:nvSpPr>
        <p:spPr>
          <a:xfrm>
            <a:off x="657225" y="805013"/>
            <a:ext cx="6096000" cy="6758838"/>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def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runMLP</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mlp</a:t>
            </a:r>
            <a:r>
              <a:rPr lang="en-IN" sz="1800" kern="100" dirty="0">
                <a:effectLst/>
                <a:latin typeface="Calibri" panose="020F0502020204030204" pitchFamily="34" charset="0"/>
                <a:ea typeface="Calibri" panose="020F0502020204030204" pitchFamily="34" charset="0"/>
                <a:cs typeface="Gautami" panose="020B0502040204020203" pitchFamily="34" charset="0"/>
              </a:rPr>
              <a: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MLPClassifier</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mlp.fit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predict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mlp.predict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calculateMetrics</a:t>
            </a:r>
            <a:r>
              <a:rPr lang="en-IN" sz="1800" kern="100" dirty="0">
                <a:effectLst/>
                <a:latin typeface="Calibri" panose="020F0502020204030204" pitchFamily="34" charset="0"/>
                <a:ea typeface="Calibri" panose="020F0502020204030204" pitchFamily="34" charset="0"/>
                <a:cs typeface="Gautami" panose="020B0502040204020203" pitchFamily="34" charset="0"/>
              </a:rPr>
              <a:t>("MLP", predict,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def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runNaiveBayes</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a:t>
            </a:r>
            <a:r>
              <a:rPr lang="en-IN" sz="1800" kern="100" dirty="0">
                <a:effectLst/>
                <a:latin typeface="Calibri" panose="020F0502020204030204" pitchFamily="34" charset="0"/>
                <a:ea typeface="Calibri" panose="020F0502020204030204" pitchFamily="34" charset="0"/>
                <a:cs typeface="Gautami" panose="020B0502040204020203" pitchFamily="34" charset="0"/>
              </a:rPr>
              <a: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GaussianNB</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cls.fit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predict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cls.predict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calculateMetrics</a:t>
            </a:r>
            <a:r>
              <a:rPr lang="en-IN" sz="1800" kern="100" dirty="0">
                <a:effectLst/>
                <a:latin typeface="Calibri" panose="020F0502020204030204" pitchFamily="34" charset="0"/>
                <a:ea typeface="Calibri" panose="020F0502020204030204" pitchFamily="34" charset="0"/>
                <a:cs typeface="Gautami" panose="020B0502040204020203" pitchFamily="34" charset="0"/>
              </a:rPr>
              <a:t>("Naive Bayes", predict,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def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runAdaBoost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a:t>
            </a:r>
            <a:r>
              <a:rPr lang="en-IN" sz="1800" kern="100" dirty="0">
                <a:effectLst/>
                <a:latin typeface="Calibri" panose="020F0502020204030204" pitchFamily="34" charset="0"/>
                <a:ea typeface="Calibri" panose="020F0502020204030204" pitchFamily="34" charset="0"/>
                <a:cs typeface="Gautami" panose="020B0502040204020203" pitchFamily="34" charset="0"/>
              </a:rPr>
              <a: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AdaBoostClassifier</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cls.fit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predict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cls.predict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calculateMetrics</a:t>
            </a:r>
            <a:r>
              <a:rPr lang="en-IN" sz="1800" kern="100" dirty="0">
                <a:effectLst/>
                <a:latin typeface="Calibri" panose="020F0502020204030204" pitchFamily="34" charset="0"/>
                <a:ea typeface="Calibri" panose="020F0502020204030204" pitchFamily="34" charset="0"/>
                <a:cs typeface="Gautami" panose="020B0502040204020203" pitchFamily="34" charset="0"/>
              </a:rPr>
              <a:t>("AdaBoost", predict,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66797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A2D9D-95D6-9221-25FF-37DFB699E4FF}"/>
              </a:ext>
            </a:extLst>
          </p:cNvPr>
          <p:cNvSpPr txBox="1"/>
          <p:nvPr/>
        </p:nvSpPr>
        <p:spPr>
          <a:xfrm>
            <a:off x="628650" y="738338"/>
            <a:ext cx="6096000" cy="7157793"/>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def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runSVM</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a:t>
            </a:r>
            <a:r>
              <a:rPr lang="en-IN" sz="1800" kern="100" dirty="0">
                <a:effectLst/>
                <a:latin typeface="Calibri" panose="020F0502020204030204" pitchFamily="34" charset="0"/>
                <a:ea typeface="Calibri" panose="020F0502020204030204" pitchFamily="34" charset="0"/>
                <a:cs typeface="Gautami" panose="020B0502040204020203" pitchFamily="34" charset="0"/>
              </a:rPr>
              <a: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svm.SVC</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cls.fit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predict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cls.predict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calculateMetrics</a:t>
            </a:r>
            <a:r>
              <a:rPr lang="en-IN" sz="1800" kern="100" dirty="0">
                <a:effectLst/>
                <a:latin typeface="Calibri" panose="020F0502020204030204" pitchFamily="34" charset="0"/>
                <a:ea typeface="Calibri" panose="020F0502020204030204" pitchFamily="34" charset="0"/>
                <a:cs typeface="Gautami" panose="020B0502040204020203" pitchFamily="34" charset="0"/>
              </a:rPr>
              <a:t>("SVM", predict,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def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runRF</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global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predict_cls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rf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RandomForestClassifier</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rf.fit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predict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rf.predict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predict_cls</a:t>
            </a:r>
            <a:r>
              <a:rPr lang="en-IN" sz="1800" kern="100" dirty="0">
                <a:effectLst/>
                <a:latin typeface="Calibri" panose="020F0502020204030204" pitchFamily="34" charset="0"/>
                <a:ea typeface="Calibri" panose="020F0502020204030204" pitchFamily="34" charset="0"/>
                <a:cs typeface="Gautami" panose="020B0502040204020203" pitchFamily="34" charset="0"/>
              </a:rPr>
              <a:t> = rf</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calculateMetrics</a:t>
            </a:r>
            <a:r>
              <a:rPr lang="en-IN" sz="1800" kern="100" dirty="0">
                <a:effectLst/>
                <a:latin typeface="Calibri" panose="020F0502020204030204" pitchFamily="34" charset="0"/>
                <a:ea typeface="Calibri" panose="020F0502020204030204" pitchFamily="34" charset="0"/>
                <a:cs typeface="Gautami" panose="020B0502040204020203" pitchFamily="34" charset="0"/>
              </a:rPr>
              <a:t>("Random Forest", predict,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def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runDT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global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predict_cls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a:t>
            </a:r>
            <a:r>
              <a:rPr lang="en-IN" sz="1800" kern="100" dirty="0">
                <a:effectLst/>
                <a:latin typeface="Calibri" panose="020F0502020204030204" pitchFamily="34" charset="0"/>
                <a:ea typeface="Calibri" panose="020F0502020204030204" pitchFamily="34" charset="0"/>
                <a:cs typeface="Gautami" panose="020B0502040204020203" pitchFamily="34" charset="0"/>
              </a:rPr>
              <a: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DecisionTreeClassifier</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76663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5BD47-B8D7-C73E-4353-B5702DA8C2D1}"/>
              </a:ext>
            </a:extLst>
          </p:cNvPr>
          <p:cNvSpPr txBox="1"/>
          <p:nvPr/>
        </p:nvSpPr>
        <p:spPr>
          <a:xfrm>
            <a:off x="447674" y="775344"/>
            <a:ext cx="11325225" cy="6359883"/>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cls.fit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y_train</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predict =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cls.predict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X_test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calculateMetrics</a:t>
            </a:r>
            <a:r>
              <a:rPr lang="en-IN" sz="1800" kern="100" dirty="0">
                <a:effectLst/>
                <a:latin typeface="Calibri" panose="020F0502020204030204" pitchFamily="34" charset="0"/>
                <a:ea typeface="Calibri" panose="020F0502020204030204" pitchFamily="34" charset="0"/>
                <a:cs typeface="Gautami" panose="020B0502040204020203" pitchFamily="34" charset="0"/>
              </a:rPr>
              <a:t>("Decision Tree", predict, </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y_test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endParaRPr lang="en-IN"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uploadButton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text="Upload &amp; Preprocess Dataset",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uploadDataset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uploadButton.place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(x=50,y=550)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uploadButton.config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traintestButton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text="Generate Train &amp; Test Model",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trainTest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traintestButton.place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(x=330,y=550)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traintestButton.config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lrButton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text="Run Logistic Regression Algorithm",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runLogisticRegression</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lrButton.place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(x=630,y=550)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lrButton.config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mlpButton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text="Run MLP Algorithm",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runMLP</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mlpButton.place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(x=950,y=550)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mlpButton.config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40533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F0256D-C22A-9251-AEDE-DED29F67649C}"/>
              </a:ext>
            </a:extLst>
          </p:cNvPr>
          <p:cNvSpPr txBox="1"/>
          <p:nvPr/>
        </p:nvSpPr>
        <p:spPr>
          <a:xfrm>
            <a:off x="514351" y="748590"/>
            <a:ext cx="11677649" cy="5960927"/>
          </a:xfrm>
          <a:prstGeom prst="rect">
            <a:avLst/>
          </a:prstGeom>
          <a:noFill/>
        </p:spPr>
        <p:txBody>
          <a:bodyPr wrap="square">
            <a:spAutoFit/>
          </a:bodyPr>
          <a:lstStyle/>
          <a:p>
            <a:pPr>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nbButton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text="Run Naive Bayes Algorithm",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runNaiveBayes</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nbButton.place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(x=50,y=600)</a:t>
            </a:r>
          </a:p>
          <a:p>
            <a:pPr>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nbButton.config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adaboostButton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text="Run AdaBoost Algorithm",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runAdaBoost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adaboostButton.place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(x=330,y=600)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adaboostButton.config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dtButton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text="Run Decision Tree Algorithm",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runDT</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dtButton.place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(x=630,y=600)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dtButton.config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svmButton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text="Run SVM Algorithm",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runSVM</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svmButton.place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(x=950,y=600)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svmButton.config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rfButton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text="Run Random Forest Algorithm",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runRF</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rfButton.place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(x=50,y=650)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rfButton.config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p:txBody>
      </p:sp>
    </p:spTree>
    <p:extLst>
      <p:ext uri="{BB962C8B-B14F-4D97-AF65-F5344CB8AC3E}">
        <p14:creationId xmlns:p14="http://schemas.microsoft.com/office/powerpoint/2010/main" val="360361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2FC06-06DD-A237-48AA-AA282865DBC6}"/>
              </a:ext>
            </a:extLst>
          </p:cNvPr>
          <p:cNvSpPr txBox="1"/>
          <p:nvPr/>
        </p:nvSpPr>
        <p:spPr>
          <a:xfrm>
            <a:off x="400050" y="648014"/>
            <a:ext cx="10420350" cy="5561972"/>
          </a:xfrm>
          <a:prstGeom prst="rect">
            <a:avLst/>
          </a:prstGeom>
          <a:noFill/>
        </p:spPr>
        <p:txBody>
          <a:bodyPr wrap="square">
            <a:spAutoFit/>
          </a:bodyPr>
          <a:lstStyle/>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dnButton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text="Run Deep Network Algorithm", command=</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runDeepNetwork</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dnButton.place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(x=330,y=650)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dnButton.config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graphButton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text="Comparison Graph", command=graph)</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graphButton.place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(x=630,y=650)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graphButton.config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predictButton</a:t>
            </a:r>
            <a:r>
              <a:rPr lang="en-IN" sz="1800" kern="100" dirty="0">
                <a:effectLst/>
                <a:latin typeface="Calibri" panose="020F0502020204030204" pitchFamily="34" charset="0"/>
                <a:ea typeface="Calibri" panose="020F0502020204030204" pitchFamily="34" charset="0"/>
                <a:cs typeface="Gautami" panose="020B0502040204020203" pitchFamily="34" charset="0"/>
              </a:rPr>
              <a:t> = Button(main, text="Predict Fraud ", command=predict)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predictButton.place</a:t>
            </a:r>
            <a:r>
              <a:rPr lang="en-IN" sz="1800" kern="100" dirty="0">
                <a:effectLst/>
                <a:latin typeface="Calibri" panose="020F0502020204030204" pitchFamily="34" charset="0"/>
                <a:ea typeface="Calibri" panose="020F0502020204030204" pitchFamily="34" charset="0"/>
                <a:cs typeface="Gautami" panose="020B0502040204020203" pitchFamily="34" charset="0"/>
              </a:rPr>
              <a:t>(x=950,y=650)</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predictButton.config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(font=font1)</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main.config</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bg</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r>
              <a:rPr lang="en-IN" sz="1800" kern="100" dirty="0" err="1">
                <a:effectLst/>
                <a:latin typeface="Calibri" panose="020F0502020204030204" pitchFamily="34" charset="0"/>
                <a:ea typeface="Calibri" panose="020F0502020204030204" pitchFamily="34" charset="0"/>
                <a:cs typeface="Gautami" panose="020B0502040204020203" pitchFamily="34" charset="0"/>
              </a:rPr>
              <a:t>LightSkyBlue</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Gautami" panose="020B0502040204020203" pitchFamily="34" charset="0"/>
              </a:rPr>
              <a:t>main.mainloop</a:t>
            </a:r>
            <a:r>
              <a:rPr lang="en-IN" sz="1800" kern="100" dirty="0">
                <a:effectLst/>
                <a:latin typeface="Calibri" panose="020F0502020204030204" pitchFamily="34" charset="0"/>
                <a:ea typeface="Calibri" panose="020F0502020204030204" pitchFamily="34" charset="0"/>
                <a:cs typeface="Gautami" panose="020B0502040204020203" pitchFamily="34" charset="0"/>
              </a:rPr>
              <a:t>()</a:t>
            </a:r>
          </a:p>
        </p:txBody>
      </p:sp>
    </p:spTree>
    <p:extLst>
      <p:ext uri="{BB962C8B-B14F-4D97-AF65-F5344CB8AC3E}">
        <p14:creationId xmlns:p14="http://schemas.microsoft.com/office/powerpoint/2010/main" val="2328148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4732-E6CD-D247-83FE-568537F73DD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Results :</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3CB8F3-8D70-8C7D-3B07-9CC4F84D2E19}"/>
              </a:ext>
            </a:extLst>
          </p:cNvPr>
          <p:cNvPicPr>
            <a:picLocks noChangeAspect="1"/>
          </p:cNvPicPr>
          <p:nvPr/>
        </p:nvPicPr>
        <p:blipFill>
          <a:blip r:embed="rId2"/>
          <a:stretch>
            <a:fillRect/>
          </a:stretch>
        </p:blipFill>
        <p:spPr>
          <a:xfrm>
            <a:off x="1682826" y="1960038"/>
            <a:ext cx="8969934" cy="4633167"/>
          </a:xfrm>
          <a:prstGeom prst="rect">
            <a:avLst/>
          </a:prstGeom>
        </p:spPr>
      </p:pic>
    </p:spTree>
    <p:extLst>
      <p:ext uri="{BB962C8B-B14F-4D97-AF65-F5344CB8AC3E}">
        <p14:creationId xmlns:p14="http://schemas.microsoft.com/office/powerpoint/2010/main" val="1989293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E752B7-201B-69FA-0FD1-58186997959D}"/>
              </a:ext>
            </a:extLst>
          </p:cNvPr>
          <p:cNvPicPr>
            <a:picLocks noChangeAspect="1"/>
          </p:cNvPicPr>
          <p:nvPr/>
        </p:nvPicPr>
        <p:blipFill>
          <a:blip r:embed="rId2"/>
          <a:stretch>
            <a:fillRect/>
          </a:stretch>
        </p:blipFill>
        <p:spPr>
          <a:xfrm>
            <a:off x="476250" y="1123950"/>
            <a:ext cx="11239500" cy="5543550"/>
          </a:xfrm>
          <a:prstGeom prst="rect">
            <a:avLst/>
          </a:prstGeom>
        </p:spPr>
      </p:pic>
      <p:sp>
        <p:nvSpPr>
          <p:cNvPr id="3" name="TextBox 2">
            <a:extLst>
              <a:ext uri="{FF2B5EF4-FFF2-40B4-BE49-F238E27FC236}">
                <a16:creationId xmlns:a16="http://schemas.microsoft.com/office/drawing/2014/main" id="{63C0FF0C-F5EB-E171-C99E-048394C303CF}"/>
              </a:ext>
            </a:extLst>
          </p:cNvPr>
          <p:cNvSpPr txBox="1"/>
          <p:nvPr/>
        </p:nvSpPr>
        <p:spPr>
          <a:xfrm>
            <a:off x="476250" y="606981"/>
            <a:ext cx="5200650" cy="369332"/>
          </a:xfrm>
          <a:prstGeom prst="rect">
            <a:avLst/>
          </a:prstGeom>
          <a:noFill/>
        </p:spPr>
        <p:txBody>
          <a:bodyPr wrap="square" rtlCol="0">
            <a:spAutoFit/>
          </a:bodyPr>
          <a:lstStyle/>
          <a:p>
            <a:r>
              <a:rPr lang="en-US" dirty="0"/>
              <a:t>Click on Upload &amp; preprocess dataset</a:t>
            </a:r>
            <a:endParaRPr lang="en-IN" dirty="0"/>
          </a:p>
        </p:txBody>
      </p:sp>
    </p:spTree>
    <p:extLst>
      <p:ext uri="{BB962C8B-B14F-4D97-AF65-F5344CB8AC3E}">
        <p14:creationId xmlns:p14="http://schemas.microsoft.com/office/powerpoint/2010/main" val="3206844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732137-CEB5-34C9-C50B-64AC1AE71D2C}"/>
              </a:ext>
            </a:extLst>
          </p:cNvPr>
          <p:cNvPicPr>
            <a:picLocks noChangeAspect="1"/>
          </p:cNvPicPr>
          <p:nvPr/>
        </p:nvPicPr>
        <p:blipFill>
          <a:blip r:embed="rId2"/>
          <a:stretch>
            <a:fillRect/>
          </a:stretch>
        </p:blipFill>
        <p:spPr>
          <a:xfrm>
            <a:off x="552450" y="1047751"/>
            <a:ext cx="11239500" cy="5524500"/>
          </a:xfrm>
          <a:prstGeom prst="rect">
            <a:avLst/>
          </a:prstGeom>
        </p:spPr>
      </p:pic>
      <p:sp>
        <p:nvSpPr>
          <p:cNvPr id="3" name="TextBox 2">
            <a:extLst>
              <a:ext uri="{FF2B5EF4-FFF2-40B4-BE49-F238E27FC236}">
                <a16:creationId xmlns:a16="http://schemas.microsoft.com/office/drawing/2014/main" id="{9CEDCC15-440D-8BBD-F871-EE1D154751A0}"/>
              </a:ext>
            </a:extLst>
          </p:cNvPr>
          <p:cNvSpPr txBox="1"/>
          <p:nvPr/>
        </p:nvSpPr>
        <p:spPr>
          <a:xfrm>
            <a:off x="552450" y="619125"/>
            <a:ext cx="5410200" cy="369332"/>
          </a:xfrm>
          <a:prstGeom prst="rect">
            <a:avLst/>
          </a:prstGeom>
          <a:noFill/>
        </p:spPr>
        <p:txBody>
          <a:bodyPr wrap="square" rtlCol="0">
            <a:spAutoFit/>
          </a:bodyPr>
          <a:lstStyle/>
          <a:p>
            <a:r>
              <a:rPr lang="en-US" dirty="0"/>
              <a:t>Click on Generate train &amp; test model</a:t>
            </a:r>
            <a:endParaRPr lang="en-IN" dirty="0"/>
          </a:p>
        </p:txBody>
      </p:sp>
    </p:spTree>
    <p:extLst>
      <p:ext uri="{BB962C8B-B14F-4D97-AF65-F5344CB8AC3E}">
        <p14:creationId xmlns:p14="http://schemas.microsoft.com/office/powerpoint/2010/main" val="344156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A67AE-ECAC-267C-AF93-03698E3773DD}"/>
              </a:ext>
            </a:extLst>
          </p:cNvPr>
          <p:cNvPicPr>
            <a:picLocks noChangeAspect="1"/>
          </p:cNvPicPr>
          <p:nvPr/>
        </p:nvPicPr>
        <p:blipFill>
          <a:blip r:embed="rId2"/>
          <a:stretch>
            <a:fillRect/>
          </a:stretch>
        </p:blipFill>
        <p:spPr>
          <a:xfrm>
            <a:off x="495300" y="1076325"/>
            <a:ext cx="11296649" cy="5476875"/>
          </a:xfrm>
          <a:prstGeom prst="rect">
            <a:avLst/>
          </a:prstGeom>
        </p:spPr>
      </p:pic>
      <p:sp>
        <p:nvSpPr>
          <p:cNvPr id="3" name="TextBox 2">
            <a:extLst>
              <a:ext uri="{FF2B5EF4-FFF2-40B4-BE49-F238E27FC236}">
                <a16:creationId xmlns:a16="http://schemas.microsoft.com/office/drawing/2014/main" id="{0260BFAD-ACB1-3249-BC6F-4DF4D340E216}"/>
              </a:ext>
            </a:extLst>
          </p:cNvPr>
          <p:cNvSpPr txBox="1"/>
          <p:nvPr/>
        </p:nvSpPr>
        <p:spPr>
          <a:xfrm>
            <a:off x="495300" y="695325"/>
            <a:ext cx="4772025" cy="369332"/>
          </a:xfrm>
          <a:prstGeom prst="rect">
            <a:avLst/>
          </a:prstGeom>
          <a:noFill/>
        </p:spPr>
        <p:txBody>
          <a:bodyPr wrap="square" rtlCol="0">
            <a:spAutoFit/>
          </a:bodyPr>
          <a:lstStyle/>
          <a:p>
            <a:r>
              <a:rPr lang="en-US" dirty="0"/>
              <a:t>Click on run logistics regression algorithm</a:t>
            </a:r>
            <a:endParaRPr lang="en-IN" dirty="0"/>
          </a:p>
        </p:txBody>
      </p:sp>
    </p:spTree>
    <p:extLst>
      <p:ext uri="{BB962C8B-B14F-4D97-AF65-F5344CB8AC3E}">
        <p14:creationId xmlns:p14="http://schemas.microsoft.com/office/powerpoint/2010/main" val="3294277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8F97D4-225D-4E66-838B-B84CC6571B7D}"/>
              </a:ext>
            </a:extLst>
          </p:cNvPr>
          <p:cNvPicPr>
            <a:picLocks noChangeAspect="1"/>
          </p:cNvPicPr>
          <p:nvPr/>
        </p:nvPicPr>
        <p:blipFill>
          <a:blip r:embed="rId2"/>
          <a:stretch>
            <a:fillRect/>
          </a:stretch>
        </p:blipFill>
        <p:spPr>
          <a:xfrm>
            <a:off x="495300" y="1085851"/>
            <a:ext cx="11201399" cy="5362574"/>
          </a:xfrm>
          <a:prstGeom prst="rect">
            <a:avLst/>
          </a:prstGeom>
        </p:spPr>
      </p:pic>
      <p:sp>
        <p:nvSpPr>
          <p:cNvPr id="3" name="TextBox 2">
            <a:extLst>
              <a:ext uri="{FF2B5EF4-FFF2-40B4-BE49-F238E27FC236}">
                <a16:creationId xmlns:a16="http://schemas.microsoft.com/office/drawing/2014/main" id="{CD9AADAE-7F37-F961-E2BD-0C42EE3AE65C}"/>
              </a:ext>
            </a:extLst>
          </p:cNvPr>
          <p:cNvSpPr txBox="1"/>
          <p:nvPr/>
        </p:nvSpPr>
        <p:spPr>
          <a:xfrm>
            <a:off x="495300" y="714375"/>
            <a:ext cx="8753475" cy="369332"/>
          </a:xfrm>
          <a:prstGeom prst="rect">
            <a:avLst/>
          </a:prstGeom>
          <a:noFill/>
        </p:spPr>
        <p:txBody>
          <a:bodyPr wrap="square" rtlCol="0">
            <a:spAutoFit/>
          </a:bodyPr>
          <a:lstStyle/>
          <a:p>
            <a:r>
              <a:rPr lang="en-US" dirty="0"/>
              <a:t>Click on Run MLP algorithm and run naïve Bayes algorithm </a:t>
            </a:r>
            <a:endParaRPr lang="en-IN" dirty="0"/>
          </a:p>
        </p:txBody>
      </p:sp>
    </p:spTree>
    <p:extLst>
      <p:ext uri="{BB962C8B-B14F-4D97-AF65-F5344CB8AC3E}">
        <p14:creationId xmlns:p14="http://schemas.microsoft.com/office/powerpoint/2010/main" val="139767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ABSTRACT :</a:t>
            </a:r>
          </a:p>
        </p:txBody>
      </p:sp>
      <p:sp>
        <p:nvSpPr>
          <p:cNvPr id="3" name="TextBox 2">
            <a:extLst>
              <a:ext uri="{FF2B5EF4-FFF2-40B4-BE49-F238E27FC236}">
                <a16:creationId xmlns:a16="http://schemas.microsoft.com/office/drawing/2014/main" id="{AE92AA19-E420-7658-E3A2-7321DE0A13D4}"/>
              </a:ext>
            </a:extLst>
          </p:cNvPr>
          <p:cNvSpPr txBox="1"/>
          <p:nvPr/>
        </p:nvSpPr>
        <p:spPr>
          <a:xfrm>
            <a:off x="448235" y="2061882"/>
            <a:ext cx="11295529"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Fraudulent transactions have a huge impact on the economy and trust of a blockchain network. Consensus algorithms like proof of work or proof of stake can verify the validity of the transaction but not the nature of the users involved in the transactions or those who verify the transactions which it still vulnerable to fraudulent activities. </a:t>
            </a:r>
          </a:p>
          <a:p>
            <a:pPr marL="342900" indent="-342900" algn="just">
              <a:buFont typeface="Arial" panose="020B0604020202020204" pitchFamily="34" charset="0"/>
              <a:buChar char="•"/>
            </a:pPr>
            <a:endParaRPr lang="en-US"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One of the best ways to eliminate fraud is by using Machine </a:t>
            </a:r>
            <a:r>
              <a:rPr lang="en-US" sz="2400" dirty="0">
                <a:latin typeface="Times New Roman" panose="02020603050405020304" pitchFamily="18" charset="0"/>
                <a:ea typeface="Times New Roman" panose="02020603050405020304" pitchFamily="18" charset="0"/>
              </a:rPr>
              <a:t>L</a:t>
            </a:r>
            <a:r>
              <a:rPr lang="en-US" sz="2400" dirty="0">
                <a:effectLst/>
                <a:latin typeface="Times New Roman" panose="02020603050405020304" pitchFamily="18" charset="0"/>
                <a:ea typeface="Times New Roman" panose="02020603050405020304" pitchFamily="18" charset="0"/>
              </a:rPr>
              <a:t>earning techniques. Machine learning can be of supervised or unsupervised nature. </a:t>
            </a:r>
            <a:r>
              <a:rPr lang="en-US" sz="2400" dirty="0">
                <a:latin typeface="Times New Roman" panose="02020603050405020304" pitchFamily="18" charset="0"/>
                <a:ea typeface="Times New Roman" panose="02020603050405020304" pitchFamily="18" charset="0"/>
              </a:rPr>
              <a:t>Here,</a:t>
            </a:r>
            <a:r>
              <a:rPr lang="en-US" sz="2400" dirty="0">
                <a:effectLst/>
                <a:latin typeface="Times New Roman" panose="02020603050405020304" pitchFamily="18" charset="0"/>
                <a:ea typeface="Times New Roman" panose="02020603050405020304" pitchFamily="18" charset="0"/>
              </a:rPr>
              <a:t> we use various supervised machine learning techniques to check for fraudulent and legitimate transactions. We also provide an extensive comparative study of various supervised machine learning techniques like decision trees, Naive Bayes, logistic regression, multilayer perceptron, and so on.</a:t>
            </a:r>
            <a:endParaRPr lang="en-IN" sz="2400" dirty="0"/>
          </a:p>
        </p:txBody>
      </p:sp>
    </p:spTree>
    <p:extLst>
      <p:ext uri="{BB962C8B-B14F-4D97-AF65-F5344CB8AC3E}">
        <p14:creationId xmlns:p14="http://schemas.microsoft.com/office/powerpoint/2010/main" val="4976075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B05E18-6C42-01CC-11D1-143C83D7A09A}"/>
              </a:ext>
            </a:extLst>
          </p:cNvPr>
          <p:cNvPicPr>
            <a:picLocks noChangeAspect="1"/>
          </p:cNvPicPr>
          <p:nvPr/>
        </p:nvPicPr>
        <p:blipFill>
          <a:blip r:embed="rId2"/>
          <a:stretch>
            <a:fillRect/>
          </a:stretch>
        </p:blipFill>
        <p:spPr>
          <a:xfrm>
            <a:off x="504824" y="971551"/>
            <a:ext cx="11229975" cy="5591174"/>
          </a:xfrm>
          <a:prstGeom prst="rect">
            <a:avLst/>
          </a:prstGeom>
        </p:spPr>
      </p:pic>
      <p:sp>
        <p:nvSpPr>
          <p:cNvPr id="3" name="TextBox 2">
            <a:extLst>
              <a:ext uri="{FF2B5EF4-FFF2-40B4-BE49-F238E27FC236}">
                <a16:creationId xmlns:a16="http://schemas.microsoft.com/office/drawing/2014/main" id="{692C9809-3F6C-3360-4AFC-8704D43C92A9}"/>
              </a:ext>
            </a:extLst>
          </p:cNvPr>
          <p:cNvSpPr txBox="1"/>
          <p:nvPr/>
        </p:nvSpPr>
        <p:spPr>
          <a:xfrm>
            <a:off x="504824" y="602219"/>
            <a:ext cx="11229974" cy="369332"/>
          </a:xfrm>
          <a:prstGeom prst="rect">
            <a:avLst/>
          </a:prstGeom>
          <a:noFill/>
        </p:spPr>
        <p:txBody>
          <a:bodyPr wrap="square" rtlCol="0">
            <a:spAutoFit/>
          </a:bodyPr>
          <a:lstStyle/>
          <a:p>
            <a:r>
              <a:rPr lang="en-US" dirty="0"/>
              <a:t>Click on Run Naïve bayes algorithm ,Run AdaBoost Algorithm ,Run Decision Tree Algorithm and Run SVM algorithm</a:t>
            </a:r>
            <a:endParaRPr lang="en-IN" dirty="0"/>
          </a:p>
        </p:txBody>
      </p:sp>
    </p:spTree>
    <p:extLst>
      <p:ext uri="{BB962C8B-B14F-4D97-AF65-F5344CB8AC3E}">
        <p14:creationId xmlns:p14="http://schemas.microsoft.com/office/powerpoint/2010/main" val="1571206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84829-E9A0-CC93-C11A-1956396BF852}"/>
              </a:ext>
            </a:extLst>
          </p:cNvPr>
          <p:cNvPicPr>
            <a:picLocks noChangeAspect="1"/>
          </p:cNvPicPr>
          <p:nvPr/>
        </p:nvPicPr>
        <p:blipFill>
          <a:blip r:embed="rId2"/>
          <a:stretch>
            <a:fillRect/>
          </a:stretch>
        </p:blipFill>
        <p:spPr>
          <a:xfrm>
            <a:off x="523875" y="962025"/>
            <a:ext cx="11220450" cy="5553075"/>
          </a:xfrm>
          <a:prstGeom prst="rect">
            <a:avLst/>
          </a:prstGeom>
        </p:spPr>
      </p:pic>
      <p:sp>
        <p:nvSpPr>
          <p:cNvPr id="3" name="TextBox 2">
            <a:extLst>
              <a:ext uri="{FF2B5EF4-FFF2-40B4-BE49-F238E27FC236}">
                <a16:creationId xmlns:a16="http://schemas.microsoft.com/office/drawing/2014/main" id="{0E22E88B-9BB1-0EFF-3BBC-E53DFB8EAB7E}"/>
              </a:ext>
            </a:extLst>
          </p:cNvPr>
          <p:cNvSpPr txBox="1"/>
          <p:nvPr/>
        </p:nvSpPr>
        <p:spPr>
          <a:xfrm>
            <a:off x="533400" y="592693"/>
            <a:ext cx="8305800" cy="369332"/>
          </a:xfrm>
          <a:prstGeom prst="rect">
            <a:avLst/>
          </a:prstGeom>
          <a:noFill/>
        </p:spPr>
        <p:txBody>
          <a:bodyPr wrap="square" rtlCol="0">
            <a:spAutoFit/>
          </a:bodyPr>
          <a:lstStyle/>
          <a:p>
            <a:r>
              <a:rPr lang="en-US" dirty="0"/>
              <a:t>Click on Run Random forest algorithm and Run Deep network algorithm</a:t>
            </a:r>
            <a:endParaRPr lang="en-IN" dirty="0"/>
          </a:p>
        </p:txBody>
      </p:sp>
    </p:spTree>
    <p:extLst>
      <p:ext uri="{BB962C8B-B14F-4D97-AF65-F5344CB8AC3E}">
        <p14:creationId xmlns:p14="http://schemas.microsoft.com/office/powerpoint/2010/main" val="4017650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8063AE-7284-5E95-0350-6A6FFDFC48E7}"/>
              </a:ext>
            </a:extLst>
          </p:cNvPr>
          <p:cNvPicPr>
            <a:picLocks noChangeAspect="1"/>
          </p:cNvPicPr>
          <p:nvPr/>
        </p:nvPicPr>
        <p:blipFill>
          <a:blip r:embed="rId2"/>
          <a:stretch>
            <a:fillRect/>
          </a:stretch>
        </p:blipFill>
        <p:spPr>
          <a:xfrm>
            <a:off x="542925" y="1171575"/>
            <a:ext cx="11201400" cy="5324475"/>
          </a:xfrm>
          <a:prstGeom prst="rect">
            <a:avLst/>
          </a:prstGeom>
        </p:spPr>
      </p:pic>
      <p:sp>
        <p:nvSpPr>
          <p:cNvPr id="3" name="TextBox 2">
            <a:extLst>
              <a:ext uri="{FF2B5EF4-FFF2-40B4-BE49-F238E27FC236}">
                <a16:creationId xmlns:a16="http://schemas.microsoft.com/office/drawing/2014/main" id="{8821458E-C16A-3532-0BBB-E5D421DAD3FE}"/>
              </a:ext>
            </a:extLst>
          </p:cNvPr>
          <p:cNvSpPr txBox="1"/>
          <p:nvPr/>
        </p:nvSpPr>
        <p:spPr>
          <a:xfrm>
            <a:off x="457200" y="597456"/>
            <a:ext cx="6400800" cy="369332"/>
          </a:xfrm>
          <a:prstGeom prst="rect">
            <a:avLst/>
          </a:prstGeom>
          <a:noFill/>
        </p:spPr>
        <p:txBody>
          <a:bodyPr wrap="square" rtlCol="0">
            <a:spAutoFit/>
          </a:bodyPr>
          <a:lstStyle/>
          <a:p>
            <a:r>
              <a:rPr lang="en-US" dirty="0"/>
              <a:t>Click on Comparison graph </a:t>
            </a:r>
            <a:endParaRPr lang="en-IN" dirty="0"/>
          </a:p>
        </p:txBody>
      </p:sp>
    </p:spTree>
    <p:extLst>
      <p:ext uri="{BB962C8B-B14F-4D97-AF65-F5344CB8AC3E}">
        <p14:creationId xmlns:p14="http://schemas.microsoft.com/office/powerpoint/2010/main" val="423902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CONCLUSION :</a:t>
            </a:r>
          </a:p>
        </p:txBody>
      </p:sp>
      <p:sp>
        <p:nvSpPr>
          <p:cNvPr id="6" name="TextBox 5">
            <a:extLst>
              <a:ext uri="{FF2B5EF4-FFF2-40B4-BE49-F238E27FC236}">
                <a16:creationId xmlns:a16="http://schemas.microsoft.com/office/drawing/2014/main" id="{EE7CEF27-8F4E-9917-1AFE-2C8B3F903593}"/>
              </a:ext>
            </a:extLst>
          </p:cNvPr>
          <p:cNvSpPr txBox="1"/>
          <p:nvPr/>
        </p:nvSpPr>
        <p:spPr>
          <a:xfrm>
            <a:off x="781050" y="2380536"/>
            <a:ext cx="10591800" cy="3539430"/>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This method has been proposed for the detection of fraudulent transactions in a blockchain network using machine learning. In this method, various supervised learning approaches like support vector machines, decision trees, logistic regression, were analyzed. </a:t>
            </a:r>
          </a:p>
          <a:p>
            <a:pPr marL="342900" indent="-342900" algn="jus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 thorough comparative analysis of all the approaches is performed through accuracy. This work can be extended for the comparative study of unsupervised algorithms like clustering. </a:t>
            </a:r>
          </a:p>
        </p:txBody>
      </p:sp>
    </p:spTree>
    <p:extLst>
      <p:ext uri="{BB962C8B-B14F-4D97-AF65-F5344CB8AC3E}">
        <p14:creationId xmlns:p14="http://schemas.microsoft.com/office/powerpoint/2010/main" val="40292573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BDDC-972A-804F-1804-83EA33734C08}"/>
              </a:ext>
            </a:extLst>
          </p:cNvPr>
          <p:cNvSpPr>
            <a:spLocks noGrp="1"/>
          </p:cNvSpPr>
          <p:nvPr>
            <p:ph type="title"/>
          </p:nvPr>
        </p:nvSpPr>
        <p:spPr/>
        <p:txBody>
          <a:bodyPr>
            <a:normAutofit/>
          </a:bodyPr>
          <a:lstStyle/>
          <a:p>
            <a:r>
              <a:rPr lang="en-US" sz="4000" dirty="0"/>
              <a:t>Future Scope:</a:t>
            </a:r>
            <a:endParaRPr lang="en-IN" sz="4000" dirty="0"/>
          </a:p>
        </p:txBody>
      </p:sp>
      <p:sp>
        <p:nvSpPr>
          <p:cNvPr id="3" name="TextBox 2">
            <a:extLst>
              <a:ext uri="{FF2B5EF4-FFF2-40B4-BE49-F238E27FC236}">
                <a16:creationId xmlns:a16="http://schemas.microsoft.com/office/drawing/2014/main" id="{783DCD8D-C76A-C0CE-663B-3DCED61A7159}"/>
              </a:ext>
            </a:extLst>
          </p:cNvPr>
          <p:cNvSpPr txBox="1"/>
          <p:nvPr/>
        </p:nvSpPr>
        <p:spPr>
          <a:xfrm>
            <a:off x="462579" y="2130014"/>
            <a:ext cx="11252499" cy="4524315"/>
          </a:xfrm>
          <a:prstGeom prst="rect">
            <a:avLst/>
          </a:prstGeom>
          <a:noFill/>
        </p:spPr>
        <p:txBody>
          <a:bodyPr wrap="square" rtlCol="0">
            <a:spAutoFit/>
          </a:bodyPr>
          <a:lstStyle/>
          <a:p>
            <a:pPr marL="342900" indent="-342900">
              <a:buFont typeface="Wingdings" panose="05000000000000000000" pitchFamily="2" charset="2"/>
              <a:buChar char="§"/>
            </a:pPr>
            <a:r>
              <a:rPr lang="en-US" sz="2400" b="1" i="0" dirty="0">
                <a:effectLst/>
                <a:latin typeface="Times New Roman" panose="02020603050405020304" pitchFamily="18" charset="0"/>
                <a:cs typeface="Times New Roman" panose="02020603050405020304" pitchFamily="18" charset="0"/>
              </a:rPr>
              <a:t>Hybrid Approaches</a:t>
            </a:r>
            <a:r>
              <a:rPr lang="en-US" sz="2400" b="0" i="0" dirty="0">
                <a:solidFill>
                  <a:srgbClr val="374151"/>
                </a:solidFill>
                <a:effectLst/>
                <a:latin typeface="Times New Roman" panose="02020603050405020304" pitchFamily="18" charset="0"/>
                <a:cs typeface="Times New Roman" panose="02020603050405020304" pitchFamily="18" charset="0"/>
              </a:rPr>
              <a:t>: Combining the strengths of both blockchain and machine learning can lead to powerful fraud detection systems. Future research may focus on developing hybrid models that leverage blockchain for data integrity and security while using advanced machine learning for fraud detection.</a:t>
            </a:r>
          </a:p>
          <a:p>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i="0" dirty="0">
                <a:effectLst/>
                <a:latin typeface="Times New Roman" panose="02020603050405020304" pitchFamily="18" charset="0"/>
                <a:cs typeface="Times New Roman" panose="02020603050405020304" pitchFamily="18" charset="0"/>
              </a:rPr>
              <a:t>Scalability</a:t>
            </a:r>
            <a:r>
              <a:rPr lang="en-US" sz="2400" b="0" i="0" dirty="0">
                <a:solidFill>
                  <a:srgbClr val="374151"/>
                </a:solidFill>
                <a:effectLst/>
                <a:latin typeface="Times New Roman" panose="02020603050405020304" pitchFamily="18" charset="0"/>
                <a:cs typeface="Times New Roman" panose="02020603050405020304" pitchFamily="18" charset="0"/>
              </a:rPr>
              <a:t>: As the volume of blockchain transactions increases, the scalability of fraud detection systems becomes crucial. Future projects may explore ways to optimize and scale machine learning algorithms for large-scale blockchain networks.</a:t>
            </a:r>
          </a:p>
          <a:p>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i="0" dirty="0">
                <a:effectLst/>
                <a:latin typeface="Times New Roman" panose="02020603050405020304" pitchFamily="18" charset="0"/>
                <a:cs typeface="Times New Roman" panose="02020603050405020304" pitchFamily="18" charset="0"/>
              </a:rPr>
              <a:t>Cross-Industry Applications</a:t>
            </a:r>
            <a:r>
              <a:rPr lang="en-US" sz="2400" b="0" i="0" dirty="0">
                <a:solidFill>
                  <a:srgbClr val="374151"/>
                </a:solidFill>
                <a:effectLst/>
                <a:latin typeface="Times New Roman" panose="02020603050405020304" pitchFamily="18" charset="0"/>
                <a:cs typeface="Times New Roman" panose="02020603050405020304" pitchFamily="18" charset="0"/>
              </a:rPr>
              <a:t>: The skills and knowledge gained from a comparative study of machine learning algorithms for fraud detection in blockchain can be applied to various industries beyond finance, such as healthcare, supply chain, and more.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298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1A53-876E-FA6E-E4EA-8A75FAE70AC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 of our study:</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BE87BE-ECDB-4945-58B4-4932CBD07AF9}"/>
              </a:ext>
            </a:extLst>
          </p:cNvPr>
          <p:cNvSpPr txBox="1"/>
          <p:nvPr/>
        </p:nvSpPr>
        <p:spPr>
          <a:xfrm>
            <a:off x="508000" y="2289908"/>
            <a:ext cx="11238523" cy="4514569"/>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Cai, Y., Zhu, D. Fraud detections for online businesses: a perspective from blockchain technology.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Financ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Innov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20 (2016). </a:t>
            </a:r>
            <a:r>
              <a:rPr lang="en-US" sz="1800" u="sng"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https://doi.org/10.1186/s40854-016-0039-4 </a:t>
            </a:r>
            <a:endParaRPr lang="en-IN" sz="1800" u="sng"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Hyvarinen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Risius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&amp;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Friis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 A Blockchain-Based Approach ¨ Towards Overcoming Financial Fraud in Public Sector Services. Bus Inf Syst Eng 59, 441–456 (2017).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https://doi.org/10.1007/s12599-017-0502- 4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Xu, J.J. Are blockchains immune to all malicious attacks?. Finance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Innov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25 (2016).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https://doi.org/10.1186/s40854-016-0046-5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Ostapowicz</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Zbikowski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 (2019) Detecting Fraudulent Accounts on ˙ Blockchain: A Supervised Approach. In: Cheng 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Mamoulis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Sun Y., Huang X. (eds) Web Information Systems Engineering – WISE 2019. WISE 2020. Lecture Notes in Computer Science, vol 11881. Springer, Cham.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https://doi.org/10.1007/978-3-030-34223-4 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Podgorelec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Turkanovic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Karakati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c, S., 2020. A Machine ˇ Learning-Based Method for Automated Blockchain Transaction Signing Including Personalized Anomaly Detection. Sensors, 20(1), p.147.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5577570"/>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E7E9-4F91-BADC-A2D7-4B18B97BEC8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Github link :</a:t>
            </a:r>
          </a:p>
        </p:txBody>
      </p:sp>
      <p:sp>
        <p:nvSpPr>
          <p:cNvPr id="3" name="TextBox 2">
            <a:extLst>
              <a:ext uri="{FF2B5EF4-FFF2-40B4-BE49-F238E27FC236}">
                <a16:creationId xmlns:a16="http://schemas.microsoft.com/office/drawing/2014/main" id="{D64A9E0C-A5BE-A3DE-6DAF-728521E0B412}"/>
              </a:ext>
            </a:extLst>
          </p:cNvPr>
          <p:cNvSpPr txBox="1"/>
          <p:nvPr/>
        </p:nvSpPr>
        <p:spPr>
          <a:xfrm>
            <a:off x="876300" y="3905250"/>
            <a:ext cx="10729210" cy="954107"/>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hlinkClick r:id="rId2"/>
              </a:rPr>
              <a:t>https://github.com/207R1A0522/Fruad_Detection_in_Blockchain</a:t>
            </a: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952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808BA76-5441-A5EE-7655-847A3F470F6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Lst>
          </a:blip>
          <a:srcRect t="17638" b="15001"/>
          <a:stretch/>
        </p:blipFill>
        <p:spPr>
          <a:xfrm>
            <a:off x="-1" y="0"/>
            <a:ext cx="12192001" cy="6858000"/>
          </a:xfrm>
          <a:prstGeom prst="rect">
            <a:avLst/>
          </a:prstGeom>
        </p:spPr>
      </p:pic>
    </p:spTree>
    <p:extLst>
      <p:ext uri="{BB962C8B-B14F-4D97-AF65-F5344CB8AC3E}">
        <p14:creationId xmlns:p14="http://schemas.microsoft.com/office/powerpoint/2010/main" val="25420091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9171-089D-97DA-1E84-7973E2163EB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0F7A076A-489B-AA65-0E77-7A031E517782}"/>
              </a:ext>
            </a:extLst>
          </p:cNvPr>
          <p:cNvSpPr txBox="1"/>
          <p:nvPr/>
        </p:nvSpPr>
        <p:spPr>
          <a:xfrm>
            <a:off x="575894" y="2297723"/>
            <a:ext cx="11319121" cy="369331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Fraudulent transactions are harmful to the economy and discourage people from investing in bitcoins or even trusting other blockchain-based solutions. Fraudulent transactions are usually suspicious either in terms of participants involved in the transaction or the nature of the transaction.  </a:t>
            </a:r>
          </a:p>
          <a:p>
            <a:pPr algn="just"/>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Members of a blockchain network want to detect Fraudulent transactions as soon as possible to prevent them from harming the blockchain network’s community, integrity and also secure tracking and storage of transaction details was not completely secure as the user is not verified from the right perspective.</a:t>
            </a:r>
          </a:p>
          <a:p>
            <a:endParaRPr lang="en-IN" dirty="0"/>
          </a:p>
        </p:txBody>
      </p:sp>
    </p:spTree>
    <p:extLst>
      <p:ext uri="{BB962C8B-B14F-4D97-AF65-F5344CB8AC3E}">
        <p14:creationId xmlns:p14="http://schemas.microsoft.com/office/powerpoint/2010/main" val="8708532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DISADVANTAGES :</a:t>
            </a:r>
          </a:p>
        </p:txBody>
      </p:sp>
      <p:sp>
        <p:nvSpPr>
          <p:cNvPr id="6" name="TextBox 5">
            <a:extLst>
              <a:ext uri="{FF2B5EF4-FFF2-40B4-BE49-F238E27FC236}">
                <a16:creationId xmlns:a16="http://schemas.microsoft.com/office/drawing/2014/main" id="{EE7CEF27-8F4E-9917-1AFE-2C8B3F903593}"/>
              </a:ext>
            </a:extLst>
          </p:cNvPr>
          <p:cNvSpPr txBox="1"/>
          <p:nvPr/>
        </p:nvSpPr>
        <p:spPr>
          <a:xfrm>
            <a:off x="781050" y="2257425"/>
            <a:ext cx="105918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Lack of regulation </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Difficulty in tracing transactions</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Limited data availability</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False positives</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Limited ability to detect complex fraud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3474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4792-37C2-A3C1-04D3-34D46487584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3B5D20-A7F8-5670-7366-00953184398F}"/>
              </a:ext>
            </a:extLst>
          </p:cNvPr>
          <p:cNvSpPr txBox="1"/>
          <p:nvPr/>
        </p:nvSpPr>
        <p:spPr>
          <a:xfrm>
            <a:off x="575894" y="2344615"/>
            <a:ext cx="11139368" cy="4431983"/>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system model consists of two major blocks : Blockchain and Machine Learning. The blockchain model initiates transactions, and then machine learning models are used to classify these transactions as malicious or legitimate. The proposed system model is based on the integration of machine learning and blockchain for fraud and anomaly detection in the financial sector.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anomaly detection system identifies unusual suspicious events that are different from most of the data. We also use the random forest and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(Extreme Gradient boosting) classifiers to classify legitimate and malicious transactions. These classifiers are also used to predict new incoming transactions. The proposed model is trained and tested for legitimate and malicious data patterns using the given dataset.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754599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ADVANTAGES :</a:t>
            </a:r>
          </a:p>
        </p:txBody>
      </p:sp>
      <p:sp>
        <p:nvSpPr>
          <p:cNvPr id="6" name="TextBox 5">
            <a:extLst>
              <a:ext uri="{FF2B5EF4-FFF2-40B4-BE49-F238E27FC236}">
                <a16:creationId xmlns:a16="http://schemas.microsoft.com/office/drawing/2014/main" id="{EE7CEF27-8F4E-9917-1AFE-2C8B3F903593}"/>
              </a:ext>
            </a:extLst>
          </p:cNvPr>
          <p:cNvSpPr txBox="1"/>
          <p:nvPr/>
        </p:nvSpPr>
        <p:spPr>
          <a:xfrm>
            <a:off x="781050" y="2257425"/>
            <a:ext cx="10591800" cy="4271426"/>
          </a:xfrm>
          <a:prstGeom prst="rect">
            <a:avLst/>
          </a:prstGeom>
          <a:noFill/>
        </p:spPr>
        <p:txBody>
          <a:bodyPr wrap="square" rtlCol="0" anchor="ctr">
            <a:spAutoFit/>
          </a:bodyPr>
          <a:lstStyle/>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Improved Accuracy</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Reduces False Positives</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Cost-effective </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Scalability </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Flexibility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5315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HARDWARE REQUIREMENTS :</a:t>
            </a:r>
          </a:p>
        </p:txBody>
      </p:sp>
      <p:sp>
        <p:nvSpPr>
          <p:cNvPr id="6" name="TextBox 5">
            <a:extLst>
              <a:ext uri="{FF2B5EF4-FFF2-40B4-BE49-F238E27FC236}">
                <a16:creationId xmlns:a16="http://schemas.microsoft.com/office/drawing/2014/main" id="{EE7CEF27-8F4E-9917-1AFE-2C8B3F903593}"/>
              </a:ext>
            </a:extLst>
          </p:cNvPr>
          <p:cNvSpPr txBox="1"/>
          <p:nvPr/>
        </p:nvSpPr>
        <p:spPr>
          <a:xfrm>
            <a:off x="663163" y="2385253"/>
            <a:ext cx="11315366" cy="2546338"/>
          </a:xfrm>
          <a:prstGeom prst="rect">
            <a:avLst/>
          </a:prstGeom>
          <a:noFill/>
        </p:spPr>
        <p:txBody>
          <a:bodyPr wrap="square" rtlCol="0" anchor="ctr">
            <a:spAutoFit/>
          </a:bodyPr>
          <a:lstStyle/>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CPU      :   Processors above i3. </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RAM     :   Minimum 4GB or above. </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Storage  :   256 SSD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18980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SOFTWARE REQUIREMENTS:</a:t>
            </a:r>
          </a:p>
        </p:txBody>
      </p:sp>
      <p:sp>
        <p:nvSpPr>
          <p:cNvPr id="6" name="TextBox 5">
            <a:extLst>
              <a:ext uri="{FF2B5EF4-FFF2-40B4-BE49-F238E27FC236}">
                <a16:creationId xmlns:a16="http://schemas.microsoft.com/office/drawing/2014/main" id="{EE7CEF27-8F4E-9917-1AFE-2C8B3F903593}"/>
              </a:ext>
            </a:extLst>
          </p:cNvPr>
          <p:cNvSpPr txBox="1"/>
          <p:nvPr/>
        </p:nvSpPr>
        <p:spPr>
          <a:xfrm>
            <a:off x="781050" y="2257425"/>
            <a:ext cx="10591800" cy="3140347"/>
          </a:xfrm>
          <a:prstGeom prst="rect">
            <a:avLst/>
          </a:prstGeom>
          <a:noFill/>
        </p:spPr>
        <p:txBody>
          <a:bodyPr wrap="square" rtlCol="0" anchor="ctr">
            <a:spAutoFit/>
          </a:bodyPr>
          <a:lstStyle/>
          <a:p>
            <a:pPr marL="457200" indent="-457200">
              <a:lnSpc>
                <a:spcPct val="2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Operating System  :  Windows 8 or above   </a:t>
            </a:r>
          </a:p>
          <a:p>
            <a:pPr marL="457200" indent="-457200">
              <a:lnSpc>
                <a:spcPct val="2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Coding Language  :  Python   </a:t>
            </a:r>
          </a:p>
          <a:p>
            <a:pPr marL="457200" indent="-457200">
              <a:lnSpc>
                <a:spcPct val="2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Tool / IDE             :  </a:t>
            </a:r>
            <a:r>
              <a:rPr lang="en-US" sz="2800" dirty="0" err="1">
                <a:latin typeface="Times New Roman" panose="02020603050405020304" pitchFamily="18" charset="0"/>
                <a:cs typeface="Times New Roman" panose="02020603050405020304" pitchFamily="18" charset="0"/>
              </a:rPr>
              <a:t>Jupyter</a:t>
            </a:r>
            <a:r>
              <a:rPr lang="en-US" sz="2800" dirty="0">
                <a:latin typeface="Times New Roman" panose="02020603050405020304" pitchFamily="18" charset="0"/>
                <a:cs typeface="Times New Roman" panose="02020603050405020304" pitchFamily="18" charset="0"/>
              </a:rPr>
              <a:t> Notebook, PyCharm, Visual Studio Code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41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919</TotalTime>
  <Words>2274</Words>
  <Application>Microsoft Office PowerPoint</Application>
  <PresentationFormat>Widescreen</PresentationFormat>
  <Paragraphs>235</Paragraphs>
  <Slides>37</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Calibri Light</vt:lpstr>
      <vt:lpstr>Gill Sans MT</vt:lpstr>
      <vt:lpstr>Times New Roman</vt:lpstr>
      <vt:lpstr>Wingdings</vt:lpstr>
      <vt:lpstr>Wingdings 2</vt:lpstr>
      <vt:lpstr>Dividend</vt:lpstr>
      <vt:lpstr>Office Theme</vt:lpstr>
      <vt:lpstr>PowerPoint Presentation</vt:lpstr>
      <vt:lpstr>Table of contents :</vt:lpstr>
      <vt:lpstr>ABSTRACT :</vt:lpstr>
      <vt:lpstr>EXISTING SYSTEM:</vt:lpstr>
      <vt:lpstr>DISADVANTAGES :</vt:lpstr>
      <vt:lpstr>PROPOSED SYSTEM:</vt:lpstr>
      <vt:lpstr>ADVANTAGES :</vt:lpstr>
      <vt:lpstr>HARDWARE REQUIREMENTS :</vt:lpstr>
      <vt:lpstr>SOFTWARE REQUIREMENTS:</vt:lpstr>
      <vt:lpstr>Novelty :</vt:lpstr>
      <vt:lpstr>ARCHITECTURE :</vt:lpstr>
      <vt:lpstr>MODULES :</vt:lpstr>
      <vt:lpstr>PowerPoint Presentation</vt:lpstr>
      <vt:lpstr>PowerPoint Presentation</vt:lpstr>
      <vt:lpstr>PowerPoint Presentation</vt:lpstr>
      <vt:lpstr>PowerPoint Presentation</vt:lpstr>
      <vt:lpstr>Sample 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Scope:</vt:lpstr>
      <vt:lpstr>References of our study:</vt:lpstr>
      <vt:lpstr>Github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suryabhaskar kamma</dc:creator>
  <cp:lastModifiedBy>RAVI KUMAR</cp:lastModifiedBy>
  <cp:revision>33</cp:revision>
  <dcterms:created xsi:type="dcterms:W3CDTF">2023-03-22T12:45:27Z</dcterms:created>
  <dcterms:modified xsi:type="dcterms:W3CDTF">2023-09-13T10:07:47Z</dcterms:modified>
</cp:coreProperties>
</file>