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2"/>
  </p:notesMasterIdLst>
  <p:sldIdLst>
    <p:sldId id="519" r:id="rId2"/>
    <p:sldId id="571" r:id="rId3"/>
    <p:sldId id="572" r:id="rId4"/>
    <p:sldId id="573" r:id="rId5"/>
    <p:sldId id="551" r:id="rId6"/>
    <p:sldId id="552" r:id="rId7"/>
    <p:sldId id="553" r:id="rId8"/>
    <p:sldId id="566" r:id="rId9"/>
    <p:sldId id="567" r:id="rId10"/>
    <p:sldId id="547" r:id="rId11"/>
    <p:sldId id="556" r:id="rId12"/>
    <p:sldId id="557" r:id="rId13"/>
    <p:sldId id="559" r:id="rId14"/>
    <p:sldId id="560" r:id="rId15"/>
    <p:sldId id="561" r:id="rId16"/>
    <p:sldId id="563" r:id="rId17"/>
    <p:sldId id="534" r:id="rId18"/>
    <p:sldId id="569" r:id="rId19"/>
    <p:sldId id="570" r:id="rId20"/>
    <p:sldId id="51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italic r:id="rId28"/>
    </p:embeddedFont>
    <p:embeddedFont>
      <p:font typeface="Montserrat SemiBold" panose="00000700000000000000" pitchFamily="2" charset="0"/>
      <p:bold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orient="horz" pos="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D5"/>
    <a:srgbClr val="D8D800"/>
    <a:srgbClr val="BCC3EE"/>
    <a:srgbClr val="3DA510"/>
    <a:srgbClr val="E9A1CA"/>
    <a:srgbClr val="DF73B1"/>
    <a:srgbClr val="D54998"/>
    <a:srgbClr val="F0BEDB"/>
    <a:srgbClr val="CA1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2" autoAdjust="0"/>
    <p:restoredTop sz="95533" autoAdjust="0"/>
  </p:normalViewPr>
  <p:slideViewPr>
    <p:cSldViewPr snapToGrid="0" snapToObjects="1">
      <p:cViewPr varScale="1">
        <p:scale>
          <a:sx n="150" d="100"/>
          <a:sy n="150" d="100"/>
        </p:scale>
        <p:origin x="270" y="105"/>
      </p:cViewPr>
      <p:guideLst>
        <p:guide orient="horz" pos="1620"/>
        <p:guide pos="2880"/>
        <p:guide pos="408"/>
        <p:guide pos="158"/>
        <p:guide pos="5602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6EE4-302D-42F1-9E0F-295CEEA59884}" type="datetimeFigureOut">
              <a:rPr lang="es-ES" smtClean="0"/>
              <a:t>20/07/2022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E3C7-4DED-451B-AD6F-BFB932FF2C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5300" y="2847976"/>
            <a:ext cx="7772400" cy="933449"/>
          </a:xfrm>
        </p:spPr>
        <p:txBody>
          <a:bodyPr>
            <a:normAutofit/>
          </a:bodyPr>
          <a:lstStyle/>
          <a:p>
            <a:pPr algn="l"/>
            <a:r>
              <a:rPr lang="en-US" sz="7200" spc="-300" dirty="0" err="1">
                <a:latin typeface="Neo Sans Std Medium"/>
                <a:cs typeface="Neo Sans Std Medium"/>
              </a:rPr>
              <a:t>Título</a:t>
            </a:r>
            <a:endParaRPr lang="en-US" sz="7200" spc="-3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57600"/>
            <a:ext cx="8013700" cy="4953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2800" dirty="0" err="1">
                <a:latin typeface="Neo Sans Std Light"/>
                <a:cs typeface="Neo Sans Std Light"/>
              </a:rPr>
              <a:t>Subtítulo</a:t>
            </a:r>
            <a:endParaRPr lang="en-US" sz="2800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twitter.com/lemoncoders" TargetMode="External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hyperlink" Target="github.com/lemoncod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hyperlink" Target="lemoncode.net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hyperlink" Target="facebook.com/lemoncod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/import-maps-for-micro-frontends" TargetMode="External"/><Relationship Id="rId2" Type="http://schemas.openxmlformats.org/officeDocument/2006/relationships/hyperlink" Target="https://single-spa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270925"/>
            <a:ext cx="8320419" cy="1170605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7200" spc="-300" dirty="0" err="1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Introducción</a:t>
            </a:r>
            <a:endParaRPr lang="en-US" sz="7200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Pros y Cons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935F3F-0A44-4CF3-B3B7-FCC306F490C4}"/>
              </a:ext>
            </a:extLst>
          </p:cNvPr>
          <p:cNvSpPr/>
          <p:nvPr/>
        </p:nvSpPr>
        <p:spPr>
          <a:xfrm>
            <a:off x="3968360" y="3151961"/>
            <a:ext cx="3851886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err="1">
                <a:solidFill>
                  <a:srgbClr val="7F7F7F"/>
                </a:solidFill>
              </a:rPr>
              <a:t>Microfrontends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238912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 más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escalables.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actualizaciones incrementales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reduciendo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deuda técnica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B54DD48-F47D-420E-96A2-4FD0220DBFD3}"/>
              </a:ext>
            </a:extLst>
          </p:cNvPr>
          <p:cNvSpPr/>
          <p:nvPr/>
        </p:nvSpPr>
        <p:spPr>
          <a:xfrm>
            <a:off x="1243032" y="3148305"/>
            <a:ext cx="1954824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>
                <a:solidFill>
                  <a:srgbClr val="7F7F7F"/>
                </a:solidFill>
              </a:rPr>
              <a:t>Monolito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25F84B47-1F76-4D46-B4FB-9282A11E0567}"/>
              </a:ext>
            </a:extLst>
          </p:cNvPr>
          <p:cNvSpPr/>
          <p:nvPr/>
        </p:nvSpPr>
        <p:spPr>
          <a:xfrm>
            <a:off x="1318770" y="3560696"/>
            <a:ext cx="1778301" cy="63934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ABDD81D-4584-4CA8-AB03-1DEE0158421D}"/>
              </a:ext>
            </a:extLst>
          </p:cNvPr>
          <p:cNvSpPr txBox="1"/>
          <p:nvPr/>
        </p:nvSpPr>
        <p:spPr>
          <a:xfrm>
            <a:off x="1243032" y="4367277"/>
            <a:ext cx="224285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migramos a la vez o nos quedamos obsoletos</a:t>
            </a: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A784E4A1-E6F4-4B17-8448-61E09FB7EDF8}"/>
              </a:ext>
            </a:extLst>
          </p:cNvPr>
          <p:cNvSpPr/>
          <p:nvPr/>
        </p:nvSpPr>
        <p:spPr>
          <a:xfrm>
            <a:off x="4056888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56CDE07-4422-4987-9E35-30F415B8409A}"/>
              </a:ext>
            </a:extLst>
          </p:cNvPr>
          <p:cNvGrpSpPr/>
          <p:nvPr/>
        </p:nvGrpSpPr>
        <p:grpSpPr>
          <a:xfrm>
            <a:off x="4056890" y="3999372"/>
            <a:ext cx="790920" cy="182865"/>
            <a:chOff x="3787988" y="3449157"/>
            <a:chExt cx="790920" cy="182865"/>
          </a:xfrm>
        </p:grpSpPr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AC37EA60-59F7-4B05-A62D-A6DE937AB4E7}"/>
                </a:ext>
              </a:extLst>
            </p:cNvPr>
            <p:cNvSpPr txBox="1"/>
            <p:nvPr/>
          </p:nvSpPr>
          <p:spPr>
            <a:xfrm>
              <a:off x="3913305" y="3449157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UPDATED</a:t>
              </a: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61C99A97-06FD-4233-B2CA-B4AA7329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988" y="3477930"/>
              <a:ext cx="125317" cy="125317"/>
            </a:xfrm>
            <a:prstGeom prst="rect">
              <a:avLst/>
            </a:prstGeom>
          </p:spPr>
        </p:pic>
      </p:grp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37D0AC84-6150-4220-AE94-91C15719E7DD}"/>
              </a:ext>
            </a:extLst>
          </p:cNvPr>
          <p:cNvSpPr/>
          <p:nvPr/>
        </p:nvSpPr>
        <p:spPr>
          <a:xfrm>
            <a:off x="5003262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D54998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DCAF6-CDEC-4134-8167-05D420DEC252}"/>
              </a:ext>
            </a:extLst>
          </p:cNvPr>
          <p:cNvGrpSpPr/>
          <p:nvPr/>
        </p:nvGrpSpPr>
        <p:grpSpPr>
          <a:xfrm>
            <a:off x="5019202" y="3999372"/>
            <a:ext cx="774982" cy="182865"/>
            <a:chOff x="4657697" y="3247904"/>
            <a:chExt cx="774982" cy="182865"/>
          </a:xfrm>
        </p:grpSpPr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C0E13564-D139-46BC-9215-A0489E8E4808}"/>
                </a:ext>
              </a:extLst>
            </p:cNvPr>
            <p:cNvSpPr txBox="1"/>
            <p:nvPr/>
          </p:nvSpPr>
          <p:spPr>
            <a:xfrm>
              <a:off x="4767076" y="3247904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SCHEDULED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E6C2D0A-2E66-4E98-B8AF-41BA4A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697" y="3282185"/>
              <a:ext cx="114300" cy="114300"/>
            </a:xfrm>
            <a:prstGeom prst="rect">
              <a:avLst/>
            </a:prstGeom>
          </p:spPr>
        </p:pic>
      </p:grpSp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E1A297BF-D03A-4905-AB1D-FD7A1C9D5F91}"/>
              </a:ext>
            </a:extLst>
          </p:cNvPr>
          <p:cNvSpPr/>
          <p:nvPr/>
        </p:nvSpPr>
        <p:spPr>
          <a:xfrm>
            <a:off x="5965575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>
              <a:alpha val="50000"/>
            </a:srgbClr>
          </a:solidFill>
          <a:ln>
            <a:solidFill>
              <a:srgbClr val="D54998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E843F0-22C0-483E-96DD-49C12A686051}"/>
              </a:ext>
            </a:extLst>
          </p:cNvPr>
          <p:cNvGrpSpPr/>
          <p:nvPr/>
        </p:nvGrpSpPr>
        <p:grpSpPr>
          <a:xfrm>
            <a:off x="5952787" y="3999372"/>
            <a:ext cx="803710" cy="182865"/>
            <a:chOff x="3682593" y="3970486"/>
            <a:chExt cx="803710" cy="182865"/>
          </a:xfrm>
        </p:grpSpPr>
        <p:sp>
          <p:nvSpPr>
            <p:cNvPr id="64" name="TextBox 3">
              <a:extLst>
                <a:ext uri="{FF2B5EF4-FFF2-40B4-BE49-F238E27FC236}">
                  <a16:creationId xmlns:a16="http://schemas.microsoft.com/office/drawing/2014/main" id="{51369E81-03E8-4250-A2A2-F5E7DA3A2213}"/>
                </a:ext>
              </a:extLst>
            </p:cNvPr>
            <p:cNvSpPr txBox="1"/>
            <p:nvPr/>
          </p:nvSpPr>
          <p:spPr>
            <a:xfrm>
              <a:off x="3820700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PROGRESS</a:t>
              </a:r>
            </a:p>
          </p:txBody>
        </p:sp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EB0A63CF-9329-493B-94D6-06423631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593" y="3993884"/>
              <a:ext cx="136066" cy="136066"/>
            </a:xfrm>
            <a:prstGeom prst="rect">
              <a:avLst/>
            </a:prstGeom>
          </p:spPr>
        </p:pic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0F9D4AAA-646E-4359-B3FA-BD1A38909128}"/>
              </a:ext>
            </a:extLst>
          </p:cNvPr>
          <p:cNvSpPr txBox="1"/>
          <p:nvPr/>
        </p:nvSpPr>
        <p:spPr>
          <a:xfrm>
            <a:off x="3968360" y="4367277"/>
            <a:ext cx="385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Migración incremental, coexistencia sin interferencia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2E368D7E-6EDD-4425-93F5-6536B1989D93}"/>
              </a:ext>
            </a:extLst>
          </p:cNvPr>
          <p:cNvSpPr/>
          <p:nvPr/>
        </p:nvSpPr>
        <p:spPr>
          <a:xfrm>
            <a:off x="6921024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44C8C95-B314-4CF8-9802-9DC03EFDEF7A}"/>
              </a:ext>
            </a:extLst>
          </p:cNvPr>
          <p:cNvGrpSpPr/>
          <p:nvPr/>
        </p:nvGrpSpPr>
        <p:grpSpPr>
          <a:xfrm>
            <a:off x="6977864" y="3999372"/>
            <a:ext cx="734082" cy="182865"/>
            <a:chOff x="4698597" y="3970486"/>
            <a:chExt cx="734082" cy="182865"/>
          </a:xfrm>
        </p:grpSpPr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CCBA2EEB-8135-4873-95DC-5AC8E6A64AC4}"/>
                </a:ext>
              </a:extLst>
            </p:cNvPr>
            <p:cNvSpPr txBox="1"/>
            <p:nvPr/>
          </p:nvSpPr>
          <p:spPr>
            <a:xfrm>
              <a:off x="4767076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PENDING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F893444-36BA-4604-85FF-6BF81FC9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597" y="4004767"/>
              <a:ext cx="114300" cy="114300"/>
            </a:xfrm>
            <a:prstGeom prst="rect">
              <a:avLst/>
            </a:prstGeom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CC702AF3-D314-4599-A151-558603B73B06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construir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obtenemos los mismos beneficios que nos dan los componentes, pero a nivel de aplicación: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3B33798-68FE-447D-854E-0D82F52AE7AD}"/>
              </a:ext>
            </a:extLst>
          </p:cNvPr>
          <p:cNvSpPr/>
          <p:nvPr/>
        </p:nvSpPr>
        <p:spPr>
          <a:xfrm>
            <a:off x="937774" y="1658476"/>
            <a:ext cx="177553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5ADA39-5B8B-4512-805B-5A0454FDF8B8}"/>
              </a:ext>
            </a:extLst>
          </p:cNvPr>
          <p:cNvSpPr/>
          <p:nvPr/>
        </p:nvSpPr>
        <p:spPr>
          <a:xfrm>
            <a:off x="2810890" y="1658476"/>
            <a:ext cx="18075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472509F5-4B99-4ACF-890D-07569D53E3E2}"/>
              </a:ext>
            </a:extLst>
          </p:cNvPr>
          <p:cNvSpPr/>
          <p:nvPr/>
        </p:nvSpPr>
        <p:spPr>
          <a:xfrm>
            <a:off x="2876613" y="2024068"/>
            <a:ext cx="174187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mantenibilidad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BF22D1C-B74B-4600-ADDD-4C92B0072EDA}"/>
              </a:ext>
            </a:extLst>
          </p:cNvPr>
          <p:cNvSpPr/>
          <p:nvPr/>
        </p:nvSpPr>
        <p:spPr>
          <a:xfrm>
            <a:off x="937774" y="2026558"/>
            <a:ext cx="183805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Codebases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ligeras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B5C5BF-5AE0-4530-A54F-986F838B8C05}"/>
              </a:ext>
            </a:extLst>
          </p:cNvPr>
          <p:cNvSpPr/>
          <p:nvPr/>
        </p:nvSpPr>
        <p:spPr>
          <a:xfrm>
            <a:off x="6630860" y="1658476"/>
            <a:ext cx="16072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mas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C0609F31-49EC-4A1E-8B8D-86BDC742ABBB}"/>
              </a:ext>
            </a:extLst>
          </p:cNvPr>
          <p:cNvSpPr/>
          <p:nvPr/>
        </p:nvSpPr>
        <p:spPr>
          <a:xfrm>
            <a:off x="4716066" y="1658476"/>
            <a:ext cx="181721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acotada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EB397281-6AE4-47A9-8CB9-1CCBF4B86C74}"/>
              </a:ext>
            </a:extLst>
          </p:cNvPr>
          <p:cNvSpPr/>
          <p:nvPr/>
        </p:nvSpPr>
        <p:spPr>
          <a:xfrm>
            <a:off x="6514175" y="2017751"/>
            <a:ext cx="3264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E47D8382-01F2-43AB-81DD-05CA1463C927}"/>
              </a:ext>
            </a:extLst>
          </p:cNvPr>
          <p:cNvSpPr/>
          <p:nvPr/>
        </p:nvSpPr>
        <p:spPr>
          <a:xfrm>
            <a:off x="4716066" y="2017752"/>
            <a:ext cx="16969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acoplamiento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Gobernanza independiente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Todo es independiente, desde repositorios, pipelines, despliegues, entornos, procesos, hasta incluso equipos.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5307525-9F99-4830-B127-4FE761575390}"/>
              </a:ext>
            </a:extLst>
          </p:cNvPr>
          <p:cNvGrpSpPr/>
          <p:nvPr/>
        </p:nvGrpSpPr>
        <p:grpSpPr>
          <a:xfrm>
            <a:off x="1555600" y="1833849"/>
            <a:ext cx="6032800" cy="2829450"/>
            <a:chOff x="1393103" y="1984793"/>
            <a:chExt cx="6032800" cy="2829450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78021163-EC95-4DD0-B3C5-BD5F42AA8B8D}"/>
                </a:ext>
              </a:extLst>
            </p:cNvPr>
            <p:cNvSpPr/>
            <p:nvPr/>
          </p:nvSpPr>
          <p:spPr>
            <a:xfrm>
              <a:off x="3841588" y="238607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B05E3DB0-1C45-4915-93B2-0D9BC655965E}"/>
                </a:ext>
              </a:extLst>
            </p:cNvPr>
            <p:cNvSpPr/>
            <p:nvPr/>
          </p:nvSpPr>
          <p:spPr>
            <a:xfrm>
              <a:off x="3878876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1ED344B6-1F66-46AF-9C6E-831BF957ED0D}"/>
                </a:ext>
              </a:extLst>
            </p:cNvPr>
            <p:cNvSpPr/>
            <p:nvPr/>
          </p:nvSpPr>
          <p:spPr>
            <a:xfrm>
              <a:off x="4355489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8C30C0D9-BDA0-40DB-9D2C-A5C8FED30A02}"/>
                </a:ext>
              </a:extLst>
            </p:cNvPr>
            <p:cNvSpPr/>
            <p:nvPr/>
          </p:nvSpPr>
          <p:spPr>
            <a:xfrm>
              <a:off x="4826397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295B8D98-05CE-4600-9122-DA592187B03E}"/>
                </a:ext>
              </a:extLst>
            </p:cNvPr>
            <p:cNvSpPr/>
            <p:nvPr/>
          </p:nvSpPr>
          <p:spPr>
            <a:xfrm>
              <a:off x="5297305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9C96BBC-6CD8-404E-8AA8-C4E48F468D4F}"/>
                </a:ext>
              </a:extLst>
            </p:cNvPr>
            <p:cNvSpPr/>
            <p:nvPr/>
          </p:nvSpPr>
          <p:spPr>
            <a:xfrm>
              <a:off x="6318677" y="238607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ECD163C0-2C47-4E2A-B748-B649F2C9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9231" y="2372752"/>
              <a:ext cx="380626" cy="380626"/>
            </a:xfrm>
            <a:prstGeom prst="rect">
              <a:avLst/>
            </a:prstGeom>
          </p:spPr>
        </p:pic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32146CA-7862-4184-81FA-56908E26093B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>
              <a:off x="3359857" y="256306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A3B96D6E-23EA-49ED-B19D-1BD9A3B06B0E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5763719" y="256383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3">
              <a:extLst>
                <a:ext uri="{FF2B5EF4-FFF2-40B4-BE49-F238E27FC236}">
                  <a16:creationId xmlns:a16="http://schemas.microsoft.com/office/drawing/2014/main" id="{300FE7B4-2E8B-416E-A18A-694BEE0B90C2}"/>
                </a:ext>
              </a:extLst>
            </p:cNvPr>
            <p:cNvSpPr txBox="1"/>
            <p:nvPr/>
          </p:nvSpPr>
          <p:spPr>
            <a:xfrm>
              <a:off x="2807526" y="1987876"/>
              <a:ext cx="724035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REPO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Git</a:t>
              </a: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AA724A2C-CBD6-409E-8E09-87FFE689424B}"/>
                </a:ext>
              </a:extLst>
            </p:cNvPr>
            <p:cNvSpPr txBox="1"/>
            <p:nvPr/>
          </p:nvSpPr>
          <p:spPr>
            <a:xfrm>
              <a:off x="4115429" y="1984793"/>
              <a:ext cx="1374448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Test</a:t>
              </a:r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1DA0DE88-6AC4-4989-97E3-D903199DD403}"/>
                </a:ext>
              </a:extLst>
            </p:cNvPr>
            <p:cNvSpPr txBox="1"/>
            <p:nvPr/>
          </p:nvSpPr>
          <p:spPr>
            <a:xfrm>
              <a:off x="5883432" y="1987876"/>
              <a:ext cx="1542471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Bundle</a:t>
              </a:r>
              <a:endPara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B084129A-8D88-4E3A-8B9E-0E07DE6BDE7B}"/>
                </a:ext>
              </a:extLst>
            </p:cNvPr>
            <p:cNvSpPr txBox="1"/>
            <p:nvPr/>
          </p:nvSpPr>
          <p:spPr>
            <a:xfrm>
              <a:off x="2471716" y="246953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A</a:t>
              </a:r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F3945BAF-CDD2-49E4-943F-EA7B8DC5F6B8}"/>
                </a:ext>
              </a:extLst>
            </p:cNvPr>
            <p:cNvSpPr/>
            <p:nvPr/>
          </p:nvSpPr>
          <p:spPr>
            <a:xfrm>
              <a:off x="1393103" y="228920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5567D5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43A3B0CB-48FA-4E95-AA70-E99EC2D8BFD8}"/>
                </a:ext>
              </a:extLst>
            </p:cNvPr>
            <p:cNvSpPr/>
            <p:nvPr/>
          </p:nvSpPr>
          <p:spPr>
            <a:xfrm>
              <a:off x="1393103" y="229005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5567D5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PURPLE</a:t>
              </a: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75EB38E7-9926-4A91-BC6E-D10AF54FB348}"/>
                </a:ext>
              </a:extLst>
            </p:cNvPr>
            <p:cNvSpPr/>
            <p:nvPr/>
          </p:nvSpPr>
          <p:spPr>
            <a:xfrm>
              <a:off x="3841588" y="305211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3DA51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: Rounded Corners 8">
              <a:extLst>
                <a:ext uri="{FF2B5EF4-FFF2-40B4-BE49-F238E27FC236}">
                  <a16:creationId xmlns:a16="http://schemas.microsoft.com/office/drawing/2014/main" id="{18ADF120-1E60-476A-AFD9-1D381694E213}"/>
                </a:ext>
              </a:extLst>
            </p:cNvPr>
            <p:cNvSpPr/>
            <p:nvPr/>
          </p:nvSpPr>
          <p:spPr>
            <a:xfrm>
              <a:off x="3878876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id="{3CB6749E-CFB8-4E22-A038-6CFEE8748AA4}"/>
                </a:ext>
              </a:extLst>
            </p:cNvPr>
            <p:cNvSpPr/>
            <p:nvPr/>
          </p:nvSpPr>
          <p:spPr>
            <a:xfrm>
              <a:off x="4355489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: Rounded Corners 8">
              <a:extLst>
                <a:ext uri="{FF2B5EF4-FFF2-40B4-BE49-F238E27FC236}">
                  <a16:creationId xmlns:a16="http://schemas.microsoft.com/office/drawing/2014/main" id="{F01F3BD4-6DE2-411A-81C4-FF3994AD5F6C}"/>
                </a:ext>
              </a:extLst>
            </p:cNvPr>
            <p:cNvSpPr/>
            <p:nvPr/>
          </p:nvSpPr>
          <p:spPr>
            <a:xfrm>
              <a:off x="4826397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E78D34A9-86F0-48BD-BC2F-0C5DC36F9249}"/>
                </a:ext>
              </a:extLst>
            </p:cNvPr>
            <p:cNvSpPr/>
            <p:nvPr/>
          </p:nvSpPr>
          <p:spPr>
            <a:xfrm>
              <a:off x="5297305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BF82D707-176D-4F19-87D6-1B292A6F2C7D}"/>
                </a:ext>
              </a:extLst>
            </p:cNvPr>
            <p:cNvSpPr/>
            <p:nvPr/>
          </p:nvSpPr>
          <p:spPr>
            <a:xfrm>
              <a:off x="6318677" y="305211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E90716FA-F5F1-47A5-92CF-E4F2C91E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9231" y="3038792"/>
              <a:ext cx="380626" cy="380626"/>
            </a:xfrm>
            <a:prstGeom prst="rect">
              <a:avLst/>
            </a:prstGeom>
          </p:spPr>
        </p:pic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81F8B42-ED24-4B15-84BC-76843220632A}"/>
                </a:ext>
              </a:extLst>
            </p:cNvPr>
            <p:cNvCxnSpPr>
              <a:cxnSpLocks/>
              <a:stCxn id="78" idx="3"/>
              <a:endCxn id="71" idx="1"/>
            </p:cNvCxnSpPr>
            <p:nvPr/>
          </p:nvCxnSpPr>
          <p:spPr>
            <a:xfrm>
              <a:off x="3359857" y="322910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FA5803C3-21E1-4036-ACE8-32D5FDE663AD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>
              <a:off x="5763719" y="322987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3">
              <a:extLst>
                <a:ext uri="{FF2B5EF4-FFF2-40B4-BE49-F238E27FC236}">
                  <a16:creationId xmlns:a16="http://schemas.microsoft.com/office/drawing/2014/main" id="{AA276306-1F44-4085-B4B7-91CA8A5F0AFD}"/>
                </a:ext>
              </a:extLst>
            </p:cNvPr>
            <p:cNvSpPr txBox="1"/>
            <p:nvPr/>
          </p:nvSpPr>
          <p:spPr>
            <a:xfrm>
              <a:off x="2471716" y="313557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3DA51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B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41BB1EC-328F-41A5-AB8A-D2EA7ED30974}"/>
                </a:ext>
              </a:extLst>
            </p:cNvPr>
            <p:cNvSpPr/>
            <p:nvPr/>
          </p:nvSpPr>
          <p:spPr>
            <a:xfrm>
              <a:off x="1393103" y="295524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3DA510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A3C7A9D1-5A24-4C6A-8461-680196F4AD18}"/>
                </a:ext>
              </a:extLst>
            </p:cNvPr>
            <p:cNvSpPr/>
            <p:nvPr/>
          </p:nvSpPr>
          <p:spPr>
            <a:xfrm>
              <a:off x="1393103" y="295609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3DA510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GREEN</a:t>
              </a:r>
            </a:p>
          </p:txBody>
        </p:sp>
        <p:sp>
          <p:nvSpPr>
            <p:cNvPr id="114" name="Rectangle: Rounded Corners 8">
              <a:extLst>
                <a:ext uri="{FF2B5EF4-FFF2-40B4-BE49-F238E27FC236}">
                  <a16:creationId xmlns:a16="http://schemas.microsoft.com/office/drawing/2014/main" id="{25A6C8FC-1B4F-4672-B845-D473870AE350}"/>
                </a:ext>
              </a:extLst>
            </p:cNvPr>
            <p:cNvSpPr/>
            <p:nvPr/>
          </p:nvSpPr>
          <p:spPr>
            <a:xfrm>
              <a:off x="3841588" y="3718151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72A12AD8-47B2-4DD3-80D8-E43FEE404A58}"/>
                </a:ext>
              </a:extLst>
            </p:cNvPr>
            <p:cNvSpPr/>
            <p:nvPr/>
          </p:nvSpPr>
          <p:spPr>
            <a:xfrm>
              <a:off x="3878876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: Rounded Corners 8">
              <a:extLst>
                <a:ext uri="{FF2B5EF4-FFF2-40B4-BE49-F238E27FC236}">
                  <a16:creationId xmlns:a16="http://schemas.microsoft.com/office/drawing/2014/main" id="{58F4FBA4-B1A9-4E64-9F3C-4BF6B173B57C}"/>
                </a:ext>
              </a:extLst>
            </p:cNvPr>
            <p:cNvSpPr/>
            <p:nvPr/>
          </p:nvSpPr>
          <p:spPr>
            <a:xfrm>
              <a:off x="4355489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181AD410-5E42-4CD8-8E85-C44F435D2EA3}"/>
                </a:ext>
              </a:extLst>
            </p:cNvPr>
            <p:cNvSpPr/>
            <p:nvPr/>
          </p:nvSpPr>
          <p:spPr>
            <a:xfrm>
              <a:off x="4826397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tangle: Rounded Corners 8">
              <a:extLst>
                <a:ext uri="{FF2B5EF4-FFF2-40B4-BE49-F238E27FC236}">
                  <a16:creationId xmlns:a16="http://schemas.microsoft.com/office/drawing/2014/main" id="{FF6E4658-B323-4C05-92CA-8AFC58912ABC}"/>
                </a:ext>
              </a:extLst>
            </p:cNvPr>
            <p:cNvSpPr/>
            <p:nvPr/>
          </p:nvSpPr>
          <p:spPr>
            <a:xfrm>
              <a:off x="5297305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20BD3CED-D3A6-4A03-AC2A-CBACAAB6497A}"/>
                </a:ext>
              </a:extLst>
            </p:cNvPr>
            <p:cNvSpPr/>
            <p:nvPr/>
          </p:nvSpPr>
          <p:spPr>
            <a:xfrm>
              <a:off x="6318677" y="3718151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F2513174-53A8-4F0E-BA21-BE5FC83F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9231" y="3704831"/>
              <a:ext cx="380626" cy="380626"/>
            </a:xfrm>
            <a:prstGeom prst="rect">
              <a:avLst/>
            </a:prstGeom>
          </p:spPr>
        </p:pic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607397C-6CFC-46CB-AF8E-0C68DC018683}"/>
                </a:ext>
              </a:extLst>
            </p:cNvPr>
            <p:cNvCxnSpPr>
              <a:cxnSpLocks/>
              <a:stCxn id="126" idx="3"/>
              <a:endCxn id="114" idx="1"/>
            </p:cNvCxnSpPr>
            <p:nvPr/>
          </p:nvCxnSpPr>
          <p:spPr>
            <a:xfrm>
              <a:off x="3359857" y="3895144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E5F0E967-B12F-427E-B5CF-B0E386B35659}"/>
                </a:ext>
              </a:extLst>
            </p:cNvPr>
            <p:cNvCxnSpPr>
              <a:cxnSpLocks/>
              <a:stCxn id="114" idx="3"/>
              <a:endCxn id="124" idx="1"/>
            </p:cNvCxnSpPr>
            <p:nvPr/>
          </p:nvCxnSpPr>
          <p:spPr>
            <a:xfrm>
              <a:off x="5763719" y="3895917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TextBox 3">
              <a:extLst>
                <a:ext uri="{FF2B5EF4-FFF2-40B4-BE49-F238E27FC236}">
                  <a16:creationId xmlns:a16="http://schemas.microsoft.com/office/drawing/2014/main" id="{CD4FDB67-B424-4CD9-B07B-0CF3E86D8AA9}"/>
                </a:ext>
              </a:extLst>
            </p:cNvPr>
            <p:cNvSpPr txBox="1"/>
            <p:nvPr/>
          </p:nvSpPr>
          <p:spPr>
            <a:xfrm>
              <a:off x="2471716" y="3801614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C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55101AC2-CCD1-43E7-A139-4062F1D823DC}"/>
                </a:ext>
              </a:extLst>
            </p:cNvPr>
            <p:cNvSpPr/>
            <p:nvPr/>
          </p:nvSpPr>
          <p:spPr>
            <a:xfrm>
              <a:off x="1393103" y="3621283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D54998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BA4880F4-2808-4029-B29D-128B18A3BBFD}"/>
                </a:ext>
              </a:extLst>
            </p:cNvPr>
            <p:cNvSpPr/>
            <p:nvPr/>
          </p:nvSpPr>
          <p:spPr>
            <a:xfrm>
              <a:off x="1393103" y="3622129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D54998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PINK</a:t>
              </a:r>
            </a:p>
          </p:txBody>
        </p:sp>
        <p:sp>
          <p:nvSpPr>
            <p:cNvPr id="132" name="Rectangle: Rounded Corners 8">
              <a:extLst>
                <a:ext uri="{FF2B5EF4-FFF2-40B4-BE49-F238E27FC236}">
                  <a16:creationId xmlns:a16="http://schemas.microsoft.com/office/drawing/2014/main" id="{7CFD3AE4-E346-484E-A31E-0F5FF3A7E2C2}"/>
                </a:ext>
              </a:extLst>
            </p:cNvPr>
            <p:cNvSpPr/>
            <p:nvPr/>
          </p:nvSpPr>
          <p:spPr>
            <a:xfrm>
              <a:off x="3841588" y="4363533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Rectangle: Rounded Corners 8">
              <a:extLst>
                <a:ext uri="{FF2B5EF4-FFF2-40B4-BE49-F238E27FC236}">
                  <a16:creationId xmlns:a16="http://schemas.microsoft.com/office/drawing/2014/main" id="{6568CC1A-5476-4BF2-931E-CEF3E25A0FA9}"/>
                </a:ext>
              </a:extLst>
            </p:cNvPr>
            <p:cNvSpPr/>
            <p:nvPr/>
          </p:nvSpPr>
          <p:spPr>
            <a:xfrm>
              <a:off x="3878876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tangle: Rounded Corners 8">
              <a:extLst>
                <a:ext uri="{FF2B5EF4-FFF2-40B4-BE49-F238E27FC236}">
                  <a16:creationId xmlns:a16="http://schemas.microsoft.com/office/drawing/2014/main" id="{A9D8A4C4-A2F3-4462-98E7-7EC3FF4D0BEF}"/>
                </a:ext>
              </a:extLst>
            </p:cNvPr>
            <p:cNvSpPr/>
            <p:nvPr/>
          </p:nvSpPr>
          <p:spPr>
            <a:xfrm>
              <a:off x="4355489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DE341B71-242D-4A56-871C-2B6B6A3CFCC3}"/>
                </a:ext>
              </a:extLst>
            </p:cNvPr>
            <p:cNvSpPr/>
            <p:nvPr/>
          </p:nvSpPr>
          <p:spPr>
            <a:xfrm>
              <a:off x="4826397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tangle: Rounded Corners 8">
              <a:extLst>
                <a:ext uri="{FF2B5EF4-FFF2-40B4-BE49-F238E27FC236}">
                  <a16:creationId xmlns:a16="http://schemas.microsoft.com/office/drawing/2014/main" id="{E4418DEB-FDD1-4E6A-99AF-A4BE99701219}"/>
                </a:ext>
              </a:extLst>
            </p:cNvPr>
            <p:cNvSpPr/>
            <p:nvPr/>
          </p:nvSpPr>
          <p:spPr>
            <a:xfrm>
              <a:off x="5297305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Rectangle: Rounded Corners 8">
              <a:extLst>
                <a:ext uri="{FF2B5EF4-FFF2-40B4-BE49-F238E27FC236}">
                  <a16:creationId xmlns:a16="http://schemas.microsoft.com/office/drawing/2014/main" id="{764E0715-7BD1-402A-A746-07369190D162}"/>
                </a:ext>
              </a:extLst>
            </p:cNvPr>
            <p:cNvSpPr/>
            <p:nvPr/>
          </p:nvSpPr>
          <p:spPr>
            <a:xfrm>
              <a:off x="6318677" y="436353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8" name="Gráfico 137">
              <a:extLst>
                <a:ext uri="{FF2B5EF4-FFF2-40B4-BE49-F238E27FC236}">
                  <a16:creationId xmlns:a16="http://schemas.microsoft.com/office/drawing/2014/main" id="{353E1C7C-817A-4E18-B034-9162DF9C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9231" y="4350213"/>
              <a:ext cx="380626" cy="380626"/>
            </a:xfrm>
            <a:prstGeom prst="rect">
              <a:avLst/>
            </a:prstGeom>
          </p:spPr>
        </p:pic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B354EF97-FC85-47BF-999B-18E9BEA9FB48}"/>
                </a:ext>
              </a:extLst>
            </p:cNvPr>
            <p:cNvCxnSpPr>
              <a:cxnSpLocks/>
              <a:stCxn id="138" idx="3"/>
              <a:endCxn id="132" idx="1"/>
            </p:cNvCxnSpPr>
            <p:nvPr/>
          </p:nvCxnSpPr>
          <p:spPr>
            <a:xfrm>
              <a:off x="3359857" y="4540526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9013EC-4A1A-4844-9095-7922ACFBF672}"/>
                </a:ext>
              </a:extLst>
            </p:cNvPr>
            <p:cNvCxnSpPr>
              <a:cxnSpLocks/>
              <a:stCxn id="132" idx="3"/>
              <a:endCxn id="137" idx="1"/>
            </p:cNvCxnSpPr>
            <p:nvPr/>
          </p:nvCxnSpPr>
          <p:spPr>
            <a:xfrm>
              <a:off x="5763719" y="4541299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3">
              <a:extLst>
                <a:ext uri="{FF2B5EF4-FFF2-40B4-BE49-F238E27FC236}">
                  <a16:creationId xmlns:a16="http://schemas.microsoft.com/office/drawing/2014/main" id="{4DE393B9-EAB2-4F53-B625-3CF35D68A1ED}"/>
                </a:ext>
              </a:extLst>
            </p:cNvPr>
            <p:cNvSpPr txBox="1"/>
            <p:nvPr/>
          </p:nvSpPr>
          <p:spPr>
            <a:xfrm>
              <a:off x="2471716" y="4446996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</a:t>
              </a:r>
            </a:p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</a:t>
              </a:r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901FA6A-683C-4776-A929-7E8C864CFD6A}"/>
                </a:ext>
              </a:extLst>
            </p:cNvPr>
            <p:cNvSpPr/>
            <p:nvPr/>
          </p:nvSpPr>
          <p:spPr>
            <a:xfrm>
              <a:off x="1393103" y="4266665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7F7F7F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7FF8CBE-F847-4FDE-8B77-2CD02D296CC1}"/>
                </a:ext>
              </a:extLst>
            </p:cNvPr>
            <p:cNvSpPr/>
            <p:nvPr/>
          </p:nvSpPr>
          <p:spPr>
            <a:xfrm>
              <a:off x="1393103" y="4267511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7F7F7F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SILVER</a:t>
              </a:r>
            </a:p>
          </p:txBody>
        </p:sp>
        <p:sp>
          <p:nvSpPr>
            <p:cNvPr id="144" name="Rectangle: Rounded Corners 8">
              <a:extLst>
                <a:ext uri="{FF2B5EF4-FFF2-40B4-BE49-F238E27FC236}">
                  <a16:creationId xmlns:a16="http://schemas.microsoft.com/office/drawing/2014/main" id="{BB37C721-D805-4FE6-B322-C7B0E2A1E232}"/>
                </a:ext>
              </a:extLst>
            </p:cNvPr>
            <p:cNvSpPr/>
            <p:nvPr/>
          </p:nvSpPr>
          <p:spPr>
            <a:xfrm>
              <a:off x="6351965" y="4398520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8">
              <a:extLst>
                <a:ext uri="{FF2B5EF4-FFF2-40B4-BE49-F238E27FC236}">
                  <a16:creationId xmlns:a16="http://schemas.microsoft.com/office/drawing/2014/main" id="{220E4826-921B-40D3-AA7A-C10708773102}"/>
                </a:ext>
              </a:extLst>
            </p:cNvPr>
            <p:cNvSpPr/>
            <p:nvPr/>
          </p:nvSpPr>
          <p:spPr>
            <a:xfrm>
              <a:off x="6351965" y="4557971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tangle: Rounded Corners 8">
              <a:extLst>
                <a:ext uri="{FF2B5EF4-FFF2-40B4-BE49-F238E27FC236}">
                  <a16:creationId xmlns:a16="http://schemas.microsoft.com/office/drawing/2014/main" id="{FA4773CE-0C03-4D93-9DBC-DF9F864D1937}"/>
                </a:ext>
              </a:extLst>
            </p:cNvPr>
            <p:cNvSpPr/>
            <p:nvPr/>
          </p:nvSpPr>
          <p:spPr>
            <a:xfrm>
              <a:off x="6639681" y="4401404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5DDD17C6-F8EC-40FF-B004-E9DB9FFC2F0A}"/>
                </a:ext>
              </a:extLst>
            </p:cNvPr>
            <p:cNvCxnSpPr>
              <a:stCxn id="61" idx="3"/>
              <a:endCxn id="137" idx="3"/>
            </p:cNvCxnSpPr>
            <p:nvPr/>
          </p:nvCxnSpPr>
          <p:spPr>
            <a:xfrm>
              <a:off x="6991145" y="2563838"/>
              <a:ext cx="12700" cy="1977461"/>
            </a:xfrm>
            <a:prstGeom prst="bentConnector3">
              <a:avLst>
                <a:gd name="adj1" fmla="val 7200000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ector: angular 147">
              <a:extLst>
                <a:ext uri="{FF2B5EF4-FFF2-40B4-BE49-F238E27FC236}">
                  <a16:creationId xmlns:a16="http://schemas.microsoft.com/office/drawing/2014/main" id="{0E1DD3D6-CE57-4D45-9CE1-D8E65A922DAD}"/>
                </a:ext>
              </a:extLst>
            </p:cNvPr>
            <p:cNvCxnSpPr>
              <a:cxnSpLocks/>
              <a:stCxn id="77" idx="3"/>
              <a:endCxn id="137" idx="3"/>
            </p:cNvCxnSpPr>
            <p:nvPr/>
          </p:nvCxnSpPr>
          <p:spPr>
            <a:xfrm>
              <a:off x="6991145" y="3229878"/>
              <a:ext cx="12700" cy="1311421"/>
            </a:xfrm>
            <a:prstGeom prst="bentConnector3">
              <a:avLst>
                <a:gd name="adj1" fmla="val 6530236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644FFB9F-ADA0-4268-AA5F-D2818A0A686E}"/>
                </a:ext>
              </a:extLst>
            </p:cNvPr>
            <p:cNvCxnSpPr>
              <a:cxnSpLocks/>
              <a:stCxn id="124" idx="3"/>
              <a:endCxn id="137" idx="3"/>
            </p:cNvCxnSpPr>
            <p:nvPr/>
          </p:nvCxnSpPr>
          <p:spPr>
            <a:xfrm>
              <a:off x="6991145" y="3895917"/>
              <a:ext cx="12700" cy="645382"/>
            </a:xfrm>
            <a:prstGeom prst="bentConnector3">
              <a:avLst>
                <a:gd name="adj1" fmla="val 5860465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decisiones críticas cuanto antes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D76741C-80EE-4345-8FA5-B2FC5CCED892}"/>
              </a:ext>
            </a:extLst>
          </p:cNvPr>
          <p:cNvSpPr txBox="1"/>
          <p:nvPr/>
        </p:nvSpPr>
        <p:spPr>
          <a:xfrm>
            <a:off x="1338835" y="1941878"/>
            <a:ext cx="685299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108000" rtlCol="0" anchor="ctr">
            <a:spAutoFit/>
          </a:bodyPr>
          <a:lstStyle/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 ‘obliga’ a hacer un análisis previo de la funcionalidad que se desea implementar, a hacer un esbozo del modelo de datos, a pensar en la comunicación entre las distintas partes de tu aplicación, etc.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E86556D-5C2D-4357-B748-905D0F2CDB21}"/>
              </a:ext>
            </a:extLst>
          </p:cNvPr>
          <p:cNvSpPr/>
          <p:nvPr/>
        </p:nvSpPr>
        <p:spPr>
          <a:xfrm>
            <a:off x="1226640" y="1941877"/>
            <a:ext cx="112196" cy="738663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9B47028-D57D-4670-88CF-5541B94FC142}"/>
              </a:ext>
            </a:extLst>
          </p:cNvPr>
          <p:cNvSpPr txBox="1"/>
          <p:nvPr/>
        </p:nvSpPr>
        <p:spPr>
          <a:xfrm>
            <a:off x="647699" y="133450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Previene la toma de decisiones precipitadas de forma tardía.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4DEE-2B33-4609-BC51-331D093B4F46}"/>
              </a:ext>
            </a:extLst>
          </p:cNvPr>
          <p:cNvSpPr txBox="1"/>
          <p:nvPr/>
        </p:nvSpPr>
        <p:spPr>
          <a:xfrm>
            <a:off x="647699" y="291858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contratos, suposiciones. No podemos dejar ciertos aspectos críticos para ser resueltos ‘sobre la marcha’.</a:t>
            </a:r>
          </a:p>
        </p:txBody>
      </p:sp>
    </p:spTree>
    <p:extLst>
      <p:ext uri="{BB962C8B-B14F-4D97-AF65-F5344CB8AC3E}">
        <p14:creationId xmlns:p14="http://schemas.microsoft.com/office/powerpoint/2010/main" val="179007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3542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principal y única desventaja es el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completo de la solución. El navegador tendrá que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más código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una aplicación en si misma, y por tanto un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todas sus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Puede haber redundancia.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Desventajas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E3E02A7-C95F-45E8-A127-06553C9D589C}"/>
              </a:ext>
            </a:extLst>
          </p:cNvPr>
          <p:cNvSpPr/>
          <p:nvPr/>
        </p:nvSpPr>
        <p:spPr>
          <a:xfrm>
            <a:off x="3242674" y="2479355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403B10D-AA0A-4A28-AEAE-7522EB4DAF20}"/>
              </a:ext>
            </a:extLst>
          </p:cNvPr>
          <p:cNvSpPr/>
          <p:nvPr/>
        </p:nvSpPr>
        <p:spPr>
          <a:xfrm>
            <a:off x="3304535" y="2552271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75C2811F-FA99-4502-8937-52D98887E220}"/>
              </a:ext>
            </a:extLst>
          </p:cNvPr>
          <p:cNvSpPr/>
          <p:nvPr/>
        </p:nvSpPr>
        <p:spPr>
          <a:xfrm>
            <a:off x="3304535" y="3184913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7ECFFAE0-EDB1-4588-BFED-B21DF7411321}"/>
              </a:ext>
            </a:extLst>
          </p:cNvPr>
          <p:cNvSpPr/>
          <p:nvPr/>
        </p:nvSpPr>
        <p:spPr>
          <a:xfrm>
            <a:off x="4354109" y="2553095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1B29B72-A877-4DA6-813A-F243B31316CB}"/>
              </a:ext>
            </a:extLst>
          </p:cNvPr>
          <p:cNvSpPr/>
          <p:nvPr/>
        </p:nvSpPr>
        <p:spPr>
          <a:xfrm>
            <a:off x="5561298" y="4235620"/>
            <a:ext cx="2524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1355AC3-DC98-42D1-8164-997F6E8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61" y="4257789"/>
            <a:ext cx="302755" cy="302755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0D4B6727-1DB8-436E-9ABA-F764CF3B3F13}"/>
              </a:ext>
            </a:extLst>
          </p:cNvPr>
          <p:cNvSpPr/>
          <p:nvPr/>
        </p:nvSpPr>
        <p:spPr>
          <a:xfrm>
            <a:off x="5672321" y="4526024"/>
            <a:ext cx="112632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Loading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45F8D66-30CC-41F4-8C3F-710B58B9DD75}"/>
              </a:ext>
            </a:extLst>
          </p:cNvPr>
          <p:cNvSpPr/>
          <p:nvPr/>
        </p:nvSpPr>
        <p:spPr>
          <a:xfrm>
            <a:off x="6894247" y="4526024"/>
            <a:ext cx="188454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07984A6-EC6F-45AB-B5CE-25B8ECE8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6363" y="2599201"/>
            <a:ext cx="463517" cy="463517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C46ED57-32DB-402C-A1F3-9B67F9D50E76}"/>
              </a:ext>
            </a:extLst>
          </p:cNvPr>
          <p:cNvSpPr txBox="1"/>
          <p:nvPr/>
        </p:nvSpPr>
        <p:spPr>
          <a:xfrm>
            <a:off x="1158076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  <a:p>
            <a:pPr algn="r"/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0734F747-4C7A-49D8-9200-EDAC73439471}"/>
              </a:ext>
            </a:extLst>
          </p:cNvPr>
          <p:cNvSpPr txBox="1"/>
          <p:nvPr/>
        </p:nvSpPr>
        <p:spPr>
          <a:xfrm>
            <a:off x="6823368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r>
              <a:rPr lang="es-ES" sz="1000" b="1" dirty="0" err="1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v15.6</a:t>
            </a:r>
          </a:p>
          <a:p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64D6EA9-075C-4DBB-BF96-43A66D89BCF7}"/>
              </a:ext>
            </a:extLst>
          </p:cNvPr>
          <p:cNvSpPr txBox="1"/>
          <p:nvPr/>
        </p:nvSpPr>
        <p:spPr>
          <a:xfrm>
            <a:off x="6907835" y="3396813"/>
            <a:ext cx="919211" cy="233626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D857AB1-954B-49FF-B4F1-988EA577F06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2609881" y="283096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B5CA6A72-0A24-4FDC-997F-373AFCF94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318" y="2600494"/>
            <a:ext cx="463517" cy="463517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0B5E02-47C6-4304-ACBF-139355C7E995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5700713" y="2832253"/>
            <a:ext cx="743605" cy="70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>
            <a:extLst>
              <a:ext uri="{FF2B5EF4-FFF2-40B4-BE49-F238E27FC236}">
                <a16:creationId xmlns:a16="http://schemas.microsoft.com/office/drawing/2014/main" id="{161DE996-62FE-4D12-94B8-BF3465D1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318" y="3279230"/>
            <a:ext cx="463517" cy="463517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CD6CE3-CD89-4CD7-A215-9BACA6191A7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5700712" y="3510989"/>
            <a:ext cx="743606" cy="263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16">
            <a:extLst>
              <a:ext uri="{FF2B5EF4-FFF2-40B4-BE49-F238E27FC236}">
                <a16:creationId xmlns:a16="http://schemas.microsoft.com/office/drawing/2014/main" id="{D98F13F9-68A4-4524-9744-7AE2217624CE}"/>
              </a:ext>
            </a:extLst>
          </p:cNvPr>
          <p:cNvSpPr/>
          <p:nvPr/>
        </p:nvSpPr>
        <p:spPr>
          <a:xfrm>
            <a:off x="1214574" y="4235620"/>
            <a:ext cx="368840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olvidemos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trabajando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2AC62CE6-7D1C-4F22-A32D-68CCB0530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930" y="4257790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 no adaptadas a microfrontends: problema de las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instancias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ejecutándose a la vez. Es necesario hacer prototipos.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Elementos compartidos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microfrontend: aunque el caso ideal es eliminarlos o minimizarlos (microfrontends estancos), a veces son necesarios. Ejemplo: estado común, estilado/tema común,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Dificultades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C0B6E-8BC4-4A12-98F7-D9A79BBEE766}"/>
              </a:ext>
            </a:extLst>
          </p:cNvPr>
          <p:cNvSpPr/>
          <p:nvPr/>
        </p:nvSpPr>
        <p:spPr>
          <a:xfrm>
            <a:off x="4961064" y="3195760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despejar interrogantes (contratos, interfaces, datos comunes,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en las primeras fases del proyecto.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88A2090-168E-477E-8F98-4A07D726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217930"/>
            <a:ext cx="302754" cy="302754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658F7994-C093-4F14-AB99-A10DDD09B622}"/>
              </a:ext>
            </a:extLst>
          </p:cNvPr>
          <p:cNvSpPr/>
          <p:nvPr/>
        </p:nvSpPr>
        <p:spPr>
          <a:xfrm>
            <a:off x="1859641" y="3378583"/>
            <a:ext cx="1287946" cy="729864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0C333B7-93BB-44D0-8D7A-D6C9E3960E7C}"/>
              </a:ext>
            </a:extLst>
          </p:cNvPr>
          <p:cNvSpPr/>
          <p:nvPr/>
        </p:nvSpPr>
        <p:spPr>
          <a:xfrm>
            <a:off x="1198011" y="3355408"/>
            <a:ext cx="503981" cy="285601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A01B722-B675-4067-B0C7-9EF35420421B}"/>
              </a:ext>
            </a:extLst>
          </p:cNvPr>
          <p:cNvSpPr/>
          <p:nvPr/>
        </p:nvSpPr>
        <p:spPr>
          <a:xfrm>
            <a:off x="2020579" y="4271953"/>
            <a:ext cx="1222654" cy="33545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494D53BF-CD5E-44E3-B8FF-44A4A393DF79}"/>
              </a:ext>
            </a:extLst>
          </p:cNvPr>
          <p:cNvSpPr/>
          <p:nvPr/>
        </p:nvSpPr>
        <p:spPr>
          <a:xfrm>
            <a:off x="3301928" y="3192579"/>
            <a:ext cx="687106" cy="285601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53DA6775-AF78-4D98-B92E-818FFCAB5C57}"/>
              </a:ext>
            </a:extLst>
          </p:cNvPr>
          <p:cNvSpPr/>
          <p:nvPr/>
        </p:nvSpPr>
        <p:spPr>
          <a:xfrm>
            <a:off x="1891764" y="3413727"/>
            <a:ext cx="503981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5567D5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C40C9105-04EE-41BE-84E5-FEBF7D1DE080}"/>
              </a:ext>
            </a:extLst>
          </p:cNvPr>
          <p:cNvSpPr/>
          <p:nvPr/>
        </p:nvSpPr>
        <p:spPr>
          <a:xfrm>
            <a:off x="1892286" y="3734472"/>
            <a:ext cx="1222654" cy="335453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D54998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B314F159-248E-4652-A8A2-89AD881CCD02}"/>
              </a:ext>
            </a:extLst>
          </p:cNvPr>
          <p:cNvSpPr/>
          <p:nvPr/>
        </p:nvSpPr>
        <p:spPr>
          <a:xfrm>
            <a:off x="2427834" y="3413727"/>
            <a:ext cx="687106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3DA51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FFB19E-D01B-4A71-A752-99E60D819A65}"/>
              </a:ext>
            </a:extLst>
          </p:cNvPr>
          <p:cNvGrpSpPr/>
          <p:nvPr/>
        </p:nvGrpSpPr>
        <p:grpSpPr>
          <a:xfrm>
            <a:off x="1450003" y="2503620"/>
            <a:ext cx="2195478" cy="1854402"/>
            <a:chOff x="1450003" y="2585279"/>
            <a:chExt cx="2195478" cy="1854402"/>
          </a:xfrm>
        </p:grpSpPr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5F9C4A50-1913-4251-AA77-0ED1D4F1767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2763559" y="3335379"/>
              <a:ext cx="538368" cy="246622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F96EA1F8-EB4E-444E-8F37-295E174B6F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1992" y="3498208"/>
              <a:ext cx="450242" cy="83793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: curvado 38">
              <a:extLst>
                <a:ext uri="{FF2B5EF4-FFF2-40B4-BE49-F238E27FC236}">
                  <a16:creationId xmlns:a16="http://schemas.microsoft.com/office/drawing/2014/main" id="{25FAA5AA-B4BF-4FBF-AC9E-2A49D1D1986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2344844" y="3984890"/>
              <a:ext cx="387325" cy="186799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: curvado 40">
              <a:extLst>
                <a:ext uri="{FF2B5EF4-FFF2-40B4-BE49-F238E27FC236}">
                  <a16:creationId xmlns:a16="http://schemas.microsoft.com/office/drawing/2014/main" id="{AE46CC02-6DBC-44BF-983A-C00A728230FE}"/>
                </a:ext>
              </a:extLst>
            </p:cNvPr>
            <p:cNvCxnSpPr>
              <a:stCxn id="8" idx="1"/>
              <a:endCxn id="7" idx="2"/>
            </p:cNvCxnSpPr>
            <p:nvPr/>
          </p:nvCxnSpPr>
          <p:spPr>
            <a:xfrm rot="10800000">
              <a:off x="1450003" y="3641010"/>
              <a:ext cx="570577" cy="798671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DDB1DBB1-333F-4352-941F-FFDAD6498680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3243233" y="3478180"/>
              <a:ext cx="402248" cy="9615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: curvado 44">
              <a:extLst>
                <a:ext uri="{FF2B5EF4-FFF2-40B4-BE49-F238E27FC236}">
                  <a16:creationId xmlns:a16="http://schemas.microsoft.com/office/drawing/2014/main" id="{B36D899E-5AF6-4E3A-94E8-BCED581A0CF4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1803938" y="2603279"/>
              <a:ext cx="1476000" cy="14400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4B4C270-7E11-4ED4-A01E-731F2743224D}"/>
              </a:ext>
            </a:extLst>
          </p:cNvPr>
          <p:cNvGrpSpPr/>
          <p:nvPr/>
        </p:nvGrpSpPr>
        <p:grpSpPr>
          <a:xfrm>
            <a:off x="3444356" y="3862016"/>
            <a:ext cx="252353" cy="252353"/>
            <a:chOff x="4152946" y="3663661"/>
            <a:chExt cx="252353" cy="252353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D5CF141-899A-43A4-B9FF-B22945AC5E20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86561A16-7A08-407F-8689-DB209C4B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139E585-AD62-46D2-825E-3FECBCBECA81}"/>
              </a:ext>
            </a:extLst>
          </p:cNvPr>
          <p:cNvGrpSpPr/>
          <p:nvPr/>
        </p:nvGrpSpPr>
        <p:grpSpPr>
          <a:xfrm>
            <a:off x="1463974" y="4002636"/>
            <a:ext cx="252353" cy="252353"/>
            <a:chOff x="4152946" y="3663661"/>
            <a:chExt cx="252353" cy="252353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C04E1B7-B54B-4470-AFA0-75FBC5B34692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>
              <a:extLst>
                <a:ext uri="{FF2B5EF4-FFF2-40B4-BE49-F238E27FC236}">
                  <a16:creationId xmlns:a16="http://schemas.microsoft.com/office/drawing/2014/main" id="{1BDB755F-C550-4B36-970E-9817BC6F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C70EE4-73EE-4F48-AF89-05BB45CB8AC6}"/>
              </a:ext>
            </a:extLst>
          </p:cNvPr>
          <p:cNvGrpSpPr/>
          <p:nvPr/>
        </p:nvGrpSpPr>
        <p:grpSpPr>
          <a:xfrm>
            <a:off x="2377436" y="2762114"/>
            <a:ext cx="252353" cy="252353"/>
            <a:chOff x="4152946" y="3663661"/>
            <a:chExt cx="252353" cy="252353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2613BB0-D8D8-43F2-9A29-68E65C41D87A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A11F4166-8D70-40F8-BF81-DD863BAF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6BEE0D-2830-48BD-BA7F-BD3B4F9A0E3B}"/>
              </a:ext>
            </a:extLst>
          </p:cNvPr>
          <p:cNvGrpSpPr/>
          <p:nvPr/>
        </p:nvGrpSpPr>
        <p:grpSpPr>
          <a:xfrm>
            <a:off x="1846781" y="3466937"/>
            <a:ext cx="165156" cy="165156"/>
            <a:chOff x="4152946" y="3663661"/>
            <a:chExt cx="252353" cy="2523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0274651-4044-40EA-94AF-9C0C9F1825FC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143E5659-ED8B-4961-BB3B-B285665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95D2BCD-FB13-4EFD-927A-ED07678C5F6C}"/>
              </a:ext>
            </a:extLst>
          </p:cNvPr>
          <p:cNvGrpSpPr/>
          <p:nvPr/>
        </p:nvGrpSpPr>
        <p:grpSpPr>
          <a:xfrm>
            <a:off x="2466751" y="4004397"/>
            <a:ext cx="165156" cy="165156"/>
            <a:chOff x="4152946" y="3663661"/>
            <a:chExt cx="252353" cy="252353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9E18253-7631-4B23-A192-B853E244B9AE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387EFB23-7682-4083-8C6C-C9F91A4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883B8C3-22EB-44DC-B427-DFA308A6E77C}"/>
              </a:ext>
            </a:extLst>
          </p:cNvPr>
          <p:cNvGrpSpPr/>
          <p:nvPr/>
        </p:nvGrpSpPr>
        <p:grpSpPr>
          <a:xfrm>
            <a:off x="2936331" y="3387537"/>
            <a:ext cx="165156" cy="165156"/>
            <a:chOff x="4152946" y="3663661"/>
            <a:chExt cx="252353" cy="252353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BCC225B-8FB5-4405-AF13-465C7902D216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3" name="Gráfico 82">
              <a:extLst>
                <a:ext uri="{FF2B5EF4-FFF2-40B4-BE49-F238E27FC236}">
                  <a16:creationId xmlns:a16="http://schemas.microsoft.com/office/drawing/2014/main" id="{13524616-EE3B-4791-8C8C-9BCCBC9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72D832A-A7DE-4FA4-8CA4-DF24C8C9CE89}"/>
              </a:ext>
            </a:extLst>
          </p:cNvPr>
          <p:cNvSpPr/>
          <p:nvPr/>
        </p:nvSpPr>
        <p:spPr>
          <a:xfrm>
            <a:off x="4961064" y="3864261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ninguna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 que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suele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15180A65-AD72-4F09-B861-315FB0E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886431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Microfrontends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, SI o 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05394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Cuando es adecuado usar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2239247" y="1019441"/>
            <a:ext cx="5455106" cy="646331"/>
            <a:chOff x="1588225" y="1681501"/>
            <a:chExt cx="5455106" cy="646331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700421" y="1681501"/>
              <a:ext cx="534291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siempre es adecuado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</a:p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corremos el riesgo de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sobreingeniería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588225" y="1681501"/>
              <a:ext cx="112196" cy="646330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293997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cuando no: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B411-E90F-4BA4-9D7A-D6667B566783}"/>
              </a:ext>
            </a:extLst>
          </p:cNvPr>
          <p:cNvSpPr/>
          <p:nvPr/>
        </p:nvSpPr>
        <p:spPr>
          <a:xfrm>
            <a:off x="1863038" y="2723942"/>
            <a:ext cx="172584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1507D02-0C84-4F54-B80F-B63C3B5C5398}"/>
              </a:ext>
            </a:extLst>
          </p:cNvPr>
          <p:cNvSpPr/>
          <p:nvPr/>
        </p:nvSpPr>
        <p:spPr>
          <a:xfrm>
            <a:off x="3784890" y="2723942"/>
            <a:ext cx="18572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modular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0DE51D-BF76-4FE8-9D5E-E567A87E1609}"/>
              </a:ext>
            </a:extLst>
          </p:cNvPr>
          <p:cNvSpPr/>
          <p:nvPr/>
        </p:nvSpPr>
        <p:spPr>
          <a:xfrm>
            <a:off x="5838188" y="2723941"/>
            <a:ext cx="156233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aislable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75ACB04A-00A8-4C01-9AC8-8419AAD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311" y="2670882"/>
            <a:ext cx="337281" cy="33728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610A74A-7848-497A-B8C8-CD72A6F9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311" y="3972162"/>
            <a:ext cx="254000" cy="254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2AE52984-1211-4754-9C33-02419DCAFD94}"/>
              </a:ext>
            </a:extLst>
          </p:cNvPr>
          <p:cNvSpPr/>
          <p:nvPr/>
        </p:nvSpPr>
        <p:spPr>
          <a:xfrm>
            <a:off x="1863038" y="3949163"/>
            <a:ext cx="20865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muy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D7EBD15-3CF1-490E-B373-B99EBAF4A23A}"/>
              </a:ext>
            </a:extLst>
          </p:cNvPr>
          <p:cNvSpPr/>
          <p:nvPr/>
        </p:nvSpPr>
        <p:spPr>
          <a:xfrm>
            <a:off x="1863038" y="4363636"/>
            <a:ext cx="23413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cortos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prototipos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38F04F5-74B5-47ED-B746-D851FD593095}"/>
              </a:ext>
            </a:extLst>
          </p:cNvPr>
          <p:cNvSpPr/>
          <p:nvPr/>
        </p:nvSpPr>
        <p:spPr>
          <a:xfrm>
            <a:off x="4099373" y="3949162"/>
            <a:ext cx="266360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D0061972-69EC-450E-BE1B-969AC2CB9F75}"/>
              </a:ext>
            </a:extLst>
          </p:cNvPr>
          <p:cNvSpPr/>
          <p:nvPr/>
        </p:nvSpPr>
        <p:spPr>
          <a:xfrm>
            <a:off x="4364554" y="4363636"/>
            <a:ext cx="408706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Estado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complejo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mucha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0" cy="21431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4426749" y="1617059"/>
            <a:ext cx="252000" cy="4235115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2392706" y="3044165"/>
            <a:ext cx="4358588" cy="71290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Let’s start coding !!!</a:t>
            </a:r>
          </a:p>
        </p:txBody>
      </p:sp>
    </p:spTree>
    <p:extLst>
      <p:ext uri="{BB962C8B-B14F-4D97-AF65-F5344CB8AC3E}">
        <p14:creationId xmlns:p14="http://schemas.microsoft.com/office/powerpoint/2010/main" val="38289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255181" y="1008604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6240908" y="1068802"/>
            <a:ext cx="2471951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  <a:endParaRPr lang="en-GB" sz="1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9726" y="2856427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F0B0BB8-8ACC-4366-8D98-0C4224B89EA2}"/>
              </a:ext>
            </a:extLst>
          </p:cNvPr>
          <p:cNvGrpSpPr/>
          <p:nvPr/>
        </p:nvGrpSpPr>
        <p:grpSpPr>
          <a:xfrm>
            <a:off x="697673" y="1744708"/>
            <a:ext cx="2789492" cy="2426622"/>
            <a:chOff x="868433" y="2290433"/>
            <a:chExt cx="2789492" cy="2426622"/>
          </a:xfrm>
        </p:grpSpPr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99F5C411-E40A-4E05-84A0-213923B2170C}"/>
                </a:ext>
              </a:extLst>
            </p:cNvPr>
            <p:cNvSpPr/>
            <p:nvPr/>
          </p:nvSpPr>
          <p:spPr>
            <a:xfrm>
              <a:off x="868433" y="2290433"/>
              <a:ext cx="2789492" cy="2426622"/>
            </a:xfrm>
            <a:prstGeom prst="roundRect">
              <a:avLst>
                <a:gd name="adj" fmla="val 2369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65D2C57-4A7D-4D70-B499-FB1F65C83F14}"/>
                </a:ext>
              </a:extLst>
            </p:cNvPr>
            <p:cNvSpPr txBox="1"/>
            <p:nvPr/>
          </p:nvSpPr>
          <p:spPr>
            <a:xfrm>
              <a:off x="1357286" y="2290448"/>
              <a:ext cx="1916725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A1387A6-04CD-488E-BB1C-4C436430E680}"/>
                </a:ext>
              </a:extLst>
            </p:cNvPr>
            <p:cNvGrpSpPr/>
            <p:nvPr/>
          </p:nvGrpSpPr>
          <p:grpSpPr>
            <a:xfrm>
              <a:off x="961358" y="3626993"/>
              <a:ext cx="913645" cy="432137"/>
              <a:chOff x="1139364" y="2685766"/>
              <a:chExt cx="913645" cy="528133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A677D1-9B99-4785-A221-C327E38A963F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913645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App</a:t>
                </a:r>
              </a:p>
            </p:txBody>
          </p:sp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09461EF9-AE7B-4DF0-81CE-BB0A328610F5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2D3BB484-9348-4ECD-8722-77B2DA18038C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49881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3" name="Rectangle: Rounded Corners 8">
              <a:extLst>
                <a:ext uri="{FF2B5EF4-FFF2-40B4-BE49-F238E27FC236}">
                  <a16:creationId xmlns:a16="http://schemas.microsoft.com/office/drawing/2014/main" id="{50E1A539-8EAC-4076-B44B-4C0CC8640E0F}"/>
                </a:ext>
              </a:extLst>
            </p:cNvPr>
            <p:cNvSpPr/>
            <p:nvPr/>
          </p:nvSpPr>
          <p:spPr>
            <a:xfrm>
              <a:off x="1051003" y="2659148"/>
              <a:ext cx="36304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</a:p>
          </p:txBody>
        </p:sp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BDC8BC19-8CAD-49D0-A0CB-61A34AF93264}"/>
                </a:ext>
              </a:extLst>
            </p:cNvPr>
            <p:cNvSpPr/>
            <p:nvPr/>
          </p:nvSpPr>
          <p:spPr>
            <a:xfrm>
              <a:off x="2442166" y="2660889"/>
              <a:ext cx="104499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react-router-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2CAB2D57-25F4-464B-98A3-6413CFFC9FAB}"/>
                </a:ext>
              </a:extLst>
            </p:cNvPr>
            <p:cNvSpPr/>
            <p:nvPr/>
          </p:nvSpPr>
          <p:spPr>
            <a:xfrm>
              <a:off x="1449336" y="2660889"/>
              <a:ext cx="957545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D592954A-37F4-4564-8AB8-7ABA77B757FD}"/>
                </a:ext>
              </a:extLst>
            </p:cNvPr>
            <p:cNvSpPr/>
            <p:nvPr/>
          </p:nvSpPr>
          <p:spPr>
            <a:xfrm>
              <a:off x="2111426" y="2953873"/>
              <a:ext cx="1039138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@material-ui/core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5A5A49E2-E16C-426C-90F9-2D4B098AF749}"/>
                </a:ext>
              </a:extLst>
            </p:cNvPr>
            <p:cNvSpPr txBox="1"/>
            <p:nvPr/>
          </p:nvSpPr>
          <p:spPr>
            <a:xfrm>
              <a:off x="1526530" y="3258342"/>
              <a:ext cx="1514371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Modules</a:t>
              </a: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C024C86-E8F6-486F-9147-DD357B843CB4}"/>
                </a:ext>
              </a:extLst>
            </p:cNvPr>
            <p:cNvSpPr/>
            <p:nvPr/>
          </p:nvSpPr>
          <p:spPr>
            <a:xfrm>
              <a:off x="1371563" y="2952436"/>
              <a:ext cx="698266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</a:t>
              </a:r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29413D26-5FD6-4E38-871F-DD1EC36CA0F7}"/>
                </a:ext>
              </a:extLst>
            </p:cNvPr>
            <p:cNvGrpSpPr/>
            <p:nvPr/>
          </p:nvGrpSpPr>
          <p:grpSpPr>
            <a:xfrm>
              <a:off x="995343" y="4138488"/>
              <a:ext cx="1204547" cy="432137"/>
              <a:chOff x="1139364" y="2685766"/>
              <a:chExt cx="1204547" cy="528133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E79795A6-EF79-4D6B-AC51-325223728317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Page</a:t>
                </a:r>
              </a:p>
            </p:txBody>
          </p:sp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FCE9641D-163B-43FC-A98A-F26E04CCDB16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66" name="Rectangle: Rounded Corners 8">
                <a:extLst>
                  <a:ext uri="{FF2B5EF4-FFF2-40B4-BE49-F238E27FC236}">
                    <a16:creationId xmlns:a16="http://schemas.microsoft.com/office/drawing/2014/main" id="{E9D731F9-D34E-4D75-90E5-24C965616E50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F13D2AD-6F12-48D9-B16B-4B5E6B4540C5}"/>
                </a:ext>
              </a:extLst>
            </p:cNvPr>
            <p:cNvGrpSpPr/>
            <p:nvPr/>
          </p:nvGrpSpPr>
          <p:grpSpPr>
            <a:xfrm>
              <a:off x="1951542" y="3628987"/>
              <a:ext cx="1602411" cy="432137"/>
              <a:chOff x="2126751" y="3628987"/>
              <a:chExt cx="1602411" cy="432137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056B42A-631B-4A82-B85D-6333033D85BE}"/>
                  </a:ext>
                </a:extLst>
              </p:cNvPr>
              <p:cNvSpPr txBox="1"/>
              <p:nvPr/>
            </p:nvSpPr>
            <p:spPr>
              <a:xfrm>
                <a:off x="2126751" y="3628987"/>
                <a:ext cx="1602411" cy="432137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Router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4FBABBA7-DC0A-47B8-8CA2-0F64AD21CE94}"/>
                  </a:ext>
                </a:extLst>
              </p:cNvPr>
              <p:cNvSpPr/>
              <p:nvPr/>
            </p:nvSpPr>
            <p:spPr>
              <a:xfrm>
                <a:off x="2164822" y="3664106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6" name="Rectangle: Rounded Corners 8">
                <a:extLst>
                  <a:ext uri="{FF2B5EF4-FFF2-40B4-BE49-F238E27FC236}">
                    <a16:creationId xmlns:a16="http://schemas.microsoft.com/office/drawing/2014/main" id="{D14714EC-4FCA-454B-AE05-4D28293B8830}"/>
                  </a:ext>
                </a:extLst>
              </p:cNvPr>
              <p:cNvSpPr/>
              <p:nvPr/>
            </p:nvSpPr>
            <p:spPr>
              <a:xfrm>
                <a:off x="2500060" y="3664106"/>
                <a:ext cx="775700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react-router-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1431FF70-BA5E-41CA-A491-CA85E510036B}"/>
                  </a:ext>
                </a:extLst>
              </p:cNvPr>
              <p:cNvSpPr/>
              <p:nvPr/>
            </p:nvSpPr>
            <p:spPr>
              <a:xfrm>
                <a:off x="3313305" y="3665145"/>
                <a:ext cx="37386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history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9FF0CE1-A499-4ABB-B1B7-012854526B16}"/>
                </a:ext>
              </a:extLst>
            </p:cNvPr>
            <p:cNvGrpSpPr/>
            <p:nvPr/>
          </p:nvGrpSpPr>
          <p:grpSpPr>
            <a:xfrm>
              <a:off x="2284908" y="4138487"/>
              <a:ext cx="1204547" cy="432137"/>
              <a:chOff x="1139364" y="2685766"/>
              <a:chExt cx="1204547" cy="528133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A6CA27D-590D-495D-A3EE-88976C080D19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Dialog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2" name="Rectangle: Rounded Corners 8">
                <a:extLst>
                  <a:ext uri="{FF2B5EF4-FFF2-40B4-BE49-F238E27FC236}">
                    <a16:creationId xmlns:a16="http://schemas.microsoft.com/office/drawing/2014/main" id="{ED2182F5-DE29-4F38-B9D6-E17A08BD87C7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73" name="Rectangle: Rounded Corners 8">
                <a:extLst>
                  <a:ext uri="{FF2B5EF4-FFF2-40B4-BE49-F238E27FC236}">
                    <a16:creationId xmlns:a16="http://schemas.microsoft.com/office/drawing/2014/main" id="{7794C126-ADAE-4106-8414-F3EB7182F251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C8B06981-595E-4C45-9B09-4C91B17E5AA0}"/>
              </a:ext>
            </a:extLst>
          </p:cNvPr>
          <p:cNvSpPr txBox="1"/>
          <p:nvPr/>
        </p:nvSpPr>
        <p:spPr>
          <a:xfrm>
            <a:off x="4305547" y="1093073"/>
            <a:ext cx="1362086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COMPACTO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58D6B080-8A37-4DA9-A943-41FD4AA4A8CF}"/>
              </a:ext>
            </a:extLst>
          </p:cNvPr>
          <p:cNvSpPr txBox="1"/>
          <p:nvPr/>
        </p:nvSpPr>
        <p:spPr>
          <a:xfrm>
            <a:off x="3596044" y="2530455"/>
            <a:ext cx="566749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82D4F81-243D-48A1-9A8B-CD457476E693}"/>
              </a:ext>
            </a:extLst>
          </p:cNvPr>
          <p:cNvSpPr/>
          <p:nvPr/>
        </p:nvSpPr>
        <p:spPr>
          <a:xfrm>
            <a:off x="4255181" y="1606619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38C021D6-EAE7-4E75-AEC7-5BCACD96E1A2}"/>
              </a:ext>
            </a:extLst>
          </p:cNvPr>
          <p:cNvSpPr txBox="1"/>
          <p:nvPr/>
        </p:nvSpPr>
        <p:spPr>
          <a:xfrm>
            <a:off x="4305547" y="1612550"/>
            <a:ext cx="1158504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CLÁSICO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56F98C6-7F02-4B9A-8470-E1A1FDE03815}"/>
              </a:ext>
            </a:extLst>
          </p:cNvPr>
          <p:cNvSpPr/>
          <p:nvPr/>
        </p:nvSpPr>
        <p:spPr>
          <a:xfrm>
            <a:off x="6242728" y="1669335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66F20C20-2C26-490C-B31C-6A204BF030EF}"/>
              </a:ext>
            </a:extLst>
          </p:cNvPr>
          <p:cNvSpPr/>
          <p:nvPr/>
        </p:nvSpPr>
        <p:spPr>
          <a:xfrm>
            <a:off x="7172958" y="1669335"/>
            <a:ext cx="1539901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vendor.js</a:t>
            </a:r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9B858A26-7E6D-44C5-A307-030ECF1167D2}"/>
              </a:ext>
            </a:extLst>
          </p:cNvPr>
          <p:cNvSpPr/>
          <p:nvPr/>
        </p:nvSpPr>
        <p:spPr>
          <a:xfrm>
            <a:off x="4282263" y="1847153"/>
            <a:ext cx="1479160" cy="21544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Code-splitting: vendor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571A704-9999-435F-AC6C-00735527F1CD}"/>
              </a:ext>
            </a:extLst>
          </p:cNvPr>
          <p:cNvSpPr/>
          <p:nvPr/>
        </p:nvSpPr>
        <p:spPr>
          <a:xfrm>
            <a:off x="4255181" y="2204633"/>
            <a:ext cx="4512644" cy="2624621"/>
          </a:xfrm>
          <a:prstGeom prst="roundRect">
            <a:avLst>
              <a:gd name="adj" fmla="val 2382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DBCD42A6-7212-48C0-B7AC-E4ECE67E222D}"/>
              </a:ext>
            </a:extLst>
          </p:cNvPr>
          <p:cNvSpPr txBox="1"/>
          <p:nvPr/>
        </p:nvSpPr>
        <p:spPr>
          <a:xfrm>
            <a:off x="4305547" y="2238615"/>
            <a:ext cx="2779964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CON FEDERACIÓN DE MÓDULOS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9CD3048-53AA-47E3-B2B0-57ABE1254FD9}"/>
              </a:ext>
            </a:extLst>
          </p:cNvPr>
          <p:cNvSpPr/>
          <p:nvPr/>
        </p:nvSpPr>
        <p:spPr>
          <a:xfrm>
            <a:off x="4282263" y="2509348"/>
            <a:ext cx="2208294" cy="33855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Federados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Page y Dialog.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939353B-6FFA-4001-85CE-8B7776BADCEA}"/>
              </a:ext>
            </a:extLst>
          </p:cNvPr>
          <p:cNvSpPr/>
          <p:nvPr/>
        </p:nvSpPr>
        <p:spPr>
          <a:xfrm>
            <a:off x="4918641" y="2941654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94" name="Rectangle: Rounded Corners 8">
            <a:extLst>
              <a:ext uri="{FF2B5EF4-FFF2-40B4-BE49-F238E27FC236}">
                <a16:creationId xmlns:a16="http://schemas.microsoft.com/office/drawing/2014/main" id="{715AA2AA-B0AD-499E-B772-54D75968AC0F}"/>
              </a:ext>
            </a:extLst>
          </p:cNvPr>
          <p:cNvSpPr/>
          <p:nvPr/>
        </p:nvSpPr>
        <p:spPr>
          <a:xfrm>
            <a:off x="6540924" y="2561444"/>
            <a:ext cx="1301600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app.react.js</a:t>
            </a: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BE62315C-9D40-47A4-A987-6D00DC3A14F4}"/>
              </a:ext>
            </a:extLst>
          </p:cNvPr>
          <p:cNvSpPr/>
          <p:nvPr/>
        </p:nvSpPr>
        <p:spPr>
          <a:xfrm>
            <a:off x="6540922" y="3013304"/>
            <a:ext cx="188489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app.react-dom.js</a:t>
            </a:r>
          </a:p>
        </p:txBody>
      </p:sp>
      <p:sp>
        <p:nvSpPr>
          <p:cNvPr id="98" name="Rectangle: Rounded Corners 8">
            <a:extLst>
              <a:ext uri="{FF2B5EF4-FFF2-40B4-BE49-F238E27FC236}">
                <a16:creationId xmlns:a16="http://schemas.microsoft.com/office/drawing/2014/main" id="{7225C819-6C85-4912-A998-1F1FBB492604}"/>
              </a:ext>
            </a:extLst>
          </p:cNvPr>
          <p:cNvSpPr/>
          <p:nvPr/>
        </p:nvSpPr>
        <p:spPr>
          <a:xfrm>
            <a:off x="6540923" y="3466370"/>
            <a:ext cx="246270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app.react-router-dom.js</a:t>
            </a: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55D760C-2FBB-474F-8A34-25D8D651967E}"/>
              </a:ext>
            </a:extLst>
          </p:cNvPr>
          <p:cNvSpPr/>
          <p:nvPr/>
        </p:nvSpPr>
        <p:spPr>
          <a:xfrm>
            <a:off x="6539323" y="3917024"/>
            <a:ext cx="1441724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app.history.js</a:t>
            </a: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1C7A332C-A7E3-4C9C-B492-5992240312F3}"/>
              </a:ext>
            </a:extLst>
          </p:cNvPr>
          <p:cNvSpPr/>
          <p:nvPr/>
        </p:nvSpPr>
        <p:spPr>
          <a:xfrm>
            <a:off x="6540923" y="4350410"/>
            <a:ext cx="2283195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app.material-ui-core.js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A86EA66C-A47D-4748-B15A-AA77A22C857A}"/>
              </a:ext>
            </a:extLst>
          </p:cNvPr>
          <p:cNvSpPr/>
          <p:nvPr/>
        </p:nvSpPr>
        <p:spPr>
          <a:xfrm>
            <a:off x="4452883" y="3439789"/>
            <a:ext cx="1867054" cy="355532"/>
          </a:xfrm>
          <a:prstGeom prst="roundRect">
            <a:avLst>
              <a:gd name="adj" fmla="val 8599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app-container.js</a:t>
            </a:r>
          </a:p>
        </p:txBody>
      </p:sp>
      <p:sp>
        <p:nvSpPr>
          <p:cNvPr id="106" name="Rectangle: Rounded Corners 8">
            <a:extLst>
              <a:ext uri="{FF2B5EF4-FFF2-40B4-BE49-F238E27FC236}">
                <a16:creationId xmlns:a16="http://schemas.microsoft.com/office/drawing/2014/main" id="{2A222B1F-B6A0-4716-BC8A-3CFB41657A92}"/>
              </a:ext>
            </a:extLst>
          </p:cNvPr>
          <p:cNvSpPr/>
          <p:nvPr/>
        </p:nvSpPr>
        <p:spPr>
          <a:xfrm>
            <a:off x="4918641" y="3917024"/>
            <a:ext cx="1299662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app.page.js</a:t>
            </a: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id="{BA78DDA5-073A-4D54-A522-6E607548BAD1}"/>
              </a:ext>
            </a:extLst>
          </p:cNvPr>
          <p:cNvSpPr/>
          <p:nvPr/>
        </p:nvSpPr>
        <p:spPr>
          <a:xfrm>
            <a:off x="4918641" y="4359296"/>
            <a:ext cx="1401296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app.dialog.js</a:t>
            </a:r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19C98D74-1E6C-4753-B25E-9C05E054D080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4691240" y="3867388"/>
            <a:ext cx="306601" cy="148202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BE3EF402-3EDA-4E09-9324-4A0B973E2519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396660" y="4015081"/>
            <a:ext cx="748874" cy="295087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D0F2AE-81B0-4816-9056-C5E2146818BC}"/>
              </a:ext>
            </a:extLst>
          </p:cNvPr>
          <p:cNvGrpSpPr/>
          <p:nvPr/>
        </p:nvGrpSpPr>
        <p:grpSpPr>
          <a:xfrm>
            <a:off x="673068" y="923978"/>
            <a:ext cx="4305768" cy="2541271"/>
            <a:chOff x="647700" y="981693"/>
            <a:chExt cx="4305768" cy="2541271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3571A704-9999-435F-AC6C-00735527F1CD}"/>
                </a:ext>
              </a:extLst>
            </p:cNvPr>
            <p:cNvSpPr/>
            <p:nvPr/>
          </p:nvSpPr>
          <p:spPr>
            <a:xfrm>
              <a:off x="647700" y="981693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DBCD42A6-7212-48C0-B7AC-E4ECE67E222D}"/>
                </a:ext>
              </a:extLst>
            </p:cNvPr>
            <p:cNvSpPr txBox="1"/>
            <p:nvPr/>
          </p:nvSpPr>
          <p:spPr>
            <a:xfrm>
              <a:off x="698065" y="998245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D8D8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APP-ONE</a:t>
              </a:r>
            </a:p>
          </p:txBody>
        </p:sp>
        <p:sp>
          <p:nvSpPr>
            <p:cNvPr id="92" name="Rectangle: Rounded Corners 8">
              <a:extLst>
                <a:ext uri="{FF2B5EF4-FFF2-40B4-BE49-F238E27FC236}">
                  <a16:creationId xmlns:a16="http://schemas.microsoft.com/office/drawing/2014/main" id="{A939353B-6FFA-4001-85CE-8B7776BADCEA}"/>
                </a:ext>
              </a:extLst>
            </p:cNvPr>
            <p:cNvSpPr/>
            <p:nvPr/>
          </p:nvSpPr>
          <p:spPr>
            <a:xfrm>
              <a:off x="1311159" y="1338002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D8D80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one.js</a:t>
              </a:r>
            </a:p>
          </p:txBody>
        </p:sp>
        <p:sp>
          <p:nvSpPr>
            <p:cNvPr id="94" name="Rectangle: Rounded Corners 8">
              <a:extLst>
                <a:ext uri="{FF2B5EF4-FFF2-40B4-BE49-F238E27FC236}">
                  <a16:creationId xmlns:a16="http://schemas.microsoft.com/office/drawing/2014/main" id="{715AA2AA-B0AD-499E-B772-54D75968AC0F}"/>
                </a:ext>
              </a:extLst>
            </p:cNvPr>
            <p:cNvSpPr/>
            <p:nvPr/>
          </p:nvSpPr>
          <p:spPr>
            <a:xfrm>
              <a:off x="2633547" y="1289688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BE62315C-9D40-47A4-A987-6D00DC3A14F4}"/>
                </a:ext>
              </a:extLst>
            </p:cNvPr>
            <p:cNvSpPr/>
            <p:nvPr/>
          </p:nvSpPr>
          <p:spPr>
            <a:xfrm>
              <a:off x="2633546" y="1741548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98" name="Rectangle: Rounded Corners 8">
              <a:extLst>
                <a:ext uri="{FF2B5EF4-FFF2-40B4-BE49-F238E27FC236}">
                  <a16:creationId xmlns:a16="http://schemas.microsoft.com/office/drawing/2014/main" id="{7225C819-6C85-4912-A998-1F1FBB492604}"/>
                </a:ext>
              </a:extLst>
            </p:cNvPr>
            <p:cNvSpPr/>
            <p:nvPr/>
          </p:nvSpPr>
          <p:spPr>
            <a:xfrm>
              <a:off x="2633546" y="2194614"/>
              <a:ext cx="212131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.react-router-dom.js</a:t>
              </a:r>
            </a:p>
          </p:txBody>
        </p:sp>
        <p:sp>
          <p:nvSpPr>
            <p:cNvPr id="100" name="Rectangle: Rounded Corners 8">
              <a:extLst>
                <a:ext uri="{FF2B5EF4-FFF2-40B4-BE49-F238E27FC236}">
                  <a16:creationId xmlns:a16="http://schemas.microsoft.com/office/drawing/2014/main" id="{355D760C-2FBB-474F-8A34-25D8D651967E}"/>
                </a:ext>
              </a:extLst>
            </p:cNvPr>
            <p:cNvSpPr/>
            <p:nvPr/>
          </p:nvSpPr>
          <p:spPr>
            <a:xfrm>
              <a:off x="2631946" y="2645268"/>
              <a:ext cx="124186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.history.js</a:t>
              </a:r>
            </a:p>
          </p:txBody>
        </p:sp>
        <p:sp>
          <p:nvSpPr>
            <p:cNvPr id="102" name="Rectangle: Rounded Corners 8">
              <a:extLst>
                <a:ext uri="{FF2B5EF4-FFF2-40B4-BE49-F238E27FC236}">
                  <a16:creationId xmlns:a16="http://schemas.microsoft.com/office/drawing/2014/main" id="{1C7A332C-A7E3-4C9C-B492-5992240312F3}"/>
                </a:ext>
              </a:extLst>
            </p:cNvPr>
            <p:cNvSpPr/>
            <p:nvPr/>
          </p:nvSpPr>
          <p:spPr>
            <a:xfrm>
              <a:off x="2633546" y="3078654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104" name="Rectangle: Rounded Corners 8">
              <a:extLst>
                <a:ext uri="{FF2B5EF4-FFF2-40B4-BE49-F238E27FC236}">
                  <a16:creationId xmlns:a16="http://schemas.microsoft.com/office/drawing/2014/main" id="{A86EA66C-A47D-4748-B15A-AA77A22C857A}"/>
                </a:ext>
              </a:extLst>
            </p:cNvPr>
            <p:cNvSpPr/>
            <p:nvPr/>
          </p:nvSpPr>
          <p:spPr>
            <a:xfrm>
              <a:off x="845401" y="1819749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one/dialog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two/button (remote)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9B7E637-5A4C-46FF-8441-32F1B39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109" y="2452590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8">
              <a:extLst>
                <a:ext uri="{FF2B5EF4-FFF2-40B4-BE49-F238E27FC236}">
                  <a16:creationId xmlns:a16="http://schemas.microsoft.com/office/drawing/2014/main" id="{2A222B1F-B6A0-4716-BC8A-3CFB41657A92}"/>
                </a:ext>
              </a:extLst>
            </p:cNvPr>
            <p:cNvSpPr/>
            <p:nvPr/>
          </p:nvSpPr>
          <p:spPr>
            <a:xfrm>
              <a:off x="1189614" y="2627461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107" name="Rectangle: Rounded Corners 8">
              <a:extLst>
                <a:ext uri="{FF2B5EF4-FFF2-40B4-BE49-F238E27FC236}">
                  <a16:creationId xmlns:a16="http://schemas.microsoft.com/office/drawing/2014/main" id="{BA78DDA5-073A-4D54-A522-6E607548BAD1}"/>
                </a:ext>
              </a:extLst>
            </p:cNvPr>
            <p:cNvSpPr/>
            <p:nvPr/>
          </p:nvSpPr>
          <p:spPr>
            <a:xfrm>
              <a:off x="1189614" y="3069733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D825D58A-4768-4870-8891-76B93270E91E}"/>
                </a:ext>
              </a:extLst>
            </p:cNvPr>
            <p:cNvSpPr txBox="1"/>
            <p:nvPr/>
          </p:nvSpPr>
          <p:spPr>
            <a:xfrm>
              <a:off x="762831" y="3022754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68F579-1356-46E3-A0F5-CEB5D442E6C3}"/>
              </a:ext>
            </a:extLst>
          </p:cNvPr>
          <p:cNvGrpSpPr/>
          <p:nvPr/>
        </p:nvGrpSpPr>
        <p:grpSpPr>
          <a:xfrm>
            <a:off x="4663961" y="2341433"/>
            <a:ext cx="4305768" cy="2541271"/>
            <a:chOff x="4714817" y="2047794"/>
            <a:chExt cx="4305768" cy="2541271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C460BB33-0141-48ED-A645-5A9B20862D53}"/>
                </a:ext>
              </a:extLst>
            </p:cNvPr>
            <p:cNvSpPr/>
            <p:nvPr/>
          </p:nvSpPr>
          <p:spPr>
            <a:xfrm>
              <a:off x="4714817" y="2047794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5A09C4ED-3B86-43C7-A098-43E92BBB6256}"/>
                </a:ext>
              </a:extLst>
            </p:cNvPr>
            <p:cNvSpPr txBox="1"/>
            <p:nvPr/>
          </p:nvSpPr>
          <p:spPr>
            <a:xfrm>
              <a:off x="4765182" y="2064346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APP-TWO</a:t>
              </a:r>
            </a:p>
          </p:txBody>
        </p:sp>
        <p:sp>
          <p:nvSpPr>
            <p:cNvPr id="75" name="Rectangle: Rounded Corners 8">
              <a:extLst>
                <a:ext uri="{FF2B5EF4-FFF2-40B4-BE49-F238E27FC236}">
                  <a16:creationId xmlns:a16="http://schemas.microsoft.com/office/drawing/2014/main" id="{1188A3D2-0069-440F-93D1-D585394CAAA1}"/>
                </a:ext>
              </a:extLst>
            </p:cNvPr>
            <p:cNvSpPr/>
            <p:nvPr/>
          </p:nvSpPr>
          <p:spPr>
            <a:xfrm>
              <a:off x="5378276" y="2404103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two.js</a:t>
              </a: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3C1CE421-86C3-48AB-9D30-69DDBA4A4BE1}"/>
                </a:ext>
              </a:extLst>
            </p:cNvPr>
            <p:cNvSpPr/>
            <p:nvPr/>
          </p:nvSpPr>
          <p:spPr>
            <a:xfrm>
              <a:off x="6700664" y="2355789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57BB15E8-5CE4-44F1-A909-3D613158CAC8}"/>
                </a:ext>
              </a:extLst>
            </p:cNvPr>
            <p:cNvSpPr/>
            <p:nvPr/>
          </p:nvSpPr>
          <p:spPr>
            <a:xfrm>
              <a:off x="6700663" y="2807649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B85C727F-03C1-4FF6-A0EE-04A5BFCF38C1}"/>
                </a:ext>
              </a:extLst>
            </p:cNvPr>
            <p:cNvSpPr/>
            <p:nvPr/>
          </p:nvSpPr>
          <p:spPr>
            <a:xfrm>
              <a:off x="6700664" y="3259509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91" name="Rectangle: Rounded Corners 8">
              <a:extLst>
                <a:ext uri="{FF2B5EF4-FFF2-40B4-BE49-F238E27FC236}">
                  <a16:creationId xmlns:a16="http://schemas.microsoft.com/office/drawing/2014/main" id="{028DCC9C-E408-4976-84D6-C1D633088EEC}"/>
                </a:ext>
              </a:extLst>
            </p:cNvPr>
            <p:cNvSpPr/>
            <p:nvPr/>
          </p:nvSpPr>
          <p:spPr>
            <a:xfrm>
              <a:off x="4912518" y="2885850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two/button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one/dialog (remote)</a:t>
              </a:r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0B4417-3344-44B8-B769-78159A6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7226" y="3518691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8">
              <a:extLst>
                <a:ext uri="{FF2B5EF4-FFF2-40B4-BE49-F238E27FC236}">
                  <a16:creationId xmlns:a16="http://schemas.microsoft.com/office/drawing/2014/main" id="{1B962F89-6051-441C-85CD-CFAB332ABDB4}"/>
                </a:ext>
              </a:extLst>
            </p:cNvPr>
            <p:cNvSpPr/>
            <p:nvPr/>
          </p:nvSpPr>
          <p:spPr>
            <a:xfrm>
              <a:off x="5256731" y="3693562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id="{DE1CB446-EC86-4714-A560-958CF49EA3EE}"/>
                </a:ext>
              </a:extLst>
            </p:cNvPr>
            <p:cNvSpPr/>
            <p:nvPr/>
          </p:nvSpPr>
          <p:spPr>
            <a:xfrm>
              <a:off x="5256731" y="4135834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99" name="TextBox 3">
              <a:extLst>
                <a:ext uri="{FF2B5EF4-FFF2-40B4-BE49-F238E27FC236}">
                  <a16:creationId xmlns:a16="http://schemas.microsoft.com/office/drawing/2014/main" id="{93F36202-8B67-4F7A-B87A-DA17B31EBD59}"/>
                </a:ext>
              </a:extLst>
            </p:cNvPr>
            <p:cNvSpPr txBox="1"/>
            <p:nvPr/>
          </p:nvSpPr>
          <p:spPr>
            <a:xfrm>
              <a:off x="4829948" y="4088855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 un término que designa una tendencia o arquitectura basada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articular las aplicaciones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4" y="2425396"/>
            <a:ext cx="3841869" cy="370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Acabar con los monolitos en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4" y="2924211"/>
            <a:ext cx="483103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Traer los beneficios de un sistema modular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5" y="3414560"/>
            <a:ext cx="26956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8" y="189143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Objetivos: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3" y="3918117"/>
            <a:ext cx="389362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Desarrollo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autónomos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DAA2BE4-E4E3-466D-A69E-4A1168EF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874" y="765889"/>
            <a:ext cx="4728252" cy="16962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8D4CDE-866E-4EAF-85C5-3F8FD89FE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292" y="4329111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0AD3C4D-F776-415B-8202-DEB293E1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8292" y="3786080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F2FFB21-4A60-4F74-90B4-B1C6F915E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922" y="4333777"/>
            <a:ext cx="360000" cy="360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D3538D7-02D6-4195-B58C-41D85E7AB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922" y="3800405"/>
            <a:ext cx="360000" cy="360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FB01CCC-42FE-4E1D-B7DB-EFEB62C0B947}"/>
              </a:ext>
            </a:extLst>
          </p:cNvPr>
          <p:cNvGrpSpPr/>
          <p:nvPr/>
        </p:nvGrpSpPr>
        <p:grpSpPr>
          <a:xfrm>
            <a:off x="1771312" y="3781414"/>
            <a:ext cx="6298730" cy="917029"/>
            <a:chOff x="1771312" y="3120456"/>
            <a:chExt cx="6298730" cy="917029"/>
          </a:xfrm>
        </p:grpSpPr>
        <p:sp>
          <p:nvSpPr>
            <p:cNvPr id="19" name="CuadroTexto 18">
              <a:hlinkClick r:id="rId12" action="ppaction://hlinkfile"/>
              <a:extLst>
                <a:ext uri="{FF2B5EF4-FFF2-40B4-BE49-F238E27FC236}">
                  <a16:creationId xmlns:a16="http://schemas.microsoft.com/office/drawing/2014/main" id="{DBF31040-853D-40B0-B38E-318019144AC1}"/>
                </a:ext>
              </a:extLst>
            </p:cNvPr>
            <p:cNvSpPr txBox="1"/>
            <p:nvPr/>
          </p:nvSpPr>
          <p:spPr>
            <a:xfrm>
              <a:off x="4623682" y="3120456"/>
              <a:ext cx="328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github.com/lemoncode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8" name="CuadroTexto 7">
              <a:hlinkClick r:id="rId13" action="ppaction://hlinkfile"/>
              <a:extLst>
                <a:ext uri="{FF2B5EF4-FFF2-40B4-BE49-F238E27FC236}">
                  <a16:creationId xmlns:a16="http://schemas.microsoft.com/office/drawing/2014/main" id="{694D749B-244C-4365-841B-F8BB8A97F055}"/>
                </a:ext>
              </a:extLst>
            </p:cNvPr>
            <p:cNvSpPr txBox="1"/>
            <p:nvPr/>
          </p:nvSpPr>
          <p:spPr>
            <a:xfrm>
              <a:off x="1771312" y="3668153"/>
              <a:ext cx="197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@lemoncoders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9" name="CuadroTexto 8">
              <a:hlinkClick r:id="rId14" action="ppaction://hlinkfile"/>
              <a:extLst>
                <a:ext uri="{FF2B5EF4-FFF2-40B4-BE49-F238E27FC236}">
                  <a16:creationId xmlns:a16="http://schemas.microsoft.com/office/drawing/2014/main" id="{839F870B-730C-495C-9E28-076EE80CF80E}"/>
                </a:ext>
              </a:extLst>
            </p:cNvPr>
            <p:cNvSpPr txBox="1"/>
            <p:nvPr/>
          </p:nvSpPr>
          <p:spPr>
            <a:xfrm>
              <a:off x="4623681" y="3663487"/>
              <a:ext cx="34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facebook.com/lemoncoders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3" name="CuadroTexto 12">
              <a:hlinkClick r:id="rId15" action="ppaction://hlinkfile"/>
              <a:extLst>
                <a:ext uri="{FF2B5EF4-FFF2-40B4-BE49-F238E27FC236}">
                  <a16:creationId xmlns:a16="http://schemas.microsoft.com/office/drawing/2014/main" id="{F248597E-A6BC-4979-B7CD-6066201270B2}"/>
                </a:ext>
              </a:extLst>
            </p:cNvPr>
            <p:cNvSpPr txBox="1"/>
            <p:nvPr/>
          </p:nvSpPr>
          <p:spPr>
            <a:xfrm>
              <a:off x="1776449" y="3134781"/>
              <a:ext cx="202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lemoncode.net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2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7AC90D4-362F-42B9-AF5B-446C99501B3F}"/>
              </a:ext>
            </a:extLst>
          </p:cNvPr>
          <p:cNvSpPr/>
          <p:nvPr/>
        </p:nvSpPr>
        <p:spPr>
          <a:xfrm>
            <a:off x="647699" y="1886350"/>
            <a:ext cx="3507079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FRONT-END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1400576-762B-4832-A558-971FE6503C8F}"/>
              </a:ext>
            </a:extLst>
          </p:cNvPr>
          <p:cNvSpPr/>
          <p:nvPr/>
        </p:nvSpPr>
        <p:spPr>
          <a:xfrm>
            <a:off x="4699888" y="1886350"/>
            <a:ext cx="3953782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BACK-END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 inició su evolución hacia los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microservicios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recorramos el mismo camino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B15DD8-CBA5-40BC-B979-72AD414D4367}"/>
              </a:ext>
            </a:extLst>
          </p:cNvPr>
          <p:cNvGrpSpPr/>
          <p:nvPr/>
        </p:nvGrpSpPr>
        <p:grpSpPr>
          <a:xfrm>
            <a:off x="4989223" y="2437318"/>
            <a:ext cx="1495669" cy="369332"/>
            <a:chOff x="928775" y="2664980"/>
            <a:chExt cx="1495669" cy="369332"/>
          </a:xfrm>
        </p:grpSpPr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E4F6A79E-B33D-43A9-93A6-5AA8F7267E76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F05B43B1-0D30-4A87-9F86-4031DA0C3C58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AED2FF-38F4-48E2-9A46-789E5D6E5111}"/>
              </a:ext>
            </a:extLst>
          </p:cNvPr>
          <p:cNvGrpSpPr/>
          <p:nvPr/>
        </p:nvGrpSpPr>
        <p:grpSpPr>
          <a:xfrm>
            <a:off x="4989223" y="2961659"/>
            <a:ext cx="1495669" cy="369332"/>
            <a:chOff x="928775" y="2664980"/>
            <a:chExt cx="1495669" cy="369332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40516EC7-977A-4E4A-8971-DD4A3F8563D3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DADD4923-7592-49A5-A696-FF15D32CB226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4EB6A4-0725-493E-A0C8-BEEC962C6420}"/>
              </a:ext>
            </a:extLst>
          </p:cNvPr>
          <p:cNvGrpSpPr/>
          <p:nvPr/>
        </p:nvGrpSpPr>
        <p:grpSpPr>
          <a:xfrm>
            <a:off x="4989223" y="3486000"/>
            <a:ext cx="1495669" cy="369332"/>
            <a:chOff x="928775" y="2664980"/>
            <a:chExt cx="1495669" cy="369332"/>
          </a:xfrm>
        </p:grpSpPr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0A1D821-5423-4B32-80DB-2FC4B036B404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E27146EA-98D6-442C-B1FC-FE52D35CA725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7FD917A-DFAF-4D9F-92B4-EC14BE01B346}"/>
              </a:ext>
            </a:extLst>
          </p:cNvPr>
          <p:cNvGrpSpPr/>
          <p:nvPr/>
        </p:nvGrpSpPr>
        <p:grpSpPr>
          <a:xfrm>
            <a:off x="4989223" y="3991158"/>
            <a:ext cx="1495669" cy="369332"/>
            <a:chOff x="928775" y="2664980"/>
            <a:chExt cx="1495669" cy="369332"/>
          </a:xfrm>
        </p:grpSpPr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E4442F95-23CB-47E8-ABF9-57F378346C1B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A3530DA9-8E87-4826-AA88-35BAE1E20621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7FDBFC86-E5DC-4EE3-8CB4-24F37457F43F}"/>
              </a:ext>
            </a:extLst>
          </p:cNvPr>
          <p:cNvSpPr/>
          <p:nvPr/>
        </p:nvSpPr>
        <p:spPr>
          <a:xfrm>
            <a:off x="2380753" y="2844492"/>
            <a:ext cx="1428727" cy="1205700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960699D-CE88-4264-9C04-ADAA892D7029}"/>
              </a:ext>
            </a:extLst>
          </p:cNvPr>
          <p:cNvSpPr/>
          <p:nvPr/>
        </p:nvSpPr>
        <p:spPr>
          <a:xfrm>
            <a:off x="960372" y="3247339"/>
            <a:ext cx="116639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7A6ACC3-D88E-4E44-AE0C-AAD995981650}"/>
              </a:ext>
            </a:extLst>
          </p:cNvPr>
          <p:cNvSpPr/>
          <p:nvPr/>
        </p:nvSpPr>
        <p:spPr>
          <a:xfrm>
            <a:off x="6774227" y="3025556"/>
            <a:ext cx="15495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Distribuida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5935D8C-708E-4970-84A2-B92222C65B0B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 flipV="1">
            <a:off x="3809480" y="2621984"/>
            <a:ext cx="1179743" cy="825358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5D6F13A-AF74-48A2-89AA-FC8FCC07B3C7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3809480" y="3447342"/>
            <a:ext cx="1179743" cy="728482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5A340B8-47CF-4A56-8912-12E01CBC498D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3809480" y="3447342"/>
            <a:ext cx="1179743" cy="223324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F0B644-8663-4C7C-8E82-06E59972D5EE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9480" y="3146325"/>
            <a:ext cx="1179743" cy="301017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NO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3629958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Hay múltiples aproximaciones y múltiples implementaciones posibles para conseguir los objetivos anteriormente vistos.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5" y="1471239"/>
            <a:ext cx="4300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ninguna tecnología en concreto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5" y="1970054"/>
            <a:ext cx="29040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ningún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6" y="2460403"/>
            <a:ext cx="33609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son los Web Components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3727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Todavía hay confusión alrededor de este término, sin embargo: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4" y="2963960"/>
            <a:ext cx="22115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un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41D385B8-FA41-4DB6-9ADC-4DD9763116B1}"/>
              </a:ext>
            </a:extLst>
          </p:cNvPr>
          <p:cNvSpPr/>
          <p:nvPr/>
        </p:nvSpPr>
        <p:spPr>
          <a:xfrm>
            <a:off x="2222968" y="4434456"/>
            <a:ext cx="536946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una forma de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73E440E-3E9B-4465-8631-8C2C1A93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990" y="4371788"/>
            <a:ext cx="432000" cy="432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E78CC80-9234-4A81-913A-8E75A8AA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1526552"/>
            <a:ext cx="254000" cy="254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E46DB1B-A3E3-4C08-8FEA-868C7BBF3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027720"/>
            <a:ext cx="254000" cy="254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F669AE2-0CD6-4B56-A0BC-C0A55CF8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518069"/>
            <a:ext cx="254000" cy="254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8591EAFE-2AAF-4211-A355-F1BE0C87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3021626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Historia y Evolución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término </a:t>
            </a:r>
            <a:r>
              <a:rPr lang="es-ES" b="1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fragua a finales de 2016.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40740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Comienza su andadura y expansión, sufre las fases típicas de todo nuevo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buzzword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142867-2616-494A-8EEE-33E6F83266DB}"/>
              </a:ext>
            </a:extLst>
          </p:cNvPr>
          <p:cNvSpPr txBox="1"/>
          <p:nvPr/>
        </p:nvSpPr>
        <p:spPr>
          <a:xfrm>
            <a:off x="647699" y="2794650"/>
            <a:ext cx="4288939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a partir de 2019 cuando comienza su fase de adopción. Hay una fuerte voluntad por parte de la industria y la comunidad en adoptar definitivamente esta arquitectura.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54CFBD-A8F0-4289-BCC5-0E4727DB90B0}"/>
              </a:ext>
            </a:extLst>
          </p:cNvPr>
          <p:cNvGrpSpPr/>
          <p:nvPr/>
        </p:nvGrpSpPr>
        <p:grpSpPr>
          <a:xfrm>
            <a:off x="920794" y="2165596"/>
            <a:ext cx="1211431" cy="344805"/>
            <a:chOff x="703385" y="2237660"/>
            <a:chExt cx="1211431" cy="344805"/>
          </a:xfrm>
        </p:grpSpPr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2CDB1A92-1CF0-4E66-9D93-3911E252391E}"/>
                </a:ext>
              </a:extLst>
            </p:cNvPr>
            <p:cNvSpPr/>
            <p:nvPr/>
          </p:nvSpPr>
          <p:spPr>
            <a:xfrm>
              <a:off x="703385" y="2237660"/>
              <a:ext cx="1211431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HYPE</a:t>
              </a:r>
            </a:p>
          </p:txBody>
        </p:sp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D918171A-0484-4982-8160-7FAEF7B35A43}"/>
                </a:ext>
              </a:extLst>
            </p:cNvPr>
            <p:cNvSpPr txBox="1"/>
            <p:nvPr/>
          </p:nvSpPr>
          <p:spPr>
            <a:xfrm>
              <a:off x="1267784" y="2257518"/>
              <a:ext cx="624663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Teoría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FF0E450-BBEA-4651-BEC2-FAE245221309}"/>
              </a:ext>
            </a:extLst>
          </p:cNvPr>
          <p:cNvGrpSpPr/>
          <p:nvPr/>
        </p:nvGrpSpPr>
        <p:grpSpPr>
          <a:xfrm>
            <a:off x="2443558" y="2165596"/>
            <a:ext cx="2376000" cy="344805"/>
            <a:chOff x="703384" y="2638405"/>
            <a:chExt cx="2376000" cy="344805"/>
          </a:xfrm>
        </p:grpSpPr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BDBA30F5-2CC2-476C-B3F8-649E21B86C65}"/>
                </a:ext>
              </a:extLst>
            </p:cNvPr>
            <p:cNvSpPr/>
            <p:nvPr/>
          </p:nvSpPr>
          <p:spPr>
            <a:xfrm>
              <a:off x="703384" y="2638405"/>
              <a:ext cx="2376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ASSESS</a:t>
              </a:r>
            </a:p>
          </p:txBody>
        </p:sp>
        <p:sp>
          <p:nvSpPr>
            <p:cNvPr id="39" name="TextBox 3">
              <a:extLst>
                <a:ext uri="{FF2B5EF4-FFF2-40B4-BE49-F238E27FC236}">
                  <a16:creationId xmlns:a16="http://schemas.microsoft.com/office/drawing/2014/main" id="{24E2C8CF-4094-4D9C-BF70-814C7EFCFEC2}"/>
                </a:ext>
              </a:extLst>
            </p:cNvPr>
            <p:cNvSpPr txBox="1"/>
            <p:nvPr/>
          </p:nvSpPr>
          <p:spPr>
            <a:xfrm>
              <a:off x="1358812" y="2657561"/>
              <a:ext cx="1703815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Evaluación Pros/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762B69C-ADD8-4E76-A325-F0175C89EAA0}"/>
              </a:ext>
            </a:extLst>
          </p:cNvPr>
          <p:cNvGrpSpPr/>
          <p:nvPr/>
        </p:nvGrpSpPr>
        <p:grpSpPr>
          <a:xfrm>
            <a:off x="5130891" y="2165596"/>
            <a:ext cx="2268000" cy="344805"/>
            <a:chOff x="3231784" y="2638391"/>
            <a:chExt cx="2268000" cy="344805"/>
          </a:xfrm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517BA6D8-D30E-46B7-9BFA-353DF5CE0CFA}"/>
                </a:ext>
              </a:extLst>
            </p:cNvPr>
            <p:cNvSpPr/>
            <p:nvPr/>
          </p:nvSpPr>
          <p:spPr>
            <a:xfrm>
              <a:off x="3231784" y="2638391"/>
              <a:ext cx="2268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TRIAL</a:t>
              </a:r>
            </a:p>
          </p:txBody>
        </p:sp>
        <p:sp>
          <p:nvSpPr>
            <p:cNvPr id="40" name="TextBox 3">
              <a:extLst>
                <a:ext uri="{FF2B5EF4-FFF2-40B4-BE49-F238E27FC236}">
                  <a16:creationId xmlns:a16="http://schemas.microsoft.com/office/drawing/2014/main" id="{712DB5F5-3B01-41F7-9C38-DCF24EDC141E}"/>
                </a:ext>
              </a:extLst>
            </p:cNvPr>
            <p:cNvSpPr txBox="1"/>
            <p:nvPr/>
          </p:nvSpPr>
          <p:spPr>
            <a:xfrm>
              <a:off x="3779570" y="2657559"/>
              <a:ext cx="1700578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Pruebas de Concepto</a:t>
              </a:r>
            </a:p>
          </p:txBody>
        </p:sp>
      </p:grpSp>
      <p:sp>
        <p:nvSpPr>
          <p:cNvPr id="11" name="Rectangle 16">
            <a:extLst>
              <a:ext uri="{FF2B5EF4-FFF2-40B4-BE49-F238E27FC236}">
                <a16:creationId xmlns:a16="http://schemas.microsoft.com/office/drawing/2014/main" id="{FA19C669-C196-4AA6-A661-EBBEA35AC3F9}"/>
              </a:ext>
            </a:extLst>
          </p:cNvPr>
          <p:cNvSpPr/>
          <p:nvPr/>
        </p:nvSpPr>
        <p:spPr>
          <a:xfrm>
            <a:off x="7710224" y="2165596"/>
            <a:ext cx="928014" cy="3448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 anchor="ctr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B57E1C-B59D-4909-ADC1-DAC354153D70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2109856" y="2337999"/>
            <a:ext cx="333702" cy="689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3FEF00-B010-46D6-B964-806C1AAADC17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4802801" y="2337986"/>
            <a:ext cx="328090" cy="13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2C457E-1F06-401F-A1B4-3D6B487989C2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7379255" y="2337998"/>
            <a:ext cx="330969" cy="1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4564AD6-5CB7-48EC-915F-ACC33C43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67" y="2775492"/>
            <a:ext cx="3278332" cy="209736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D8773D6-4A8E-4E5F-925B-8696240866B4}"/>
              </a:ext>
            </a:extLst>
          </p:cNvPr>
          <p:cNvSpPr txBox="1"/>
          <p:nvPr/>
        </p:nvSpPr>
        <p:spPr>
          <a:xfrm>
            <a:off x="2146866" y="4439502"/>
            <a:ext cx="1374735" cy="276999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sz="1200" dirty="0" err="1">
                <a:hlinkClick r:id="rId3"/>
              </a:rPr>
              <a:t>Technology</a:t>
            </a:r>
            <a:r>
              <a:rPr lang="es-ES" sz="1200" dirty="0">
                <a:hlinkClick r:id="rId3"/>
              </a:rPr>
              <a:t> Radar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786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DISCLAIMER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Hasta la fecha (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2021)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89126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siguen explorando diferentes aproximaciones.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18FA8A3-CFC6-45DC-924E-2E350632C9CF}"/>
              </a:ext>
            </a:extLst>
          </p:cNvPr>
          <p:cNvSpPr txBox="1"/>
          <p:nvPr/>
        </p:nvSpPr>
        <p:spPr>
          <a:xfrm>
            <a:off x="647699" y="237511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empresa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implenta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siguiendo sus necesidades, con tecnologías diversas.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1647733" y="1407406"/>
            <a:ext cx="6245408" cy="369332"/>
            <a:chOff x="1193054" y="1820000"/>
            <a:chExt cx="6245408" cy="369332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305272" y="1820000"/>
              <a:ext cx="6133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hay bala de plata, no hay caballo ganador … todavía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131315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podemos asegurar si en el futuro: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42FD210-66E3-4FF6-B7B2-82534895103E}"/>
              </a:ext>
            </a:extLst>
          </p:cNvPr>
          <p:cNvSpPr/>
          <p:nvPr/>
        </p:nvSpPr>
        <p:spPr>
          <a:xfrm>
            <a:off x="1238203" y="3621811"/>
            <a:ext cx="61902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Habrá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domine el mercado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single-spa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47B3E22-4D3D-4A45-84E0-F4D9E913B1B3}"/>
              </a:ext>
            </a:extLst>
          </p:cNvPr>
          <p:cNvSpPr/>
          <p:nvPr/>
        </p:nvSpPr>
        <p:spPr>
          <a:xfrm>
            <a:off x="1238203" y="4034224"/>
            <a:ext cx="73844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oficial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de facto para </a:t>
            </a:r>
            <a:r>
              <a:rPr lang="en-GB" sz="12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orquestar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import maps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38AD476-B6DA-476B-B548-C5342F2B53A2}"/>
              </a:ext>
            </a:extLst>
          </p:cNvPr>
          <p:cNvSpPr/>
          <p:nvPr/>
        </p:nvSpPr>
        <p:spPr>
          <a:xfrm>
            <a:off x="1238203" y="4446637"/>
            <a:ext cx="721292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multiples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los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DA6225-2C0B-425F-903D-0A99CF95B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3608932"/>
            <a:ext cx="302755" cy="30275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0D768462-D56A-45DF-AF5E-54A513C90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024155"/>
            <a:ext cx="302755" cy="302755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82D04928-8688-495E-B92F-AEFEB19C7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439378"/>
            <a:ext cx="302755" cy="3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Enfoques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Tenemos claro qué debemos hacer para poner en marcha nuestra arquitectura basada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A9E94F-1166-4974-A9AF-8EA9B0CA68A2}"/>
              </a:ext>
            </a:extLst>
          </p:cNvPr>
          <p:cNvGrpSpPr/>
          <p:nvPr/>
        </p:nvGrpSpPr>
        <p:grpSpPr>
          <a:xfrm>
            <a:off x="2882391" y="1730243"/>
            <a:ext cx="3379217" cy="369332"/>
            <a:chOff x="2626149" y="1820000"/>
            <a:chExt cx="3379217" cy="369332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5115BEF-084E-4A75-A225-9F0F17C2C7C8}"/>
                </a:ext>
              </a:extLst>
            </p:cNvPr>
            <p:cNvSpPr txBox="1"/>
            <p:nvPr/>
          </p:nvSpPr>
          <p:spPr>
            <a:xfrm>
              <a:off x="2738345" y="1820000"/>
              <a:ext cx="32670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Romper en piezas pequeñas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B1662D4-F03B-4D86-B7AC-126DD28021D0}"/>
                </a:ext>
              </a:extLst>
            </p:cNvPr>
            <p:cNvSpPr/>
            <p:nvPr/>
          </p:nvSpPr>
          <p:spPr>
            <a:xfrm>
              <a:off x="2626149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37EAC652-9487-4E44-9A75-02F0A9A47723}"/>
              </a:ext>
            </a:extLst>
          </p:cNvPr>
          <p:cNvSpPr txBox="1"/>
          <p:nvPr/>
        </p:nvSpPr>
        <p:spPr>
          <a:xfrm>
            <a:off x="647699" y="249018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función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cuándo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integremos las distintas piezas del puzle resultante, tendremos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enfoques diferenciados: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58E5C6-834C-4CF6-BFEE-AE486887E2CA}"/>
              </a:ext>
            </a:extLst>
          </p:cNvPr>
          <p:cNvSpPr/>
          <p:nvPr/>
        </p:nvSpPr>
        <p:spPr>
          <a:xfrm>
            <a:off x="1751787" y="3665619"/>
            <a:ext cx="230933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build-time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5A594-5EAC-4F3E-AB98-EEE0C62E5F98}"/>
              </a:ext>
            </a:extLst>
          </p:cNvPr>
          <p:cNvSpPr/>
          <p:nvPr/>
        </p:nvSpPr>
        <p:spPr>
          <a:xfrm>
            <a:off x="5082878" y="3665619"/>
            <a:ext cx="21666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run-time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FD4257-5EFB-438F-81F0-6384B31D8D3A}"/>
              </a:ext>
            </a:extLst>
          </p:cNvPr>
          <p:cNvSpPr txBox="1"/>
          <p:nvPr/>
        </p:nvSpPr>
        <p:spPr>
          <a:xfrm>
            <a:off x="4321175" y="3650230"/>
            <a:ext cx="50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199570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199570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build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llevará a cabo al construir la aplicación principal. Cada microfrontend figura como dependencia, la aplicación los consume como si se trataran de librerías, con todas las desventajas que ello implica: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1920731" y="278224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1920730" y="322263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1920731" y="3657408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3354754" y="4267850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388042" y="4302837"/>
            <a:ext cx="263141" cy="13912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388042" y="4462288"/>
            <a:ext cx="613378" cy="13912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675758" y="4305721"/>
            <a:ext cx="325662" cy="13912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137128" y="2779347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28416" y="2858412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228416" y="3363232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117411" y="285841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5" y="2982246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7" y="340365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4" y="3823409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D1337E6F-4344-4658-A33E-0E875963CEF1}"/>
              </a:ext>
            </a:extLst>
          </p:cNvPr>
          <p:cNvCxnSpPr>
            <a:cxnSpLocks/>
          </p:cNvCxnSpPr>
          <p:nvPr/>
        </p:nvCxnSpPr>
        <p:spPr>
          <a:xfrm flipV="1">
            <a:off x="1226077" y="4440502"/>
            <a:ext cx="2121712" cy="511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4027222" y="3877882"/>
            <a:ext cx="2148814" cy="567734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1055214" y="2406714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5EFE728-0486-4B11-B958-4925C50C22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93200" y="2960006"/>
            <a:ext cx="494796" cy="1480496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4469876-67F9-414C-AE81-D0B42F74CB79}"/>
              </a:ext>
            </a:extLst>
          </p:cNvPr>
          <p:cNvCxnSpPr>
            <a:stCxn id="14" idx="3"/>
          </p:cNvCxnSpPr>
          <p:nvPr/>
        </p:nvCxnSpPr>
        <p:spPr>
          <a:xfrm>
            <a:off x="2593200" y="3835174"/>
            <a:ext cx="75932" cy="60532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7B45751F-C683-42E7-A477-534A1C488D54}"/>
              </a:ext>
            </a:extLst>
          </p:cNvPr>
          <p:cNvCxnSpPr>
            <a:stCxn id="8" idx="3"/>
          </p:cNvCxnSpPr>
          <p:nvPr/>
        </p:nvCxnSpPr>
        <p:spPr>
          <a:xfrm>
            <a:off x="2593199" y="3400398"/>
            <a:ext cx="283241" cy="104521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0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083374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083374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run-time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 a cabo durante la ejecución de nuestra aplicación host. Esta integración asegura independencia 100%, los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son dependencias, simplemente se consumen en run-time: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3001845" y="277938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3001844" y="3219774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3001845" y="365455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2994989" y="4094942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028277" y="4129929"/>
            <a:ext cx="263141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028277" y="4289380"/>
            <a:ext cx="613378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315993" y="4132813"/>
            <a:ext cx="325662" cy="134595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334153" y="2871208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9" y="2979388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91" y="3400792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8" y="382055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67457" y="3420476"/>
            <a:ext cx="3744511" cy="852232"/>
          </a:xfrm>
          <a:prstGeom prst="bentConnector3">
            <a:avLst>
              <a:gd name="adj1" fmla="val 106105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2136328" y="2403856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C33D3A9-CF21-45B7-B129-2591292689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93958" y="427109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92D4A3D-5B90-4F01-BE6C-B18CAFA45BA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674314" y="3832316"/>
            <a:ext cx="1410554" cy="5623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9BF796B-263F-4C60-B29E-742AFEA59582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 flipV="1">
            <a:off x="3674314" y="2762822"/>
            <a:ext cx="3349261" cy="194326"/>
          </a:xfrm>
          <a:prstGeom prst="bentConnector4">
            <a:avLst>
              <a:gd name="adj1" fmla="val 12745"/>
              <a:gd name="adj2" fmla="val 21763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24D021D-29AE-4545-BFE1-0CFDEF2F9110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3674313" y="2972606"/>
            <a:ext cx="1545112" cy="424934"/>
          </a:xfrm>
          <a:prstGeom prst="bentConnector3">
            <a:avLst>
              <a:gd name="adj1" fmla="val 4937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737299DD-95B1-443E-8FA5-2FFB80C2E500}"/>
              </a:ext>
            </a:extLst>
          </p:cNvPr>
          <p:cNvSpPr/>
          <p:nvPr/>
        </p:nvSpPr>
        <p:spPr>
          <a:xfrm>
            <a:off x="5444251" y="2957147"/>
            <a:ext cx="749606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45DC7F59-8672-4D2A-99F6-1C223639CE0B}"/>
              </a:ext>
            </a:extLst>
          </p:cNvPr>
          <p:cNvSpPr/>
          <p:nvPr/>
        </p:nvSpPr>
        <p:spPr>
          <a:xfrm>
            <a:off x="6318608" y="2962296"/>
            <a:ext cx="1002069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19425" y="2757674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520454" y="276282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18B7B597-A6CF-456A-8E29-87497B199030}"/>
              </a:ext>
            </a:extLst>
          </p:cNvPr>
          <p:cNvSpPr/>
          <p:nvPr/>
        </p:nvSpPr>
        <p:spPr>
          <a:xfrm>
            <a:off x="5444251" y="3451439"/>
            <a:ext cx="1876426" cy="410399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084868" y="3673614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1111</Words>
  <Application>Microsoft Office PowerPoint</Application>
  <PresentationFormat>Presentación en pantalla (16:9)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Open Sans</vt:lpstr>
      <vt:lpstr>Montserrat Medium</vt:lpstr>
      <vt:lpstr>Neo Sans Std Light</vt:lpstr>
      <vt:lpstr>Neo Sans Std Medium</vt:lpstr>
      <vt:lpstr>Montserrat SemiBold</vt:lpstr>
      <vt:lpstr>Neo Sans Std</vt:lpstr>
      <vt:lpstr>Arial</vt:lpstr>
      <vt:lpstr>Calibri</vt:lpstr>
      <vt:lpstr>Office Theme</vt:lpstr>
      <vt:lpstr>Presentación de PowerPoint</vt:lpstr>
      <vt:lpstr>Microfrontend: Qué es</vt:lpstr>
      <vt:lpstr>Microfrontend: Qué es</vt:lpstr>
      <vt:lpstr>Microfrontend: Qué NO es</vt:lpstr>
      <vt:lpstr>Historia y Evolución</vt:lpstr>
      <vt:lpstr>DISCLAIMER</vt:lpstr>
      <vt:lpstr>Enfoques</vt:lpstr>
      <vt:lpstr>Integración build-time</vt:lpstr>
      <vt:lpstr>Integración run-time</vt:lpstr>
      <vt:lpstr>Presentación de PowerPoint</vt:lpstr>
      <vt:lpstr>Beneficios</vt:lpstr>
      <vt:lpstr>Beneficios</vt:lpstr>
      <vt:lpstr>Beneficios</vt:lpstr>
      <vt:lpstr>Desventajas</vt:lpstr>
      <vt:lpstr>Dificultades</vt:lpstr>
      <vt:lpstr>Microfrontends, SI o NO</vt:lpstr>
      <vt:lpstr>Presentación de PowerPoint</vt:lpstr>
      <vt:lpstr>Module Federation</vt:lpstr>
      <vt:lpstr>Module Federation</vt:lpstr>
      <vt:lpstr>Presentación de PowerPoint</vt:lpstr>
    </vt:vector>
  </TitlesOfParts>
  <Company>Self Employed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Microfrontends</dc:title>
  <dc:creator>Javier Calzado</dc:creator>
  <cp:keywords>microfrontends,microfrontend,lemoncode</cp:keywords>
  <cp:lastModifiedBy>Javier Calzado</cp:lastModifiedBy>
  <cp:revision>1383</cp:revision>
  <dcterms:created xsi:type="dcterms:W3CDTF">2011-05-12T11:00:38Z</dcterms:created>
  <dcterms:modified xsi:type="dcterms:W3CDTF">2022-07-20T16:32:59Z</dcterms:modified>
  <cp:category>microfrontend</cp:category>
</cp:coreProperties>
</file>