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4" r:id="rId5"/>
    <p:sldId id="259" r:id="rId6"/>
    <p:sldId id="261" r:id="rId7"/>
    <p:sldId id="262" r:id="rId8"/>
    <p:sldId id="265" r:id="rId9"/>
    <p:sldId id="263" r:id="rId10"/>
    <p:sldId id="266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421940-1866-9091-3A2D-F1B6A5734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E5AB58D-7E6F-8DC2-C762-939424186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7B21299-F6BF-A6A9-8110-4185A051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24.08.2024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DEB7024-2777-5C8B-1119-B855DD98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BE0BD57-8374-36EB-D479-0BE424F8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310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820407-F623-89E9-C9E8-8DAC5FAF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85F1D5D-1F48-0156-CBF7-7724C5DBC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0B1631C-865A-C12E-0399-983D3234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24.08.2024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52373DE-59F6-D83E-C6C0-CB9CEBA0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55921D4-EC41-3EEB-6235-37615342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782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A531A23-F6EA-F2FD-3CF7-8E8CE2554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6E455BB-B7B7-6841-A2B9-3D981031A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0D87E84-BD6E-3CF6-CC73-116D640C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24.08.2024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DDBB2C1-7D50-6BBF-8AF3-F4AC54D3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BBD4BF8-2010-873D-8981-7D92F93A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720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ED9B0F-8077-28E2-5277-B0A8BBCE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10A4E46-3553-F026-9680-8E71B5E0D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548EC66-DF37-C524-C8C4-34A4138C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24.08.2024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C1FDEBA-2BFF-4EE2-3B0F-AA40A32E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F098210-BF6D-84C5-1489-4D234BD5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601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3150C1-1997-6B13-2C7E-13724944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AEA4E8F-7908-526B-4E74-BDE0B4DE4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D40EEC8-BF05-5C8B-EEFB-8FE6F5AA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24.08.2024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BB82CB-94B0-40E8-17F3-86A464E6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BD1E491-0A9B-B810-BA9B-F9B65BB0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781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449A2E-9927-0130-910A-3E1030CB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CD3BFBF-E97D-501A-46F0-6AB7988BF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C4A8088-6D0B-CF68-FF18-11627770A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247F8D3-5E7C-9332-949E-42C5C1DC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24.08.2024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A6A1C7A-610E-2890-2F93-E3D3B5F5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400BD58-A809-7833-F153-102CA728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864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6E661F-8958-A13E-50F7-60001B26E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00864F1-235D-07FC-16E6-7A5029626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143F6CB-A6A6-048C-14EC-18E7F45E0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4B68639-DB52-85E1-C7B3-3C0EFAA3E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A544F31-AE8B-5807-6AB8-2671E8C4E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D6C9F06-E7A9-D7F0-1B5B-651EE25B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24.08.2024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E700929-CC98-4EE2-BE6F-63BF25C9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AC3C5EAC-295B-8CFC-78C1-E8E6EC26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963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7CEB44-F525-05BD-3910-14CD783E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8DD39F5A-F3DF-A3BE-07F9-D9E686F6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24.08.2024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484A9AD-3228-5B41-1E8F-1B142A45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F3FF405-4647-EC4B-2D85-C86E9D03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515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0ABB3E8-5CC5-8378-B8AD-28685990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24.08.2024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CF21694-BDDA-F406-DE5D-90BC091B7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BAE2E30-4B00-D7B5-D852-95BA3B06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195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042E27-5FA6-D077-019A-F62C2D1C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560D24C-53C7-7E40-9255-E2219C4A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41BBE82-9933-A997-8D9D-030D09210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98030A1-C56C-ADE5-3D5C-74B7F970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24.08.2024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3B60C51-CB05-2002-D52C-310864CF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4A03219-D1FF-99B4-456B-B1D01793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021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C2357B-E5FB-94F2-EC80-2E236EFF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D28E9FC4-BBB1-A44E-47A2-8314DFBC5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352BBE6-5371-DE6E-1F3F-74FDED50F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87C6A31-CAB0-BBDD-D086-7A901F23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24.08.2024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B0D25A3-5116-E4B0-3ED3-017D1182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395373E-3CAC-35E0-ED08-D1B0CD5C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415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BDAC11A6-D99F-6E35-8358-87A6A9DD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518EBB3-AB11-08F3-1779-E3A37BE82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BABECC1-B376-1959-CE53-DD18570A8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7CFC28-DD6E-434A-B5AD-2BC81FE591F8}" type="datetimeFigureOut">
              <a:rPr lang="cs-CZ" smtClean="0"/>
              <a:t>24.08.2024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895E8AD-8775-9D5F-28AB-AEB8866BB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CC9B92-F75A-5270-59E9-D1F8BB656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15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16C724-3E3E-831B-240A-CEB079AD7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7404" y="2606039"/>
            <a:ext cx="1917192" cy="903923"/>
          </a:xfrm>
        </p:spPr>
        <p:txBody>
          <a:bodyPr>
            <a:normAutofit fontScale="90000"/>
          </a:bodyPr>
          <a:lstStyle/>
          <a:p>
            <a:r>
              <a:rPr lang="cs-CZ" dirty="0"/>
              <a:t>9PVP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2C5D4CE-AA49-FEB6-7C60-F1F684EBD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937" y="3436810"/>
            <a:ext cx="2532126" cy="1162622"/>
          </a:xfrm>
        </p:spPr>
        <p:txBody>
          <a:bodyPr>
            <a:normAutofit/>
          </a:bodyPr>
          <a:lstStyle/>
          <a:p>
            <a:r>
              <a:rPr lang="cs-CZ" sz="1800" dirty="0" err="1"/>
              <a:t>tic</a:t>
            </a:r>
            <a:r>
              <a:rPr lang="cs-CZ" sz="1800" dirty="0"/>
              <a:t> </a:t>
            </a:r>
            <a:r>
              <a:rPr lang="cs-CZ" sz="1800" dirty="0" err="1"/>
              <a:t>tac</a:t>
            </a:r>
            <a:r>
              <a:rPr lang="cs-CZ" sz="1800" dirty="0"/>
              <a:t> </a:t>
            </a:r>
            <a:r>
              <a:rPr lang="cs-CZ" sz="1800" dirty="0" err="1"/>
              <a:t>toe</a:t>
            </a:r>
            <a:endParaRPr lang="cs-CZ" sz="1800" dirty="0"/>
          </a:p>
          <a:p>
            <a:r>
              <a:rPr lang="cs-CZ" sz="1400" dirty="0"/>
              <a:t>and</a:t>
            </a:r>
            <a:endParaRPr lang="cs-CZ" sz="1800" dirty="0"/>
          </a:p>
          <a:p>
            <a:r>
              <a:rPr lang="cs-CZ" sz="1800" dirty="0" err="1"/>
              <a:t>weather</a:t>
            </a:r>
            <a:r>
              <a:rPr lang="cs-CZ" sz="1800" dirty="0"/>
              <a:t> </a:t>
            </a:r>
            <a:r>
              <a:rPr lang="cs-CZ" sz="1800" dirty="0" err="1"/>
              <a:t>forecast</a:t>
            </a:r>
            <a:endParaRPr lang="cs-CZ" sz="1800" dirty="0"/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45395B22-76C9-1636-0E48-C6DBD7BA3504}"/>
              </a:ext>
            </a:extLst>
          </p:cNvPr>
          <p:cNvSpPr txBox="1">
            <a:spLocks/>
          </p:cNvSpPr>
          <p:nvPr/>
        </p:nvSpPr>
        <p:spPr>
          <a:xfrm>
            <a:off x="10067544" y="6222682"/>
            <a:ext cx="1793748" cy="430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800" dirty="0"/>
              <a:t>Pavel Kopeček</a:t>
            </a:r>
          </a:p>
        </p:txBody>
      </p:sp>
    </p:spTree>
    <p:extLst>
      <p:ext uri="{BB962C8B-B14F-4D97-AF65-F5344CB8AC3E}">
        <p14:creationId xmlns:p14="http://schemas.microsoft.com/office/powerpoint/2010/main" val="197511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F1D30E-70E2-85FA-ABFE-3C881CE5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 fontScale="90000"/>
          </a:bodyPr>
          <a:lstStyle/>
          <a:p>
            <a:r>
              <a:rPr lang="cs-CZ" sz="3600" dirty="0"/>
              <a:t>piskvorky_minimax.py					PC Bot algoritmus</a:t>
            </a:r>
          </a:p>
        </p:txBody>
      </p:sp>
      <p:sp>
        <p:nvSpPr>
          <p:cNvPr id="8" name="Zástupný obsah 2">
            <a:extLst>
              <a:ext uri="{FF2B5EF4-FFF2-40B4-BE49-F238E27FC236}">
                <a16:creationId xmlns:a16="http://schemas.microsoft.com/office/drawing/2014/main" id="{7C7E8A4F-5F1F-FD86-9EBA-FA1960DDCF86}"/>
              </a:ext>
            </a:extLst>
          </p:cNvPr>
          <p:cNvSpPr txBox="1">
            <a:spLocks/>
          </p:cNvSpPr>
          <p:nvPr/>
        </p:nvSpPr>
        <p:spPr>
          <a:xfrm>
            <a:off x="838200" y="1024128"/>
            <a:ext cx="10430165" cy="546874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None/>
            </a:pPr>
            <a:r>
              <a:rPr lang="cs-CZ" sz="2700" dirty="0"/>
              <a:t>Algoritmus „minimax“ taktéž funguje na základě </a:t>
            </a:r>
            <a:r>
              <a:rPr lang="cs-CZ" sz="2700" b="1" dirty="0"/>
              <a:t>hodnocení</a:t>
            </a:r>
            <a:r>
              <a:rPr lang="cs-CZ" sz="2700" dirty="0"/>
              <a:t> všech možných pohybů PC Bota a </a:t>
            </a:r>
            <a:r>
              <a:rPr lang="cs-CZ" sz="2700" b="1" dirty="0"/>
              <a:t>optimalizační</a:t>
            </a:r>
            <a:r>
              <a:rPr lang="cs-CZ" sz="2700" dirty="0"/>
              <a:t> </a:t>
            </a:r>
            <a:r>
              <a:rPr lang="cs-CZ" sz="2700" b="1" dirty="0"/>
              <a:t>nástroj</a:t>
            </a:r>
            <a:r>
              <a:rPr lang="cs-CZ" sz="2700" dirty="0"/>
              <a:t> „</a:t>
            </a:r>
            <a:r>
              <a:rPr lang="cs-CZ" sz="2700" dirty="0" err="1"/>
              <a:t>alpha</a:t>
            </a:r>
            <a:r>
              <a:rPr lang="cs-CZ" sz="2700" dirty="0"/>
              <a:t>-beta </a:t>
            </a:r>
            <a:r>
              <a:rPr lang="cs-CZ" sz="2700" dirty="0" err="1"/>
              <a:t>pruning</a:t>
            </a:r>
            <a:r>
              <a:rPr lang="cs-CZ" sz="2700" dirty="0"/>
              <a:t>“ </a:t>
            </a:r>
            <a:r>
              <a:rPr lang="cs-CZ" sz="2700" b="1" dirty="0"/>
              <a:t>ignoruje</a:t>
            </a:r>
            <a:r>
              <a:rPr lang="cs-CZ" sz="2700" dirty="0"/>
              <a:t> ty části algoritmu „minimax“, které by byly vypočítány </a:t>
            </a:r>
            <a:r>
              <a:rPr lang="cs-CZ" sz="2700" b="1" dirty="0"/>
              <a:t>zbytečně</a:t>
            </a:r>
            <a:r>
              <a:rPr lang="cs-CZ" sz="2700" dirty="0"/>
              <a:t>, jelikož nijak </a:t>
            </a:r>
            <a:r>
              <a:rPr lang="cs-CZ" sz="2700" b="1" dirty="0"/>
              <a:t>neovlivňují</a:t>
            </a:r>
            <a:r>
              <a:rPr lang="cs-CZ" sz="2700" dirty="0"/>
              <a:t> výsledek algoritmu „minimax“, a tím celý se algoritmus </a:t>
            </a:r>
            <a:r>
              <a:rPr lang="cs-CZ" sz="2700" b="1" dirty="0"/>
              <a:t>urychluje</a:t>
            </a:r>
            <a:r>
              <a:rPr lang="cs-CZ" sz="2700" dirty="0"/>
              <a:t>. „Minimax“ se však od předchozího algoritmu odlišuje svou </a:t>
            </a:r>
            <a:r>
              <a:rPr lang="cs-CZ" sz="2700" b="1" dirty="0"/>
              <a:t>sofistikovaností</a:t>
            </a:r>
            <a:r>
              <a:rPr lang="cs-CZ" sz="2700" dirty="0"/>
              <a:t>, která spočívá v </a:t>
            </a:r>
            <a:r>
              <a:rPr lang="cs-CZ" sz="2700" b="1" dirty="0"/>
              <a:t>rekurzivní</a:t>
            </a:r>
            <a:r>
              <a:rPr lang="cs-CZ" sz="2700" dirty="0"/>
              <a:t> podobě této funkce, díky níž je tento algoritmus schopen </a:t>
            </a:r>
            <a:r>
              <a:rPr lang="cs-CZ" sz="2700" b="1" dirty="0"/>
              <a:t>predikovat</a:t>
            </a:r>
            <a:r>
              <a:rPr lang="cs-CZ" sz="2700" dirty="0"/>
              <a:t> vývoj hry, jelikož sám </a:t>
            </a:r>
            <a:r>
              <a:rPr lang="cs-CZ" sz="2700" b="1" dirty="0"/>
              <a:t>předpovídá</a:t>
            </a:r>
            <a:r>
              <a:rPr lang="cs-CZ" sz="2700" dirty="0"/>
              <a:t> ty </a:t>
            </a:r>
            <a:r>
              <a:rPr lang="cs-CZ" sz="2700" b="1" dirty="0"/>
              <a:t>nejideálnější</a:t>
            </a:r>
            <a:r>
              <a:rPr lang="cs-CZ" sz="2700" dirty="0"/>
              <a:t> potenciální pohyby svého soupeře. Díky předpovědi soupeřovy ideální hry dokáže tento algoritmus predikovat všechny potenciální vývoje hry, a vybrat tak ten </a:t>
            </a:r>
            <a:r>
              <a:rPr lang="cs-CZ" sz="2700" b="1" dirty="0"/>
              <a:t>nejlepší</a:t>
            </a:r>
            <a:r>
              <a:rPr lang="cs-CZ" sz="2700" dirty="0"/>
              <a:t>, který mu zaručí </a:t>
            </a:r>
            <a:r>
              <a:rPr lang="cs-CZ" sz="2700" b="1" dirty="0"/>
              <a:t>výhru</a:t>
            </a:r>
            <a:r>
              <a:rPr lang="cs-CZ" sz="2700" dirty="0"/>
              <a:t>.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cs-CZ" sz="2700" dirty="0"/>
              <a:t>Ohodnocení pohybů je založeno na </a:t>
            </a:r>
            <a:r>
              <a:rPr lang="cs-CZ" sz="2700" b="1" dirty="0"/>
              <a:t>maximalizaci</a:t>
            </a:r>
            <a:r>
              <a:rPr lang="cs-CZ" sz="2700" dirty="0"/>
              <a:t>/</a:t>
            </a:r>
            <a:r>
              <a:rPr lang="cs-CZ" sz="2700" b="1" dirty="0"/>
              <a:t>minimalizaci</a:t>
            </a:r>
            <a:r>
              <a:rPr lang="cs-CZ" sz="2700" dirty="0"/>
              <a:t> celkového hodnocení všech predikovaných tahů PC Bota a lidského hráče. Ve zvolené podobě implementované v přiloženém kódu docházelo k maximalizaci skóre PC Bota (a minimalizaci skóre lidského hráče), to znamená, že PC Bot zvolil </a:t>
            </a:r>
            <a:r>
              <a:rPr lang="cs-CZ" sz="2700" b="1" dirty="0"/>
              <a:t>takový</a:t>
            </a:r>
            <a:r>
              <a:rPr lang="cs-CZ" sz="2700" dirty="0"/>
              <a:t> </a:t>
            </a:r>
            <a:r>
              <a:rPr lang="cs-CZ" sz="2700" b="1" dirty="0"/>
              <a:t>pohyb</a:t>
            </a:r>
            <a:r>
              <a:rPr lang="cs-CZ" sz="2700" dirty="0"/>
              <a:t>, který by předcházel </a:t>
            </a:r>
            <a:r>
              <a:rPr lang="cs-CZ" sz="2700" b="1" dirty="0"/>
              <a:t>takové</a:t>
            </a:r>
            <a:r>
              <a:rPr lang="cs-CZ" sz="2700" dirty="0"/>
              <a:t> </a:t>
            </a:r>
            <a:r>
              <a:rPr lang="cs-CZ" sz="2700" b="1" dirty="0"/>
              <a:t>potenciální</a:t>
            </a:r>
            <a:r>
              <a:rPr lang="cs-CZ" sz="2700" dirty="0"/>
              <a:t> </a:t>
            </a:r>
            <a:r>
              <a:rPr lang="cs-CZ" sz="2700" b="1" dirty="0"/>
              <a:t>hře</a:t>
            </a:r>
            <a:r>
              <a:rPr lang="cs-CZ" sz="2700" dirty="0"/>
              <a:t>, při které by </a:t>
            </a:r>
            <a:r>
              <a:rPr lang="cs-CZ" sz="2700" b="1" dirty="0"/>
              <a:t>PC</a:t>
            </a:r>
            <a:r>
              <a:rPr lang="cs-CZ" sz="2700" dirty="0"/>
              <a:t> </a:t>
            </a:r>
            <a:r>
              <a:rPr lang="cs-CZ" sz="2700" b="1" dirty="0"/>
              <a:t>Bot</a:t>
            </a:r>
            <a:r>
              <a:rPr lang="cs-CZ" sz="2700" dirty="0"/>
              <a:t> </a:t>
            </a:r>
            <a:r>
              <a:rPr lang="cs-CZ" sz="2700" b="1" dirty="0"/>
              <a:t>vyhrál</a:t>
            </a:r>
            <a:r>
              <a:rPr lang="cs-CZ" sz="2700" dirty="0"/>
              <a:t>. Všechny tyto potenciální hry, které mohou nastat, se dají zobrazit pomocí tzv. „</a:t>
            </a:r>
            <a:r>
              <a:rPr lang="cs-CZ" sz="2700" b="1" dirty="0" err="1"/>
              <a:t>tree</a:t>
            </a:r>
            <a:r>
              <a:rPr lang="cs-CZ" sz="2700" dirty="0"/>
              <a:t>“ </a:t>
            </a:r>
            <a:r>
              <a:rPr lang="cs-CZ" sz="2700" b="1" dirty="0"/>
              <a:t>struktury</a:t>
            </a:r>
            <a:r>
              <a:rPr lang="cs-CZ" sz="2700" dirty="0"/>
              <a:t>, která funguje jako efektivní </a:t>
            </a:r>
            <a:r>
              <a:rPr lang="cs-CZ" sz="2700" b="1" dirty="0"/>
              <a:t>vizualizace</a:t>
            </a:r>
            <a:r>
              <a:rPr lang="cs-CZ" sz="2700" dirty="0"/>
              <a:t> tohoto rozhodovacího algoritmu. Jelikož se tento algoritmus používá v každém pohybu, dokáže PC Bot </a:t>
            </a:r>
            <a:r>
              <a:rPr lang="cs-CZ" sz="2700" b="1" dirty="0"/>
              <a:t>vždy</a:t>
            </a:r>
            <a:r>
              <a:rPr lang="cs-CZ" sz="2700" dirty="0"/>
              <a:t> zvolit </a:t>
            </a:r>
            <a:r>
              <a:rPr lang="cs-CZ" sz="2700" b="1" dirty="0"/>
              <a:t>ideální</a:t>
            </a:r>
            <a:r>
              <a:rPr lang="cs-CZ" sz="2700" dirty="0"/>
              <a:t> pohyb tak, aby </a:t>
            </a:r>
            <a:r>
              <a:rPr lang="cs-CZ" sz="2700" b="1" dirty="0"/>
              <a:t>vyhrál</a:t>
            </a:r>
            <a:r>
              <a:rPr lang="cs-CZ" sz="2700" dirty="0"/>
              <a:t>, či uhrál remízu, jelikož zná </a:t>
            </a:r>
            <a:r>
              <a:rPr lang="cs-CZ" sz="2700" b="1" dirty="0"/>
              <a:t>všechny</a:t>
            </a:r>
            <a:r>
              <a:rPr lang="cs-CZ" sz="2700" dirty="0"/>
              <a:t> </a:t>
            </a:r>
            <a:r>
              <a:rPr lang="cs-CZ" sz="2700" b="1" dirty="0"/>
              <a:t>potenciální</a:t>
            </a:r>
            <a:r>
              <a:rPr lang="cs-CZ" sz="2700" dirty="0"/>
              <a:t> </a:t>
            </a:r>
            <a:r>
              <a:rPr lang="cs-CZ" sz="2700" b="1" dirty="0"/>
              <a:t>vývoje</a:t>
            </a:r>
            <a:r>
              <a:rPr lang="cs-CZ" sz="2700" dirty="0"/>
              <a:t> </a:t>
            </a:r>
            <a:r>
              <a:rPr lang="cs-CZ" sz="2700" b="1" dirty="0"/>
              <a:t>hry</a:t>
            </a:r>
            <a:r>
              <a:rPr lang="cs-CZ" sz="2700" dirty="0"/>
              <a:t> a počítá taktéž se skutečností, že lidský hráč bude za účelem své výhry vždy volit pohyby co nejideálnější (které naopak minimalizují jeho skóre). 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cs-CZ" sz="2700" dirty="0"/>
              <a:t>Algoritmus je ukázán na herním poli o velikosti 3x3 z důvodu </a:t>
            </a:r>
            <a:r>
              <a:rPr lang="cs-CZ" sz="2700" b="1" dirty="0"/>
              <a:t>rychlosti</a:t>
            </a:r>
            <a:r>
              <a:rPr lang="cs-CZ" sz="2700" dirty="0"/>
              <a:t> algoritmu, která se </a:t>
            </a:r>
            <a:r>
              <a:rPr lang="cs-CZ" sz="2700" b="1" dirty="0"/>
              <a:t>výrazně</a:t>
            </a:r>
            <a:r>
              <a:rPr lang="cs-CZ" sz="2700" dirty="0"/>
              <a:t> </a:t>
            </a:r>
            <a:r>
              <a:rPr lang="cs-CZ" sz="2700" b="1" dirty="0"/>
              <a:t>snižuje</a:t>
            </a:r>
            <a:r>
              <a:rPr lang="cs-CZ" sz="2700" dirty="0"/>
              <a:t> s </a:t>
            </a:r>
            <a:r>
              <a:rPr lang="cs-CZ" sz="2700" b="1" dirty="0"/>
              <a:t>rostoucí</a:t>
            </a:r>
            <a:r>
              <a:rPr lang="cs-CZ" sz="2700" dirty="0"/>
              <a:t> </a:t>
            </a:r>
            <a:r>
              <a:rPr lang="cs-CZ" sz="2700" b="1" dirty="0"/>
              <a:t>velikostí</a:t>
            </a:r>
            <a:r>
              <a:rPr lang="cs-CZ" sz="2700" dirty="0"/>
              <a:t> tohoto pole. Základní možnosti urychlení tohoto algoritmu je využití tzv. „</a:t>
            </a:r>
            <a:r>
              <a:rPr lang="cs-CZ" sz="2700" b="1" dirty="0" err="1"/>
              <a:t>alpha</a:t>
            </a:r>
            <a:r>
              <a:rPr lang="cs-CZ" sz="2700" b="1" dirty="0"/>
              <a:t>-beta</a:t>
            </a:r>
            <a:r>
              <a:rPr lang="cs-CZ" sz="2700" dirty="0"/>
              <a:t> </a:t>
            </a:r>
            <a:r>
              <a:rPr lang="cs-CZ" sz="2700" b="1" dirty="0" err="1"/>
              <a:t>pruning</a:t>
            </a:r>
            <a:r>
              <a:rPr lang="cs-CZ" sz="2700" dirty="0"/>
              <a:t>“ spolu s využitím proměnné s názvem „</a:t>
            </a:r>
            <a:r>
              <a:rPr lang="cs-CZ" sz="2700" b="1" dirty="0" err="1"/>
              <a:t>depth</a:t>
            </a:r>
            <a:r>
              <a:rPr lang="cs-CZ" sz="2700" dirty="0"/>
              <a:t>“. „</a:t>
            </a:r>
            <a:r>
              <a:rPr lang="cs-CZ" sz="2700" dirty="0" err="1"/>
              <a:t>Alpha</a:t>
            </a:r>
            <a:r>
              <a:rPr lang="cs-CZ" sz="2700" dirty="0"/>
              <a:t>-beta </a:t>
            </a:r>
            <a:r>
              <a:rPr lang="cs-CZ" sz="2700" dirty="0" err="1"/>
              <a:t>pruning</a:t>
            </a:r>
            <a:r>
              <a:rPr lang="cs-CZ" sz="2700" dirty="0"/>
              <a:t>“ umožňuje </a:t>
            </a:r>
            <a:r>
              <a:rPr lang="cs-CZ" sz="2700" b="1" dirty="0"/>
              <a:t>ignorování</a:t>
            </a:r>
            <a:r>
              <a:rPr lang="cs-CZ" sz="2700" dirty="0"/>
              <a:t> těch částí „</a:t>
            </a:r>
            <a:r>
              <a:rPr lang="cs-CZ" sz="2700" dirty="0" err="1"/>
              <a:t>tree</a:t>
            </a:r>
            <a:r>
              <a:rPr lang="cs-CZ" sz="2700" dirty="0"/>
              <a:t>“ struktury, tedy těch potenciálních her, které by v konečném důsledku </a:t>
            </a:r>
            <a:r>
              <a:rPr lang="cs-CZ" sz="2700" b="1" dirty="0"/>
              <a:t>neovlivnily</a:t>
            </a:r>
            <a:r>
              <a:rPr lang="cs-CZ" sz="2700" dirty="0"/>
              <a:t> rozhodnutí PC Bota, proměnná „</a:t>
            </a:r>
            <a:r>
              <a:rPr lang="cs-CZ" sz="2700" dirty="0" err="1"/>
              <a:t>depth</a:t>
            </a:r>
            <a:r>
              <a:rPr lang="cs-CZ" sz="2700" dirty="0"/>
              <a:t>“ dokáže </a:t>
            </a:r>
            <a:r>
              <a:rPr lang="cs-CZ" sz="2700" b="1" dirty="0"/>
              <a:t>omezit</a:t>
            </a:r>
            <a:r>
              <a:rPr lang="cs-CZ" sz="2700" dirty="0"/>
              <a:t> počet následujících tahů, které PC Bot předpovídá, tak, aby při větším poli </a:t>
            </a:r>
            <a:r>
              <a:rPr lang="cs-CZ" sz="2700" b="1" dirty="0"/>
              <a:t>nedocházelo</a:t>
            </a:r>
            <a:r>
              <a:rPr lang="cs-CZ" sz="2700" dirty="0"/>
              <a:t> k příliš dlouhému rozhodování. „</a:t>
            </a:r>
            <a:r>
              <a:rPr lang="cs-CZ" sz="2700" dirty="0" err="1"/>
              <a:t>Depth</a:t>
            </a:r>
            <a:r>
              <a:rPr lang="cs-CZ" sz="2700" dirty="0"/>
              <a:t>“ tedy </a:t>
            </a:r>
            <a:r>
              <a:rPr lang="cs-CZ" sz="2700" b="1" dirty="0"/>
              <a:t>zakáže</a:t>
            </a:r>
            <a:r>
              <a:rPr lang="cs-CZ" sz="2700" dirty="0"/>
              <a:t> PC </a:t>
            </a:r>
            <a:r>
              <a:rPr lang="cs-CZ" sz="2700" dirty="0" err="1"/>
              <a:t>Botovi</a:t>
            </a:r>
            <a:r>
              <a:rPr lang="cs-CZ" sz="2700" dirty="0"/>
              <a:t> predikovat hry až do konce, umožní mu totiž předpověď hry pouze do nějakého </a:t>
            </a:r>
            <a:r>
              <a:rPr lang="cs-CZ" sz="2700" b="1" dirty="0"/>
              <a:t>konečného</a:t>
            </a:r>
            <a:r>
              <a:rPr lang="cs-CZ" sz="2700" dirty="0"/>
              <a:t> </a:t>
            </a:r>
            <a:r>
              <a:rPr lang="cs-CZ" sz="2700" b="1" dirty="0"/>
              <a:t>počtu</a:t>
            </a:r>
            <a:r>
              <a:rPr lang="cs-CZ" sz="2700" dirty="0"/>
              <a:t> predikovaných pohybů. To znamená, že PC Bot stále dokáže predikovat určitý počet potenciálních pohybů (svých a soupeřových), nikoliv však </a:t>
            </a:r>
            <a:r>
              <a:rPr lang="cs-CZ" sz="2700" b="1" dirty="0"/>
              <a:t>všechny</a:t>
            </a:r>
            <a:r>
              <a:rPr lang="cs-CZ" sz="2700" dirty="0"/>
              <a:t>, které by pokaždé vedly k dokončení hry. Využití proměnné „</a:t>
            </a:r>
            <a:r>
              <a:rPr lang="cs-CZ" sz="2700" dirty="0" err="1"/>
              <a:t>depth</a:t>
            </a:r>
            <a:r>
              <a:rPr lang="cs-CZ" sz="2700" dirty="0"/>
              <a:t>“ dokáže taktéž zohlednit </a:t>
            </a:r>
            <a:r>
              <a:rPr lang="cs-CZ" sz="2700" b="1" dirty="0"/>
              <a:t>rychlost</a:t>
            </a:r>
            <a:r>
              <a:rPr lang="cs-CZ" sz="2700" dirty="0"/>
              <a:t> výhry PC Bota, to znamená, že potenciální hra, při které k výhře PC Bota dojde v </a:t>
            </a:r>
            <a:r>
              <a:rPr lang="cs-CZ" sz="2700" b="1" dirty="0"/>
              <a:t>menším</a:t>
            </a:r>
            <a:r>
              <a:rPr lang="cs-CZ" sz="2700" dirty="0"/>
              <a:t> počtu potenciálním tahů, je ohodnocena </a:t>
            </a:r>
            <a:r>
              <a:rPr lang="cs-CZ" sz="2700" b="1" dirty="0"/>
              <a:t>lépe</a:t>
            </a:r>
            <a:r>
              <a:rPr lang="cs-CZ" sz="2700" dirty="0"/>
              <a:t>.</a:t>
            </a:r>
          </a:p>
          <a:p>
            <a:pPr marL="0" indent="0" algn="just">
              <a:buNone/>
            </a:pP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071040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F1D30E-70E2-85FA-ABFE-3C881CE5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 fontScale="90000"/>
          </a:bodyPr>
          <a:lstStyle/>
          <a:p>
            <a:r>
              <a:rPr lang="cs-CZ" sz="3600" dirty="0"/>
              <a:t>piskvorky_minimax.py		vizualizace algoritmu „minimax“</a:t>
            </a:r>
          </a:p>
        </p:txBody>
      </p:sp>
      <p:sp>
        <p:nvSpPr>
          <p:cNvPr id="8" name="Zástupný obsah 2">
            <a:extLst>
              <a:ext uri="{FF2B5EF4-FFF2-40B4-BE49-F238E27FC236}">
                <a16:creationId xmlns:a16="http://schemas.microsoft.com/office/drawing/2014/main" id="{7C7E8A4F-5F1F-FD86-9EBA-FA1960DDCF86}"/>
              </a:ext>
            </a:extLst>
          </p:cNvPr>
          <p:cNvSpPr txBox="1">
            <a:spLocks/>
          </p:cNvSpPr>
          <p:nvPr/>
        </p:nvSpPr>
        <p:spPr>
          <a:xfrm>
            <a:off x="6919117" y="1293090"/>
            <a:ext cx="4349248" cy="51997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None/>
            </a:pPr>
            <a:r>
              <a:rPr lang="cs-CZ" sz="2000" dirty="0"/>
              <a:t>Při přechodu z „A“ do „B“ je na řadě PC Bot, jsou tři potenciální pohyby (2, 5 a 6), z nichž jeden vede k okamžité výhře, jelikož o této výhře PC Bot díky predikci ví, zvolí si (díky maximalizaci skóre) právě tento pohyb. Pro vysvětlení teď budeme tento pohyb ignorovat. Po pohybech 2 a 6 při přechodu z „B“ do „C“, ve kterém je na řadě lidský hráč, může dojít v každé potenciální hře (pohyb 2 a 6) k dalším dvěma pohybům (pohyby 3, 4, 7 a 9). Jelikož PC Bot počítá s ideální hrou lidského hráče, počítá se skutečností, že si lidský hráč díky minimalizaci skóre vybere jeden z pohybů 3, 4 a 9, při kterých dojde k jeho výhře (tedy k minimalizaci jeho skóre). PC Bot tedy ví, že v případě volby pohybu 2 nebo 6 pokaždé prohraje (dojde k minimalizaci skóre), zvolí si tedy pohyb 5.</a:t>
            </a:r>
          </a:p>
        </p:txBody>
      </p:sp>
      <p:pic>
        <p:nvPicPr>
          <p:cNvPr id="4" name="Obrázek 3" descr="Obsah obrázku text, snímek obrazovky, diagram, design&#10;&#10;Popis byl vytvořen automaticky">
            <a:extLst>
              <a:ext uri="{FF2B5EF4-FFF2-40B4-BE49-F238E27FC236}">
                <a16:creationId xmlns:a16="http://schemas.microsoft.com/office/drawing/2014/main" id="{B2B94196-5E30-2B7C-2BD2-35E448C24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65" y="979055"/>
            <a:ext cx="6080917" cy="4308764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A80B1FF3-C733-DD5B-DFE6-A20003FBCDB0}"/>
              </a:ext>
            </a:extLst>
          </p:cNvPr>
          <p:cNvSpPr txBox="1"/>
          <p:nvPr/>
        </p:nvSpPr>
        <p:spPr>
          <a:xfrm>
            <a:off x="1997362" y="1431635"/>
            <a:ext cx="42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A</a:t>
            </a:r>
            <a:endParaRPr lang="cs-CZ" b="1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DD785E77-5CD2-76E6-B079-B798111D70AC}"/>
              </a:ext>
            </a:extLst>
          </p:cNvPr>
          <p:cNvSpPr txBox="1"/>
          <p:nvPr/>
        </p:nvSpPr>
        <p:spPr>
          <a:xfrm>
            <a:off x="1997362" y="2504624"/>
            <a:ext cx="42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B</a:t>
            </a:r>
            <a:endParaRPr lang="cs-CZ" b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29FC5B92-D6CF-1989-445F-3F6FB58C368B}"/>
              </a:ext>
            </a:extLst>
          </p:cNvPr>
          <p:cNvSpPr txBox="1"/>
          <p:nvPr/>
        </p:nvSpPr>
        <p:spPr>
          <a:xfrm>
            <a:off x="1997361" y="3510955"/>
            <a:ext cx="42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C</a:t>
            </a:r>
            <a:endParaRPr lang="cs-CZ" b="1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61AFDF6E-6C2A-46C2-1880-D042E4CF2A15}"/>
              </a:ext>
            </a:extLst>
          </p:cNvPr>
          <p:cNvSpPr txBox="1"/>
          <p:nvPr/>
        </p:nvSpPr>
        <p:spPr>
          <a:xfrm>
            <a:off x="1997360" y="4583944"/>
            <a:ext cx="42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D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201104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16C724-3E3E-831B-240A-CEB079AD7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1983" y="2977038"/>
            <a:ext cx="6368034" cy="903923"/>
          </a:xfrm>
        </p:spPr>
        <p:txBody>
          <a:bodyPr>
            <a:normAutofit fontScale="90000"/>
          </a:bodyPr>
          <a:lstStyle/>
          <a:p>
            <a:r>
              <a:rPr lang="cs-CZ" dirty="0"/>
              <a:t>weather_forecast.py</a:t>
            </a:r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45395B22-76C9-1636-0E48-C6DBD7BA3504}"/>
              </a:ext>
            </a:extLst>
          </p:cNvPr>
          <p:cNvSpPr txBox="1">
            <a:spLocks/>
          </p:cNvSpPr>
          <p:nvPr/>
        </p:nvSpPr>
        <p:spPr>
          <a:xfrm>
            <a:off x="10067544" y="6222682"/>
            <a:ext cx="1793748" cy="430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800" dirty="0"/>
              <a:t>Pavel Kopeček</a:t>
            </a:r>
          </a:p>
        </p:txBody>
      </p:sp>
    </p:spTree>
    <p:extLst>
      <p:ext uri="{BB962C8B-B14F-4D97-AF65-F5344CB8AC3E}">
        <p14:creationId xmlns:p14="http://schemas.microsoft.com/office/powerpoint/2010/main" val="127642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F1D30E-70E2-85FA-ABFE-3C881CE5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/>
              <a:t>weather_forecast.py						GUI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78389BD7-038C-ABEE-B3E2-C61B40A492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6" t="491" r="770" b="497"/>
          <a:stretch/>
        </p:blipFill>
        <p:spPr>
          <a:xfrm>
            <a:off x="869156" y="1131095"/>
            <a:ext cx="2874169" cy="49768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D2C685F4-11A0-FB65-9629-84E7AAA7AAD1}"/>
              </a:ext>
            </a:extLst>
          </p:cNvPr>
          <p:cNvSpPr txBox="1">
            <a:spLocks/>
          </p:cNvSpPr>
          <p:nvPr/>
        </p:nvSpPr>
        <p:spPr>
          <a:xfrm>
            <a:off x="4193309" y="1106424"/>
            <a:ext cx="7075056" cy="5026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None/>
            </a:pPr>
            <a:r>
              <a:rPr lang="cs-CZ" sz="2000" dirty="0"/>
              <a:t>Aplikace (GUI) vytvořená prostřednictvím knihovny „</a:t>
            </a:r>
            <a:r>
              <a:rPr lang="cs-CZ" sz="2000" dirty="0" err="1"/>
              <a:t>tkinter</a:t>
            </a:r>
            <a:r>
              <a:rPr lang="cs-CZ" sz="2000" dirty="0"/>
              <a:t>“ s využitím knihoven „</a:t>
            </a:r>
            <a:r>
              <a:rPr lang="cs-CZ" sz="2000" dirty="0" err="1"/>
              <a:t>requests</a:t>
            </a:r>
            <a:r>
              <a:rPr lang="cs-CZ" sz="2000" dirty="0"/>
              <a:t>“ a „</a:t>
            </a:r>
            <a:r>
              <a:rPr lang="cs-CZ" sz="2000" dirty="0" err="1"/>
              <a:t>json</a:t>
            </a:r>
            <a:r>
              <a:rPr lang="cs-CZ" sz="2000" dirty="0"/>
              <a:t>“ pro import a zpracování dat umožňuje rychlé zobrazení počasí ve zvoleném místě. Je doprovázena obrázky odrážejícími momentální počasí a ikonami, které vytvářejí kvalitnější grafické zobrazení celé aplikace. Data jsou importována skrze webové „API“ s názvem „</a:t>
            </a:r>
            <a:r>
              <a:rPr lang="cs-CZ" sz="2000" dirty="0" err="1"/>
              <a:t>OpenWeatherMap</a:t>
            </a:r>
            <a:r>
              <a:rPr lang="cs-CZ" sz="2000" dirty="0"/>
              <a:t>“.</a:t>
            </a:r>
          </a:p>
        </p:txBody>
      </p:sp>
    </p:spTree>
    <p:extLst>
      <p:ext uri="{BB962C8B-B14F-4D97-AF65-F5344CB8AC3E}">
        <p14:creationId xmlns:p14="http://schemas.microsoft.com/office/powerpoint/2010/main" val="1449071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F1D30E-70E2-85FA-ABFE-3C881CE5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F7AEC2-E5D2-0F22-7123-F6E3BD225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424"/>
            <a:ext cx="10515600" cy="507053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200"/>
              </a:spcBef>
              <a:buNone/>
            </a:pPr>
            <a:r>
              <a:rPr lang="cs-CZ" sz="2400" dirty="0"/>
              <a:t>Tvorba tohoto projektu mi umožnila prohloubení mých znalostí v rámci programování v jazyku Python, a to jak v rámci tvorby GUI pro aplikace, což bylo využito jak v tvorbě aplikace „</a:t>
            </a:r>
            <a:r>
              <a:rPr lang="cs-CZ" sz="2400" dirty="0" err="1"/>
              <a:t>weather</a:t>
            </a:r>
            <a:r>
              <a:rPr lang="cs-CZ" sz="2400" dirty="0"/>
              <a:t> </a:t>
            </a:r>
            <a:r>
              <a:rPr lang="cs-CZ" sz="2400" dirty="0" err="1"/>
              <a:t>forecast</a:t>
            </a:r>
            <a:r>
              <a:rPr lang="cs-CZ" sz="2400" dirty="0"/>
              <a:t>“, tak ve hře „</a:t>
            </a:r>
            <a:r>
              <a:rPr lang="cs-CZ" sz="2400" dirty="0" err="1"/>
              <a:t>tic-tac-toe</a:t>
            </a:r>
            <a:r>
              <a:rPr lang="cs-CZ" sz="2400" dirty="0"/>
              <a:t>“, tak i v práci se základními matematickými vztahy za účelem vytvoření „umělé“ inteligence PC Bota při volbě jeho tahu ve hře „</a:t>
            </a:r>
            <a:r>
              <a:rPr lang="cs-CZ" sz="2400" dirty="0" err="1"/>
              <a:t>tic-tac-toe</a:t>
            </a:r>
            <a:r>
              <a:rPr lang="cs-CZ" sz="2400" dirty="0"/>
              <a:t>“.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cs-CZ" sz="2400" dirty="0"/>
              <a:t>V obou problematikách bych se chtěl v budoucnu zlepšovat za účelem možnosti jejich využití ve více komplexních úlohách.</a:t>
            </a:r>
          </a:p>
          <a:p>
            <a:pPr marL="0" indent="0" algn="just">
              <a:buNone/>
            </a:pP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59296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F1D30E-70E2-85FA-ABFE-3C881CE5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/>
              <a:t>Motivace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F7AEC2-E5D2-0F22-7123-F6E3BD225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424"/>
            <a:ext cx="10515600" cy="5070539"/>
          </a:xfrm>
        </p:spPr>
        <p:txBody>
          <a:bodyPr>
            <a:normAutofit/>
          </a:bodyPr>
          <a:lstStyle/>
          <a:p>
            <a:pPr algn="just"/>
            <a:r>
              <a:rPr lang="cs-CZ" sz="2400" dirty="0"/>
              <a:t>Při tvorbě hry „</a:t>
            </a:r>
            <a:r>
              <a:rPr lang="cs-CZ" sz="2400" dirty="0" err="1"/>
              <a:t>tic-tac-toe</a:t>
            </a:r>
            <a:r>
              <a:rPr lang="cs-CZ" sz="2400" dirty="0"/>
              <a:t>“ mě motivovalo využití jednoduchých matematických vztahů pro vyhodnocování dalších tahů PC Bota ve spojení s tvorbou jednoduchého GUI hry prostřednictvím knihovny „</a:t>
            </a:r>
            <a:r>
              <a:rPr lang="cs-CZ" sz="2400" dirty="0" err="1"/>
              <a:t>pygame</a:t>
            </a:r>
            <a:r>
              <a:rPr lang="cs-CZ" sz="2400" dirty="0"/>
              <a:t>“. Myšlenka spojení „zábavy“ se základními matematickými vztahy mi přijde </a:t>
            </a:r>
            <a:r>
              <a:rPr lang="cs-CZ" sz="2400"/>
              <a:t>velice zajímavá.</a:t>
            </a:r>
            <a:endParaRPr lang="cs-CZ" sz="2400" dirty="0"/>
          </a:p>
          <a:p>
            <a:pPr algn="just"/>
            <a:r>
              <a:rPr lang="cs-CZ" sz="2400" dirty="0"/>
              <a:t>Při tvorbě aplikace pro vyhodnocení počasí mě motivovala možnost práce s „API“ a s „http“ požadavky za účelem zisku dat o počasí ve zvolených oblastech. Druhou částí motivace byla možnost využití knihovny „</a:t>
            </a:r>
            <a:r>
              <a:rPr lang="cs-CZ" sz="2400" dirty="0" err="1"/>
              <a:t>tkinter</a:t>
            </a:r>
            <a:r>
              <a:rPr lang="cs-CZ" sz="2400" dirty="0"/>
              <a:t>“ pro vytvoření GUI, jelikož tuto knihovnu používám i v rámci své práce při tvorbě aplikace vyhodnocující data z měření.</a:t>
            </a:r>
          </a:p>
        </p:txBody>
      </p:sp>
    </p:spTree>
    <p:extLst>
      <p:ext uri="{BB962C8B-B14F-4D97-AF65-F5344CB8AC3E}">
        <p14:creationId xmlns:p14="http://schemas.microsoft.com/office/powerpoint/2010/main" val="84966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F1D30E-70E2-85FA-ABFE-3C881CE5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 err="1"/>
              <a:t>Tic-tac-toe</a:t>
            </a:r>
            <a:r>
              <a:rPr lang="cs-CZ" sz="3600" dirty="0"/>
              <a:t> (piškvorky)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F7AEC2-E5D2-0F22-7123-F6E3BD225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424"/>
            <a:ext cx="10515600" cy="5070539"/>
          </a:xfrm>
        </p:spPr>
        <p:txBody>
          <a:bodyPr>
            <a:normAutofit/>
          </a:bodyPr>
          <a:lstStyle/>
          <a:p>
            <a:r>
              <a:rPr lang="cs-CZ" sz="2200" dirty="0"/>
              <a:t>V tomto projektu byly zhotoveny dvě verze hry piškvorky, první verze s názvem „pisvorky.py“ obsahuje dva herní módy:</a:t>
            </a:r>
          </a:p>
          <a:p>
            <a:pPr lvl="3"/>
            <a:r>
              <a:rPr lang="cs-CZ" sz="1700" dirty="0"/>
              <a:t>Game </a:t>
            </a:r>
            <a:r>
              <a:rPr lang="cs-CZ" sz="1700" dirty="0" err="1"/>
              <a:t>for</a:t>
            </a:r>
            <a:r>
              <a:rPr lang="cs-CZ" sz="1700" dirty="0"/>
              <a:t> </a:t>
            </a:r>
            <a:r>
              <a:rPr lang="cs-CZ" sz="1700" dirty="0" err="1"/>
              <a:t>One</a:t>
            </a:r>
            <a:r>
              <a:rPr lang="cs-CZ" sz="1700" dirty="0"/>
              <a:t> </a:t>
            </a:r>
            <a:r>
              <a:rPr lang="cs-CZ" sz="1700" dirty="0" err="1"/>
              <a:t>Player</a:t>
            </a:r>
            <a:r>
              <a:rPr lang="cs-CZ" sz="1700" dirty="0"/>
              <a:t> (hra proti PC </a:t>
            </a:r>
            <a:r>
              <a:rPr lang="cs-CZ" sz="1700" dirty="0" err="1"/>
              <a:t>Botovi</a:t>
            </a:r>
            <a:r>
              <a:rPr lang="cs-CZ" sz="1700" dirty="0"/>
              <a:t>),</a:t>
            </a:r>
          </a:p>
          <a:p>
            <a:pPr lvl="3">
              <a:spcAft>
                <a:spcPts val="1200"/>
              </a:spcAft>
            </a:pPr>
            <a:r>
              <a:rPr lang="cs-CZ" sz="1700" dirty="0"/>
              <a:t>Game </a:t>
            </a:r>
            <a:r>
              <a:rPr lang="cs-CZ" sz="1700" dirty="0" err="1"/>
              <a:t>for</a:t>
            </a:r>
            <a:r>
              <a:rPr lang="cs-CZ" sz="1700" dirty="0"/>
              <a:t> </a:t>
            </a:r>
            <a:r>
              <a:rPr lang="cs-CZ" sz="1700" dirty="0" err="1"/>
              <a:t>Two</a:t>
            </a:r>
            <a:r>
              <a:rPr lang="cs-CZ" sz="1700" dirty="0"/>
              <a:t> </a:t>
            </a:r>
            <a:r>
              <a:rPr lang="cs-CZ" sz="1700" dirty="0" err="1"/>
              <a:t>Players</a:t>
            </a:r>
            <a:r>
              <a:rPr lang="cs-CZ" sz="1700" dirty="0"/>
              <a:t> (hra mezi dvěma hráči).</a:t>
            </a:r>
          </a:p>
          <a:p>
            <a:pPr marL="540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cs-CZ" sz="2000" dirty="0"/>
              <a:t>Hra mezi dvěma hráči funguje jako klasická hra pro dva hráče na herním poli o   	velikosti 14x14, ve hře proti PC </a:t>
            </a:r>
            <a:r>
              <a:rPr lang="cs-CZ" sz="2000" dirty="0" err="1"/>
              <a:t>Botovi</a:t>
            </a:r>
            <a:r>
              <a:rPr lang="cs-CZ" sz="2000" dirty="0"/>
              <a:t> hraje hráč na herním poli o velikosti 14x14 proti počítači, který má v sobě implementovaný velmi jednoduchý algoritmus pro vyhodnocení dalšího tahu, který bude jednoduše popsán v následujících snímcích.</a:t>
            </a:r>
          </a:p>
          <a:p>
            <a:pPr>
              <a:spcBef>
                <a:spcPts val="1800"/>
              </a:spcBef>
            </a:pPr>
            <a:r>
              <a:rPr lang="cs-CZ" sz="2400" dirty="0"/>
              <a:t>Druhá verze s názvem „piškvorky_minimax.py“ obsahuje jeden herní mód:</a:t>
            </a:r>
          </a:p>
          <a:p>
            <a:pPr lvl="3">
              <a:spcAft>
                <a:spcPts val="1200"/>
              </a:spcAft>
            </a:pPr>
            <a:r>
              <a:rPr lang="cs-CZ" dirty="0"/>
              <a:t>Game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One</a:t>
            </a:r>
            <a:r>
              <a:rPr lang="cs-CZ" dirty="0"/>
              <a:t> </a:t>
            </a:r>
            <a:r>
              <a:rPr lang="cs-CZ" dirty="0" err="1"/>
              <a:t>Player</a:t>
            </a:r>
            <a:r>
              <a:rPr lang="cs-CZ" dirty="0"/>
              <a:t> (hra proti PC </a:t>
            </a:r>
            <a:r>
              <a:rPr lang="cs-CZ" dirty="0" err="1"/>
              <a:t>Botovi</a:t>
            </a:r>
            <a:r>
              <a:rPr lang="cs-CZ" dirty="0"/>
              <a:t>).</a:t>
            </a:r>
          </a:p>
          <a:p>
            <a:pPr marL="540000" indent="0" algn="just">
              <a:spcBef>
                <a:spcPts val="0"/>
              </a:spcBef>
              <a:buNone/>
            </a:pPr>
            <a:r>
              <a:rPr lang="cs-CZ" sz="2000" dirty="0"/>
              <a:t>Hra proti PC </a:t>
            </a:r>
            <a:r>
              <a:rPr lang="cs-CZ" sz="2000" dirty="0" err="1"/>
              <a:t>Botovi</a:t>
            </a:r>
            <a:r>
              <a:rPr lang="cs-CZ" sz="2000" dirty="0"/>
              <a:t> představuje mód, ve kterém hraje hráč  na herním poli o velikosti 3x3 proti počítači, který má v sobě implementovaný algoritmus s názvem „minimax“ spolu s optimalizačním algoritmem s názvem „</a:t>
            </a:r>
            <a:r>
              <a:rPr lang="cs-CZ" sz="2000" dirty="0" err="1"/>
              <a:t>alpha</a:t>
            </a:r>
            <a:r>
              <a:rPr lang="cs-CZ" sz="2000" dirty="0"/>
              <a:t>-beta </a:t>
            </a:r>
            <a:r>
              <a:rPr lang="cs-CZ" sz="2000" dirty="0" err="1"/>
              <a:t>pruning</a:t>
            </a:r>
            <a:r>
              <a:rPr lang="cs-CZ" sz="2000" dirty="0"/>
              <a:t>“. Tento mód funguje jako ukázka síly „minimax“ algoritmu, který bude jednoduše popsán v následujících snímcích.</a:t>
            </a:r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37887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16C724-3E3E-831B-240A-CEB079AD7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0406" y="2977038"/>
            <a:ext cx="4171188" cy="903923"/>
          </a:xfrm>
        </p:spPr>
        <p:txBody>
          <a:bodyPr>
            <a:normAutofit fontScale="90000"/>
          </a:bodyPr>
          <a:lstStyle/>
          <a:p>
            <a:r>
              <a:rPr lang="cs-CZ" dirty="0"/>
              <a:t>piskvorky.py</a:t>
            </a:r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45395B22-76C9-1636-0E48-C6DBD7BA3504}"/>
              </a:ext>
            </a:extLst>
          </p:cNvPr>
          <p:cNvSpPr txBox="1">
            <a:spLocks/>
          </p:cNvSpPr>
          <p:nvPr/>
        </p:nvSpPr>
        <p:spPr>
          <a:xfrm>
            <a:off x="10067544" y="6222682"/>
            <a:ext cx="1793748" cy="430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800" dirty="0"/>
              <a:t>Pavel Kopeček</a:t>
            </a:r>
          </a:p>
        </p:txBody>
      </p:sp>
    </p:spTree>
    <p:extLst>
      <p:ext uri="{BB962C8B-B14F-4D97-AF65-F5344CB8AC3E}">
        <p14:creationId xmlns:p14="http://schemas.microsoft.com/office/powerpoint/2010/main" val="275436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F1D30E-70E2-85FA-ABFE-3C881CE5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/>
              <a:t>piskvorky.py					      PC Bot algoritmus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34DAD656-1EB0-D4E8-A77F-F4297ECC9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635" y="1246909"/>
            <a:ext cx="4652397" cy="3703782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FC220402-0B42-1233-4204-6E270FC48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246909"/>
            <a:ext cx="5172364" cy="3700497"/>
          </a:xfrm>
          <a:prstGeom prst="rect">
            <a:avLst/>
          </a:prstGeom>
        </p:spPr>
      </p:pic>
      <p:sp>
        <p:nvSpPr>
          <p:cNvPr id="8" name="Zástupný obsah 2">
            <a:extLst>
              <a:ext uri="{FF2B5EF4-FFF2-40B4-BE49-F238E27FC236}">
                <a16:creationId xmlns:a16="http://schemas.microsoft.com/office/drawing/2014/main" id="{7C7E8A4F-5F1F-FD86-9EBA-FA1960DDCF86}"/>
              </a:ext>
            </a:extLst>
          </p:cNvPr>
          <p:cNvSpPr txBox="1">
            <a:spLocks/>
          </p:cNvSpPr>
          <p:nvPr/>
        </p:nvSpPr>
        <p:spPr>
          <a:xfrm>
            <a:off x="923635" y="5087891"/>
            <a:ext cx="10344730" cy="10890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2000" dirty="0"/>
              <a:t>Výše zobrazený jednoduchý algoritmus funguje na základě kvantitativní evaluace jednotlivých možností potenciálních pohybů PC Bota právě v jednom herním tahu. Tímto způsobem tento algoritmus bere v úvahu pouze momentální rozložení symbolů v poli, nikoliv potenciální rozložení, které by nastalo v dalších tazích.</a:t>
            </a:r>
          </a:p>
        </p:txBody>
      </p:sp>
    </p:spTree>
    <p:extLst>
      <p:ext uri="{BB962C8B-B14F-4D97-AF65-F5344CB8AC3E}">
        <p14:creationId xmlns:p14="http://schemas.microsoft.com/office/powerpoint/2010/main" val="279867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F1D30E-70E2-85FA-ABFE-3C881CE5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/>
              <a:t>piskvorky.py					      PC Bot algoritmus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FC220402-0B42-1233-4204-6E270FC48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928"/>
          <a:stretch/>
        </p:blipFill>
        <p:spPr>
          <a:xfrm>
            <a:off x="923636" y="1182902"/>
            <a:ext cx="4692073" cy="1680851"/>
          </a:xfrm>
          <a:prstGeom prst="rect">
            <a:avLst/>
          </a:prstGeom>
        </p:spPr>
      </p:pic>
      <p:sp>
        <p:nvSpPr>
          <p:cNvPr id="8" name="Zástupný obsah 2">
            <a:extLst>
              <a:ext uri="{FF2B5EF4-FFF2-40B4-BE49-F238E27FC236}">
                <a16:creationId xmlns:a16="http://schemas.microsoft.com/office/drawing/2014/main" id="{7C7E8A4F-5F1F-FD86-9EBA-FA1960DDCF86}"/>
              </a:ext>
            </a:extLst>
          </p:cNvPr>
          <p:cNvSpPr txBox="1">
            <a:spLocks/>
          </p:cNvSpPr>
          <p:nvPr/>
        </p:nvSpPr>
        <p:spPr>
          <a:xfrm>
            <a:off x="5846618" y="1182901"/>
            <a:ext cx="5421747" cy="1680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cs-CZ" sz="2000" dirty="0"/>
              <a:t>Funkce „</a:t>
            </a:r>
            <a:r>
              <a:rPr lang="cs-CZ" sz="2000" dirty="0" err="1"/>
              <a:t>count_in_direction</a:t>
            </a:r>
            <a:r>
              <a:rPr lang="cs-CZ" sz="2000" dirty="0"/>
              <a:t>“ zprostředkovává možnost výpočtu délky řady tvořené sousedícími stejnými symboly.  </a:t>
            </a:r>
          </a:p>
        </p:txBody>
      </p:sp>
      <p:pic>
        <p:nvPicPr>
          <p:cNvPr id="6" name="Zástupný obsah 4">
            <a:extLst>
              <a:ext uri="{FF2B5EF4-FFF2-40B4-BE49-F238E27FC236}">
                <a16:creationId xmlns:a16="http://schemas.microsoft.com/office/drawing/2014/main" id="{80BC030D-159F-B92E-4B1C-E0F98D440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3635" y="2960084"/>
            <a:ext cx="3978093" cy="3166967"/>
          </a:xfrm>
        </p:spPr>
      </p:pic>
      <p:sp>
        <p:nvSpPr>
          <p:cNvPr id="9" name="Zástupný obsah 2">
            <a:extLst>
              <a:ext uri="{FF2B5EF4-FFF2-40B4-BE49-F238E27FC236}">
                <a16:creationId xmlns:a16="http://schemas.microsoft.com/office/drawing/2014/main" id="{31C53164-0072-B169-D6D3-725659AA6233}"/>
              </a:ext>
            </a:extLst>
          </p:cNvPr>
          <p:cNvSpPr txBox="1">
            <a:spLocks/>
          </p:cNvSpPr>
          <p:nvPr/>
        </p:nvSpPr>
        <p:spPr>
          <a:xfrm>
            <a:off x="5846617" y="2960084"/>
            <a:ext cx="5421747" cy="3166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cs-CZ" sz="2000" dirty="0"/>
              <a:t>Funkce „</a:t>
            </a:r>
            <a:r>
              <a:rPr lang="cs-CZ" sz="2000" dirty="0" err="1"/>
              <a:t>evaluate_move</a:t>
            </a:r>
            <a:r>
              <a:rPr lang="cs-CZ" sz="2000" dirty="0"/>
              <a:t>“ vyhotovuje hodnocení jednotlivých řad na základě jejich délek, čili na základě počtu sousedících stejných symbolů.</a:t>
            </a:r>
          </a:p>
          <a:p>
            <a:pPr marL="0" indent="0" algn="just">
              <a:buNone/>
            </a:pPr>
            <a:r>
              <a:rPr lang="cs-CZ" sz="2000" dirty="0"/>
              <a:t>Řada pěti sousedících stejných symbolů znamená výhru, je tedy ohodnocena nejvyšším počtem bodů, dále se se ohodnocení zmenšuje se snižující se délkou řady.</a:t>
            </a:r>
          </a:p>
          <a:p>
            <a:pPr marL="0" indent="0" algn="just">
              <a:buNone/>
            </a:pPr>
            <a:r>
              <a:rPr lang="cs-CZ" sz="2000" dirty="0"/>
              <a:t>Tento algoritmus bere v úvahu i ohodnocení takových herních tahů, které blokují řadu protivníka, tedy lidského hráče. </a:t>
            </a:r>
          </a:p>
        </p:txBody>
      </p:sp>
    </p:spTree>
    <p:extLst>
      <p:ext uri="{BB962C8B-B14F-4D97-AF65-F5344CB8AC3E}">
        <p14:creationId xmlns:p14="http://schemas.microsoft.com/office/powerpoint/2010/main" val="98429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F1D30E-70E2-85FA-ABFE-3C881CE5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/>
              <a:t>piskvorky.py					      PC Bot algoritmus</a:t>
            </a:r>
          </a:p>
        </p:txBody>
      </p:sp>
      <p:sp>
        <p:nvSpPr>
          <p:cNvPr id="8" name="Zástupný obsah 2">
            <a:extLst>
              <a:ext uri="{FF2B5EF4-FFF2-40B4-BE49-F238E27FC236}">
                <a16:creationId xmlns:a16="http://schemas.microsoft.com/office/drawing/2014/main" id="{7C7E8A4F-5F1F-FD86-9EBA-FA1960DDCF86}"/>
              </a:ext>
            </a:extLst>
          </p:cNvPr>
          <p:cNvSpPr txBox="1">
            <a:spLocks/>
          </p:cNvSpPr>
          <p:nvPr/>
        </p:nvSpPr>
        <p:spPr>
          <a:xfrm>
            <a:off x="5846618" y="1182901"/>
            <a:ext cx="5421747" cy="2511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cs-CZ" sz="2000" dirty="0"/>
              <a:t>Funkce „</a:t>
            </a:r>
            <a:r>
              <a:rPr lang="cs-CZ" sz="2000" dirty="0" err="1"/>
              <a:t>best_move</a:t>
            </a:r>
            <a:r>
              <a:rPr lang="cs-CZ" sz="2000" dirty="0"/>
              <a:t>“ vyhotovuje všechny možné pohyby PC Bota v momentálním herním tahu a následně je pomocí funkce „</a:t>
            </a:r>
            <a:r>
              <a:rPr lang="cs-CZ" sz="2000" dirty="0" err="1"/>
              <a:t>evaluate_move</a:t>
            </a:r>
            <a:r>
              <a:rPr lang="cs-CZ" sz="2000" dirty="0"/>
              <a:t>“ vyhodnocuje. Ten pohyb, který dostane nejvyšší kvantitativní ohodnocení, a předčí tak všechny pohyby ostatní, je ten, který je v rámci herního tahu PC Bota zvolen.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67C7311-FF6A-D054-B16B-7A1E4AAA49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14" r="39464"/>
          <a:stretch/>
        </p:blipFill>
        <p:spPr>
          <a:xfrm>
            <a:off x="923635" y="1182901"/>
            <a:ext cx="4259101" cy="25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6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16C724-3E3E-831B-240A-CEB079AD7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1983" y="2977038"/>
            <a:ext cx="6368034" cy="903923"/>
          </a:xfrm>
        </p:spPr>
        <p:txBody>
          <a:bodyPr>
            <a:normAutofit fontScale="90000"/>
          </a:bodyPr>
          <a:lstStyle/>
          <a:p>
            <a:r>
              <a:rPr lang="cs-CZ" dirty="0"/>
              <a:t>piskvorky_minimax.py</a:t>
            </a:r>
          </a:p>
        </p:txBody>
      </p:sp>
    </p:spTree>
    <p:extLst>
      <p:ext uri="{BB962C8B-B14F-4D97-AF65-F5344CB8AC3E}">
        <p14:creationId xmlns:p14="http://schemas.microsoft.com/office/powerpoint/2010/main" val="3392498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F1D30E-70E2-85FA-ABFE-3C881CE5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 fontScale="90000"/>
          </a:bodyPr>
          <a:lstStyle/>
          <a:p>
            <a:r>
              <a:rPr lang="cs-CZ" sz="3600" dirty="0"/>
              <a:t>piskvorky_minimax.py					PC Bot algoritmus</a:t>
            </a:r>
          </a:p>
        </p:txBody>
      </p:sp>
      <p:sp>
        <p:nvSpPr>
          <p:cNvPr id="8" name="Zástupný obsah 2">
            <a:extLst>
              <a:ext uri="{FF2B5EF4-FFF2-40B4-BE49-F238E27FC236}">
                <a16:creationId xmlns:a16="http://schemas.microsoft.com/office/drawing/2014/main" id="{7C7E8A4F-5F1F-FD86-9EBA-FA1960DDCF86}"/>
              </a:ext>
            </a:extLst>
          </p:cNvPr>
          <p:cNvSpPr txBox="1">
            <a:spLocks/>
          </p:cNvSpPr>
          <p:nvPr/>
        </p:nvSpPr>
        <p:spPr>
          <a:xfrm>
            <a:off x="6165301" y="3346704"/>
            <a:ext cx="5103064" cy="26791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cs-CZ" sz="2000" dirty="0"/>
              <a:t>Algoritmus použitý v implementaci hry piškvorky s názvem „piskvorky._minimax.py“ se nazývá „minimax“. Ten je doplněn o optimalizační algoritmus s názvem „</a:t>
            </a:r>
            <a:r>
              <a:rPr lang="cs-CZ" sz="2000" dirty="0" err="1"/>
              <a:t>alpha</a:t>
            </a:r>
            <a:r>
              <a:rPr lang="cs-CZ" sz="2000" dirty="0"/>
              <a:t>-beta </a:t>
            </a:r>
            <a:r>
              <a:rPr lang="cs-CZ" sz="2000" dirty="0" err="1"/>
              <a:t>pruning</a:t>
            </a:r>
            <a:r>
              <a:rPr lang="cs-CZ" sz="2000" dirty="0"/>
              <a:t>“.</a:t>
            </a:r>
          </a:p>
          <a:p>
            <a:pPr marL="0" indent="0" algn="just">
              <a:buNone/>
            </a:pPr>
            <a:r>
              <a:rPr lang="cs-CZ" sz="2000" dirty="0"/>
              <a:t>Z důvodu jednoduchosti a možnosti použití základního algoritmu „minimax“ je tato verze hry omezena pouze na herní pole o velikosti 3x3. Funguje tedy jako ukázka funkce tohoto algoritmu.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2DFBABE7-483C-6736-46F4-56E4554722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150"/>
          <a:stretch/>
        </p:blipFill>
        <p:spPr>
          <a:xfrm>
            <a:off x="923635" y="1106424"/>
            <a:ext cx="5103064" cy="4721721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CD1B9B1B-8F92-A8FB-824D-B2CF3C0E56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822"/>
          <a:stretch/>
        </p:blipFill>
        <p:spPr>
          <a:xfrm>
            <a:off x="6138717" y="1106424"/>
            <a:ext cx="5103064" cy="213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8707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1458</Words>
  <Application>Microsoft Office PowerPoint</Application>
  <PresentationFormat>Širokoúhlá obrazovka</PresentationFormat>
  <Paragraphs>48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Motiv Office</vt:lpstr>
      <vt:lpstr>9PVP</vt:lpstr>
      <vt:lpstr>Motivace</vt:lpstr>
      <vt:lpstr>Tic-tac-toe (piškvorky)</vt:lpstr>
      <vt:lpstr>piskvorky.py</vt:lpstr>
      <vt:lpstr>piskvorky.py           PC Bot algoritmus</vt:lpstr>
      <vt:lpstr>piskvorky.py           PC Bot algoritmus</vt:lpstr>
      <vt:lpstr>piskvorky.py           PC Bot algoritmus</vt:lpstr>
      <vt:lpstr>piskvorky_minimax.py</vt:lpstr>
      <vt:lpstr>piskvorky_minimax.py     PC Bot algoritmus</vt:lpstr>
      <vt:lpstr>piskvorky_minimax.py     PC Bot algoritmus</vt:lpstr>
      <vt:lpstr>piskvorky_minimax.py  vizualizace algoritmu „minimax“</vt:lpstr>
      <vt:lpstr>weather_forecast.py</vt:lpstr>
      <vt:lpstr>weather_forecast.py      GUI</vt:lpstr>
      <vt:lpstr>Závěr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Kopeček Pavel (208762)</dc:creator>
  <cp:lastModifiedBy>Kopeček Pavel (208762)</cp:lastModifiedBy>
  <cp:revision>7</cp:revision>
  <dcterms:created xsi:type="dcterms:W3CDTF">2024-08-22T17:17:10Z</dcterms:created>
  <dcterms:modified xsi:type="dcterms:W3CDTF">2024-08-24T09:08:24Z</dcterms:modified>
</cp:coreProperties>
</file>