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21386800" cy="15122525"/>
  <p:notesSz cx="6858000" cy="9144000"/>
  <p:defaultTextStyle>
    <a:defPPr>
      <a:defRPr lang="en-US"/>
    </a:defPPr>
    <a:lvl1pPr algn="l" rtl="0" eaLnBrk="0" fontAlgn="base" hangingPunct="0">
      <a:spcBef>
        <a:spcPct val="0"/>
      </a:spcBef>
      <a:spcAft>
        <a:spcPct val="0"/>
      </a:spcAft>
      <a:defRPr sz="1700" kern="1200">
        <a:solidFill>
          <a:schemeClr val="tx1"/>
        </a:solidFill>
        <a:latin typeface="Times" pitchFamily="1" charset="0"/>
        <a:ea typeface="+mn-ea"/>
        <a:cs typeface="+mn-cs"/>
      </a:defRPr>
    </a:lvl1pPr>
    <a:lvl2pPr marL="323006" algn="l" rtl="0" eaLnBrk="0" fontAlgn="base" hangingPunct="0">
      <a:spcBef>
        <a:spcPct val="0"/>
      </a:spcBef>
      <a:spcAft>
        <a:spcPct val="0"/>
      </a:spcAft>
      <a:defRPr sz="1700" kern="1200">
        <a:solidFill>
          <a:schemeClr val="tx1"/>
        </a:solidFill>
        <a:latin typeface="Times" pitchFamily="1" charset="0"/>
        <a:ea typeface="+mn-ea"/>
        <a:cs typeface="+mn-cs"/>
      </a:defRPr>
    </a:lvl2pPr>
    <a:lvl3pPr marL="646011" algn="l" rtl="0" eaLnBrk="0" fontAlgn="base" hangingPunct="0">
      <a:spcBef>
        <a:spcPct val="0"/>
      </a:spcBef>
      <a:spcAft>
        <a:spcPct val="0"/>
      </a:spcAft>
      <a:defRPr sz="1700" kern="1200">
        <a:solidFill>
          <a:schemeClr val="tx1"/>
        </a:solidFill>
        <a:latin typeface="Times" pitchFamily="1" charset="0"/>
        <a:ea typeface="+mn-ea"/>
        <a:cs typeface="+mn-cs"/>
      </a:defRPr>
    </a:lvl3pPr>
    <a:lvl4pPr marL="969017" algn="l" rtl="0" eaLnBrk="0" fontAlgn="base" hangingPunct="0">
      <a:spcBef>
        <a:spcPct val="0"/>
      </a:spcBef>
      <a:spcAft>
        <a:spcPct val="0"/>
      </a:spcAft>
      <a:defRPr sz="1700" kern="1200">
        <a:solidFill>
          <a:schemeClr val="tx1"/>
        </a:solidFill>
        <a:latin typeface="Times" pitchFamily="1" charset="0"/>
        <a:ea typeface="+mn-ea"/>
        <a:cs typeface="+mn-cs"/>
      </a:defRPr>
    </a:lvl4pPr>
    <a:lvl5pPr marL="1292022" algn="l" rtl="0" eaLnBrk="0" fontAlgn="base" hangingPunct="0">
      <a:spcBef>
        <a:spcPct val="0"/>
      </a:spcBef>
      <a:spcAft>
        <a:spcPct val="0"/>
      </a:spcAft>
      <a:defRPr sz="1700" kern="1200">
        <a:solidFill>
          <a:schemeClr val="tx1"/>
        </a:solidFill>
        <a:latin typeface="Times" pitchFamily="1" charset="0"/>
        <a:ea typeface="+mn-ea"/>
        <a:cs typeface="+mn-cs"/>
      </a:defRPr>
    </a:lvl5pPr>
    <a:lvl6pPr marL="1615028" algn="l" defTabSz="646011" rtl="0" eaLnBrk="1" latinLnBrk="0" hangingPunct="1">
      <a:defRPr sz="1700" kern="1200">
        <a:solidFill>
          <a:schemeClr val="tx1"/>
        </a:solidFill>
        <a:latin typeface="Times" pitchFamily="1" charset="0"/>
        <a:ea typeface="+mn-ea"/>
        <a:cs typeface="+mn-cs"/>
      </a:defRPr>
    </a:lvl6pPr>
    <a:lvl7pPr marL="1938033" algn="l" defTabSz="646011" rtl="0" eaLnBrk="1" latinLnBrk="0" hangingPunct="1">
      <a:defRPr sz="1700" kern="1200">
        <a:solidFill>
          <a:schemeClr val="tx1"/>
        </a:solidFill>
        <a:latin typeface="Times" pitchFamily="1" charset="0"/>
        <a:ea typeface="+mn-ea"/>
        <a:cs typeface="+mn-cs"/>
      </a:defRPr>
    </a:lvl7pPr>
    <a:lvl8pPr marL="2261039" algn="l" defTabSz="646011" rtl="0" eaLnBrk="1" latinLnBrk="0" hangingPunct="1">
      <a:defRPr sz="1700" kern="1200">
        <a:solidFill>
          <a:schemeClr val="tx1"/>
        </a:solidFill>
        <a:latin typeface="Times" pitchFamily="1" charset="0"/>
        <a:ea typeface="+mn-ea"/>
        <a:cs typeface="+mn-cs"/>
      </a:defRPr>
    </a:lvl8pPr>
    <a:lvl9pPr marL="2584044" algn="l" defTabSz="646011" rtl="0" eaLnBrk="1" latinLnBrk="0" hangingPunct="1">
      <a:defRPr sz="1700" kern="1200">
        <a:solidFill>
          <a:schemeClr val="tx1"/>
        </a:solidFill>
        <a:latin typeface="Times"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675F"/>
    <a:srgbClr val="00436F"/>
    <a:srgbClr val="133D59"/>
    <a:srgbClr val="123852"/>
    <a:srgbClr val="20628D"/>
    <a:srgbClr val="305C74"/>
    <a:srgbClr val="8B4A1D"/>
    <a:srgbClr val="F0F0F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615" autoAdjust="0"/>
    <p:restoredTop sz="99167" autoAdjust="0"/>
  </p:normalViewPr>
  <p:slideViewPr>
    <p:cSldViewPr>
      <p:cViewPr>
        <p:scale>
          <a:sx n="120" d="100"/>
          <a:sy n="120" d="100"/>
        </p:scale>
        <p:origin x="4830" y="498"/>
      </p:cViewPr>
      <p:guideLst>
        <p:guide orient="horz" pos="4763"/>
        <p:guide pos="4513"/>
        <p:guide pos="9004"/>
      </p:guideLst>
    </p:cSldViewPr>
  </p:slideViewPr>
  <p:outlineViewPr>
    <p:cViewPr>
      <p:scale>
        <a:sx n="33" d="100"/>
        <a:sy n="33" d="100"/>
      </p:scale>
      <p:origin x="210" y="0"/>
    </p:cViewPr>
  </p:outlineViewPr>
  <p:notesTextViewPr>
    <p:cViewPr>
      <p:scale>
        <a:sx n="100" d="100"/>
        <a:sy n="100" d="100"/>
      </p:scale>
      <p:origin x="0" y="0"/>
    </p:cViewPr>
  </p:notesTextViewPr>
  <p:sorterViewPr>
    <p:cViewPr>
      <p:scale>
        <a:sx n="100" d="100"/>
        <a:sy n="100" d="100"/>
      </p:scale>
      <p:origin x="0" y="10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0A1A45B-941B-44C9-BC77-E26D4B9BD6D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41BA937-3958-4C38-8420-641130EBF6F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0" kern="1200">
        <a:solidFill>
          <a:schemeClr val="tx1"/>
        </a:solidFill>
        <a:latin typeface="Times" pitchFamily="1" charset="0"/>
        <a:ea typeface="+mn-ea"/>
        <a:cs typeface="+mn-cs"/>
      </a:defRPr>
    </a:lvl1pPr>
    <a:lvl2pPr marL="323006" algn="l" rtl="0" eaLnBrk="0" fontAlgn="base" hangingPunct="0">
      <a:spcBef>
        <a:spcPct val="30000"/>
      </a:spcBef>
      <a:spcAft>
        <a:spcPct val="0"/>
      </a:spcAft>
      <a:defRPr sz="800" kern="1200">
        <a:solidFill>
          <a:schemeClr val="tx1"/>
        </a:solidFill>
        <a:latin typeface="Times" pitchFamily="1" charset="0"/>
        <a:ea typeface="+mn-ea"/>
        <a:cs typeface="+mn-cs"/>
      </a:defRPr>
    </a:lvl2pPr>
    <a:lvl3pPr marL="646011" algn="l" rtl="0" eaLnBrk="0" fontAlgn="base" hangingPunct="0">
      <a:spcBef>
        <a:spcPct val="30000"/>
      </a:spcBef>
      <a:spcAft>
        <a:spcPct val="0"/>
      </a:spcAft>
      <a:defRPr sz="800" kern="1200">
        <a:solidFill>
          <a:schemeClr val="tx1"/>
        </a:solidFill>
        <a:latin typeface="Times" pitchFamily="1" charset="0"/>
        <a:ea typeface="+mn-ea"/>
        <a:cs typeface="+mn-cs"/>
      </a:defRPr>
    </a:lvl3pPr>
    <a:lvl4pPr marL="969017" algn="l" rtl="0" eaLnBrk="0" fontAlgn="base" hangingPunct="0">
      <a:spcBef>
        <a:spcPct val="30000"/>
      </a:spcBef>
      <a:spcAft>
        <a:spcPct val="0"/>
      </a:spcAft>
      <a:defRPr sz="800" kern="1200">
        <a:solidFill>
          <a:schemeClr val="tx1"/>
        </a:solidFill>
        <a:latin typeface="Times" pitchFamily="1" charset="0"/>
        <a:ea typeface="+mn-ea"/>
        <a:cs typeface="+mn-cs"/>
      </a:defRPr>
    </a:lvl4pPr>
    <a:lvl5pPr marL="1292022" algn="l" rtl="0" eaLnBrk="0" fontAlgn="base" hangingPunct="0">
      <a:spcBef>
        <a:spcPct val="30000"/>
      </a:spcBef>
      <a:spcAft>
        <a:spcPct val="0"/>
      </a:spcAft>
      <a:defRPr sz="800" kern="1200">
        <a:solidFill>
          <a:schemeClr val="tx1"/>
        </a:solidFill>
        <a:latin typeface="Times" pitchFamily="1" charset="0"/>
        <a:ea typeface="+mn-ea"/>
        <a:cs typeface="+mn-cs"/>
      </a:defRPr>
    </a:lvl5pPr>
    <a:lvl6pPr marL="1615028" algn="l" defTabSz="646011" rtl="0" eaLnBrk="1" latinLnBrk="0" hangingPunct="1">
      <a:defRPr sz="800" kern="1200">
        <a:solidFill>
          <a:schemeClr val="tx1"/>
        </a:solidFill>
        <a:latin typeface="+mn-lt"/>
        <a:ea typeface="+mn-ea"/>
        <a:cs typeface="+mn-cs"/>
      </a:defRPr>
    </a:lvl6pPr>
    <a:lvl7pPr marL="1938033" algn="l" defTabSz="646011" rtl="0" eaLnBrk="1" latinLnBrk="0" hangingPunct="1">
      <a:defRPr sz="800" kern="1200">
        <a:solidFill>
          <a:schemeClr val="tx1"/>
        </a:solidFill>
        <a:latin typeface="+mn-lt"/>
        <a:ea typeface="+mn-ea"/>
        <a:cs typeface="+mn-cs"/>
      </a:defRPr>
    </a:lvl7pPr>
    <a:lvl8pPr marL="2261039" algn="l" defTabSz="646011" rtl="0" eaLnBrk="1" latinLnBrk="0" hangingPunct="1">
      <a:defRPr sz="800" kern="1200">
        <a:solidFill>
          <a:schemeClr val="tx1"/>
        </a:solidFill>
        <a:latin typeface="+mn-lt"/>
        <a:ea typeface="+mn-ea"/>
        <a:cs typeface="+mn-cs"/>
      </a:defRPr>
    </a:lvl8pPr>
    <a:lvl9pPr marL="2584044" algn="l" defTabSz="646011"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A027DBFE-36B4-4725-ADB7-71E2EA50B804}" type="slidenum">
              <a:rPr lang="en-US" smtClean="0"/>
              <a:pPr/>
              <a:t>1</a:t>
            </a:fld>
            <a:endParaRPr lang="en-US" smtClean="0"/>
          </a:p>
        </p:txBody>
      </p:sp>
      <p:sp>
        <p:nvSpPr>
          <p:cNvPr id="4099" name="Rectangle 2"/>
          <p:cNvSpPr>
            <a:spLocks noGrp="1" noRot="1" noChangeAspect="1" noChangeArrowheads="1" noTextEdit="1"/>
          </p:cNvSpPr>
          <p:nvPr>
            <p:ph type="sldImg"/>
          </p:nvPr>
        </p:nvSpPr>
        <p:spPr>
          <a:xfrm>
            <a:off x="1004888" y="685800"/>
            <a:ext cx="4848225" cy="3429000"/>
          </a:xfrm>
          <a:ln/>
        </p:spPr>
      </p:sp>
      <p:sp>
        <p:nvSpPr>
          <p:cNvPr id="4100" name="Rectangle 3"/>
          <p:cNvSpPr>
            <a:spLocks noGrp="1" noChangeArrowheads="1"/>
          </p:cNvSpPr>
          <p:nvPr>
            <p:ph type="body" idx="1"/>
          </p:nvPr>
        </p:nvSpPr>
        <p:spPr>
          <a:noFill/>
          <a:ln/>
        </p:spPr>
        <p:txBody>
          <a:bodyPr/>
          <a:lstStyle/>
          <a:p>
            <a:pPr eaLnBrk="1" hangingPunct="1"/>
            <a:endParaRPr lang="pl-PL"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263" y="4697495"/>
            <a:ext cx="18180289" cy="3241617"/>
          </a:xfrm>
        </p:spPr>
        <p:txBody>
          <a:bodyPr/>
          <a:lstStyle/>
          <a:p>
            <a:r>
              <a:rPr lang="en-US" smtClean="0"/>
              <a:t>Click to edit Master title style</a:t>
            </a:r>
            <a:endParaRPr lang="en-GB"/>
          </a:p>
        </p:txBody>
      </p:sp>
      <p:sp>
        <p:nvSpPr>
          <p:cNvPr id="3" name="Subtitle 2"/>
          <p:cNvSpPr>
            <a:spLocks noGrp="1"/>
          </p:cNvSpPr>
          <p:nvPr>
            <p:ph type="subTitle" idx="1"/>
          </p:nvPr>
        </p:nvSpPr>
        <p:spPr>
          <a:xfrm>
            <a:off x="3208107" y="8569510"/>
            <a:ext cx="14970601" cy="3864883"/>
          </a:xfrm>
        </p:spPr>
        <p:txBody>
          <a:bodyPr/>
          <a:lstStyle>
            <a:lvl1pPr marL="0" indent="0" algn="ctr">
              <a:buNone/>
              <a:defRPr/>
            </a:lvl1pPr>
            <a:lvl2pPr marL="323006" indent="0" algn="ctr">
              <a:buNone/>
              <a:defRPr/>
            </a:lvl2pPr>
            <a:lvl3pPr marL="646011" indent="0" algn="ctr">
              <a:buNone/>
              <a:defRPr/>
            </a:lvl3pPr>
            <a:lvl4pPr marL="969017" indent="0" algn="ctr">
              <a:buNone/>
              <a:defRPr/>
            </a:lvl4pPr>
            <a:lvl5pPr marL="1292022" indent="0" algn="ctr">
              <a:buNone/>
              <a:defRPr/>
            </a:lvl5pPr>
            <a:lvl6pPr marL="1615028" indent="0" algn="ctr">
              <a:buNone/>
              <a:defRPr/>
            </a:lvl6pPr>
            <a:lvl7pPr marL="1938033" indent="0" algn="ctr">
              <a:buNone/>
              <a:defRPr/>
            </a:lvl7pPr>
            <a:lvl8pPr marL="2261039" indent="0" algn="ctr">
              <a:buNone/>
              <a:defRPr/>
            </a:lvl8pPr>
            <a:lvl9pPr marL="2584044"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B6E8B2-ED33-4B90-81CA-278F60E7ACF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F823CBF-C9BA-47DB-B617-B3BC1FC2C38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8868" y="1344860"/>
            <a:ext cx="4543088" cy="12097386"/>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04845" y="1344860"/>
            <a:ext cx="13481637" cy="1209738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83498F1-3435-4B06-B187-A7CAA685E8F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12AFA2-CAE7-40AC-B178-ED13D8B681B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8974" y="9717716"/>
            <a:ext cx="18178700" cy="3003729"/>
          </a:xfrm>
        </p:spPr>
        <p:txBody>
          <a:bodyPr anchor="t"/>
          <a:lstStyle>
            <a:lvl1pPr algn="l">
              <a:defRPr sz="2800" b="1" cap="all"/>
            </a:lvl1pPr>
          </a:lstStyle>
          <a:p>
            <a:r>
              <a:rPr lang="en-US" smtClean="0"/>
              <a:t>Click to edit Master title style</a:t>
            </a:r>
            <a:endParaRPr lang="en-GB"/>
          </a:p>
        </p:txBody>
      </p:sp>
      <p:sp>
        <p:nvSpPr>
          <p:cNvPr id="3" name="Text Placeholder 2"/>
          <p:cNvSpPr>
            <a:spLocks noGrp="1"/>
          </p:cNvSpPr>
          <p:nvPr>
            <p:ph type="body" idx="1"/>
          </p:nvPr>
        </p:nvSpPr>
        <p:spPr>
          <a:xfrm>
            <a:off x="1688974" y="6409489"/>
            <a:ext cx="18178700" cy="3308226"/>
          </a:xfrm>
        </p:spPr>
        <p:txBody>
          <a:bodyPr anchor="b"/>
          <a:lstStyle>
            <a:lvl1pPr marL="0" indent="0">
              <a:buNone/>
              <a:defRPr sz="1400"/>
            </a:lvl1pPr>
            <a:lvl2pPr marL="323006" indent="0">
              <a:buNone/>
              <a:defRPr sz="1300"/>
            </a:lvl2pPr>
            <a:lvl3pPr marL="646011" indent="0">
              <a:buNone/>
              <a:defRPr sz="1100"/>
            </a:lvl3pPr>
            <a:lvl4pPr marL="969017" indent="0">
              <a:buNone/>
              <a:defRPr sz="1000"/>
            </a:lvl4pPr>
            <a:lvl5pPr marL="1292022" indent="0">
              <a:buNone/>
              <a:defRPr sz="1000"/>
            </a:lvl5pPr>
            <a:lvl6pPr marL="1615028" indent="0">
              <a:buNone/>
              <a:defRPr sz="1000"/>
            </a:lvl6pPr>
            <a:lvl7pPr marL="1938033" indent="0">
              <a:buNone/>
              <a:defRPr sz="1000"/>
            </a:lvl7pPr>
            <a:lvl8pPr marL="2261039" indent="0">
              <a:buNone/>
              <a:defRPr sz="1000"/>
            </a:lvl8pPr>
            <a:lvl9pPr marL="2584044" indent="0">
              <a:buNone/>
              <a:defRPr sz="10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D91A6D-B9E5-40BE-8C01-1944D53BDBD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604852" y="4371584"/>
            <a:ext cx="9011567" cy="907066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0768800" y="4371584"/>
            <a:ext cx="9013156" cy="907066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7849D20-F936-48DA-BA21-32C4C88F57A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903" y="605821"/>
            <a:ext cx="19247009" cy="2520024"/>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069896" y="3385143"/>
            <a:ext cx="9449686" cy="1410674"/>
          </a:xfrm>
        </p:spPr>
        <p:txBody>
          <a:bodyPr anchor="b"/>
          <a:lstStyle>
            <a:lvl1pPr marL="0" indent="0">
              <a:buNone/>
              <a:defRPr sz="1700" b="1"/>
            </a:lvl1pPr>
            <a:lvl2pPr marL="323006" indent="0">
              <a:buNone/>
              <a:defRPr sz="1400" b="1"/>
            </a:lvl2pPr>
            <a:lvl3pPr marL="646011" indent="0">
              <a:buNone/>
              <a:defRPr sz="1300" b="1"/>
            </a:lvl3pPr>
            <a:lvl4pPr marL="969017" indent="0">
              <a:buNone/>
              <a:defRPr sz="1100" b="1"/>
            </a:lvl4pPr>
            <a:lvl5pPr marL="1292022" indent="0">
              <a:buNone/>
              <a:defRPr sz="1100" b="1"/>
            </a:lvl5pPr>
            <a:lvl6pPr marL="1615028" indent="0">
              <a:buNone/>
              <a:defRPr sz="1100" b="1"/>
            </a:lvl6pPr>
            <a:lvl7pPr marL="1938033" indent="0">
              <a:buNone/>
              <a:defRPr sz="1100" b="1"/>
            </a:lvl7pPr>
            <a:lvl8pPr marL="2261039" indent="0">
              <a:buNone/>
              <a:defRPr sz="1100" b="1"/>
            </a:lvl8pPr>
            <a:lvl9pPr marL="2584044"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069896" y="4795818"/>
            <a:ext cx="9449686" cy="87130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0864045" y="3385143"/>
            <a:ext cx="9452861" cy="1410674"/>
          </a:xfrm>
        </p:spPr>
        <p:txBody>
          <a:bodyPr anchor="b"/>
          <a:lstStyle>
            <a:lvl1pPr marL="0" indent="0">
              <a:buNone/>
              <a:defRPr sz="1700" b="1"/>
            </a:lvl1pPr>
            <a:lvl2pPr marL="323006" indent="0">
              <a:buNone/>
              <a:defRPr sz="1400" b="1"/>
            </a:lvl2pPr>
            <a:lvl3pPr marL="646011" indent="0">
              <a:buNone/>
              <a:defRPr sz="1300" b="1"/>
            </a:lvl3pPr>
            <a:lvl4pPr marL="969017" indent="0">
              <a:buNone/>
              <a:defRPr sz="1100" b="1"/>
            </a:lvl4pPr>
            <a:lvl5pPr marL="1292022" indent="0">
              <a:buNone/>
              <a:defRPr sz="1100" b="1"/>
            </a:lvl5pPr>
            <a:lvl6pPr marL="1615028" indent="0">
              <a:buNone/>
              <a:defRPr sz="1100" b="1"/>
            </a:lvl6pPr>
            <a:lvl7pPr marL="1938033" indent="0">
              <a:buNone/>
              <a:defRPr sz="1100" b="1"/>
            </a:lvl7pPr>
            <a:lvl8pPr marL="2261039" indent="0">
              <a:buNone/>
              <a:defRPr sz="1100" b="1"/>
            </a:lvl8pPr>
            <a:lvl9pPr marL="2584044"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10864045" y="4795818"/>
            <a:ext cx="9452861" cy="87130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EDC3AF5-360C-49DE-B1EF-1631BFB9739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D0D44CF-DDD8-436C-AFFB-B093D1406D9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FECC40C-319A-4330-A82D-8D056861A36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95" y="601857"/>
            <a:ext cx="7035278" cy="2562844"/>
          </a:xfrm>
        </p:spPr>
        <p:txBody>
          <a:bodyPr anchor="b"/>
          <a:lstStyle>
            <a:lvl1pPr algn="l">
              <a:defRPr sz="1400" b="1"/>
            </a:lvl1pPr>
          </a:lstStyle>
          <a:p>
            <a:r>
              <a:rPr lang="en-US" smtClean="0"/>
              <a:t>Click to edit Master title style</a:t>
            </a:r>
            <a:endParaRPr lang="en-GB"/>
          </a:p>
        </p:txBody>
      </p:sp>
      <p:sp>
        <p:nvSpPr>
          <p:cNvPr id="3" name="Content Placeholder 2"/>
          <p:cNvSpPr>
            <a:spLocks noGrp="1"/>
          </p:cNvSpPr>
          <p:nvPr>
            <p:ph idx="1"/>
          </p:nvPr>
        </p:nvSpPr>
        <p:spPr>
          <a:xfrm>
            <a:off x="8362332" y="601861"/>
            <a:ext cx="11954576" cy="12906997"/>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069895" y="3164702"/>
            <a:ext cx="7035278" cy="10344153"/>
          </a:xfrm>
        </p:spPr>
        <p:txBody>
          <a:bodyPr/>
          <a:lstStyle>
            <a:lvl1pPr marL="0" indent="0">
              <a:buNone/>
              <a:defRPr sz="1000"/>
            </a:lvl1pPr>
            <a:lvl2pPr marL="323006" indent="0">
              <a:buNone/>
              <a:defRPr sz="800"/>
            </a:lvl2pPr>
            <a:lvl3pPr marL="646011" indent="0">
              <a:buNone/>
              <a:defRPr sz="700"/>
            </a:lvl3pPr>
            <a:lvl4pPr marL="969017" indent="0">
              <a:buNone/>
              <a:defRPr sz="600"/>
            </a:lvl4pPr>
            <a:lvl5pPr marL="1292022" indent="0">
              <a:buNone/>
              <a:defRPr sz="600"/>
            </a:lvl5pPr>
            <a:lvl6pPr marL="1615028" indent="0">
              <a:buNone/>
              <a:defRPr sz="600"/>
            </a:lvl6pPr>
            <a:lvl7pPr marL="1938033" indent="0">
              <a:buNone/>
              <a:defRPr sz="600"/>
            </a:lvl7pPr>
            <a:lvl8pPr marL="2261039" indent="0">
              <a:buNone/>
              <a:defRPr sz="600"/>
            </a:lvl8pPr>
            <a:lvl9pPr marL="2584044" indent="0">
              <a:buNone/>
              <a:defRPr sz="6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542D7A0-2F25-4F8D-8DBE-31939B5FB3F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284" y="10586009"/>
            <a:ext cx="12832397" cy="1249703"/>
          </a:xfrm>
        </p:spPr>
        <p:txBody>
          <a:bodyPr anchor="b"/>
          <a:lstStyle>
            <a:lvl1pPr algn="l">
              <a:defRPr sz="1400" b="1"/>
            </a:lvl1pPr>
          </a:lstStyle>
          <a:p>
            <a:r>
              <a:rPr lang="en-US" smtClean="0"/>
              <a:t>Click to edit Master title style</a:t>
            </a:r>
            <a:endParaRPr lang="en-GB"/>
          </a:p>
        </p:txBody>
      </p:sp>
      <p:sp>
        <p:nvSpPr>
          <p:cNvPr id="3" name="Picture Placeholder 2"/>
          <p:cNvSpPr>
            <a:spLocks noGrp="1"/>
          </p:cNvSpPr>
          <p:nvPr>
            <p:ph type="pic" idx="1"/>
          </p:nvPr>
        </p:nvSpPr>
        <p:spPr>
          <a:xfrm>
            <a:off x="4192284" y="1351204"/>
            <a:ext cx="12832397" cy="9073832"/>
          </a:xfrm>
        </p:spPr>
        <p:txBody>
          <a:bodyPr/>
          <a:lstStyle>
            <a:lvl1pPr marL="0" indent="0">
              <a:buNone/>
              <a:defRPr sz="2300"/>
            </a:lvl1pPr>
            <a:lvl2pPr marL="323006" indent="0">
              <a:buNone/>
              <a:defRPr sz="2000"/>
            </a:lvl2pPr>
            <a:lvl3pPr marL="646011" indent="0">
              <a:buNone/>
              <a:defRPr sz="1700"/>
            </a:lvl3pPr>
            <a:lvl4pPr marL="969017" indent="0">
              <a:buNone/>
              <a:defRPr sz="1400"/>
            </a:lvl4pPr>
            <a:lvl5pPr marL="1292022" indent="0">
              <a:buNone/>
              <a:defRPr sz="1400"/>
            </a:lvl5pPr>
            <a:lvl6pPr marL="1615028" indent="0">
              <a:buNone/>
              <a:defRPr sz="1400"/>
            </a:lvl6pPr>
            <a:lvl7pPr marL="1938033" indent="0">
              <a:buNone/>
              <a:defRPr sz="1400"/>
            </a:lvl7pPr>
            <a:lvl8pPr marL="2261039" indent="0">
              <a:buNone/>
              <a:defRPr sz="1400"/>
            </a:lvl8pPr>
            <a:lvl9pPr marL="2584044" indent="0">
              <a:buNone/>
              <a:defRPr sz="1400"/>
            </a:lvl9pPr>
          </a:lstStyle>
          <a:p>
            <a:pPr lvl="0"/>
            <a:endParaRPr lang="en-GB" noProof="0" smtClean="0"/>
          </a:p>
        </p:txBody>
      </p:sp>
      <p:sp>
        <p:nvSpPr>
          <p:cNvPr id="4" name="Text Placeholder 3"/>
          <p:cNvSpPr>
            <a:spLocks noGrp="1"/>
          </p:cNvSpPr>
          <p:nvPr>
            <p:ph type="body" sz="half" idx="2"/>
          </p:nvPr>
        </p:nvSpPr>
        <p:spPr>
          <a:xfrm>
            <a:off x="4192284" y="11835711"/>
            <a:ext cx="12832397" cy="1774642"/>
          </a:xfrm>
        </p:spPr>
        <p:txBody>
          <a:bodyPr/>
          <a:lstStyle>
            <a:lvl1pPr marL="0" indent="0">
              <a:buNone/>
              <a:defRPr sz="1000"/>
            </a:lvl1pPr>
            <a:lvl2pPr marL="323006" indent="0">
              <a:buNone/>
              <a:defRPr sz="800"/>
            </a:lvl2pPr>
            <a:lvl3pPr marL="646011" indent="0">
              <a:buNone/>
              <a:defRPr sz="700"/>
            </a:lvl3pPr>
            <a:lvl4pPr marL="969017" indent="0">
              <a:buNone/>
              <a:defRPr sz="600"/>
            </a:lvl4pPr>
            <a:lvl5pPr marL="1292022" indent="0">
              <a:buNone/>
              <a:defRPr sz="600"/>
            </a:lvl5pPr>
            <a:lvl6pPr marL="1615028" indent="0">
              <a:buNone/>
              <a:defRPr sz="600"/>
            </a:lvl6pPr>
            <a:lvl7pPr marL="1938033" indent="0">
              <a:buNone/>
              <a:defRPr sz="600"/>
            </a:lvl7pPr>
            <a:lvl8pPr marL="2261039" indent="0">
              <a:buNone/>
              <a:defRPr sz="600"/>
            </a:lvl8pPr>
            <a:lvl9pPr marL="2584044" indent="0">
              <a:buNone/>
              <a:defRPr sz="6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CFDA20-CB00-49A1-B4FD-83D0DB49B3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04846" y="1344860"/>
            <a:ext cx="18177112" cy="2520024"/>
          </a:xfrm>
          <a:prstGeom prst="rect">
            <a:avLst/>
          </a:prstGeom>
          <a:noFill/>
          <a:ln w="9525">
            <a:noFill/>
            <a:miter lim="800000"/>
            <a:headEnd/>
            <a:tailEnd/>
          </a:ln>
        </p:spPr>
        <p:txBody>
          <a:bodyPr vert="horz" wrap="square" lIns="208460" tIns="104229" rIns="208460" bIns="10422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604846" y="4371584"/>
            <a:ext cx="18177112" cy="9070660"/>
          </a:xfrm>
          <a:prstGeom prst="rect">
            <a:avLst/>
          </a:prstGeom>
          <a:noFill/>
          <a:ln w="9525">
            <a:noFill/>
            <a:miter lim="800000"/>
            <a:headEnd/>
            <a:tailEnd/>
          </a:ln>
        </p:spPr>
        <p:txBody>
          <a:bodyPr vert="horz" wrap="square" lIns="208460" tIns="104229" rIns="208460" bIns="10422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04844" y="13777667"/>
            <a:ext cx="4455781" cy="1007058"/>
          </a:xfrm>
          <a:prstGeom prst="rect">
            <a:avLst/>
          </a:prstGeom>
          <a:noFill/>
          <a:ln w="9525">
            <a:noFill/>
            <a:miter lim="800000"/>
            <a:headEnd/>
            <a:tailEnd/>
          </a:ln>
          <a:effectLst/>
        </p:spPr>
        <p:txBody>
          <a:bodyPr vert="horz" wrap="square" lIns="208460" tIns="104229" rIns="208460" bIns="104229" numCol="1" anchor="t" anchorCtr="0" compatLnSpc="1">
            <a:prstTxWarp prst="textNoShape">
              <a:avLst/>
            </a:prstTxWarp>
          </a:bodyPr>
          <a:lstStyle>
            <a:lvl1pPr>
              <a:defRPr sz="3300"/>
            </a:lvl1pPr>
          </a:lstStyle>
          <a:p>
            <a:pPr>
              <a:defRPr/>
            </a:pPr>
            <a:endParaRPr lang="en-US"/>
          </a:p>
        </p:txBody>
      </p:sp>
      <p:sp>
        <p:nvSpPr>
          <p:cNvPr id="1029" name="Rectangle 5"/>
          <p:cNvSpPr>
            <a:spLocks noGrp="1" noChangeArrowheads="1"/>
          </p:cNvSpPr>
          <p:nvPr>
            <p:ph type="ftr" sz="quarter" idx="3"/>
          </p:nvPr>
        </p:nvSpPr>
        <p:spPr bwMode="auto">
          <a:xfrm>
            <a:off x="7305133" y="13777667"/>
            <a:ext cx="6776535" cy="1007058"/>
          </a:xfrm>
          <a:prstGeom prst="rect">
            <a:avLst/>
          </a:prstGeom>
          <a:noFill/>
          <a:ln w="9525">
            <a:noFill/>
            <a:miter lim="800000"/>
            <a:headEnd/>
            <a:tailEnd/>
          </a:ln>
          <a:effectLst/>
        </p:spPr>
        <p:txBody>
          <a:bodyPr vert="horz" wrap="square" lIns="208460" tIns="104229" rIns="208460" bIns="104229" numCol="1" anchor="t" anchorCtr="0" compatLnSpc="1">
            <a:prstTxWarp prst="textNoShape">
              <a:avLst/>
            </a:prstTxWarp>
          </a:bodyPr>
          <a:lstStyle>
            <a:lvl1pPr algn="ctr">
              <a:defRPr sz="3300"/>
            </a:lvl1pPr>
          </a:lstStyle>
          <a:p>
            <a:pPr>
              <a:defRPr/>
            </a:pPr>
            <a:endParaRPr lang="en-US"/>
          </a:p>
        </p:txBody>
      </p:sp>
      <p:sp>
        <p:nvSpPr>
          <p:cNvPr id="1030" name="Rectangle 6"/>
          <p:cNvSpPr>
            <a:spLocks noGrp="1" noChangeArrowheads="1"/>
          </p:cNvSpPr>
          <p:nvPr>
            <p:ph type="sldNum" sz="quarter" idx="4"/>
          </p:nvPr>
        </p:nvSpPr>
        <p:spPr bwMode="auto">
          <a:xfrm>
            <a:off x="15326175" y="13777667"/>
            <a:ext cx="4455781" cy="1007058"/>
          </a:xfrm>
          <a:prstGeom prst="rect">
            <a:avLst/>
          </a:prstGeom>
          <a:noFill/>
          <a:ln w="9525">
            <a:noFill/>
            <a:miter lim="800000"/>
            <a:headEnd/>
            <a:tailEnd/>
          </a:ln>
          <a:effectLst/>
        </p:spPr>
        <p:txBody>
          <a:bodyPr vert="horz" wrap="square" lIns="208460" tIns="104229" rIns="208460" bIns="104229" numCol="1" anchor="t" anchorCtr="0" compatLnSpc="1">
            <a:prstTxWarp prst="textNoShape">
              <a:avLst/>
            </a:prstTxWarp>
          </a:bodyPr>
          <a:lstStyle>
            <a:lvl1pPr algn="r">
              <a:defRPr sz="3300"/>
            </a:lvl1pPr>
          </a:lstStyle>
          <a:p>
            <a:pPr>
              <a:defRPr/>
            </a:pPr>
            <a:fld id="{FD59762D-1D4C-47BB-978D-5915F609469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4956" rtl="0" eaLnBrk="0" fontAlgn="base" hangingPunct="0">
        <a:spcBef>
          <a:spcPct val="0"/>
        </a:spcBef>
        <a:spcAft>
          <a:spcPct val="0"/>
        </a:spcAft>
        <a:defRPr sz="9900">
          <a:solidFill>
            <a:schemeClr val="tx2"/>
          </a:solidFill>
          <a:latin typeface="+mj-lt"/>
          <a:ea typeface="+mj-ea"/>
          <a:cs typeface="+mj-cs"/>
        </a:defRPr>
      </a:lvl1pPr>
      <a:lvl2pPr algn="ctr" defTabSz="2084956" rtl="0" eaLnBrk="0" fontAlgn="base" hangingPunct="0">
        <a:spcBef>
          <a:spcPct val="0"/>
        </a:spcBef>
        <a:spcAft>
          <a:spcPct val="0"/>
        </a:spcAft>
        <a:defRPr sz="9900">
          <a:solidFill>
            <a:schemeClr val="tx2"/>
          </a:solidFill>
          <a:latin typeface="Times" pitchFamily="1" charset="0"/>
        </a:defRPr>
      </a:lvl2pPr>
      <a:lvl3pPr algn="ctr" defTabSz="2084956" rtl="0" eaLnBrk="0" fontAlgn="base" hangingPunct="0">
        <a:spcBef>
          <a:spcPct val="0"/>
        </a:spcBef>
        <a:spcAft>
          <a:spcPct val="0"/>
        </a:spcAft>
        <a:defRPr sz="9900">
          <a:solidFill>
            <a:schemeClr val="tx2"/>
          </a:solidFill>
          <a:latin typeface="Times" pitchFamily="1" charset="0"/>
        </a:defRPr>
      </a:lvl3pPr>
      <a:lvl4pPr algn="ctr" defTabSz="2084956" rtl="0" eaLnBrk="0" fontAlgn="base" hangingPunct="0">
        <a:spcBef>
          <a:spcPct val="0"/>
        </a:spcBef>
        <a:spcAft>
          <a:spcPct val="0"/>
        </a:spcAft>
        <a:defRPr sz="9900">
          <a:solidFill>
            <a:schemeClr val="tx2"/>
          </a:solidFill>
          <a:latin typeface="Times" pitchFamily="1" charset="0"/>
        </a:defRPr>
      </a:lvl4pPr>
      <a:lvl5pPr algn="ctr" defTabSz="2084956" rtl="0" eaLnBrk="0" fontAlgn="base" hangingPunct="0">
        <a:spcBef>
          <a:spcPct val="0"/>
        </a:spcBef>
        <a:spcAft>
          <a:spcPct val="0"/>
        </a:spcAft>
        <a:defRPr sz="9900">
          <a:solidFill>
            <a:schemeClr val="tx2"/>
          </a:solidFill>
          <a:latin typeface="Times" pitchFamily="1" charset="0"/>
        </a:defRPr>
      </a:lvl5pPr>
      <a:lvl6pPr marL="323006" algn="ctr" defTabSz="2084956" rtl="0" fontAlgn="base">
        <a:spcBef>
          <a:spcPct val="0"/>
        </a:spcBef>
        <a:spcAft>
          <a:spcPct val="0"/>
        </a:spcAft>
        <a:defRPr sz="9900">
          <a:solidFill>
            <a:schemeClr val="tx2"/>
          </a:solidFill>
          <a:latin typeface="Times" pitchFamily="1" charset="0"/>
        </a:defRPr>
      </a:lvl6pPr>
      <a:lvl7pPr marL="646011" algn="ctr" defTabSz="2084956" rtl="0" fontAlgn="base">
        <a:spcBef>
          <a:spcPct val="0"/>
        </a:spcBef>
        <a:spcAft>
          <a:spcPct val="0"/>
        </a:spcAft>
        <a:defRPr sz="9900">
          <a:solidFill>
            <a:schemeClr val="tx2"/>
          </a:solidFill>
          <a:latin typeface="Times" pitchFamily="1" charset="0"/>
        </a:defRPr>
      </a:lvl7pPr>
      <a:lvl8pPr marL="969017" algn="ctr" defTabSz="2084956" rtl="0" fontAlgn="base">
        <a:spcBef>
          <a:spcPct val="0"/>
        </a:spcBef>
        <a:spcAft>
          <a:spcPct val="0"/>
        </a:spcAft>
        <a:defRPr sz="9900">
          <a:solidFill>
            <a:schemeClr val="tx2"/>
          </a:solidFill>
          <a:latin typeface="Times" pitchFamily="1" charset="0"/>
        </a:defRPr>
      </a:lvl8pPr>
      <a:lvl9pPr marL="1292022" algn="ctr" defTabSz="2084956" rtl="0" fontAlgn="base">
        <a:spcBef>
          <a:spcPct val="0"/>
        </a:spcBef>
        <a:spcAft>
          <a:spcPct val="0"/>
        </a:spcAft>
        <a:defRPr sz="9900">
          <a:solidFill>
            <a:schemeClr val="tx2"/>
          </a:solidFill>
          <a:latin typeface="Times" pitchFamily="1" charset="0"/>
        </a:defRPr>
      </a:lvl9pPr>
    </p:titleStyle>
    <p:bodyStyle>
      <a:lvl1pPr marL="780597" indent="-780597" algn="l" defTabSz="2084956" rtl="0" eaLnBrk="0" fontAlgn="base" hangingPunct="0">
        <a:spcBef>
          <a:spcPct val="20000"/>
        </a:spcBef>
        <a:spcAft>
          <a:spcPct val="0"/>
        </a:spcAft>
        <a:buChar char="•"/>
        <a:defRPr sz="7200">
          <a:solidFill>
            <a:schemeClr val="tx1"/>
          </a:solidFill>
          <a:latin typeface="+mn-lt"/>
          <a:ea typeface="+mn-ea"/>
          <a:cs typeface="+mn-cs"/>
        </a:defRPr>
      </a:lvl1pPr>
      <a:lvl2pPr marL="1694658" indent="-650497" algn="l" defTabSz="2084956" rtl="0" eaLnBrk="0" fontAlgn="base" hangingPunct="0">
        <a:spcBef>
          <a:spcPct val="20000"/>
        </a:spcBef>
        <a:spcAft>
          <a:spcPct val="0"/>
        </a:spcAft>
        <a:buChar char="–"/>
        <a:defRPr sz="6400">
          <a:solidFill>
            <a:schemeClr val="tx1"/>
          </a:solidFill>
          <a:latin typeface="+mn-lt"/>
        </a:defRPr>
      </a:lvl2pPr>
      <a:lvl3pPr marL="2607597" indent="-522641" algn="l" defTabSz="2084956" rtl="0" eaLnBrk="0" fontAlgn="base" hangingPunct="0">
        <a:spcBef>
          <a:spcPct val="20000"/>
        </a:spcBef>
        <a:spcAft>
          <a:spcPct val="0"/>
        </a:spcAft>
        <a:buChar char="•"/>
        <a:defRPr sz="5400">
          <a:solidFill>
            <a:schemeClr val="tx1"/>
          </a:solidFill>
          <a:latin typeface="+mn-lt"/>
        </a:defRPr>
      </a:lvl3pPr>
      <a:lvl4pPr marL="3646149" indent="-520398" algn="l" defTabSz="2084956" rtl="0" eaLnBrk="0" fontAlgn="base" hangingPunct="0">
        <a:spcBef>
          <a:spcPct val="20000"/>
        </a:spcBef>
        <a:spcAft>
          <a:spcPct val="0"/>
        </a:spcAft>
        <a:buChar char="–"/>
        <a:defRPr sz="4600">
          <a:solidFill>
            <a:schemeClr val="tx1"/>
          </a:solidFill>
          <a:latin typeface="+mn-lt"/>
        </a:defRPr>
      </a:lvl4pPr>
      <a:lvl5pPr marL="4689188" indent="-520398" algn="l" defTabSz="2084956" rtl="0" eaLnBrk="0" fontAlgn="base" hangingPunct="0">
        <a:spcBef>
          <a:spcPct val="20000"/>
        </a:spcBef>
        <a:spcAft>
          <a:spcPct val="0"/>
        </a:spcAft>
        <a:buChar char="»"/>
        <a:defRPr sz="4600">
          <a:solidFill>
            <a:schemeClr val="tx1"/>
          </a:solidFill>
          <a:latin typeface="+mn-lt"/>
        </a:defRPr>
      </a:lvl5pPr>
      <a:lvl6pPr marL="5012194" indent="-520398" algn="l" defTabSz="2084956" rtl="0" fontAlgn="base">
        <a:spcBef>
          <a:spcPct val="20000"/>
        </a:spcBef>
        <a:spcAft>
          <a:spcPct val="0"/>
        </a:spcAft>
        <a:buChar char="»"/>
        <a:defRPr sz="4600">
          <a:solidFill>
            <a:schemeClr val="tx1"/>
          </a:solidFill>
          <a:latin typeface="+mn-lt"/>
        </a:defRPr>
      </a:lvl6pPr>
      <a:lvl7pPr marL="5335199" indent="-520398" algn="l" defTabSz="2084956" rtl="0" fontAlgn="base">
        <a:spcBef>
          <a:spcPct val="20000"/>
        </a:spcBef>
        <a:spcAft>
          <a:spcPct val="0"/>
        </a:spcAft>
        <a:buChar char="»"/>
        <a:defRPr sz="4600">
          <a:solidFill>
            <a:schemeClr val="tx1"/>
          </a:solidFill>
          <a:latin typeface="+mn-lt"/>
        </a:defRPr>
      </a:lvl7pPr>
      <a:lvl8pPr marL="5658205" indent="-520398" algn="l" defTabSz="2084956" rtl="0" fontAlgn="base">
        <a:spcBef>
          <a:spcPct val="20000"/>
        </a:spcBef>
        <a:spcAft>
          <a:spcPct val="0"/>
        </a:spcAft>
        <a:buChar char="»"/>
        <a:defRPr sz="4600">
          <a:solidFill>
            <a:schemeClr val="tx1"/>
          </a:solidFill>
          <a:latin typeface="+mn-lt"/>
        </a:defRPr>
      </a:lvl8pPr>
      <a:lvl9pPr marL="5981210" indent="-520398" algn="l" defTabSz="2084956" rtl="0" fontAlgn="base">
        <a:spcBef>
          <a:spcPct val="20000"/>
        </a:spcBef>
        <a:spcAft>
          <a:spcPct val="0"/>
        </a:spcAft>
        <a:buChar char="»"/>
        <a:defRPr sz="4600">
          <a:solidFill>
            <a:schemeClr val="tx1"/>
          </a:solidFill>
          <a:latin typeface="+mn-lt"/>
        </a:defRPr>
      </a:lvl9pPr>
    </p:bodyStyle>
    <p:otherStyle>
      <a:defPPr>
        <a:defRPr lang="en-US"/>
      </a:defPPr>
      <a:lvl1pPr marL="0" algn="l" defTabSz="646011" rtl="0" eaLnBrk="1" latinLnBrk="0" hangingPunct="1">
        <a:defRPr sz="1300" kern="1200">
          <a:solidFill>
            <a:schemeClr val="tx1"/>
          </a:solidFill>
          <a:latin typeface="+mn-lt"/>
          <a:ea typeface="+mn-ea"/>
          <a:cs typeface="+mn-cs"/>
        </a:defRPr>
      </a:lvl1pPr>
      <a:lvl2pPr marL="323006" algn="l" defTabSz="646011" rtl="0" eaLnBrk="1" latinLnBrk="0" hangingPunct="1">
        <a:defRPr sz="1300" kern="1200">
          <a:solidFill>
            <a:schemeClr val="tx1"/>
          </a:solidFill>
          <a:latin typeface="+mn-lt"/>
          <a:ea typeface="+mn-ea"/>
          <a:cs typeface="+mn-cs"/>
        </a:defRPr>
      </a:lvl2pPr>
      <a:lvl3pPr marL="646011" algn="l" defTabSz="646011" rtl="0" eaLnBrk="1" latinLnBrk="0" hangingPunct="1">
        <a:defRPr sz="1300" kern="1200">
          <a:solidFill>
            <a:schemeClr val="tx1"/>
          </a:solidFill>
          <a:latin typeface="+mn-lt"/>
          <a:ea typeface="+mn-ea"/>
          <a:cs typeface="+mn-cs"/>
        </a:defRPr>
      </a:lvl3pPr>
      <a:lvl4pPr marL="969017" algn="l" defTabSz="646011" rtl="0" eaLnBrk="1" latinLnBrk="0" hangingPunct="1">
        <a:defRPr sz="1300" kern="1200">
          <a:solidFill>
            <a:schemeClr val="tx1"/>
          </a:solidFill>
          <a:latin typeface="+mn-lt"/>
          <a:ea typeface="+mn-ea"/>
          <a:cs typeface="+mn-cs"/>
        </a:defRPr>
      </a:lvl4pPr>
      <a:lvl5pPr marL="1292022" algn="l" defTabSz="646011" rtl="0" eaLnBrk="1" latinLnBrk="0" hangingPunct="1">
        <a:defRPr sz="1300" kern="1200">
          <a:solidFill>
            <a:schemeClr val="tx1"/>
          </a:solidFill>
          <a:latin typeface="+mn-lt"/>
          <a:ea typeface="+mn-ea"/>
          <a:cs typeface="+mn-cs"/>
        </a:defRPr>
      </a:lvl5pPr>
      <a:lvl6pPr marL="1615028" algn="l" defTabSz="646011" rtl="0" eaLnBrk="1" latinLnBrk="0" hangingPunct="1">
        <a:defRPr sz="1300" kern="1200">
          <a:solidFill>
            <a:schemeClr val="tx1"/>
          </a:solidFill>
          <a:latin typeface="+mn-lt"/>
          <a:ea typeface="+mn-ea"/>
          <a:cs typeface="+mn-cs"/>
        </a:defRPr>
      </a:lvl6pPr>
      <a:lvl7pPr marL="1938033" algn="l" defTabSz="646011" rtl="0" eaLnBrk="1" latinLnBrk="0" hangingPunct="1">
        <a:defRPr sz="1300" kern="1200">
          <a:solidFill>
            <a:schemeClr val="tx1"/>
          </a:solidFill>
          <a:latin typeface="+mn-lt"/>
          <a:ea typeface="+mn-ea"/>
          <a:cs typeface="+mn-cs"/>
        </a:defRPr>
      </a:lvl7pPr>
      <a:lvl8pPr marL="2261039" algn="l" defTabSz="646011" rtl="0" eaLnBrk="1" latinLnBrk="0" hangingPunct="1">
        <a:defRPr sz="1300" kern="1200">
          <a:solidFill>
            <a:schemeClr val="tx1"/>
          </a:solidFill>
          <a:latin typeface="+mn-lt"/>
          <a:ea typeface="+mn-ea"/>
          <a:cs typeface="+mn-cs"/>
        </a:defRPr>
      </a:lvl8pPr>
      <a:lvl9pPr marL="2584044" algn="l" defTabSz="64601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29"/>
          <p:cNvSpPr>
            <a:spLocks noChangeArrowheads="1"/>
          </p:cNvSpPr>
          <p:nvPr/>
        </p:nvSpPr>
        <p:spPr bwMode="auto">
          <a:xfrm>
            <a:off x="-4" y="13753952"/>
            <a:ext cx="21386804" cy="1368575"/>
          </a:xfrm>
          <a:prstGeom prst="rect">
            <a:avLst/>
          </a:prstGeom>
          <a:solidFill>
            <a:schemeClr val="accent5">
              <a:lumMod val="25000"/>
            </a:schemeClr>
          </a:solidFill>
          <a:ln w="9525">
            <a:noFill/>
            <a:miter lim="800000"/>
            <a:headEnd/>
            <a:tailEnd/>
          </a:ln>
        </p:spPr>
        <p:txBody>
          <a:bodyPr wrap="none" lIns="64602" tIns="32301" rIns="64602" bIns="32301" anchor="ctr"/>
          <a:lstStyle/>
          <a:p>
            <a:pPr>
              <a:defRPr/>
            </a:pPr>
            <a:endParaRPr lang="en-GB"/>
          </a:p>
        </p:txBody>
      </p:sp>
      <p:sp>
        <p:nvSpPr>
          <p:cNvPr id="2051" name="Text Box 10"/>
          <p:cNvSpPr txBox="1">
            <a:spLocks noChangeArrowheads="1"/>
          </p:cNvSpPr>
          <p:nvPr/>
        </p:nvSpPr>
        <p:spPr bwMode="auto">
          <a:xfrm>
            <a:off x="2" y="1384036"/>
            <a:ext cx="20908998" cy="352235"/>
          </a:xfrm>
          <a:prstGeom prst="rect">
            <a:avLst/>
          </a:prstGeom>
          <a:noFill/>
          <a:ln w="9525">
            <a:noFill/>
            <a:miter lim="800000"/>
            <a:headEnd/>
            <a:tailEnd/>
          </a:ln>
        </p:spPr>
        <p:txBody>
          <a:bodyPr lIns="44032" tIns="22014" rIns="44032" bIns="22014" anchor="ctr">
            <a:spAutoFit/>
          </a:bodyPr>
          <a:lstStyle/>
          <a:p>
            <a:pPr algn="ctr" defTabSz="439647"/>
            <a:r>
              <a:rPr lang="en-GB" dirty="0">
                <a:solidFill>
                  <a:srgbClr val="20628D"/>
                </a:solidFill>
                <a:latin typeface="Arial" charset="0"/>
              </a:rPr>
              <a:t>Michele Sevegnani</a:t>
            </a:r>
            <a:r>
              <a:rPr lang="pl-PL" dirty="0">
                <a:solidFill>
                  <a:srgbClr val="20628D"/>
                </a:solidFill>
                <a:latin typeface="Arial" charset="0"/>
              </a:rPr>
              <a:t>             Mariusz Szmajduch</a:t>
            </a:r>
            <a:endParaRPr lang="en-GB" dirty="0">
              <a:solidFill>
                <a:srgbClr val="20628D"/>
              </a:solidFill>
              <a:latin typeface="Arial" charset="0"/>
            </a:endParaRPr>
          </a:p>
          <a:p>
            <a:pPr algn="ctr" defTabSz="439647"/>
            <a:endParaRPr lang="en-GB" sz="300" dirty="0">
              <a:solidFill>
                <a:srgbClr val="20628D"/>
              </a:solidFill>
              <a:latin typeface="Arial" charset="0"/>
            </a:endParaRPr>
          </a:p>
        </p:txBody>
      </p:sp>
      <p:sp>
        <p:nvSpPr>
          <p:cNvPr id="2052" name="Rectangle 29"/>
          <p:cNvSpPr>
            <a:spLocks noChangeArrowheads="1"/>
          </p:cNvSpPr>
          <p:nvPr/>
        </p:nvSpPr>
        <p:spPr bwMode="auto">
          <a:xfrm>
            <a:off x="0" y="0"/>
            <a:ext cx="21386804" cy="2952750"/>
          </a:xfrm>
          <a:prstGeom prst="rect">
            <a:avLst/>
          </a:prstGeom>
          <a:solidFill>
            <a:schemeClr val="accent5">
              <a:lumMod val="25000"/>
            </a:schemeClr>
          </a:solidFill>
          <a:ln w="9525">
            <a:noFill/>
            <a:miter lim="800000"/>
            <a:headEnd/>
            <a:tailEnd/>
          </a:ln>
        </p:spPr>
        <p:txBody>
          <a:bodyPr wrap="none" lIns="64602" tIns="32301" rIns="64602" bIns="32301" anchor="ctr"/>
          <a:lstStyle/>
          <a:p>
            <a:pPr>
              <a:defRPr/>
            </a:pPr>
            <a:endParaRPr lang="en-GB"/>
          </a:p>
        </p:txBody>
      </p:sp>
      <p:sp>
        <p:nvSpPr>
          <p:cNvPr id="2090" name="TextBox 60"/>
          <p:cNvSpPr txBox="1">
            <a:spLocks noChangeArrowheads="1"/>
          </p:cNvSpPr>
          <p:nvPr/>
        </p:nvSpPr>
        <p:spPr bwMode="auto">
          <a:xfrm>
            <a:off x="468264" y="14136316"/>
            <a:ext cx="5049300" cy="603842"/>
          </a:xfrm>
          <a:prstGeom prst="rect">
            <a:avLst/>
          </a:prstGeom>
          <a:solidFill>
            <a:schemeClr val="accent5">
              <a:lumMod val="25000"/>
            </a:schemeClr>
          </a:solidFill>
          <a:ln w="9525">
            <a:noFill/>
            <a:miter lim="800000"/>
            <a:headEnd/>
            <a:tailEnd/>
          </a:ln>
        </p:spPr>
        <p:txBody>
          <a:bodyPr wrap="none" lIns="64602" tIns="32301" rIns="64602" bIns="32301" anchor="ctr"/>
          <a:lstStyle/>
          <a:p>
            <a:pPr>
              <a:defRPr/>
            </a:pPr>
            <a:r>
              <a:rPr lang="en-GB" sz="2000" dirty="0" smtClean="0">
                <a:solidFill>
                  <a:schemeClr val="bg1"/>
                </a:solidFill>
              </a:rPr>
              <a:t>Acknowledgments</a:t>
            </a:r>
            <a:r>
              <a:rPr lang="pl-PL" sz="2000" dirty="0" smtClean="0">
                <a:solidFill>
                  <a:schemeClr val="bg1"/>
                </a:solidFill>
              </a:rPr>
              <a:t>:</a:t>
            </a:r>
          </a:p>
          <a:p>
            <a:pPr>
              <a:defRPr/>
            </a:pPr>
            <a:r>
              <a:rPr lang="pl-PL" sz="2000" dirty="0" smtClean="0">
                <a:solidFill>
                  <a:schemeClr val="bg1"/>
                </a:solidFill>
              </a:rPr>
              <a:t>This work was funded by an </a:t>
            </a:r>
            <a:r>
              <a:rPr lang="en-GB" sz="2000" dirty="0" smtClean="0">
                <a:solidFill>
                  <a:schemeClr val="bg1"/>
                </a:solidFill>
              </a:rPr>
              <a:t>EPSRC</a:t>
            </a:r>
            <a:r>
              <a:rPr lang="pl-PL" sz="2000" dirty="0" smtClean="0">
                <a:solidFill>
                  <a:schemeClr val="bg1"/>
                </a:solidFill>
              </a:rPr>
              <a:t> Vacation Scholarship</a:t>
            </a:r>
          </a:p>
          <a:p>
            <a:pPr>
              <a:defRPr/>
            </a:pPr>
            <a:r>
              <a:rPr lang="pl-PL" sz="2000" dirty="0" smtClean="0">
                <a:solidFill>
                  <a:schemeClr val="bg1"/>
                </a:solidFill>
              </a:rPr>
              <a:t>Project supervisor: Dr Michele Sevegnani</a:t>
            </a:r>
            <a:r>
              <a:rPr lang="en-GB" sz="2000" dirty="0" smtClean="0"/>
              <a:t>.</a:t>
            </a:r>
            <a:endParaRPr lang="en-GB" sz="2000" dirty="0"/>
          </a:p>
        </p:txBody>
      </p:sp>
      <p:grpSp>
        <p:nvGrpSpPr>
          <p:cNvPr id="16" name="Group 15"/>
          <p:cNvGrpSpPr/>
          <p:nvPr/>
        </p:nvGrpSpPr>
        <p:grpSpPr>
          <a:xfrm>
            <a:off x="5677572" y="520551"/>
            <a:ext cx="14886665" cy="1911648"/>
            <a:chOff x="6234365" y="658415"/>
            <a:chExt cx="14886665" cy="1911648"/>
          </a:xfrm>
        </p:grpSpPr>
        <p:sp>
          <p:nvSpPr>
            <p:cNvPr id="2053" name="Text Box 9"/>
            <p:cNvSpPr txBox="1">
              <a:spLocks noChangeArrowheads="1"/>
            </p:cNvSpPr>
            <p:nvPr/>
          </p:nvSpPr>
          <p:spPr bwMode="auto">
            <a:xfrm>
              <a:off x="6234365" y="658415"/>
              <a:ext cx="14886665" cy="967788"/>
            </a:xfrm>
            <a:prstGeom prst="rect">
              <a:avLst/>
            </a:prstGeom>
            <a:noFill/>
            <a:ln w="9525">
              <a:noFill/>
              <a:miter lim="800000"/>
              <a:headEnd/>
              <a:tailEnd/>
            </a:ln>
          </p:spPr>
          <p:txBody>
            <a:bodyPr wrap="square" lIns="44032" tIns="22014" rIns="44032" bIns="22014" anchor="ctr">
              <a:spAutoFit/>
            </a:bodyPr>
            <a:lstStyle/>
            <a:p>
              <a:pPr algn="ctr" defTabSz="439647"/>
              <a:r>
                <a:rPr lang="en-GB" sz="6000" b="1" dirty="0">
                  <a:solidFill>
                    <a:schemeClr val="bg1"/>
                  </a:solidFill>
                </a:rPr>
                <a:t>RPOs for bigraphs with </a:t>
              </a:r>
              <a:r>
                <a:rPr lang="en-GB" sz="6000" b="1" dirty="0" smtClean="0">
                  <a:solidFill>
                    <a:schemeClr val="bg1"/>
                  </a:solidFill>
                </a:rPr>
                <a:t>sharing</a:t>
              </a:r>
              <a:endParaRPr lang="en-US" sz="6000" b="1" dirty="0">
                <a:solidFill>
                  <a:schemeClr val="bg1"/>
                </a:solidFill>
                <a:latin typeface="Arial" charset="0"/>
              </a:endParaRPr>
            </a:p>
          </p:txBody>
        </p:sp>
        <p:sp>
          <p:nvSpPr>
            <p:cNvPr id="79" name="TextBox 78"/>
            <p:cNvSpPr txBox="1"/>
            <p:nvPr/>
          </p:nvSpPr>
          <p:spPr>
            <a:xfrm>
              <a:off x="7376997" y="1800622"/>
              <a:ext cx="12601400" cy="769441"/>
            </a:xfrm>
            <a:prstGeom prst="rect">
              <a:avLst/>
            </a:prstGeom>
            <a:noFill/>
          </p:spPr>
          <p:txBody>
            <a:bodyPr wrap="square" rtlCol="0">
              <a:spAutoFit/>
            </a:bodyPr>
            <a:lstStyle/>
            <a:p>
              <a:pPr algn="ctr"/>
              <a:r>
                <a:rPr lang="pl-PL" sz="4400" dirty="0" smtClean="0">
                  <a:solidFill>
                    <a:schemeClr val="bg1"/>
                  </a:solidFill>
                </a:rPr>
                <a:t>Mariusz Szmajduch</a:t>
              </a:r>
              <a:endParaRPr lang="pl-PL" sz="4400" dirty="0">
                <a:solidFill>
                  <a:schemeClr val="bg1"/>
                </a:solidFill>
              </a:endParaRPr>
            </a:p>
          </p:txBody>
        </p:sp>
      </p:grpSp>
      <p:pic>
        <p:nvPicPr>
          <p:cNvPr id="95" name="Picture 94" descr="EPSRC_0001.jpg"/>
          <p:cNvPicPr>
            <a:picLocks noChangeAspect="1"/>
          </p:cNvPicPr>
          <p:nvPr/>
        </p:nvPicPr>
        <p:blipFill>
          <a:blip r:embed="rId3" cstate="print"/>
          <a:stretch>
            <a:fillRect/>
          </a:stretch>
        </p:blipFill>
        <p:spPr>
          <a:xfrm>
            <a:off x="17964248" y="13916269"/>
            <a:ext cx="2954288" cy="1043941"/>
          </a:xfrm>
          <a:prstGeom prst="rect">
            <a:avLst/>
          </a:prstGeom>
        </p:spPr>
      </p:pic>
      <p:grpSp>
        <p:nvGrpSpPr>
          <p:cNvPr id="96" name="Group 95"/>
          <p:cNvGrpSpPr/>
          <p:nvPr/>
        </p:nvGrpSpPr>
        <p:grpSpPr>
          <a:xfrm>
            <a:off x="468264" y="414848"/>
            <a:ext cx="4032448" cy="2123054"/>
            <a:chOff x="187924" y="756296"/>
            <a:chExt cx="4032448" cy="2123053"/>
          </a:xfrm>
        </p:grpSpPr>
        <p:sp>
          <p:nvSpPr>
            <p:cNvPr id="97" name="TextBox 68"/>
            <p:cNvSpPr txBox="1">
              <a:spLocks noChangeArrowheads="1"/>
            </p:cNvSpPr>
            <p:nvPr/>
          </p:nvSpPr>
          <p:spPr bwMode="auto">
            <a:xfrm>
              <a:off x="187924" y="2480692"/>
              <a:ext cx="4032000" cy="398657"/>
            </a:xfrm>
            <a:prstGeom prst="rect">
              <a:avLst/>
            </a:prstGeom>
            <a:solidFill>
              <a:schemeClr val="bg1"/>
            </a:solidFill>
            <a:ln w="9525">
              <a:noFill/>
              <a:miter lim="800000"/>
              <a:headEnd/>
              <a:tailEnd/>
            </a:ln>
          </p:spPr>
          <p:txBody>
            <a:bodyPr wrap="square" lIns="64602" tIns="32301" rIns="64602" bIns="32301">
              <a:spAutoFit/>
            </a:bodyPr>
            <a:lstStyle/>
            <a:p>
              <a:pPr algn="ctr">
                <a:lnSpc>
                  <a:spcPts val="2614"/>
                </a:lnSpc>
              </a:pPr>
              <a:r>
                <a:rPr lang="en-GB" sz="2400" dirty="0" smtClean="0">
                  <a:solidFill>
                    <a:srgbClr val="00436F"/>
                  </a:solidFill>
                  <a:latin typeface="Arial" charset="0"/>
                  <a:ea typeface="Tahoma" pitchFamily="34" charset="0"/>
                  <a:cs typeface="Arial" charset="0"/>
                </a:rPr>
                <a:t>Computing Science</a:t>
              </a:r>
              <a:endParaRPr lang="en-GB" sz="2500" dirty="0">
                <a:solidFill>
                  <a:srgbClr val="00436F"/>
                </a:solidFill>
                <a:latin typeface="Arial" charset="0"/>
                <a:ea typeface="Tahoma" pitchFamily="34" charset="0"/>
                <a:cs typeface="Arial" charset="0"/>
              </a:endParaRPr>
            </a:p>
          </p:txBody>
        </p:sp>
        <p:pic>
          <p:nvPicPr>
            <p:cNvPr id="98" name="Picture 97" descr="media_357918_en.gif"/>
            <p:cNvPicPr>
              <a:picLocks noChangeAspect="1"/>
            </p:cNvPicPr>
            <p:nvPr/>
          </p:nvPicPr>
          <p:blipFill>
            <a:blip r:embed="rId4" cstate="print"/>
            <a:stretch>
              <a:fillRect/>
            </a:stretch>
          </p:blipFill>
          <p:spPr>
            <a:xfrm>
              <a:off x="187924" y="756296"/>
              <a:ext cx="4032448" cy="1728192"/>
            </a:xfrm>
            <a:prstGeom prst="rect">
              <a:avLst/>
            </a:prstGeom>
          </p:spPr>
        </p:pic>
      </p:grpSp>
      <p:sp>
        <p:nvSpPr>
          <p:cNvPr id="94" name="TextBox 93"/>
          <p:cNvSpPr txBox="1"/>
          <p:nvPr/>
        </p:nvSpPr>
        <p:spPr>
          <a:xfrm>
            <a:off x="7453041" y="2952750"/>
            <a:ext cx="6517518" cy="4154984"/>
          </a:xfrm>
          <a:prstGeom prst="rect">
            <a:avLst/>
          </a:prstGeom>
          <a:noFill/>
        </p:spPr>
        <p:txBody>
          <a:bodyPr wrap="square" rtlCol="0">
            <a:spAutoFit/>
          </a:bodyPr>
          <a:lstStyle/>
          <a:p>
            <a:r>
              <a:rPr lang="pl-PL" sz="2800" b="1" dirty="0" smtClean="0"/>
              <a:t>Relative Push-Outs (RPOs) always exist in the epimorphic sub-precategories of place graphs with sharing, SPg</a:t>
            </a:r>
            <a:r>
              <a:rPr lang="pl-PL" sz="2800" b="1" baseline="30000" dirty="0" smtClean="0"/>
              <a:t>e</a:t>
            </a:r>
            <a:r>
              <a:rPr lang="pl-PL" sz="2800" b="1" dirty="0" smtClean="0"/>
              <a:t>(</a:t>
            </a:r>
            <a:r>
              <a:rPr lang="pl-PL" sz="2800" b="1" i="1" dirty="0" smtClean="0"/>
              <a:t>K)</a:t>
            </a:r>
            <a:r>
              <a:rPr lang="pl-PL" sz="1800" dirty="0" smtClean="0"/>
              <a:t>.</a:t>
            </a:r>
          </a:p>
          <a:p>
            <a:endParaRPr lang="pl-PL" sz="1800" dirty="0" smtClean="0"/>
          </a:p>
          <a:p>
            <a:r>
              <a:rPr lang="pl-PL" sz="1800" dirty="0" smtClean="0"/>
              <a:t>    </a:t>
            </a:r>
            <a:r>
              <a:rPr lang="pl-PL" sz="1800" b="1" dirty="0" smtClean="0"/>
              <a:t>RPOs do not exists in general for concrete bigraphs with sharing. </a:t>
            </a:r>
            <a:r>
              <a:rPr lang="pl-PL" sz="1800" dirty="0" smtClean="0"/>
              <a:t>Concrete bigraphs are equivalent to arrows in Category Theory. Two arrows with the same domain or with the same codomain are span and cospan respectively. If  both codomains of  span arrows are  the domains of cospan arrows (as in the picture below), then  this cospan is a </a:t>
            </a:r>
            <a:r>
              <a:rPr lang="pl-PL" sz="1800" b="1" dirty="0" smtClean="0"/>
              <a:t>bound</a:t>
            </a:r>
            <a:r>
              <a:rPr lang="pl-PL" sz="1800" dirty="0" smtClean="0"/>
              <a:t> for the span. </a:t>
            </a:r>
          </a:p>
          <a:p>
            <a:r>
              <a:rPr lang="pl-PL" sz="1800" dirty="0" smtClean="0"/>
              <a:t>    If it is possible to find another bound and the arrow between them is unique, then the latter bound is a </a:t>
            </a:r>
            <a:r>
              <a:rPr lang="pl-PL" sz="1800" b="1" dirty="0" smtClean="0"/>
              <a:t>pushout</a:t>
            </a:r>
            <a:r>
              <a:rPr lang="pl-PL" sz="1800" dirty="0" smtClean="0"/>
              <a:t>. By iterating the process we should eventually find the least bound. This is </a:t>
            </a:r>
            <a:r>
              <a:rPr lang="pl-PL" sz="1800" b="1" dirty="0" smtClean="0"/>
              <a:t>RPO</a:t>
            </a:r>
            <a:r>
              <a:rPr lang="pl-PL" sz="1800" dirty="0" smtClean="0"/>
              <a:t>. </a:t>
            </a:r>
          </a:p>
        </p:txBody>
      </p:sp>
      <p:cxnSp>
        <p:nvCxnSpPr>
          <p:cNvPr id="18" name="Curved Connector 17"/>
          <p:cNvCxnSpPr>
            <a:cxnSpLocks noChangeAspect="1"/>
          </p:cNvCxnSpPr>
          <p:nvPr/>
        </p:nvCxnSpPr>
        <p:spPr bwMode="auto">
          <a:xfrm rot="7800000" flipH="1" flipV="1">
            <a:off x="11694013" y="3737338"/>
            <a:ext cx="315575" cy="315575"/>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20" name="Rectangle 19"/>
          <p:cNvSpPr/>
          <p:nvPr/>
        </p:nvSpPr>
        <p:spPr bwMode="auto">
          <a:xfrm>
            <a:off x="7597056" y="7417246"/>
            <a:ext cx="3096344" cy="302433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dirty="0" smtClean="0">
              <a:ln>
                <a:noFill/>
              </a:ln>
              <a:solidFill>
                <a:schemeClr val="tx1"/>
              </a:solidFill>
              <a:effectLst/>
              <a:latin typeface="Times" pitchFamily="1" charset="0"/>
            </a:endParaRPr>
          </a:p>
        </p:txBody>
      </p:sp>
      <p:sp>
        <p:nvSpPr>
          <p:cNvPr id="60" name="TextBox 59"/>
          <p:cNvSpPr txBox="1"/>
          <p:nvPr/>
        </p:nvSpPr>
        <p:spPr>
          <a:xfrm>
            <a:off x="7538697" y="10362366"/>
            <a:ext cx="1572866" cy="338554"/>
          </a:xfrm>
          <a:prstGeom prst="rect">
            <a:avLst/>
          </a:prstGeom>
          <a:noFill/>
        </p:spPr>
        <p:txBody>
          <a:bodyPr wrap="none" rtlCol="0">
            <a:spAutoFit/>
          </a:bodyPr>
          <a:lstStyle/>
          <a:p>
            <a:r>
              <a:rPr lang="pl-PL" sz="1600" dirty="0" smtClean="0"/>
              <a:t>Relative pushout</a:t>
            </a:r>
            <a:endParaRPr lang="pl-PL" sz="1600" dirty="0"/>
          </a:p>
        </p:txBody>
      </p:sp>
      <p:sp>
        <p:nvSpPr>
          <p:cNvPr id="65" name="TextBox 64"/>
          <p:cNvSpPr txBox="1"/>
          <p:nvPr/>
        </p:nvSpPr>
        <p:spPr>
          <a:xfrm>
            <a:off x="7453041" y="10873630"/>
            <a:ext cx="6480720" cy="3139321"/>
          </a:xfrm>
          <a:prstGeom prst="rect">
            <a:avLst/>
          </a:prstGeom>
          <a:noFill/>
        </p:spPr>
        <p:txBody>
          <a:bodyPr wrap="square" rtlCol="0">
            <a:spAutoFit/>
          </a:bodyPr>
          <a:lstStyle/>
          <a:p>
            <a:r>
              <a:rPr lang="pl-PL" sz="1800" dirty="0" smtClean="0"/>
              <a:t>    Epimorphic means that a result of a composition over an epimorphic object is unique.Let </a:t>
            </a:r>
            <a:r>
              <a:rPr lang="pl-PL" sz="1800" b="1" dirty="0" smtClean="0"/>
              <a:t>f</a:t>
            </a:r>
            <a:r>
              <a:rPr lang="pl-PL" sz="1800" dirty="0" smtClean="0"/>
              <a:t> be epimorphic and </a:t>
            </a:r>
          </a:p>
          <a:p>
            <a:r>
              <a:rPr lang="pl-PL" sz="1800" dirty="0" smtClean="0"/>
              <a:t>	</a:t>
            </a:r>
            <a:r>
              <a:rPr lang="pl-PL" sz="1800" b="1" dirty="0" smtClean="0"/>
              <a:t>g</a:t>
            </a:r>
            <a:r>
              <a:rPr lang="pl-PL" sz="1800" b="1" baseline="-25000" dirty="0" smtClean="0"/>
              <a:t>1</a:t>
            </a:r>
            <a:r>
              <a:rPr lang="pl-PL" sz="1800" b="1" dirty="0" smtClean="0"/>
              <a:t> ◦  f = g</a:t>
            </a:r>
            <a:r>
              <a:rPr lang="pl-PL" sz="1800" b="1" baseline="-25000" dirty="0" smtClean="0"/>
              <a:t>2</a:t>
            </a:r>
            <a:r>
              <a:rPr lang="pl-PL" sz="1800" b="1" dirty="0" smtClean="0"/>
              <a:t> ◦  f</a:t>
            </a:r>
            <a:r>
              <a:rPr lang="pl-PL" sz="1800" dirty="0" smtClean="0"/>
              <a:t>, then </a:t>
            </a:r>
            <a:r>
              <a:rPr lang="pl-PL" sz="1800" b="1" dirty="0" smtClean="0"/>
              <a:t>g</a:t>
            </a:r>
            <a:r>
              <a:rPr lang="pl-PL" sz="1800" b="1" baseline="-25000" dirty="0" smtClean="0"/>
              <a:t>1</a:t>
            </a:r>
            <a:r>
              <a:rPr lang="pl-PL" sz="1800" b="1" dirty="0" smtClean="0"/>
              <a:t> = g</a:t>
            </a:r>
            <a:r>
              <a:rPr lang="pl-PL" sz="1800" b="1" baseline="-25000" dirty="0" smtClean="0"/>
              <a:t>2</a:t>
            </a:r>
            <a:r>
              <a:rPr lang="pl-PL" sz="1800" dirty="0" smtClean="0"/>
              <a:t>.</a:t>
            </a:r>
          </a:p>
          <a:p>
            <a:endParaRPr lang="pl-PL" sz="1800" dirty="0" smtClean="0"/>
          </a:p>
          <a:p>
            <a:r>
              <a:rPr lang="pl-PL" sz="1800" dirty="0" smtClean="0"/>
              <a:t>   </a:t>
            </a:r>
            <a:r>
              <a:rPr lang="pl-PL" sz="1800" b="1" dirty="0" smtClean="0"/>
              <a:t>This property may be exploited to solve the problem of RPOs for bigraphs with sharing</a:t>
            </a:r>
            <a:r>
              <a:rPr lang="pl-PL" sz="1800" dirty="0" smtClean="0"/>
              <a:t>. It is possible to construct RPOs for bigraphs with sharing as well, but on the condition that mediating objects for created bounds are restricted to be epimorphic. The above property makes it impossible to construct more than one arrow between RPO candidate and another pushout.</a:t>
            </a:r>
          </a:p>
          <a:p>
            <a:r>
              <a:rPr lang="pl-PL" sz="1800" dirty="0" smtClean="0"/>
              <a:t> </a:t>
            </a:r>
            <a:endParaRPr lang="pl-PL" sz="1800" b="1" dirty="0"/>
          </a:p>
        </p:txBody>
      </p:sp>
      <p:sp>
        <p:nvSpPr>
          <p:cNvPr id="111" name="TextBox 110"/>
          <p:cNvSpPr txBox="1"/>
          <p:nvPr/>
        </p:nvSpPr>
        <p:spPr>
          <a:xfrm>
            <a:off x="468264" y="9577486"/>
            <a:ext cx="3456383" cy="2446824"/>
          </a:xfrm>
          <a:prstGeom prst="rect">
            <a:avLst/>
          </a:prstGeom>
          <a:noFill/>
        </p:spPr>
        <p:txBody>
          <a:bodyPr wrap="square" rtlCol="0">
            <a:spAutoFit/>
          </a:bodyPr>
          <a:lstStyle/>
          <a:p>
            <a:r>
              <a:rPr lang="pl-PL" dirty="0" smtClean="0"/>
              <a:t>   Bigraphs are intended to model systems whith evolving locality and connectivity, such as:</a:t>
            </a:r>
          </a:p>
          <a:p>
            <a:endParaRPr lang="pl-PL" dirty="0" smtClean="0"/>
          </a:p>
          <a:p>
            <a:pPr>
              <a:buFont typeface="Arial" pitchFamily="34" charset="0"/>
              <a:buChar char="•"/>
            </a:pPr>
            <a:r>
              <a:rPr lang="pl-PL" dirty="0" smtClean="0"/>
              <a:t> wireless networks</a:t>
            </a:r>
          </a:p>
          <a:p>
            <a:pPr>
              <a:buFont typeface="Arial" pitchFamily="34" charset="0"/>
              <a:buChar char="•"/>
            </a:pPr>
            <a:r>
              <a:rPr lang="pl-PL" dirty="0" smtClean="0"/>
              <a:t> social networks</a:t>
            </a:r>
          </a:p>
          <a:p>
            <a:pPr>
              <a:buFont typeface="Arial" pitchFamily="34" charset="0"/>
              <a:buChar char="•"/>
            </a:pPr>
            <a:r>
              <a:rPr lang="pl-PL" dirty="0" smtClean="0"/>
              <a:t> AI</a:t>
            </a:r>
          </a:p>
          <a:p>
            <a:pPr>
              <a:buFont typeface="Arial" pitchFamily="34" charset="0"/>
              <a:buChar char="•"/>
            </a:pPr>
            <a:r>
              <a:rPr lang="pl-PL" dirty="0" smtClean="0"/>
              <a:t> autonomous vehicles</a:t>
            </a:r>
          </a:p>
          <a:p>
            <a:endParaRPr lang="pl-PL" dirty="0" smtClean="0"/>
          </a:p>
        </p:txBody>
      </p:sp>
      <p:sp>
        <p:nvSpPr>
          <p:cNvPr id="67" name="TextBox 66"/>
          <p:cNvSpPr txBox="1"/>
          <p:nvPr/>
        </p:nvSpPr>
        <p:spPr>
          <a:xfrm>
            <a:off x="468264" y="2952750"/>
            <a:ext cx="2074542" cy="523220"/>
          </a:xfrm>
          <a:prstGeom prst="rect">
            <a:avLst/>
          </a:prstGeom>
          <a:noFill/>
        </p:spPr>
        <p:txBody>
          <a:bodyPr wrap="none" rtlCol="0">
            <a:spAutoFit/>
          </a:bodyPr>
          <a:lstStyle/>
          <a:p>
            <a:r>
              <a:rPr lang="pl-PL" sz="2800" b="1" dirty="0" smtClean="0"/>
              <a:t>Background</a:t>
            </a:r>
          </a:p>
        </p:txBody>
      </p:sp>
      <p:sp>
        <p:nvSpPr>
          <p:cNvPr id="75" name="TextBox 74"/>
          <p:cNvSpPr txBox="1"/>
          <p:nvPr/>
        </p:nvSpPr>
        <p:spPr>
          <a:xfrm>
            <a:off x="468264" y="3528814"/>
            <a:ext cx="5910592" cy="923330"/>
          </a:xfrm>
          <a:prstGeom prst="rect">
            <a:avLst/>
          </a:prstGeom>
          <a:noFill/>
        </p:spPr>
        <p:txBody>
          <a:bodyPr wrap="none" rtlCol="0">
            <a:spAutoFit/>
          </a:bodyPr>
          <a:lstStyle/>
          <a:p>
            <a:r>
              <a:rPr lang="pl-PL" sz="1800" dirty="0" smtClean="0"/>
              <a:t>   This is the simplest formula describing bigraphs:</a:t>
            </a:r>
          </a:p>
          <a:p>
            <a:r>
              <a:rPr lang="pl-PL" sz="1800" dirty="0" smtClean="0"/>
              <a:t>	</a:t>
            </a:r>
            <a:r>
              <a:rPr lang="pl-PL" sz="1800" b="1" dirty="0" smtClean="0"/>
              <a:t>B = &lt;B</a:t>
            </a:r>
            <a:r>
              <a:rPr lang="pl-PL" sz="1800" b="1" baseline="30000" dirty="0" smtClean="0"/>
              <a:t>P</a:t>
            </a:r>
            <a:r>
              <a:rPr lang="pl-PL" sz="1800" b="1" dirty="0" smtClean="0"/>
              <a:t>, B</a:t>
            </a:r>
            <a:r>
              <a:rPr lang="pl-PL" sz="1800" b="1" baseline="30000" dirty="0" smtClean="0"/>
              <a:t>L</a:t>
            </a:r>
            <a:r>
              <a:rPr lang="pl-PL" sz="1800" b="1" dirty="0" smtClean="0"/>
              <a:t>&gt;</a:t>
            </a:r>
          </a:p>
          <a:p>
            <a:r>
              <a:rPr lang="pl-PL" sz="1800" dirty="0" smtClean="0"/>
              <a:t>with two constituents (some details are intentionally omitted):</a:t>
            </a:r>
          </a:p>
        </p:txBody>
      </p:sp>
      <p:sp>
        <p:nvSpPr>
          <p:cNvPr id="73" name="TextBox 72"/>
          <p:cNvSpPr txBox="1"/>
          <p:nvPr/>
        </p:nvSpPr>
        <p:spPr>
          <a:xfrm>
            <a:off x="468264" y="6337126"/>
            <a:ext cx="2160240" cy="584775"/>
          </a:xfrm>
          <a:prstGeom prst="rect">
            <a:avLst/>
          </a:prstGeom>
          <a:noFill/>
        </p:spPr>
        <p:txBody>
          <a:bodyPr wrap="square" rtlCol="0">
            <a:spAutoFit/>
          </a:bodyPr>
          <a:lstStyle/>
          <a:p>
            <a:r>
              <a:rPr lang="pl-PL" sz="1600" dirty="0" smtClean="0"/>
              <a:t>Place graph B</a:t>
            </a:r>
            <a:r>
              <a:rPr lang="pl-PL" sz="1600" baseline="30000" dirty="0" smtClean="0"/>
              <a:t>P</a:t>
            </a:r>
            <a:r>
              <a:rPr lang="pl-PL" sz="1600" dirty="0" smtClean="0"/>
              <a:t>  models locality</a:t>
            </a:r>
          </a:p>
        </p:txBody>
      </p:sp>
      <p:grpSp>
        <p:nvGrpSpPr>
          <p:cNvPr id="156" name="Group 155"/>
          <p:cNvGrpSpPr/>
          <p:nvPr/>
        </p:nvGrpSpPr>
        <p:grpSpPr>
          <a:xfrm>
            <a:off x="4356696" y="4248894"/>
            <a:ext cx="1728192" cy="2376264"/>
            <a:chOff x="4356696" y="4248894"/>
            <a:chExt cx="1728192" cy="2376264"/>
          </a:xfrm>
        </p:grpSpPr>
        <p:sp>
          <p:nvSpPr>
            <p:cNvPr id="90" name="Arc 89"/>
            <p:cNvSpPr/>
            <p:nvPr/>
          </p:nvSpPr>
          <p:spPr bwMode="auto">
            <a:xfrm rot="5400000">
              <a:off x="4284688" y="4320902"/>
              <a:ext cx="1008112" cy="864096"/>
            </a:xfrm>
            <a:prstGeom prst="arc">
              <a:avLst>
                <a:gd name="adj1" fmla="val 16340138"/>
                <a:gd name="adj2" fmla="val 0"/>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92" name="Arc 91"/>
            <p:cNvSpPr/>
            <p:nvPr/>
          </p:nvSpPr>
          <p:spPr bwMode="auto">
            <a:xfrm rot="16200000">
              <a:off x="5148784" y="5689054"/>
              <a:ext cx="1008112" cy="864096"/>
            </a:xfrm>
            <a:prstGeom prst="arc">
              <a:avLst>
                <a:gd name="adj1" fmla="val 16340138"/>
                <a:gd name="adj2" fmla="val 0"/>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grpSp>
          <p:nvGrpSpPr>
            <p:cNvPr id="141" name="Group 140"/>
            <p:cNvGrpSpPr/>
            <p:nvPr/>
          </p:nvGrpSpPr>
          <p:grpSpPr>
            <a:xfrm>
              <a:off x="4432276" y="4464918"/>
              <a:ext cx="1364580" cy="1781170"/>
              <a:chOff x="4432276" y="4464918"/>
              <a:chExt cx="1364580" cy="1781170"/>
            </a:xfrm>
          </p:grpSpPr>
          <p:sp>
            <p:nvSpPr>
              <p:cNvPr id="93" name="TextBox 92"/>
              <p:cNvSpPr txBox="1"/>
              <p:nvPr/>
            </p:nvSpPr>
            <p:spPr>
              <a:xfrm>
                <a:off x="4932760" y="4464918"/>
                <a:ext cx="432048" cy="338554"/>
              </a:xfrm>
              <a:prstGeom prst="rect">
                <a:avLst/>
              </a:prstGeom>
              <a:noFill/>
            </p:spPr>
            <p:txBody>
              <a:bodyPr wrap="square" rtlCol="0">
                <a:spAutoFit/>
              </a:bodyPr>
              <a:lstStyle/>
              <a:p>
                <a:r>
                  <a:rPr lang="pl-PL" sz="1600" dirty="0" smtClean="0"/>
                  <a:t>y</a:t>
                </a:r>
                <a:r>
                  <a:rPr lang="pl-PL" sz="1600" baseline="-25000" dirty="0" smtClean="0"/>
                  <a:t>0</a:t>
                </a:r>
                <a:endParaRPr lang="pl-PL" sz="1600" dirty="0"/>
              </a:p>
            </p:txBody>
          </p:sp>
          <p:sp>
            <p:nvSpPr>
              <p:cNvPr id="106" name="Rectangle 105"/>
              <p:cNvSpPr/>
              <p:nvPr/>
            </p:nvSpPr>
            <p:spPr>
              <a:xfrm>
                <a:off x="5327703" y="4464918"/>
                <a:ext cx="356188" cy="338554"/>
              </a:xfrm>
              <a:prstGeom prst="rect">
                <a:avLst/>
              </a:prstGeom>
            </p:spPr>
            <p:txBody>
              <a:bodyPr wrap="none">
                <a:spAutoFit/>
              </a:bodyPr>
              <a:lstStyle/>
              <a:p>
                <a:r>
                  <a:rPr lang="pl-PL" sz="1600" dirty="0" smtClean="0"/>
                  <a:t>y</a:t>
                </a:r>
                <a:r>
                  <a:rPr lang="pl-PL" sz="1600" baseline="-25000" dirty="0" smtClean="0"/>
                  <a:t>1</a:t>
                </a:r>
                <a:endParaRPr lang="pl-PL" sz="1600" dirty="0"/>
              </a:p>
            </p:txBody>
          </p:sp>
          <p:grpSp>
            <p:nvGrpSpPr>
              <p:cNvPr id="140" name="Group 139"/>
              <p:cNvGrpSpPr/>
              <p:nvPr/>
            </p:nvGrpSpPr>
            <p:grpSpPr>
              <a:xfrm>
                <a:off x="4432276" y="4608934"/>
                <a:ext cx="1364580" cy="1637154"/>
                <a:chOff x="4432276" y="4608934"/>
                <a:chExt cx="1364580" cy="1637154"/>
              </a:xfrm>
            </p:grpSpPr>
            <p:sp>
              <p:nvSpPr>
                <p:cNvPr id="74" name="Oval 73"/>
                <p:cNvSpPr/>
                <p:nvPr/>
              </p:nvSpPr>
              <p:spPr bwMode="auto">
                <a:xfrm>
                  <a:off x="4572720" y="5257006"/>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78" name="Oval 77"/>
                <p:cNvSpPr/>
                <p:nvPr/>
              </p:nvSpPr>
              <p:spPr bwMode="auto">
                <a:xfrm>
                  <a:off x="5436816" y="5257006"/>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cxnSp>
              <p:nvCxnSpPr>
                <p:cNvPr id="88" name="Straight Connector 87"/>
                <p:cNvCxnSpPr/>
                <p:nvPr/>
              </p:nvCxnSpPr>
              <p:spPr bwMode="auto">
                <a:xfrm>
                  <a:off x="5220792" y="4608934"/>
                  <a:ext cx="0" cy="1584176"/>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101" name="Straight Connector 100"/>
                <p:cNvCxnSpPr/>
                <p:nvPr/>
              </p:nvCxnSpPr>
              <p:spPr bwMode="auto">
                <a:xfrm flipH="1">
                  <a:off x="5622008" y="4635500"/>
                  <a:ext cx="4316" cy="610220"/>
                </a:xfrm>
                <a:prstGeom prst="line">
                  <a:avLst/>
                </a:prstGeom>
                <a:solidFill>
                  <a:schemeClr val="accent1"/>
                </a:solidFill>
                <a:ln w="19050" cap="flat" cmpd="sng" algn="ctr">
                  <a:solidFill>
                    <a:srgbClr val="00B050"/>
                  </a:solidFill>
                  <a:prstDash val="solid"/>
                  <a:round/>
                  <a:headEnd type="none" w="med" len="med"/>
                  <a:tailEnd type="none" w="med" len="med"/>
                </a:ln>
                <a:effectLst/>
              </p:spPr>
            </p:cxnSp>
            <p:cxnSp>
              <p:nvCxnSpPr>
                <p:cNvPr id="107" name="Straight Connector 106"/>
                <p:cNvCxnSpPr/>
                <p:nvPr/>
              </p:nvCxnSpPr>
              <p:spPr bwMode="auto">
                <a:xfrm flipH="1">
                  <a:off x="4759326" y="5629052"/>
                  <a:ext cx="4316" cy="610220"/>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108" name="TextBox 107"/>
                <p:cNvSpPr txBox="1"/>
                <p:nvPr/>
              </p:nvSpPr>
              <p:spPr>
                <a:xfrm>
                  <a:off x="4938242" y="5907534"/>
                  <a:ext cx="432048" cy="338554"/>
                </a:xfrm>
                <a:prstGeom prst="rect">
                  <a:avLst/>
                </a:prstGeom>
                <a:noFill/>
              </p:spPr>
              <p:txBody>
                <a:bodyPr wrap="square" rtlCol="0">
                  <a:spAutoFit/>
                </a:bodyPr>
                <a:lstStyle/>
                <a:p>
                  <a:r>
                    <a:rPr lang="pl-PL" sz="1600" dirty="0" smtClean="0"/>
                    <a:t>x</a:t>
                  </a:r>
                  <a:r>
                    <a:rPr lang="pl-PL" sz="1600" baseline="-25000" dirty="0" smtClean="0"/>
                    <a:t>1</a:t>
                  </a:r>
                  <a:endParaRPr lang="pl-PL" sz="1600" dirty="0"/>
                </a:p>
              </p:txBody>
            </p:sp>
            <p:sp>
              <p:nvSpPr>
                <p:cNvPr id="109" name="TextBox 108"/>
                <p:cNvSpPr txBox="1"/>
                <p:nvPr/>
              </p:nvSpPr>
              <p:spPr>
                <a:xfrm>
                  <a:off x="4432276" y="5907534"/>
                  <a:ext cx="432048" cy="338554"/>
                </a:xfrm>
                <a:prstGeom prst="rect">
                  <a:avLst/>
                </a:prstGeom>
                <a:noFill/>
              </p:spPr>
              <p:txBody>
                <a:bodyPr wrap="square" rtlCol="0">
                  <a:spAutoFit/>
                </a:bodyPr>
                <a:lstStyle/>
                <a:p>
                  <a:r>
                    <a:rPr lang="pl-PL" sz="1600" dirty="0" smtClean="0"/>
                    <a:t>x</a:t>
                  </a:r>
                  <a:r>
                    <a:rPr lang="pl-PL" sz="1600" baseline="-25000" dirty="0" smtClean="0"/>
                    <a:t>0</a:t>
                  </a:r>
                  <a:endParaRPr lang="pl-PL" sz="1600" dirty="0"/>
                </a:p>
              </p:txBody>
            </p:sp>
          </p:grpSp>
        </p:grpSp>
      </p:grpSp>
      <p:sp>
        <p:nvSpPr>
          <p:cNvPr id="110" name="TextBox 109"/>
          <p:cNvSpPr txBox="1"/>
          <p:nvPr/>
        </p:nvSpPr>
        <p:spPr>
          <a:xfrm>
            <a:off x="4284688" y="6337126"/>
            <a:ext cx="2016224" cy="584775"/>
          </a:xfrm>
          <a:prstGeom prst="rect">
            <a:avLst/>
          </a:prstGeom>
          <a:noFill/>
        </p:spPr>
        <p:txBody>
          <a:bodyPr wrap="square" rtlCol="0">
            <a:spAutoFit/>
          </a:bodyPr>
          <a:lstStyle/>
          <a:p>
            <a:r>
              <a:rPr lang="pl-PL" sz="1600" dirty="0" smtClean="0"/>
              <a:t>Link graph B</a:t>
            </a:r>
            <a:r>
              <a:rPr lang="pl-PL" sz="1600" baseline="30000" dirty="0" smtClean="0"/>
              <a:t>L</a:t>
            </a:r>
            <a:r>
              <a:rPr lang="pl-PL" sz="1600" dirty="0" smtClean="0"/>
              <a:t> models connectivity</a:t>
            </a:r>
            <a:endParaRPr lang="pl-PL" sz="1600" dirty="0"/>
          </a:p>
        </p:txBody>
      </p:sp>
      <p:sp>
        <p:nvSpPr>
          <p:cNvPr id="116" name="TextBox 115"/>
          <p:cNvSpPr txBox="1"/>
          <p:nvPr/>
        </p:nvSpPr>
        <p:spPr>
          <a:xfrm>
            <a:off x="468264" y="7489254"/>
            <a:ext cx="5616624" cy="1400383"/>
          </a:xfrm>
          <a:prstGeom prst="rect">
            <a:avLst/>
          </a:prstGeom>
          <a:noFill/>
        </p:spPr>
        <p:txBody>
          <a:bodyPr wrap="square" rtlCol="0">
            <a:spAutoFit/>
          </a:bodyPr>
          <a:lstStyle/>
          <a:p>
            <a:r>
              <a:rPr lang="pl-PL" dirty="0" smtClean="0"/>
              <a:t>   Place graphs are Directed Acyclic Graphs (DAGs). This means that children can have more than one parent and the path from children to their ancestors is not always unique. This is why the arrows between bounds are non-unique, therefore, it is impossible to define RPOs.</a:t>
            </a:r>
            <a:endParaRPr lang="pl-PL" dirty="0"/>
          </a:p>
        </p:txBody>
      </p:sp>
      <p:cxnSp>
        <p:nvCxnSpPr>
          <p:cNvPr id="143" name="Curved Connector 142"/>
          <p:cNvCxnSpPr/>
          <p:nvPr/>
        </p:nvCxnSpPr>
        <p:spPr bwMode="auto">
          <a:xfrm rot="5400000" flipH="1" flipV="1">
            <a:off x="5316378" y="12152301"/>
            <a:ext cx="1477292" cy="9674"/>
          </a:xfrm>
          <a:prstGeom prst="curvedConnector3">
            <a:avLst>
              <a:gd name="adj1" fmla="val 50000"/>
            </a:avLst>
          </a:prstGeom>
          <a:solidFill>
            <a:schemeClr val="accent1"/>
          </a:solidFill>
          <a:ln w="19050" cap="flat" cmpd="sng" algn="ctr">
            <a:solidFill>
              <a:srgbClr val="00B050"/>
            </a:solidFill>
            <a:prstDash val="solid"/>
            <a:round/>
            <a:headEnd type="none" w="med" len="med"/>
            <a:tailEnd type="none" w="med" len="med"/>
          </a:ln>
          <a:effectLst/>
        </p:spPr>
      </p:cxnSp>
      <p:grpSp>
        <p:nvGrpSpPr>
          <p:cNvPr id="149" name="Group 148"/>
          <p:cNvGrpSpPr/>
          <p:nvPr/>
        </p:nvGrpSpPr>
        <p:grpSpPr>
          <a:xfrm>
            <a:off x="3884390" y="9289454"/>
            <a:ext cx="3096344" cy="3751983"/>
            <a:chOff x="10837416" y="9535542"/>
            <a:chExt cx="3096344" cy="3751983"/>
          </a:xfrm>
        </p:grpSpPr>
        <p:sp>
          <p:nvSpPr>
            <p:cNvPr id="117" name="Rectangle 116"/>
            <p:cNvSpPr/>
            <p:nvPr/>
          </p:nvSpPr>
          <p:spPr bwMode="auto">
            <a:xfrm>
              <a:off x="10837416" y="9865518"/>
              <a:ext cx="3096344" cy="3096344"/>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grpSp>
          <p:nvGrpSpPr>
            <p:cNvPr id="120" name="Group 119"/>
            <p:cNvGrpSpPr/>
            <p:nvPr/>
          </p:nvGrpSpPr>
          <p:grpSpPr>
            <a:xfrm>
              <a:off x="11197456" y="10441582"/>
              <a:ext cx="2592288" cy="1224136"/>
              <a:chOff x="11197456" y="10441582"/>
              <a:chExt cx="2592288" cy="1224136"/>
            </a:xfrm>
          </p:grpSpPr>
          <p:sp>
            <p:nvSpPr>
              <p:cNvPr id="118" name="Oval 117"/>
              <p:cNvSpPr/>
              <p:nvPr/>
            </p:nvSpPr>
            <p:spPr bwMode="auto">
              <a:xfrm>
                <a:off x="11197456" y="10441582"/>
                <a:ext cx="1800200" cy="122413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119" name="Oval 118"/>
              <p:cNvSpPr/>
              <p:nvPr/>
            </p:nvSpPr>
            <p:spPr bwMode="auto">
              <a:xfrm>
                <a:off x="11989544" y="10441582"/>
                <a:ext cx="1800200" cy="122413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grpSp>
        <p:sp>
          <p:nvSpPr>
            <p:cNvPr id="122" name="Oval 121"/>
            <p:cNvSpPr/>
            <p:nvPr/>
          </p:nvSpPr>
          <p:spPr bwMode="auto">
            <a:xfrm>
              <a:off x="11701512" y="10801622"/>
              <a:ext cx="1080120" cy="64807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124" name="TextBox 123"/>
            <p:cNvSpPr txBox="1"/>
            <p:nvPr/>
          </p:nvSpPr>
          <p:spPr>
            <a:xfrm>
              <a:off x="11485488" y="10081542"/>
              <a:ext cx="341760" cy="353943"/>
            </a:xfrm>
            <a:prstGeom prst="rect">
              <a:avLst/>
            </a:prstGeom>
            <a:noFill/>
          </p:spPr>
          <p:txBody>
            <a:bodyPr wrap="none" rtlCol="0">
              <a:spAutoFit/>
            </a:bodyPr>
            <a:lstStyle/>
            <a:p>
              <a:r>
                <a:rPr lang="pl-PL" dirty="0" smtClean="0"/>
                <a:t>A</a:t>
              </a:r>
              <a:endParaRPr lang="pl-PL" dirty="0"/>
            </a:p>
          </p:txBody>
        </p:sp>
        <p:sp>
          <p:nvSpPr>
            <p:cNvPr id="125" name="TextBox 124"/>
            <p:cNvSpPr txBox="1"/>
            <p:nvPr/>
          </p:nvSpPr>
          <p:spPr>
            <a:xfrm>
              <a:off x="11629504" y="10585598"/>
              <a:ext cx="330540" cy="353943"/>
            </a:xfrm>
            <a:prstGeom prst="rect">
              <a:avLst/>
            </a:prstGeom>
            <a:noFill/>
          </p:spPr>
          <p:txBody>
            <a:bodyPr wrap="none" rtlCol="0">
              <a:spAutoFit/>
            </a:bodyPr>
            <a:lstStyle/>
            <a:p>
              <a:r>
                <a:rPr lang="pl-PL" dirty="0" smtClean="0"/>
                <a:t>C</a:t>
              </a:r>
              <a:endParaRPr lang="pl-PL" dirty="0"/>
            </a:p>
          </p:txBody>
        </p:sp>
        <p:sp>
          <p:nvSpPr>
            <p:cNvPr id="126" name="TextBox 125"/>
            <p:cNvSpPr txBox="1"/>
            <p:nvPr/>
          </p:nvSpPr>
          <p:spPr>
            <a:xfrm>
              <a:off x="12565608" y="10081542"/>
              <a:ext cx="330540" cy="353943"/>
            </a:xfrm>
            <a:prstGeom prst="rect">
              <a:avLst/>
            </a:prstGeom>
            <a:noFill/>
          </p:spPr>
          <p:txBody>
            <a:bodyPr wrap="none" rtlCol="0">
              <a:spAutoFit/>
            </a:bodyPr>
            <a:lstStyle/>
            <a:p>
              <a:r>
                <a:rPr lang="pl-PL" dirty="0" smtClean="0"/>
                <a:t>B</a:t>
              </a:r>
              <a:endParaRPr lang="pl-PL" dirty="0"/>
            </a:p>
          </p:txBody>
        </p:sp>
        <p:grpSp>
          <p:nvGrpSpPr>
            <p:cNvPr id="129" name="Group 128"/>
            <p:cNvGrpSpPr/>
            <p:nvPr/>
          </p:nvGrpSpPr>
          <p:grpSpPr>
            <a:xfrm>
              <a:off x="12205568" y="10909300"/>
              <a:ext cx="432048" cy="353943"/>
              <a:chOff x="12205568" y="10909300"/>
              <a:chExt cx="432048" cy="353943"/>
            </a:xfrm>
          </p:grpSpPr>
          <p:sp>
            <p:nvSpPr>
              <p:cNvPr id="121" name="Rectangle 120"/>
              <p:cNvSpPr/>
              <p:nvPr/>
            </p:nvSpPr>
            <p:spPr bwMode="auto">
              <a:xfrm>
                <a:off x="12205568" y="10945638"/>
                <a:ext cx="432048" cy="288032"/>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127" name="TextBox 126"/>
              <p:cNvSpPr txBox="1"/>
              <p:nvPr/>
            </p:nvSpPr>
            <p:spPr>
              <a:xfrm>
                <a:off x="12240642" y="10909300"/>
                <a:ext cx="293670" cy="353943"/>
              </a:xfrm>
              <a:prstGeom prst="rect">
                <a:avLst/>
              </a:prstGeom>
              <a:noFill/>
            </p:spPr>
            <p:txBody>
              <a:bodyPr wrap="none" rtlCol="0">
                <a:spAutoFit/>
              </a:bodyPr>
              <a:lstStyle/>
              <a:p>
                <a:r>
                  <a:rPr lang="pl-PL" dirty="0" smtClean="0"/>
                  <a:t>1</a:t>
                </a:r>
                <a:endParaRPr lang="pl-PL" dirty="0"/>
              </a:p>
            </p:txBody>
          </p:sp>
        </p:grpSp>
        <p:sp>
          <p:nvSpPr>
            <p:cNvPr id="128" name="Oval 127"/>
            <p:cNvSpPr/>
            <p:nvPr/>
          </p:nvSpPr>
          <p:spPr bwMode="auto">
            <a:xfrm>
              <a:off x="11197456" y="11953750"/>
              <a:ext cx="1080120" cy="64807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grpSp>
          <p:nvGrpSpPr>
            <p:cNvPr id="130" name="Group 129"/>
            <p:cNvGrpSpPr/>
            <p:nvPr/>
          </p:nvGrpSpPr>
          <p:grpSpPr>
            <a:xfrm>
              <a:off x="11485488" y="12097766"/>
              <a:ext cx="432048" cy="353943"/>
              <a:chOff x="12205568" y="10909300"/>
              <a:chExt cx="432048" cy="353943"/>
            </a:xfrm>
          </p:grpSpPr>
          <p:sp>
            <p:nvSpPr>
              <p:cNvPr id="131" name="Rectangle 130"/>
              <p:cNvSpPr/>
              <p:nvPr/>
            </p:nvSpPr>
            <p:spPr bwMode="auto">
              <a:xfrm>
                <a:off x="12205568" y="10945638"/>
                <a:ext cx="432048" cy="288032"/>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132" name="TextBox 131"/>
              <p:cNvSpPr txBox="1"/>
              <p:nvPr/>
            </p:nvSpPr>
            <p:spPr>
              <a:xfrm>
                <a:off x="12240642" y="10909300"/>
                <a:ext cx="293670" cy="353943"/>
              </a:xfrm>
              <a:prstGeom prst="rect">
                <a:avLst/>
              </a:prstGeom>
              <a:noFill/>
            </p:spPr>
            <p:txBody>
              <a:bodyPr wrap="none" rtlCol="0">
                <a:spAutoFit/>
              </a:bodyPr>
              <a:lstStyle/>
              <a:p>
                <a:r>
                  <a:rPr lang="pl-PL" dirty="0" smtClean="0"/>
                  <a:t>0</a:t>
                </a:r>
                <a:endParaRPr lang="pl-PL" dirty="0"/>
              </a:p>
            </p:txBody>
          </p:sp>
        </p:grpSp>
        <p:cxnSp>
          <p:nvCxnSpPr>
            <p:cNvPr id="134" name="Curved Connector 133"/>
            <p:cNvCxnSpPr>
              <a:stCxn id="128" idx="0"/>
            </p:cNvCxnSpPr>
            <p:nvPr/>
          </p:nvCxnSpPr>
          <p:spPr bwMode="auto">
            <a:xfrm rot="5400000" flipH="1" flipV="1">
              <a:off x="11493333" y="11591633"/>
              <a:ext cx="606300" cy="117934"/>
            </a:xfrm>
            <a:prstGeom prst="curvedConnector3">
              <a:avLst>
                <a:gd name="adj1" fmla="val 50000"/>
              </a:avLst>
            </a:prstGeom>
            <a:solidFill>
              <a:schemeClr val="accent1"/>
            </a:solidFill>
            <a:ln w="19050" cap="flat" cmpd="sng" algn="ctr">
              <a:solidFill>
                <a:srgbClr val="00B050"/>
              </a:solidFill>
              <a:prstDash val="solid"/>
              <a:round/>
              <a:headEnd type="none" w="med" len="med"/>
              <a:tailEnd type="none" w="med" len="med"/>
            </a:ln>
            <a:effectLst/>
          </p:spPr>
        </p:cxnSp>
        <p:cxnSp>
          <p:nvCxnSpPr>
            <p:cNvPr id="136" name="Curved Connector 135"/>
            <p:cNvCxnSpPr>
              <a:stCxn id="118" idx="0"/>
            </p:cNvCxnSpPr>
            <p:nvPr/>
          </p:nvCxnSpPr>
          <p:spPr bwMode="auto">
            <a:xfrm rot="5400000" flipH="1" flipV="1">
              <a:off x="11680137" y="10018619"/>
              <a:ext cx="840382" cy="5544"/>
            </a:xfrm>
            <a:prstGeom prst="curvedConnector3">
              <a:avLst>
                <a:gd name="adj1" fmla="val 50000"/>
              </a:avLst>
            </a:prstGeom>
            <a:solidFill>
              <a:schemeClr val="accent1"/>
            </a:solidFill>
            <a:ln w="19050" cap="flat" cmpd="sng" algn="ctr">
              <a:solidFill>
                <a:srgbClr val="00B050"/>
              </a:solidFill>
              <a:prstDash val="solid"/>
              <a:round/>
              <a:headEnd type="none" w="med" len="med"/>
              <a:tailEnd type="none" w="med" len="med"/>
            </a:ln>
            <a:effectLst/>
          </p:spPr>
        </p:cxnSp>
        <p:cxnSp>
          <p:nvCxnSpPr>
            <p:cNvPr id="138" name="Curved Connector 137"/>
            <p:cNvCxnSpPr>
              <a:endCxn id="122" idx="7"/>
            </p:cNvCxnSpPr>
            <p:nvPr/>
          </p:nvCxnSpPr>
          <p:spPr bwMode="auto">
            <a:xfrm rot="16200000" flipH="1">
              <a:off x="11912461" y="10185539"/>
              <a:ext cx="895280" cy="526702"/>
            </a:xfrm>
            <a:prstGeom prst="curvedConnector3">
              <a:avLst>
                <a:gd name="adj1" fmla="val 50000"/>
              </a:avLst>
            </a:prstGeom>
            <a:solidFill>
              <a:schemeClr val="accent1"/>
            </a:solidFill>
            <a:ln w="19050" cap="flat" cmpd="sng" algn="ctr">
              <a:solidFill>
                <a:srgbClr val="00B050"/>
              </a:solidFill>
              <a:prstDash val="solid"/>
              <a:round/>
              <a:headEnd type="none" w="med" len="med"/>
              <a:tailEnd type="none" w="med" len="med"/>
            </a:ln>
            <a:effectLst/>
          </p:spPr>
        </p:cxnSp>
        <p:cxnSp>
          <p:nvCxnSpPr>
            <p:cNvPr id="142" name="Curved Connector 141"/>
            <p:cNvCxnSpPr/>
            <p:nvPr/>
          </p:nvCxnSpPr>
          <p:spPr bwMode="auto">
            <a:xfrm rot="16200000" flipH="1">
              <a:off x="12296785" y="11603723"/>
              <a:ext cx="895280" cy="526702"/>
            </a:xfrm>
            <a:prstGeom prst="curvedConnector3">
              <a:avLst>
                <a:gd name="adj1" fmla="val 50000"/>
              </a:avLst>
            </a:prstGeom>
            <a:solidFill>
              <a:schemeClr val="accent1"/>
            </a:solidFill>
            <a:ln w="19050" cap="flat" cmpd="sng" algn="ctr">
              <a:solidFill>
                <a:srgbClr val="00B050"/>
              </a:solidFill>
              <a:prstDash val="solid"/>
              <a:round/>
              <a:headEnd type="none" w="med" len="med"/>
              <a:tailEnd type="none" w="med" len="med"/>
            </a:ln>
            <a:effectLst/>
          </p:spPr>
        </p:cxnSp>
        <p:sp>
          <p:nvSpPr>
            <p:cNvPr id="145" name="TextBox 144"/>
            <p:cNvSpPr txBox="1"/>
            <p:nvPr/>
          </p:nvSpPr>
          <p:spPr>
            <a:xfrm>
              <a:off x="11844660" y="9535542"/>
              <a:ext cx="360040" cy="307777"/>
            </a:xfrm>
            <a:prstGeom prst="rect">
              <a:avLst/>
            </a:prstGeom>
            <a:noFill/>
          </p:spPr>
          <p:txBody>
            <a:bodyPr wrap="square" rtlCol="0">
              <a:spAutoFit/>
            </a:bodyPr>
            <a:lstStyle/>
            <a:p>
              <a:r>
                <a:rPr lang="pl-PL" sz="1400" dirty="0" smtClean="0"/>
                <a:t>y</a:t>
              </a:r>
              <a:r>
                <a:rPr lang="pl-PL" sz="1400" baseline="-25000" dirty="0" smtClean="0"/>
                <a:t>0</a:t>
              </a:r>
              <a:endParaRPr lang="pl-PL" sz="1400" dirty="0"/>
            </a:p>
          </p:txBody>
        </p:sp>
        <p:sp>
          <p:nvSpPr>
            <p:cNvPr id="146" name="TextBox 145"/>
            <p:cNvSpPr txBox="1"/>
            <p:nvPr/>
          </p:nvSpPr>
          <p:spPr>
            <a:xfrm>
              <a:off x="12707392" y="12979748"/>
              <a:ext cx="360040" cy="307777"/>
            </a:xfrm>
            <a:prstGeom prst="rect">
              <a:avLst/>
            </a:prstGeom>
            <a:noFill/>
          </p:spPr>
          <p:txBody>
            <a:bodyPr wrap="square" rtlCol="0">
              <a:spAutoFit/>
            </a:bodyPr>
            <a:lstStyle/>
            <a:p>
              <a:r>
                <a:rPr lang="pl-PL" sz="1400" dirty="0" smtClean="0"/>
                <a:t>x</a:t>
              </a:r>
              <a:r>
                <a:rPr lang="pl-PL" sz="1400" baseline="-25000" dirty="0" smtClean="0"/>
                <a:t>0</a:t>
              </a:r>
              <a:endParaRPr lang="pl-PL" sz="1400" dirty="0"/>
            </a:p>
          </p:txBody>
        </p:sp>
        <p:sp>
          <p:nvSpPr>
            <p:cNvPr id="147" name="TextBox 146"/>
            <p:cNvSpPr txBox="1"/>
            <p:nvPr/>
          </p:nvSpPr>
          <p:spPr>
            <a:xfrm>
              <a:off x="11460634" y="11608148"/>
              <a:ext cx="360040" cy="307777"/>
            </a:xfrm>
            <a:prstGeom prst="rect">
              <a:avLst/>
            </a:prstGeom>
            <a:noFill/>
          </p:spPr>
          <p:txBody>
            <a:bodyPr wrap="square" rtlCol="0">
              <a:spAutoFit/>
            </a:bodyPr>
            <a:lstStyle/>
            <a:p>
              <a:r>
                <a:rPr lang="pl-PL" sz="1400" dirty="0" smtClean="0"/>
                <a:t>e</a:t>
              </a:r>
              <a:r>
                <a:rPr lang="pl-PL" sz="1400" baseline="-25000" dirty="0" smtClean="0"/>
                <a:t>0</a:t>
              </a:r>
              <a:endParaRPr lang="pl-PL" sz="1400" dirty="0"/>
            </a:p>
          </p:txBody>
        </p:sp>
      </p:grpSp>
      <p:sp>
        <p:nvSpPr>
          <p:cNvPr id="148" name="TextBox 147"/>
          <p:cNvSpPr txBox="1"/>
          <p:nvPr/>
        </p:nvSpPr>
        <p:spPr>
          <a:xfrm>
            <a:off x="3852640" y="13177886"/>
            <a:ext cx="3096344" cy="584775"/>
          </a:xfrm>
          <a:prstGeom prst="rect">
            <a:avLst/>
          </a:prstGeom>
          <a:noFill/>
        </p:spPr>
        <p:txBody>
          <a:bodyPr wrap="square" rtlCol="0">
            <a:spAutoFit/>
          </a:bodyPr>
          <a:lstStyle/>
          <a:p>
            <a:r>
              <a:rPr lang="pl-PL" sz="1600" dirty="0" smtClean="0"/>
              <a:t>Bigraph with sharing – locations intersect and overlap</a:t>
            </a:r>
            <a:endParaRPr lang="pl-PL" sz="1600" dirty="0"/>
          </a:p>
        </p:txBody>
      </p:sp>
      <p:sp>
        <p:nvSpPr>
          <p:cNvPr id="158" name="TextBox 157"/>
          <p:cNvSpPr txBox="1"/>
          <p:nvPr/>
        </p:nvSpPr>
        <p:spPr>
          <a:xfrm>
            <a:off x="14293800" y="2952750"/>
            <a:ext cx="6624736" cy="523220"/>
          </a:xfrm>
          <a:prstGeom prst="rect">
            <a:avLst/>
          </a:prstGeom>
          <a:noFill/>
        </p:spPr>
        <p:txBody>
          <a:bodyPr wrap="square" rtlCol="0">
            <a:spAutoFit/>
          </a:bodyPr>
          <a:lstStyle/>
          <a:p>
            <a:r>
              <a:rPr lang="pl-PL" sz="2800" b="1" dirty="0" smtClean="0"/>
              <a:t>Importance of RPOs</a:t>
            </a:r>
            <a:endParaRPr lang="pl-PL" sz="2800" b="1" dirty="0"/>
          </a:p>
        </p:txBody>
      </p:sp>
      <p:sp>
        <p:nvSpPr>
          <p:cNvPr id="159" name="TextBox 158"/>
          <p:cNvSpPr txBox="1"/>
          <p:nvPr/>
        </p:nvSpPr>
        <p:spPr>
          <a:xfrm>
            <a:off x="14293800" y="3600822"/>
            <a:ext cx="6624736" cy="3416320"/>
          </a:xfrm>
          <a:prstGeom prst="rect">
            <a:avLst/>
          </a:prstGeom>
          <a:noFill/>
        </p:spPr>
        <p:txBody>
          <a:bodyPr wrap="square" rtlCol="0">
            <a:spAutoFit/>
          </a:bodyPr>
          <a:lstStyle/>
          <a:p>
            <a:r>
              <a:rPr lang="pl-PL" sz="1800" dirty="0" smtClean="0"/>
              <a:t>   Bigraphs are systems with evolving locality and connectivity. In order to model this we need reaction rules:</a:t>
            </a:r>
          </a:p>
          <a:p>
            <a:endParaRPr lang="pl-PL" sz="1800" dirty="0" smtClean="0"/>
          </a:p>
          <a:p>
            <a:pPr algn="ctr"/>
            <a:r>
              <a:rPr lang="pl-PL" sz="1800" b="1" dirty="0" smtClean="0"/>
              <a:t>Redex     Reactum</a:t>
            </a:r>
          </a:p>
          <a:p>
            <a:pPr algn="ctr"/>
            <a:endParaRPr lang="pl-PL" sz="1800" dirty="0" smtClean="0"/>
          </a:p>
          <a:p>
            <a:r>
              <a:rPr lang="pl-PL" sz="1800" dirty="0" smtClean="0"/>
              <a:t>This is the procedure:</a:t>
            </a:r>
          </a:p>
          <a:p>
            <a:pPr>
              <a:buFont typeface="Arial" pitchFamily="34" charset="0"/>
              <a:buChar char="•"/>
            </a:pPr>
            <a:r>
              <a:rPr lang="pl-PL" sz="1800" dirty="0" smtClean="0"/>
              <a:t> find redex (subgraph to be changed)</a:t>
            </a:r>
          </a:p>
          <a:p>
            <a:pPr>
              <a:buFont typeface="Arial" pitchFamily="34" charset="0"/>
              <a:buChar char="•"/>
            </a:pPr>
            <a:r>
              <a:rPr lang="pl-PL" sz="1800" dirty="0" smtClean="0"/>
              <a:t> decompose bigraph by extracting redex and by splitting the rest into parameter and context</a:t>
            </a:r>
          </a:p>
          <a:p>
            <a:pPr>
              <a:buFont typeface="Arial" pitchFamily="34" charset="0"/>
              <a:buChar char="•"/>
            </a:pPr>
            <a:r>
              <a:rPr lang="pl-PL" sz="1800" dirty="0" smtClean="0"/>
              <a:t> replace redex with reactum (subgraph tu put in the place of redex)</a:t>
            </a:r>
          </a:p>
          <a:p>
            <a:pPr>
              <a:buFont typeface="Arial" pitchFamily="34" charset="0"/>
              <a:buChar char="•"/>
            </a:pPr>
            <a:r>
              <a:rPr lang="pl-PL" sz="1800" dirty="0" smtClean="0"/>
              <a:t> compose back all the parts –</a:t>
            </a:r>
            <a:endParaRPr lang="en-GB" sz="1800" dirty="0" smtClean="0"/>
          </a:p>
          <a:p>
            <a:r>
              <a:rPr lang="en-GB" sz="1800" dirty="0" smtClean="0"/>
              <a:t>                      </a:t>
            </a:r>
            <a:r>
              <a:rPr lang="pl-PL" sz="1800" dirty="0" smtClean="0"/>
              <a:t> </a:t>
            </a:r>
            <a:r>
              <a:rPr lang="pl-PL" sz="1800" b="1" dirty="0" smtClean="0"/>
              <a:t>context ◦ (reactum ◦ parameter)</a:t>
            </a:r>
            <a:endParaRPr lang="pl-PL" sz="1800" b="1" dirty="0"/>
          </a:p>
        </p:txBody>
      </p:sp>
      <p:grpSp>
        <p:nvGrpSpPr>
          <p:cNvPr id="166" name="Group 165"/>
          <p:cNvGrpSpPr/>
          <p:nvPr/>
        </p:nvGrpSpPr>
        <p:grpSpPr>
          <a:xfrm>
            <a:off x="14581832" y="7201222"/>
            <a:ext cx="5760640" cy="2016224"/>
            <a:chOff x="14581832" y="7201222"/>
            <a:chExt cx="5760640" cy="2016224"/>
          </a:xfrm>
        </p:grpSpPr>
        <p:sp>
          <p:nvSpPr>
            <p:cNvPr id="160" name="Rectangle 159"/>
            <p:cNvSpPr/>
            <p:nvPr/>
          </p:nvSpPr>
          <p:spPr bwMode="auto">
            <a:xfrm>
              <a:off x="14581832" y="7201222"/>
              <a:ext cx="2304256" cy="2016224"/>
            </a:xfrm>
            <a:prstGeom prst="rect">
              <a:avLst/>
            </a:pr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162" name="Rectangle 161"/>
            <p:cNvSpPr/>
            <p:nvPr/>
          </p:nvSpPr>
          <p:spPr bwMode="auto">
            <a:xfrm>
              <a:off x="14653840" y="7417246"/>
              <a:ext cx="2160240" cy="2880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163" name="Rectangle 162"/>
            <p:cNvSpPr/>
            <p:nvPr/>
          </p:nvSpPr>
          <p:spPr bwMode="auto">
            <a:xfrm>
              <a:off x="14725848" y="7921302"/>
              <a:ext cx="1440160" cy="64807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165" name="Rectangle 164"/>
            <p:cNvSpPr/>
            <p:nvPr/>
          </p:nvSpPr>
          <p:spPr bwMode="auto">
            <a:xfrm>
              <a:off x="14650219" y="8794814"/>
              <a:ext cx="2160240" cy="2880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dirty="0" smtClean="0">
                <a:ln>
                  <a:noFill/>
                </a:ln>
                <a:solidFill>
                  <a:schemeClr val="tx1"/>
                </a:solidFill>
                <a:effectLst/>
                <a:latin typeface="Times" pitchFamily="1" charset="0"/>
              </a:endParaRPr>
            </a:p>
          </p:txBody>
        </p:sp>
        <p:sp>
          <p:nvSpPr>
            <p:cNvPr id="167" name="TextBox 166"/>
            <p:cNvSpPr txBox="1"/>
            <p:nvPr/>
          </p:nvSpPr>
          <p:spPr>
            <a:xfrm>
              <a:off x="15103890" y="8068367"/>
              <a:ext cx="702078" cy="353943"/>
            </a:xfrm>
            <a:prstGeom prst="rect">
              <a:avLst/>
            </a:prstGeom>
            <a:noFill/>
          </p:spPr>
          <p:txBody>
            <a:bodyPr wrap="square" rtlCol="0">
              <a:spAutoFit/>
            </a:bodyPr>
            <a:lstStyle/>
            <a:p>
              <a:r>
                <a:rPr lang="pl-PL" b="1" dirty="0" smtClean="0">
                  <a:solidFill>
                    <a:srgbClr val="FF0000"/>
                  </a:solidFill>
                </a:rPr>
                <a:t>redex</a:t>
              </a:r>
              <a:endParaRPr lang="pl-PL" b="1" dirty="0">
                <a:solidFill>
                  <a:srgbClr val="FF0000"/>
                </a:solidFill>
              </a:endParaRPr>
            </a:p>
          </p:txBody>
        </p:sp>
        <p:sp>
          <p:nvSpPr>
            <p:cNvPr id="164" name="Rectangle 163"/>
            <p:cNvSpPr/>
            <p:nvPr/>
          </p:nvSpPr>
          <p:spPr bwMode="auto">
            <a:xfrm>
              <a:off x="16403091" y="7783066"/>
              <a:ext cx="360040" cy="936104"/>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169" name="TextBox 168"/>
            <p:cNvSpPr txBox="1"/>
            <p:nvPr/>
          </p:nvSpPr>
          <p:spPr>
            <a:xfrm>
              <a:off x="16367087" y="8074147"/>
              <a:ext cx="432048" cy="353943"/>
            </a:xfrm>
            <a:prstGeom prst="rect">
              <a:avLst/>
            </a:prstGeom>
            <a:noFill/>
          </p:spPr>
          <p:txBody>
            <a:bodyPr wrap="square" rtlCol="0">
              <a:spAutoFit/>
            </a:bodyPr>
            <a:lstStyle/>
            <a:p>
              <a:r>
                <a:rPr lang="pl-PL" dirty="0" smtClean="0"/>
                <a:t>Id</a:t>
              </a:r>
              <a:endParaRPr lang="pl-PL" dirty="0"/>
            </a:p>
          </p:txBody>
        </p:sp>
        <p:sp>
          <p:nvSpPr>
            <p:cNvPr id="170" name="TextBox 169"/>
            <p:cNvSpPr txBox="1"/>
            <p:nvPr/>
          </p:nvSpPr>
          <p:spPr>
            <a:xfrm>
              <a:off x="15190279" y="8761859"/>
              <a:ext cx="1080120" cy="353943"/>
            </a:xfrm>
            <a:prstGeom prst="rect">
              <a:avLst/>
            </a:prstGeom>
            <a:noFill/>
          </p:spPr>
          <p:txBody>
            <a:bodyPr wrap="square" rtlCol="0">
              <a:spAutoFit/>
            </a:bodyPr>
            <a:lstStyle/>
            <a:p>
              <a:r>
                <a:rPr lang="pl-PL" dirty="0" smtClean="0"/>
                <a:t>parameter</a:t>
              </a:r>
              <a:endParaRPr lang="pl-PL" dirty="0"/>
            </a:p>
          </p:txBody>
        </p:sp>
        <p:sp>
          <p:nvSpPr>
            <p:cNvPr id="171" name="TextBox 170"/>
            <p:cNvSpPr txBox="1"/>
            <p:nvPr/>
          </p:nvSpPr>
          <p:spPr>
            <a:xfrm>
              <a:off x="15193900" y="7379146"/>
              <a:ext cx="1080120" cy="353943"/>
            </a:xfrm>
            <a:prstGeom prst="rect">
              <a:avLst/>
            </a:prstGeom>
            <a:noFill/>
          </p:spPr>
          <p:txBody>
            <a:bodyPr wrap="square" rtlCol="0">
              <a:spAutoFit/>
            </a:bodyPr>
            <a:lstStyle/>
            <a:p>
              <a:r>
                <a:rPr lang="pl-PL" dirty="0" smtClean="0"/>
                <a:t>context</a:t>
              </a:r>
              <a:endParaRPr lang="pl-PL" dirty="0"/>
            </a:p>
          </p:txBody>
        </p:sp>
        <p:sp>
          <p:nvSpPr>
            <p:cNvPr id="178" name="Rectangle 177"/>
            <p:cNvSpPr/>
            <p:nvPr/>
          </p:nvSpPr>
          <p:spPr bwMode="auto">
            <a:xfrm>
              <a:off x="18038216" y="7201222"/>
              <a:ext cx="2304256" cy="2016224"/>
            </a:xfrm>
            <a:prstGeom prst="rect">
              <a:avLst/>
            </a:prstGeom>
            <a:noFill/>
            <a:ln w="190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179" name="Rectangle 178"/>
            <p:cNvSpPr/>
            <p:nvPr/>
          </p:nvSpPr>
          <p:spPr bwMode="auto">
            <a:xfrm>
              <a:off x="18110224" y="7417246"/>
              <a:ext cx="2160240" cy="2880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180" name="Rectangle 179"/>
            <p:cNvSpPr/>
            <p:nvPr/>
          </p:nvSpPr>
          <p:spPr bwMode="auto">
            <a:xfrm>
              <a:off x="18182232" y="7921302"/>
              <a:ext cx="1440160" cy="64807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181" name="Rectangle 180"/>
            <p:cNvSpPr/>
            <p:nvPr/>
          </p:nvSpPr>
          <p:spPr bwMode="auto">
            <a:xfrm>
              <a:off x="18106603" y="8794814"/>
              <a:ext cx="2160240" cy="28803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dirty="0" smtClean="0">
                <a:ln>
                  <a:noFill/>
                </a:ln>
                <a:solidFill>
                  <a:schemeClr val="tx1"/>
                </a:solidFill>
                <a:effectLst/>
                <a:latin typeface="Times" pitchFamily="1" charset="0"/>
              </a:endParaRPr>
            </a:p>
          </p:txBody>
        </p:sp>
        <p:sp>
          <p:nvSpPr>
            <p:cNvPr id="182" name="TextBox 181"/>
            <p:cNvSpPr txBox="1"/>
            <p:nvPr/>
          </p:nvSpPr>
          <p:spPr>
            <a:xfrm>
              <a:off x="18470264" y="8065318"/>
              <a:ext cx="990110" cy="353943"/>
            </a:xfrm>
            <a:prstGeom prst="rect">
              <a:avLst/>
            </a:prstGeom>
            <a:noFill/>
          </p:spPr>
          <p:txBody>
            <a:bodyPr wrap="square" rtlCol="0">
              <a:spAutoFit/>
            </a:bodyPr>
            <a:lstStyle/>
            <a:p>
              <a:r>
                <a:rPr lang="pl-PL" b="1" dirty="0" smtClean="0">
                  <a:solidFill>
                    <a:srgbClr val="FF0000"/>
                  </a:solidFill>
                </a:rPr>
                <a:t>reactum</a:t>
              </a:r>
              <a:endParaRPr lang="pl-PL" b="1" dirty="0">
                <a:solidFill>
                  <a:srgbClr val="FF0000"/>
                </a:solidFill>
              </a:endParaRPr>
            </a:p>
          </p:txBody>
        </p:sp>
        <p:sp>
          <p:nvSpPr>
            <p:cNvPr id="186" name="Rectangle 185"/>
            <p:cNvSpPr/>
            <p:nvPr/>
          </p:nvSpPr>
          <p:spPr bwMode="auto">
            <a:xfrm>
              <a:off x="19859475" y="7783066"/>
              <a:ext cx="360040" cy="936104"/>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187" name="TextBox 186"/>
            <p:cNvSpPr txBox="1"/>
            <p:nvPr/>
          </p:nvSpPr>
          <p:spPr>
            <a:xfrm>
              <a:off x="19823471" y="8074147"/>
              <a:ext cx="432048" cy="353943"/>
            </a:xfrm>
            <a:prstGeom prst="rect">
              <a:avLst/>
            </a:prstGeom>
            <a:noFill/>
          </p:spPr>
          <p:txBody>
            <a:bodyPr wrap="square" rtlCol="0">
              <a:spAutoFit/>
            </a:bodyPr>
            <a:lstStyle/>
            <a:p>
              <a:r>
                <a:rPr lang="pl-PL" dirty="0" smtClean="0"/>
                <a:t>Id</a:t>
              </a:r>
              <a:endParaRPr lang="pl-PL" dirty="0"/>
            </a:p>
          </p:txBody>
        </p:sp>
        <p:sp>
          <p:nvSpPr>
            <p:cNvPr id="184" name="TextBox 183"/>
            <p:cNvSpPr txBox="1"/>
            <p:nvPr/>
          </p:nvSpPr>
          <p:spPr>
            <a:xfrm>
              <a:off x="18646663" y="8761859"/>
              <a:ext cx="1080120" cy="353943"/>
            </a:xfrm>
            <a:prstGeom prst="rect">
              <a:avLst/>
            </a:prstGeom>
            <a:noFill/>
          </p:spPr>
          <p:txBody>
            <a:bodyPr wrap="square" rtlCol="0">
              <a:spAutoFit/>
            </a:bodyPr>
            <a:lstStyle/>
            <a:p>
              <a:r>
                <a:rPr lang="pl-PL" dirty="0" smtClean="0"/>
                <a:t>parameter</a:t>
              </a:r>
              <a:endParaRPr lang="pl-PL" dirty="0"/>
            </a:p>
          </p:txBody>
        </p:sp>
        <p:sp>
          <p:nvSpPr>
            <p:cNvPr id="185" name="TextBox 184"/>
            <p:cNvSpPr txBox="1"/>
            <p:nvPr/>
          </p:nvSpPr>
          <p:spPr>
            <a:xfrm>
              <a:off x="18650284" y="7379146"/>
              <a:ext cx="1080120" cy="353943"/>
            </a:xfrm>
            <a:prstGeom prst="rect">
              <a:avLst/>
            </a:prstGeom>
            <a:noFill/>
          </p:spPr>
          <p:txBody>
            <a:bodyPr wrap="square" rtlCol="0">
              <a:spAutoFit/>
            </a:bodyPr>
            <a:lstStyle/>
            <a:p>
              <a:r>
                <a:rPr lang="pl-PL" dirty="0" smtClean="0"/>
                <a:t>context</a:t>
              </a:r>
              <a:endParaRPr lang="pl-PL" dirty="0"/>
            </a:p>
          </p:txBody>
        </p:sp>
        <p:sp>
          <p:nvSpPr>
            <p:cNvPr id="188" name="Right Arrow 187"/>
            <p:cNvSpPr/>
            <p:nvPr/>
          </p:nvSpPr>
          <p:spPr bwMode="auto">
            <a:xfrm>
              <a:off x="16954500" y="7509706"/>
              <a:ext cx="1008112" cy="1368152"/>
            </a:xfrm>
            <a:prstGeom prst="rightArrow">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grpSp>
      <p:sp>
        <p:nvSpPr>
          <p:cNvPr id="189" name="TextBox 188"/>
          <p:cNvSpPr txBox="1"/>
          <p:nvPr/>
        </p:nvSpPr>
        <p:spPr>
          <a:xfrm>
            <a:off x="14581832" y="9361462"/>
            <a:ext cx="5184576" cy="338554"/>
          </a:xfrm>
          <a:prstGeom prst="rect">
            <a:avLst/>
          </a:prstGeom>
          <a:noFill/>
        </p:spPr>
        <p:txBody>
          <a:bodyPr wrap="square" rtlCol="0">
            <a:spAutoFit/>
          </a:bodyPr>
          <a:lstStyle/>
          <a:p>
            <a:r>
              <a:rPr lang="pl-PL" sz="1600" dirty="0" smtClean="0"/>
              <a:t>By aplying reaction rule redex is replaced by reactum</a:t>
            </a:r>
            <a:endParaRPr lang="pl-PL" sz="1600" dirty="0"/>
          </a:p>
        </p:txBody>
      </p:sp>
      <p:sp>
        <p:nvSpPr>
          <p:cNvPr id="190" name="TextBox 189"/>
          <p:cNvSpPr txBox="1"/>
          <p:nvPr/>
        </p:nvSpPr>
        <p:spPr>
          <a:xfrm>
            <a:off x="14293800" y="10009534"/>
            <a:ext cx="6192688" cy="615553"/>
          </a:xfrm>
          <a:prstGeom prst="rect">
            <a:avLst/>
          </a:prstGeom>
          <a:noFill/>
        </p:spPr>
        <p:txBody>
          <a:bodyPr wrap="square" rtlCol="0">
            <a:spAutoFit/>
          </a:bodyPr>
          <a:lstStyle/>
          <a:p>
            <a:r>
              <a:rPr lang="pl-PL" dirty="0" smtClean="0"/>
              <a:t>RPOs are essential to derive labelled transition systems and for handling behavioural equivalence.</a:t>
            </a:r>
            <a:endParaRPr lang="pl-PL" dirty="0"/>
          </a:p>
        </p:txBody>
      </p:sp>
      <p:sp>
        <p:nvSpPr>
          <p:cNvPr id="192" name="TextBox 191"/>
          <p:cNvSpPr txBox="1"/>
          <p:nvPr/>
        </p:nvSpPr>
        <p:spPr>
          <a:xfrm>
            <a:off x="14293800" y="11017646"/>
            <a:ext cx="6480720" cy="523220"/>
          </a:xfrm>
          <a:prstGeom prst="rect">
            <a:avLst/>
          </a:prstGeom>
          <a:noFill/>
        </p:spPr>
        <p:txBody>
          <a:bodyPr wrap="square" rtlCol="0">
            <a:spAutoFit/>
          </a:bodyPr>
          <a:lstStyle/>
          <a:p>
            <a:r>
              <a:rPr lang="pl-PL" sz="2800" b="1" dirty="0" smtClean="0"/>
              <a:t>References</a:t>
            </a:r>
            <a:endParaRPr lang="pl-PL" sz="2800" b="1" dirty="0"/>
          </a:p>
        </p:txBody>
      </p:sp>
      <p:sp>
        <p:nvSpPr>
          <p:cNvPr id="193" name="TextBox 192"/>
          <p:cNvSpPr txBox="1"/>
          <p:nvPr/>
        </p:nvSpPr>
        <p:spPr>
          <a:xfrm>
            <a:off x="14293800" y="11521702"/>
            <a:ext cx="6480720" cy="1923604"/>
          </a:xfrm>
          <a:prstGeom prst="rect">
            <a:avLst/>
          </a:prstGeom>
          <a:noFill/>
        </p:spPr>
        <p:txBody>
          <a:bodyPr wrap="square" rtlCol="0">
            <a:spAutoFit/>
          </a:bodyPr>
          <a:lstStyle/>
          <a:p>
            <a:r>
              <a:rPr lang="pl-PL" dirty="0" smtClean="0"/>
              <a:t>1. Milner R, The space and motion of communicating agents. Cambridge University Press, Cambridge, 2009.</a:t>
            </a:r>
          </a:p>
          <a:p>
            <a:r>
              <a:rPr lang="pl-PL" dirty="0" smtClean="0"/>
              <a:t>2. Sevegnani M, Calder M. Bigraphs with sharing, Theoretical Computer Science, Volume 577, pp 43-73, Elsevier, April 2015.</a:t>
            </a:r>
          </a:p>
          <a:p>
            <a:r>
              <a:rPr lang="pl-PL" dirty="0" smtClean="0"/>
              <a:t>3. Sevegnani M, Bigraphs with sharing and applications in wireless networks, September 2012</a:t>
            </a:r>
          </a:p>
          <a:p>
            <a:endParaRPr lang="pl-PL" dirty="0"/>
          </a:p>
        </p:txBody>
      </p:sp>
      <p:cxnSp>
        <p:nvCxnSpPr>
          <p:cNvPr id="195" name="Straight Arrow Connector 194"/>
          <p:cNvCxnSpPr/>
          <p:nvPr/>
        </p:nvCxnSpPr>
        <p:spPr bwMode="auto">
          <a:xfrm>
            <a:off x="17390144" y="4608934"/>
            <a:ext cx="216024"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nvGrpSpPr>
          <p:cNvPr id="137" name="Group 136"/>
          <p:cNvGrpSpPr/>
          <p:nvPr/>
        </p:nvGrpSpPr>
        <p:grpSpPr>
          <a:xfrm>
            <a:off x="7381032" y="7561262"/>
            <a:ext cx="2557916" cy="2794866"/>
            <a:chOff x="7591924" y="7620000"/>
            <a:chExt cx="2557916" cy="2794866"/>
          </a:xfrm>
        </p:grpSpPr>
        <p:sp>
          <p:nvSpPr>
            <p:cNvPr id="36" name="TextBox 35"/>
            <p:cNvSpPr txBox="1"/>
            <p:nvPr/>
          </p:nvSpPr>
          <p:spPr>
            <a:xfrm>
              <a:off x="8226949" y="10076312"/>
              <a:ext cx="322524" cy="338554"/>
            </a:xfrm>
            <a:prstGeom prst="rect">
              <a:avLst/>
            </a:prstGeom>
            <a:noFill/>
          </p:spPr>
          <p:txBody>
            <a:bodyPr wrap="none" rtlCol="0">
              <a:spAutoFit/>
            </a:bodyPr>
            <a:lstStyle/>
            <a:p>
              <a:r>
                <a:rPr lang="pl-PL" sz="1600" dirty="0" smtClean="0"/>
                <a:t>f</a:t>
              </a:r>
              <a:r>
                <a:rPr lang="pl-PL" sz="1600" baseline="-25000" dirty="0" smtClean="0"/>
                <a:t>1</a:t>
              </a:r>
              <a:endParaRPr lang="pl-PL" sz="1600" dirty="0"/>
            </a:p>
          </p:txBody>
        </p:sp>
        <p:grpSp>
          <p:nvGrpSpPr>
            <p:cNvPr id="201" name="Group 200"/>
            <p:cNvGrpSpPr/>
            <p:nvPr/>
          </p:nvGrpSpPr>
          <p:grpSpPr>
            <a:xfrm>
              <a:off x="7591924" y="7620000"/>
              <a:ext cx="2557916" cy="2490788"/>
              <a:chOff x="7591924" y="7620000"/>
              <a:chExt cx="2557916" cy="2490788"/>
            </a:xfrm>
          </p:grpSpPr>
          <p:cxnSp>
            <p:nvCxnSpPr>
              <p:cNvPr id="22" name="Straight Arrow Connector 21"/>
              <p:cNvCxnSpPr/>
              <p:nvPr/>
            </p:nvCxnSpPr>
            <p:spPr bwMode="auto">
              <a:xfrm flipH="1" flipV="1">
                <a:off x="7879956" y="9098386"/>
                <a:ext cx="1982" cy="101240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flipV="1">
                <a:off x="7910513" y="10106498"/>
                <a:ext cx="977555" cy="429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flipV="1">
                <a:off x="8888068" y="9098386"/>
                <a:ext cx="0" cy="93610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5" name="Straight Arrow Connector 24"/>
              <p:cNvCxnSpPr/>
              <p:nvPr/>
            </p:nvCxnSpPr>
            <p:spPr bwMode="auto">
              <a:xfrm rot="5400000" flipV="1">
                <a:off x="8420016" y="8630334"/>
                <a:ext cx="0" cy="93610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31" name="TextBox 30"/>
              <p:cNvSpPr txBox="1"/>
              <p:nvPr/>
            </p:nvSpPr>
            <p:spPr>
              <a:xfrm>
                <a:off x="7591924" y="9397161"/>
                <a:ext cx="322524" cy="338554"/>
              </a:xfrm>
              <a:prstGeom prst="rect">
                <a:avLst/>
              </a:prstGeom>
              <a:noFill/>
            </p:spPr>
            <p:txBody>
              <a:bodyPr wrap="none" rtlCol="0">
                <a:spAutoFit/>
              </a:bodyPr>
              <a:lstStyle/>
              <a:p>
                <a:r>
                  <a:rPr lang="pl-PL" sz="1600" dirty="0" smtClean="0"/>
                  <a:t>f</a:t>
                </a:r>
                <a:r>
                  <a:rPr lang="pl-PL" sz="1600" baseline="-25000" dirty="0" smtClean="0"/>
                  <a:t>0</a:t>
                </a:r>
                <a:endParaRPr lang="pl-PL" sz="1600" dirty="0"/>
              </a:p>
            </p:txBody>
          </p:sp>
          <p:sp>
            <p:nvSpPr>
              <p:cNvPr id="37" name="TextBox 36"/>
              <p:cNvSpPr txBox="1"/>
              <p:nvPr/>
            </p:nvSpPr>
            <p:spPr>
              <a:xfrm>
                <a:off x="8239996" y="9026378"/>
                <a:ext cx="356188" cy="338554"/>
              </a:xfrm>
              <a:prstGeom prst="rect">
                <a:avLst/>
              </a:prstGeom>
              <a:noFill/>
            </p:spPr>
            <p:txBody>
              <a:bodyPr wrap="none" rtlCol="0">
                <a:spAutoFit/>
              </a:bodyPr>
              <a:lstStyle/>
              <a:p>
                <a:r>
                  <a:rPr lang="pl-PL" sz="1600" dirty="0" smtClean="0"/>
                  <a:t>h</a:t>
                </a:r>
                <a:r>
                  <a:rPr lang="pl-PL" sz="1600" baseline="-25000" dirty="0" smtClean="0"/>
                  <a:t>0</a:t>
                </a:r>
                <a:endParaRPr lang="pl-PL" sz="1600" dirty="0"/>
              </a:p>
            </p:txBody>
          </p:sp>
          <p:sp>
            <p:nvSpPr>
              <p:cNvPr id="38" name="TextBox 37"/>
              <p:cNvSpPr txBox="1"/>
              <p:nvPr/>
            </p:nvSpPr>
            <p:spPr>
              <a:xfrm>
                <a:off x="8566699" y="9397161"/>
                <a:ext cx="360040" cy="338554"/>
              </a:xfrm>
              <a:prstGeom prst="rect">
                <a:avLst/>
              </a:prstGeom>
              <a:noFill/>
            </p:spPr>
            <p:txBody>
              <a:bodyPr wrap="square" rtlCol="0">
                <a:spAutoFit/>
              </a:bodyPr>
              <a:lstStyle/>
              <a:p>
                <a:r>
                  <a:rPr lang="pl-PL" sz="1600" dirty="0" smtClean="0"/>
                  <a:t>h</a:t>
                </a:r>
                <a:r>
                  <a:rPr lang="pl-PL" sz="1600" baseline="-25000" dirty="0" smtClean="0"/>
                  <a:t>1</a:t>
                </a:r>
                <a:endParaRPr lang="pl-PL" sz="1600" dirty="0"/>
              </a:p>
            </p:txBody>
          </p:sp>
          <p:sp>
            <p:nvSpPr>
              <p:cNvPr id="39" name="TextBox 38"/>
              <p:cNvSpPr txBox="1"/>
              <p:nvPr/>
            </p:nvSpPr>
            <p:spPr>
              <a:xfrm>
                <a:off x="8021960" y="8028816"/>
                <a:ext cx="356188" cy="338554"/>
              </a:xfrm>
              <a:prstGeom prst="rect">
                <a:avLst/>
              </a:prstGeom>
              <a:noFill/>
            </p:spPr>
            <p:txBody>
              <a:bodyPr wrap="none" rtlCol="0">
                <a:spAutoFit/>
              </a:bodyPr>
              <a:lstStyle/>
              <a:p>
                <a:r>
                  <a:rPr lang="pl-PL" sz="1600" dirty="0" smtClean="0"/>
                  <a:t>g</a:t>
                </a:r>
                <a:r>
                  <a:rPr lang="pl-PL" sz="1600" baseline="-25000" dirty="0" smtClean="0"/>
                  <a:t>0</a:t>
                </a:r>
                <a:endParaRPr lang="pl-PL" sz="1600" dirty="0"/>
              </a:p>
            </p:txBody>
          </p:sp>
          <p:sp>
            <p:nvSpPr>
              <p:cNvPr id="40" name="TextBox 39"/>
              <p:cNvSpPr txBox="1"/>
              <p:nvPr/>
            </p:nvSpPr>
            <p:spPr>
              <a:xfrm>
                <a:off x="9548128" y="9456330"/>
                <a:ext cx="356188" cy="338554"/>
              </a:xfrm>
              <a:prstGeom prst="rect">
                <a:avLst/>
              </a:prstGeom>
              <a:noFill/>
            </p:spPr>
            <p:txBody>
              <a:bodyPr wrap="none" rtlCol="0">
                <a:spAutoFit/>
              </a:bodyPr>
              <a:lstStyle/>
              <a:p>
                <a:r>
                  <a:rPr lang="pl-PL" sz="1600" dirty="0" smtClean="0"/>
                  <a:t>g</a:t>
                </a:r>
                <a:r>
                  <a:rPr lang="pl-PL" sz="1600" baseline="-25000" dirty="0" smtClean="0"/>
                  <a:t>1</a:t>
                </a:r>
                <a:endParaRPr lang="pl-PL" sz="1600" dirty="0"/>
              </a:p>
            </p:txBody>
          </p:sp>
          <p:cxnSp>
            <p:nvCxnSpPr>
              <p:cNvPr id="42" name="Straight Arrow Connector 41"/>
              <p:cNvCxnSpPr/>
              <p:nvPr/>
            </p:nvCxnSpPr>
            <p:spPr bwMode="auto">
              <a:xfrm flipV="1">
                <a:off x="8941794" y="7667776"/>
                <a:ext cx="1143000" cy="139065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45" name="Straight Arrow Connector 44"/>
              <p:cNvCxnSpPr/>
              <p:nvPr/>
            </p:nvCxnSpPr>
            <p:spPr bwMode="auto">
              <a:xfrm flipV="1">
                <a:off x="8023972" y="8209334"/>
                <a:ext cx="1229268" cy="817044"/>
              </a:xfrm>
              <a:prstGeom prst="straightConnector1">
                <a:avLst/>
              </a:prstGeom>
              <a:solidFill>
                <a:schemeClr val="accent1"/>
              </a:solidFill>
              <a:ln w="9525" cap="flat" cmpd="sng" algn="ctr">
                <a:solidFill>
                  <a:schemeClr val="tx1"/>
                </a:solidFill>
                <a:prstDash val="lgDashDotDot"/>
                <a:round/>
                <a:headEnd type="none" w="med" len="med"/>
                <a:tailEnd type="arrow"/>
              </a:ln>
              <a:effectLst/>
            </p:spPr>
          </p:cxnSp>
          <p:cxnSp>
            <p:nvCxnSpPr>
              <p:cNvPr id="47" name="Straight Arrow Connector 46"/>
              <p:cNvCxnSpPr/>
              <p:nvPr/>
            </p:nvCxnSpPr>
            <p:spPr bwMode="auto">
              <a:xfrm flipV="1">
                <a:off x="8960076" y="8223250"/>
                <a:ext cx="323624" cy="1811242"/>
              </a:xfrm>
              <a:prstGeom prst="straightConnector1">
                <a:avLst/>
              </a:prstGeom>
              <a:solidFill>
                <a:schemeClr val="accent1"/>
              </a:solidFill>
              <a:ln w="9525" cap="flat" cmpd="sng" algn="ctr">
                <a:solidFill>
                  <a:schemeClr val="tx1"/>
                </a:solidFill>
                <a:prstDash val="lgDashDotDot"/>
                <a:round/>
                <a:headEnd type="none" w="med" len="med"/>
                <a:tailEnd type="arrow"/>
              </a:ln>
              <a:effectLst/>
            </p:spPr>
          </p:cxnSp>
          <p:cxnSp>
            <p:nvCxnSpPr>
              <p:cNvPr id="49" name="Straight Arrow Connector 48"/>
              <p:cNvCxnSpPr/>
              <p:nvPr/>
            </p:nvCxnSpPr>
            <p:spPr bwMode="auto">
              <a:xfrm flipV="1">
                <a:off x="9302750" y="7753502"/>
                <a:ext cx="667744" cy="444348"/>
              </a:xfrm>
              <a:prstGeom prst="straightConnector1">
                <a:avLst/>
              </a:prstGeom>
              <a:solidFill>
                <a:schemeClr val="accent1"/>
              </a:solidFill>
              <a:ln w="9525" cap="flat" cmpd="sng" algn="ctr">
                <a:solidFill>
                  <a:schemeClr val="tx1"/>
                </a:solidFill>
                <a:prstDash val="lgDashDotDot"/>
                <a:round/>
                <a:headEnd type="none" w="med" len="med"/>
                <a:tailEnd type="arrow"/>
              </a:ln>
              <a:effectLst/>
            </p:spPr>
          </p:cxnSp>
          <p:cxnSp>
            <p:nvCxnSpPr>
              <p:cNvPr id="55" name="Straight Arrow Connector 54"/>
              <p:cNvCxnSpPr/>
              <p:nvPr/>
            </p:nvCxnSpPr>
            <p:spPr bwMode="auto">
              <a:xfrm flipV="1">
                <a:off x="8888068" y="8328025"/>
                <a:ext cx="306732" cy="698353"/>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57" name="TextBox 56"/>
              <p:cNvSpPr txBox="1"/>
              <p:nvPr/>
            </p:nvSpPr>
            <p:spPr>
              <a:xfrm>
                <a:off x="9508061" y="8265262"/>
                <a:ext cx="287258" cy="338554"/>
              </a:xfrm>
              <a:prstGeom prst="rect">
                <a:avLst/>
              </a:prstGeom>
              <a:noFill/>
            </p:spPr>
            <p:txBody>
              <a:bodyPr wrap="none" rtlCol="0">
                <a:spAutoFit/>
              </a:bodyPr>
              <a:lstStyle/>
              <a:p>
                <a:r>
                  <a:rPr lang="pl-PL" sz="1600" dirty="0" smtClean="0"/>
                  <a:t>h</a:t>
                </a:r>
                <a:endParaRPr lang="pl-PL" sz="1600" dirty="0"/>
              </a:p>
            </p:txBody>
          </p:sp>
          <p:sp>
            <p:nvSpPr>
              <p:cNvPr id="58" name="TextBox 57"/>
              <p:cNvSpPr txBox="1"/>
              <p:nvPr/>
            </p:nvSpPr>
            <p:spPr>
              <a:xfrm>
                <a:off x="8746632" y="8554594"/>
                <a:ext cx="253596" cy="338554"/>
              </a:xfrm>
              <a:prstGeom prst="rect">
                <a:avLst/>
              </a:prstGeom>
              <a:noFill/>
            </p:spPr>
            <p:txBody>
              <a:bodyPr wrap="none" rtlCol="0">
                <a:spAutoFit/>
              </a:bodyPr>
              <a:lstStyle/>
              <a:p>
                <a:r>
                  <a:rPr lang="pl-PL" sz="1600" b="1" dirty="0" smtClean="0">
                    <a:solidFill>
                      <a:srgbClr val="FF0000"/>
                    </a:solidFill>
                  </a:rPr>
                  <a:t>j</a:t>
                </a:r>
                <a:endParaRPr lang="pl-PL" sz="1600" b="1" dirty="0">
                  <a:solidFill>
                    <a:srgbClr val="FF0000"/>
                  </a:solidFill>
                </a:endParaRPr>
              </a:p>
            </p:txBody>
          </p:sp>
          <p:cxnSp>
            <p:nvCxnSpPr>
              <p:cNvPr id="135" name="Curved Connector 134"/>
              <p:cNvCxnSpPr/>
              <p:nvPr/>
            </p:nvCxnSpPr>
            <p:spPr bwMode="auto">
              <a:xfrm flipV="1">
                <a:off x="7957096" y="7620000"/>
                <a:ext cx="2116544" cy="1381422"/>
              </a:xfrm>
              <a:prstGeom prst="curvedConnector3">
                <a:avLst>
                  <a:gd name="adj1" fmla="val 1037"/>
                </a:avLst>
              </a:prstGeom>
              <a:solidFill>
                <a:schemeClr val="accent1"/>
              </a:solidFill>
              <a:ln w="9525" cap="flat" cmpd="sng" algn="ctr">
                <a:solidFill>
                  <a:schemeClr val="tx1"/>
                </a:solidFill>
                <a:prstDash val="solid"/>
                <a:round/>
                <a:headEnd type="none" w="med" len="med"/>
                <a:tailEnd type="arrow"/>
              </a:ln>
              <a:effectLst/>
            </p:spPr>
          </p:cxnSp>
          <p:cxnSp>
            <p:nvCxnSpPr>
              <p:cNvPr id="152" name="Curved Connector 151"/>
              <p:cNvCxnSpPr/>
              <p:nvPr/>
            </p:nvCxnSpPr>
            <p:spPr bwMode="auto">
              <a:xfrm rot="5400000" flipH="1" flipV="1">
                <a:off x="8372473" y="8304175"/>
                <a:ext cx="2370102" cy="1184632"/>
              </a:xfrm>
              <a:prstGeom prst="curvedConnector3">
                <a:avLst>
                  <a:gd name="adj1" fmla="val 167"/>
                </a:avLst>
              </a:prstGeom>
              <a:solidFill>
                <a:schemeClr val="accent1"/>
              </a:solidFill>
              <a:ln w="9525" cap="flat" cmpd="sng" algn="ctr">
                <a:solidFill>
                  <a:schemeClr val="tx1"/>
                </a:solidFill>
                <a:prstDash val="solid"/>
                <a:round/>
                <a:headEnd type="none" w="med" len="med"/>
                <a:tailEnd type="arrow"/>
              </a:ln>
              <a:effectLst/>
            </p:spPr>
          </p:cxnSp>
          <p:sp>
            <p:nvSpPr>
              <p:cNvPr id="174" name="TextBox 173"/>
              <p:cNvSpPr txBox="1"/>
              <p:nvPr/>
            </p:nvSpPr>
            <p:spPr>
              <a:xfrm>
                <a:off x="8317136" y="8353350"/>
                <a:ext cx="576064" cy="353943"/>
              </a:xfrm>
              <a:prstGeom prst="rect">
                <a:avLst/>
              </a:prstGeom>
              <a:noFill/>
            </p:spPr>
            <p:txBody>
              <a:bodyPr wrap="square" rtlCol="0">
                <a:spAutoFit/>
              </a:bodyPr>
              <a:lstStyle/>
              <a:p>
                <a:r>
                  <a:rPr lang="pl-PL" dirty="0" smtClean="0"/>
                  <a:t>k</a:t>
                </a:r>
                <a:r>
                  <a:rPr lang="pl-PL" baseline="-25000" dirty="0" smtClean="0"/>
                  <a:t>0</a:t>
                </a:r>
                <a:endParaRPr lang="pl-PL" dirty="0"/>
              </a:p>
            </p:txBody>
          </p:sp>
          <p:sp>
            <p:nvSpPr>
              <p:cNvPr id="175" name="TextBox 174"/>
              <p:cNvSpPr txBox="1"/>
              <p:nvPr/>
            </p:nvSpPr>
            <p:spPr>
              <a:xfrm>
                <a:off x="9053835" y="9155559"/>
                <a:ext cx="576064" cy="353943"/>
              </a:xfrm>
              <a:prstGeom prst="rect">
                <a:avLst/>
              </a:prstGeom>
              <a:noFill/>
            </p:spPr>
            <p:txBody>
              <a:bodyPr wrap="square" rtlCol="0">
                <a:spAutoFit/>
              </a:bodyPr>
              <a:lstStyle/>
              <a:p>
                <a:r>
                  <a:rPr lang="pl-PL" dirty="0" smtClean="0"/>
                  <a:t>k</a:t>
                </a:r>
                <a:r>
                  <a:rPr lang="pl-PL" baseline="-25000" dirty="0" smtClean="0"/>
                  <a:t>1</a:t>
                </a:r>
                <a:endParaRPr lang="pl-PL" dirty="0"/>
              </a:p>
            </p:txBody>
          </p:sp>
          <p:sp>
            <p:nvSpPr>
              <p:cNvPr id="191" name="TextBox 190"/>
              <p:cNvSpPr txBox="1"/>
              <p:nvPr/>
            </p:nvSpPr>
            <p:spPr>
              <a:xfrm>
                <a:off x="9428882" y="7694736"/>
                <a:ext cx="576064" cy="353943"/>
              </a:xfrm>
              <a:prstGeom prst="rect">
                <a:avLst/>
              </a:prstGeom>
              <a:noFill/>
            </p:spPr>
            <p:txBody>
              <a:bodyPr wrap="square" rtlCol="0">
                <a:spAutoFit/>
              </a:bodyPr>
              <a:lstStyle/>
              <a:p>
                <a:r>
                  <a:rPr lang="pl-PL" dirty="0" smtClean="0"/>
                  <a:t>k</a:t>
                </a:r>
                <a:endParaRPr lang="pl-PL" dirty="0"/>
              </a:p>
            </p:txBody>
          </p:sp>
        </p:grpSp>
      </p:grpSp>
      <p:grpSp>
        <p:nvGrpSpPr>
          <p:cNvPr id="155" name="Group 154"/>
          <p:cNvGrpSpPr/>
          <p:nvPr/>
        </p:nvGrpSpPr>
        <p:grpSpPr>
          <a:xfrm>
            <a:off x="612280" y="4695255"/>
            <a:ext cx="2016224" cy="1490223"/>
            <a:chOff x="612280" y="4695255"/>
            <a:chExt cx="2016224" cy="1490223"/>
          </a:xfrm>
        </p:grpSpPr>
        <p:sp>
          <p:nvSpPr>
            <p:cNvPr id="76" name="Rectangle 75"/>
            <p:cNvSpPr/>
            <p:nvPr/>
          </p:nvSpPr>
          <p:spPr bwMode="auto">
            <a:xfrm>
              <a:off x="1188344" y="4752950"/>
              <a:ext cx="360040" cy="216024"/>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l-PL" sz="2400" dirty="0" smtClean="0"/>
            </a:p>
          </p:txBody>
        </p:sp>
        <p:sp>
          <p:nvSpPr>
            <p:cNvPr id="80" name="Rectangle 79"/>
            <p:cNvSpPr/>
            <p:nvPr/>
          </p:nvSpPr>
          <p:spPr bwMode="auto">
            <a:xfrm>
              <a:off x="612280" y="5905078"/>
              <a:ext cx="360040" cy="216024"/>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pl-PL" sz="2400" smtClean="0"/>
            </a:p>
          </p:txBody>
        </p:sp>
        <p:sp>
          <p:nvSpPr>
            <p:cNvPr id="82" name="Oval 81"/>
            <p:cNvSpPr/>
            <p:nvPr/>
          </p:nvSpPr>
          <p:spPr bwMode="auto">
            <a:xfrm>
              <a:off x="900312" y="5257006"/>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83" name="Oval 82"/>
            <p:cNvSpPr/>
            <p:nvPr/>
          </p:nvSpPr>
          <p:spPr bwMode="auto">
            <a:xfrm>
              <a:off x="1548384" y="5257006"/>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86" name="Oval 85"/>
            <p:cNvSpPr/>
            <p:nvPr/>
          </p:nvSpPr>
          <p:spPr bwMode="auto">
            <a:xfrm>
              <a:off x="2268464" y="5257006"/>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cxnSp>
          <p:nvCxnSpPr>
            <p:cNvPr id="91" name="Straight Arrow Connector 90"/>
            <p:cNvCxnSpPr/>
            <p:nvPr/>
          </p:nvCxnSpPr>
          <p:spPr bwMode="auto">
            <a:xfrm flipH="1">
              <a:off x="800200" y="5613253"/>
              <a:ext cx="207458" cy="2922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9" name="Straight Arrow Connector 98"/>
            <p:cNvCxnSpPr/>
            <p:nvPr/>
          </p:nvCxnSpPr>
          <p:spPr bwMode="auto">
            <a:xfrm flipH="1">
              <a:off x="1155653" y="4968974"/>
              <a:ext cx="239289" cy="3271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0" name="Straight Arrow Connector 99"/>
            <p:cNvCxnSpPr/>
            <p:nvPr/>
          </p:nvCxnSpPr>
          <p:spPr bwMode="auto">
            <a:xfrm>
              <a:off x="1404368" y="4968974"/>
              <a:ext cx="232270" cy="3165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4" name="Straight Arrow Connector 103"/>
            <p:cNvCxnSpPr>
              <a:endCxn id="86" idx="0"/>
            </p:cNvCxnSpPr>
            <p:nvPr/>
          </p:nvCxnSpPr>
          <p:spPr bwMode="auto">
            <a:xfrm>
              <a:off x="2187030" y="4968974"/>
              <a:ext cx="261454" cy="2880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5" name="Straight Arrow Connector 104"/>
            <p:cNvCxnSpPr>
              <a:endCxn id="77" idx="0"/>
            </p:cNvCxnSpPr>
            <p:nvPr/>
          </p:nvCxnSpPr>
          <p:spPr bwMode="auto">
            <a:xfrm>
              <a:off x="1821632" y="5602682"/>
              <a:ext cx="199740" cy="3026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1" name="TextBox 60"/>
            <p:cNvSpPr txBox="1"/>
            <p:nvPr/>
          </p:nvSpPr>
          <p:spPr>
            <a:xfrm>
              <a:off x="1257400" y="4695255"/>
              <a:ext cx="216024" cy="307777"/>
            </a:xfrm>
            <a:prstGeom prst="rect">
              <a:avLst/>
            </a:prstGeom>
            <a:noFill/>
          </p:spPr>
          <p:txBody>
            <a:bodyPr wrap="square" rtlCol="0">
              <a:spAutoFit/>
            </a:bodyPr>
            <a:lstStyle/>
            <a:p>
              <a:r>
                <a:rPr lang="pl-PL" sz="1400" dirty="0" smtClean="0"/>
                <a:t>0</a:t>
              </a:r>
              <a:endParaRPr lang="pl-PL" sz="1400" dirty="0"/>
            </a:p>
          </p:txBody>
        </p:sp>
        <p:sp>
          <p:nvSpPr>
            <p:cNvPr id="63" name="TextBox 62"/>
            <p:cNvSpPr txBox="1"/>
            <p:nvPr/>
          </p:nvSpPr>
          <p:spPr>
            <a:xfrm>
              <a:off x="675904" y="5856760"/>
              <a:ext cx="216024" cy="307777"/>
            </a:xfrm>
            <a:prstGeom prst="rect">
              <a:avLst/>
            </a:prstGeom>
            <a:noFill/>
          </p:spPr>
          <p:txBody>
            <a:bodyPr wrap="square" rtlCol="0">
              <a:spAutoFit/>
            </a:bodyPr>
            <a:lstStyle/>
            <a:p>
              <a:r>
                <a:rPr lang="pl-PL" sz="1400" dirty="0" smtClean="0"/>
                <a:t>0</a:t>
              </a:r>
              <a:endParaRPr lang="pl-PL" sz="1400" dirty="0"/>
            </a:p>
          </p:txBody>
        </p:sp>
        <p:grpSp>
          <p:nvGrpSpPr>
            <p:cNvPr id="150" name="Group 149"/>
            <p:cNvGrpSpPr/>
            <p:nvPr/>
          </p:nvGrpSpPr>
          <p:grpSpPr>
            <a:xfrm>
              <a:off x="1980432" y="4706616"/>
              <a:ext cx="360040" cy="307777"/>
              <a:chOff x="1980432" y="4706616"/>
              <a:chExt cx="360040" cy="307777"/>
            </a:xfrm>
          </p:grpSpPr>
          <p:sp>
            <p:nvSpPr>
              <p:cNvPr id="81" name="Rectangle 80"/>
              <p:cNvSpPr/>
              <p:nvPr/>
            </p:nvSpPr>
            <p:spPr bwMode="auto">
              <a:xfrm>
                <a:off x="1980432" y="4752950"/>
                <a:ext cx="360040" cy="216024"/>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66" name="TextBox 65"/>
              <p:cNvSpPr txBox="1"/>
              <p:nvPr/>
            </p:nvSpPr>
            <p:spPr>
              <a:xfrm>
                <a:off x="2052266" y="4706616"/>
                <a:ext cx="216024" cy="307777"/>
              </a:xfrm>
              <a:prstGeom prst="rect">
                <a:avLst/>
              </a:prstGeom>
              <a:noFill/>
            </p:spPr>
            <p:txBody>
              <a:bodyPr wrap="square" rtlCol="0">
                <a:spAutoFit/>
              </a:bodyPr>
              <a:lstStyle/>
              <a:p>
                <a:r>
                  <a:rPr lang="pl-PL" sz="1400" dirty="0" smtClean="0"/>
                  <a:t>1</a:t>
                </a:r>
                <a:endParaRPr lang="pl-PL" sz="1400" dirty="0"/>
              </a:p>
            </p:txBody>
          </p:sp>
        </p:grpSp>
        <p:cxnSp>
          <p:nvCxnSpPr>
            <p:cNvPr id="114" name="Straight Arrow Connector 113"/>
            <p:cNvCxnSpPr/>
            <p:nvPr/>
          </p:nvCxnSpPr>
          <p:spPr bwMode="auto">
            <a:xfrm flipH="1">
              <a:off x="2124448" y="5617046"/>
              <a:ext cx="278606" cy="27860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51" name="Group 150"/>
            <p:cNvGrpSpPr/>
            <p:nvPr/>
          </p:nvGrpSpPr>
          <p:grpSpPr>
            <a:xfrm>
              <a:off x="1934927" y="5877701"/>
              <a:ext cx="360040" cy="307777"/>
              <a:chOff x="1980432" y="4706616"/>
              <a:chExt cx="360040" cy="307777"/>
            </a:xfrm>
          </p:grpSpPr>
          <p:sp>
            <p:nvSpPr>
              <p:cNvPr id="153" name="Rectangle 152"/>
              <p:cNvSpPr/>
              <p:nvPr/>
            </p:nvSpPr>
            <p:spPr bwMode="auto">
              <a:xfrm>
                <a:off x="1980432" y="4752950"/>
                <a:ext cx="360040" cy="216024"/>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imes" pitchFamily="1" charset="0"/>
                </a:endParaRPr>
              </a:p>
            </p:txBody>
          </p:sp>
          <p:sp>
            <p:nvSpPr>
              <p:cNvPr id="154" name="TextBox 153"/>
              <p:cNvSpPr txBox="1"/>
              <p:nvPr/>
            </p:nvSpPr>
            <p:spPr>
              <a:xfrm>
                <a:off x="2052266" y="4706616"/>
                <a:ext cx="216024" cy="307777"/>
              </a:xfrm>
              <a:prstGeom prst="rect">
                <a:avLst/>
              </a:prstGeom>
              <a:noFill/>
            </p:spPr>
            <p:txBody>
              <a:bodyPr wrap="square" rtlCol="0">
                <a:spAutoFit/>
              </a:bodyPr>
              <a:lstStyle/>
              <a:p>
                <a:r>
                  <a:rPr lang="pl-PL" sz="1400" dirty="0" smtClean="0"/>
                  <a:t>1</a:t>
                </a:r>
                <a:endParaRPr lang="pl-PL" sz="1400" dirty="0"/>
              </a:p>
            </p:txBody>
          </p:sp>
        </p:grpSp>
      </p:grpSp>
      <p:grpSp>
        <p:nvGrpSpPr>
          <p:cNvPr id="161" name="Group 160"/>
          <p:cNvGrpSpPr/>
          <p:nvPr/>
        </p:nvGrpSpPr>
        <p:grpSpPr>
          <a:xfrm>
            <a:off x="10405368" y="8137326"/>
            <a:ext cx="3830215" cy="1754326"/>
            <a:chOff x="10405368" y="8137326"/>
            <a:chExt cx="3830215" cy="1754326"/>
          </a:xfrm>
        </p:grpSpPr>
        <p:sp>
          <p:nvSpPr>
            <p:cNvPr id="59" name="TextBox 58"/>
            <p:cNvSpPr txBox="1"/>
            <p:nvPr/>
          </p:nvSpPr>
          <p:spPr>
            <a:xfrm>
              <a:off x="10405368" y="8137326"/>
              <a:ext cx="3830215" cy="1754326"/>
            </a:xfrm>
            <a:prstGeom prst="rect">
              <a:avLst/>
            </a:prstGeom>
            <a:noFill/>
          </p:spPr>
          <p:txBody>
            <a:bodyPr wrap="square" rtlCol="0">
              <a:spAutoFit/>
            </a:bodyPr>
            <a:lstStyle/>
            <a:p>
              <a:pPr lvl="1">
                <a:buFont typeface="Arial" pitchFamily="34" charset="0"/>
                <a:buChar char="•"/>
              </a:pPr>
              <a:r>
                <a:rPr lang="pl-PL" dirty="0" smtClean="0"/>
                <a:t> </a:t>
              </a:r>
              <a:r>
                <a:rPr lang="pl-PL" sz="1800" dirty="0" smtClean="0"/>
                <a:t>pair f</a:t>
              </a:r>
              <a:r>
                <a:rPr lang="pl-PL" sz="1800" baseline="-25000" dirty="0" smtClean="0"/>
                <a:t>0</a:t>
              </a:r>
              <a:r>
                <a:rPr lang="pl-PL" sz="1800" dirty="0" smtClean="0"/>
                <a:t>, f</a:t>
              </a:r>
              <a:r>
                <a:rPr lang="pl-PL" sz="1800" baseline="-25000" dirty="0" smtClean="0"/>
                <a:t>1</a:t>
              </a:r>
              <a:r>
                <a:rPr lang="pl-PL" sz="1800" dirty="0" smtClean="0"/>
                <a:t> - span f</a:t>
              </a:r>
            </a:p>
            <a:p>
              <a:pPr lvl="1">
                <a:buFont typeface="Arial" pitchFamily="34" charset="0"/>
                <a:buChar char="•"/>
              </a:pPr>
              <a:r>
                <a:rPr lang="pl-PL" sz="1800" dirty="0" smtClean="0"/>
                <a:t> pair g</a:t>
              </a:r>
              <a:r>
                <a:rPr lang="pl-PL" sz="1800" baseline="-25000" dirty="0" smtClean="0"/>
                <a:t>0</a:t>
              </a:r>
              <a:r>
                <a:rPr lang="pl-PL" sz="1800" dirty="0" smtClean="0"/>
                <a:t>, g</a:t>
              </a:r>
              <a:r>
                <a:rPr lang="pl-PL" sz="1800" baseline="-25000" dirty="0" smtClean="0"/>
                <a:t>1</a:t>
              </a:r>
              <a:r>
                <a:rPr lang="pl-PL" sz="1800" dirty="0" smtClean="0"/>
                <a:t> - cospan g</a:t>
              </a:r>
            </a:p>
            <a:p>
              <a:pPr lvl="1">
                <a:buFont typeface="Arial" pitchFamily="34" charset="0"/>
                <a:buChar char="•"/>
              </a:pPr>
              <a:r>
                <a:rPr lang="pl-PL" sz="1800" dirty="0" smtClean="0"/>
                <a:t> h, h</a:t>
              </a:r>
              <a:r>
                <a:rPr lang="pl-PL" sz="1800" baseline="-25000" dirty="0" smtClean="0"/>
                <a:t>0</a:t>
              </a:r>
              <a:r>
                <a:rPr lang="pl-PL" sz="1800" dirty="0" smtClean="0"/>
                <a:t>, h</a:t>
              </a:r>
              <a:r>
                <a:rPr lang="pl-PL" sz="1800" baseline="-25000" dirty="0" smtClean="0"/>
                <a:t>1</a:t>
              </a:r>
              <a:r>
                <a:rPr lang="pl-PL" sz="1800" dirty="0" smtClean="0"/>
                <a:t> – RPO</a:t>
              </a:r>
            </a:p>
            <a:p>
              <a:pPr lvl="1">
                <a:buFont typeface="Arial" pitchFamily="34" charset="0"/>
                <a:buChar char="•"/>
              </a:pPr>
              <a:r>
                <a:rPr lang="pl-PL" sz="1800" dirty="0" smtClean="0"/>
                <a:t> dashed arrows – arbitrary pushout</a:t>
              </a:r>
            </a:p>
            <a:p>
              <a:pPr lvl="1">
                <a:buFont typeface="Arial" pitchFamily="34" charset="0"/>
                <a:buChar char="•"/>
              </a:pPr>
              <a:r>
                <a:rPr lang="pl-PL" sz="1800" dirty="0" smtClean="0"/>
                <a:t> </a:t>
              </a:r>
              <a:r>
                <a:rPr lang="pl-PL" sz="1800" b="1" dirty="0" smtClean="0">
                  <a:solidFill>
                    <a:srgbClr val="FF0000"/>
                  </a:solidFill>
                </a:rPr>
                <a:t>j</a:t>
              </a:r>
              <a:r>
                <a:rPr lang="pl-PL" sz="1800" dirty="0" smtClean="0"/>
                <a:t> – it is required that this arrow is </a:t>
              </a:r>
              <a:r>
                <a:rPr lang="pl-PL" sz="1800" b="1" dirty="0" smtClean="0"/>
                <a:t>unique</a:t>
              </a:r>
              <a:endParaRPr lang="pl-PL" sz="1800" b="1" dirty="0"/>
            </a:p>
          </p:txBody>
        </p:sp>
        <p:cxnSp>
          <p:nvCxnSpPr>
            <p:cNvPr id="144" name="Straight Arrow Connector 143"/>
            <p:cNvCxnSpPr/>
            <p:nvPr/>
          </p:nvCxnSpPr>
          <p:spPr bwMode="auto">
            <a:xfrm>
              <a:off x="12421592" y="8209334"/>
              <a:ext cx="21602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7" name="Straight Arrow Connector 156"/>
            <p:cNvCxnSpPr/>
            <p:nvPr/>
          </p:nvCxnSpPr>
          <p:spPr bwMode="auto">
            <a:xfrm>
              <a:off x="12715974" y="8528570"/>
              <a:ext cx="21602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Researchposter_IMSA1">
  <a:themeElements>
    <a:clrScheme name="Researchposter_IMSA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esearchposter_IMSA1">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Researchposter_IMSA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esearchposter_IMSA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esearchposter_IMSA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esearchposter_IMSA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esearchposter_IMSA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esearchposter_IMSA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esearchposter_IMSA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esearchposter_IMSA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esearchposter_IMSA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esearchposter_IMSA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esearchposter_IMSA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esearchposter_IMSA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HD:Users:margarete:Desktop:researchPoster:Researchposters_IMS:Researchposter_IMSA1.pot</Template>
  <TotalTime>4044</TotalTime>
  <Words>537</Words>
  <Application>Microsoft Office PowerPoint</Application>
  <PresentationFormat>Custom</PresentationFormat>
  <Paragraphs>89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Researchposter_IMSA1</vt:lpstr>
      <vt:lpstr>Slide 1</vt:lpstr>
    </vt:vector>
  </TitlesOfParts>
  <Company>University of Glasgow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Lynn Bell</dc:creator>
  <cp:lastModifiedBy>jo</cp:lastModifiedBy>
  <cp:revision>407</cp:revision>
  <dcterms:created xsi:type="dcterms:W3CDTF">2008-05-30T10:02:27Z</dcterms:created>
  <dcterms:modified xsi:type="dcterms:W3CDTF">2015-09-17T15:51:58Z</dcterms:modified>
</cp:coreProperties>
</file>