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15"/>
  </p:notesMasterIdLst>
  <p:handoutMasterIdLst>
    <p:handoutMasterId r:id="rId16"/>
  </p:handoutMasterIdLst>
  <p:sldIdLst>
    <p:sldId id="256" r:id="rId4"/>
    <p:sldId id="257" r:id="rId5"/>
    <p:sldId id="258" r:id="rId6"/>
    <p:sldId id="259" r:id="rId7"/>
    <p:sldId id="260" r:id="rId8"/>
    <p:sldId id="261" r:id="rId9"/>
    <p:sldId id="286" r:id="rId10"/>
    <p:sldId id="263" r:id="rId11"/>
    <p:sldId id="264" r:id="rId12"/>
    <p:sldId id="285" r:id="rId13"/>
    <p:sldId id="284"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11" userDrawn="1">
          <p15:clr>
            <a:srgbClr val="A4A3A4"/>
          </p15:clr>
        </p15:guide>
        <p15:guide id="2" pos="38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036"/>
    <a:srgbClr val="5284C1"/>
    <a:srgbClr val="B7D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p:scale>
          <a:sx n="71" d="100"/>
          <a:sy n="71" d="100"/>
        </p:scale>
        <p:origin x="696" y="168"/>
      </p:cViewPr>
      <p:guideLst>
        <p:guide orient="horz" pos="2111"/>
        <p:guide pos="3843"/>
      </p:guideLst>
    </p:cSldViewPr>
  </p:slideViewPr>
  <p:notesTextViewPr>
    <p:cViewPr>
      <p:scale>
        <a:sx n="1" d="1"/>
        <a:sy n="1" d="1"/>
      </p:scale>
      <p:origin x="0" y="0"/>
    </p:cViewPr>
  </p:notesTextViewPr>
  <p:sorterViewPr showFormatting="0">
    <p:cViewPr>
      <p:scale>
        <a:sx n="55" d="100"/>
        <a:sy n="55" d="100"/>
      </p:scale>
      <p:origin x="0" y="-34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13036"/>
        </a:solidFill>
        <a:effectLst/>
      </p:bgPr>
    </p:bg>
    <p:spTree>
      <p:nvGrpSpPr>
        <p:cNvPr id="1" name=""/>
        <p:cNvGrpSpPr/>
        <p:nvPr/>
      </p:nvGrpSpPr>
      <p:grpSpPr>
        <a:xfrm>
          <a:off x="0" y="0"/>
          <a:ext cx="0" cy="0"/>
          <a:chOff x="0" y="0"/>
          <a:chExt cx="0" cy="0"/>
        </a:xfrm>
      </p:grpSpPr>
      <p:sp>
        <p:nvSpPr>
          <p:cNvPr id="7" name="等腰三角形 6"/>
          <p:cNvSpPr/>
          <p:nvPr/>
        </p:nvSpPr>
        <p:spPr>
          <a:xfrm>
            <a:off x="7497763" y="2470150"/>
            <a:ext cx="4117975"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flipV="1">
            <a:off x="7605713" y="615950"/>
            <a:ext cx="4116388"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7980363" y="0"/>
            <a:ext cx="4211638"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10668000" y="3298825"/>
            <a:ext cx="1524000" cy="3522663"/>
          </a:xfrm>
          <a:custGeom>
            <a:avLst/>
            <a:gdLst>
              <a:gd name="connsiteX0" fmla="*/ 1510428 w 1524002"/>
              <a:gd name="connsiteY0" fmla="*/ 0 h 3523280"/>
              <a:gd name="connsiteX1" fmla="*/ 1524002 w 1524002"/>
              <a:gd name="connsiteY1" fmla="*/ 31663 h 3523280"/>
              <a:gd name="connsiteX2" fmla="*/ 1524002 w 1524002"/>
              <a:gd name="connsiteY2" fmla="*/ 3523280 h 3523280"/>
              <a:gd name="connsiteX3" fmla="*/ 0 w 1524002"/>
              <a:gd name="connsiteY3" fmla="*/ 3523280 h 3523280"/>
              <a:gd name="connsiteX4" fmla="*/ 1510428 w 1524002"/>
              <a:gd name="connsiteY4" fmla="*/ 0 h 352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2" h="3523280">
                <a:moveTo>
                  <a:pt x="1510428" y="0"/>
                </a:moveTo>
                <a:lnTo>
                  <a:pt x="1524002" y="31663"/>
                </a:lnTo>
                <a:lnTo>
                  <a:pt x="1524002" y="3523280"/>
                </a:lnTo>
                <a:lnTo>
                  <a:pt x="0" y="3523280"/>
                </a:lnTo>
                <a:lnTo>
                  <a:pt x="15104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flipV="1">
            <a:off x="7994650" y="1336675"/>
            <a:ext cx="4210050"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flipH="1">
            <a:off x="9356725" y="0"/>
            <a:ext cx="2841625" cy="4972050"/>
          </a:xfrm>
          <a:custGeom>
            <a:avLst/>
            <a:gdLst>
              <a:gd name="connsiteX0" fmla="*/ 2840735 w 2840735"/>
              <a:gd name="connsiteY0" fmla="*/ 0 h 4972050"/>
              <a:gd name="connsiteX1" fmla="*/ 0 w 2840735"/>
              <a:gd name="connsiteY1" fmla="*/ 0 h 4972050"/>
              <a:gd name="connsiteX2" fmla="*/ 0 w 2840735"/>
              <a:gd name="connsiteY2" fmla="*/ 3888920 h 4972050"/>
              <a:gd name="connsiteX3" fmla="*/ 508141 w 2840735"/>
              <a:gd name="connsiteY3" fmla="*/ 4972050 h 4972050"/>
              <a:gd name="connsiteX4" fmla="*/ 2840735 w 2840735"/>
              <a:gd name="connsiteY4" fmla="*/ 0 h 497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735" h="4972050">
                <a:moveTo>
                  <a:pt x="2840735" y="0"/>
                </a:moveTo>
                <a:lnTo>
                  <a:pt x="0" y="0"/>
                </a:lnTo>
                <a:lnTo>
                  <a:pt x="0" y="3888920"/>
                </a:lnTo>
                <a:lnTo>
                  <a:pt x="508141" y="4972050"/>
                </a:lnTo>
                <a:lnTo>
                  <a:pt x="2840735"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10277475" y="2379663"/>
            <a:ext cx="1920875" cy="4478338"/>
          </a:xfrm>
          <a:custGeom>
            <a:avLst/>
            <a:gdLst>
              <a:gd name="connsiteX0" fmla="*/ 1919818 w 1919818"/>
              <a:gd name="connsiteY0" fmla="*/ 0 h 4478239"/>
              <a:gd name="connsiteX1" fmla="*/ 1919818 w 1919818"/>
              <a:gd name="connsiteY1" fmla="*/ 4478239 h 4478239"/>
              <a:gd name="connsiteX2" fmla="*/ 0 w 1919818"/>
              <a:gd name="connsiteY2" fmla="*/ 4478239 h 4478239"/>
              <a:gd name="connsiteX3" fmla="*/ 1919818 w 1919818"/>
              <a:gd name="connsiteY3" fmla="*/ 0 h 4478239"/>
            </a:gdLst>
            <a:ahLst/>
            <a:cxnLst>
              <a:cxn ang="0">
                <a:pos x="connsiteX0" y="connsiteY0"/>
              </a:cxn>
              <a:cxn ang="0">
                <a:pos x="connsiteX1" y="connsiteY1"/>
              </a:cxn>
              <a:cxn ang="0">
                <a:pos x="connsiteX2" y="connsiteY2"/>
              </a:cxn>
              <a:cxn ang="0">
                <a:pos x="connsiteX3" y="connsiteY3"/>
              </a:cxn>
            </a:cxnLst>
            <a:rect l="l" t="t" r="r" b="b"/>
            <a:pathLst>
              <a:path w="1919818" h="4478239">
                <a:moveTo>
                  <a:pt x="1919818" y="0"/>
                </a:moveTo>
                <a:lnTo>
                  <a:pt x="1919818" y="4478239"/>
                </a:lnTo>
                <a:lnTo>
                  <a:pt x="0" y="4478239"/>
                </a:lnTo>
                <a:lnTo>
                  <a:pt x="1919818"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圆角矩形 13"/>
          <p:cNvSpPr/>
          <p:nvPr/>
        </p:nvSpPr>
        <p:spPr>
          <a:xfrm>
            <a:off x="838200" y="2992438"/>
            <a:ext cx="2057400" cy="77311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2908935" y="1575435"/>
            <a:ext cx="6935470" cy="2387600"/>
          </a:xfrm>
        </p:spPr>
        <p:txBody>
          <a:bodyPr anchor="b">
            <a:noAutofit/>
          </a:bodyPr>
          <a:lstStyle>
            <a:lvl1pPr algn="l">
              <a:defRPr sz="66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副标题 2"/>
          <p:cNvSpPr>
            <a:spLocks noGrp="1"/>
          </p:cNvSpPr>
          <p:nvPr>
            <p:ph type="subTitle" idx="1" hasCustomPrompt="1"/>
          </p:nvPr>
        </p:nvSpPr>
        <p:spPr>
          <a:xfrm>
            <a:off x="734291" y="3875078"/>
            <a:ext cx="7419109" cy="1655762"/>
          </a:xfrm>
        </p:spPr>
        <p:txBody>
          <a:bodyPr>
            <a:normAutofit/>
          </a:bodyPr>
          <a:lstStyle>
            <a:lvl1pPr marL="0" indent="0" algn="l">
              <a:buNone/>
              <a:defRPr sz="1400">
                <a:solidFill>
                  <a:srgbClr val="00B0F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313036"/>
        </a:solidFill>
        <a:effectLst/>
      </p:bgPr>
    </p:bg>
    <p:spTree>
      <p:nvGrpSpPr>
        <p:cNvPr id="1" name=""/>
        <p:cNvGrpSpPr/>
        <p:nvPr/>
      </p:nvGrpSpPr>
      <p:grpSpPr>
        <a:xfrm>
          <a:off x="0" y="0"/>
          <a:ext cx="0" cy="0"/>
          <a:chOff x="0" y="0"/>
          <a:chExt cx="0" cy="0"/>
        </a:xfrm>
      </p:grpSpPr>
      <p:sp>
        <p:nvSpPr>
          <p:cNvPr id="7" name="直角三角形 6"/>
          <p:cNvSpPr/>
          <p:nvPr/>
        </p:nvSpPr>
        <p:spPr>
          <a:xfrm>
            <a:off x="0" y="1550988"/>
            <a:ext cx="5056188" cy="5308600"/>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7"/>
          <p:cNvSpPr/>
          <p:nvPr/>
        </p:nvSpPr>
        <p:spPr>
          <a:xfrm>
            <a:off x="0" y="4187825"/>
            <a:ext cx="2433638" cy="2676525"/>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0"/>
            <a:ext cx="1403350" cy="4249738"/>
          </a:xfrm>
          <a:custGeom>
            <a:avLst/>
            <a:gdLst>
              <a:gd name="connsiteX0" fmla="*/ 0 w 1403028"/>
              <a:gd name="connsiteY0" fmla="*/ 0 h 4249228"/>
              <a:gd name="connsiteX1" fmla="*/ 1403028 w 1403028"/>
              <a:gd name="connsiteY1" fmla="*/ 0 h 4249228"/>
              <a:gd name="connsiteX2" fmla="*/ 47010 w 1403028"/>
              <a:gd name="connsiteY2" fmla="*/ 4249228 h 4249228"/>
              <a:gd name="connsiteX3" fmla="*/ 0 w 1403028"/>
              <a:gd name="connsiteY3" fmla="*/ 4202313 h 4249228"/>
              <a:gd name="connsiteX4" fmla="*/ 0 w 1403028"/>
              <a:gd name="connsiteY4" fmla="*/ 0 h 42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028" h="4249228">
                <a:moveTo>
                  <a:pt x="0" y="0"/>
                </a:moveTo>
                <a:lnTo>
                  <a:pt x="1403028" y="0"/>
                </a:lnTo>
                <a:lnTo>
                  <a:pt x="47010" y="4249228"/>
                </a:lnTo>
                <a:lnTo>
                  <a:pt x="0" y="4202313"/>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0"/>
            <a:ext cx="3098800" cy="5732463"/>
          </a:xfrm>
          <a:custGeom>
            <a:avLst/>
            <a:gdLst>
              <a:gd name="connsiteX0" fmla="*/ 0 w 3098474"/>
              <a:gd name="connsiteY0" fmla="*/ 0 h 5733086"/>
              <a:gd name="connsiteX1" fmla="*/ 3098474 w 3098474"/>
              <a:gd name="connsiteY1" fmla="*/ 0 h 5733086"/>
              <a:gd name="connsiteX2" fmla="*/ 1404462 w 3098474"/>
              <a:gd name="connsiteY2" fmla="*/ 5733086 h 5733086"/>
              <a:gd name="connsiteX3" fmla="*/ 0 w 3098474"/>
              <a:gd name="connsiteY3" fmla="*/ 4219309 h 5733086"/>
              <a:gd name="connsiteX4" fmla="*/ 0 w 3098474"/>
              <a:gd name="connsiteY4" fmla="*/ 0 h 573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474" h="5733086">
                <a:moveTo>
                  <a:pt x="0" y="0"/>
                </a:moveTo>
                <a:lnTo>
                  <a:pt x="3098474" y="0"/>
                </a:lnTo>
                <a:lnTo>
                  <a:pt x="1404462" y="5733086"/>
                </a:lnTo>
                <a:lnTo>
                  <a:pt x="0" y="4219309"/>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0" y="-4762"/>
            <a:ext cx="2300288" cy="4740275"/>
          </a:xfrm>
          <a:custGeom>
            <a:avLst/>
            <a:gdLst>
              <a:gd name="connsiteX0" fmla="*/ 0 w 2300416"/>
              <a:gd name="connsiteY0" fmla="*/ 0 h 4740048"/>
              <a:gd name="connsiteX1" fmla="*/ 2300416 w 2300416"/>
              <a:gd name="connsiteY1" fmla="*/ 0 h 4740048"/>
              <a:gd name="connsiteX2" fmla="*/ 471912 w 2300416"/>
              <a:gd name="connsiteY2" fmla="*/ 4740048 h 4740048"/>
              <a:gd name="connsiteX3" fmla="*/ 0 w 2300416"/>
              <a:gd name="connsiteY3" fmla="*/ 4266872 h 4740048"/>
              <a:gd name="connsiteX4" fmla="*/ 0 w 2300416"/>
              <a:gd name="connsiteY4" fmla="*/ 0 h 474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416" h="4740048">
                <a:moveTo>
                  <a:pt x="0" y="0"/>
                </a:moveTo>
                <a:lnTo>
                  <a:pt x="2300416" y="0"/>
                </a:lnTo>
                <a:lnTo>
                  <a:pt x="471912" y="4740048"/>
                </a:lnTo>
                <a:lnTo>
                  <a:pt x="0" y="4266872"/>
                </a:lnTo>
                <a:lnTo>
                  <a:pt x="0" y="0"/>
                </a:lnTo>
                <a:close/>
              </a:path>
            </a:pathLst>
          </a:cu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3408773" y="904081"/>
            <a:ext cx="5998464" cy="2852737"/>
          </a:xfrm>
        </p:spPr>
        <p:txBody>
          <a:bodyPr anchor="b"/>
          <a:lstStyle>
            <a:lvl1pPr>
              <a:defRPr sz="60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3408772" y="3783806"/>
            <a:ext cx="5998465" cy="1500187"/>
          </a:xfrm>
        </p:spPr>
        <p:txBody>
          <a:bodyPr>
            <a:normAutofit/>
          </a:bodyPr>
          <a:lstStyle>
            <a:lvl1pPr marL="0" indent="0">
              <a:buNone/>
              <a:defRPr sz="1400">
                <a:solidFill>
                  <a:srgbClr val="00B0F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Click to edit Master title style</a:t>
            </a:r>
            <a:endParaRPr lang="zh-CN" altLang="en-US" strike="noStrike" noProof="1" smtClean="0"/>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13036"/>
        </a:solidFill>
        <a:effectLst/>
      </p:bgPr>
    </p:bg>
    <p:spTree>
      <p:nvGrpSpPr>
        <p:cNvPr id="1" name=""/>
        <p:cNvGrpSpPr/>
        <p:nvPr/>
      </p:nvGrpSpPr>
      <p:grpSpPr>
        <a:xfrm>
          <a:off x="0" y="0"/>
          <a:ext cx="0" cy="0"/>
          <a:chOff x="0" y="0"/>
          <a:chExt cx="0" cy="0"/>
        </a:xfrm>
      </p:grpSpPr>
      <p:cxnSp>
        <p:nvCxnSpPr>
          <p:cNvPr id="7" name="直接连接符 6"/>
          <p:cNvCxnSpPr/>
          <p:nvPr/>
        </p:nvCxnSpPr>
        <p:spPr>
          <a:xfrm>
            <a:off x="0" y="6200775"/>
            <a:ext cx="12192000" cy="0"/>
          </a:xfrm>
          <a:prstGeom prst="line">
            <a:avLst/>
          </a:prstGeom>
          <a:ln w="31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lgn="ctr">
              <a:defRPr>
                <a:solidFill>
                  <a:schemeClr val="bg1">
                    <a:lumMod val="95000"/>
                  </a:schemeClr>
                </a:solidFill>
              </a:defRPr>
            </a:lvl1pPr>
          </a:lstStyle>
          <a:p>
            <a:pPr fontAlgn="auto"/>
            <a:r>
              <a:rPr lang="zh-CN" altLang="en-US" strike="noStrike" noProof="1" smtClean="0"/>
              <a:t>Click to edit Master title style</a:t>
            </a:r>
            <a:endParaRPr lang="zh-CN" altLang="en-US" strike="noStrike" noProof="1"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13036"/>
        </a:solidFill>
        <a:effectLst/>
      </p:bgPr>
    </p:bg>
    <p:spTree>
      <p:nvGrpSpPr>
        <p:cNvPr id="1" name=""/>
        <p:cNvGrpSpPr/>
        <p:nvPr/>
      </p:nvGrpSpPr>
      <p:grpSpPr>
        <a:xfrm>
          <a:off x="0" y="0"/>
          <a:ext cx="0" cy="0"/>
          <a:chOff x="0" y="0"/>
          <a:chExt cx="0" cy="0"/>
        </a:xfrm>
      </p:grpSpPr>
      <p:sp>
        <p:nvSpPr>
          <p:cNvPr id="7" name="等腰三角形 6"/>
          <p:cNvSpPr/>
          <p:nvPr/>
        </p:nvSpPr>
        <p:spPr>
          <a:xfrm>
            <a:off x="7497763" y="2470150"/>
            <a:ext cx="4117975"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flipV="1">
            <a:off x="7605713" y="615950"/>
            <a:ext cx="4116388"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7980363" y="0"/>
            <a:ext cx="4211638"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10668000" y="3298825"/>
            <a:ext cx="1524000" cy="3522663"/>
          </a:xfrm>
          <a:custGeom>
            <a:avLst/>
            <a:gdLst>
              <a:gd name="connsiteX0" fmla="*/ 1510428 w 1524002"/>
              <a:gd name="connsiteY0" fmla="*/ 0 h 3523280"/>
              <a:gd name="connsiteX1" fmla="*/ 1524002 w 1524002"/>
              <a:gd name="connsiteY1" fmla="*/ 31663 h 3523280"/>
              <a:gd name="connsiteX2" fmla="*/ 1524002 w 1524002"/>
              <a:gd name="connsiteY2" fmla="*/ 3523280 h 3523280"/>
              <a:gd name="connsiteX3" fmla="*/ 0 w 1524002"/>
              <a:gd name="connsiteY3" fmla="*/ 3523280 h 3523280"/>
              <a:gd name="connsiteX4" fmla="*/ 1510428 w 1524002"/>
              <a:gd name="connsiteY4" fmla="*/ 0 h 352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2" h="3523280">
                <a:moveTo>
                  <a:pt x="1510428" y="0"/>
                </a:moveTo>
                <a:lnTo>
                  <a:pt x="1524002" y="31663"/>
                </a:lnTo>
                <a:lnTo>
                  <a:pt x="1524002" y="3523280"/>
                </a:lnTo>
                <a:lnTo>
                  <a:pt x="0" y="3523280"/>
                </a:lnTo>
                <a:lnTo>
                  <a:pt x="15104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flipV="1">
            <a:off x="7994650" y="1336675"/>
            <a:ext cx="4210050"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flipH="1">
            <a:off x="9356725" y="0"/>
            <a:ext cx="2841625" cy="4972050"/>
          </a:xfrm>
          <a:custGeom>
            <a:avLst/>
            <a:gdLst>
              <a:gd name="connsiteX0" fmla="*/ 2840735 w 2840735"/>
              <a:gd name="connsiteY0" fmla="*/ 0 h 4972050"/>
              <a:gd name="connsiteX1" fmla="*/ 0 w 2840735"/>
              <a:gd name="connsiteY1" fmla="*/ 0 h 4972050"/>
              <a:gd name="connsiteX2" fmla="*/ 0 w 2840735"/>
              <a:gd name="connsiteY2" fmla="*/ 3888920 h 4972050"/>
              <a:gd name="connsiteX3" fmla="*/ 508141 w 2840735"/>
              <a:gd name="connsiteY3" fmla="*/ 4972050 h 4972050"/>
              <a:gd name="connsiteX4" fmla="*/ 2840735 w 2840735"/>
              <a:gd name="connsiteY4" fmla="*/ 0 h 497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735" h="4972050">
                <a:moveTo>
                  <a:pt x="2840735" y="0"/>
                </a:moveTo>
                <a:lnTo>
                  <a:pt x="0" y="0"/>
                </a:lnTo>
                <a:lnTo>
                  <a:pt x="0" y="3888920"/>
                </a:lnTo>
                <a:lnTo>
                  <a:pt x="508141" y="4972050"/>
                </a:lnTo>
                <a:lnTo>
                  <a:pt x="2840735"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10277475" y="2379663"/>
            <a:ext cx="1920875" cy="4478338"/>
          </a:xfrm>
          <a:custGeom>
            <a:avLst/>
            <a:gdLst>
              <a:gd name="connsiteX0" fmla="*/ 1919818 w 1919818"/>
              <a:gd name="connsiteY0" fmla="*/ 0 h 4478239"/>
              <a:gd name="connsiteX1" fmla="*/ 1919818 w 1919818"/>
              <a:gd name="connsiteY1" fmla="*/ 4478239 h 4478239"/>
              <a:gd name="connsiteX2" fmla="*/ 0 w 1919818"/>
              <a:gd name="connsiteY2" fmla="*/ 4478239 h 4478239"/>
              <a:gd name="connsiteX3" fmla="*/ 1919818 w 1919818"/>
              <a:gd name="connsiteY3" fmla="*/ 0 h 4478239"/>
            </a:gdLst>
            <a:ahLst/>
            <a:cxnLst>
              <a:cxn ang="0">
                <a:pos x="connsiteX0" y="connsiteY0"/>
              </a:cxn>
              <a:cxn ang="0">
                <a:pos x="connsiteX1" y="connsiteY1"/>
              </a:cxn>
              <a:cxn ang="0">
                <a:pos x="connsiteX2" y="connsiteY2"/>
              </a:cxn>
              <a:cxn ang="0">
                <a:pos x="connsiteX3" y="connsiteY3"/>
              </a:cxn>
            </a:cxnLst>
            <a:rect l="l" t="t" r="r" b="b"/>
            <a:pathLst>
              <a:path w="1919818" h="4478239">
                <a:moveTo>
                  <a:pt x="1919818" y="0"/>
                </a:moveTo>
                <a:lnTo>
                  <a:pt x="1919818" y="4478239"/>
                </a:lnTo>
                <a:lnTo>
                  <a:pt x="0" y="4478239"/>
                </a:lnTo>
                <a:lnTo>
                  <a:pt x="1919818"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圆角矩形 13"/>
          <p:cNvSpPr/>
          <p:nvPr/>
        </p:nvSpPr>
        <p:spPr>
          <a:xfrm>
            <a:off x="838200" y="2992438"/>
            <a:ext cx="2057400" cy="77311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2908935" y="1575435"/>
            <a:ext cx="6935470" cy="2387600"/>
          </a:xfrm>
        </p:spPr>
        <p:txBody>
          <a:bodyPr anchor="b">
            <a:noAutofit/>
          </a:bodyPr>
          <a:lstStyle>
            <a:lvl1pPr algn="l">
              <a:defRPr sz="66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副标题 2"/>
          <p:cNvSpPr>
            <a:spLocks noGrp="1"/>
          </p:cNvSpPr>
          <p:nvPr>
            <p:ph type="subTitle" idx="1" hasCustomPrompt="1"/>
          </p:nvPr>
        </p:nvSpPr>
        <p:spPr>
          <a:xfrm>
            <a:off x="734291" y="3875078"/>
            <a:ext cx="7419109" cy="1655762"/>
          </a:xfrm>
        </p:spPr>
        <p:txBody>
          <a:bodyPr>
            <a:normAutofit/>
          </a:bodyPr>
          <a:lstStyle>
            <a:lvl1pPr marL="0" indent="0" algn="l">
              <a:buNone/>
              <a:defRPr sz="1400">
                <a:solidFill>
                  <a:srgbClr val="00B0F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313036"/>
        </a:solidFill>
        <a:effectLst/>
      </p:bgPr>
    </p:bg>
    <p:spTree>
      <p:nvGrpSpPr>
        <p:cNvPr id="1" name=""/>
        <p:cNvGrpSpPr/>
        <p:nvPr/>
      </p:nvGrpSpPr>
      <p:grpSpPr>
        <a:xfrm>
          <a:off x="0" y="0"/>
          <a:ext cx="0" cy="0"/>
          <a:chOff x="0" y="0"/>
          <a:chExt cx="0" cy="0"/>
        </a:xfrm>
      </p:grpSpPr>
      <p:sp>
        <p:nvSpPr>
          <p:cNvPr id="7" name="直角三角形 6"/>
          <p:cNvSpPr/>
          <p:nvPr/>
        </p:nvSpPr>
        <p:spPr>
          <a:xfrm>
            <a:off x="0" y="1550988"/>
            <a:ext cx="5056188" cy="5308600"/>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7"/>
          <p:cNvSpPr/>
          <p:nvPr/>
        </p:nvSpPr>
        <p:spPr>
          <a:xfrm>
            <a:off x="0" y="4187825"/>
            <a:ext cx="2433638" cy="2676525"/>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0"/>
            <a:ext cx="1403350" cy="4249738"/>
          </a:xfrm>
          <a:custGeom>
            <a:avLst/>
            <a:gdLst>
              <a:gd name="connsiteX0" fmla="*/ 0 w 1403028"/>
              <a:gd name="connsiteY0" fmla="*/ 0 h 4249228"/>
              <a:gd name="connsiteX1" fmla="*/ 1403028 w 1403028"/>
              <a:gd name="connsiteY1" fmla="*/ 0 h 4249228"/>
              <a:gd name="connsiteX2" fmla="*/ 47010 w 1403028"/>
              <a:gd name="connsiteY2" fmla="*/ 4249228 h 4249228"/>
              <a:gd name="connsiteX3" fmla="*/ 0 w 1403028"/>
              <a:gd name="connsiteY3" fmla="*/ 4202313 h 4249228"/>
              <a:gd name="connsiteX4" fmla="*/ 0 w 1403028"/>
              <a:gd name="connsiteY4" fmla="*/ 0 h 42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028" h="4249228">
                <a:moveTo>
                  <a:pt x="0" y="0"/>
                </a:moveTo>
                <a:lnTo>
                  <a:pt x="1403028" y="0"/>
                </a:lnTo>
                <a:lnTo>
                  <a:pt x="47010" y="4249228"/>
                </a:lnTo>
                <a:lnTo>
                  <a:pt x="0" y="4202313"/>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0"/>
            <a:ext cx="3098800" cy="5732463"/>
          </a:xfrm>
          <a:custGeom>
            <a:avLst/>
            <a:gdLst>
              <a:gd name="connsiteX0" fmla="*/ 0 w 3098474"/>
              <a:gd name="connsiteY0" fmla="*/ 0 h 5733086"/>
              <a:gd name="connsiteX1" fmla="*/ 3098474 w 3098474"/>
              <a:gd name="connsiteY1" fmla="*/ 0 h 5733086"/>
              <a:gd name="connsiteX2" fmla="*/ 1404462 w 3098474"/>
              <a:gd name="connsiteY2" fmla="*/ 5733086 h 5733086"/>
              <a:gd name="connsiteX3" fmla="*/ 0 w 3098474"/>
              <a:gd name="connsiteY3" fmla="*/ 4219309 h 5733086"/>
              <a:gd name="connsiteX4" fmla="*/ 0 w 3098474"/>
              <a:gd name="connsiteY4" fmla="*/ 0 h 573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474" h="5733086">
                <a:moveTo>
                  <a:pt x="0" y="0"/>
                </a:moveTo>
                <a:lnTo>
                  <a:pt x="3098474" y="0"/>
                </a:lnTo>
                <a:lnTo>
                  <a:pt x="1404462" y="5733086"/>
                </a:lnTo>
                <a:lnTo>
                  <a:pt x="0" y="4219309"/>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0" y="-4762"/>
            <a:ext cx="2300288" cy="4740275"/>
          </a:xfrm>
          <a:custGeom>
            <a:avLst/>
            <a:gdLst>
              <a:gd name="connsiteX0" fmla="*/ 0 w 2300416"/>
              <a:gd name="connsiteY0" fmla="*/ 0 h 4740048"/>
              <a:gd name="connsiteX1" fmla="*/ 2300416 w 2300416"/>
              <a:gd name="connsiteY1" fmla="*/ 0 h 4740048"/>
              <a:gd name="connsiteX2" fmla="*/ 471912 w 2300416"/>
              <a:gd name="connsiteY2" fmla="*/ 4740048 h 4740048"/>
              <a:gd name="connsiteX3" fmla="*/ 0 w 2300416"/>
              <a:gd name="connsiteY3" fmla="*/ 4266872 h 4740048"/>
              <a:gd name="connsiteX4" fmla="*/ 0 w 2300416"/>
              <a:gd name="connsiteY4" fmla="*/ 0 h 474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416" h="4740048">
                <a:moveTo>
                  <a:pt x="0" y="0"/>
                </a:moveTo>
                <a:lnTo>
                  <a:pt x="2300416" y="0"/>
                </a:lnTo>
                <a:lnTo>
                  <a:pt x="471912" y="4740048"/>
                </a:lnTo>
                <a:lnTo>
                  <a:pt x="0" y="4266872"/>
                </a:lnTo>
                <a:lnTo>
                  <a:pt x="0" y="0"/>
                </a:lnTo>
                <a:close/>
              </a:path>
            </a:pathLst>
          </a:cu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3408773" y="904081"/>
            <a:ext cx="5998464" cy="2852737"/>
          </a:xfrm>
        </p:spPr>
        <p:txBody>
          <a:bodyPr anchor="b"/>
          <a:lstStyle>
            <a:lvl1pPr>
              <a:defRPr sz="60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3408772" y="3783806"/>
            <a:ext cx="5998465" cy="1500187"/>
          </a:xfrm>
        </p:spPr>
        <p:txBody>
          <a:bodyPr>
            <a:normAutofit/>
          </a:bodyPr>
          <a:lstStyle>
            <a:lvl1pPr marL="0" indent="0">
              <a:buNone/>
              <a:defRPr sz="1400">
                <a:solidFill>
                  <a:srgbClr val="00B0F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Click to edit Master title style</a:t>
            </a:r>
            <a:endParaRPr lang="zh-CN" altLang="en-US" strike="noStrike" noProof="1" smtClean="0"/>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13036"/>
        </a:solidFill>
        <a:effectLst/>
      </p:bgPr>
    </p:bg>
    <p:spTree>
      <p:nvGrpSpPr>
        <p:cNvPr id="1" name=""/>
        <p:cNvGrpSpPr/>
        <p:nvPr/>
      </p:nvGrpSpPr>
      <p:grpSpPr>
        <a:xfrm>
          <a:off x="0" y="0"/>
          <a:ext cx="0" cy="0"/>
          <a:chOff x="0" y="0"/>
          <a:chExt cx="0" cy="0"/>
        </a:xfrm>
      </p:grpSpPr>
      <p:cxnSp>
        <p:nvCxnSpPr>
          <p:cNvPr id="7" name="直接连接符 6"/>
          <p:cNvCxnSpPr/>
          <p:nvPr/>
        </p:nvCxnSpPr>
        <p:spPr>
          <a:xfrm>
            <a:off x="0" y="6200775"/>
            <a:ext cx="12192000" cy="0"/>
          </a:xfrm>
          <a:prstGeom prst="line">
            <a:avLst/>
          </a:prstGeom>
          <a:ln w="31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lgn="ctr">
              <a:defRPr>
                <a:solidFill>
                  <a:schemeClr val="bg1">
                    <a:lumMod val="95000"/>
                  </a:schemeClr>
                </a:solidFill>
              </a:defRPr>
            </a:lvl1pPr>
          </a:lstStyle>
          <a:p>
            <a:pPr fontAlgn="auto"/>
            <a:r>
              <a:rPr lang="zh-CN" altLang="en-US" strike="noStrike" noProof="1" smtClean="0"/>
              <a:t>Click to edit Master title style</a:t>
            </a:r>
            <a:endParaRPr lang="zh-CN" altLang="en-US" strike="noStrike" noProof="1"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a:t>
            </a:r>
            <a:r>
              <a:rPr lang="zh-CN" altLang="zh-CN" dirty="0"/>
              <a:t>text</a:t>
            </a:r>
            <a:r>
              <a:rPr lang="zh-CN" altLang="en-US" dirty="0"/>
              <a: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a:t>
            </a:r>
            <a:r>
              <a:rPr lang="zh-CN" altLang="zh-CN" dirty="0"/>
              <a:t>text</a:t>
            </a:r>
            <a:r>
              <a:rPr lang="zh-CN" altLang="en-US" dirty="0"/>
              <a: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908300" y="1574800"/>
            <a:ext cx="5245100" cy="2387600"/>
          </a:xfr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t> </a:t>
            </a:r>
            <a:b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br>
            <a:endParaRPr kumimoji="0" lang="en-US" altLang="zh-CN" b="0" i="0" u="none" strike="noStrike" kern="1200" cap="none" spc="0" normalizeH="0" baseline="0" noProof="0" dirty="0" smtClean="0">
              <a:ln>
                <a:noFill/>
              </a:ln>
              <a:solidFill>
                <a:schemeClr val="bg1">
                  <a:lumMod val="95000"/>
                </a:schemeClr>
              </a:solidFill>
              <a:effectLst/>
              <a:uLnTx/>
              <a:uFillTx/>
              <a:latin typeface="+mj-lt"/>
              <a:ea typeface="+mj-ea"/>
              <a:cs typeface="+mj-cs"/>
              <a:sym typeface="+mn-ea"/>
            </a:endParaRPr>
          </a:p>
        </p:txBody>
      </p:sp>
      <p:sp>
        <p:nvSpPr>
          <p:cNvPr id="3" name="副标题 2"/>
          <p:cNvSpPr>
            <a:spLocks noGrp="1"/>
          </p:cNvSpPr>
          <p:nvPr>
            <p:ph type="subTitle" idx="1" hasCustomPrompt="1"/>
          </p:nvPr>
        </p:nvSpPr>
        <p:spPr>
          <a:xfrm>
            <a:off x="902970" y="3962400"/>
            <a:ext cx="8789035" cy="1569085"/>
          </a:xfrm>
        </p:spPr>
        <p:txBody>
          <a:bodyPr vert="horz" lIns="91440" tIns="45720" rIns="91440" bIns="45720" rtlCol="0">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altLang="zh-CN" sz="2400" b="0"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rPr>
              <a:t>1.Ms. H.Jhansi -</a:t>
            </a:r>
            <a:r>
              <a:rPr kumimoji="0" lang="en-IN" altLang="zh-CN" sz="2400"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rPr>
              <a:t> CMR Engineering College (CMREC)</a:t>
            </a:r>
            <a:endParaRPr kumimoji="0" lang="en-IN" altLang="zh-CN" sz="2400"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altLang="zh-CN" sz="2400" b="0"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rPr>
              <a:t>2.Ms. K.Sai Divya Sri - </a:t>
            </a:r>
            <a:r>
              <a:rPr lang="en-IN" altLang="zh-CN" sz="2400" noProof="0" dirty="0">
                <a:ln>
                  <a:noFill/>
                </a:ln>
                <a:solidFill>
                  <a:schemeClr val="bg1">
                    <a:lumMod val="95000"/>
                  </a:schemeClr>
                </a:solidFill>
                <a:effectLst/>
                <a:uLnTx/>
                <a:uFillTx/>
                <a:latin typeface="Times New Roman" panose="02020603050405020304" charset="0"/>
                <a:cs typeface="Times New Roman" panose="02020603050405020304" charset="0"/>
                <a:sym typeface="+mn-ea"/>
              </a:rPr>
              <a:t>CMR Engineering College (CMREC)</a:t>
            </a:r>
            <a:endParaRPr kumimoji="0" lang="en-IN" altLang="zh-CN" sz="2400" b="0"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altLang="zh-CN" sz="2400" b="0"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rPr>
              <a:t>3.Ms. M.Kusuma - </a:t>
            </a:r>
            <a:r>
              <a:rPr lang="en-IN" altLang="zh-CN" sz="2400" noProof="0" dirty="0">
                <a:ln>
                  <a:noFill/>
                </a:ln>
                <a:solidFill>
                  <a:schemeClr val="bg1">
                    <a:lumMod val="95000"/>
                  </a:schemeClr>
                </a:solidFill>
                <a:effectLst/>
                <a:uLnTx/>
                <a:uFillTx/>
                <a:latin typeface="Times New Roman" panose="02020603050405020304" charset="0"/>
                <a:cs typeface="Times New Roman" panose="02020603050405020304" charset="0"/>
                <a:sym typeface="+mn-ea"/>
              </a:rPr>
              <a:t>CMR Engineering College (CMREC)</a:t>
            </a:r>
            <a:endParaRPr kumimoji="0" lang="en-IN" altLang="zh-CN" sz="2400" b="0"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endParaRPr>
          </a:p>
        </p:txBody>
      </p:sp>
      <p:sp>
        <p:nvSpPr>
          <p:cNvPr id="4" name="Text Box 3"/>
          <p:cNvSpPr txBox="1"/>
          <p:nvPr/>
        </p:nvSpPr>
        <p:spPr>
          <a:xfrm>
            <a:off x="755015" y="878205"/>
            <a:ext cx="8051800" cy="922020"/>
          </a:xfrm>
          <a:prstGeom prst="rect">
            <a:avLst/>
          </a:prstGeom>
          <a:noFill/>
        </p:spPr>
        <p:txBody>
          <a:bodyPr wrap="square" rtlCol="0">
            <a:spAutoFit/>
            <a:scene3d>
              <a:camera prst="orthographicFront"/>
              <a:lightRig rig="threePt" dir="t"/>
            </a:scene3d>
          </a:bodyPr>
          <a:p>
            <a:r>
              <a:rPr lang="en-IN" altLang="en-US" sz="5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charset="0"/>
                <a:cs typeface="Times New Roman" panose="02020603050405020304" charset="0"/>
              </a:rPr>
              <a:t>CAPSTONE PROJECT</a:t>
            </a:r>
            <a:endParaRPr lang="en-IN" altLang="en-US" sz="5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charset="0"/>
              <a:cs typeface="Times New Roman" panose="02020603050405020304" charset="0"/>
            </a:endParaRPr>
          </a:p>
        </p:txBody>
      </p:sp>
      <p:sp>
        <p:nvSpPr>
          <p:cNvPr id="15" name="Text Box 14"/>
          <p:cNvSpPr txBox="1"/>
          <p:nvPr/>
        </p:nvSpPr>
        <p:spPr>
          <a:xfrm>
            <a:off x="1673225" y="1800225"/>
            <a:ext cx="6752590" cy="645160"/>
          </a:xfrm>
          <a:prstGeom prst="rect">
            <a:avLst/>
          </a:prstGeom>
          <a:noFill/>
        </p:spPr>
        <p:txBody>
          <a:bodyPr wrap="none" rtlCol="0">
            <a:spAutoFit/>
          </a:bodyPr>
          <a:p>
            <a:r>
              <a:rPr lang="en-IN" altLang="en-US" sz="3600">
                <a:ln w="22225">
                  <a:solidFill>
                    <a:schemeClr val="accent2"/>
                  </a:solidFill>
                  <a:prstDash val="solid"/>
                </a:ln>
                <a:solidFill>
                  <a:schemeClr val="accent2">
                    <a:lumMod val="40000"/>
                    <a:lumOff val="60000"/>
                  </a:schemeClr>
                </a:solidFill>
                <a:latin typeface="Times New Roman" panose="02020603050405020304" charset="0"/>
                <a:cs typeface="Times New Roman" panose="02020603050405020304" charset="0"/>
              </a:rPr>
              <a:t>BLOG MANAGEMENT SYSTEM</a:t>
            </a:r>
            <a:endParaRPr lang="en-IN" altLang="en-US" sz="3600">
              <a:ln w="22225">
                <a:solidFill>
                  <a:schemeClr val="accent2"/>
                </a:solidFill>
                <a:prstDash val="solid"/>
              </a:ln>
              <a:solidFill>
                <a:schemeClr val="accent2">
                  <a:lumMod val="40000"/>
                  <a:lumOff val="60000"/>
                </a:schemeClr>
              </a:solidFill>
              <a:latin typeface="Times New Roman" panose="02020603050405020304" charset="0"/>
              <a:cs typeface="Times New Roman" panose="02020603050405020304" charset="0"/>
            </a:endParaRPr>
          </a:p>
        </p:txBody>
      </p:sp>
      <p:sp>
        <p:nvSpPr>
          <p:cNvPr id="16" name="Text Box 15"/>
          <p:cNvSpPr txBox="1"/>
          <p:nvPr/>
        </p:nvSpPr>
        <p:spPr>
          <a:xfrm>
            <a:off x="953135" y="3138170"/>
            <a:ext cx="1955165" cy="398780"/>
          </a:xfrm>
          <a:prstGeom prst="rect">
            <a:avLst/>
          </a:prstGeom>
          <a:noFill/>
        </p:spPr>
        <p:txBody>
          <a:bodyPr wrap="square" rtlCol="0">
            <a:spAutoFit/>
          </a:bodyPr>
          <a:p>
            <a:r>
              <a:rPr lang="en-IN" altLang="en-US" sz="2000" b="1" u="sng">
                <a:latin typeface="Times New Roman" panose="02020603050405020304" charset="0"/>
                <a:cs typeface="Times New Roman" panose="02020603050405020304" charset="0"/>
              </a:rPr>
              <a:t>Presented By:</a:t>
            </a:r>
            <a:endParaRPr lang="en-IN" altLang="en-US" sz="2000" b="1" u="sng">
              <a:latin typeface="Times New Roman" panose="02020603050405020304" charset="0"/>
              <a:cs typeface="Times New Roman" panose="02020603050405020304" charset="0"/>
            </a:endParaRPr>
          </a:p>
        </p:txBody>
      </p:sp>
      <p:sp>
        <p:nvSpPr>
          <p:cNvPr id="18" name="Text Box 17"/>
          <p:cNvSpPr txBox="1"/>
          <p:nvPr/>
        </p:nvSpPr>
        <p:spPr>
          <a:xfrm>
            <a:off x="9036685" y="4670425"/>
            <a:ext cx="1416685" cy="706755"/>
          </a:xfrm>
          <a:prstGeom prst="rect">
            <a:avLst/>
          </a:prstGeom>
          <a:noFill/>
        </p:spPr>
        <p:txBody>
          <a:bodyPr wrap="none" rtlCol="0">
            <a:spAutoFit/>
          </a:bodyPr>
          <a:p>
            <a:r>
              <a:rPr lang="en-IN" altLang="en-US" sz="2000" b="1" u="sng">
                <a:latin typeface="Times New Roman" panose="02020603050405020304" charset="0"/>
                <a:cs typeface="Times New Roman" panose="02020603050405020304" charset="0"/>
              </a:rPr>
              <a:t>Guided By</a:t>
            </a:r>
            <a:r>
              <a:rPr lang="en-IN" altLang="en-US" sz="2000" b="1" u="sng"/>
              <a:t>:</a:t>
            </a:r>
            <a:endParaRPr lang="en-IN" altLang="en-US" sz="2000" b="1" u="sng"/>
          </a:p>
          <a:p>
            <a:endParaRPr lang="en-IN" altLang="en-US" sz="2000" b="1" u="sng"/>
          </a:p>
        </p:txBody>
      </p:sp>
      <p:sp>
        <p:nvSpPr>
          <p:cNvPr id="19" name="Text Box 18"/>
          <p:cNvSpPr txBox="1"/>
          <p:nvPr/>
        </p:nvSpPr>
        <p:spPr>
          <a:xfrm>
            <a:off x="10095230" y="5116830"/>
            <a:ext cx="1786890" cy="829945"/>
          </a:xfrm>
          <a:prstGeom prst="rect">
            <a:avLst/>
          </a:prstGeom>
          <a:noFill/>
        </p:spPr>
        <p:txBody>
          <a:bodyPr wrap="square" rtlCol="0">
            <a:spAutoFit/>
          </a:bodyPr>
          <a:p>
            <a:r>
              <a:rPr lang="en-IN" altLang="en-US" sz="2400" b="1">
                <a:latin typeface="Times New Roman" panose="02020603050405020304" charset="0"/>
                <a:cs typeface="Times New Roman" panose="02020603050405020304" charset="0"/>
              </a:rPr>
              <a:t>Ankit Dixit</a:t>
            </a:r>
            <a:endParaRPr lang="en-IN" altLang="en-US" sz="2400" b="1">
              <a:latin typeface="Times New Roman" panose="02020603050405020304" charset="0"/>
              <a:cs typeface="Times New Roman" panose="02020603050405020304" charset="0"/>
            </a:endParaRPr>
          </a:p>
          <a:p>
            <a:endParaRPr lang="en-IN" altLang="en-US" sz="2400" b="1">
              <a:latin typeface="Times New Roman" panose="02020603050405020304" charset="0"/>
              <a:cs typeface="Times New Roman" panose="02020603050405020304" charset="0"/>
            </a:endParaRPr>
          </a:p>
        </p:txBody>
      </p:sp>
      <p:sp>
        <p:nvSpPr>
          <p:cNvPr id="21" name="Text Box 20"/>
          <p:cNvSpPr txBox="1"/>
          <p:nvPr/>
        </p:nvSpPr>
        <p:spPr>
          <a:xfrm>
            <a:off x="466090" y="269240"/>
            <a:ext cx="309880" cy="368300"/>
          </a:xfrm>
          <a:prstGeom prst="rect">
            <a:avLst/>
          </a:prstGeom>
          <a:noFill/>
        </p:spPr>
        <p:txBody>
          <a:bodyPr wrap="none" rtlCol="0">
            <a:spAutoFit/>
          </a:bodyPr>
          <a:p>
            <a:endParaRPr lang="en-US"/>
          </a:p>
        </p:txBody>
      </p:sp>
      <p:sp>
        <p:nvSpPr>
          <p:cNvPr id="23" name="Text Box 22"/>
          <p:cNvSpPr txBox="1"/>
          <p:nvPr/>
        </p:nvSpPr>
        <p:spPr>
          <a:xfrm>
            <a:off x="593090" y="396240"/>
            <a:ext cx="309880" cy="368300"/>
          </a:xfrm>
          <a:prstGeom prst="rect">
            <a:avLst/>
          </a:prstGeom>
          <a:noFill/>
        </p:spPr>
        <p:txBody>
          <a:bodyPr wrap="none" rtlCol="0">
            <a:spAutoFit/>
          </a:bodyPr>
          <a:p>
            <a:endParaRPr lang="en-US"/>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sp>
        <p:nvSpPr>
          <p:cNvPr id="25" name="Text Box 24"/>
          <p:cNvSpPr txBox="1"/>
          <p:nvPr/>
        </p:nvSpPr>
        <p:spPr>
          <a:xfrm>
            <a:off x="903605" y="269240"/>
            <a:ext cx="1646555" cy="521970"/>
          </a:xfrm>
          <a:prstGeom prst="rect">
            <a:avLst/>
          </a:prstGeom>
          <a:noFill/>
        </p:spPr>
        <p:txBody>
          <a:bodyPr wrap="square" rtlCol="0">
            <a:spAutoFit/>
          </a:bodyPr>
          <a:p>
            <a:r>
              <a:rPr lang="en-IN" altLang="en-US" sz="2800">
                <a:solidFill>
                  <a:schemeClr val="bg2">
                    <a:lumMod val="90000"/>
                  </a:schemeClr>
                </a:solidFill>
                <a:latin typeface="Times New Roman" panose="02020603050405020304" charset="0"/>
                <a:cs typeface="Times New Roman" panose="02020603050405020304" charset="0"/>
              </a:rPr>
              <a:t>Microsoft</a:t>
            </a:r>
            <a:endParaRPr lang="en-IN" altLang="en-US" sz="2800">
              <a:solidFill>
                <a:schemeClr val="bg2">
                  <a:lumMod val="90000"/>
                </a:schemeClr>
              </a:solidFill>
              <a:latin typeface="Times New Roman" panose="02020603050405020304" charset="0"/>
              <a:cs typeface="Times New Roman" panose="02020603050405020304" charset="0"/>
            </a:endParaRPr>
          </a:p>
        </p:txBody>
      </p:sp>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b="1">
                <a:ln w="22225">
                  <a:solidFill>
                    <a:schemeClr val="accent2"/>
                  </a:solidFill>
                  <a:prstDash val="solid"/>
                </a:ln>
                <a:solidFill>
                  <a:schemeClr val="accent2">
                    <a:lumMod val="40000"/>
                    <a:lumOff val="60000"/>
                  </a:schemeClr>
                </a:solidFill>
                <a:effectLst/>
              </a:rPr>
            </a:br>
            <a:r>
              <a:rPr lang="en-IN" altLang="en-US" b="1">
                <a:ln w="22225">
                  <a:solidFill>
                    <a:schemeClr val="accent2"/>
                  </a:solidFill>
                  <a:prstDash val="solid"/>
                </a:ln>
                <a:solidFill>
                  <a:schemeClr val="accent2">
                    <a:lumMod val="40000"/>
                    <a:lumOff val="60000"/>
                  </a:schemeClr>
                </a:solidFill>
                <a:effectLst/>
              </a:rPr>
              <a:t>CONCLUSION</a:t>
            </a:r>
            <a:endParaRPr lang="en-IN" altLang="en-US" b="1">
              <a:ln w="22225">
                <a:solidFill>
                  <a:schemeClr val="accent2"/>
                </a:solidFill>
                <a:prstDash val="solid"/>
              </a:ln>
              <a:solidFill>
                <a:schemeClr val="accent2">
                  <a:lumMod val="40000"/>
                  <a:lumOff val="60000"/>
                </a:schemeClr>
              </a:solidFill>
              <a:effectLst/>
            </a:endParaRPr>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4" name="Text Box 3"/>
          <p:cNvSpPr txBox="1"/>
          <p:nvPr/>
        </p:nvSpPr>
        <p:spPr>
          <a:xfrm>
            <a:off x="838200" y="241935"/>
            <a:ext cx="1585595" cy="521970"/>
          </a:xfrm>
          <a:prstGeom prst="rect">
            <a:avLst/>
          </a:prstGeom>
          <a:noFill/>
        </p:spPr>
        <p:txBody>
          <a:bodyPr wrap="none" rtlCol="0">
            <a:spAutoFit/>
          </a:bodyPr>
          <a:p>
            <a:pPr algn="l"/>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
        <p:nvSpPr>
          <p:cNvPr id="5" name="Text Box 4"/>
          <p:cNvSpPr txBox="1"/>
          <p:nvPr/>
        </p:nvSpPr>
        <p:spPr>
          <a:xfrm>
            <a:off x="1581150" y="1835150"/>
            <a:ext cx="9487535" cy="2306955"/>
          </a:xfrm>
          <a:prstGeom prst="rect">
            <a:avLst/>
          </a:prstGeom>
          <a:noFill/>
        </p:spPr>
        <p:txBody>
          <a:bodyPr wrap="square" rtlCol="0">
            <a:spAutoFit/>
          </a:bodyPr>
          <a:p>
            <a:pPr algn="just"/>
            <a:r>
              <a:rPr lang="en-US" sz="2400">
                <a:solidFill>
                  <a:schemeClr val="bg1"/>
                </a:solidFill>
                <a:latin typeface="Times New Roman" panose="02020603050405020304" charset="0"/>
                <a:cs typeface="Times New Roman" panose="02020603050405020304" charset="0"/>
              </a:rPr>
              <a:t>The Blog Management System offers a comprehensive solution to the challenges faced by bloggers and content creators. By streamlining content creation, optimizing for SEO, enhancing user engagement, and simplifying the publication process, it empowers users to efficiently manage their digital content. The system's modular architecture and thorough deployment ensure reliability and scalability.</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908300" y="1574800"/>
            <a:ext cx="5245100" cy="2387600"/>
          </a:xfr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t> </a:t>
            </a:r>
            <a:b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br>
            <a:endParaRPr kumimoji="0" lang="en-US" altLang="zh-CN" b="0" i="0" u="none" strike="noStrike" kern="1200" cap="none" spc="0" normalizeH="0" baseline="0" noProof="0" dirty="0" smtClean="0">
              <a:ln>
                <a:noFill/>
              </a:ln>
              <a:solidFill>
                <a:schemeClr val="bg1">
                  <a:lumMod val="95000"/>
                </a:schemeClr>
              </a:solidFill>
              <a:effectLst/>
              <a:uLnTx/>
              <a:uFillTx/>
              <a:latin typeface="+mj-lt"/>
              <a:ea typeface="+mj-ea"/>
              <a:cs typeface="+mj-cs"/>
              <a:sym typeface="+mn-ea"/>
            </a:endParaRPr>
          </a:p>
        </p:txBody>
      </p:sp>
      <p:sp>
        <p:nvSpPr>
          <p:cNvPr id="3" name="副标题 2"/>
          <p:cNvSpPr>
            <a:spLocks noGrp="1"/>
          </p:cNvSpPr>
          <p:nvPr>
            <p:ph type="subTitle" idx="1" hasCustomPrompt="1"/>
          </p:nvPr>
        </p:nvSpPr>
        <p:spPr>
          <a:xfrm>
            <a:off x="3142615" y="2985770"/>
            <a:ext cx="6111240" cy="1569085"/>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altLang="zh-CN" sz="5400" b="1"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rPr>
              <a:t>THANK YOU</a:t>
            </a:r>
            <a:endParaRPr kumimoji="0" lang="en-IN" altLang="zh-CN" sz="5400" b="1"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endParaRPr>
          </a:p>
        </p:txBody>
      </p:sp>
      <p:sp>
        <p:nvSpPr>
          <p:cNvPr id="18" name="Text Box 17"/>
          <p:cNvSpPr txBox="1"/>
          <p:nvPr/>
        </p:nvSpPr>
        <p:spPr>
          <a:xfrm>
            <a:off x="9036685" y="4670425"/>
            <a:ext cx="309880" cy="706755"/>
          </a:xfrm>
          <a:prstGeom prst="rect">
            <a:avLst/>
          </a:prstGeom>
          <a:noFill/>
        </p:spPr>
        <p:txBody>
          <a:bodyPr wrap="none" rtlCol="0">
            <a:spAutoFit/>
          </a:bodyPr>
          <a:p>
            <a:endParaRPr lang="en-IN" altLang="en-US" sz="2000"/>
          </a:p>
          <a:p>
            <a:endParaRPr lang="en-IN" altLang="en-US" sz="2000"/>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5" name="Text Box 4"/>
          <p:cNvSpPr txBox="1"/>
          <p:nvPr/>
        </p:nvSpPr>
        <p:spPr>
          <a:xfrm>
            <a:off x="903605" y="241935"/>
            <a:ext cx="1585595" cy="521970"/>
          </a:xfrm>
          <a:prstGeom prst="rect">
            <a:avLst/>
          </a:prstGeom>
          <a:noFill/>
        </p:spPr>
        <p:txBody>
          <a:bodyPr wrap="none" rtlCol="0" anchor="t">
            <a:spAutoFit/>
          </a:bodyPr>
          <a:p>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124835" y="321310"/>
            <a:ext cx="3798570" cy="865505"/>
          </a:xfrm>
        </p:spPr>
        <p:txBody>
          <a:bodyPr vert="horz" lIns="91440" tIns="45720" rIns="91440" bIns="45720" rtlCol="0" anchor="b">
            <a:normAutofit fontScale="90000"/>
          </a:bodyPr>
          <a:lstStyle/>
          <a:p>
            <a:pPr marL="0" marR="0" lvl="0" indent="0" algn="just" defTabSz="914400" rtl="0" eaLnBrk="1" fontAlgn="auto" latinLnBrk="0" hangingPunct="1">
              <a:lnSpc>
                <a:spcPct val="90000"/>
              </a:lnSpc>
              <a:spcBef>
                <a:spcPct val="0"/>
              </a:spcBef>
              <a:spcAft>
                <a:spcPts val="0"/>
              </a:spcAft>
              <a:buClrTx/>
              <a:buSzTx/>
              <a:buFontTx/>
              <a:buNone/>
              <a:defRPr/>
            </a:pPr>
            <a:br>
              <a:rPr lang="en-US" b="1" dirty="0">
                <a:solidFill>
                  <a:srgbClr val="002060"/>
                </a:solidFill>
                <a:latin typeface="Arial" panose="020B0604020202020204" pitchFamily="34" charset="0"/>
                <a:cs typeface="Arial" panose="020B0604020202020204" pitchFamily="34" charset="0"/>
              </a:rPr>
            </a:br>
            <a:endParaRPr kumimoji="0" lang="zh-CN" altLang="en-US" sz="6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5" name="文本占位符 4"/>
          <p:cNvSpPr>
            <a:spLocks noGrp="1"/>
          </p:cNvSpPr>
          <p:nvPr>
            <p:ph type="body" idx="1" hasCustomPrompt="1"/>
          </p:nvPr>
        </p:nvSpPr>
        <p:spPr>
          <a:xfrm>
            <a:off x="3418523" y="1405573"/>
            <a:ext cx="5999163" cy="1500188"/>
          </a:xfrm>
        </p:spPr>
        <p:txBody>
          <a:bodyPr vert="horz" lIns="91440" tIns="45720" rIns="91440" bIns="45720" rtlCol="0">
            <a:noAutofit/>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en-US" sz="2000" dirty="0">
              <a:solidFill>
                <a:schemeClr val="bg1"/>
              </a:solidFill>
              <a:latin typeface="Times New Roman" panose="02020603050405020304" charset="0"/>
              <a:ea typeface="+mn-lt"/>
              <a:cs typeface="Times New Roman" panose="02020603050405020304" charset="0"/>
              <a:sym typeface="+mn-ea"/>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000" dirty="0">
                <a:solidFill>
                  <a:schemeClr val="bg1"/>
                </a:solidFill>
                <a:latin typeface="Times New Roman" panose="02020603050405020304" charset="0"/>
                <a:ea typeface="+mn-lt"/>
                <a:cs typeface="Times New Roman" panose="02020603050405020304" charset="0"/>
                <a:sym typeface="+mn-ea"/>
              </a:rPr>
              <a:t>Abstract     </a:t>
            </a:r>
            <a:endParaRPr lang="en-US" sz="2000">
              <a:solidFill>
                <a:schemeClr val="bg1"/>
              </a:solidFill>
              <a:latin typeface="Times New Roman" panose="02020603050405020304" charset="0"/>
              <a:cs typeface="Times New Roman" panose="0202060305040502030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000" dirty="0">
                <a:solidFill>
                  <a:schemeClr val="bg1"/>
                </a:solidFill>
                <a:latin typeface="Times New Roman" panose="02020603050405020304" charset="0"/>
                <a:ea typeface="+mn-lt"/>
                <a:cs typeface="Times New Roman" panose="02020603050405020304" charset="0"/>
                <a:sym typeface="+mn-ea"/>
              </a:rPr>
              <a:t>Problem Statement (Should not include solution)</a:t>
            </a:r>
            <a:endParaRPr lang="en-US" sz="2000">
              <a:solidFill>
                <a:schemeClr val="bg1"/>
              </a:solidFill>
              <a:latin typeface="Times New Roman" panose="02020603050405020304" charset="0"/>
              <a:cs typeface="Times New Roman" panose="0202060305040502030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000" dirty="0">
                <a:solidFill>
                  <a:schemeClr val="bg1"/>
                </a:solidFill>
                <a:latin typeface="Times New Roman" panose="02020603050405020304" charset="0"/>
                <a:ea typeface="+mn-lt"/>
                <a:cs typeface="Times New Roman" panose="02020603050405020304" charset="0"/>
                <a:sym typeface="+mn-ea"/>
              </a:rPr>
              <a:t>Proposed System/Solution</a:t>
            </a:r>
            <a:endParaRPr lang="en-US" sz="2000">
              <a:solidFill>
                <a:schemeClr val="bg1"/>
              </a:solidFill>
              <a:latin typeface="Times New Roman" panose="02020603050405020304" charset="0"/>
              <a:cs typeface="Times New Roman" panose="0202060305040502030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000" dirty="0">
                <a:solidFill>
                  <a:schemeClr val="bg1"/>
                </a:solidFill>
                <a:latin typeface="Times New Roman" panose="02020603050405020304" charset="0"/>
                <a:ea typeface="+mn-lt"/>
                <a:cs typeface="Times New Roman" panose="02020603050405020304" charset="0"/>
                <a:sym typeface="+mn-ea"/>
              </a:rPr>
              <a:t>System </a:t>
            </a:r>
            <a:r>
              <a:rPr lang="en-IN" altLang="en-US" sz="2000" dirty="0">
                <a:solidFill>
                  <a:schemeClr val="bg1"/>
                </a:solidFill>
                <a:latin typeface="Times New Roman" panose="02020603050405020304" charset="0"/>
                <a:ea typeface="+mn-lt"/>
                <a:cs typeface="Times New Roman" panose="02020603050405020304" charset="0"/>
                <a:sym typeface="+mn-ea"/>
              </a:rPr>
              <a:t>Architecture</a:t>
            </a:r>
            <a:endParaRPr lang="en-US" sz="2000" dirty="0">
              <a:solidFill>
                <a:schemeClr val="bg1"/>
              </a:solidFill>
              <a:latin typeface="Times New Roman" panose="02020603050405020304" charset="0"/>
              <a:ea typeface="+mn-lt"/>
              <a:cs typeface="Times New Roman" panose="0202060305040502030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000" dirty="0">
                <a:solidFill>
                  <a:schemeClr val="bg1"/>
                </a:solidFill>
                <a:latin typeface="Times New Roman" panose="02020603050405020304" charset="0"/>
                <a:ea typeface="+mn-lt"/>
                <a:cs typeface="Times New Roman" panose="02020603050405020304" charset="0"/>
                <a:sym typeface="+mn-ea"/>
              </a:rPr>
              <a:t>Algorithm </a:t>
            </a:r>
            <a:endParaRPr lang="en-US" sz="2000" dirty="0">
              <a:solidFill>
                <a:schemeClr val="bg1"/>
              </a:solidFill>
              <a:latin typeface="Times New Roman" panose="02020603050405020304" charset="0"/>
              <a:cs typeface="Times New Roman" panose="0202060305040502030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IN" altLang="en-US" sz="2000" i="0" u="none" strike="noStrike" kern="1200" cap="none" normalizeH="0" baseline="0" noProof="0" dirty="0">
                <a:solidFill>
                  <a:schemeClr val="bg1"/>
                </a:solidFill>
                <a:uLnTx/>
                <a:uFillTx/>
                <a:latin typeface="Times New Roman" panose="02020603050405020304" charset="0"/>
                <a:ea typeface="+mn-ea"/>
                <a:cs typeface="Times New Roman" panose="02020603050405020304" charset="0"/>
              </a:rPr>
              <a:t>Conclusion</a:t>
            </a:r>
            <a:endParaRPr kumimoji="0" lang="en-IN" altLang="en-US" sz="2000" i="0" u="none" strike="noStrike" kern="1200" cap="none" normalizeH="0" baseline="0" noProof="0" dirty="0">
              <a:solidFill>
                <a:schemeClr val="bg1"/>
              </a:solidFill>
              <a:uLnTx/>
              <a:uFillTx/>
              <a:latin typeface="Times New Roman" panose="02020603050405020304" charset="0"/>
              <a:ea typeface="+mn-ea"/>
              <a:cs typeface="Times New Roman" panose="02020603050405020304" charset="0"/>
            </a:endParaRPr>
          </a:p>
        </p:txBody>
      </p:sp>
      <p:sp>
        <p:nvSpPr>
          <p:cNvPr id="2" name="Text Box 1"/>
          <p:cNvSpPr txBox="1"/>
          <p:nvPr/>
        </p:nvSpPr>
        <p:spPr>
          <a:xfrm>
            <a:off x="3326130" y="1041400"/>
            <a:ext cx="2164080" cy="645160"/>
          </a:xfrm>
          <a:prstGeom prst="rect">
            <a:avLst/>
          </a:prstGeom>
          <a:noFill/>
        </p:spPr>
        <p:txBody>
          <a:bodyPr wrap="none" rtlCol="0">
            <a:spAutoFit/>
          </a:bodyPr>
          <a:p>
            <a:pPr algn="ctr">
              <a:lnSpc>
                <a:spcPct val="100000"/>
              </a:lnSpc>
            </a:pPr>
            <a:r>
              <a:rPr lang="en-IN" altLang="en-US" sz="36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OUTLINE</a:t>
            </a:r>
            <a:endParaRPr lang="en-IN" altLang="en-US" sz="36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6" name="Text Box 5"/>
          <p:cNvSpPr txBox="1"/>
          <p:nvPr/>
        </p:nvSpPr>
        <p:spPr>
          <a:xfrm>
            <a:off x="903605" y="241935"/>
            <a:ext cx="1585595" cy="521970"/>
          </a:xfrm>
          <a:prstGeom prst="rect">
            <a:avLst/>
          </a:prstGeom>
          <a:noFill/>
        </p:spPr>
        <p:txBody>
          <a:bodyPr wrap="none" rtlCol="0">
            <a:spAutoFit/>
          </a:bodyPr>
          <a:p>
            <a:pPr algn="l"/>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2353310" y="918845"/>
            <a:ext cx="7975600" cy="1325880"/>
          </a:xfr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rPr>
              <a:t>ABSTRACT</a:t>
            </a:r>
            <a:endPar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endParaRPr>
          </a:p>
        </p:txBody>
      </p:sp>
      <p:sp>
        <p:nvSpPr>
          <p:cNvPr id="8" name="Text Box 7"/>
          <p:cNvSpPr txBox="1"/>
          <p:nvPr/>
        </p:nvSpPr>
        <p:spPr>
          <a:xfrm>
            <a:off x="1228090" y="1828800"/>
            <a:ext cx="10225405" cy="3415030"/>
          </a:xfrm>
          <a:prstGeom prst="rect">
            <a:avLst/>
          </a:prstGeom>
          <a:noFill/>
        </p:spPr>
        <p:txBody>
          <a:bodyPr wrap="square" rtlCol="0">
            <a:spAutoFit/>
          </a:bodyPr>
          <a:p>
            <a:pPr algn="dist"/>
            <a:endParaRPr lang="en-US" sz="2400">
              <a:solidFill>
                <a:schemeClr val="bg1"/>
              </a:solidFill>
              <a:latin typeface="Times New Roman" panose="02020603050405020304" charset="0"/>
              <a:cs typeface="Times New Roman" panose="02020603050405020304" charset="0"/>
            </a:endParaRPr>
          </a:p>
          <a:p>
            <a:pPr algn="dist"/>
            <a:r>
              <a:rPr lang="en-US" sz="2400">
                <a:solidFill>
                  <a:schemeClr val="bg1"/>
                </a:solidFill>
                <a:latin typeface="Times New Roman" panose="02020603050405020304" charset="0"/>
                <a:cs typeface="Times New Roman" panose="02020603050405020304" charset="0"/>
              </a:rPr>
              <a:t>The Blog Management System is a robust and user-friendly platform designed to simplify the creation, organization, and publication of blog content. This system offers bloggers and content creators a comprehensive toolkit for efficient and engaging content management. Key features include content creation and editing tools, media management, SEO optimization, user roles and permissions, and analytical insights. By streamlining the blogging process and enhancing user experience, the Blog Management System empowers individuals and organizations to effectively share their ideas and connect with a global audience</a:t>
            </a:r>
            <a:r>
              <a:rPr lang="en-US" sz="2000"/>
              <a:t>.</a:t>
            </a:r>
            <a:endParaRPr lang="en-US" sz="2000"/>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10" name="Text Box 9"/>
          <p:cNvSpPr txBox="1"/>
          <p:nvPr/>
        </p:nvSpPr>
        <p:spPr>
          <a:xfrm>
            <a:off x="903605" y="241935"/>
            <a:ext cx="1585595" cy="521970"/>
          </a:xfrm>
          <a:prstGeom prst="rect">
            <a:avLst/>
          </a:prstGeom>
          <a:noFill/>
        </p:spPr>
        <p:txBody>
          <a:bodyPr wrap="none" rtlCol="0" anchor="t">
            <a:spAutoFit/>
          </a:bodyPr>
          <a:p>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5" name="矩形 7"/>
          <p:cNvSpPr/>
          <p:nvPr/>
        </p:nvSpPr>
        <p:spPr>
          <a:xfrm>
            <a:off x="950595" y="1849120"/>
            <a:ext cx="8482330" cy="1814830"/>
          </a:xfrm>
          <a:prstGeom prst="rect">
            <a:avLst/>
          </a:prstGeom>
          <a:noFill/>
          <a:ln w="9525">
            <a:noFill/>
          </a:ln>
        </p:spPr>
        <p:txBody>
          <a:bodyPr wrap="square" anchor="t" anchorCtr="0">
            <a:spAutoFit/>
          </a:bodyPr>
          <a:p>
            <a:endParaRPr lang="zh-CN" altLang="en-US" sz="2800" b="1" dirty="0">
              <a:solidFill>
                <a:schemeClr val="bg1"/>
              </a:solidFill>
              <a:latin typeface="Calibri" panose="020F0502020204030204" pitchFamily="34" charset="0"/>
              <a:ea typeface="Microsoft YaHei" panose="020B0503020204020204" pitchFamily="34" charset="-122"/>
            </a:endParaRPr>
          </a:p>
          <a:p>
            <a:endParaRPr lang="zh-CN" altLang="en-US" sz="2800" b="1" dirty="0">
              <a:solidFill>
                <a:schemeClr val="bg1"/>
              </a:solidFill>
              <a:latin typeface="Calibri" panose="020F0502020204030204" pitchFamily="34" charset="0"/>
              <a:ea typeface="Microsoft YaHei" panose="020B0503020204020204" pitchFamily="34" charset="-122"/>
            </a:endParaRPr>
          </a:p>
          <a:p>
            <a:endParaRPr lang="zh-CN" altLang="en-US" sz="2800" b="1" dirty="0">
              <a:solidFill>
                <a:schemeClr val="bg1"/>
              </a:solidFill>
              <a:latin typeface="Calibri" panose="020F0502020204030204" pitchFamily="34" charset="0"/>
              <a:ea typeface="Microsoft YaHei" panose="020B0503020204020204" pitchFamily="34" charset="-122"/>
            </a:endParaRPr>
          </a:p>
          <a:p>
            <a:endParaRPr lang="zh-CN" altLang="en-US" sz="2800" b="1" dirty="0">
              <a:solidFill>
                <a:schemeClr val="bg1"/>
              </a:solidFill>
              <a:latin typeface="Calibri" panose="020F0502020204030204" pitchFamily="34" charset="0"/>
              <a:ea typeface="Microsoft YaHei" panose="020B0503020204020204" pitchFamily="34" charset="-122"/>
            </a:endParaRPr>
          </a:p>
        </p:txBody>
      </p:sp>
      <p:sp>
        <p:nvSpPr>
          <p:cNvPr id="4" name="标题 3"/>
          <p:cNvSpPr>
            <a:spLocks noGrp="1"/>
          </p:cNvSpPr>
          <p:nvPr>
            <p:ph type="title"/>
          </p:nvPr>
        </p:nvSpPr>
        <p:spPr>
          <a:xfrm>
            <a:off x="2842260" y="763905"/>
            <a:ext cx="6506845"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rPr>
              <a:t>PROBLEM STATEMENT</a:t>
            </a:r>
            <a:endPar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endParaRPr>
          </a:p>
        </p:txBody>
      </p:sp>
      <p:sp>
        <p:nvSpPr>
          <p:cNvPr id="3" name="Text Box 2"/>
          <p:cNvSpPr txBox="1"/>
          <p:nvPr/>
        </p:nvSpPr>
        <p:spPr>
          <a:xfrm>
            <a:off x="1027430" y="1849120"/>
            <a:ext cx="10525760" cy="3415030"/>
          </a:xfrm>
          <a:prstGeom prst="rect">
            <a:avLst/>
          </a:prstGeom>
          <a:noFill/>
        </p:spPr>
        <p:txBody>
          <a:bodyPr wrap="square" rtlCol="0">
            <a:spAutoFit/>
          </a:bodyPr>
          <a:p>
            <a:pPr algn="just"/>
            <a:r>
              <a:rPr lang="en-US" sz="2400">
                <a:solidFill>
                  <a:schemeClr val="bg1"/>
                </a:solidFill>
                <a:latin typeface="Times New Roman" panose="02020603050405020304" charset="0"/>
                <a:cs typeface="Times New Roman" panose="02020603050405020304" charset="0"/>
              </a:rPr>
              <a:t>Traditional methods of managing blogs often involve complex workflows, lack of standardization, and limited collaboration tools. Bloggers and content creators frequently face challenges related to content organization, SEO optimization, user engagement, and seamless publication processes. Furthermore, with the proliferation of blogs across various niches, the need for effective content management tools has grown exponentially. This highlights the pressing problem: the absence of a comprehensive and accessible Blog Management System that caters to the diverse needs of bloggers and content creators, hindering their ability to produce, manage, and distribute content effectively in today's digital landscape.</a:t>
            </a:r>
            <a:endParaRPr lang="en-US" sz="2400">
              <a:solidFill>
                <a:schemeClr val="bg1"/>
              </a:solidFill>
              <a:latin typeface="Times New Roman" panose="02020603050405020304" charset="0"/>
              <a:cs typeface="Times New Roman" panose="02020603050405020304" charset="0"/>
            </a:endParaRPr>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8" name="Text Box 7"/>
          <p:cNvSpPr txBox="1"/>
          <p:nvPr/>
        </p:nvSpPr>
        <p:spPr>
          <a:xfrm>
            <a:off x="903605" y="241935"/>
            <a:ext cx="1585595" cy="521970"/>
          </a:xfrm>
          <a:prstGeom prst="rect">
            <a:avLst/>
          </a:prstGeom>
          <a:noFill/>
        </p:spPr>
        <p:txBody>
          <a:bodyPr wrap="none" rtlCol="0" anchor="t">
            <a:spAutoFit/>
          </a:bodyPr>
          <a:p>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866140"/>
            <a:ext cx="10515600" cy="1325563"/>
          </a:xfr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rPr>
              <a:t>PROPOSED SOLUTION</a:t>
            </a:r>
            <a:endPar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endParaRPr>
          </a:p>
        </p:txBody>
      </p:sp>
      <p:sp>
        <p:nvSpPr>
          <p:cNvPr id="6" name="矩形 5"/>
          <p:cNvSpPr/>
          <p:nvPr/>
        </p:nvSpPr>
        <p:spPr>
          <a:xfrm>
            <a:off x="839788" y="4876800"/>
            <a:ext cx="10523538" cy="3067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 name="Text Box 1"/>
          <p:cNvSpPr txBox="1"/>
          <p:nvPr/>
        </p:nvSpPr>
        <p:spPr>
          <a:xfrm>
            <a:off x="4271010" y="1823720"/>
            <a:ext cx="309880" cy="368300"/>
          </a:xfrm>
          <a:prstGeom prst="rect">
            <a:avLst/>
          </a:prstGeom>
          <a:noFill/>
        </p:spPr>
        <p:txBody>
          <a:bodyPr wrap="none" rtlCol="0">
            <a:spAutoFit/>
          </a:bodyPr>
          <a:p>
            <a:endParaRPr lang="en-US"/>
          </a:p>
        </p:txBody>
      </p:sp>
      <p:sp>
        <p:nvSpPr>
          <p:cNvPr id="3" name="Text Box 2"/>
          <p:cNvSpPr txBox="1"/>
          <p:nvPr/>
        </p:nvSpPr>
        <p:spPr>
          <a:xfrm>
            <a:off x="1257300" y="1721485"/>
            <a:ext cx="9893300" cy="3784600"/>
          </a:xfrm>
          <a:prstGeom prst="rect">
            <a:avLst/>
          </a:prstGeom>
          <a:noFill/>
        </p:spPr>
        <p:txBody>
          <a:bodyPr wrap="square" rtlCol="0">
            <a:spAutoFit/>
          </a:bodyPr>
          <a:p>
            <a:pPr algn="just"/>
            <a:endParaRPr lang="en-US" sz="2400">
              <a:solidFill>
                <a:schemeClr val="bg1"/>
              </a:solidFill>
              <a:latin typeface="Times New Roman" panose="02020603050405020304" charset="0"/>
              <a:cs typeface="Times New Roman" panose="02020603050405020304" charset="0"/>
            </a:endParaRPr>
          </a:p>
          <a:p>
            <a:pPr algn="just"/>
            <a:r>
              <a:rPr lang="en-US" sz="2400">
                <a:solidFill>
                  <a:schemeClr val="bg1"/>
                </a:solidFill>
                <a:latin typeface="Times New Roman" panose="02020603050405020304" charset="0"/>
                <a:cs typeface="Times New Roman" panose="02020603050405020304" charset="0"/>
              </a:rPr>
              <a:t>In response to the challenges faced by bloggers and content creators in the realm of traditional blog management, we propose the development of an all-encompassing Blog Management System (BMS). Our BMS will offer an intuitive user interface, standardized workflows, robust SEO optimization tools, and collaborative features that simplify content organization, enhance user engagement, and streamline the publication process. By providing a unified and accessible platform, our solution aims to empower bloggers and content creators across diverse niches, enabling them to efficiently produce, manage, and distribute content in the rapidly evolving digital landscape.</a:t>
            </a:r>
            <a:endParaRPr lang="en-US" sz="2400">
              <a:solidFill>
                <a:schemeClr val="bg1"/>
              </a:solidFill>
              <a:latin typeface="Times New Roman" panose="02020603050405020304" charset="0"/>
              <a:cs typeface="Times New Roman" panose="02020603050405020304" charset="0"/>
            </a:endParaRPr>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94945"/>
            <a:ext cx="1272540" cy="539115"/>
          </a:xfrm>
          <a:prstGeom prst="rect">
            <a:avLst/>
          </a:prstGeom>
          <a:noFill/>
          <a:ln w="9525">
            <a:noFill/>
          </a:ln>
        </p:spPr>
      </p:pic>
      <p:pic>
        <p:nvPicPr>
          <p:cNvPr id="102" name="Picture 101"/>
          <p:cNvPicPr/>
          <p:nvPr/>
        </p:nvPicPr>
        <p:blipFill>
          <a:blip r:embed="rId3"/>
          <a:stretch>
            <a:fillRect/>
          </a:stretch>
        </p:blipFill>
        <p:spPr>
          <a:xfrm>
            <a:off x="9932035" y="283210"/>
            <a:ext cx="2049780" cy="480695"/>
          </a:xfrm>
          <a:prstGeom prst="rect">
            <a:avLst/>
          </a:prstGeom>
          <a:noFill/>
          <a:ln w="9525">
            <a:noFill/>
          </a:ln>
        </p:spPr>
      </p:pic>
      <p:sp>
        <p:nvSpPr>
          <p:cNvPr id="7" name="Text Box 6"/>
          <p:cNvSpPr txBox="1"/>
          <p:nvPr/>
        </p:nvSpPr>
        <p:spPr>
          <a:xfrm>
            <a:off x="903605" y="241935"/>
            <a:ext cx="1585595" cy="521970"/>
          </a:xfrm>
          <a:prstGeom prst="rect">
            <a:avLst/>
          </a:prstGeom>
          <a:noFill/>
        </p:spPr>
        <p:txBody>
          <a:bodyPr wrap="none" rtlCol="0" anchor="t">
            <a:spAutoFit/>
          </a:bodyPr>
          <a:p>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2755265" y="861060"/>
            <a:ext cx="9545955"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rPr>
              <a:t>SYSTEM ARCHITECTURE</a:t>
            </a:r>
            <a:endParaRPr kumimoji="0" lang="en-IN" altLang="zh-CN"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endParaRPr>
          </a:p>
        </p:txBody>
      </p:sp>
      <p:sp>
        <p:nvSpPr>
          <p:cNvPr id="3" name="Text Box 2"/>
          <p:cNvSpPr txBox="1"/>
          <p:nvPr/>
        </p:nvSpPr>
        <p:spPr>
          <a:xfrm>
            <a:off x="1254760" y="1721485"/>
            <a:ext cx="10219055" cy="3784600"/>
          </a:xfrm>
          <a:prstGeom prst="rect">
            <a:avLst/>
          </a:prstGeom>
          <a:noFill/>
        </p:spPr>
        <p:txBody>
          <a:bodyPr wrap="square" rtlCol="0">
            <a:spAutoFit/>
          </a:bodyPr>
          <a:p>
            <a:pPr algn="just"/>
            <a:endParaRPr lang="en-US" sz="2400">
              <a:solidFill>
                <a:schemeClr val="bg1"/>
              </a:solidFill>
              <a:latin typeface="Times New Roman" panose="02020603050405020304" charset="0"/>
              <a:cs typeface="Times New Roman" panose="02020603050405020304" charset="0"/>
            </a:endParaRPr>
          </a:p>
          <a:p>
            <a:pPr algn="just"/>
            <a:r>
              <a:rPr lang="en-US" sz="2400">
                <a:solidFill>
                  <a:schemeClr val="bg1"/>
                </a:solidFill>
                <a:latin typeface="Times New Roman" panose="02020603050405020304" charset="0"/>
                <a:cs typeface="Times New Roman" panose="02020603050405020304" charset="0"/>
              </a:rPr>
              <a:t>Our Blog Management System (BMS) will follow a modular architecture, consisting of a front-end user interface, a back-end server, and a database. The front-end will be built using HTML, CSS, and JavaScript for an intuitive user experience. The back-end will utilize server-side scripting (e.g., PHP) to handle user requests, content management, and database interactions. The database, preferably a relational database system, will store blog content, user data, and system configurations. Additionally, the system will incorporate RESTful APIs for seamless integration with external services and social media platforms, enhancing user engagement and content distribution.</a:t>
            </a:r>
            <a:endParaRPr lang="en-US" altLang="en-US" sz="2400">
              <a:solidFill>
                <a:schemeClr val="bg1"/>
              </a:solidFill>
              <a:latin typeface="Times New Roman" panose="02020603050405020304" charset="0"/>
              <a:cs typeface="Times New Roman" panose="02020603050405020304" charset="0"/>
            </a:endParaRPr>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5" name="Text Box 4"/>
          <p:cNvSpPr txBox="1"/>
          <p:nvPr/>
        </p:nvSpPr>
        <p:spPr>
          <a:xfrm>
            <a:off x="903605" y="241935"/>
            <a:ext cx="1585595" cy="521970"/>
          </a:xfrm>
          <a:prstGeom prst="rect">
            <a:avLst/>
          </a:prstGeom>
          <a:noFill/>
        </p:spPr>
        <p:txBody>
          <a:bodyPr wrap="none" rtlCol="0" anchor="t">
            <a:spAutoFit/>
          </a:bodyPr>
          <a:p>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21995"/>
            <a:ext cx="8507730" cy="969010"/>
          </a:xfrm>
        </p:spPr>
        <p:txBody>
          <a:bodyPr/>
          <a:p>
            <a:endParaRPr lang="en-US"/>
          </a:p>
        </p:txBody>
      </p:sp>
      <p:pic>
        <p:nvPicPr>
          <p:cNvPr id="3" name="Picture 2" descr="Client-server-blog-system-architecture"/>
          <p:cNvPicPr>
            <a:picLocks noChangeAspect="1"/>
          </p:cNvPicPr>
          <p:nvPr/>
        </p:nvPicPr>
        <p:blipFill>
          <a:blip r:embed="rId1"/>
          <a:stretch>
            <a:fillRect/>
          </a:stretch>
        </p:blipFill>
        <p:spPr>
          <a:xfrm>
            <a:off x="1415415" y="951865"/>
            <a:ext cx="9443720" cy="43770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273550" y="560705"/>
            <a:ext cx="791845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rPr>
              <a:t>ALGORITHM </a:t>
            </a:r>
            <a:endPar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endParaRPr>
          </a:p>
        </p:txBody>
      </p:sp>
      <p:sp>
        <p:nvSpPr>
          <p:cNvPr id="3" name="Text Box 2"/>
          <p:cNvSpPr txBox="1"/>
          <p:nvPr/>
        </p:nvSpPr>
        <p:spPr>
          <a:xfrm>
            <a:off x="997585" y="1524000"/>
            <a:ext cx="10624185" cy="7416165"/>
          </a:xfrm>
          <a:prstGeom prst="rect">
            <a:avLst/>
          </a:prstGeom>
          <a:noFill/>
        </p:spPr>
        <p:txBody>
          <a:bodyPr wrap="square" rtlCol="0">
            <a:spAutoFit/>
          </a:bodyPr>
          <a:p>
            <a:r>
              <a:rPr lang="en-IN" altLang="en-US" sz="2400">
                <a:solidFill>
                  <a:schemeClr val="bg1"/>
                </a:solidFill>
                <a:latin typeface="Times New Roman" panose="02020603050405020304" charset="0"/>
                <a:cs typeface="Times New Roman" panose="02020603050405020304" charset="0"/>
              </a:rPr>
              <a:t>1. </a:t>
            </a:r>
            <a:r>
              <a:rPr lang="en-US" sz="2400" b="1">
                <a:solidFill>
                  <a:schemeClr val="bg1"/>
                </a:solidFill>
                <a:latin typeface="Times New Roman" panose="02020603050405020304" charset="0"/>
                <a:cs typeface="Times New Roman" panose="02020603050405020304" charset="0"/>
              </a:rPr>
              <a:t>Content Creation Algorithm:</a:t>
            </a:r>
            <a:endParaRPr lang="en-US" sz="2400">
              <a:solidFill>
                <a:schemeClr val="bg1"/>
              </a:solidFill>
              <a:latin typeface="Times New Roman" panose="02020603050405020304" charset="0"/>
              <a:cs typeface="Times New Roman" panose="02020603050405020304" charset="0"/>
            </a:endParaRPr>
          </a:p>
          <a:p>
            <a:endParaRPr lang="en-US" sz="1600">
              <a:solidFill>
                <a:schemeClr val="bg1"/>
              </a:solidFill>
            </a:endParaRPr>
          </a:p>
          <a:p>
            <a:pPr marL="342900" indent="-342900">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User inputs blog post content.</a:t>
            </a:r>
            <a:endParaRPr lang="en-US" sz="2400">
              <a:solidFill>
                <a:schemeClr val="bg1"/>
              </a:solidFill>
              <a:latin typeface="Times New Roman" panose="02020603050405020304" charset="0"/>
              <a:cs typeface="Times New Roman" panose="02020603050405020304" charset="0"/>
            </a:endParaRPr>
          </a:p>
          <a:p>
            <a:pPr marL="342900" indent="-342900">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Content is processed and formatted using a rich text editor.</a:t>
            </a:r>
            <a:endParaRPr lang="en-US" sz="2400">
              <a:solidFill>
                <a:schemeClr val="bg1"/>
              </a:solidFill>
              <a:latin typeface="Times New Roman" panose="02020603050405020304" charset="0"/>
              <a:cs typeface="Times New Roman" panose="02020603050405020304" charset="0"/>
            </a:endParaRPr>
          </a:p>
          <a:p>
            <a:pPr marL="342900" indent="-342900">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Images and media are uploaded and embedded into the post.</a:t>
            </a:r>
            <a:endParaRPr lang="en-US" sz="2400">
              <a:solidFill>
                <a:schemeClr val="bg1"/>
              </a:solidFill>
              <a:latin typeface="Times New Roman" panose="02020603050405020304" charset="0"/>
              <a:cs typeface="Times New Roman" panose="02020603050405020304" charset="0"/>
            </a:endParaRPr>
          </a:p>
          <a:p>
            <a:pPr marL="342900" indent="-342900">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Drafts and revisions are saved as needed.</a:t>
            </a:r>
            <a:endParaRPr lang="en-US" sz="2400">
              <a:solidFill>
                <a:schemeClr val="bg1"/>
              </a:solidFill>
              <a:latin typeface="Times New Roman" panose="02020603050405020304" charset="0"/>
              <a:cs typeface="Times New Roman" panose="02020603050405020304" charset="0"/>
            </a:endParaRPr>
          </a:p>
          <a:p>
            <a:pPr marL="285750" indent="-285750"/>
            <a:endParaRPr lang="en-US" sz="2400">
              <a:solidFill>
                <a:schemeClr val="bg1"/>
              </a:solidFill>
              <a:latin typeface="Times New Roman" panose="02020603050405020304" charset="0"/>
              <a:cs typeface="Times New Roman" panose="02020603050405020304" charset="0"/>
            </a:endParaRPr>
          </a:p>
          <a:p>
            <a:pPr marL="285750" indent="-285750"/>
            <a:r>
              <a:rPr lang="en-IN" altLang="en-US" sz="2400">
                <a:solidFill>
                  <a:schemeClr val="bg1"/>
                </a:solidFill>
                <a:latin typeface="Times New Roman" panose="02020603050405020304" charset="0"/>
                <a:cs typeface="Times New Roman" panose="02020603050405020304" charset="0"/>
              </a:rPr>
              <a:t>2. </a:t>
            </a:r>
            <a:r>
              <a:rPr lang="en-US" sz="2400" b="1">
                <a:solidFill>
                  <a:schemeClr val="bg1"/>
                </a:solidFill>
                <a:latin typeface="Times New Roman" panose="02020603050405020304" charset="0"/>
                <a:cs typeface="Times New Roman" panose="02020603050405020304" charset="0"/>
              </a:rPr>
              <a:t>SEO Optimization Algorithm:</a:t>
            </a:r>
            <a:endParaRPr lang="en-US" sz="2400">
              <a:solidFill>
                <a:schemeClr val="bg1"/>
              </a:solidFill>
              <a:latin typeface="Times New Roman" panose="02020603050405020304" charset="0"/>
              <a:cs typeface="Times New Roman" panose="02020603050405020304" charset="0"/>
            </a:endParaRPr>
          </a:p>
          <a:p>
            <a:endParaRPr lang="en-US" sz="1600">
              <a:solidFill>
                <a:schemeClr val="bg1"/>
              </a:solidFill>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Analyze blog post content for SEO keywords and metadata.</a:t>
            </a:r>
            <a:endParaRPr lang="en-US" sz="2400">
              <a:solidFill>
                <a:schemeClr val="bg1"/>
              </a:solidFill>
              <a:latin typeface="Times New Roman" panose="02020603050405020304" charset="0"/>
              <a:cs typeface="Times New Roman" panose="02020603050405020304" charset="0"/>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Suggest improvements for title tags, meta descriptions, and headers.</a:t>
            </a:r>
            <a:endParaRPr lang="en-US" sz="2400">
              <a:solidFill>
                <a:schemeClr val="bg1"/>
              </a:solidFill>
              <a:latin typeface="Times New Roman" panose="02020603050405020304" charset="0"/>
              <a:cs typeface="Times New Roman" panose="02020603050405020304" charset="0"/>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Provide recommendations for optimizing images and links.</a:t>
            </a:r>
            <a:endParaRPr lang="en-US" sz="2400">
              <a:solidFill>
                <a:schemeClr val="bg1"/>
              </a:solidFill>
              <a:latin typeface="Times New Roman" panose="02020603050405020304" charset="0"/>
              <a:cs typeface="Times New Roman" panose="02020603050405020304" charset="0"/>
            </a:endParaRPr>
          </a:p>
          <a:p>
            <a:pPr marL="342900" indent="-342900" algn="just">
              <a:buSzPct val="12000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endParaRPr lang="en-US"/>
          </a:p>
          <a:p>
            <a:endParaRPr lang="en-US"/>
          </a:p>
          <a:p>
            <a:endParaRPr lang="en-US"/>
          </a:p>
          <a:p>
            <a:endParaRPr lang="en-US"/>
          </a:p>
          <a:p>
            <a:endParaRPr lang="en-US"/>
          </a:p>
          <a:p>
            <a:endParaRPr lang="en-US"/>
          </a:p>
          <a:p>
            <a:endParaRPr lang="en-US"/>
          </a:p>
          <a:p>
            <a:endParaRPr lang="en-US"/>
          </a:p>
          <a:p>
            <a:endParaRPr lang="en-US"/>
          </a:p>
          <a:p>
            <a:r>
              <a:rPr lang="en-IN" altLang="en-US" sz="1800">
                <a:solidFill>
                  <a:schemeClr val="bg1"/>
                </a:solidFill>
                <a:latin typeface="Times New Roman" panose="02020603050405020304" charset="0"/>
                <a:cs typeface="Times New Roman" panose="02020603050405020304" charset="0"/>
              </a:rPr>
              <a:t>KUISHUGDAH</a:t>
            </a:r>
            <a:endParaRPr lang="en-IN" altLang="en-US" sz="1800">
              <a:solidFill>
                <a:schemeClr val="bg1"/>
              </a:solidFill>
              <a:latin typeface="Times New Roman" panose="02020603050405020304" charset="0"/>
              <a:cs typeface="Times New Roman" panose="02020603050405020304" charset="0"/>
            </a:endParaRPr>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4" name="Text Box 3"/>
          <p:cNvSpPr txBox="1"/>
          <p:nvPr/>
        </p:nvSpPr>
        <p:spPr>
          <a:xfrm>
            <a:off x="903605" y="241935"/>
            <a:ext cx="1868805" cy="521970"/>
          </a:xfrm>
          <a:prstGeom prst="rect">
            <a:avLst/>
          </a:prstGeom>
          <a:noFill/>
        </p:spPr>
        <p:txBody>
          <a:bodyPr wrap="square" rtlCol="0" anchor="t">
            <a:spAutoFit/>
          </a:bodyPr>
          <a:p>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Text Box 27"/>
          <p:cNvSpPr txBox="1"/>
          <p:nvPr/>
        </p:nvSpPr>
        <p:spPr>
          <a:xfrm>
            <a:off x="1061720" y="508000"/>
            <a:ext cx="7474585" cy="6369685"/>
          </a:xfrm>
          <a:prstGeom prst="rect">
            <a:avLst/>
          </a:prstGeom>
          <a:noFill/>
        </p:spPr>
        <p:txBody>
          <a:bodyPr wrap="square" rtlCol="0">
            <a:spAutoFit/>
          </a:bodyPr>
          <a:p>
            <a:pPr algn="l"/>
            <a:endParaRPr lang="en-IN" altLang="en-US" sz="2400">
              <a:solidFill>
                <a:schemeClr val="bg1"/>
              </a:solidFill>
              <a:latin typeface="Times New Roman" panose="02020603050405020304" charset="0"/>
              <a:cs typeface="Times New Roman" panose="02020603050405020304" charset="0"/>
              <a:sym typeface="+mn-ea"/>
            </a:endParaRPr>
          </a:p>
          <a:p>
            <a:pPr algn="l"/>
            <a:r>
              <a:rPr lang="en-IN" altLang="en-US" sz="2400">
                <a:solidFill>
                  <a:schemeClr val="bg1"/>
                </a:solidFill>
                <a:latin typeface="Times New Roman" panose="02020603050405020304" charset="0"/>
                <a:cs typeface="Times New Roman" panose="02020603050405020304" charset="0"/>
                <a:sym typeface="+mn-ea"/>
              </a:rPr>
              <a:t>3. </a:t>
            </a:r>
            <a:r>
              <a:rPr lang="en-US" sz="2400" b="1">
                <a:solidFill>
                  <a:schemeClr val="bg1"/>
                </a:solidFill>
                <a:latin typeface="Times New Roman" panose="02020603050405020304" charset="0"/>
                <a:cs typeface="Times New Roman" panose="02020603050405020304" charset="0"/>
                <a:sym typeface="+mn-ea"/>
              </a:rPr>
              <a:t>User Engagement Algorithm:</a:t>
            </a:r>
            <a:endParaRPr lang="en-US" sz="2400" b="1">
              <a:solidFill>
                <a:schemeClr val="bg1"/>
              </a:solidFill>
              <a:latin typeface="Times New Roman" panose="02020603050405020304" charset="0"/>
              <a:cs typeface="Times New Roman" panose="02020603050405020304" charset="0"/>
            </a:endParaRPr>
          </a:p>
          <a:p>
            <a:pPr algn="l"/>
            <a:endParaRPr lang="en-US">
              <a:solidFill>
                <a:schemeClr val="bg1"/>
              </a:solidFill>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sym typeface="+mn-ea"/>
              </a:rPr>
              <a:t>Track user interactions, such as comments and social media shares.</a:t>
            </a:r>
            <a:endParaRPr lang="en-US" sz="2400">
              <a:solidFill>
                <a:schemeClr val="bg1"/>
              </a:solidFill>
              <a:latin typeface="Times New Roman" panose="02020603050405020304" charset="0"/>
              <a:cs typeface="Times New Roman" panose="02020603050405020304" charset="0"/>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sym typeface="+mn-ea"/>
              </a:rPr>
              <a:t>Analyze user behavior to provide personalized content recommendations.</a:t>
            </a:r>
            <a:endParaRPr lang="en-US" sz="2400">
              <a:solidFill>
                <a:schemeClr val="bg1"/>
              </a:solidFill>
              <a:latin typeface="Times New Roman" panose="02020603050405020304" charset="0"/>
              <a:cs typeface="Times New Roman" panose="02020603050405020304" charset="0"/>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sym typeface="+mn-ea"/>
              </a:rPr>
              <a:t>Send notifications for new blog posts and comments.</a:t>
            </a:r>
            <a:endParaRPr lang="en-US" sz="2400">
              <a:solidFill>
                <a:schemeClr val="bg1"/>
              </a:solidFill>
              <a:latin typeface="Times New Roman" panose="02020603050405020304" charset="0"/>
              <a:cs typeface="Times New Roman" panose="02020603050405020304" charset="0"/>
              <a:sym typeface="+mn-ea"/>
            </a:endParaRPr>
          </a:p>
          <a:p>
            <a:pPr marL="342900" indent="-342900" algn="just">
              <a:buSzPct val="120000"/>
              <a:buFont typeface="Arial" panose="020B0604020202020204" pitchFamily="34" charset="0"/>
              <a:buChar char="•"/>
            </a:pPr>
            <a:endParaRPr lang="en-US" sz="2400">
              <a:solidFill>
                <a:schemeClr val="bg1"/>
              </a:solidFill>
              <a:latin typeface="Times New Roman" panose="02020603050405020304" charset="0"/>
              <a:cs typeface="Times New Roman" panose="02020603050405020304" charset="0"/>
            </a:endParaRPr>
          </a:p>
          <a:p>
            <a:pPr marL="342900" indent="-342900" algn="l"/>
            <a:r>
              <a:rPr lang="en-IN" altLang="en-US" sz="2400">
                <a:solidFill>
                  <a:schemeClr val="bg1"/>
                </a:solidFill>
                <a:latin typeface="Times New Roman" panose="02020603050405020304" charset="0"/>
                <a:cs typeface="Times New Roman" panose="02020603050405020304" charset="0"/>
                <a:sym typeface="+mn-ea"/>
              </a:rPr>
              <a:t>4. </a:t>
            </a:r>
            <a:r>
              <a:rPr lang="en-US" sz="2400" b="1">
                <a:solidFill>
                  <a:schemeClr val="bg1"/>
                </a:solidFill>
                <a:latin typeface="Times New Roman" panose="02020603050405020304" charset="0"/>
                <a:cs typeface="Times New Roman" panose="02020603050405020304" charset="0"/>
                <a:sym typeface="+mn-ea"/>
              </a:rPr>
              <a:t>Publication Process Algorithm:</a:t>
            </a:r>
            <a:endParaRPr lang="en-US" sz="2400" b="1">
              <a:solidFill>
                <a:schemeClr val="bg1"/>
              </a:solidFill>
              <a:latin typeface="Times New Roman" panose="02020603050405020304" charset="0"/>
              <a:cs typeface="Times New Roman" panose="02020603050405020304" charset="0"/>
            </a:endParaRPr>
          </a:p>
          <a:p>
            <a:pPr algn="l"/>
            <a:endParaRPr lang="en-US">
              <a:solidFill>
                <a:schemeClr val="bg1"/>
              </a:solidFill>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sym typeface="+mn-ea"/>
              </a:rPr>
              <a:t>Schedule posts for automatic publication.</a:t>
            </a:r>
            <a:endParaRPr lang="en-US" sz="2400">
              <a:solidFill>
                <a:schemeClr val="bg1"/>
              </a:solidFill>
              <a:latin typeface="Times New Roman" panose="02020603050405020304" charset="0"/>
              <a:cs typeface="Times New Roman" panose="02020603050405020304" charset="0"/>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sym typeface="+mn-ea"/>
              </a:rPr>
              <a:t>Ensure cross-platform compatibility for sharing on social media.</a:t>
            </a:r>
            <a:endParaRPr lang="en-US" sz="2400">
              <a:solidFill>
                <a:schemeClr val="bg1"/>
              </a:solidFill>
              <a:latin typeface="Times New Roman" panose="02020603050405020304" charset="0"/>
              <a:cs typeface="Times New Roman" panose="02020603050405020304" charset="0"/>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sym typeface="+mn-ea"/>
              </a:rPr>
              <a:t>Notify subscribers and followers upon publication</a:t>
            </a:r>
            <a:endParaRPr lang="en-US" sz="2400">
              <a:solidFill>
                <a:schemeClr val="bg1"/>
              </a:solidFill>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l"/>
            <a:endParaRPr lang="en-US"/>
          </a:p>
          <a:p>
            <a:endParaRPr lang="en-US"/>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29" name="Text Box 28"/>
          <p:cNvSpPr txBox="1"/>
          <p:nvPr/>
        </p:nvSpPr>
        <p:spPr>
          <a:xfrm>
            <a:off x="903605" y="240665"/>
            <a:ext cx="1585595" cy="521970"/>
          </a:xfrm>
          <a:prstGeom prst="rect">
            <a:avLst/>
          </a:prstGeom>
          <a:noFill/>
        </p:spPr>
        <p:txBody>
          <a:bodyPr wrap="none" rtlCol="0" anchor="t">
            <a:spAutoFit/>
          </a:bodyPr>
          <a:p>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4449</Words>
  <Application>WPS Presentation</Application>
  <PresentationFormat>宽屏</PresentationFormat>
  <Paragraphs>120</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11</vt:i4>
      </vt:variant>
    </vt:vector>
  </HeadingPairs>
  <TitlesOfParts>
    <vt:vector size="21" baseType="lpstr">
      <vt:lpstr>Arial</vt:lpstr>
      <vt:lpstr>SimSun</vt:lpstr>
      <vt:lpstr>Wingdings</vt:lpstr>
      <vt:lpstr>Calibri</vt:lpstr>
      <vt:lpstr>Microsoft YaHei</vt:lpstr>
      <vt:lpstr>Times New Roman</vt:lpstr>
      <vt:lpstr>Calibri Light</vt:lpstr>
      <vt:lpstr>Arial Unicode MS</vt:lpstr>
      <vt:lpstr>Office Theme</vt:lpstr>
      <vt:lpstr>1_Office Theme</vt:lpstr>
      <vt:lpstr>  </vt:lpstr>
      <vt:lpstr> </vt:lpstr>
      <vt:lpstr>ABSTRACT</vt:lpstr>
      <vt:lpstr>PROBLEM STATEMENT</vt:lpstr>
      <vt:lpstr>PROPOSED SOLUTION</vt:lpstr>
      <vt:lpstr>SYSTEM ARCHITECTURE</vt:lpstr>
      <vt:lpstr>PowerPoint 演示文稿</vt:lpstr>
      <vt:lpstr>ALGORITHM </vt:lpstr>
      <vt:lpstr>PowerPoint 演示文稿</vt:lpstr>
      <vt:lpstr> CONCLUSION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415 JHANSI</cp:lastModifiedBy>
  <cp:revision>48</cp:revision>
  <dcterms:created xsi:type="dcterms:W3CDTF">2014-12-20T13:05:00Z</dcterms:created>
  <dcterms:modified xsi:type="dcterms:W3CDTF">2023-09-09T14:09:43Z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1033-12.2.0.13201</vt:lpwstr>
  </property>
  <property fmtid="{D5CDD505-2E9C-101B-9397-08002B2CF9AE}" pid="3" name="ICV">
    <vt:lpwstr>9DDD348F65764E78A544EA55CF85B6EB_13</vt:lpwstr>
  </property>
</Properties>
</file>