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269" r:id="rId3"/>
    <p:sldId id="270" r:id="rId4"/>
    <p:sldId id="271" r:id="rId5"/>
    <p:sldId id="275" r:id="rId6"/>
    <p:sldId id="279" r:id="rId7"/>
    <p:sldId id="280" r:id="rId8"/>
    <p:sldId id="281" r:id="rId9"/>
    <p:sldId id="268" r:id="rId10"/>
  </p:sldIdLst>
  <p:sldSz cx="8229600" cy="6172200"/>
  <p:notesSz cx="6858000" cy="9144000"/>
  <p:defaultTextStyle>
    <a:defPPr>
      <a:defRPr lang="en-US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300"/>
    <a:srgbClr val="08552B"/>
    <a:srgbClr val="11B35A"/>
    <a:srgbClr val="0B7B3E"/>
    <a:srgbClr val="0A7038"/>
    <a:srgbClr val="0C8241"/>
    <a:srgbClr val="0FA151"/>
    <a:srgbClr val="0B773C"/>
    <a:srgbClr val="76B900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50523" autoAdjust="0"/>
  </p:normalViewPr>
  <p:slideViewPr>
    <p:cSldViewPr snapToGrid="0">
      <p:cViewPr varScale="1">
        <p:scale>
          <a:sx n="88" d="100"/>
          <a:sy n="88" d="100"/>
        </p:scale>
        <p:origin x="-2008" y="-112"/>
      </p:cViewPr>
      <p:guideLst>
        <p:guide orient="horz" pos="1944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17D97-D1E0-454C-AB23-CC2620E70C54}" type="datetimeFigureOut">
              <a:rPr lang="en-US" smtClean="0"/>
              <a:pPr/>
              <a:t>4/2/16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A0459-48AB-42E3-921F-C1F44C959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6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 err="1" smtClean="0"/>
              <a:t>Jetson</a:t>
            </a:r>
            <a:r>
              <a:rPr lang="en-US" dirty="0" smtClean="0"/>
              <a:t> TK1</a:t>
            </a:r>
            <a:r>
              <a:rPr lang="en-US" baseline="0" dirty="0" smtClean="0"/>
              <a:t> is the primary ‘brain’ of Jet and will be the primary computing platform for this robotics course</a:t>
            </a:r>
          </a:p>
          <a:p>
            <a:pPr marL="168244" indent="-168244">
              <a:buFont typeface="Wingdings" panose="05000000000000000000" pitchFamily="2" charset="2"/>
              <a:buChar char="§"/>
            </a:pPr>
            <a:r>
              <a:rPr lang="en-US" baseline="0" dirty="0" smtClean="0"/>
              <a:t>The board run Ubuntu Linux, so if you are familiar with using Linux, the environment will be very familiar</a:t>
            </a:r>
          </a:p>
          <a:p>
            <a:pPr marL="168244" indent="-168244">
              <a:buFont typeface="Wingdings" panose="05000000000000000000" pitchFamily="2" charset="2"/>
              <a:buChar char="§"/>
            </a:pPr>
            <a:r>
              <a:rPr lang="en-US" baseline="0" dirty="0" smtClean="0"/>
              <a:t>The board has 2GB of RAM and 16GB of built in flash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056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Wingdings" panose="05000000000000000000" pitchFamily="2" charset="2"/>
              <a:buChar char="§"/>
            </a:pPr>
            <a:r>
              <a:rPr lang="en-US" dirty="0" smtClean="0"/>
              <a:t>Introduced at CES 2014, Tegra K1, a 192-core super chip, brings the heart of GeForce and the soul of Tesla to mobile. </a:t>
            </a:r>
          </a:p>
          <a:p>
            <a:pPr marL="168244" indent="-168244">
              <a:buFont typeface="Wingdings" panose="05000000000000000000" pitchFamily="2" charset="2"/>
              <a:buChar char="§"/>
            </a:pPr>
            <a:r>
              <a:rPr lang="en-US" dirty="0" smtClean="0"/>
              <a:t>It’s based on the Kepler architecture, which powers the world’s fastest GPU, GeForce GTX 780 Ti, as well as the Titan supercomputer at Oak Ridge National Labs. </a:t>
            </a:r>
          </a:p>
          <a:p>
            <a:pPr marL="168244" indent="-168244">
              <a:buFont typeface="Wingdings" panose="05000000000000000000" pitchFamily="2" charset="2"/>
              <a:buChar char="§"/>
            </a:pPr>
            <a:r>
              <a:rPr lang="en-US" dirty="0" smtClean="0"/>
              <a:t>With 192 fully programmable processor cores, Tegra K1 bridges the gap for developers, who can now build next-gen games and apps that will run on any device.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596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8650" lvl="1"/>
            <a:r>
              <a:rPr lang="en-US" sz="1100" dirty="0">
                <a:latin typeface="Trebuchet MS" pitchFamily="34" charset="0"/>
              </a:rPr>
              <a:t>395M CUDA GPUS: GPUs shipped as of 7/1/2012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9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This block diagram shows</a:t>
            </a:r>
            <a:r>
              <a:rPr lang="en-US" baseline="0" dirty="0" smtClean="0"/>
              <a:t> the overall system architecture of the </a:t>
            </a:r>
            <a:r>
              <a:rPr lang="en-US" baseline="0" dirty="0" err="1" smtClean="0"/>
              <a:t>Jetson</a:t>
            </a:r>
            <a:r>
              <a:rPr lang="en-US" baseline="0" dirty="0" smtClean="0"/>
              <a:t> TK1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CPU portion of the </a:t>
            </a:r>
            <a:r>
              <a:rPr lang="en-US" baseline="0" dirty="0" err="1" smtClean="0"/>
              <a:t>Tegra</a:t>
            </a:r>
            <a:r>
              <a:rPr lang="en-US" baseline="0" dirty="0" smtClean="0"/>
              <a:t> K1 consists of 4 ARM A15 CPUs and 1 ARM battery saver CPU core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GPU consists of 192 CUDA cores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There is a single USB 3.0 port which is connected to the USB hub on </a:t>
            </a:r>
            <a:r>
              <a:rPr lang="en-US" baseline="0" dirty="0" smtClean="0"/>
              <a:t>Jet </a:t>
            </a:r>
            <a:r>
              <a:rPr lang="en-US" baseline="0" dirty="0" smtClean="0"/>
              <a:t>(the hub is used to connect to the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 Mega and the camera)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micro USB port is used for flashing the OS during initial configuration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During normal operation, the micro USB port is not used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A0459-48AB-42E3-921F-C1F44C95973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55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This is a photograph</a:t>
            </a:r>
            <a:r>
              <a:rPr lang="en-US" baseline="0" dirty="0" smtClean="0"/>
              <a:t> of the TK1 and you can see the USB host port on the left and the micro USB port as well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soft power button is used to turn on the board and to power down the board, hold down the soft power for 1 second and that will initiate a shutdown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power jack is on the right side of the board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Mini-</a:t>
            </a:r>
            <a:r>
              <a:rPr lang="en-US" baseline="0" dirty="0" err="1" smtClean="0"/>
              <a:t>PCIe</a:t>
            </a:r>
            <a:r>
              <a:rPr lang="en-US" baseline="0" dirty="0" smtClean="0"/>
              <a:t> socket holds the wireless adapter card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 laptop can be connected directly to the TK1 using a crossover </a:t>
            </a:r>
            <a:r>
              <a:rPr lang="en-US" baseline="0" dirty="0" err="1" smtClean="0"/>
              <a:t>ethernet</a:t>
            </a:r>
            <a:r>
              <a:rPr lang="en-US" baseline="0" dirty="0" smtClean="0"/>
              <a:t> cable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 keyboard and monitor can be connected to the board if necessary, but one the TK1 is configured the system can be run as a headless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A0459-48AB-42E3-921F-C1F44C95973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9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Code that is developed for</a:t>
            </a:r>
            <a:r>
              <a:rPr lang="en-US" baseline="0" dirty="0" smtClean="0"/>
              <a:t> </a:t>
            </a:r>
            <a:r>
              <a:rPr lang="en-US" dirty="0" smtClean="0"/>
              <a:t>Jet will be written in C++ and</a:t>
            </a:r>
            <a:r>
              <a:rPr lang="en-US" baseline="0" dirty="0" smtClean="0"/>
              <a:t> built using the ROS development environment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Initial configuration of the board is done using a python setup script that flashes the operating system and downloads all the relevant packages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You can use any standard Unix editor to type in the code, it is not dependent on any IDE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Once the system has been correctly configured using the installation script, the ROS files can be stored in the ‘</a:t>
            </a:r>
            <a:r>
              <a:rPr lang="en-US" baseline="0" dirty="0" err="1" smtClean="0"/>
              <a:t>rosjetson</a:t>
            </a:r>
            <a:r>
              <a:rPr lang="en-US" baseline="0" dirty="0" smtClean="0"/>
              <a:t>’ directory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38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ssh</a:t>
            </a:r>
            <a:r>
              <a:rPr lang="en-US" baseline="0" dirty="0" smtClean="0"/>
              <a:t>, you can remote shell into the TK1 and this will allow remote command line access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Using a VNC client, you can connect to the device and have a graphical 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3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hyperlink" Target="http://creativecommons.org/licenses/by-nc/4.0/legalcode" TargetMode="External"/><Relationship Id="rId8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8229600" cy="61721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87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>
          <a:xfrm flipV="1">
            <a:off x="-1" y="0"/>
            <a:ext cx="8229601" cy="6172199"/>
          </a:xfrm>
          <a:prstGeom prst="rect">
            <a:avLst/>
          </a:prstGeom>
          <a:gradFill>
            <a:gsLst>
              <a:gs pos="37000">
                <a:schemeClr val="tx1">
                  <a:alpha val="0"/>
                </a:schemeClr>
              </a:gs>
              <a:gs pos="76000">
                <a:schemeClr val="tx1">
                  <a:alpha val="0"/>
                </a:schemeClr>
              </a:gs>
              <a:gs pos="55000">
                <a:schemeClr val="tx1">
                  <a:alpha val="28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046025" y="4798350"/>
            <a:ext cx="5836104" cy="3139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 userDrawn="1">
            <p:ph type="title"/>
          </p:nvPr>
        </p:nvSpPr>
        <p:spPr>
          <a:xfrm>
            <a:off x="2027736" y="4290520"/>
            <a:ext cx="5845248" cy="507831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3000" b="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print"/>
          <a:srcRect l="12327"/>
          <a:stretch/>
        </p:blipFill>
        <p:spPr>
          <a:xfrm>
            <a:off x="-1" y="748845"/>
            <a:ext cx="4020260" cy="9845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8" y="993506"/>
            <a:ext cx="2684930" cy="495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 cstate="print"/>
          <a:srcRect r="3944"/>
          <a:stretch/>
        </p:blipFill>
        <p:spPr>
          <a:xfrm>
            <a:off x="1342839" y="1801401"/>
            <a:ext cx="6886762" cy="7315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45" y="1909794"/>
            <a:ext cx="1660279" cy="501543"/>
          </a:xfrm>
          <a:prstGeom prst="rect">
            <a:avLst/>
          </a:prstGeom>
        </p:spPr>
      </p:pic>
      <p:sp>
        <p:nvSpPr>
          <p:cNvPr id="12" name="Title 10"/>
          <p:cNvSpPr txBox="1">
            <a:spLocks/>
          </p:cNvSpPr>
          <p:nvPr userDrawn="1"/>
        </p:nvSpPr>
        <p:spPr bwMode="auto">
          <a:xfrm>
            <a:off x="4284324" y="487348"/>
            <a:ext cx="394527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 dirty="0" smtClean="0"/>
              <a:t>Robotics</a:t>
            </a:r>
            <a:r>
              <a:rPr lang="en-US" kern="0" baseline="0" dirty="0" smtClean="0"/>
              <a:t> </a:t>
            </a:r>
            <a:r>
              <a:rPr lang="en-US" kern="0" dirty="0" smtClean="0"/>
              <a:t>Teaching</a:t>
            </a:r>
            <a:r>
              <a:rPr lang="en-US" kern="0" baseline="0" dirty="0" smtClean="0"/>
              <a:t> Kit</a:t>
            </a:r>
            <a:endParaRPr lang="en-US" kern="0" dirty="0"/>
          </a:p>
        </p:txBody>
      </p:sp>
      <p:sp>
        <p:nvSpPr>
          <p:cNvPr id="13" name="Subtitle 11"/>
          <p:cNvSpPr txBox="1">
            <a:spLocks/>
          </p:cNvSpPr>
          <p:nvPr userDrawn="1"/>
        </p:nvSpPr>
        <p:spPr bwMode="auto">
          <a:xfrm>
            <a:off x="4335694" y="927174"/>
            <a:ext cx="3839587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defRPr sz="1800" b="0" baseline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With ‘Jet’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3382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4" y="1948656"/>
            <a:ext cx="7461504" cy="38515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marR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800" dirty="0" smtClean="0"/>
            </a:lvl1pPr>
            <a:lvl2pPr marL="630238" marR="0" indent="-2286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dirty="0" smtClean="0"/>
            </a:lvl2pPr>
            <a:lvl3pPr marL="804863" marR="0" indent="-2032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dirty="0" smtClean="0"/>
            </a:lvl3pPr>
          </a:lstStyle>
          <a:p>
            <a:pPr marL="284163" marR="0" lvl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</a:p>
          <a:p>
            <a:pPr marL="630238" marR="0" lvl="1" indent="-2286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804863" marR="0" lvl="2" indent="-2032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3761" y="1229600"/>
            <a:ext cx="7482078" cy="525463"/>
          </a:xfrm>
        </p:spPr>
        <p:txBody>
          <a:bodyPr anchor="ctr"/>
          <a:lstStyle>
            <a:lvl1pPr marL="0" indent="0" algn="l">
              <a:buFontTx/>
              <a:buNone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08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81673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159622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41678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8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4" y="1948657"/>
            <a:ext cx="7461504" cy="38515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marR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800" dirty="0" smtClean="0"/>
            </a:lvl1pPr>
            <a:lvl2pPr marL="630238" marR="0" indent="-2286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dirty="0" smtClean="0"/>
            </a:lvl2pPr>
            <a:lvl3pPr marL="804863" marR="0" indent="-2032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dirty="0" smtClean="0"/>
            </a:lvl3pPr>
          </a:lstStyle>
          <a:p>
            <a:pPr marL="284163" marR="0" lvl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</a:p>
          <a:p>
            <a:pPr marL="630238" marR="0" lvl="1" indent="-2286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804863" marR="0" lvl="2" indent="-2032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3761" y="1225566"/>
            <a:ext cx="7482078" cy="525463"/>
          </a:xfrm>
        </p:spPr>
        <p:txBody>
          <a:bodyPr anchor="ctr"/>
          <a:lstStyle>
            <a:lvl1pPr marL="0" indent="0" algn="l">
              <a:buFontTx/>
              <a:buNone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08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81673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159622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41678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917406"/>
            <a:ext cx="8229600" cy="258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87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79339" y="6051571"/>
            <a:ext cx="240771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342887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50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34288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0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4" y="1335024"/>
            <a:ext cx="7461504" cy="442952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551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1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3761" y="1261662"/>
            <a:ext cx="7482078" cy="525463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08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81673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159622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41678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8229600" cy="61721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87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>
          <a:xfrm flipV="1">
            <a:off x="-1" y="0"/>
            <a:ext cx="8229601" cy="6172199"/>
          </a:xfrm>
          <a:prstGeom prst="rect">
            <a:avLst/>
          </a:prstGeom>
          <a:gradFill>
            <a:gsLst>
              <a:gs pos="37000">
                <a:schemeClr val="tx1">
                  <a:alpha val="0"/>
                </a:schemeClr>
              </a:gs>
              <a:gs pos="76000">
                <a:schemeClr val="tx1">
                  <a:alpha val="0"/>
                </a:schemeClr>
              </a:gs>
              <a:gs pos="55000">
                <a:schemeClr val="tx1">
                  <a:alpha val="28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print"/>
          <a:srcRect l="12327"/>
          <a:stretch/>
        </p:blipFill>
        <p:spPr>
          <a:xfrm>
            <a:off x="-1" y="748845"/>
            <a:ext cx="4020260" cy="9845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8" y="993506"/>
            <a:ext cx="2684930" cy="495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 cstate="print"/>
          <a:srcRect r="3944"/>
          <a:stretch/>
        </p:blipFill>
        <p:spPr>
          <a:xfrm>
            <a:off x="1342839" y="1801401"/>
            <a:ext cx="6886762" cy="7315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45" y="1909794"/>
            <a:ext cx="1660279" cy="501543"/>
          </a:xfrm>
          <a:prstGeom prst="rect">
            <a:avLst/>
          </a:prstGeom>
        </p:spPr>
      </p:pic>
      <p:sp>
        <p:nvSpPr>
          <p:cNvPr id="12" name="Title 10"/>
          <p:cNvSpPr txBox="1">
            <a:spLocks/>
          </p:cNvSpPr>
          <p:nvPr userDrawn="1"/>
        </p:nvSpPr>
        <p:spPr bwMode="auto">
          <a:xfrm>
            <a:off x="4599162" y="487348"/>
            <a:ext cx="363044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 dirty="0" err="1" smtClean="0"/>
              <a:t>JetBot</a:t>
            </a:r>
            <a:r>
              <a:rPr lang="en-US" kern="0" dirty="0" smtClean="0"/>
              <a:t> Teaching</a:t>
            </a:r>
            <a:r>
              <a:rPr lang="en-US" kern="0" baseline="0" dirty="0" smtClean="0"/>
              <a:t> Kit</a:t>
            </a:r>
            <a:endParaRPr lang="en-US" kern="0" dirty="0"/>
          </a:p>
        </p:txBody>
      </p:sp>
      <p:sp>
        <p:nvSpPr>
          <p:cNvPr id="13" name="Subtitle 11"/>
          <p:cNvSpPr txBox="1">
            <a:spLocks/>
          </p:cNvSpPr>
          <p:nvPr userDrawn="1"/>
        </p:nvSpPr>
        <p:spPr bwMode="auto">
          <a:xfrm>
            <a:off x="4653483" y="927174"/>
            <a:ext cx="3521798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defRPr sz="1800" b="0" baseline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Robotics</a:t>
            </a:r>
            <a:r>
              <a:rPr lang="en-US" kern="0" baseline="0" dirty="0" smtClean="0"/>
              <a:t> with </a:t>
            </a:r>
            <a:r>
              <a:rPr lang="en-US" kern="0" baseline="0" dirty="0" err="1" smtClean="0"/>
              <a:t>Jetson</a:t>
            </a:r>
            <a:endParaRPr lang="en-US" kern="0" dirty="0"/>
          </a:p>
        </p:txBody>
      </p:sp>
      <p:sp>
        <p:nvSpPr>
          <p:cNvPr id="16" name="Subtitle 11"/>
          <p:cNvSpPr>
            <a:spLocks noGrp="1"/>
          </p:cNvSpPr>
          <p:nvPr>
            <p:ph type="subTitle" idx="1" hasCustomPrompt="1"/>
          </p:nvPr>
        </p:nvSpPr>
        <p:spPr>
          <a:xfrm>
            <a:off x="63375" y="4347097"/>
            <a:ext cx="8111906" cy="78621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The GPU Teaching Kit is licensed by NVIDIA and California Polytechnic State University under the </a:t>
            </a:r>
            <a:r>
              <a:rPr lang="en-US" dirty="0" smtClean="0">
                <a:solidFill>
                  <a:srgbClr val="92D050"/>
                </a:solidFill>
                <a:hlinkClick r:id="rId7"/>
              </a:rPr>
              <a:t>Creative </a:t>
            </a:r>
            <a:r>
              <a:rPr lang="en-US" dirty="0">
                <a:solidFill>
                  <a:srgbClr val="92D050"/>
                </a:solidFill>
                <a:hlinkClick r:id="rId7"/>
              </a:rPr>
              <a:t>Commons Attribution-</a:t>
            </a:r>
            <a:r>
              <a:rPr lang="en-US" dirty="0" err="1">
                <a:solidFill>
                  <a:srgbClr val="92D050"/>
                </a:solidFill>
                <a:hlinkClick r:id="rId7"/>
              </a:rPr>
              <a:t>NonCommercial</a:t>
            </a:r>
            <a:r>
              <a:rPr lang="en-US" dirty="0">
                <a:solidFill>
                  <a:srgbClr val="92D050"/>
                </a:solidFill>
                <a:hlinkClick r:id="rId7"/>
              </a:rPr>
              <a:t> 4.0 International License.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7" name="Picture 2" descr="Creative Commons License">
            <a:hlinkClick r:id="rId7"/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699" y="397805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72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100" y="349950"/>
            <a:ext cx="7422104" cy="51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808" y="1332413"/>
            <a:ext cx="7403957" cy="435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6" name="Parallelogram 35"/>
          <p:cNvSpPr/>
          <p:nvPr userDrawn="1"/>
        </p:nvSpPr>
        <p:spPr>
          <a:xfrm>
            <a:off x="7178479" y="6000375"/>
            <a:ext cx="819901" cy="171825"/>
          </a:xfrm>
          <a:prstGeom prst="parallelogram">
            <a:avLst>
              <a:gd name="adj" fmla="val 36300"/>
            </a:avLst>
          </a:prstGeom>
          <a:solidFill>
            <a:srgbClr val="08552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37" name="Parallelogram 36"/>
          <p:cNvSpPr/>
          <p:nvPr userDrawn="1"/>
        </p:nvSpPr>
        <p:spPr>
          <a:xfrm>
            <a:off x="6394206" y="6000375"/>
            <a:ext cx="819901" cy="171825"/>
          </a:xfrm>
          <a:prstGeom prst="parallelogram">
            <a:avLst>
              <a:gd name="adj" fmla="val 36300"/>
            </a:avLst>
          </a:prstGeom>
          <a:solidFill>
            <a:srgbClr val="76B9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9" cstate="print"/>
          <a:srcRect t="-6317" r="97921" b="17099"/>
          <a:stretch/>
        </p:blipFill>
        <p:spPr>
          <a:xfrm>
            <a:off x="7947899" y="5987804"/>
            <a:ext cx="284058" cy="19037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10" cstate="print"/>
          <a:srcRect l="52877" t="1978" r="-1" b="17095"/>
          <a:stretch/>
        </p:blipFill>
        <p:spPr>
          <a:xfrm>
            <a:off x="0" y="6002009"/>
            <a:ext cx="6433059" cy="17267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78721" y="6040910"/>
            <a:ext cx="240771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342887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50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34288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600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-8056" y="5991792"/>
            <a:ext cx="82478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072" y="6039150"/>
            <a:ext cx="495118" cy="913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96"/>
          <a:stretch/>
        </p:blipFill>
        <p:spPr>
          <a:xfrm>
            <a:off x="7348158" y="6041972"/>
            <a:ext cx="480543" cy="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1409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8" r:id="rId5"/>
    <p:sldLayoutId id="2147483679" r:id="rId6"/>
    <p:sldLayoutId id="214748368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5pPr>
      <a:lvl6pPr marL="342887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6pPr>
      <a:lvl7pPr marL="685773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7pPr>
      <a:lvl8pPr marL="1028659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8pPr>
      <a:lvl9pPr marL="1371545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9pPr>
    </p:titleStyle>
    <p:bodyStyle>
      <a:lvl1pPr marL="284163" indent="-284163" algn="l" defTabSz="346459" rtl="0" fontAlgn="base">
        <a:lnSpc>
          <a:spcPct val="90000"/>
        </a:lnSpc>
        <a:spcBef>
          <a:spcPts val="225"/>
        </a:spcBef>
        <a:spcAft>
          <a:spcPts val="225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8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0238" indent="-228600" algn="l" defTabSz="346459" rtl="0" fontAlgn="base">
        <a:lnSpc>
          <a:spcPct val="90000"/>
        </a:lnSpc>
        <a:spcBef>
          <a:spcPts val="225"/>
        </a:spcBef>
        <a:spcAft>
          <a:spcPts val="225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400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804863" indent="-203200" algn="l" defTabSz="346459" rtl="0" fontAlgn="base">
        <a:lnSpc>
          <a:spcPct val="90000"/>
        </a:lnSpc>
        <a:spcBef>
          <a:spcPts val="225"/>
        </a:spcBef>
        <a:spcAft>
          <a:spcPts val="225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400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331066" indent="-171443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bg1"/>
          </a:solidFill>
          <a:latin typeface="+mn-lt"/>
        </a:defRPr>
      </a:lvl4pPr>
      <a:lvl5pPr marL="1588230" indent="-171443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5pPr>
      <a:lvl6pPr marL="1931117" indent="-17144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6pPr>
      <a:lvl7pPr marL="2274003" indent="-17144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7pPr>
      <a:lvl8pPr marL="2616890" indent="-17144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8pPr>
      <a:lvl9pPr marL="2959775" indent="-17144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3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0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reativecommons.org/licenses/by-nc/4.0/legalcode" TargetMode="Externa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Jetson</a:t>
            </a:r>
            <a:r>
              <a:rPr lang="en-US" dirty="0" smtClean="0"/>
              <a:t> TK1/TX1 and Toolkit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27736" y="4290520"/>
            <a:ext cx="5845248" cy="507831"/>
          </a:xfrm>
        </p:spPr>
        <p:txBody>
          <a:bodyPr/>
          <a:lstStyle/>
          <a:p>
            <a:r>
              <a:rPr lang="en-US" dirty="0" smtClean="0"/>
              <a:t>Module 1.3 – Course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6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83" y="1785133"/>
            <a:ext cx="4797843" cy="34178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0422" y="2023359"/>
            <a:ext cx="2650809" cy="2291396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>
              <a:spcAft>
                <a:spcPts val="540"/>
              </a:spcAft>
            </a:pPr>
            <a:r>
              <a:rPr lang="en-US" sz="14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Tegra</a:t>
            </a:r>
            <a:r>
              <a:rPr lang="en-US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K1 Development Kit</a:t>
            </a:r>
          </a:p>
          <a:p>
            <a:pPr>
              <a:spcAft>
                <a:spcPts val="540"/>
              </a:spcAft>
            </a:pPr>
            <a:endParaRPr lang="en-US" sz="1400" b="1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540"/>
              </a:spcAft>
            </a:pPr>
            <a:r>
              <a:rPr lang="en-US" sz="14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Ubuntu Linux</a:t>
            </a:r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540"/>
              </a:spcAft>
            </a:pPr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540"/>
              </a:spcAft>
            </a:pPr>
            <a:r>
              <a:rPr lang="en-US" sz="14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CUDA</a:t>
            </a:r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540"/>
              </a:spcAft>
            </a:pPr>
            <a:endParaRPr lang="en-US" sz="1400" b="1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540"/>
              </a:spcAft>
            </a:pPr>
            <a:r>
              <a:rPr lang="en-US" sz="1400" b="1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sz="14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optimized for </a:t>
            </a:r>
            <a:r>
              <a:rPr lang="en-US" sz="1400" b="1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Tegra</a:t>
            </a:r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540"/>
              </a:spcAft>
            </a:pPr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2333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tx2"/>
                </a:solidFill>
              </a:rPr>
              <a:t>Jetson</a:t>
            </a:r>
            <a:r>
              <a:rPr lang="en-US" dirty="0" smtClean="0">
                <a:solidFill>
                  <a:schemeClr val="tx2"/>
                </a:solidFill>
              </a:rPr>
              <a:t> TK1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CC00"/>
                </a:solidFill>
              </a:rPr>
              <a:t/>
            </a:r>
            <a:br>
              <a:rPr lang="en-US" dirty="0" smtClean="0">
                <a:solidFill>
                  <a:srgbClr val="99CC00"/>
                </a:solidFill>
              </a:rPr>
            </a:br>
            <a:r>
              <a:rPr lang="en-US" dirty="0" smtClean="0">
                <a:solidFill>
                  <a:srgbClr val="99CC00"/>
                </a:solidFill>
              </a:rPr>
              <a:t>The world’s first embedded supercomputer</a:t>
            </a:r>
            <a:endParaRPr lang="en-US" dirty="0">
              <a:solidFill>
                <a:srgbClr val="99CC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3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LBailey\Desktop\CES_2014\Assets\TK1_Die_Two_Core\k1_Right_Die_32_A_00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6696" t="23726" r="16378" b="7484"/>
          <a:stretch/>
        </p:blipFill>
        <p:spPr bwMode="auto">
          <a:xfrm>
            <a:off x="0" y="0"/>
            <a:ext cx="5671456" cy="600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712549" y="229287"/>
            <a:ext cx="2488478" cy="1283428"/>
          </a:xfrm>
          <a:prstGeom prst="rect">
            <a:avLst/>
          </a:prstGeom>
        </p:spPr>
        <p:txBody>
          <a:bodyPr wrap="square" lIns="82296" tIns="41148" rIns="82296" bIns="41148">
            <a:spAutoFit/>
          </a:bodyPr>
          <a:lstStyle/>
          <a:p>
            <a:r>
              <a:rPr lang="en-US" sz="30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Tegra</a:t>
            </a:r>
            <a:r>
              <a:rPr lang="en-US" sz="3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K1</a:t>
            </a:r>
            <a:endParaRPr lang="en-US" sz="3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99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Impossibly advanced</a:t>
            </a:r>
            <a:endParaRPr lang="en-US" sz="2400" dirty="0">
              <a:solidFill>
                <a:srgbClr val="99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2551" y="2008468"/>
            <a:ext cx="2112100" cy="3525068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>
              <a:spcAft>
                <a:spcPts val="540"/>
              </a:spcAft>
            </a:pPr>
            <a:r>
              <a:rPr 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NVIDIA Kepler Architecture</a:t>
            </a:r>
          </a:p>
          <a:p>
            <a:pPr>
              <a:spcAft>
                <a:spcPts val="540"/>
              </a:spcAft>
            </a:pPr>
            <a:endParaRPr lang="en-US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540"/>
              </a:spcAft>
            </a:pPr>
            <a:r>
              <a:rPr 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4-Plus-1 Quad-Core A15</a:t>
            </a:r>
          </a:p>
          <a:p>
            <a:pPr>
              <a:spcAft>
                <a:spcPts val="540"/>
              </a:spcAft>
            </a:pPr>
            <a:endParaRPr lang="en-US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540"/>
              </a:spcAft>
            </a:pPr>
            <a:r>
              <a:rPr 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 NVIDIA CUDA Cores</a:t>
            </a:r>
          </a:p>
          <a:p>
            <a:pPr>
              <a:spcAft>
                <a:spcPts val="540"/>
              </a:spcAft>
            </a:pPr>
            <a:endParaRPr lang="en-US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540"/>
              </a:spcAft>
            </a:pPr>
            <a:r>
              <a:rPr 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300 GFLOPS</a:t>
            </a:r>
          </a:p>
          <a:p>
            <a:pPr>
              <a:spcAft>
                <a:spcPts val="540"/>
              </a:spcAft>
            </a:pPr>
            <a:endParaRPr lang="en-US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540"/>
              </a:spcAft>
            </a:pPr>
            <a:r>
              <a:rPr 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Watts</a:t>
            </a:r>
          </a:p>
          <a:p>
            <a:pPr>
              <a:spcAft>
                <a:spcPts val="540"/>
              </a:spcAft>
            </a:pPr>
            <a:endParaRPr lang="en-US" sz="1400" dirty="0">
              <a:solidFill>
                <a:schemeClr val="bg2"/>
              </a:solidFill>
              <a:latin typeface="Trebuchet MS"/>
              <a:cs typeface="Trebuchet MS"/>
            </a:endParaRPr>
          </a:p>
          <a:p>
            <a:pPr>
              <a:spcAft>
                <a:spcPts val="540"/>
              </a:spcAft>
            </a:pPr>
            <a:endParaRPr lang="en-US" sz="1400" dirty="0">
              <a:solidFill>
                <a:schemeClr val="bg2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0598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1338828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CUDA : World’s </a:t>
            </a:r>
            <a:r>
              <a:rPr lang="en-US" dirty="0">
                <a:solidFill>
                  <a:schemeClr val="tx2"/>
                </a:solidFill>
              </a:rPr>
              <a:t>Most Pervasive Parallel Programming Platform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46257" y="1840128"/>
            <a:ext cx="3265000" cy="760150"/>
          </a:xfrm>
          <a:prstGeom prst="rect">
            <a:avLst/>
          </a:prstGeom>
          <a:noFill/>
        </p:spPr>
        <p:txBody>
          <a:bodyPr wrap="square" lIns="82238" tIns="41119" rIns="82238" bIns="41119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9</a:t>
            </a:r>
            <a:r>
              <a:rPr lang="en-US" sz="2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00+ </a:t>
            </a:r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University Courses </a:t>
            </a:r>
          </a:p>
          <a:p>
            <a:pPr algn="ctr"/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In 62 Countries</a:t>
            </a:r>
          </a:p>
        </p:txBody>
      </p:sp>
      <p:pic>
        <p:nvPicPr>
          <p:cNvPr id="3" name="Picture 2" descr="EC9C95CB-3DAD-42D2-871E-56F9EE2707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982" y="3006943"/>
            <a:ext cx="3993384" cy="2076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80979" y="1912616"/>
            <a:ext cx="4416808" cy="785879"/>
            <a:chOff x="-427549" y="2376240"/>
            <a:chExt cx="6329587" cy="785879"/>
          </a:xfrm>
        </p:grpSpPr>
        <p:sp>
          <p:nvSpPr>
            <p:cNvPr id="7" name="AutoShape 14"/>
            <p:cNvSpPr>
              <a:spLocks noChangeArrowheads="1"/>
            </p:cNvSpPr>
            <p:nvPr/>
          </p:nvSpPr>
          <p:spPr bwMode="auto">
            <a:xfrm rot="16200000">
              <a:off x="655200" y="1338610"/>
              <a:ext cx="740760" cy="2906257"/>
            </a:xfrm>
            <a:prstGeom prst="roundRect">
              <a:avLst>
                <a:gd name="adj" fmla="val 6959"/>
              </a:avLst>
            </a:prstGeom>
            <a:gradFill flip="none" rotWithShape="1"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rgbClr val="000000">
                    <a:lumMod val="95000"/>
                    <a:lumOff val="5000"/>
                    <a:alpha val="53000"/>
                  </a:srgbClr>
                </a:gs>
              </a:gsLst>
              <a:lin ang="16200000" scaled="1"/>
              <a:tileRect/>
            </a:gradFill>
            <a:ln w="9525" algn="ctr">
              <a:gradFill>
                <a:gsLst>
                  <a:gs pos="0">
                    <a:srgbClr val="808080">
                      <a:alpha val="0"/>
                    </a:srgbClr>
                  </a:gs>
                  <a:gs pos="100000">
                    <a:srgbClr val="7794B1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63500" dist="38100" dir="2700000" algn="tl" rotWithShape="0">
                <a:prstClr val="black">
                  <a:alpha val="72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rgbClr val="808080">
                  <a:lumMod val="75000"/>
                </a:srgbClr>
              </a:contourClr>
            </a:sp3d>
          </p:spPr>
          <p:txBody>
            <a:bodyPr wrap="none" lIns="91436" tIns="45718" rIns="91436" bIns="45718" anchor="ctr"/>
            <a:lstStyle/>
            <a:p>
              <a:pPr algn="ctr" defTabSz="822339">
                <a:defRPr/>
              </a:pPr>
              <a:endParaRPr lang="en-US" sz="900" b="1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 bwMode="auto">
            <a:xfrm>
              <a:off x="12960" y="2499352"/>
              <a:ext cx="2458193" cy="538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>
                <a:defRPr/>
              </a:pPr>
              <a:r>
                <a:rPr lang="en-US" sz="29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8,500+</a:t>
              </a:r>
              <a:endParaRPr lang="en-US" sz="29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itle 1"/>
            <p:cNvSpPr txBox="1">
              <a:spLocks/>
            </p:cNvSpPr>
            <p:nvPr/>
          </p:nvSpPr>
          <p:spPr bwMode="auto">
            <a:xfrm>
              <a:off x="2585133" y="2376240"/>
              <a:ext cx="331690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200" b="1" kern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Institutions with </a:t>
              </a:r>
            </a:p>
            <a:p>
              <a:pPr>
                <a:defRPr/>
              </a:pPr>
              <a:r>
                <a:rPr lang="en-US" sz="2200" b="1" kern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CUDA Developers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979" y="3261627"/>
            <a:ext cx="4028981" cy="813987"/>
            <a:chOff x="-419994" y="4244324"/>
            <a:chExt cx="5704515" cy="813986"/>
          </a:xfrm>
        </p:grpSpPr>
        <p:sp>
          <p:nvSpPr>
            <p:cNvPr id="16" name="AutoShape 14"/>
            <p:cNvSpPr>
              <a:spLocks noChangeArrowheads="1"/>
            </p:cNvSpPr>
            <p:nvPr/>
          </p:nvSpPr>
          <p:spPr bwMode="auto">
            <a:xfrm rot="16200000">
              <a:off x="662755" y="3161575"/>
              <a:ext cx="740760" cy="2906257"/>
            </a:xfrm>
            <a:prstGeom prst="roundRect">
              <a:avLst>
                <a:gd name="adj" fmla="val 6959"/>
              </a:avLst>
            </a:prstGeom>
            <a:gradFill flip="none" rotWithShape="1"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rgbClr val="000000">
                    <a:lumMod val="95000"/>
                    <a:lumOff val="5000"/>
                    <a:alpha val="53000"/>
                  </a:srgbClr>
                </a:gs>
              </a:gsLst>
              <a:lin ang="16200000" scaled="1"/>
              <a:tileRect/>
            </a:gradFill>
            <a:ln w="9525" algn="ctr">
              <a:gradFill>
                <a:gsLst>
                  <a:gs pos="0">
                    <a:srgbClr val="808080">
                      <a:alpha val="0"/>
                    </a:srgbClr>
                  </a:gs>
                  <a:gs pos="100000">
                    <a:srgbClr val="7794B1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63500" dist="38100" dir="2700000" algn="tl" rotWithShape="0">
                <a:prstClr val="black">
                  <a:alpha val="72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rgbClr val="808080">
                  <a:lumMod val="75000"/>
                </a:srgbClr>
              </a:contourClr>
            </a:sp3d>
          </p:spPr>
          <p:txBody>
            <a:bodyPr wrap="none" lIns="91436" tIns="45718" rIns="91436" bIns="45718" anchor="ctr"/>
            <a:lstStyle/>
            <a:p>
              <a:pPr algn="ctr" defTabSz="822339">
                <a:defRPr/>
              </a:pPr>
              <a:endParaRPr lang="en-US" sz="900" b="1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0516" y="4322317"/>
              <a:ext cx="2458192" cy="538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>
                <a:defRPr/>
              </a:pPr>
              <a:r>
                <a:rPr lang="en-US" sz="29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3,500,000</a:t>
              </a:r>
              <a:endParaRPr lang="en-US" sz="29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585131" y="4288870"/>
              <a:ext cx="2699390" cy="769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200" b="1" kern="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Toolkit Downloads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213" y="4493020"/>
            <a:ext cx="4028981" cy="740761"/>
            <a:chOff x="-419994" y="4244324"/>
            <a:chExt cx="5704515" cy="740760"/>
          </a:xfrm>
        </p:grpSpPr>
        <p:sp>
          <p:nvSpPr>
            <p:cNvPr id="21" name="AutoShape 14"/>
            <p:cNvSpPr>
              <a:spLocks noChangeArrowheads="1"/>
            </p:cNvSpPr>
            <p:nvPr/>
          </p:nvSpPr>
          <p:spPr bwMode="auto">
            <a:xfrm rot="16200000">
              <a:off x="662755" y="3161575"/>
              <a:ext cx="740760" cy="2906257"/>
            </a:xfrm>
            <a:prstGeom prst="roundRect">
              <a:avLst>
                <a:gd name="adj" fmla="val 6959"/>
              </a:avLst>
            </a:prstGeom>
            <a:gradFill flip="none" rotWithShape="1"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rgbClr val="000000">
                    <a:lumMod val="95000"/>
                    <a:lumOff val="5000"/>
                    <a:alpha val="53000"/>
                  </a:srgbClr>
                </a:gs>
              </a:gsLst>
              <a:lin ang="16200000" scaled="1"/>
              <a:tileRect/>
            </a:gradFill>
            <a:ln w="9525" algn="ctr">
              <a:gradFill>
                <a:gsLst>
                  <a:gs pos="0">
                    <a:srgbClr val="808080">
                      <a:alpha val="0"/>
                    </a:srgbClr>
                  </a:gs>
                  <a:gs pos="100000">
                    <a:srgbClr val="7794B1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63500" dist="38100" dir="2700000" algn="tl" rotWithShape="0">
                <a:prstClr val="black">
                  <a:alpha val="72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rgbClr val="808080">
                  <a:lumMod val="75000"/>
                </a:srgbClr>
              </a:contourClr>
            </a:sp3d>
          </p:spPr>
          <p:txBody>
            <a:bodyPr wrap="none" lIns="91436" tIns="45718" rIns="91436" bIns="45718" anchor="ctr"/>
            <a:lstStyle/>
            <a:p>
              <a:pPr algn="ctr" defTabSz="822339">
                <a:defRPr/>
              </a:pPr>
              <a:endParaRPr lang="en-US" sz="900" b="1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0516" y="4322317"/>
              <a:ext cx="24581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>
                <a:defRPr/>
              </a:pPr>
              <a:r>
                <a:rPr lang="en-US" sz="24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638,000,000</a:t>
              </a:r>
              <a:endParaRPr 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Title 1"/>
            <p:cNvSpPr txBox="1">
              <a:spLocks/>
            </p:cNvSpPr>
            <p:nvPr/>
          </p:nvSpPr>
          <p:spPr bwMode="auto">
            <a:xfrm>
              <a:off x="2585131" y="4288870"/>
              <a:ext cx="2699390" cy="430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200" b="1" kern="0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GPUs Shipped</a:t>
              </a:r>
              <a:endParaRPr lang="en-US" sz="22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21214" y="5504688"/>
            <a:ext cx="2343911" cy="3166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of March 2016 </a:t>
            </a:r>
          </a:p>
        </p:txBody>
      </p:sp>
    </p:spTree>
    <p:extLst>
      <p:ext uri="{BB962C8B-B14F-4D97-AF65-F5344CB8AC3E}">
        <p14:creationId xmlns:p14="http://schemas.microsoft.com/office/powerpoint/2010/main" val="18968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78" y="2"/>
            <a:ext cx="8221625" cy="1707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>
              <a:lnSpc>
                <a:spcPct val="80000"/>
              </a:lnSpc>
            </a:pPr>
            <a:r>
              <a:rPr lang="en-US" sz="3200" b="1" dirty="0">
                <a:solidFill>
                  <a:schemeClr val="tx1"/>
                </a:solidFill>
                <a:ea typeface="MS PGothic" pitchFamily="34" charset="-128"/>
              </a:rPr>
              <a:t>JETSON TK1 BLOCK DIAGRAM</a:t>
            </a:r>
          </a:p>
          <a:p>
            <a:pPr algn="ctr">
              <a:lnSpc>
                <a:spcPct val="80000"/>
              </a:lnSpc>
            </a:pPr>
            <a:endParaRPr lang="en-US" sz="2500" b="1" dirty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7282" y="1707129"/>
            <a:ext cx="1523011" cy="2872260"/>
          </a:xfrm>
          <a:prstGeom prst="roundRect">
            <a:avLst>
              <a:gd name="adj" fmla="val 7311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t"/>
          <a:lstStyle/>
          <a:p>
            <a:pPr algn="ctr"/>
            <a:r>
              <a:rPr lang="en-US" dirty="0" err="1" smtClean="0"/>
              <a:t>Tegra</a:t>
            </a:r>
            <a:r>
              <a:rPr lang="en-US" dirty="0" smtClean="0"/>
              <a:t> K1 </a:t>
            </a:r>
          </a:p>
          <a:p>
            <a:pPr algn="ctr"/>
            <a:r>
              <a:rPr lang="en-US" dirty="0" smtClean="0"/>
              <a:t>SOC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54905" y="1707132"/>
            <a:ext cx="951468" cy="50167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r>
              <a:rPr lang="en-US" sz="1300" dirty="0"/>
              <a:t>USB 2.0 micro 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357286" y="5012841"/>
            <a:ext cx="695172" cy="727311"/>
          </a:xfrm>
          <a:prstGeom prst="roundRect">
            <a:avLst/>
          </a:prstGeom>
          <a:solidFill>
            <a:srgbClr val="7E4842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r>
              <a:rPr lang="en-US" sz="1400" dirty="0"/>
              <a:t>2 GB</a:t>
            </a:r>
          </a:p>
          <a:p>
            <a:pPr algn="ctr"/>
            <a:r>
              <a:rPr lang="en-US" sz="1400" dirty="0"/>
              <a:t>DDR3L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54905" y="2361211"/>
            <a:ext cx="951468" cy="50167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r>
              <a:rPr lang="en-US" sz="1300" dirty="0"/>
              <a:t>USB 3.0</a:t>
            </a:r>
          </a:p>
          <a:p>
            <a:pPr algn="ctr"/>
            <a:r>
              <a:rPr lang="en-US" sz="1300" dirty="0"/>
              <a:t>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54905" y="3670090"/>
            <a:ext cx="951468" cy="50167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r>
              <a:rPr lang="en-US" sz="1300" dirty="0"/>
              <a:t>GigE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92857" y="2361211"/>
            <a:ext cx="951468" cy="50167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r>
              <a:rPr lang="en-US" sz="1300" dirty="0"/>
              <a:t>SATA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54905" y="3015084"/>
            <a:ext cx="951468" cy="50167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r>
              <a:rPr lang="en-US" sz="1300" dirty="0"/>
              <a:t>Mini </a:t>
            </a:r>
            <a:r>
              <a:rPr lang="en-US" sz="1300" dirty="0" err="1"/>
              <a:t>PCIe</a:t>
            </a:r>
            <a:r>
              <a:rPr lang="en-US" sz="1300" dirty="0"/>
              <a:t> x1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92860" y="1706929"/>
            <a:ext cx="951468" cy="50167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r>
              <a:rPr lang="en-US" sz="1300" dirty="0"/>
              <a:t>HDMI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492860" y="3669884"/>
            <a:ext cx="951468" cy="50167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r>
              <a:rPr lang="en-US" sz="1300" dirty="0"/>
              <a:t>MIC In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92860" y="3015085"/>
            <a:ext cx="951468" cy="50167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r>
              <a:rPr lang="en-US" sz="1300" dirty="0"/>
              <a:t>Headphone Out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035960" y="3669888"/>
            <a:ext cx="951468" cy="501679"/>
          </a:xfrm>
          <a:prstGeom prst="roundRect">
            <a:avLst/>
          </a:prstGeom>
          <a:solidFill>
            <a:srgbClr val="03448B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r>
              <a:rPr lang="en-US" sz="1100" dirty="0"/>
              <a:t>RTL8111GS PEX - GigE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237003" y="3015085"/>
            <a:ext cx="951468" cy="501679"/>
          </a:xfrm>
          <a:prstGeom prst="roundRect">
            <a:avLst/>
          </a:prstGeom>
          <a:solidFill>
            <a:srgbClr val="03448B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r>
              <a:rPr lang="en-US" sz="1100" dirty="0"/>
              <a:t>ALC5639 Audio Codec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185120" y="5012841"/>
            <a:ext cx="695174" cy="727311"/>
          </a:xfrm>
          <a:prstGeom prst="roundRect">
            <a:avLst/>
          </a:prstGeom>
          <a:solidFill>
            <a:srgbClr val="7E4842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r>
              <a:rPr lang="en-US" sz="1400" dirty="0"/>
              <a:t>16 GB </a:t>
            </a:r>
            <a:r>
              <a:rPr lang="en-US" sz="1400" dirty="0" err="1"/>
              <a:t>eMMC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6492860" y="4328553"/>
            <a:ext cx="951468" cy="50167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r>
              <a:rPr lang="en-US" sz="1300" dirty="0"/>
              <a:t>SD/MMC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37003" y="5238471"/>
            <a:ext cx="951468" cy="501679"/>
          </a:xfrm>
          <a:prstGeom prst="roundRect">
            <a:avLst/>
          </a:prstGeom>
          <a:solidFill>
            <a:srgbClr val="03448B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r>
              <a:rPr lang="en-US" sz="1300" dirty="0"/>
              <a:t>AS3722</a:t>
            </a:r>
          </a:p>
          <a:p>
            <a:pPr algn="ctr"/>
            <a:r>
              <a:rPr lang="en-US" sz="1300" dirty="0"/>
              <a:t>PMIC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4904" y="5238471"/>
            <a:ext cx="2214711" cy="50167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r>
              <a:rPr lang="en-US" sz="1100" dirty="0"/>
              <a:t>Expansion Port (DP/LVDS, Touch SPI, I2C, CSI x1, CSI x4, GPIO 6:0)</a:t>
            </a:r>
          </a:p>
        </p:txBody>
      </p:sp>
      <p:cxnSp>
        <p:nvCxnSpPr>
          <p:cNvPr id="27" name="Straight Arrow Connector 26"/>
          <p:cNvCxnSpPr>
            <a:stCxn id="7" idx="3"/>
          </p:cNvCxnSpPr>
          <p:nvPr/>
        </p:nvCxnSpPr>
        <p:spPr>
          <a:xfrm flipV="1">
            <a:off x="1706372" y="1957765"/>
            <a:ext cx="1650913" cy="206"/>
          </a:xfrm>
          <a:prstGeom prst="straightConnector1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3"/>
          </p:cNvCxnSpPr>
          <p:nvPr/>
        </p:nvCxnSpPr>
        <p:spPr>
          <a:xfrm>
            <a:off x="1706370" y="2612050"/>
            <a:ext cx="1650912" cy="0"/>
          </a:xfrm>
          <a:prstGeom prst="straightConnector1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3"/>
          </p:cNvCxnSpPr>
          <p:nvPr/>
        </p:nvCxnSpPr>
        <p:spPr>
          <a:xfrm flipV="1">
            <a:off x="1706370" y="3265923"/>
            <a:ext cx="1650912" cy="1"/>
          </a:xfrm>
          <a:prstGeom prst="straightConnector1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1" idx="3"/>
            <a:endCxn id="19" idx="1"/>
          </p:cNvCxnSpPr>
          <p:nvPr/>
        </p:nvCxnSpPr>
        <p:spPr>
          <a:xfrm flipV="1">
            <a:off x="1706371" y="3920726"/>
            <a:ext cx="329587" cy="204"/>
          </a:xfrm>
          <a:prstGeom prst="straightConnector1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</p:cNvCxnSpPr>
          <p:nvPr/>
        </p:nvCxnSpPr>
        <p:spPr>
          <a:xfrm flipV="1">
            <a:off x="2987428" y="3920727"/>
            <a:ext cx="369858" cy="1"/>
          </a:xfrm>
          <a:prstGeom prst="straightConnector1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5" idx="1"/>
          </p:cNvCxnSpPr>
          <p:nvPr/>
        </p:nvCxnSpPr>
        <p:spPr>
          <a:xfrm flipV="1">
            <a:off x="4880296" y="1957766"/>
            <a:ext cx="1612564" cy="205"/>
          </a:xfrm>
          <a:prstGeom prst="straightConnector1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188471" y="3265924"/>
            <a:ext cx="304387" cy="0"/>
          </a:xfrm>
          <a:prstGeom prst="straightConnector1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880296" y="3254164"/>
            <a:ext cx="356711" cy="2"/>
          </a:xfrm>
          <a:prstGeom prst="straightConnector1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12" idx="1"/>
          </p:cNvCxnSpPr>
          <p:nvPr/>
        </p:nvCxnSpPr>
        <p:spPr>
          <a:xfrm flipV="1">
            <a:off x="4880294" y="2612051"/>
            <a:ext cx="1612564" cy="203"/>
          </a:xfrm>
          <a:prstGeom prst="straightConnector1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2" idx="0"/>
          </p:cNvCxnSpPr>
          <p:nvPr/>
        </p:nvCxnSpPr>
        <p:spPr>
          <a:xfrm flipV="1">
            <a:off x="4532707" y="4592306"/>
            <a:ext cx="0" cy="420535"/>
          </a:xfrm>
          <a:prstGeom prst="straightConnector1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21" idx="3"/>
            <a:endCxn id="16" idx="1"/>
          </p:cNvCxnSpPr>
          <p:nvPr/>
        </p:nvCxnSpPr>
        <p:spPr>
          <a:xfrm>
            <a:off x="6188471" y="3265926"/>
            <a:ext cx="304387" cy="654799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5400000">
            <a:off x="2743200" y="4411980"/>
            <a:ext cx="548640" cy="960120"/>
          </a:xfrm>
          <a:prstGeom prst="bentConnector3">
            <a:avLst>
              <a:gd name="adj1" fmla="val 37235"/>
            </a:avLst>
          </a:prstGeom>
          <a:ln w="31750">
            <a:solidFill>
              <a:schemeClr val="bg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/>
          <p:nvPr/>
        </p:nvCxnSpPr>
        <p:spPr>
          <a:xfrm>
            <a:off x="4880293" y="4328553"/>
            <a:ext cx="826443" cy="909919"/>
          </a:xfrm>
          <a:prstGeom prst="bentConnector3">
            <a:avLst>
              <a:gd name="adj1" fmla="val 99574"/>
            </a:avLst>
          </a:prstGeom>
          <a:ln w="31750">
            <a:solidFill>
              <a:schemeClr val="bg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3498303" y="2529232"/>
            <a:ext cx="438368" cy="20172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r>
              <a:rPr lang="en-US" sz="1100" dirty="0"/>
              <a:t>A15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3498303" y="2780071"/>
            <a:ext cx="438368" cy="20172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r>
              <a:rPr lang="en-US" sz="1100" dirty="0"/>
              <a:t>A15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3497580" y="3033331"/>
            <a:ext cx="438368" cy="20172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r>
              <a:rPr lang="en-US" sz="1100" dirty="0"/>
              <a:t>A15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3497580" y="3289586"/>
            <a:ext cx="438368" cy="20172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r>
              <a:rPr lang="en-US" sz="1100" dirty="0"/>
              <a:t>A15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498303" y="3554722"/>
            <a:ext cx="438368" cy="20172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r>
              <a:rPr lang="en-US" sz="800" dirty="0"/>
              <a:t>Arm7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050972" y="2529231"/>
            <a:ext cx="695645" cy="1227214"/>
          </a:xfrm>
          <a:prstGeom prst="roundRect">
            <a:avLst>
              <a:gd name="adj" fmla="val 1026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r>
              <a:rPr lang="en-US" sz="1100" dirty="0"/>
              <a:t>GK20A</a:t>
            </a:r>
          </a:p>
          <a:p>
            <a:pPr algn="ctr"/>
            <a:r>
              <a:rPr lang="en-US" sz="1100" dirty="0"/>
              <a:t>192 CUDA Cores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3497582" y="3884888"/>
            <a:ext cx="439089" cy="508972"/>
          </a:xfrm>
          <a:prstGeom prst="roundRect">
            <a:avLst>
              <a:gd name="adj" fmla="val 1026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r>
              <a:rPr lang="en-US" sz="1100" dirty="0"/>
              <a:t>ISP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4257304" y="3885096"/>
            <a:ext cx="481595" cy="508767"/>
          </a:xfrm>
          <a:prstGeom prst="roundRect">
            <a:avLst>
              <a:gd name="adj" fmla="val 1026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r>
              <a:rPr lang="en-US" sz="1100" dirty="0"/>
              <a:t>HD </a:t>
            </a:r>
            <a:r>
              <a:rPr lang="en-US" sz="900" dirty="0"/>
              <a:t>Video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3994609" y="3884890"/>
            <a:ext cx="190514" cy="508973"/>
          </a:xfrm>
          <a:prstGeom prst="roundRect">
            <a:avLst>
              <a:gd name="adj" fmla="val 1026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82296" tIns="41148" rIns="82296" bIns="41148" rtlCol="0" anchor="ctr"/>
          <a:lstStyle/>
          <a:p>
            <a:pPr algn="ctr"/>
            <a:r>
              <a:rPr lang="en-US" sz="1100" dirty="0"/>
              <a:t>Audio</a:t>
            </a:r>
          </a:p>
        </p:txBody>
      </p:sp>
      <p:cxnSp>
        <p:nvCxnSpPr>
          <p:cNvPr id="116" name="Elbow Connector 115"/>
          <p:cNvCxnSpPr>
            <a:endCxn id="23" idx="1"/>
          </p:cNvCxnSpPr>
          <p:nvPr/>
        </p:nvCxnSpPr>
        <p:spPr>
          <a:xfrm>
            <a:off x="4880293" y="3920723"/>
            <a:ext cx="1612565" cy="658668"/>
          </a:xfrm>
          <a:prstGeom prst="bentConnector3">
            <a:avLst>
              <a:gd name="adj1" fmla="val 79825"/>
            </a:avLst>
          </a:prstGeom>
          <a:ln w="31750">
            <a:solidFill>
              <a:schemeClr val="bg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754904" y="4436464"/>
            <a:ext cx="1023554" cy="50167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r>
              <a:rPr lang="en-US" sz="1300" dirty="0"/>
              <a:t>JTAG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 flipV="1">
            <a:off x="3717485" y="4592303"/>
            <a:ext cx="0" cy="420535"/>
          </a:xfrm>
          <a:prstGeom prst="straightConnector1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21" idx="3"/>
          </p:cNvCxnSpPr>
          <p:nvPr/>
        </p:nvCxnSpPr>
        <p:spPr>
          <a:xfrm flipV="1">
            <a:off x="1778456" y="4328553"/>
            <a:ext cx="1578827" cy="358753"/>
          </a:xfrm>
          <a:prstGeom prst="bentConnector3">
            <a:avLst>
              <a:gd name="adj1" fmla="val 17281"/>
            </a:avLst>
          </a:prstGeom>
          <a:ln w="31750">
            <a:solidFill>
              <a:schemeClr val="bg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89563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  <a:ea typeface="MS PGothic" pitchFamily="34" charset="-128"/>
              </a:rPr>
              <a:t/>
            </a:r>
            <a:br>
              <a:rPr lang="en-US" sz="2800" b="1" dirty="0" smtClean="0">
                <a:solidFill>
                  <a:schemeClr val="tx2"/>
                </a:solidFill>
                <a:ea typeface="MS PGothic" pitchFamily="34" charset="-128"/>
              </a:rPr>
            </a:br>
            <a:r>
              <a:rPr lang="en-US" dirty="0" err="1" smtClean="0">
                <a:solidFill>
                  <a:schemeClr val="tx2"/>
                </a:solidFill>
                <a:ea typeface="MS PGothic" pitchFamily="34" charset="-128"/>
              </a:rPr>
              <a:t>Jetson</a:t>
            </a:r>
            <a:r>
              <a:rPr lang="en-US" dirty="0" smtClean="0">
                <a:solidFill>
                  <a:schemeClr val="tx2"/>
                </a:solidFill>
                <a:ea typeface="MS PGothic" pitchFamily="34" charset="-128"/>
              </a:rPr>
              <a:t> TK1 Block Diagram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10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Jetson TK1, &quot;the world's first embedded supercomputer!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2960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20967" y="5374459"/>
            <a:ext cx="5308633" cy="332399"/>
          </a:xfrm>
          <a:prstGeom prst="rect">
            <a:avLst/>
          </a:prstGeom>
          <a:noFill/>
        </p:spPr>
        <p:txBody>
          <a:bodyPr wrap="none" lIns="82296" tIns="41148" rIns="82296" bIns="41148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Pinout</a:t>
            </a:r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Diagrams Courtesy of </a:t>
            </a:r>
            <a:r>
              <a:rPr lang="en-US" sz="18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Corneliusz</a:t>
            </a:r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Jarzebski</a:t>
            </a:r>
            <a:endParaRPr lang="en-US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7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3102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TK1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will be developed in C++</a:t>
            </a:r>
          </a:p>
          <a:p>
            <a:endParaRPr lang="en-US" dirty="0" smtClean="0"/>
          </a:p>
          <a:p>
            <a:r>
              <a:rPr lang="en-US" dirty="0" smtClean="0"/>
              <a:t>Initial configuration of the board is done using a python setup script</a:t>
            </a:r>
          </a:p>
          <a:p>
            <a:pPr lvl="1"/>
            <a:r>
              <a:rPr lang="en-US" dirty="0" smtClean="0"/>
              <a:t>docs/</a:t>
            </a:r>
            <a:r>
              <a:rPr lang="en-US" dirty="0" err="1" smtClean="0"/>
              <a:t>setup_jetson.py</a:t>
            </a:r>
            <a:endParaRPr lang="en-US" dirty="0" smtClean="0"/>
          </a:p>
          <a:p>
            <a:pPr lvl="1"/>
            <a:r>
              <a:rPr lang="en-US" dirty="0" smtClean="0"/>
              <a:t>Detailed instructions in the lab assignment to build </a:t>
            </a:r>
            <a:r>
              <a:rPr lang="en-US" dirty="0" smtClean="0"/>
              <a:t>Jet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enter code using any standard Unix editor</a:t>
            </a:r>
          </a:p>
          <a:p>
            <a:pPr lvl="1"/>
            <a:r>
              <a:rPr lang="en-US" dirty="0" smtClean="0"/>
              <a:t>The files will be saved to the built-in flash</a:t>
            </a:r>
          </a:p>
          <a:p>
            <a:pPr lvl="1"/>
            <a:r>
              <a:rPr lang="en-US" dirty="0" smtClean="0"/>
              <a:t>You do not need to add an external memory card</a:t>
            </a:r>
          </a:p>
          <a:p>
            <a:endParaRPr lang="en-US" dirty="0"/>
          </a:p>
          <a:p>
            <a:r>
              <a:rPr lang="en-US" dirty="0" smtClean="0"/>
              <a:t>After the system has been configured correctly, relevant source code can be found in the ‘</a:t>
            </a:r>
            <a:r>
              <a:rPr lang="en-US" dirty="0" err="1" smtClean="0"/>
              <a:t>rosjetson</a:t>
            </a:r>
            <a:r>
              <a:rPr lang="en-US" dirty="0" smtClean="0"/>
              <a:t>’ directory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7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3102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Connecting to the TK1 Remotely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ssh</a:t>
            </a:r>
            <a:r>
              <a:rPr lang="en-US" dirty="0" smtClean="0"/>
              <a:t> to connect to the TK1 for a command line interface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V</a:t>
            </a:r>
            <a:r>
              <a:rPr lang="en-US" dirty="0" smtClean="0"/>
              <a:t>NC to connect with a GUI interface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 bwMode="auto">
          <a:xfrm>
            <a:off x="63375" y="4347097"/>
            <a:ext cx="8111906" cy="78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346459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Tx/>
              <a:buNone/>
              <a:defRPr sz="1400" b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kern="0" smtClean="0"/>
              <a:t>The GPU Teaching Kit is licensed by NVIDIA and California Polytechnic State University under the </a:t>
            </a:r>
            <a:r>
              <a:rPr lang="en-US" kern="0" smtClean="0">
                <a:solidFill>
                  <a:srgbClr val="92D050"/>
                </a:solidFill>
                <a:hlinkClick r:id="rId2"/>
              </a:rPr>
              <a:t>Creative Commons Attribution-NonCommercial 4.0 International License.</a:t>
            </a:r>
            <a:endParaRPr lang="en-US" kern="0" dirty="0">
              <a:solidFill>
                <a:srgbClr val="92D050"/>
              </a:solidFill>
            </a:endParaRPr>
          </a:p>
        </p:txBody>
      </p:sp>
      <p:pic>
        <p:nvPicPr>
          <p:cNvPr id="5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699" y="397805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40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&amp; Bullet ">
  <a:themeElements>
    <a:clrScheme name="NVIDIA + Cal Poly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08552B"/>
      </a:accent2>
      <a:accent3>
        <a:srgbClr val="007A43"/>
      </a:accent3>
      <a:accent4>
        <a:srgbClr val="006A9A"/>
      </a:accent4>
      <a:accent5>
        <a:srgbClr val="FA6300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787</Words>
  <Application>Microsoft Macintosh PowerPoint</Application>
  <PresentationFormat>Custom</PresentationFormat>
  <Paragraphs>116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1_Title &amp; Bullet </vt:lpstr>
      <vt:lpstr>Module 1.3 – Course Introduction</vt:lpstr>
      <vt:lpstr> Jetson TK1 </vt:lpstr>
      <vt:lpstr>PowerPoint Presentation</vt:lpstr>
      <vt:lpstr> CUDA : World’s Most Pervasive Parallel Programming Platform</vt:lpstr>
      <vt:lpstr> Jetson TK1 Block Diagram</vt:lpstr>
      <vt:lpstr>PowerPoint Presentation</vt:lpstr>
      <vt:lpstr> TK1 Development Environment</vt:lpstr>
      <vt:lpstr> Connecting to the TK1 Remotely</vt:lpstr>
      <vt:lpstr>PowerPoint Presentation</vt:lpstr>
    </vt:vector>
  </TitlesOfParts>
  <Company>NVIDIA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John Seng</cp:lastModifiedBy>
  <cp:revision>80</cp:revision>
  <dcterms:created xsi:type="dcterms:W3CDTF">2015-09-22T16:38:29Z</dcterms:created>
  <dcterms:modified xsi:type="dcterms:W3CDTF">2016-04-02T22:24:11Z</dcterms:modified>
</cp:coreProperties>
</file>