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71" r:id="rId4"/>
    <p:sldId id="272" r:id="rId5"/>
    <p:sldId id="273" r:id="rId6"/>
    <p:sldId id="275" r:id="rId7"/>
    <p:sldId id="274" r:id="rId8"/>
    <p:sldId id="270" r:id="rId9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3844" autoAdjust="0"/>
  </p:normalViewPr>
  <p:slideViewPr>
    <p:cSldViewPr snapToGrid="0">
      <p:cViewPr varScale="1">
        <p:scale>
          <a:sx n="132" d="100"/>
          <a:sy n="132" d="100"/>
        </p:scale>
        <p:origin x="-872" y="-96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39BB-CEBF-2844-88CB-10CCA9F89FEB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BEAA-C229-A849-B468-4B4C80AEA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chassis of</a:t>
            </a:r>
            <a:r>
              <a:rPr lang="en-US" baseline="0" dirty="0" smtClean="0"/>
              <a:t> </a:t>
            </a:r>
            <a:r>
              <a:rPr lang="en-US" dirty="0" smtClean="0"/>
              <a:t>Jet is constructed using </a:t>
            </a:r>
            <a:r>
              <a:rPr lang="en-US" dirty="0" err="1" smtClean="0"/>
              <a:t>Actobotics</a:t>
            </a:r>
            <a:r>
              <a:rPr lang="en-US" dirty="0" smtClean="0"/>
              <a:t> parts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Actobotics</a:t>
            </a:r>
            <a:r>
              <a:rPr lang="en-US" baseline="0" dirty="0" smtClean="0"/>
              <a:t> is a line of machine aluminum and steel components that can attach in various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Jet electronics consists of various electronic components that when connected are</a:t>
            </a:r>
            <a:r>
              <a:rPr lang="en-US" baseline="0" dirty="0" smtClean="0"/>
              <a:t> the sensing, processing, and actuating system of Jet.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components are listed here and the next slides will go over each component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primary</a:t>
            </a:r>
            <a:r>
              <a:rPr lang="en-US" baseline="0" dirty="0" smtClean="0"/>
              <a:t> software for Jet is written to utilize ROS, the robot operating system.  This will be described in another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Jetson</a:t>
            </a:r>
            <a:r>
              <a:rPr lang="en-US" dirty="0" smtClean="0"/>
              <a:t> TK1 is the primary controller for Jet.  The TK1 runs Ubuntu Linux</a:t>
            </a:r>
            <a:r>
              <a:rPr lang="en-US" baseline="0" dirty="0" smtClean="0"/>
              <a:t> and ROS.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 serves as the embedded controller for Jet.  It reads the sensors and drives the motors.  The TK1 and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 communicate over USB.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H-bridge shield stacks on top of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  2 wires from each of the motors connects to the screw terminals of the H-bridge shield.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encoder readings from each motor are sent to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Each of the sonar modules has a 4-pin header.  2 of those 4-pins are power (5V) and ground.  The other 2 pins of each header goes to the sensor shield.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GY-521 is the accelerometer/gyroscope unit.  It requires power and ground and is connect to the I2C bus on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battery first</a:t>
            </a:r>
            <a:r>
              <a:rPr lang="en-US" baseline="0" dirty="0" smtClean="0"/>
              <a:t> runs through a fuse and then runs through the red power switch.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After the power switch, the main power is split to supply power to the </a:t>
            </a:r>
            <a:r>
              <a:rPr lang="en-US" baseline="0" dirty="0" err="1" smtClean="0"/>
              <a:t>Jetson</a:t>
            </a:r>
            <a:r>
              <a:rPr lang="en-US" baseline="0" dirty="0" smtClean="0"/>
              <a:t> TK1 and to supply motor power to the H</a:t>
            </a:r>
            <a:r>
              <a:rPr lang="en-US" baseline="0" smtClean="0"/>
              <a:t>-bridge.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4324" y="487348"/>
            <a:ext cx="394527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35694" y="927174"/>
            <a:ext cx="383958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8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9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-nc/4.0/legalcode" TargetMode="Externa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046025" y="4798350"/>
            <a:ext cx="5836104" cy="318036"/>
          </a:xfrm>
        </p:spPr>
        <p:txBody>
          <a:bodyPr/>
          <a:lstStyle/>
          <a:p>
            <a:r>
              <a:rPr lang="en-US" dirty="0" smtClean="0"/>
              <a:t>‘Jet’ Overview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27736" y="4290520"/>
            <a:ext cx="5845248" cy="507831"/>
          </a:xfrm>
        </p:spPr>
        <p:txBody>
          <a:bodyPr/>
          <a:lstStyle/>
          <a:p>
            <a:r>
              <a:rPr lang="en-US" dirty="0" smtClean="0"/>
              <a:t>Module 1.4 – Course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Chassis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 </a:t>
            </a:r>
            <a:r>
              <a:rPr lang="en-US" dirty="0" smtClean="0"/>
              <a:t>chassis is constructed using </a:t>
            </a:r>
            <a:r>
              <a:rPr lang="en-US" dirty="0" err="1" smtClean="0"/>
              <a:t>Actobotics</a:t>
            </a:r>
            <a:r>
              <a:rPr lang="en-US" dirty="0" smtClean="0"/>
              <a:t> parts</a:t>
            </a:r>
          </a:p>
          <a:p>
            <a:pPr lvl="1"/>
            <a:r>
              <a:rPr lang="en-US" dirty="0" smtClean="0"/>
              <a:t>These are machined metal parts with various aluminum channel, hubs, wheels, and brackets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Channel_images__575px_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0" y="2946264"/>
            <a:ext cx="5143038" cy="23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Electronics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Jet </a:t>
            </a:r>
            <a:r>
              <a:rPr lang="en-US" dirty="0" smtClean="0"/>
              <a:t>electronics consist of</a:t>
            </a:r>
          </a:p>
          <a:p>
            <a:pPr lvl="1"/>
            <a:r>
              <a:rPr lang="en-US" dirty="0" smtClean="0"/>
              <a:t>NVIDIA </a:t>
            </a:r>
            <a:r>
              <a:rPr lang="en-US" dirty="0" err="1" smtClean="0"/>
              <a:t>Jetson</a:t>
            </a:r>
            <a:r>
              <a:rPr lang="en-US" dirty="0" smtClean="0"/>
              <a:t> TK1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Mega</a:t>
            </a:r>
          </a:p>
          <a:p>
            <a:pPr lvl="1"/>
            <a:r>
              <a:rPr lang="en-US" dirty="0" err="1" smtClean="0"/>
              <a:t>Pololu</a:t>
            </a:r>
            <a:r>
              <a:rPr lang="en-US" dirty="0" smtClean="0"/>
              <a:t> H-bridge and motors</a:t>
            </a:r>
          </a:p>
          <a:p>
            <a:pPr lvl="1"/>
            <a:r>
              <a:rPr lang="en-US" dirty="0" smtClean="0"/>
              <a:t>3 sonar sensors</a:t>
            </a:r>
          </a:p>
          <a:p>
            <a:pPr lvl="1"/>
            <a:r>
              <a:rPr lang="en-US" dirty="0" smtClean="0"/>
              <a:t>GY-521 accelerometer/gyroscope</a:t>
            </a:r>
          </a:p>
          <a:p>
            <a:pPr lvl="1"/>
            <a:r>
              <a:rPr lang="en-US" dirty="0" err="1" smtClean="0"/>
              <a:t>Playstation</a:t>
            </a:r>
            <a:r>
              <a:rPr lang="en-US" dirty="0" smtClean="0"/>
              <a:t> Eye camera</a:t>
            </a:r>
          </a:p>
          <a:p>
            <a:pPr lvl="1"/>
            <a:r>
              <a:rPr lang="en-US" dirty="0" smtClean="0"/>
              <a:t>3S (11.1V) 5000mAh battery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145197442578732380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5" y="1528513"/>
            <a:ext cx="1912350" cy="1912350"/>
          </a:xfrm>
          <a:prstGeom prst="rect">
            <a:avLst/>
          </a:prstGeom>
        </p:spPr>
      </p:pic>
      <p:pic>
        <p:nvPicPr>
          <p:cNvPr id="4" name="Picture 3" descr="0J5212.12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9" y="1459085"/>
            <a:ext cx="2174623" cy="1966222"/>
          </a:xfrm>
          <a:prstGeom prst="rect">
            <a:avLst/>
          </a:prstGeom>
        </p:spPr>
      </p:pic>
      <p:pic>
        <p:nvPicPr>
          <p:cNvPr id="5" name="Picture 4" descr="0J6845.120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20" y="3884046"/>
            <a:ext cx="2241517" cy="1653119"/>
          </a:xfrm>
          <a:prstGeom prst="rect">
            <a:avLst/>
          </a:prstGeom>
        </p:spPr>
      </p:pic>
      <p:pic>
        <p:nvPicPr>
          <p:cNvPr id="6" name="Picture 5" descr="mpu-6050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37" y="3810205"/>
            <a:ext cx="1463198" cy="1918948"/>
          </a:xfrm>
          <a:prstGeom prst="rect">
            <a:avLst/>
          </a:prstGeom>
        </p:spPr>
      </p:pic>
      <p:pic>
        <p:nvPicPr>
          <p:cNvPr id="8" name="Picture 7" descr="$_57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07" y="4275403"/>
            <a:ext cx="1801989" cy="13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Software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 runs ROS</a:t>
            </a:r>
          </a:p>
          <a:p>
            <a:pPr lvl="1"/>
            <a:r>
              <a:rPr lang="en-US" dirty="0" smtClean="0"/>
              <a:t>ROS is the Robot Operating System which is middleware that runs on Linux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ubuntu-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" y="3827440"/>
            <a:ext cx="1316066" cy="1517863"/>
          </a:xfrm>
          <a:prstGeom prst="rect">
            <a:avLst/>
          </a:prstGeom>
        </p:spPr>
      </p:pic>
      <p:pic>
        <p:nvPicPr>
          <p:cNvPr id="4" name="Picture 3" descr="ro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7" y="2916941"/>
            <a:ext cx="2225081" cy="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– Architecture Diagram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74488" y="1604575"/>
            <a:ext cx="1540819" cy="1110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Jetson</a:t>
            </a:r>
            <a:r>
              <a:rPr lang="en-US" dirty="0" smtClean="0"/>
              <a:t> TK1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4324" y="3131709"/>
            <a:ext cx="1210996" cy="77533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  <a:p>
            <a:pPr algn="ctr"/>
            <a:r>
              <a:rPr lang="en-US" dirty="0" smtClean="0"/>
              <a:t>Mega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7974" y="3120555"/>
            <a:ext cx="1142078" cy="80721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H-Bridge</a:t>
            </a:r>
          </a:p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2"/>
            <a:endCxn id="4" idx="0"/>
          </p:cNvCxnSpPr>
          <p:nvPr/>
        </p:nvCxnSpPr>
        <p:spPr>
          <a:xfrm>
            <a:off x="4944898" y="2714910"/>
            <a:ext cx="4924" cy="41679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43621" y="2754281"/>
            <a:ext cx="1092850" cy="664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0954" y="3645093"/>
            <a:ext cx="1092850" cy="664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35367" y="1823698"/>
            <a:ext cx="1092850" cy="664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49354" y="4535905"/>
            <a:ext cx="1221253" cy="868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/Gyro (GY-521)</a:t>
            </a:r>
            <a:endParaRPr lang="en-US" dirty="0"/>
          </a:p>
        </p:txBody>
      </p:sp>
      <p:cxnSp>
        <p:nvCxnSpPr>
          <p:cNvPr id="30" name="Straight Connector 29"/>
          <p:cNvCxnSpPr>
            <a:stCxn id="24" idx="3"/>
            <a:endCxn id="5" idx="1"/>
          </p:cNvCxnSpPr>
          <p:nvPr/>
        </p:nvCxnSpPr>
        <p:spPr>
          <a:xfrm>
            <a:off x="2136471" y="3086567"/>
            <a:ext cx="541503" cy="437593"/>
          </a:xfrm>
          <a:prstGeom prst="line">
            <a:avLst/>
          </a:prstGeom>
          <a:ln w="127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3"/>
            <a:endCxn id="5" idx="1"/>
          </p:cNvCxnSpPr>
          <p:nvPr/>
        </p:nvCxnSpPr>
        <p:spPr>
          <a:xfrm flipV="1">
            <a:off x="2133804" y="3524160"/>
            <a:ext cx="544170" cy="45321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0"/>
            <a:endCxn id="4" idx="2"/>
          </p:cNvCxnSpPr>
          <p:nvPr/>
        </p:nvCxnSpPr>
        <p:spPr>
          <a:xfrm flipH="1" flipV="1">
            <a:off x="4949822" y="3907041"/>
            <a:ext cx="1410159" cy="628864"/>
          </a:xfrm>
          <a:prstGeom prst="line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1"/>
            <a:endCxn id="2" idx="3"/>
          </p:cNvCxnSpPr>
          <p:nvPr/>
        </p:nvCxnSpPr>
        <p:spPr>
          <a:xfrm flipH="1">
            <a:off x="5715307" y="2155984"/>
            <a:ext cx="620060" cy="3759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1"/>
            <a:endCxn id="5" idx="3"/>
          </p:cNvCxnSpPr>
          <p:nvPr/>
        </p:nvCxnSpPr>
        <p:spPr>
          <a:xfrm flipH="1">
            <a:off x="3820052" y="3519375"/>
            <a:ext cx="524272" cy="4785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4992" y="2795701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8276" y="2180267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9933" y="3981723"/>
            <a:ext cx="469441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30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2817" y="4737546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22238" y="4732442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01659" y="4727338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5" name="Elbow Connector 14"/>
          <p:cNvCxnSpPr>
            <a:stCxn id="37" idx="0"/>
            <a:endCxn id="4" idx="2"/>
          </p:cNvCxnSpPr>
          <p:nvPr/>
        </p:nvCxnSpPr>
        <p:spPr>
          <a:xfrm rot="5400000" flipH="1" flipV="1">
            <a:off x="4444603" y="4222119"/>
            <a:ext cx="820297" cy="190142"/>
          </a:xfrm>
          <a:prstGeom prst="bentConnector3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5" idx="0"/>
            <a:endCxn id="4" idx="2"/>
          </p:cNvCxnSpPr>
          <p:nvPr/>
        </p:nvCxnSpPr>
        <p:spPr>
          <a:xfrm rot="5400000" flipH="1" flipV="1">
            <a:off x="3952340" y="3734961"/>
            <a:ext cx="825401" cy="1169563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3" idx="0"/>
          </p:cNvCxnSpPr>
          <p:nvPr/>
        </p:nvCxnSpPr>
        <p:spPr>
          <a:xfrm rot="5400000" flipH="1" flipV="1">
            <a:off x="3373184" y="3749178"/>
            <a:ext cx="416022" cy="1560715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2333381" y="2529913"/>
            <a:ext cx="1850954" cy="472513"/>
          </a:xfrm>
          <a:custGeom>
            <a:avLst/>
            <a:gdLst>
              <a:gd name="connsiteX0" fmla="*/ 0 w 2008481"/>
              <a:gd name="connsiteY0" fmla="*/ 251817 h 468386"/>
              <a:gd name="connsiteX1" fmla="*/ 1181459 w 2008481"/>
              <a:gd name="connsiteY1" fmla="*/ 5717 h 468386"/>
              <a:gd name="connsiteX2" fmla="*/ 2008481 w 2008481"/>
              <a:gd name="connsiteY2" fmla="*/ 468386 h 4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81" h="468386">
                <a:moveTo>
                  <a:pt x="0" y="251817"/>
                </a:moveTo>
                <a:cubicBezTo>
                  <a:pt x="423356" y="110719"/>
                  <a:pt x="846712" y="-30378"/>
                  <a:pt x="1181459" y="5717"/>
                </a:cubicBezTo>
                <a:cubicBezTo>
                  <a:pt x="1516206" y="41812"/>
                  <a:pt x="1908385" y="386353"/>
                  <a:pt x="2008481" y="468386"/>
                </a:cubicBezTo>
              </a:path>
            </a:pathLst>
          </a:cu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33381" y="2053500"/>
            <a:ext cx="981578" cy="5452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10938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– Power Supply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9562" y="2401940"/>
            <a:ext cx="1540819" cy="1110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Jetson</a:t>
            </a:r>
            <a:r>
              <a:rPr lang="en-US" dirty="0" smtClean="0"/>
              <a:t> TK1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9398" y="3929074"/>
            <a:ext cx="1210996" cy="77533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  <a:p>
            <a:pPr algn="ctr"/>
            <a:r>
              <a:rPr lang="en-US" dirty="0" smtClean="0"/>
              <a:t>Mega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048" y="3917920"/>
            <a:ext cx="1142078" cy="80721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H-Bridge</a:t>
            </a:r>
          </a:p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2"/>
            <a:endCxn id="4" idx="0"/>
          </p:cNvCxnSpPr>
          <p:nvPr/>
        </p:nvCxnSpPr>
        <p:spPr>
          <a:xfrm>
            <a:off x="2709972" y="3512275"/>
            <a:ext cx="4924" cy="41679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1"/>
            <a:endCxn id="5" idx="3"/>
          </p:cNvCxnSpPr>
          <p:nvPr/>
        </p:nvCxnSpPr>
        <p:spPr>
          <a:xfrm flipH="1">
            <a:off x="1585126" y="4316740"/>
            <a:ext cx="524272" cy="4785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0066" y="3593066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27986" y="3185668"/>
            <a:ext cx="1430261" cy="112601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3S (11.1V) 5000mAh Battery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12833" y="3286478"/>
            <a:ext cx="805277" cy="924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</a:p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46611" y="3507968"/>
            <a:ext cx="637903" cy="481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  <p:cxnSp>
        <p:nvCxnSpPr>
          <p:cNvPr id="16" name="Straight Connector 15"/>
          <p:cNvCxnSpPr>
            <a:stCxn id="28" idx="1"/>
            <a:endCxn id="34" idx="3"/>
          </p:cNvCxnSpPr>
          <p:nvPr/>
        </p:nvCxnSpPr>
        <p:spPr>
          <a:xfrm flipH="1">
            <a:off x="6084514" y="3748674"/>
            <a:ext cx="243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4" idx="1"/>
            <a:endCxn id="31" idx="3"/>
          </p:cNvCxnSpPr>
          <p:nvPr/>
        </p:nvCxnSpPr>
        <p:spPr>
          <a:xfrm flipH="1">
            <a:off x="5218110" y="3748674"/>
            <a:ext cx="22850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1"/>
            <a:endCxn id="2" idx="3"/>
          </p:cNvCxnSpPr>
          <p:nvPr/>
        </p:nvCxnSpPr>
        <p:spPr>
          <a:xfrm rot="10800000">
            <a:off x="3480381" y="2957109"/>
            <a:ext cx="932452" cy="791567"/>
          </a:xfrm>
          <a:prstGeom prst="bentConnector3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2"/>
          </p:cNvCxnSpPr>
          <p:nvPr/>
        </p:nvCxnSpPr>
        <p:spPr>
          <a:xfrm rot="16200000" flipH="1">
            <a:off x="2239886" y="3499331"/>
            <a:ext cx="472512" cy="2924110"/>
          </a:xfrm>
          <a:prstGeom prst="bentConnector2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948042" y="3750571"/>
            <a:ext cx="0" cy="143722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Do’s and Don</a:t>
            </a:r>
            <a:r>
              <a:rPr lang="uk-UA" dirty="0" smtClean="0"/>
              <a:t>’</a:t>
            </a:r>
            <a:r>
              <a:rPr lang="en-US" dirty="0" err="1" smtClean="0"/>
              <a:t>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Charge the battery using the correct </a:t>
            </a:r>
            <a:r>
              <a:rPr lang="en-US" dirty="0" err="1" smtClean="0"/>
              <a:t>LiPo</a:t>
            </a:r>
            <a:r>
              <a:rPr lang="en-US" dirty="0" smtClean="0"/>
              <a:t> charger and be sure Jet is turned off when charging</a:t>
            </a:r>
          </a:p>
          <a:p>
            <a:pPr lvl="1"/>
            <a:r>
              <a:rPr lang="en-US" dirty="0" smtClean="0"/>
              <a:t>When possible, turn off the TK1 first by pressing the black TK1 power button</a:t>
            </a:r>
          </a:p>
          <a:p>
            <a:pPr lvl="2"/>
            <a:r>
              <a:rPr lang="en-US" dirty="0" smtClean="0"/>
              <a:t>It may take a second before the TK1 turns off</a:t>
            </a:r>
          </a:p>
          <a:p>
            <a:pPr lvl="2"/>
            <a:r>
              <a:rPr lang="en-US" dirty="0" smtClean="0"/>
              <a:t>You can then press the red power button to turn off main power</a:t>
            </a:r>
          </a:p>
          <a:p>
            <a:pPr lvl="1"/>
            <a:r>
              <a:rPr lang="en-US" dirty="0" smtClean="0"/>
              <a:t>It is recommended to attach some bumper material to the </a:t>
            </a:r>
            <a:r>
              <a:rPr lang="en-US" smtClean="0"/>
              <a:t>front of Jet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Don’t</a:t>
            </a:r>
          </a:p>
          <a:p>
            <a:pPr lvl="1"/>
            <a:r>
              <a:rPr lang="en-US" dirty="0" smtClean="0"/>
              <a:t>Run the robot in a manner to stall the motors</a:t>
            </a:r>
          </a:p>
          <a:p>
            <a:pPr lvl="1"/>
            <a:r>
              <a:rPr lang="en-US" dirty="0" smtClean="0"/>
              <a:t>Run the robot at too high a speed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541</Words>
  <Application>Microsoft Macintosh PowerPoint</Application>
  <PresentationFormat>Custom</PresentationFormat>
  <Paragraphs>82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1_Title &amp; Bullet </vt:lpstr>
      <vt:lpstr>Module 1.4 – Course Introduction </vt:lpstr>
      <vt:lpstr> Jet Overview - Chassis</vt:lpstr>
      <vt:lpstr> Jet Overview - Electronics</vt:lpstr>
      <vt:lpstr> Jet Overview - Software</vt:lpstr>
      <vt:lpstr> Jet Overview – Architecture Diagram</vt:lpstr>
      <vt:lpstr> Jet Overview – Power Supply</vt:lpstr>
      <vt:lpstr> Jet Do’s and Don’ts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John Seng</cp:lastModifiedBy>
  <cp:revision>86</cp:revision>
  <dcterms:created xsi:type="dcterms:W3CDTF">2015-09-22T16:38:29Z</dcterms:created>
  <dcterms:modified xsi:type="dcterms:W3CDTF">2016-04-02T22:24:51Z</dcterms:modified>
</cp:coreProperties>
</file>