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03" r:id="rId4"/>
    <p:sldId id="379" r:id="rId5"/>
    <p:sldId id="305" r:id="rId6"/>
    <p:sldId id="356" r:id="rId8"/>
    <p:sldId id="334" r:id="rId9"/>
    <p:sldId id="358" r:id="rId10"/>
    <p:sldId id="360" r:id="rId11"/>
    <p:sldId id="363" r:id="rId12"/>
    <p:sldId id="364" r:id="rId13"/>
    <p:sldId id="365" r:id="rId14"/>
    <p:sldId id="367" r:id="rId15"/>
    <p:sldId id="368" r:id="rId16"/>
    <p:sldId id="369" r:id="rId17"/>
    <p:sldId id="370" r:id="rId18"/>
    <p:sldId id="372" r:id="rId19"/>
    <p:sldId id="373" r:id="rId20"/>
    <p:sldId id="374" r:id="rId21"/>
    <p:sldId id="375" r:id="rId22"/>
    <p:sldId id="376" r:id="rId23"/>
    <p:sldId id="377" r:id="rId24"/>
    <p:sldId id="33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CE8"/>
    <a:srgbClr val="E8EBFA"/>
    <a:srgbClr val="FCFCFC"/>
    <a:srgbClr val="E8E8EA"/>
    <a:srgbClr val="020635"/>
    <a:srgbClr val="33013F"/>
    <a:srgbClr val="1D232F"/>
    <a:srgbClr val="03084D"/>
    <a:srgbClr val="7B0F57"/>
    <a:srgbClr val="131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7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1830" y="-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666405" y="67171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6.xml"/><Relationship Id="rId3" Type="http://schemas.openxmlformats.org/officeDocument/2006/relationships/image" Target="../media/image7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9.xml"/><Relationship Id="rId3" Type="http://schemas.openxmlformats.org/officeDocument/2006/relationships/image" Target="../media/image8.png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2.xml"/><Relationship Id="rId3" Type="http://schemas.openxmlformats.org/officeDocument/2006/relationships/image" Target="../media/image9.png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5.xml"/><Relationship Id="rId3" Type="http://schemas.openxmlformats.org/officeDocument/2006/relationships/image" Target="../media/image10.png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47.xml"/><Relationship Id="rId2" Type="http://schemas.openxmlformats.org/officeDocument/2006/relationships/image" Target="../media/image11.png"/><Relationship Id="rId1" Type="http://schemas.openxmlformats.org/officeDocument/2006/relationships/tags" Target="../tags/tag46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50.xml"/><Relationship Id="rId3" Type="http://schemas.openxmlformats.org/officeDocument/2006/relationships/image" Target="../media/image12.png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2.xml"/><Relationship Id="rId2" Type="http://schemas.openxmlformats.org/officeDocument/2006/relationships/image" Target="../media/image13.png"/><Relationship Id="rId1" Type="http://schemas.openxmlformats.org/officeDocument/2006/relationships/tags" Target="../tags/tag51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55.xml"/><Relationship Id="rId3" Type="http://schemas.openxmlformats.org/officeDocument/2006/relationships/image" Target="../media/image14.png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7.xml"/><Relationship Id="rId2" Type="http://schemas.openxmlformats.org/officeDocument/2006/relationships/image" Target="../media/image15.png"/><Relationship Id="rId1" Type="http://schemas.openxmlformats.org/officeDocument/2006/relationships/tags" Target="../tags/tag56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59.xml"/><Relationship Id="rId2" Type="http://schemas.openxmlformats.org/officeDocument/2006/relationships/image" Target="../media/image16.png"/><Relationship Id="rId1" Type="http://schemas.openxmlformats.org/officeDocument/2006/relationships/tags" Target="../tags/tag5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3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20.xml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7.xml"/><Relationship Id="rId3" Type="http://schemas.openxmlformats.org/officeDocument/2006/relationships/image" Target="../media/image4.png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0.xml"/><Relationship Id="rId3" Type="http://schemas.openxmlformats.org/officeDocument/2006/relationships/image" Target="../media/image5.pn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3.xml"/><Relationship Id="rId3" Type="http://schemas.openxmlformats.org/officeDocument/2006/relationships/image" Target="../media/image6.png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31470" y="5361038"/>
            <a:ext cx="2715895" cy="829945"/>
            <a:chOff x="897899" y="3792638"/>
            <a:chExt cx="2132209" cy="635840"/>
          </a:xfrm>
        </p:grpSpPr>
        <p:sp>
          <p:nvSpPr>
            <p:cNvPr id="12" name="矩形: 圆角 11"/>
            <p:cNvSpPr/>
            <p:nvPr/>
          </p:nvSpPr>
          <p:spPr>
            <a:xfrm rot="16200000" flipH="1">
              <a:off x="1784028" y="3104481"/>
              <a:ext cx="479598" cy="2012561"/>
            </a:xfrm>
            <a:prstGeom prst="roundRect">
              <a:avLst>
                <a:gd name="adj" fmla="val 50000"/>
              </a:avLst>
            </a:prstGeom>
            <a:solidFill>
              <a:srgbClr val="3C5CE8"/>
            </a:solidFill>
            <a:ln w="19050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897899" y="3792638"/>
              <a:ext cx="2066403" cy="6358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汇报人</a:t>
              </a:r>
              <a:r>
                <a:rPr kumimoji="0" lang="zh-CN" altLang="en-US" sz="16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：董奇文</a:t>
              </a:r>
              <a:endParaRPr kumimoji="0" lang="zh-CN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小组成员：董奇文，</a:t>
              </a:r>
              <a:r>
                <a:rPr kumimoji="0" lang="zh-CN" altLang="en-US" sz="16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王佳辉，魏静</a:t>
              </a:r>
              <a:endParaRPr kumimoji="0" lang="zh-CN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1513" y="2053881"/>
            <a:ext cx="5135880" cy="2346960"/>
            <a:chOff x="1137963" y="2079281"/>
            <a:chExt cx="5135880" cy="2346960"/>
          </a:xfrm>
        </p:grpSpPr>
        <p:sp>
          <p:nvSpPr>
            <p:cNvPr id="9" name="文本框 8"/>
            <p:cNvSpPr txBox="1"/>
            <p:nvPr/>
          </p:nvSpPr>
          <p:spPr>
            <a:xfrm flipH="1">
              <a:off x="2356528" y="2119286"/>
              <a:ext cx="3917315" cy="2306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rPr>
                <a:t>电影《流浪地球》的观众评价的数据分析</a:t>
              </a:r>
              <a:endParaRPr kumimoji="0" lang="zh-CN" altLang="en-US" sz="48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28" name="文本框 2627"/>
            <p:cNvSpPr txBox="1"/>
            <p:nvPr/>
          </p:nvSpPr>
          <p:spPr>
            <a:xfrm>
              <a:off x="1137963" y="2079281"/>
              <a:ext cx="5067117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>
                <a:lnSpc>
                  <a:spcPct val="114000"/>
                </a:lnSpc>
              </a:pP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32587" y="327198"/>
            <a:ext cx="2131786" cy="3890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2400" dirty="0">
                <a:solidFill>
                  <a:srgbClr val="3C5CE8"/>
                </a:solidFill>
                <a:cs typeface="+mn-ea"/>
                <a:sym typeface="+mn-lt"/>
              </a:rPr>
              <a:t>YOUR LOGO</a:t>
            </a:r>
            <a:endParaRPr lang="en-US" altLang="zh-CN" sz="2400" dirty="0">
              <a:solidFill>
                <a:srgbClr val="3C5CE8"/>
              </a:solidFill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2027284" y="-1994691"/>
            <a:ext cx="21110543" cy="10847382"/>
            <a:chOff x="-2027284" y="-1994691"/>
            <a:chExt cx="21110543" cy="10847382"/>
          </a:xfrm>
        </p:grpSpPr>
        <p:sp>
          <p:nvSpPr>
            <p:cNvPr id="7" name="椭圆 6"/>
            <p:cNvSpPr/>
            <p:nvPr/>
          </p:nvSpPr>
          <p:spPr>
            <a:xfrm>
              <a:off x="-2027284" y="4919134"/>
              <a:ext cx="3200173" cy="3200171"/>
            </a:xfrm>
            <a:prstGeom prst="ellipse">
              <a:avLst/>
            </a:prstGeom>
            <a:noFill/>
            <a:ln w="889000">
              <a:solidFill>
                <a:srgbClr val="4060E8">
                  <a:alpha val="1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9409953" y="-820615"/>
                <a:ext cx="8499230" cy="8499230"/>
              </a:xfrm>
              <a:prstGeom prst="ellipse">
                <a:avLst/>
              </a:prstGeom>
              <a:pattFill prst="lgGrid">
                <a:fgClr>
                  <a:srgbClr val="4060E8"/>
                </a:fgClr>
                <a:bgClr>
                  <a:srgbClr val="3C5CE8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610" name="图片 2609" descr="图片包含 桌子, 小, 手, 黑暗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6" t="14821" r="7246" b="5167"/>
          <a:stretch>
            <a:fillRect/>
          </a:stretch>
        </p:blipFill>
        <p:spPr>
          <a:xfrm>
            <a:off x="5073221" y="444353"/>
            <a:ext cx="6611240" cy="70325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400" y="1720125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3.3.1对评分数量进行统计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film_type = film_data.groupby(film_data['score'])['time'].count().reset_index()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film_type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24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3.3数据分析</a:t>
            </a:r>
            <a:endParaRPr kumimoji="0" lang="zh-CN" altLang="en-US" sz="24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24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分别对评分数量、各演职员总体提及次数、各演职员平均分、各演职员低分提及百分比进行统计，根据统计信息生成相应图形，并对统计信息进行分析</a:t>
            </a:r>
            <a:endParaRPr kumimoji="0" lang="zh-CN" altLang="en-US" sz="24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490" y="2731135"/>
            <a:ext cx="6712585" cy="39795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400" y="1788070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点击输入正文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400" y="542785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2000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#将“time”改为“小计”</a:t>
            </a:r>
            <a:endParaRPr kumimoji="0" lang="zh-CN" altLang="en-US" sz="2000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2000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film_type.rename(columns={'time':"小计"},inplace=True)</a:t>
            </a:r>
            <a:endParaRPr kumimoji="0" lang="zh-CN" altLang="en-US" sz="2000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2000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film_type</a:t>
            </a:r>
            <a:endParaRPr kumimoji="0" lang="zh-CN" altLang="en-US" sz="2000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210" y="1993900"/>
            <a:ext cx="5998210" cy="45491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965" y="2893695"/>
            <a:ext cx="10974705" cy="414464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点击输入正文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330" y="0"/>
            <a:ext cx="10975340" cy="302895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1600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# 绘图-评分总计</a:t>
            </a:r>
            <a:endParaRPr kumimoji="0" lang="zh-CN" altLang="en-US" sz="1600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1600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fig = plt.figure(figsize=(6,6))</a:t>
            </a:r>
            <a:endParaRPr kumimoji="0" lang="zh-CN" altLang="en-US" sz="1600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1600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ax = fig.add_subplot(111)</a:t>
            </a:r>
            <a:endParaRPr kumimoji="0" lang="zh-CN" altLang="en-US" sz="1600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1600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ax.set_title('评分总计')</a:t>
            </a:r>
            <a:endParaRPr kumimoji="0" lang="zh-CN" altLang="en-US" sz="1600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1600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ax.set_ylabel('数量')</a:t>
            </a:r>
            <a:endParaRPr kumimoji="0" lang="zh-CN" altLang="en-US" sz="1600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1600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ax.set_xticks(film_type['score'])</a:t>
            </a:r>
            <a:endParaRPr kumimoji="0" lang="zh-CN" altLang="en-US" sz="1600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1600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ax.bar(film_type['score'],film_type['小计'])</a:t>
            </a:r>
            <a:endParaRPr kumimoji="0" lang="zh-CN" altLang="en-US" sz="1600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1600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plt.show()</a:t>
            </a:r>
            <a:endParaRPr kumimoji="0" lang="zh-CN" altLang="en-US" sz="1600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280" y="2600960"/>
            <a:ext cx="5340350" cy="44373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30" y="782320"/>
            <a:ext cx="10975340" cy="607568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mapping = {'liucixin':'刘慈欣|大刘', 'guofan':'郭帆', 'quchuxiao':'屈楚萧|刘启|户口', 'wujing':'吴京|刘培强', 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          'liguangjie':'李光洁|王磊', 'wumengda':'吴孟达|达叔|韩子昂', 'zhaojinmai':'赵今麦|韩朵朵'}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for key, value in mapping.items():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   film_data[key] = film_data['content'].str.contains(value)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# 总体提及次数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staff_count = pd.Series({key: film_data.loc[film_data[key], 'score'].count() for key in mapping.keys()}).sort_values()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staff_count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330" y="91440"/>
            <a:ext cx="10975340" cy="72644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28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3.3.2对各演职员总体提及次数进行统计</a:t>
            </a:r>
            <a:endParaRPr kumimoji="0" lang="zh-CN" altLang="en-US" sz="28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420" y="4163695"/>
            <a:ext cx="3096895" cy="24688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30" y="174625"/>
            <a:ext cx="10975340" cy="609790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# 绘图-总体提及次数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fig = plt.figure(figsize=(6,6))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ax = fig.add_subplot(111)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x = ('李光洁', '郭帆', '赵今麦', '吴孟达', '屈楚萧', '刘慈欣', '吴京')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ax.set_title('总体提及次数')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ax.pie(staff_count.values,labels=x,textprops={'fontsize':15,'color':'black'}, autopct="%1.2f%%", shadow=True)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plt.show()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650" y="2905125"/>
            <a:ext cx="5215890" cy="39662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30" y="614680"/>
            <a:ext cx="10975340" cy="563499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#《流浪地球》演职员平均分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average_score = pd.Series({key: film_data.loc[film_data[key], 'score'].mean() for key in mapping.keys()}).sort_values()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average_score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330" y="-635"/>
            <a:ext cx="10975340" cy="52641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24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3.3.3对各演职员平均分进行统计</a:t>
            </a:r>
            <a:endParaRPr kumimoji="0" lang="zh-CN" altLang="en-US" sz="24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245" y="2746375"/>
            <a:ext cx="8185785" cy="38436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87070" y="241935"/>
            <a:ext cx="10975340" cy="610933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# 绘图-流浪地球》演职员平均分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y = ('赵今麦', '吴孟达', '吴京', '屈楚萧', '李光洁', '刘慈欣', '郭帆')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plt.bar(y, average_score.values)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plt.show()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15" y="2079625"/>
            <a:ext cx="8484870" cy="46177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30" y="751205"/>
            <a:ext cx="10975340" cy="549846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#各演职员低分评论中被提及次数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staff_count_low = pd.Series({key: film_data.loc[film_data[key]&amp;(film_data['score']&lt;5), 'score'].count() for key in mapping.keys()}).sort_values()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staff_count_low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330" y="90805"/>
            <a:ext cx="10975340" cy="65976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24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3.3.4对各演职员低分提及百分比进行统计</a:t>
            </a:r>
            <a:endParaRPr kumimoji="0" lang="zh-CN" altLang="en-US" sz="24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220" y="2736215"/>
            <a:ext cx="7541895" cy="36925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30" y="208280"/>
            <a:ext cx="10975340" cy="604139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#各演职员低分提及百分比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staff_count_pct = np.round(staff_count_low/staff_count*100, 2).sort_values()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staff_count_pct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65" y="1725930"/>
            <a:ext cx="7546340" cy="38557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30" y="320675"/>
            <a:ext cx="10975340" cy="594042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# 绘图-各演员低分提及百分比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fig = plt.figure(figsize=(6,6))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ax = fig.add_subplot(111)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z=('郭帆', '刘慈欣', '李光洁', '屈楚萧', '赵今麦', '吴京', '吴孟达')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ax.set_title('各演员低分提及百分比')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ax.pie(staff_count_pct.values,labels=z,textprops={'fontsize':15,'color':'black'}, autopct="%1.2f%%", shadow=True)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plt.show()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090" y="2969895"/>
            <a:ext cx="4843145" cy="38906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6"/>
          <p:cNvSpPr txBox="1"/>
          <p:nvPr>
            <p:custDataLst>
              <p:tags r:id="rId1"/>
            </p:custDataLst>
          </p:nvPr>
        </p:nvSpPr>
        <p:spPr>
          <a:xfrm>
            <a:off x="664210" y="834390"/>
            <a:ext cx="5032375" cy="55118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2019年贺岁档电影热闹得不亦乐乎，其中大刘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rgbClr val="000000">
                  <a:lumMod val="85000"/>
                  <a:lumOff val="1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作品改编的《流浪地球》更是凭口碑一路低开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rgbClr val="000000">
                  <a:lumMod val="85000"/>
                  <a:lumOff val="1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高走，在黄渤、沈腾、韩寒、星爷、成龙大哥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rgbClr val="000000">
                  <a:lumMod val="85000"/>
                  <a:lumOff val="1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和小猪佩奇众星云集的贺岁档电影中脱颖而出，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rgbClr val="000000">
                  <a:lumMod val="85000"/>
                  <a:lumOff val="1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以7天23.47亿成为了票房冠军。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rgbClr val="000000">
                  <a:lumMod val="85000"/>
                  <a:lumOff val="1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然而在票房大卖的同时，其豆瓣电影的评分却从8.5一路滑落到7.9，出现大量的差评。到底这部号称中国首部硬核科幻电影总体口碑如何？是否值得一看呢？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rgbClr val="000000">
                  <a:lumMod val="85000"/>
                  <a:lumOff val="1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endParaRPr lang="zh-CN" altLang="en-US" sz="1800" spc="50" dirty="0">
              <a:ln w="3175">
                <a:noFill/>
                <a:prstDash val="dash"/>
              </a:ln>
              <a:solidFill>
                <a:srgbClr val="000000">
                  <a:lumMod val="85000"/>
                  <a:lumOff val="1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10" name="Title 6"/>
          <p:cNvSpPr txBox="1"/>
          <p:nvPr>
            <p:custDataLst>
              <p:tags r:id="rId2"/>
            </p:custDataLst>
          </p:nvPr>
        </p:nvSpPr>
        <p:spPr>
          <a:xfrm>
            <a:off x="664506" y="115929"/>
            <a:ext cx="5032255" cy="56324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just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选题背景</a:t>
            </a:r>
            <a:endParaRPr kumimoji="0" lang="zh-CN" altLang="en-US" sz="32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915" y="610235"/>
            <a:ext cx="5855335" cy="53574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30" y="930910"/>
            <a:ext cx="10975340" cy="531876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1.评分中明显10分9分占绝大多数，低分很少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2.演职员郭帆，刘慈欣平均分较高，赵今麦，吴孟达较低。低分低级百分比吴孟达和吴京最高， 所以高分与郭帆刘慈欣有关，低分与吴孟达吴京有关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330" y="181610"/>
            <a:ext cx="10975340" cy="74930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28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4.总体分析</a:t>
            </a:r>
            <a:endParaRPr kumimoji="0" lang="zh-CN" altLang="en-US" sz="28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-2027284" y="4919134"/>
            <a:ext cx="3200173" cy="3200171"/>
          </a:xfrm>
          <a:prstGeom prst="ellipse">
            <a:avLst/>
          </a:prstGeom>
          <a:noFill/>
          <a:ln w="889000">
            <a:solidFill>
              <a:srgbClr val="4060E8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20136" y="3799843"/>
            <a:ext cx="2012562" cy="479598"/>
            <a:chOff x="1420136" y="3799843"/>
            <a:chExt cx="2012562" cy="479598"/>
          </a:xfrm>
        </p:grpSpPr>
        <p:sp>
          <p:nvSpPr>
            <p:cNvPr id="12" name="矩形: 圆角 11"/>
            <p:cNvSpPr/>
            <p:nvPr/>
          </p:nvSpPr>
          <p:spPr>
            <a:xfrm rot="16200000" flipH="1">
              <a:off x="2186618" y="3033361"/>
              <a:ext cx="479598" cy="2012561"/>
            </a:xfrm>
            <a:prstGeom prst="roundRect">
              <a:avLst>
                <a:gd name="adj" fmla="val 50000"/>
              </a:avLst>
            </a:prstGeom>
            <a:solidFill>
              <a:srgbClr val="3C5CE8"/>
            </a:solidFill>
            <a:ln w="19050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1420136" y="3871049"/>
              <a:ext cx="2012560" cy="3371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汇报人</a:t>
              </a:r>
              <a:r>
                <a:rPr kumimoji="0" lang="zh-CN" altLang="en-US" sz="16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：董奇文</a:t>
              </a:r>
              <a:endParaRPr kumimoji="0" lang="zh-CN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57601" y="2212631"/>
            <a:ext cx="5327791" cy="1169374"/>
            <a:chOff x="1157601" y="2212631"/>
            <a:chExt cx="5327791" cy="1169374"/>
          </a:xfrm>
        </p:grpSpPr>
        <p:sp>
          <p:nvSpPr>
            <p:cNvPr id="9" name="文本框 8"/>
            <p:cNvSpPr txBox="1"/>
            <p:nvPr/>
          </p:nvSpPr>
          <p:spPr>
            <a:xfrm flipH="1">
              <a:off x="1157601" y="2551008"/>
              <a:ext cx="53277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1" u="none" strike="noStrike" kern="1200" cap="none" spc="0" normalizeH="0" baseline="0" noProof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感谢您的聆听</a:t>
              </a:r>
              <a:endParaRPr kumimoji="0" lang="zh-CN" altLang="en-US" sz="4800" b="1" u="none" strike="noStrike" kern="1200" cap="none" spc="0" normalizeH="0" baseline="0" noProof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28" name="文本框 2627"/>
            <p:cNvSpPr txBox="1"/>
            <p:nvPr/>
          </p:nvSpPr>
          <p:spPr>
            <a:xfrm>
              <a:off x="1347513" y="2212631"/>
              <a:ext cx="5067117" cy="3517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>
                <a:lnSpc>
                  <a:spcPct val="114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蓝色商务通用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PPT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模板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32587" y="327198"/>
            <a:ext cx="2131786" cy="3890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2400" dirty="0">
                <a:solidFill>
                  <a:srgbClr val="3C5CE8"/>
                </a:solidFill>
                <a:cs typeface="+mn-ea"/>
                <a:sym typeface="+mn-lt"/>
              </a:rPr>
              <a:t>YOUR LOGO</a:t>
            </a:r>
            <a:endParaRPr lang="en-US" altLang="zh-CN" sz="2400" dirty="0">
              <a:solidFill>
                <a:srgbClr val="3C5CE8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235877" y="-1994691"/>
            <a:ext cx="10847382" cy="10847382"/>
            <a:chOff x="8235877" y="-1994691"/>
            <a:chExt cx="10847382" cy="10847382"/>
          </a:xfrm>
        </p:grpSpPr>
        <p:sp>
          <p:nvSpPr>
            <p:cNvPr id="8" name="椭圆 7"/>
            <p:cNvSpPr/>
            <p:nvPr/>
          </p:nvSpPr>
          <p:spPr>
            <a:xfrm>
              <a:off x="8235877" y="-1994691"/>
              <a:ext cx="10847382" cy="10847382"/>
            </a:xfrm>
            <a:prstGeom prst="ellipse">
              <a:avLst/>
            </a:prstGeom>
            <a:solidFill>
              <a:srgbClr val="4060E8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950408" y="-1280160"/>
              <a:ext cx="9418320" cy="9418320"/>
            </a:xfrm>
            <a:prstGeom prst="ellipse">
              <a:avLst/>
            </a:prstGeom>
            <a:solidFill>
              <a:srgbClr val="4060E8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4060E8"/>
              </a:fgClr>
              <a:bgClr>
                <a:srgbClr val="3C5CE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flipH="1">
              <a:off x="115567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flipH="1">
              <a:off x="114043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flipH="1">
              <a:off x="112519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flipH="1">
              <a:off x="110995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flipH="1">
              <a:off x="109471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flipH="1">
              <a:off x="107947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flipH="1">
              <a:off x="115567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flipH="1">
              <a:off x="114043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flipH="1">
              <a:off x="112519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flipH="1">
              <a:off x="110995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109471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7947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115567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14043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12519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10995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9471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107947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115567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14043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12519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10995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9471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7947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610" name="图片 2609" descr="图片包含 桌子, 小, 手, 黑暗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6" t="14821" r="7246" b="5167"/>
          <a:stretch>
            <a:fillRect/>
          </a:stretch>
        </p:blipFill>
        <p:spPr>
          <a:xfrm>
            <a:off x="5343096" y="70338"/>
            <a:ext cx="6611240" cy="70325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/>
          <p:cNvSpPr/>
          <p:nvPr/>
        </p:nvSpPr>
        <p:spPr>
          <a:xfrm flipH="1">
            <a:off x="-1825128" y="-2563194"/>
            <a:ext cx="8704302" cy="870430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124350" y="695260"/>
            <a:ext cx="2506152" cy="606586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CONTENTS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C5CE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411993" y="1684020"/>
            <a:ext cx="4384246" cy="833206"/>
            <a:chOff x="6411993" y="1684020"/>
            <a:chExt cx="4384246" cy="833206"/>
          </a:xfrm>
        </p:grpSpPr>
        <p:sp>
          <p:nvSpPr>
            <p:cNvPr id="24" name="椭圆 23"/>
            <p:cNvSpPr/>
            <p:nvPr/>
          </p:nvSpPr>
          <p:spPr>
            <a:xfrm>
              <a:off x="6411993" y="1684020"/>
              <a:ext cx="833202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5" name="椭圆 12"/>
            <p:cNvSpPr/>
            <p:nvPr/>
          </p:nvSpPr>
          <p:spPr>
            <a:xfrm>
              <a:off x="6574027" y="1840944"/>
              <a:ext cx="509135" cy="519360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3819" h="554739">
                  <a:moveTo>
                    <a:pt x="439939" y="159970"/>
                  </a:moveTo>
                  <a:cubicBezTo>
                    <a:pt x="489094" y="156925"/>
                    <a:pt x="536455" y="182004"/>
                    <a:pt x="542913" y="253657"/>
                  </a:cubicBezTo>
                  <a:cubicBezTo>
                    <a:pt x="560135" y="438523"/>
                    <a:pt x="326201" y="546003"/>
                    <a:pt x="326201" y="546003"/>
                  </a:cubicBezTo>
                  <a:cubicBezTo>
                    <a:pt x="326201" y="546003"/>
                    <a:pt x="313285" y="540271"/>
                    <a:pt x="294627" y="530239"/>
                  </a:cubicBezTo>
                  <a:cubicBezTo>
                    <a:pt x="317590" y="507310"/>
                    <a:pt x="333377" y="472917"/>
                    <a:pt x="341988" y="421326"/>
                  </a:cubicBezTo>
                  <a:cubicBezTo>
                    <a:pt x="372127" y="414161"/>
                    <a:pt x="395090" y="385499"/>
                    <a:pt x="395090" y="352539"/>
                  </a:cubicBezTo>
                  <a:cubicBezTo>
                    <a:pt x="395090" y="315279"/>
                    <a:pt x="364951" y="283752"/>
                    <a:pt x="326201" y="283752"/>
                  </a:cubicBezTo>
                  <a:cubicBezTo>
                    <a:pt x="287451" y="283752"/>
                    <a:pt x="255878" y="315279"/>
                    <a:pt x="255878" y="352539"/>
                  </a:cubicBezTo>
                  <a:cubicBezTo>
                    <a:pt x="255878" y="382633"/>
                    <a:pt x="274535" y="408429"/>
                    <a:pt x="300368" y="418460"/>
                  </a:cubicBezTo>
                  <a:cubicBezTo>
                    <a:pt x="294627" y="454287"/>
                    <a:pt x="283146" y="487247"/>
                    <a:pt x="258748" y="507310"/>
                  </a:cubicBezTo>
                  <a:cubicBezTo>
                    <a:pt x="207081" y="471484"/>
                    <a:pt x="141063" y="412728"/>
                    <a:pt x="116665" y="333909"/>
                  </a:cubicBezTo>
                  <a:cubicBezTo>
                    <a:pt x="123841" y="323878"/>
                    <a:pt x="129582" y="310980"/>
                    <a:pt x="132452" y="295216"/>
                  </a:cubicBezTo>
                  <a:cubicBezTo>
                    <a:pt x="181248" y="286618"/>
                    <a:pt x="218563" y="243626"/>
                    <a:pt x="218563" y="193468"/>
                  </a:cubicBezTo>
                  <a:cubicBezTo>
                    <a:pt x="218563" y="187736"/>
                    <a:pt x="217128" y="182004"/>
                    <a:pt x="212822" y="177704"/>
                  </a:cubicBezTo>
                  <a:lnTo>
                    <a:pt x="215693" y="160508"/>
                  </a:lnTo>
                  <a:cubicBezTo>
                    <a:pt x="263053" y="164807"/>
                    <a:pt x="311849" y="194901"/>
                    <a:pt x="326201" y="235027"/>
                  </a:cubicBezTo>
                  <a:cubicBezTo>
                    <a:pt x="339835" y="194185"/>
                    <a:pt x="390784" y="163016"/>
                    <a:pt x="439939" y="159970"/>
                  </a:cubicBezTo>
                  <a:close/>
                  <a:moveTo>
                    <a:pt x="57641" y="0"/>
                  </a:moveTo>
                  <a:cubicBezTo>
                    <a:pt x="69125" y="0"/>
                    <a:pt x="79174" y="10034"/>
                    <a:pt x="79174" y="21502"/>
                  </a:cubicBezTo>
                  <a:cubicBezTo>
                    <a:pt x="79174" y="32969"/>
                    <a:pt x="69125" y="43003"/>
                    <a:pt x="57641" y="43003"/>
                  </a:cubicBezTo>
                  <a:cubicBezTo>
                    <a:pt x="51899" y="43003"/>
                    <a:pt x="46157" y="40136"/>
                    <a:pt x="43286" y="35836"/>
                  </a:cubicBezTo>
                  <a:lnTo>
                    <a:pt x="24624" y="44437"/>
                  </a:lnTo>
                  <a:lnTo>
                    <a:pt x="41850" y="180613"/>
                  </a:lnTo>
                  <a:cubicBezTo>
                    <a:pt x="47592" y="182046"/>
                    <a:pt x="50463" y="187780"/>
                    <a:pt x="50463" y="193514"/>
                  </a:cubicBezTo>
                  <a:cubicBezTo>
                    <a:pt x="50463" y="227916"/>
                    <a:pt x="79174" y="255152"/>
                    <a:pt x="113626" y="255152"/>
                  </a:cubicBezTo>
                  <a:cubicBezTo>
                    <a:pt x="148078" y="255152"/>
                    <a:pt x="175353" y="227916"/>
                    <a:pt x="175353" y="193514"/>
                  </a:cubicBezTo>
                  <a:cubicBezTo>
                    <a:pt x="175353" y="187780"/>
                    <a:pt x="179660" y="182046"/>
                    <a:pt x="183966" y="180613"/>
                  </a:cubicBezTo>
                  <a:lnTo>
                    <a:pt x="201192" y="44437"/>
                  </a:lnTo>
                  <a:lnTo>
                    <a:pt x="183966" y="35836"/>
                  </a:lnTo>
                  <a:cubicBezTo>
                    <a:pt x="179660" y="40136"/>
                    <a:pt x="175353" y="43003"/>
                    <a:pt x="168176" y="43003"/>
                  </a:cubicBezTo>
                  <a:cubicBezTo>
                    <a:pt x="156691" y="43003"/>
                    <a:pt x="148078" y="32969"/>
                    <a:pt x="148078" y="21502"/>
                  </a:cubicBezTo>
                  <a:cubicBezTo>
                    <a:pt x="148078" y="10034"/>
                    <a:pt x="156691" y="0"/>
                    <a:pt x="168176" y="0"/>
                  </a:cubicBezTo>
                  <a:cubicBezTo>
                    <a:pt x="181095" y="0"/>
                    <a:pt x="189708" y="10034"/>
                    <a:pt x="189708" y="21502"/>
                  </a:cubicBezTo>
                  <a:cubicBezTo>
                    <a:pt x="189708" y="21502"/>
                    <a:pt x="189708" y="21502"/>
                    <a:pt x="189708" y="22935"/>
                  </a:cubicBezTo>
                  <a:lnTo>
                    <a:pt x="212677" y="34403"/>
                  </a:lnTo>
                  <a:cubicBezTo>
                    <a:pt x="215548" y="35836"/>
                    <a:pt x="216983" y="38703"/>
                    <a:pt x="215548" y="41570"/>
                  </a:cubicBezTo>
                  <a:lnTo>
                    <a:pt x="198321" y="182046"/>
                  </a:lnTo>
                  <a:cubicBezTo>
                    <a:pt x="201192" y="184913"/>
                    <a:pt x="204063" y="189214"/>
                    <a:pt x="204063" y="193514"/>
                  </a:cubicBezTo>
                  <a:cubicBezTo>
                    <a:pt x="204063" y="240817"/>
                    <a:pt x="166740" y="279520"/>
                    <a:pt x="119368" y="283820"/>
                  </a:cubicBezTo>
                  <a:cubicBezTo>
                    <a:pt x="115062" y="333990"/>
                    <a:pt x="82045" y="355492"/>
                    <a:pt x="56205" y="374127"/>
                  </a:cubicBezTo>
                  <a:cubicBezTo>
                    <a:pt x="31802" y="391328"/>
                    <a:pt x="11704" y="404229"/>
                    <a:pt x="14575" y="432897"/>
                  </a:cubicBezTo>
                  <a:cubicBezTo>
                    <a:pt x="23189" y="544705"/>
                    <a:pt x="94964" y="543272"/>
                    <a:pt x="169611" y="540405"/>
                  </a:cubicBezTo>
                  <a:cubicBezTo>
                    <a:pt x="181095" y="540405"/>
                    <a:pt x="191144" y="538971"/>
                    <a:pt x="201192" y="538971"/>
                  </a:cubicBezTo>
                  <a:cubicBezTo>
                    <a:pt x="293065" y="538971"/>
                    <a:pt x="313163" y="454399"/>
                    <a:pt x="317469" y="394195"/>
                  </a:cubicBezTo>
                  <a:cubicBezTo>
                    <a:pt x="298807" y="389894"/>
                    <a:pt x="283017" y="374127"/>
                    <a:pt x="283017" y="352625"/>
                  </a:cubicBezTo>
                  <a:cubicBezTo>
                    <a:pt x="283017" y="329690"/>
                    <a:pt x="303114" y="311055"/>
                    <a:pt x="326082" y="311055"/>
                  </a:cubicBezTo>
                  <a:cubicBezTo>
                    <a:pt x="349051" y="311055"/>
                    <a:pt x="367712" y="329690"/>
                    <a:pt x="367712" y="352625"/>
                  </a:cubicBezTo>
                  <a:cubicBezTo>
                    <a:pt x="367712" y="374127"/>
                    <a:pt x="351922" y="392761"/>
                    <a:pt x="330389" y="394195"/>
                  </a:cubicBezTo>
                  <a:cubicBezTo>
                    <a:pt x="321776" y="500269"/>
                    <a:pt x="278710" y="553306"/>
                    <a:pt x="201192" y="553306"/>
                  </a:cubicBezTo>
                  <a:cubicBezTo>
                    <a:pt x="191144" y="553306"/>
                    <a:pt x="181095" y="553306"/>
                    <a:pt x="171047" y="554739"/>
                  </a:cubicBezTo>
                  <a:cubicBezTo>
                    <a:pt x="159562" y="554739"/>
                    <a:pt x="149514" y="554739"/>
                    <a:pt x="138030" y="554739"/>
                  </a:cubicBezTo>
                  <a:cubicBezTo>
                    <a:pt x="73432" y="554739"/>
                    <a:pt x="8833" y="541838"/>
                    <a:pt x="220" y="434331"/>
                  </a:cubicBezTo>
                  <a:cubicBezTo>
                    <a:pt x="-2651" y="397061"/>
                    <a:pt x="23189" y="379860"/>
                    <a:pt x="47592" y="362659"/>
                  </a:cubicBezTo>
                  <a:cubicBezTo>
                    <a:pt x="74867" y="345458"/>
                    <a:pt x="100706" y="325390"/>
                    <a:pt x="105013" y="282387"/>
                  </a:cubicBezTo>
                  <a:cubicBezTo>
                    <a:pt x="59076" y="279520"/>
                    <a:pt x="23189" y="240817"/>
                    <a:pt x="23189" y="193514"/>
                  </a:cubicBezTo>
                  <a:cubicBezTo>
                    <a:pt x="23189" y="189214"/>
                    <a:pt x="24624" y="184913"/>
                    <a:pt x="28931" y="182046"/>
                  </a:cubicBezTo>
                  <a:lnTo>
                    <a:pt x="10269" y="41570"/>
                  </a:lnTo>
                  <a:cubicBezTo>
                    <a:pt x="10269" y="38703"/>
                    <a:pt x="11704" y="35836"/>
                    <a:pt x="14575" y="34403"/>
                  </a:cubicBezTo>
                  <a:lnTo>
                    <a:pt x="37544" y="22935"/>
                  </a:lnTo>
                  <a:cubicBezTo>
                    <a:pt x="37544" y="21502"/>
                    <a:pt x="36108" y="21502"/>
                    <a:pt x="36108" y="21502"/>
                  </a:cubicBezTo>
                  <a:cubicBezTo>
                    <a:pt x="36108" y="10034"/>
                    <a:pt x="46157" y="0"/>
                    <a:pt x="57641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560436" y="1840944"/>
              <a:ext cx="3235803" cy="53403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01. 分析目标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37657" y="2830277"/>
            <a:ext cx="4377892" cy="833206"/>
            <a:chOff x="6137657" y="2830277"/>
            <a:chExt cx="4377892" cy="833206"/>
          </a:xfrm>
        </p:grpSpPr>
        <p:sp>
          <p:nvSpPr>
            <p:cNvPr id="47" name="椭圆 46"/>
            <p:cNvSpPr/>
            <p:nvPr/>
          </p:nvSpPr>
          <p:spPr>
            <a:xfrm>
              <a:off x="6137657" y="2830277"/>
              <a:ext cx="833206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279747" y="3046950"/>
              <a:ext cx="3235802" cy="53403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02. 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分析内容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81"/>
            <p:cNvSpPr>
              <a:spLocks noEditPoints="1"/>
            </p:cNvSpPr>
            <p:nvPr/>
          </p:nvSpPr>
          <p:spPr bwMode="auto">
            <a:xfrm flipH="1">
              <a:off x="6290339" y="3350029"/>
              <a:ext cx="411386" cy="136544"/>
            </a:xfrm>
            <a:custGeom>
              <a:avLst/>
              <a:gdLst/>
              <a:ahLst/>
              <a:cxnLst>
                <a:cxn ang="0">
                  <a:pos x="128" y="2"/>
                </a:cxn>
                <a:cxn ang="0">
                  <a:pos x="65" y="24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16"/>
                </a:cxn>
                <a:cxn ang="0">
                  <a:pos x="65" y="43"/>
                </a:cxn>
                <a:cxn ang="0">
                  <a:pos x="129" y="16"/>
                </a:cxn>
                <a:cxn ang="0">
                  <a:pos x="129" y="2"/>
                </a:cxn>
                <a:cxn ang="0">
                  <a:pos x="128" y="2"/>
                </a:cxn>
                <a:cxn ang="0">
                  <a:pos x="128" y="2"/>
                </a:cxn>
                <a:cxn ang="0">
                  <a:pos x="128" y="2"/>
                </a:cxn>
              </a:cxnLst>
              <a:rect l="0" t="0" r="r" b="b"/>
              <a:pathLst>
                <a:path w="129" h="43">
                  <a:moveTo>
                    <a:pt x="128" y="2"/>
                  </a:moveTo>
                  <a:cubicBezTo>
                    <a:pt x="124" y="15"/>
                    <a:pt x="96" y="24"/>
                    <a:pt x="65" y="24"/>
                  </a:cubicBezTo>
                  <a:cubicBezTo>
                    <a:pt x="34" y="24"/>
                    <a:pt x="6" y="15"/>
                    <a:pt x="1" y="2"/>
                  </a:cubicBezTo>
                  <a:cubicBezTo>
                    <a:pt x="0" y="0"/>
                    <a:pt x="0" y="0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31"/>
                    <a:pt x="31" y="43"/>
                    <a:pt x="65" y="43"/>
                  </a:cubicBezTo>
                  <a:cubicBezTo>
                    <a:pt x="99" y="43"/>
                    <a:pt x="129" y="31"/>
                    <a:pt x="129" y="16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9" y="0"/>
                    <a:pt x="129" y="0"/>
                    <a:pt x="128" y="2"/>
                  </a:cubicBezTo>
                  <a:close/>
                  <a:moveTo>
                    <a:pt x="128" y="2"/>
                  </a:moveTo>
                  <a:cubicBezTo>
                    <a:pt x="128" y="2"/>
                    <a:pt x="128" y="2"/>
                    <a:pt x="128" y="2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375410"/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82"/>
            <p:cNvSpPr>
              <a:spLocks noEditPoints="1"/>
            </p:cNvSpPr>
            <p:nvPr/>
          </p:nvSpPr>
          <p:spPr bwMode="auto">
            <a:xfrm flipH="1">
              <a:off x="6292095" y="3273005"/>
              <a:ext cx="320355" cy="140044"/>
            </a:xfrm>
            <a:custGeom>
              <a:avLst/>
              <a:gdLst/>
              <a:ahLst/>
              <a:cxnLst>
                <a:cxn ang="0">
                  <a:pos x="2" y="40"/>
                </a:cxn>
                <a:cxn ang="0">
                  <a:pos x="37" y="44"/>
                </a:cxn>
                <a:cxn ang="0">
                  <a:pos x="100" y="18"/>
                </a:cxn>
                <a:cxn ang="0">
                  <a:pos x="86" y="1"/>
                </a:cxn>
                <a:cxn ang="0">
                  <a:pos x="79" y="1"/>
                </a:cxn>
                <a:cxn ang="0">
                  <a:pos x="2" y="37"/>
                </a:cxn>
                <a:cxn ang="0">
                  <a:pos x="2" y="40"/>
                </a:cxn>
                <a:cxn ang="0">
                  <a:pos x="2" y="40"/>
                </a:cxn>
                <a:cxn ang="0">
                  <a:pos x="2" y="40"/>
                </a:cxn>
              </a:cxnLst>
              <a:rect l="0" t="0" r="r" b="b"/>
              <a:pathLst>
                <a:path w="100" h="44">
                  <a:moveTo>
                    <a:pt x="2" y="40"/>
                  </a:moveTo>
                  <a:cubicBezTo>
                    <a:pt x="12" y="43"/>
                    <a:pt x="24" y="44"/>
                    <a:pt x="37" y="44"/>
                  </a:cubicBezTo>
                  <a:cubicBezTo>
                    <a:pt x="72" y="44"/>
                    <a:pt x="100" y="32"/>
                    <a:pt x="100" y="18"/>
                  </a:cubicBezTo>
                  <a:cubicBezTo>
                    <a:pt x="100" y="11"/>
                    <a:pt x="95" y="6"/>
                    <a:pt x="86" y="1"/>
                  </a:cubicBezTo>
                  <a:cubicBezTo>
                    <a:pt x="84" y="0"/>
                    <a:pt x="81" y="0"/>
                    <a:pt x="79" y="1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38"/>
                    <a:pt x="0" y="39"/>
                    <a:pt x="2" y="40"/>
                  </a:cubicBezTo>
                  <a:close/>
                  <a:moveTo>
                    <a:pt x="2" y="40"/>
                  </a:moveTo>
                  <a:cubicBezTo>
                    <a:pt x="2" y="40"/>
                    <a:pt x="2" y="40"/>
                    <a:pt x="2" y="40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375410"/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83"/>
            <p:cNvSpPr>
              <a:spLocks noEditPoints="1"/>
            </p:cNvSpPr>
            <p:nvPr/>
          </p:nvSpPr>
          <p:spPr bwMode="auto">
            <a:xfrm flipH="1">
              <a:off x="6384869" y="3243245"/>
              <a:ext cx="313354" cy="138295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2" y="42"/>
                </a:cxn>
                <a:cxn ang="0">
                  <a:pos x="19" y="42"/>
                </a:cxn>
                <a:cxn ang="0">
                  <a:pos x="96" y="7"/>
                </a:cxn>
                <a:cxn ang="0">
                  <a:pos x="96" y="4"/>
                </a:cxn>
                <a:cxn ang="0">
                  <a:pos x="64" y="0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0" y="27"/>
                </a:cxn>
              </a:cxnLst>
              <a:rect l="0" t="0" r="r" b="b"/>
              <a:pathLst>
                <a:path w="98" h="43">
                  <a:moveTo>
                    <a:pt x="0" y="27"/>
                  </a:moveTo>
                  <a:cubicBezTo>
                    <a:pt x="0" y="32"/>
                    <a:pt x="5" y="38"/>
                    <a:pt x="12" y="42"/>
                  </a:cubicBezTo>
                  <a:cubicBezTo>
                    <a:pt x="14" y="43"/>
                    <a:pt x="17" y="43"/>
                    <a:pt x="19" y="42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8" y="6"/>
                    <a:pt x="98" y="4"/>
                    <a:pt x="96" y="4"/>
                  </a:cubicBezTo>
                  <a:cubicBezTo>
                    <a:pt x="86" y="2"/>
                    <a:pt x="75" y="0"/>
                    <a:pt x="64" y="0"/>
                  </a:cubicBezTo>
                  <a:cubicBezTo>
                    <a:pt x="29" y="0"/>
                    <a:pt x="0" y="12"/>
                    <a:pt x="0" y="27"/>
                  </a:cubicBezTo>
                  <a:close/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375410"/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84"/>
            <p:cNvSpPr>
              <a:spLocks noEditPoints="1"/>
            </p:cNvSpPr>
            <p:nvPr/>
          </p:nvSpPr>
          <p:spPr bwMode="auto">
            <a:xfrm flipH="1">
              <a:off x="6442640" y="2982411"/>
              <a:ext cx="171556" cy="260835"/>
            </a:xfrm>
            <a:custGeom>
              <a:avLst/>
              <a:gdLst/>
              <a:ahLst/>
              <a:cxnLst>
                <a:cxn ang="0">
                  <a:pos x="3" y="81"/>
                </a:cxn>
                <a:cxn ang="0">
                  <a:pos x="41" y="77"/>
                </a:cxn>
                <a:cxn ang="0">
                  <a:pos x="48" y="77"/>
                </a:cxn>
                <a:cxn ang="0">
                  <a:pos x="52" y="74"/>
                </a:cxn>
                <a:cxn ang="0">
                  <a:pos x="54" y="58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9"/>
                </a:cxn>
                <a:cxn ang="0">
                  <a:pos x="3" y="81"/>
                </a:cxn>
                <a:cxn ang="0">
                  <a:pos x="3" y="81"/>
                </a:cxn>
                <a:cxn ang="0">
                  <a:pos x="3" y="81"/>
                </a:cxn>
              </a:cxnLst>
              <a:rect l="0" t="0" r="r" b="b"/>
              <a:pathLst>
                <a:path w="54" h="82">
                  <a:moveTo>
                    <a:pt x="3" y="81"/>
                  </a:moveTo>
                  <a:cubicBezTo>
                    <a:pt x="14" y="79"/>
                    <a:pt x="27" y="77"/>
                    <a:pt x="41" y="77"/>
                  </a:cubicBezTo>
                  <a:cubicBezTo>
                    <a:pt x="43" y="77"/>
                    <a:pt x="46" y="77"/>
                    <a:pt x="48" y="77"/>
                  </a:cubicBezTo>
                  <a:cubicBezTo>
                    <a:pt x="50" y="77"/>
                    <a:pt x="51" y="76"/>
                    <a:pt x="52" y="74"/>
                  </a:cubicBezTo>
                  <a:cubicBezTo>
                    <a:pt x="54" y="69"/>
                    <a:pt x="54" y="64"/>
                    <a:pt x="54" y="58"/>
                  </a:cubicBezTo>
                  <a:cubicBezTo>
                    <a:pt x="54" y="28"/>
                    <a:pt x="32" y="4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1"/>
                    <a:pt x="1" y="82"/>
                    <a:pt x="3" y="81"/>
                  </a:cubicBezTo>
                  <a:close/>
                  <a:moveTo>
                    <a:pt x="3" y="81"/>
                  </a:moveTo>
                  <a:cubicBezTo>
                    <a:pt x="3" y="81"/>
                    <a:pt x="3" y="81"/>
                    <a:pt x="3" y="81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375410"/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85"/>
            <p:cNvSpPr>
              <a:spLocks noEditPoints="1"/>
            </p:cNvSpPr>
            <p:nvPr/>
          </p:nvSpPr>
          <p:spPr bwMode="auto">
            <a:xfrm flipH="1">
              <a:off x="6640455" y="2982411"/>
              <a:ext cx="171556" cy="344861"/>
            </a:xfrm>
            <a:custGeom>
              <a:avLst/>
              <a:gdLst/>
              <a:ahLst/>
              <a:cxnLst>
                <a:cxn ang="0">
                  <a:pos x="51" y="86"/>
                </a:cxn>
                <a:cxn ang="0">
                  <a:pos x="54" y="81"/>
                </a:cxn>
                <a:cxn ang="0">
                  <a:pos x="54" y="4"/>
                </a:cxn>
                <a:cxn ang="0">
                  <a:pos x="51" y="0"/>
                </a:cxn>
                <a:cxn ang="0">
                  <a:pos x="0" y="58"/>
                </a:cxn>
                <a:cxn ang="0">
                  <a:pos x="27" y="107"/>
                </a:cxn>
                <a:cxn ang="0">
                  <a:pos x="29" y="108"/>
                </a:cxn>
                <a:cxn ang="0">
                  <a:pos x="29" y="108"/>
                </a:cxn>
                <a:cxn ang="0">
                  <a:pos x="51" y="86"/>
                </a:cxn>
                <a:cxn ang="0">
                  <a:pos x="51" y="86"/>
                </a:cxn>
                <a:cxn ang="0">
                  <a:pos x="51" y="86"/>
                </a:cxn>
              </a:cxnLst>
              <a:rect l="0" t="0" r="r" b="b"/>
              <a:pathLst>
                <a:path w="54" h="108">
                  <a:moveTo>
                    <a:pt x="51" y="86"/>
                  </a:moveTo>
                  <a:cubicBezTo>
                    <a:pt x="53" y="85"/>
                    <a:pt x="54" y="83"/>
                    <a:pt x="54" y="81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2"/>
                    <a:pt x="53" y="0"/>
                    <a:pt x="51" y="0"/>
                  </a:cubicBezTo>
                  <a:cubicBezTo>
                    <a:pt x="22" y="4"/>
                    <a:pt x="0" y="28"/>
                    <a:pt x="0" y="58"/>
                  </a:cubicBezTo>
                  <a:cubicBezTo>
                    <a:pt x="0" y="78"/>
                    <a:pt x="11" y="96"/>
                    <a:pt x="27" y="107"/>
                  </a:cubicBezTo>
                  <a:cubicBezTo>
                    <a:pt x="28" y="108"/>
                    <a:pt x="29" y="108"/>
                    <a:pt x="29" y="108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29" y="99"/>
                    <a:pt x="38" y="91"/>
                    <a:pt x="51" y="86"/>
                  </a:cubicBezTo>
                  <a:close/>
                  <a:moveTo>
                    <a:pt x="51" y="86"/>
                  </a:moveTo>
                  <a:cubicBezTo>
                    <a:pt x="51" y="86"/>
                    <a:pt x="51" y="86"/>
                    <a:pt x="51" y="86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375410"/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51576" y="4799120"/>
            <a:ext cx="4377892" cy="843357"/>
            <a:chOff x="4751576" y="4799120"/>
            <a:chExt cx="4377892" cy="843357"/>
          </a:xfrm>
        </p:grpSpPr>
        <p:sp>
          <p:nvSpPr>
            <p:cNvPr id="57" name="椭圆 56"/>
            <p:cNvSpPr/>
            <p:nvPr/>
          </p:nvSpPr>
          <p:spPr>
            <a:xfrm>
              <a:off x="4751576" y="4799120"/>
              <a:ext cx="833206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893666" y="5108442"/>
              <a:ext cx="3235802" cy="53403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04. 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总体分析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3" name="first-aid-kit_201765"/>
            <p:cNvSpPr>
              <a:spLocks noChangeAspect="1"/>
            </p:cNvSpPr>
            <p:nvPr/>
          </p:nvSpPr>
          <p:spPr bwMode="auto">
            <a:xfrm flipH="1">
              <a:off x="4909184" y="4976863"/>
              <a:ext cx="517990" cy="459774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605310" h="537285">
                  <a:moveTo>
                    <a:pt x="50443" y="453279"/>
                  </a:moveTo>
                  <a:lnTo>
                    <a:pt x="50443" y="486921"/>
                  </a:lnTo>
                  <a:lnTo>
                    <a:pt x="554868" y="486921"/>
                  </a:lnTo>
                  <a:lnTo>
                    <a:pt x="554868" y="453279"/>
                  </a:lnTo>
                  <a:close/>
                  <a:moveTo>
                    <a:pt x="285774" y="251848"/>
                  </a:moveTo>
                  <a:lnTo>
                    <a:pt x="319466" y="251848"/>
                  </a:lnTo>
                  <a:lnTo>
                    <a:pt x="319466" y="302207"/>
                  </a:lnTo>
                  <a:lnTo>
                    <a:pt x="369904" y="302207"/>
                  </a:lnTo>
                  <a:lnTo>
                    <a:pt x="369904" y="335846"/>
                  </a:lnTo>
                  <a:lnTo>
                    <a:pt x="319466" y="335846"/>
                  </a:lnTo>
                  <a:lnTo>
                    <a:pt x="319466" y="386205"/>
                  </a:lnTo>
                  <a:lnTo>
                    <a:pt x="285774" y="386205"/>
                  </a:lnTo>
                  <a:lnTo>
                    <a:pt x="285774" y="335846"/>
                  </a:lnTo>
                  <a:lnTo>
                    <a:pt x="235336" y="335846"/>
                  </a:lnTo>
                  <a:lnTo>
                    <a:pt x="235336" y="302207"/>
                  </a:lnTo>
                  <a:lnTo>
                    <a:pt x="285774" y="302207"/>
                  </a:lnTo>
                  <a:close/>
                  <a:moveTo>
                    <a:pt x="50443" y="218278"/>
                  </a:moveTo>
                  <a:lnTo>
                    <a:pt x="50443" y="419735"/>
                  </a:lnTo>
                  <a:lnTo>
                    <a:pt x="554868" y="419735"/>
                  </a:lnTo>
                  <a:lnTo>
                    <a:pt x="554868" y="218278"/>
                  </a:lnTo>
                  <a:close/>
                  <a:moveTo>
                    <a:pt x="50443" y="151093"/>
                  </a:moveTo>
                  <a:lnTo>
                    <a:pt x="50443" y="184735"/>
                  </a:lnTo>
                  <a:lnTo>
                    <a:pt x="554868" y="184735"/>
                  </a:lnTo>
                  <a:lnTo>
                    <a:pt x="554868" y="151093"/>
                  </a:lnTo>
                  <a:close/>
                  <a:moveTo>
                    <a:pt x="252213" y="33642"/>
                  </a:moveTo>
                  <a:cubicBezTo>
                    <a:pt x="242952" y="33642"/>
                    <a:pt x="235366" y="41118"/>
                    <a:pt x="235366" y="50364"/>
                  </a:cubicBezTo>
                  <a:lnTo>
                    <a:pt x="235366" y="100729"/>
                  </a:lnTo>
                  <a:lnTo>
                    <a:pt x="369945" y="100729"/>
                  </a:lnTo>
                  <a:lnTo>
                    <a:pt x="369945" y="50364"/>
                  </a:lnTo>
                  <a:cubicBezTo>
                    <a:pt x="369945" y="41118"/>
                    <a:pt x="362358" y="33642"/>
                    <a:pt x="353098" y="33642"/>
                  </a:cubicBezTo>
                  <a:close/>
                  <a:moveTo>
                    <a:pt x="252213" y="0"/>
                  </a:moveTo>
                  <a:lnTo>
                    <a:pt x="353098" y="0"/>
                  </a:lnTo>
                  <a:cubicBezTo>
                    <a:pt x="380880" y="0"/>
                    <a:pt x="403540" y="22625"/>
                    <a:pt x="403540" y="50364"/>
                  </a:cubicBezTo>
                  <a:lnTo>
                    <a:pt x="403540" y="100729"/>
                  </a:lnTo>
                  <a:lnTo>
                    <a:pt x="470830" y="100729"/>
                  </a:lnTo>
                  <a:lnTo>
                    <a:pt x="470830" y="67185"/>
                  </a:lnTo>
                  <a:lnTo>
                    <a:pt x="538021" y="67185"/>
                  </a:lnTo>
                  <a:lnTo>
                    <a:pt x="538021" y="100729"/>
                  </a:lnTo>
                  <a:lnTo>
                    <a:pt x="554868" y="100729"/>
                  </a:lnTo>
                  <a:cubicBezTo>
                    <a:pt x="582749" y="100729"/>
                    <a:pt x="605310" y="123353"/>
                    <a:pt x="605310" y="151093"/>
                  </a:cubicBezTo>
                  <a:lnTo>
                    <a:pt x="605310" y="486921"/>
                  </a:lnTo>
                  <a:cubicBezTo>
                    <a:pt x="605310" y="514660"/>
                    <a:pt x="582749" y="537285"/>
                    <a:pt x="554868" y="537285"/>
                  </a:cubicBezTo>
                  <a:lnTo>
                    <a:pt x="50443" y="537285"/>
                  </a:lnTo>
                  <a:cubicBezTo>
                    <a:pt x="22561" y="537285"/>
                    <a:pt x="0" y="514660"/>
                    <a:pt x="0" y="486921"/>
                  </a:cubicBezTo>
                  <a:lnTo>
                    <a:pt x="0" y="151093"/>
                  </a:lnTo>
                  <a:cubicBezTo>
                    <a:pt x="0" y="123353"/>
                    <a:pt x="22561" y="100729"/>
                    <a:pt x="50443" y="100729"/>
                  </a:cubicBezTo>
                  <a:lnTo>
                    <a:pt x="67290" y="100729"/>
                  </a:lnTo>
                  <a:lnTo>
                    <a:pt x="67290" y="67185"/>
                  </a:lnTo>
                  <a:lnTo>
                    <a:pt x="134481" y="67185"/>
                  </a:lnTo>
                  <a:lnTo>
                    <a:pt x="134481" y="100729"/>
                  </a:lnTo>
                  <a:lnTo>
                    <a:pt x="201770" y="100729"/>
                  </a:lnTo>
                  <a:lnTo>
                    <a:pt x="201770" y="50364"/>
                  </a:lnTo>
                  <a:cubicBezTo>
                    <a:pt x="201770" y="22625"/>
                    <a:pt x="224430" y="0"/>
                    <a:pt x="25221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/>
            <a:lstStyle/>
            <a:p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640727" y="3872959"/>
            <a:ext cx="4385512" cy="833206"/>
            <a:chOff x="5640727" y="3872959"/>
            <a:chExt cx="4385512" cy="833206"/>
          </a:xfrm>
        </p:grpSpPr>
        <p:sp>
          <p:nvSpPr>
            <p:cNvPr id="52" name="椭圆 51"/>
            <p:cNvSpPr/>
            <p:nvPr/>
          </p:nvSpPr>
          <p:spPr>
            <a:xfrm>
              <a:off x="5640727" y="3872959"/>
              <a:ext cx="833206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790437" y="4085316"/>
              <a:ext cx="3235802" cy="53403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03. 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分析步骤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104"/>
            <p:cNvSpPr>
              <a:spLocks noEditPoints="1"/>
            </p:cNvSpPr>
            <p:nvPr/>
          </p:nvSpPr>
          <p:spPr bwMode="auto">
            <a:xfrm flipH="1">
              <a:off x="5845690" y="4013324"/>
              <a:ext cx="459616" cy="594874"/>
            </a:xfrm>
            <a:custGeom>
              <a:avLst/>
              <a:gdLst>
                <a:gd name="T0" fmla="*/ 130 w 148"/>
                <a:gd name="T1" fmla="*/ 112 h 191"/>
                <a:gd name="T2" fmla="*/ 148 w 148"/>
                <a:gd name="T3" fmla="*/ 67 h 191"/>
                <a:gd name="T4" fmla="*/ 82 w 148"/>
                <a:gd name="T5" fmla="*/ 0 h 191"/>
                <a:gd name="T6" fmla="*/ 45 w 148"/>
                <a:gd name="T7" fmla="*/ 12 h 191"/>
                <a:gd name="T8" fmla="*/ 44 w 148"/>
                <a:gd name="T9" fmla="*/ 12 h 191"/>
                <a:gd name="T10" fmla="*/ 43 w 148"/>
                <a:gd name="T11" fmla="*/ 13 h 191"/>
                <a:gd name="T12" fmla="*/ 28 w 148"/>
                <a:gd name="T13" fmla="*/ 28 h 191"/>
                <a:gd name="T14" fmla="*/ 17 w 148"/>
                <a:gd name="T15" fmla="*/ 53 h 191"/>
                <a:gd name="T16" fmla="*/ 20 w 148"/>
                <a:gd name="T17" fmla="*/ 74 h 191"/>
                <a:gd name="T18" fmla="*/ 2 w 148"/>
                <a:gd name="T19" fmla="*/ 101 h 191"/>
                <a:gd name="T20" fmla="*/ 7 w 148"/>
                <a:gd name="T21" fmla="*/ 110 h 191"/>
                <a:gd name="T22" fmla="*/ 18 w 148"/>
                <a:gd name="T23" fmla="*/ 110 h 191"/>
                <a:gd name="T24" fmla="*/ 19 w 148"/>
                <a:gd name="T25" fmla="*/ 118 h 191"/>
                <a:gd name="T26" fmla="*/ 22 w 148"/>
                <a:gd name="T27" fmla="*/ 122 h 191"/>
                <a:gd name="T28" fmla="*/ 20 w 148"/>
                <a:gd name="T29" fmla="*/ 129 h 191"/>
                <a:gd name="T30" fmla="*/ 25 w 148"/>
                <a:gd name="T31" fmla="*/ 133 h 191"/>
                <a:gd name="T32" fmla="*/ 35 w 148"/>
                <a:gd name="T33" fmla="*/ 152 h 191"/>
                <a:gd name="T34" fmla="*/ 44 w 148"/>
                <a:gd name="T35" fmla="*/ 151 h 191"/>
                <a:gd name="T36" fmla="*/ 51 w 148"/>
                <a:gd name="T37" fmla="*/ 150 h 191"/>
                <a:gd name="T38" fmla="*/ 60 w 148"/>
                <a:gd name="T39" fmla="*/ 159 h 191"/>
                <a:gd name="T40" fmla="*/ 58 w 148"/>
                <a:gd name="T41" fmla="*/ 171 h 191"/>
                <a:gd name="T42" fmla="*/ 49 w 148"/>
                <a:gd name="T43" fmla="*/ 191 h 191"/>
                <a:gd name="T44" fmla="*/ 89 w 148"/>
                <a:gd name="T45" fmla="*/ 171 h 191"/>
                <a:gd name="T46" fmla="*/ 131 w 148"/>
                <a:gd name="T47" fmla="*/ 163 h 191"/>
                <a:gd name="T48" fmla="*/ 130 w 148"/>
                <a:gd name="T49" fmla="*/ 112 h 191"/>
                <a:gd name="T50" fmla="*/ 104 w 148"/>
                <a:gd name="T51" fmla="*/ 76 h 191"/>
                <a:gd name="T52" fmla="*/ 101 w 148"/>
                <a:gd name="T53" fmla="*/ 72 h 191"/>
                <a:gd name="T54" fmla="*/ 70 w 148"/>
                <a:gd name="T55" fmla="*/ 114 h 191"/>
                <a:gd name="T56" fmla="*/ 76 w 148"/>
                <a:gd name="T57" fmla="*/ 78 h 191"/>
                <a:gd name="T58" fmla="*/ 63 w 148"/>
                <a:gd name="T59" fmla="*/ 78 h 191"/>
                <a:gd name="T60" fmla="*/ 68 w 148"/>
                <a:gd name="T61" fmla="*/ 59 h 191"/>
                <a:gd name="T62" fmla="*/ 62 w 148"/>
                <a:gd name="T63" fmla="*/ 59 h 191"/>
                <a:gd name="T64" fmla="*/ 49 w 148"/>
                <a:gd name="T65" fmla="*/ 22 h 191"/>
                <a:gd name="T66" fmla="*/ 49 w 148"/>
                <a:gd name="T67" fmla="*/ 21 h 191"/>
                <a:gd name="T68" fmla="*/ 49 w 148"/>
                <a:gd name="T69" fmla="*/ 21 h 191"/>
                <a:gd name="T70" fmla="*/ 49 w 148"/>
                <a:gd name="T71" fmla="*/ 21 h 191"/>
                <a:gd name="T72" fmla="*/ 50 w 148"/>
                <a:gd name="T73" fmla="*/ 21 h 191"/>
                <a:gd name="T74" fmla="*/ 82 w 148"/>
                <a:gd name="T75" fmla="*/ 11 h 191"/>
                <a:gd name="T76" fmla="*/ 135 w 148"/>
                <a:gd name="T77" fmla="*/ 48 h 191"/>
                <a:gd name="T78" fmla="*/ 135 w 148"/>
                <a:gd name="T79" fmla="*/ 70 h 191"/>
                <a:gd name="T80" fmla="*/ 104 w 148"/>
                <a:gd name="T81" fmla="*/ 76 h 191"/>
                <a:gd name="T82" fmla="*/ 90 w 148"/>
                <a:gd name="T83" fmla="*/ 61 h 191"/>
                <a:gd name="T84" fmla="*/ 103 w 148"/>
                <a:gd name="T85" fmla="*/ 61 h 191"/>
                <a:gd name="T86" fmla="*/ 75 w 148"/>
                <a:gd name="T87" fmla="*/ 102 h 191"/>
                <a:gd name="T88" fmla="*/ 81 w 148"/>
                <a:gd name="T89" fmla="*/ 74 h 191"/>
                <a:gd name="T90" fmla="*/ 68 w 148"/>
                <a:gd name="T91" fmla="*/ 74 h 191"/>
                <a:gd name="T92" fmla="*/ 76 w 148"/>
                <a:gd name="T93" fmla="*/ 40 h 191"/>
                <a:gd name="T94" fmla="*/ 97 w 148"/>
                <a:gd name="T95" fmla="*/ 40 h 191"/>
                <a:gd name="T96" fmla="*/ 90 w 148"/>
                <a:gd name="T97" fmla="*/ 6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191">
                  <a:moveTo>
                    <a:pt x="130" y="112"/>
                  </a:moveTo>
                  <a:cubicBezTo>
                    <a:pt x="142" y="92"/>
                    <a:pt x="148" y="84"/>
                    <a:pt x="148" y="67"/>
                  </a:cubicBezTo>
                  <a:cubicBezTo>
                    <a:pt x="148" y="30"/>
                    <a:pt x="118" y="0"/>
                    <a:pt x="82" y="0"/>
                  </a:cubicBezTo>
                  <a:cubicBezTo>
                    <a:pt x="68" y="0"/>
                    <a:pt x="55" y="5"/>
                    <a:pt x="45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3" y="13"/>
                  </a:cubicBezTo>
                  <a:cubicBezTo>
                    <a:pt x="37" y="17"/>
                    <a:pt x="32" y="22"/>
                    <a:pt x="28" y="28"/>
                  </a:cubicBezTo>
                  <a:cubicBezTo>
                    <a:pt x="23" y="35"/>
                    <a:pt x="19" y="44"/>
                    <a:pt x="17" y="53"/>
                  </a:cubicBezTo>
                  <a:cubicBezTo>
                    <a:pt x="14" y="68"/>
                    <a:pt x="20" y="68"/>
                    <a:pt x="20" y="74"/>
                  </a:cubicBezTo>
                  <a:cubicBezTo>
                    <a:pt x="20" y="79"/>
                    <a:pt x="11" y="89"/>
                    <a:pt x="2" y="101"/>
                  </a:cubicBezTo>
                  <a:cubicBezTo>
                    <a:pt x="0" y="104"/>
                    <a:pt x="1" y="110"/>
                    <a:pt x="7" y="110"/>
                  </a:cubicBezTo>
                  <a:cubicBezTo>
                    <a:pt x="18" y="110"/>
                    <a:pt x="18" y="110"/>
                    <a:pt x="18" y="110"/>
                  </a:cubicBezTo>
                  <a:cubicBezTo>
                    <a:pt x="25" y="110"/>
                    <a:pt x="20" y="117"/>
                    <a:pt x="19" y="118"/>
                  </a:cubicBezTo>
                  <a:cubicBezTo>
                    <a:pt x="19" y="119"/>
                    <a:pt x="22" y="122"/>
                    <a:pt x="22" y="122"/>
                  </a:cubicBezTo>
                  <a:cubicBezTo>
                    <a:pt x="22" y="122"/>
                    <a:pt x="18" y="126"/>
                    <a:pt x="20" y="129"/>
                  </a:cubicBezTo>
                  <a:cubicBezTo>
                    <a:pt x="20" y="130"/>
                    <a:pt x="26" y="129"/>
                    <a:pt x="25" y="133"/>
                  </a:cubicBezTo>
                  <a:cubicBezTo>
                    <a:pt x="21" y="150"/>
                    <a:pt x="30" y="152"/>
                    <a:pt x="35" y="152"/>
                  </a:cubicBezTo>
                  <a:cubicBezTo>
                    <a:pt x="38" y="152"/>
                    <a:pt x="41" y="152"/>
                    <a:pt x="44" y="151"/>
                  </a:cubicBezTo>
                  <a:cubicBezTo>
                    <a:pt x="46" y="150"/>
                    <a:pt x="49" y="150"/>
                    <a:pt x="51" y="150"/>
                  </a:cubicBezTo>
                  <a:cubicBezTo>
                    <a:pt x="57" y="150"/>
                    <a:pt x="61" y="153"/>
                    <a:pt x="60" y="159"/>
                  </a:cubicBezTo>
                  <a:cubicBezTo>
                    <a:pt x="58" y="164"/>
                    <a:pt x="58" y="167"/>
                    <a:pt x="58" y="171"/>
                  </a:cubicBezTo>
                  <a:cubicBezTo>
                    <a:pt x="57" y="175"/>
                    <a:pt x="49" y="191"/>
                    <a:pt x="49" y="191"/>
                  </a:cubicBezTo>
                  <a:cubicBezTo>
                    <a:pt x="49" y="191"/>
                    <a:pt x="62" y="182"/>
                    <a:pt x="89" y="171"/>
                  </a:cubicBezTo>
                  <a:cubicBezTo>
                    <a:pt x="115" y="159"/>
                    <a:pt x="131" y="163"/>
                    <a:pt x="131" y="163"/>
                  </a:cubicBezTo>
                  <a:cubicBezTo>
                    <a:pt x="131" y="163"/>
                    <a:pt x="118" y="132"/>
                    <a:pt x="130" y="112"/>
                  </a:cubicBezTo>
                  <a:close/>
                  <a:moveTo>
                    <a:pt x="104" y="76"/>
                  </a:moveTo>
                  <a:cubicBezTo>
                    <a:pt x="103" y="75"/>
                    <a:pt x="102" y="73"/>
                    <a:pt x="101" y="72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59"/>
                    <a:pt x="64" y="59"/>
                    <a:pt x="62" y="59"/>
                  </a:cubicBezTo>
                  <a:cubicBezTo>
                    <a:pt x="37" y="62"/>
                    <a:pt x="30" y="36"/>
                    <a:pt x="49" y="22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9" y="14"/>
                    <a:pt x="70" y="11"/>
                    <a:pt x="82" y="11"/>
                  </a:cubicBezTo>
                  <a:cubicBezTo>
                    <a:pt x="106" y="11"/>
                    <a:pt x="127" y="26"/>
                    <a:pt x="135" y="48"/>
                  </a:cubicBezTo>
                  <a:cubicBezTo>
                    <a:pt x="138" y="57"/>
                    <a:pt x="138" y="63"/>
                    <a:pt x="135" y="70"/>
                  </a:cubicBezTo>
                  <a:cubicBezTo>
                    <a:pt x="130" y="82"/>
                    <a:pt x="108" y="83"/>
                    <a:pt x="104" y="76"/>
                  </a:cubicBezTo>
                  <a:close/>
                  <a:moveTo>
                    <a:pt x="90" y="61"/>
                  </a:moveTo>
                  <a:cubicBezTo>
                    <a:pt x="103" y="61"/>
                    <a:pt x="103" y="61"/>
                    <a:pt x="103" y="61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97" y="40"/>
                    <a:pt x="97" y="40"/>
                    <a:pt x="97" y="40"/>
                  </a:cubicBezTo>
                  <a:lnTo>
                    <a:pt x="90" y="61"/>
                  </a:ln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4284668" y="-3155353"/>
            <a:ext cx="8202554" cy="8202554"/>
            <a:chOff x="-4284668" y="-3155353"/>
            <a:chExt cx="8202554" cy="8202554"/>
          </a:xfrm>
        </p:grpSpPr>
        <p:sp>
          <p:nvSpPr>
            <p:cNvPr id="11" name="椭圆 10"/>
            <p:cNvSpPr/>
            <p:nvPr/>
          </p:nvSpPr>
          <p:spPr>
            <a:xfrm flipH="1">
              <a:off x="-4284668" y="-3155353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 rot="21305017" flipH="1">
              <a:off x="-2523111" y="-1689159"/>
              <a:ext cx="5136670" cy="5136670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flipH="1">
              <a:off x="-3524219" y="-2394904"/>
              <a:ext cx="6681656" cy="6681656"/>
            </a:xfrm>
            <a:prstGeom prst="ellipse">
              <a:avLst/>
            </a:pr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9425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10949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2473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3997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15521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17045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9425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10949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12473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13997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5521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7045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9425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0949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12473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13997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15521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17045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9425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0949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2473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3997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15521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17045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8" name="图片 7" descr="图片包含 游戏机, 乐高, 玩具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7" t="22444" r="4045" b="6223"/>
          <a:stretch>
            <a:fillRect/>
          </a:stretch>
        </p:blipFill>
        <p:spPr>
          <a:xfrm flipH="1">
            <a:off x="410969" y="516350"/>
            <a:ext cx="5182876" cy="43213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任意多边形: 形状 4"/>
          <p:cNvSpPr/>
          <p:nvPr>
            <p:custDataLst>
              <p:tags r:id="rId1"/>
            </p:custDataLst>
          </p:nvPr>
        </p:nvSpPr>
        <p:spPr>
          <a:xfrm>
            <a:off x="1356001" y="1055720"/>
            <a:ext cx="2149036" cy="2149883"/>
          </a:xfrm>
          <a:custGeom>
            <a:avLst/>
            <a:gdLst>
              <a:gd name="connsiteX0" fmla="*/ 1954661 w 1954661"/>
              <a:gd name="connsiteY0" fmla="*/ 0 h 1955712"/>
              <a:gd name="connsiteX1" fmla="*/ 1954661 w 1954661"/>
              <a:gd name="connsiteY1" fmla="*/ 873579 h 1955712"/>
              <a:gd name="connsiteX2" fmla="*/ 1903881 w 1954661"/>
              <a:gd name="connsiteY2" fmla="*/ 881329 h 1955712"/>
              <a:gd name="connsiteX3" fmla="*/ 875574 w 1954661"/>
              <a:gd name="connsiteY3" fmla="*/ 1935672 h 1955712"/>
              <a:gd name="connsiteX4" fmla="*/ 872901 w 1954661"/>
              <a:gd name="connsiteY4" fmla="*/ 1955712 h 1955712"/>
              <a:gd name="connsiteX5" fmla="*/ 0 w 1954661"/>
              <a:gd name="connsiteY5" fmla="*/ 1955712 h 1955712"/>
              <a:gd name="connsiteX6" fmla="*/ 28600 w 1954661"/>
              <a:gd name="connsiteY6" fmla="*/ 1755703 h 1955712"/>
              <a:gd name="connsiteX7" fmla="*/ 1945818 w 1954661"/>
              <a:gd name="connsiteY7" fmla="*/ 446 h 195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4661" h="1955712">
                <a:moveTo>
                  <a:pt x="1954661" y="0"/>
                </a:moveTo>
                <a:lnTo>
                  <a:pt x="1954661" y="873579"/>
                </a:lnTo>
                <a:lnTo>
                  <a:pt x="1903881" y="881329"/>
                </a:lnTo>
                <a:cubicBezTo>
                  <a:pt x="1380139" y="988502"/>
                  <a:pt x="969940" y="1407380"/>
                  <a:pt x="875574" y="1935672"/>
                </a:cubicBezTo>
                <a:lnTo>
                  <a:pt x="872901" y="1955712"/>
                </a:lnTo>
                <a:lnTo>
                  <a:pt x="0" y="1955712"/>
                </a:lnTo>
                <a:lnTo>
                  <a:pt x="28600" y="1755703"/>
                </a:lnTo>
                <a:cubicBezTo>
                  <a:pt x="207741" y="820749"/>
                  <a:pt x="984393" y="98084"/>
                  <a:pt x="1945818" y="446"/>
                </a:cubicBezTo>
                <a:close/>
              </a:path>
            </a:pathLst>
          </a:cu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任意多边形: 形状 5"/>
          <p:cNvSpPr/>
          <p:nvPr>
            <p:custDataLst>
              <p:tags r:id="rId2"/>
            </p:custDataLst>
          </p:nvPr>
        </p:nvSpPr>
        <p:spPr>
          <a:xfrm rot="5400000">
            <a:off x="3975757" y="1055788"/>
            <a:ext cx="2148729" cy="2150190"/>
          </a:xfrm>
          <a:custGeom>
            <a:avLst/>
            <a:gdLst>
              <a:gd name="connsiteX0" fmla="*/ 1954661 w 1954661"/>
              <a:gd name="connsiteY0" fmla="*/ 0 h 1955712"/>
              <a:gd name="connsiteX1" fmla="*/ 1954661 w 1954661"/>
              <a:gd name="connsiteY1" fmla="*/ 873579 h 1955712"/>
              <a:gd name="connsiteX2" fmla="*/ 1903881 w 1954661"/>
              <a:gd name="connsiteY2" fmla="*/ 881329 h 1955712"/>
              <a:gd name="connsiteX3" fmla="*/ 875574 w 1954661"/>
              <a:gd name="connsiteY3" fmla="*/ 1935672 h 1955712"/>
              <a:gd name="connsiteX4" fmla="*/ 872901 w 1954661"/>
              <a:gd name="connsiteY4" fmla="*/ 1955712 h 1955712"/>
              <a:gd name="connsiteX5" fmla="*/ 0 w 1954661"/>
              <a:gd name="connsiteY5" fmla="*/ 1955712 h 1955712"/>
              <a:gd name="connsiteX6" fmla="*/ 28600 w 1954661"/>
              <a:gd name="connsiteY6" fmla="*/ 1755703 h 1955712"/>
              <a:gd name="connsiteX7" fmla="*/ 1945818 w 1954661"/>
              <a:gd name="connsiteY7" fmla="*/ 446 h 195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4661" h="1955712">
                <a:moveTo>
                  <a:pt x="1954661" y="0"/>
                </a:moveTo>
                <a:lnTo>
                  <a:pt x="1954661" y="873579"/>
                </a:lnTo>
                <a:lnTo>
                  <a:pt x="1903881" y="881329"/>
                </a:lnTo>
                <a:cubicBezTo>
                  <a:pt x="1380139" y="988502"/>
                  <a:pt x="969940" y="1407380"/>
                  <a:pt x="875574" y="1935672"/>
                </a:cubicBezTo>
                <a:lnTo>
                  <a:pt x="872901" y="1955712"/>
                </a:lnTo>
                <a:lnTo>
                  <a:pt x="0" y="1955712"/>
                </a:lnTo>
                <a:lnTo>
                  <a:pt x="28600" y="1755703"/>
                </a:lnTo>
                <a:cubicBezTo>
                  <a:pt x="207741" y="820749"/>
                  <a:pt x="984393" y="98084"/>
                  <a:pt x="1945818" y="446"/>
                </a:cubicBezTo>
                <a:close/>
              </a:path>
            </a:pathLst>
          </a:cu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任意多边形: 形状 6"/>
          <p:cNvSpPr/>
          <p:nvPr>
            <p:custDataLst>
              <p:tags r:id="rId3"/>
            </p:custDataLst>
          </p:nvPr>
        </p:nvSpPr>
        <p:spPr>
          <a:xfrm rot="10800000">
            <a:off x="3975824" y="3662273"/>
            <a:ext cx="2149036" cy="2149883"/>
          </a:xfrm>
          <a:custGeom>
            <a:avLst/>
            <a:gdLst>
              <a:gd name="connsiteX0" fmla="*/ 1954661 w 1954661"/>
              <a:gd name="connsiteY0" fmla="*/ 0 h 1955712"/>
              <a:gd name="connsiteX1" fmla="*/ 1954661 w 1954661"/>
              <a:gd name="connsiteY1" fmla="*/ 873579 h 1955712"/>
              <a:gd name="connsiteX2" fmla="*/ 1903881 w 1954661"/>
              <a:gd name="connsiteY2" fmla="*/ 881329 h 1955712"/>
              <a:gd name="connsiteX3" fmla="*/ 875574 w 1954661"/>
              <a:gd name="connsiteY3" fmla="*/ 1935672 h 1955712"/>
              <a:gd name="connsiteX4" fmla="*/ 872901 w 1954661"/>
              <a:gd name="connsiteY4" fmla="*/ 1955712 h 1955712"/>
              <a:gd name="connsiteX5" fmla="*/ 0 w 1954661"/>
              <a:gd name="connsiteY5" fmla="*/ 1955712 h 1955712"/>
              <a:gd name="connsiteX6" fmla="*/ 28600 w 1954661"/>
              <a:gd name="connsiteY6" fmla="*/ 1755703 h 1955712"/>
              <a:gd name="connsiteX7" fmla="*/ 1945818 w 1954661"/>
              <a:gd name="connsiteY7" fmla="*/ 446 h 195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4661" h="1955712">
                <a:moveTo>
                  <a:pt x="1954661" y="0"/>
                </a:moveTo>
                <a:lnTo>
                  <a:pt x="1954661" y="873579"/>
                </a:lnTo>
                <a:lnTo>
                  <a:pt x="1903881" y="881329"/>
                </a:lnTo>
                <a:cubicBezTo>
                  <a:pt x="1380139" y="988502"/>
                  <a:pt x="969940" y="1407380"/>
                  <a:pt x="875574" y="1935672"/>
                </a:cubicBezTo>
                <a:lnTo>
                  <a:pt x="872901" y="1955712"/>
                </a:lnTo>
                <a:lnTo>
                  <a:pt x="0" y="1955712"/>
                </a:lnTo>
                <a:lnTo>
                  <a:pt x="28600" y="1755703"/>
                </a:lnTo>
                <a:cubicBezTo>
                  <a:pt x="207741" y="820749"/>
                  <a:pt x="984393" y="98084"/>
                  <a:pt x="1945818" y="446"/>
                </a:cubicBezTo>
                <a:close/>
              </a:path>
            </a:pathLst>
          </a:custGeom>
          <a:solidFill>
            <a:srgbClr val="69A3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任意多边形: 形状 7"/>
          <p:cNvSpPr/>
          <p:nvPr>
            <p:custDataLst>
              <p:tags r:id="rId4"/>
            </p:custDataLst>
          </p:nvPr>
        </p:nvSpPr>
        <p:spPr>
          <a:xfrm rot="16200000">
            <a:off x="1349219" y="3669057"/>
            <a:ext cx="2148729" cy="2150190"/>
          </a:xfrm>
          <a:custGeom>
            <a:avLst/>
            <a:gdLst>
              <a:gd name="connsiteX0" fmla="*/ 1954661 w 1954661"/>
              <a:gd name="connsiteY0" fmla="*/ 0 h 1955712"/>
              <a:gd name="connsiteX1" fmla="*/ 1954661 w 1954661"/>
              <a:gd name="connsiteY1" fmla="*/ 873579 h 1955712"/>
              <a:gd name="connsiteX2" fmla="*/ 1903881 w 1954661"/>
              <a:gd name="connsiteY2" fmla="*/ 881329 h 1955712"/>
              <a:gd name="connsiteX3" fmla="*/ 875574 w 1954661"/>
              <a:gd name="connsiteY3" fmla="*/ 1935672 h 1955712"/>
              <a:gd name="connsiteX4" fmla="*/ 872901 w 1954661"/>
              <a:gd name="connsiteY4" fmla="*/ 1955712 h 1955712"/>
              <a:gd name="connsiteX5" fmla="*/ 0 w 1954661"/>
              <a:gd name="connsiteY5" fmla="*/ 1955712 h 1955712"/>
              <a:gd name="connsiteX6" fmla="*/ 28600 w 1954661"/>
              <a:gd name="connsiteY6" fmla="*/ 1755703 h 1955712"/>
              <a:gd name="connsiteX7" fmla="*/ 1945818 w 1954661"/>
              <a:gd name="connsiteY7" fmla="*/ 446 h 195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4661" h="1955712">
                <a:moveTo>
                  <a:pt x="1954661" y="0"/>
                </a:moveTo>
                <a:lnTo>
                  <a:pt x="1954661" y="873579"/>
                </a:lnTo>
                <a:lnTo>
                  <a:pt x="1903881" y="881329"/>
                </a:lnTo>
                <a:cubicBezTo>
                  <a:pt x="1380139" y="988502"/>
                  <a:pt x="969940" y="1407380"/>
                  <a:pt x="875574" y="1935672"/>
                </a:cubicBezTo>
                <a:lnTo>
                  <a:pt x="872901" y="1955712"/>
                </a:lnTo>
                <a:lnTo>
                  <a:pt x="0" y="1955712"/>
                </a:lnTo>
                <a:lnTo>
                  <a:pt x="28600" y="1755703"/>
                </a:lnTo>
                <a:cubicBezTo>
                  <a:pt x="207741" y="820749"/>
                  <a:pt x="984393" y="98084"/>
                  <a:pt x="1945818" y="446"/>
                </a:cubicBezTo>
                <a:close/>
              </a:path>
            </a:pathLst>
          </a:cu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2745105" y="2878455"/>
            <a:ext cx="2179320" cy="804545"/>
          </a:xfrm>
          <a:prstGeom prst="rect">
            <a:avLst/>
          </a:prstGeom>
          <a:noFill/>
        </p:spPr>
        <p:txBody>
          <a:bodyPr wrap="square" rtlCol="0" anchor="ctr">
            <a:normAutofit fontScale="80000"/>
          </a:bodyPr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1200" spc="300">
                <a:effectLst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1.</a:t>
            </a:r>
            <a:r>
              <a:rPr lang="zh-CN" altLang="en-US" sz="3200" b="1" kern="1200" spc="300">
                <a:effectLst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分析目标</a:t>
            </a:r>
            <a:endParaRPr lang="zh-CN" altLang="en-US" sz="3200" b="1" kern="1200" spc="300">
              <a:effectLst/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2618105" y="2574290"/>
            <a:ext cx="2136140" cy="1626235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en-US" altLang="zh-CN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 </a:t>
            </a:r>
            <a:endParaRPr lang="en-US" altLang="zh-CN" kern="1200" spc="150">
              <a:effectLst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椭圆 21"/>
          <p:cNvSpPr/>
          <p:nvPr>
            <p:custDataLst>
              <p:tags r:id="rId7"/>
            </p:custDataLst>
          </p:nvPr>
        </p:nvSpPr>
        <p:spPr>
          <a:xfrm>
            <a:off x="6724796" y="2358755"/>
            <a:ext cx="759279" cy="759279"/>
          </a:xfrm>
          <a:prstGeom prst="ellipse">
            <a:avLst/>
          </a:prstGeom>
          <a:solidFill>
            <a:srgbClr val="3498D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椭圆 20"/>
          <p:cNvSpPr/>
          <p:nvPr>
            <p:custDataLst>
              <p:tags r:id="rId8"/>
            </p:custDataLst>
          </p:nvPr>
        </p:nvSpPr>
        <p:spPr>
          <a:xfrm>
            <a:off x="6724796" y="992509"/>
            <a:ext cx="759279" cy="759279"/>
          </a:xfrm>
          <a:prstGeom prst="ellipse">
            <a:avLst/>
          </a:prstGeom>
          <a:solidFill>
            <a:srgbClr val="1F74AD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6786622" y="1029207"/>
            <a:ext cx="635626" cy="68588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 fontAlgn="auto">
              <a:lnSpc>
                <a:spcPct val="120000"/>
              </a:lnSpc>
              <a:spcAft>
                <a:spcPts val="0"/>
              </a:spcAft>
            </a:pPr>
            <a:endParaRPr lang="zh-CN" sz="3200" dirty="0">
              <a:solidFill>
                <a:sysClr val="window" lastClr="FFFFFF"/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10"/>
            </p:custDataLst>
          </p:nvPr>
        </p:nvSpPr>
        <p:spPr>
          <a:xfrm>
            <a:off x="6785835" y="3085474"/>
            <a:ext cx="637200" cy="687600"/>
          </a:xfrm>
          <a:prstGeom prst="rect">
            <a:avLst/>
          </a:prstGeom>
          <a:noFill/>
        </p:spPr>
        <p:txBody>
          <a:bodyPr wrap="square" rtlCol="0" anchor="ctr" anchorCtr="0">
            <a:normAutofit fontScale="82500" lnSpcReduction="10000"/>
          </a:bodyPr>
          <a:p>
            <a:pPr algn="ctr" fontAlgn="auto">
              <a:lnSpc>
                <a:spcPct val="120000"/>
              </a:lnSpc>
              <a:spcAft>
                <a:spcPts val="0"/>
              </a:spcAft>
            </a:pPr>
            <a:r>
              <a:rPr lang="en-US" sz="4400" b="1" kern="1200">
                <a:solidFill>
                  <a:sysClr val="window" lastClr="FFFFFF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W</a:t>
            </a:r>
            <a:endParaRPr lang="zh-CN" sz="3200">
              <a:solidFill>
                <a:sysClr val="window" lastClr="FFFFFF"/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11"/>
            </p:custDataLst>
          </p:nvPr>
        </p:nvSpPr>
        <p:spPr>
          <a:xfrm>
            <a:off x="6785835" y="3682814"/>
            <a:ext cx="637200" cy="687600"/>
          </a:xfrm>
          <a:prstGeom prst="rect">
            <a:avLst/>
          </a:prstGeom>
          <a:noFill/>
        </p:spPr>
        <p:txBody>
          <a:bodyPr wrap="square" rtlCol="0" anchor="ctr" anchorCtr="0">
            <a:normAutofit fontScale="85000" lnSpcReduction="10000"/>
          </a:bodyPr>
          <a:p>
            <a:pPr algn="ctr" fontAlgn="auto">
              <a:lnSpc>
                <a:spcPct val="120000"/>
              </a:lnSpc>
              <a:spcAft>
                <a:spcPts val="0"/>
              </a:spcAft>
            </a:pPr>
            <a:r>
              <a:rPr lang="en-US" sz="4400" b="1" kern="1200">
                <a:solidFill>
                  <a:sysClr val="window" lastClr="FFFFFF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O</a:t>
            </a:r>
            <a:endParaRPr lang="zh-CN" sz="3200">
              <a:solidFill>
                <a:sysClr val="window" lastClr="FFFFFF"/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12"/>
            </p:custDataLst>
          </p:nvPr>
        </p:nvSpPr>
        <p:spPr>
          <a:xfrm>
            <a:off x="6785835" y="5002616"/>
            <a:ext cx="637200" cy="687600"/>
          </a:xfrm>
          <a:prstGeom prst="rect">
            <a:avLst/>
          </a:prstGeom>
          <a:noFill/>
        </p:spPr>
        <p:txBody>
          <a:bodyPr wrap="square" rtlCol="0" anchor="ctr" anchorCtr="0">
            <a:normAutofit fontScale="85000" lnSpcReduction="10000"/>
          </a:bodyPr>
          <a:p>
            <a:pPr algn="ctr" fontAlgn="auto">
              <a:lnSpc>
                <a:spcPct val="120000"/>
              </a:lnSpc>
              <a:spcAft>
                <a:spcPts val="0"/>
              </a:spcAft>
            </a:pPr>
            <a:r>
              <a:rPr lang="en-US" sz="4400" b="1" kern="1200" dirty="0">
                <a:solidFill>
                  <a:sysClr val="window" lastClr="FFFFFF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endParaRPr lang="zh-CN" sz="3200" dirty="0">
              <a:solidFill>
                <a:sysClr val="window" lastClr="FFFFFF"/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>
            <p:custDataLst>
              <p:tags r:id="rId13"/>
            </p:custDataLst>
          </p:nvPr>
        </p:nvSpPr>
        <p:spPr>
          <a:xfrm>
            <a:off x="7610610" y="939910"/>
            <a:ext cx="3807357" cy="8644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1.电影流浪地球中的各评分数量</a:t>
            </a:r>
            <a:endParaRPr lang="zh-CN" altLang="en-US" kern="1200" spc="150">
              <a:effectLst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4"/>
            </p:custDataLst>
          </p:nvPr>
        </p:nvSpPr>
        <p:spPr>
          <a:xfrm>
            <a:off x="7610610" y="2306156"/>
            <a:ext cx="3807357" cy="8644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2.高低分跟那些演员有关</a:t>
            </a:r>
            <a:endParaRPr lang="zh-CN" altLang="en-US" kern="1200" spc="150">
              <a:effectLst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>
            <p:custDataLst>
              <p:tags r:id="rId15"/>
            </p:custDataLst>
          </p:nvPr>
        </p:nvSpPr>
        <p:spPr>
          <a:xfrm>
            <a:off x="7610610" y="3594376"/>
            <a:ext cx="3807357" cy="8644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en-US" altLang="zh-CN" kern="1200" spc="150">
              <a:effectLst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-1006475" y="-695960"/>
            <a:ext cx="13199110" cy="4522937"/>
            <a:chOff x="-781050" y="-662111"/>
            <a:chExt cx="12209780" cy="3146581"/>
          </a:xfrm>
        </p:grpSpPr>
        <p:sp>
          <p:nvSpPr>
            <p:cNvPr id="26" name="任意多边形: 形状 25"/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 flipH="1">
              <a:off x="803275" y="365319"/>
              <a:ext cx="10625455" cy="2119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b="1" dirty="0">
                  <a:solidFill>
                    <a:schemeClr val="tx1"/>
                  </a:solidFill>
                  <a:cs typeface="+mn-ea"/>
                  <a:sym typeface="+mn-lt"/>
                </a:rPr>
                <a:t>2.分析内容</a:t>
              </a:r>
              <a:endParaRPr lang="zh-CN" altLang="en-US" sz="3200" b="1" dirty="0">
                <a:solidFill>
                  <a:schemeClr val="tx1"/>
                </a:solidFill>
                <a:cs typeface="+mn-ea"/>
                <a:sym typeface="+mn-lt"/>
              </a:endParaRPr>
            </a:p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文件（data.csv）中包含“content”，“gender”，“id”，“nick”，“replyCount”，“score”，“time”等信息。首先读取全部信息去重；然后提前需要 的信息并进行去空处理；接着对提取的干净信息进行统计分析；最后生成相应的图。</a:t>
              </a:r>
              <a:endParaRPr lang="zh-CN" altLang="en-US" sz="3200" dirty="0">
                <a:solidFill>
                  <a:srgbClr val="3C5CE8"/>
                </a:solidFill>
                <a:cs typeface="+mn-ea"/>
                <a:sym typeface="+mn-lt"/>
              </a:endParaRPr>
            </a:p>
            <a:p>
              <a:pPr lvl="0">
                <a:defRPr/>
              </a:pPr>
              <a:endParaRPr lang="zh-CN" altLang="en-US" sz="32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400" y="1788070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3.1 csv文件信息读取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读取文件信息并去重，保存成DataFrame格式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import pandas as pd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import numpy as np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import matplotlib.pyplot as plt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import matplotlib as mpl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%matplotlib inline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#设置中文标签的显示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plt.rcParams['font.sans-serif'] = ['SimHei']  #设置显示中文字体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altLang="zh-CN" sz="32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kumimoji="0" lang="zh-CN" altLang="en-US" sz="32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分析步骤</a:t>
            </a:r>
            <a:endParaRPr kumimoji="0" lang="zh-CN" altLang="en-US" sz="32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111125" y="387985"/>
            <a:ext cx="11472545" cy="586168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#读取csv中的数据，以“;”作为分隔符来添加字段名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film_data = pd.read_csv('data.csv', delimiter=',', encoding='utf8')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film_data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3370" y="1818640"/>
            <a:ext cx="11798300" cy="45878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400" y="1788070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#提取有效的列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dyxx = film_data.loc[:,['content','score','time']]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dyxx.head()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400" y="46341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2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3.2 数据清洗</a:t>
            </a:r>
            <a:endParaRPr kumimoji="0" lang="zh-CN" altLang="en-US" sz="32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24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提取信息并进行去空、规范化处理</a:t>
            </a:r>
            <a:endParaRPr kumimoji="0" lang="zh-CN" altLang="en-US" sz="24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0" y="3742690"/>
            <a:ext cx="11163300" cy="23825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400" y="1788070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点击输入正文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2000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#提取需要的列并去空</a:t>
            </a:r>
            <a:endParaRPr kumimoji="0" lang="zh-CN" altLang="en-US" sz="2000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2000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film_data = film_data[['content','score','time']].dropna()</a:t>
            </a:r>
            <a:endParaRPr kumimoji="0" lang="zh-CN" altLang="en-US" sz="2000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2000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film_data.head()</a:t>
            </a:r>
            <a:endParaRPr kumimoji="0" lang="zh-CN" altLang="en-US" sz="2000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70" y="2527300"/>
            <a:ext cx="11122660" cy="25031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ISLIDE.ICON" val="#407184;#407186;"/>
</p:tagLst>
</file>

<file path=ppt/tags/tag10.xml><?xml version="1.0" encoding="utf-8"?>
<p:tagLst xmlns:p="http://schemas.openxmlformats.org/presentationml/2006/main">
  <p:tag name="KSO_WM_UNIT_SUBTYPE" val="a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f"/>
  <p:tag name="KSO_WM_UNIT_INDEX" val="1_1"/>
  <p:tag name="KSO_WM_UNIT_ID" val="diagram20165016_1*l_f*1_1"/>
  <p:tag name="KSO_WM_TEMPLATE_CATEGORY" val="diagram"/>
  <p:tag name="KSO_WM_TEMPLATE_INDEX" val="20165016"/>
  <p:tag name="KSO_WM_UNIT_LAYERLEVEL" val="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65016_1*l_h_i*1_2_1"/>
  <p:tag name="KSO_WM_TEMPLATE_CATEGORY" val="diagram"/>
  <p:tag name="KSO_WM_TEMPLATE_INDEX" val="20165016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5016_1*l_h_i*1_1_1"/>
  <p:tag name="KSO_WM_TEMPLATE_CATEGORY" val="diagram"/>
  <p:tag name="KSO_WM_TEMPLATE_INDEX" val="2016501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65016_1*l_h_i*1_1_2"/>
  <p:tag name="KSO_WM_TEMPLATE_CATEGORY" val="diagram"/>
  <p:tag name="KSO_WM_TEMPLATE_INDEX" val="20165016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65016_1*l_h_i*1_2_2"/>
  <p:tag name="KSO_WM_TEMPLATE_CATEGORY" val="diagram"/>
  <p:tag name="KSO_WM_TEMPLATE_INDEX" val="20165016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65016_1*l_h_i*1_3_2"/>
  <p:tag name="KSO_WM_TEMPLATE_CATEGORY" val="diagram"/>
  <p:tag name="KSO_WM_TEMPLATE_INDEX" val="20165016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65016_1*l_h_i*1_4_2"/>
  <p:tag name="KSO_WM_TEMPLATE_CATEGORY" val="diagram"/>
  <p:tag name="KSO_WM_TEMPLATE_INDEX" val="20165016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65016_1*l_h_f*1_1_1"/>
  <p:tag name="KSO_WM_TEMPLATE_CATEGORY" val="diagram"/>
  <p:tag name="KSO_WM_TEMPLATE_INDEX" val="2016501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65016_1*l_h_f*1_2_1"/>
  <p:tag name="KSO_WM_TEMPLATE_CATEGORY" val="diagram"/>
  <p:tag name="KSO_WM_TEMPLATE_INDEX" val="2016501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65016_1*l_h_f*1_3_1"/>
  <p:tag name="KSO_WM_TEMPLATE_CATEGORY" val="diagram"/>
  <p:tag name="KSO_WM_TEMPLATE_INDEX" val="2016501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19_1*f*1"/>
  <p:tag name="KSO_WM_TEMPLATE_CATEGORY" val="diagram"/>
  <p:tag name="KSO_WM_TEMPLATE_INDEX" val="20200419"/>
  <p:tag name="KSO_WM_UNIT_LAYERLEVEL" val="1"/>
  <p:tag name="KSO_WM_TAG_VERSION" val="1.0"/>
  <p:tag name="KSO_WM_BEAUTIFY_FLAG" val="#wm#"/>
  <p:tag name="KSO_WM_UNIT_DEFAULT_FONT" val="14;20;2"/>
  <p:tag name="KSO_WM_UNIT_BLOCK" val="0"/>
</p:tagLst>
</file>

<file path=ppt/tags/tag20.xml><?xml version="1.0" encoding="utf-8"?>
<p:tagLst xmlns:p="http://schemas.openxmlformats.org/presentationml/2006/main">
  <p:tag name="KSO_WM_SLIDE_ID" val="diagram20165016_1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4"/>
  <p:tag name="KSO_WM_SLIDE_INDEX" val="1"/>
  <p:tag name="KSO_WM_SLIDE_SIZE" val="792.815*384.2"/>
  <p:tag name="KSO_WM_SLIDE_POSITION" val="106.238*74.0087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165016"/>
  <p:tag name="KSO_WM_SLIDE_LAYOUT" val="l"/>
  <p:tag name="KSO_WM_SLIDE_LAYOUT_CNT" val="1"/>
</p:tagLst>
</file>

<file path=ppt/tags/tag21.xml><?xml version="1.0" encoding="utf-8"?>
<p:tagLst xmlns:p="http://schemas.openxmlformats.org/presentationml/2006/main">
  <p:tag name="ISLIDE.ICON" val="#407148;#407180;#405327;#405321;#407214;#407214;#407327;#407323;#407320;"/>
</p:tagLst>
</file>

<file path=ppt/tags/tag22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2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24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25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26.xml><?xml version="1.0" encoding="utf-8"?>
<p:tagLst xmlns:p="http://schemas.openxmlformats.org/presentationml/2006/main">
  <p:tag name="KSO_WM_UNIT_PLACING_PICTURE_USER_VIEWPORT" val="{&quot;height&quot;:7190,&quot;width&quot;:18490}"/>
</p:tagLst>
</file>

<file path=ppt/tags/tag27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28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2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19_1*a*1"/>
  <p:tag name="KSO_WM_TEMPLATE_CATEGORY" val="diagram"/>
  <p:tag name="KSO_WM_TEMPLATE_INDEX" val="20200419"/>
  <p:tag name="KSO_WM_UNIT_LAYERLEVEL" val="1"/>
  <p:tag name="KSO_WM_TAG_VERSION" val="1.0"/>
  <p:tag name="KSO_WM_BEAUTIFY_FLAG" val="#wm#"/>
  <p:tag name="KSO_WM_UNIT_DEFAULT_FONT" val="24;44;4"/>
  <p:tag name="KSO_WM_UNIT_BLOCK" val="1"/>
</p:tagLst>
</file>

<file path=ppt/tags/tag30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31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3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3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34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3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6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37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3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9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4.xml><?xml version="1.0" encoding="utf-8"?>
<p:tagLst xmlns:p="http://schemas.openxmlformats.org/presentationml/2006/main">
  <p:tag name="KSO_WM_SLIDE_ID" val="diagram20200419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59*444"/>
  <p:tag name="KSO_WM_SLIDE_POSITION" val="52*47"/>
  <p:tag name="KSO_WM_TAG_VERSION" val="1.0"/>
  <p:tag name="KSO_WM_BEAUTIFY_FLAG" val="#wm#"/>
  <p:tag name="KSO_WM_TEMPLATE_CATEGORY" val="diagram"/>
  <p:tag name="KSO_WM_TEMPLATE_INDEX" val="20200419"/>
  <p:tag name="KSO_WM_SLIDE_LAYOUT" val="a_d_f"/>
  <p:tag name="KSO_WM_SLIDE_LAYOUT_CNT" val="1_1_1"/>
  <p:tag name="KSO_WM_SLIDE_LAYOUT_INFO" val="{&quot;direction&quot;:1,&quot;horizontalAlign&quot;:-1,&quot;verticalAlign&quot;:-1,&quot;type&quot;:1,&quot;diagramDirection&quot;:0,&quot;canSetOverLayout&quot;:0,&quot;isOverLayout&quot;:0,&quot;normalSize&quot;:{&quot;size1&quot;:54.4},&quot;minSize&quot;:{&quot;size1&quot;:47.7},&quot;maxSize&quot;:{&quot;size1&quot;:61.2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2,&quot;verticalAlign&quot;:1,&quot;type&quot;:0,&quot;diagramDirection&quot;:1,&quot;canSetOverLayout&quot;:0,&quot;isOverLayout&quot;:0,&quot;margin&quot;:{&quot;left&quot;:1.846,&quot;top&quot;:1.69,&quot;right&quot;:2.583,&quot;bottom&quot;:1.69}},{&quot;direction&quot;:0,&quot;horizontalAlign&quot;:0,&quot;verticalAlign&quot;:1,&quot;type&quot;:1,&quot;diagramDirection&quot;:0,&quot;canSetOverLayout&quot;:1,&quot;isOverLayout&quot;:0,&quot;margin&quot;:{&quot;left&quot;:0.026,&quot;top&quot;:1.69,&quot;right&quot;:1.707,&quot;bottom&quot;:1.69},&quot;marginOverLayout&quot;:{&quot;left&quot;:0.026,&quot;top&quot;:0.0,&quot;right&quot;:0.0,&quot;bottom&quot;:0.0}}]}"/>
  <p:tag name="KSO_WM_SLIDE_CAN_ADD_NAVIGATION" val="1"/>
  <p:tag name="KSO_WM_SLIDE_BACKGROUND" val="[&quot;general&quot;,&quot;frame&quot;]"/>
  <p:tag name="KSO_WM_SLIDE_RATIO" val="1.777778"/>
</p:tagLst>
</file>

<file path=ppt/tags/tag40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4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42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43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44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45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46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47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48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4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165016_1*l_h_i*1_1_3"/>
  <p:tag name="KSO_WM_TEMPLATE_CATEGORY" val="diagram"/>
  <p:tag name="KSO_WM_TEMPLATE_INDEX" val="2016501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0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51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52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53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54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55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56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57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58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59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165016_1*l_h_i*1_2_3"/>
  <p:tag name="KSO_WM_TEMPLATE_CATEGORY" val="diagram"/>
  <p:tag name="KSO_WM_TEMPLATE_INDEX" val="20165016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0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6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62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63.xml><?xml version="1.0" encoding="utf-8"?>
<p:tagLst xmlns:p="http://schemas.openxmlformats.org/presentationml/2006/main">
  <p:tag name="ISLIDE.ICON" val="#407184;#407186;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165016_1*l_h_i*1_4_3"/>
  <p:tag name="KSO_WM_TEMPLATE_CATEGORY" val="diagram"/>
  <p:tag name="KSO_WM_TEMPLATE_INDEX" val="20165016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165016_1*l_h_i*1_3_3"/>
  <p:tag name="KSO_WM_TEMPLATE_CATEGORY" val="diagram"/>
  <p:tag name="KSO_WM_TEMPLATE_INDEX" val="20165016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a"/>
  <p:tag name="KSO_WM_UNIT_INDEX" val="1_1"/>
  <p:tag name="KSO_WM_UNIT_ID" val="diagram20165016_1*l_a*1_1"/>
  <p:tag name="KSO_WM_TEMPLATE_CATEGORY" val="diagram"/>
  <p:tag name="KSO_WM_TEMPLATE_INDEX" val="20165016"/>
  <p:tag name="KSO_WM_UNIT_LAYERLEVEL" val="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lx1b4ad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3045</Words>
  <Application>WPS 演示</Application>
  <PresentationFormat>自定义</PresentationFormat>
  <Paragraphs>167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Segoe UI</vt:lpstr>
      <vt:lpstr>微软雅黑 Light</vt:lpstr>
      <vt:lpstr>Arial Unicode MS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简洁扁平化</dc:title>
  <dc:creator>第一PPT</dc:creator>
  <cp:keywords>www.1ppt.com</cp:keywords>
  <dc:description>www.1ppt.com</dc:description>
  <cp:lastModifiedBy>刺</cp:lastModifiedBy>
  <cp:revision>466</cp:revision>
  <dcterms:created xsi:type="dcterms:W3CDTF">2020-06-19T05:51:00Z</dcterms:created>
  <dcterms:modified xsi:type="dcterms:W3CDTF">2021-01-21T07:12:20Z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