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5" r:id="rId4"/>
    <p:sldId id="266" r:id="rId5"/>
    <p:sldId id="268" r:id="rId6"/>
    <p:sldId id="267" r:id="rId7"/>
    <p:sldId id="271" r:id="rId8"/>
    <p:sldId id="275" r:id="rId9"/>
    <p:sldId id="270" r:id="rId10"/>
    <p:sldId id="274" r:id="rId11"/>
    <p:sldId id="272" r:id="rId12"/>
    <p:sldId id="273" r:id="rId13"/>
    <p:sldId id="264" r:id="rId14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A1"/>
    <a:srgbClr val="A719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3" autoAdjust="0"/>
  </p:normalViewPr>
  <p:slideViewPr>
    <p:cSldViewPr snapToObject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6" d="100"/>
          <a:sy n="106" d="100"/>
        </p:scale>
        <p:origin x="-3516" y="-96"/>
      </p:cViewPr>
      <p:guideLst>
        <p:guide orient="horz" pos="2736"/>
        <p:guide pos="206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A44A4-21FB-4420-B922-62B232BD2878}" type="datetimeFigureOut">
              <a:rPr lang="pl-PL" smtClean="0"/>
              <a:pPr/>
              <a:t>09.06.2020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98176-2097-4028-882F-F8D3C097CDA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871287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A7B8F-B13D-42AB-896D-D4142CBE7CC7}" type="datetimeFigureOut">
              <a:rPr lang="pl-PL" smtClean="0"/>
              <a:pPr/>
              <a:t>09.06.2020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63000-1E3B-452F-A06E-988171F92042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914764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4" name="Tytuł 1"/>
          <p:cNvSpPr txBox="1">
            <a:spLocks/>
          </p:cNvSpPr>
          <p:nvPr userDrawn="1"/>
        </p:nvSpPr>
        <p:spPr bwMode="auto">
          <a:xfrm>
            <a:off x="289890" y="2420888"/>
            <a:ext cx="864095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endParaRPr lang="pl-PL" kern="0" dirty="0">
              <a:latin typeface="Calibri" panose="020F0502020204030204" pitchFamily="34" charset="0"/>
            </a:endParaRP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tekstu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2423585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Kliknij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pl-PL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2355778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6632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Kliknij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xmlns="" val="36546618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 smtClean="0"/>
              <a:t>Kliknij ikonę, aby dodać obraz</a:t>
            </a:r>
            <a:endParaRPr lang="pl-PL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</a:t>
            </a:r>
            <a:r>
              <a:rPr lang="pl-PL" dirty="0" err="1" smtClean="0"/>
              <a:t>abyować</a:t>
            </a:r>
            <a:r>
              <a:rPr lang="pl-PL" dirty="0" smtClean="0"/>
              <a:t>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xmlns="" val="215846725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5" y="44624"/>
            <a:ext cx="8284723" cy="50405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</a:p>
        </p:txBody>
      </p:sp>
    </p:spTree>
    <p:extLst>
      <p:ext uri="{BB962C8B-B14F-4D97-AF65-F5344CB8AC3E}">
        <p14:creationId xmlns:p14="http://schemas.microsoft.com/office/powerpoint/2010/main" xmlns="" val="366895918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 hasCustomPrompt="1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Kliknij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 hasCustomPrompt="1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 anchorCtr="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Kliknij, aby edytować style wzorca </a:t>
            </a:r>
            <a:r>
              <a:rPr lang="pl-PL" dirty="0" err="1" smtClean="0"/>
              <a:t>tekstuKliknij</a:t>
            </a:r>
            <a:r>
              <a:rPr lang="pl-PL" dirty="0" smtClean="0"/>
              <a:t>, aby edytować style wzorca Kliknij</a:t>
            </a:r>
          </a:p>
        </p:txBody>
      </p:sp>
    </p:spTree>
    <p:extLst>
      <p:ext uri="{BB962C8B-B14F-4D97-AF65-F5344CB8AC3E}">
        <p14:creationId xmlns:p14="http://schemas.microsoft.com/office/powerpoint/2010/main" xmlns="" val="347963931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721143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smtClean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16638978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48684964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504" y="116632"/>
            <a:ext cx="8280920" cy="15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 smtClean="0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04" y="1772816"/>
            <a:ext cx="8280920" cy="496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dirty="0" smtClean="0"/>
              <a:t>Kliknij, aby edytować style wzorca tekstu</a:t>
            </a:r>
          </a:p>
          <a:p>
            <a:pPr lvl="1"/>
            <a:r>
              <a:rPr lang="pl-PL" altLang="pl-PL" dirty="0" smtClean="0"/>
              <a:t>Drugi poziom</a:t>
            </a:r>
          </a:p>
          <a:p>
            <a:pPr lvl="2"/>
            <a:r>
              <a:rPr lang="pl-PL" altLang="pl-PL" dirty="0" smtClean="0"/>
              <a:t>Trzeci poziom</a:t>
            </a:r>
          </a:p>
          <a:p>
            <a:pPr lvl="3"/>
            <a:r>
              <a:rPr lang="pl-PL" altLang="pl-PL" dirty="0" smtClean="0"/>
              <a:t>Czwarty poziom</a:t>
            </a:r>
          </a:p>
          <a:p>
            <a:pPr lvl="4"/>
            <a:r>
              <a:rPr lang="pl-PL" altLang="pl-PL" dirty="0" smtClean="0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71" r:id="rId7"/>
    <p:sldLayoutId id="2147483672" r:id="rId8"/>
    <p:sldLayoutId id="2147483673" r:id="rId9"/>
    <p:sldLayoutId id="2147483674" r:id="rId10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idx="10"/>
          </p:nvPr>
        </p:nvSpPr>
        <p:spPr>
          <a:xfrm>
            <a:off x="1214415" y="2492896"/>
            <a:ext cx="7929584" cy="1152128"/>
          </a:xfrm>
        </p:spPr>
        <p:txBody>
          <a:bodyPr/>
          <a:lstStyle/>
          <a:p>
            <a:pPr algn="ctr"/>
            <a:r>
              <a:rPr lang="pl-PL" dirty="0" smtClean="0"/>
              <a:t>SinGAN: </a:t>
            </a:r>
            <a:r>
              <a:rPr lang="en-US" dirty="0" smtClean="0"/>
              <a:t>Learning a Generative Model from a Single Natural </a:t>
            </a:r>
            <a:r>
              <a:rPr lang="en-US" dirty="0" smtClean="0"/>
              <a:t>Image</a:t>
            </a:r>
            <a:endParaRPr lang="pl-PL" dirty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1"/>
          </p:nvPr>
        </p:nvSpPr>
        <p:spPr>
          <a:xfrm>
            <a:off x="4704170" y="3645024"/>
            <a:ext cx="4439829" cy="1784240"/>
          </a:xfrm>
        </p:spPr>
        <p:txBody>
          <a:bodyPr/>
          <a:lstStyle/>
          <a:p>
            <a:pPr algn="r"/>
            <a:r>
              <a:rPr lang="pl-PL" sz="2400" dirty="0" smtClean="0"/>
              <a:t>Marcin Zbigniew </a:t>
            </a:r>
            <a:r>
              <a:rPr lang="pl-PL" sz="2400" dirty="0" err="1" smtClean="0"/>
              <a:t>Hamerlik</a:t>
            </a:r>
            <a:r>
              <a:rPr lang="pl-PL" sz="2400" dirty="0" smtClean="0"/>
              <a:t> 209854</a:t>
            </a:r>
          </a:p>
          <a:p>
            <a:pPr algn="r"/>
            <a:r>
              <a:rPr lang="pl-PL" sz="2400" dirty="0" smtClean="0"/>
              <a:t>Osman </a:t>
            </a:r>
            <a:r>
              <a:rPr lang="pl-PL" sz="2400" dirty="0" err="1" smtClean="0"/>
              <a:t>Velat</a:t>
            </a:r>
            <a:r>
              <a:rPr lang="pl-PL" sz="2400" dirty="0" smtClean="0"/>
              <a:t> </a:t>
            </a:r>
            <a:r>
              <a:rPr lang="pl-PL" sz="2400" dirty="0" err="1" smtClean="0"/>
              <a:t>Kabak</a:t>
            </a:r>
            <a:r>
              <a:rPr lang="pl-PL" sz="2400" dirty="0" smtClean="0"/>
              <a:t> </a:t>
            </a:r>
            <a:r>
              <a:rPr lang="en-GB" sz="2400" dirty="0" smtClean="0"/>
              <a:t>248673</a:t>
            </a:r>
            <a:endParaRPr lang="pl-PL" sz="24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2"/>
          </p:nvPr>
        </p:nvSpPr>
        <p:spPr>
          <a:xfrm>
            <a:off x="1214414" y="2000240"/>
            <a:ext cx="7929585" cy="2880320"/>
          </a:xfrm>
        </p:spPr>
        <p:txBody>
          <a:bodyPr/>
          <a:lstStyle/>
          <a:p>
            <a:pPr algn="ctr">
              <a:buNone/>
            </a:pPr>
            <a:r>
              <a:rPr lang="en-GB" sz="2000" dirty="0" smtClean="0"/>
              <a:t>Introduction to Computer Visualization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21952376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755576" y="1844823"/>
            <a:ext cx="3959300" cy="4968553"/>
          </a:xfrm>
        </p:spPr>
        <p:txBody>
          <a:bodyPr/>
          <a:lstStyle/>
          <a:p>
            <a:r>
              <a:rPr lang="en-GB" dirty="0" smtClean="0"/>
              <a:t>Requires only one image</a:t>
            </a:r>
          </a:p>
          <a:p>
            <a:r>
              <a:rPr lang="en-GB" dirty="0" smtClean="0"/>
              <a:t>Wide array of tools</a:t>
            </a:r>
          </a:p>
          <a:p>
            <a:r>
              <a:rPr lang="en-GB" dirty="0" smtClean="0"/>
              <a:t>Built-in recognition</a:t>
            </a:r>
          </a:p>
          <a:p>
            <a:r>
              <a:rPr lang="en-GB" dirty="0" smtClean="0"/>
              <a:t>Based on Python</a:t>
            </a:r>
            <a:endParaRPr lang="en-GB" dirty="0" smtClean="0"/>
          </a:p>
          <a:p>
            <a:r>
              <a:rPr lang="en-GB" dirty="0" smtClean="0"/>
              <a:t>Open-source</a:t>
            </a:r>
            <a:endParaRPr lang="en-GB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3959301" cy="508175"/>
          </a:xfrm>
        </p:spPr>
        <p:txBody>
          <a:bodyPr/>
          <a:lstStyle/>
          <a:p>
            <a:r>
              <a:rPr lang="en-GB" dirty="0" smtClean="0"/>
              <a:t>Pros</a:t>
            </a:r>
            <a:endParaRPr lang="en-GB" dirty="0"/>
          </a:p>
        </p:txBody>
      </p:sp>
      <p:sp>
        <p:nvSpPr>
          <p:cNvPr id="8" name="Symbol zastępczy tekstu 4"/>
          <p:cNvSpPr txBox="1">
            <a:spLocks/>
          </p:cNvSpPr>
          <p:nvPr/>
        </p:nvSpPr>
        <p:spPr bwMode="auto">
          <a:xfrm>
            <a:off x="4867276" y="1120625"/>
            <a:ext cx="3959301" cy="5081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45720" rIns="10800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Cons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4857752" y="1844823"/>
            <a:ext cx="395930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Long Training Process (1,3h)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Console-based interface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Requires specific Python Extensions</a:t>
            </a:r>
          </a:p>
          <a:p>
            <a:pPr marL="358775" indent="-358775">
              <a:buFont typeface="Arial" pitchFamily="34" charset="0"/>
              <a:buChar char="•"/>
            </a:pPr>
            <a:r>
              <a:rPr lang="en-GB" sz="3200" dirty="0" smtClean="0">
                <a:latin typeface="Calibri" pitchFamily="34" charset="0"/>
                <a:cs typeface="Calibri" pitchFamily="34" charset="0"/>
              </a:rPr>
              <a:t>Resolution loss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/>
          <a:lstStyle/>
          <a:p>
            <a:r>
              <a:rPr lang="en-GB" dirty="0" smtClean="0"/>
              <a:t>Applicable in business sector only</a:t>
            </a:r>
          </a:p>
          <a:p>
            <a:r>
              <a:rPr lang="en-GB" dirty="0" smtClean="0"/>
              <a:t>Single-Image Learning as an advantage/disadvantage</a:t>
            </a:r>
          </a:p>
          <a:p>
            <a:r>
              <a:rPr lang="en-GB" dirty="0" smtClean="0"/>
              <a:t>Specific application</a:t>
            </a:r>
          </a:p>
          <a:p>
            <a:r>
              <a:rPr lang="en-GB" dirty="0" smtClean="0"/>
              <a:t>Useful tools in Computer Visualization</a:t>
            </a:r>
            <a:endParaRPr lang="en-GB" dirty="0" smtClean="0"/>
          </a:p>
          <a:p>
            <a:r>
              <a:rPr lang="en-GB" dirty="0" smtClean="0"/>
              <a:t>Basis for new technologies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/>
          <a:lstStyle/>
          <a:p>
            <a:pPr>
              <a:buNone/>
            </a:pPr>
            <a:r>
              <a:rPr lang="en-GB" sz="1800" dirty="0" smtClean="0"/>
              <a:t>[1] </a:t>
            </a:r>
            <a:r>
              <a:rPr lang="en-GB" sz="1800" dirty="0" err="1" smtClean="0"/>
              <a:t>Shaham</a:t>
            </a:r>
            <a:r>
              <a:rPr lang="en-GB" sz="1800" dirty="0" smtClean="0"/>
              <a:t>, Tamar </a:t>
            </a:r>
            <a:r>
              <a:rPr lang="en-GB" sz="1800" dirty="0" err="1" smtClean="0"/>
              <a:t>Rott</a:t>
            </a:r>
            <a:r>
              <a:rPr lang="en-GB" sz="1800" dirty="0" smtClean="0"/>
              <a:t> et al. “</a:t>
            </a:r>
            <a:r>
              <a:rPr lang="en-GB" sz="1800" i="1" dirty="0" smtClean="0"/>
              <a:t>SinGAN: Learning a Generative Model From a Single Natural Image</a:t>
            </a:r>
            <a:r>
              <a:rPr lang="en-GB" sz="1800" dirty="0" smtClean="0"/>
              <a:t>.” 2019 IEEE/CVF International Conference on Computer Vision (ICCV) (2019): 4569-4579.</a:t>
            </a:r>
            <a:endParaRPr lang="pl-PL" sz="1800" dirty="0" smtClean="0"/>
          </a:p>
          <a:p>
            <a:pPr>
              <a:buNone/>
            </a:pPr>
            <a:r>
              <a:rPr lang="en-US" sz="1800" dirty="0" smtClean="0"/>
              <a:t>[2] </a:t>
            </a:r>
            <a:r>
              <a:rPr lang="en-US" sz="1800" dirty="0" err="1" smtClean="0"/>
              <a:t>Esfahani</a:t>
            </a:r>
            <a:r>
              <a:rPr lang="en-US" sz="1800" dirty="0" smtClean="0"/>
              <a:t>, </a:t>
            </a:r>
            <a:r>
              <a:rPr lang="en-US" sz="1800" dirty="0" err="1" smtClean="0"/>
              <a:t>Shirin</a:t>
            </a:r>
            <a:r>
              <a:rPr lang="en-US" sz="1800" dirty="0" smtClean="0"/>
              <a:t> Nasr and </a:t>
            </a:r>
            <a:r>
              <a:rPr lang="en-US" sz="1800" dirty="0" err="1" smtClean="0"/>
              <a:t>Shahram</a:t>
            </a:r>
            <a:r>
              <a:rPr lang="en-US" sz="1800" dirty="0" smtClean="0"/>
              <a:t> </a:t>
            </a:r>
            <a:r>
              <a:rPr lang="en-US" sz="1800" dirty="0" err="1" smtClean="0"/>
              <a:t>Latifi</a:t>
            </a:r>
            <a:r>
              <a:rPr lang="en-US" sz="1800" dirty="0" smtClean="0"/>
              <a:t>. “</a:t>
            </a:r>
            <a:r>
              <a:rPr lang="en-US" sz="1800" i="1" dirty="0" smtClean="0"/>
              <a:t>Image Generation with GANs-based Techniques: A Survey</a:t>
            </a:r>
            <a:r>
              <a:rPr lang="en-US" sz="1800" dirty="0" smtClean="0"/>
              <a:t>.” International Journal of Computer Science and Information Technology 11 (2019): 33-50.</a:t>
            </a:r>
            <a:endParaRPr lang="pl-PL" sz="1800" dirty="0" smtClean="0"/>
          </a:p>
          <a:p>
            <a:pPr>
              <a:buNone/>
            </a:pPr>
            <a:r>
              <a:rPr lang="en-US" sz="1800" dirty="0" smtClean="0"/>
              <a:t>[3] </a:t>
            </a:r>
            <a:r>
              <a:rPr lang="en-US" sz="1800" dirty="0" err="1" smtClean="0"/>
              <a:t>Goodfellow</a:t>
            </a:r>
            <a:r>
              <a:rPr lang="en-US" sz="1800" dirty="0" smtClean="0"/>
              <a:t>, Ian J. et al. “</a:t>
            </a:r>
            <a:r>
              <a:rPr lang="en-US" sz="1800" i="1" dirty="0" smtClean="0"/>
              <a:t>Generative Adversarial Nets</a:t>
            </a:r>
            <a:r>
              <a:rPr lang="en-US" sz="1800" dirty="0" smtClean="0"/>
              <a:t>.” NIPS (2014). </a:t>
            </a:r>
            <a:endParaRPr lang="pl-PL" sz="1800" dirty="0" smtClean="0"/>
          </a:p>
          <a:p>
            <a:pPr>
              <a:buNone/>
            </a:pPr>
            <a:r>
              <a:rPr lang="en-US" sz="1800" dirty="0" smtClean="0"/>
              <a:t>[4] </a:t>
            </a:r>
            <a:r>
              <a:rPr lang="en-US" sz="1800" dirty="0" err="1" smtClean="0"/>
              <a:t>Hinz</a:t>
            </a:r>
            <a:r>
              <a:rPr lang="en-US" sz="1800" dirty="0" smtClean="0"/>
              <a:t>, Tobias et al. “</a:t>
            </a:r>
            <a:r>
              <a:rPr lang="en-US" sz="1800" i="1" dirty="0" smtClean="0"/>
              <a:t>Improved Techniques for Training Single-Image GANs</a:t>
            </a:r>
            <a:r>
              <a:rPr lang="en-US" sz="1800" dirty="0" smtClean="0"/>
              <a:t>.” </a:t>
            </a:r>
            <a:r>
              <a:rPr lang="en-US" sz="1800" dirty="0" err="1" smtClean="0"/>
              <a:t>ArXiv</a:t>
            </a:r>
            <a:r>
              <a:rPr lang="en-US" sz="1800" dirty="0" smtClean="0"/>
              <a:t> abs/2003.11512 (2020): n. </a:t>
            </a:r>
            <a:r>
              <a:rPr lang="en-US" sz="1800" dirty="0" err="1" smtClean="0"/>
              <a:t>pag</a:t>
            </a:r>
            <a:r>
              <a:rPr lang="en-US" sz="1800" dirty="0" smtClean="0"/>
              <a:t>.</a:t>
            </a:r>
            <a:endParaRPr lang="pl-PL" sz="1800" dirty="0" smtClean="0"/>
          </a:p>
          <a:p>
            <a:pPr>
              <a:buNone/>
            </a:pPr>
            <a:r>
              <a:rPr lang="en-US" sz="1800" dirty="0" smtClean="0"/>
              <a:t>[5] Mao</a:t>
            </a:r>
            <a:r>
              <a:rPr lang="en-US" sz="1800" dirty="0" smtClean="0"/>
              <a:t>, </a:t>
            </a:r>
            <a:r>
              <a:rPr lang="en-US" sz="1800" dirty="0" err="1" smtClean="0"/>
              <a:t>Jiayuan</a:t>
            </a:r>
            <a:r>
              <a:rPr lang="en-US" sz="1800" dirty="0" smtClean="0"/>
              <a:t> et al. “</a:t>
            </a:r>
            <a:r>
              <a:rPr lang="en-US" sz="1800" i="1" dirty="0" smtClean="0"/>
              <a:t>Program-Guided Image Manipulators</a:t>
            </a:r>
            <a:r>
              <a:rPr lang="en-US" sz="1800" dirty="0" smtClean="0"/>
              <a:t>.” 2019 IEEE/CVF International Conference on Computer Vision (ICCV) (2019): 4029-4038.</a:t>
            </a:r>
            <a:endParaRPr lang="pl-PL" sz="1800" dirty="0" smtClean="0"/>
          </a:p>
          <a:p>
            <a:pPr>
              <a:buNone/>
            </a:pPr>
            <a:endParaRPr lang="en-GB" sz="36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2910" y="1714488"/>
            <a:ext cx="8501090" cy="1571636"/>
          </a:xfrm>
        </p:spPr>
        <p:txBody>
          <a:bodyPr/>
          <a:lstStyle/>
          <a:p>
            <a:pPr algn="ctr"/>
            <a:r>
              <a:rPr lang="en-GB" sz="7200" dirty="0" smtClean="0"/>
              <a:t>Thank you</a:t>
            </a:r>
            <a:endParaRPr lang="pl-PL" sz="72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42910" y="3143248"/>
            <a:ext cx="8501090" cy="1571636"/>
          </a:xfrm>
        </p:spPr>
        <p:txBody>
          <a:bodyPr/>
          <a:lstStyle/>
          <a:p>
            <a:pPr algn="ctr"/>
            <a:r>
              <a:rPr lang="en-GB" sz="2400" dirty="0" smtClean="0"/>
              <a:t>Questions?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xmlns="" val="1243859762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/>
          <a:lstStyle/>
          <a:p>
            <a:r>
              <a:rPr lang="en-GB" dirty="0" smtClean="0"/>
              <a:t>Single-Image Learning Model</a:t>
            </a:r>
          </a:p>
          <a:p>
            <a:pPr lvl="1"/>
            <a:r>
              <a:rPr lang="en-GB" dirty="0" smtClean="0"/>
              <a:t>Extension of GAN (</a:t>
            </a:r>
            <a:r>
              <a:rPr lang="en-US" dirty="0" smtClean="0"/>
              <a:t>Generative Adversarial Nets 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Recognition</a:t>
            </a:r>
          </a:p>
          <a:p>
            <a:r>
              <a:rPr lang="en-GB" dirty="0" smtClean="0"/>
              <a:t>Multiple Functions:</a:t>
            </a:r>
          </a:p>
          <a:p>
            <a:pPr lvl="1"/>
            <a:r>
              <a:rPr lang="en-GB" dirty="0" smtClean="0"/>
              <a:t>Image Generation (from noise)</a:t>
            </a:r>
          </a:p>
          <a:p>
            <a:pPr lvl="1"/>
            <a:r>
              <a:rPr lang="en-GB" dirty="0" smtClean="0"/>
              <a:t>Resolution </a:t>
            </a:r>
            <a:r>
              <a:rPr lang="en-GB" dirty="0" err="1" smtClean="0"/>
              <a:t>Upscaling</a:t>
            </a:r>
            <a:endParaRPr lang="en-GB" dirty="0" smtClean="0"/>
          </a:p>
          <a:p>
            <a:pPr lvl="1"/>
            <a:r>
              <a:rPr lang="en-GB" dirty="0" smtClean="0"/>
              <a:t>Editing</a:t>
            </a:r>
          </a:p>
          <a:p>
            <a:r>
              <a:rPr lang="en-GB" dirty="0" smtClean="0"/>
              <a:t>Open-source Python Project</a:t>
            </a:r>
          </a:p>
          <a:p>
            <a:r>
              <a:rPr lang="en-GB" dirty="0" smtClean="0"/>
              <a:t>Analytical tools</a:t>
            </a:r>
            <a:endParaRPr lang="en-GB" dirty="0" smtClean="0"/>
          </a:p>
          <a:p>
            <a:endParaRPr lang="en-GB" dirty="0" smtClean="0"/>
          </a:p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SinGAN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err="1" smtClean="0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571472" y="4229068"/>
            <a:ext cx="8446578" cy="2584308"/>
          </a:xfrm>
        </p:spPr>
        <p:txBody>
          <a:bodyPr/>
          <a:lstStyle/>
          <a:p>
            <a:r>
              <a:rPr lang="en-GB" sz="2800" dirty="0" smtClean="0"/>
              <a:t>Multi-Scale Pipeline: </a:t>
            </a:r>
            <a:r>
              <a:rPr lang="en-GB" sz="2800" dirty="0" smtClean="0"/>
              <a:t>Generator -&gt; Discriminator Pair</a:t>
            </a:r>
          </a:p>
          <a:p>
            <a:r>
              <a:rPr lang="en-US" sz="2800" dirty="0" smtClean="0"/>
              <a:t>Process: </a:t>
            </a:r>
            <a:r>
              <a:rPr lang="en-US" sz="2800" i="1" dirty="0" err="1" smtClean="0"/>
              <a:t>b.noise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g.image</a:t>
            </a:r>
            <a:r>
              <a:rPr lang="en-US" sz="2800" i="1" dirty="0" smtClean="0"/>
              <a:t> -&gt; </a:t>
            </a:r>
            <a:r>
              <a:rPr lang="en-US" sz="2800" i="1" dirty="0" err="1" smtClean="0"/>
              <a:t>conv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g.image</a:t>
            </a:r>
            <a:r>
              <a:rPr lang="en-US" sz="2800" i="1" dirty="0" smtClean="0"/>
              <a:t> -&gt; result</a:t>
            </a:r>
            <a:r>
              <a:rPr lang="en-US" sz="2800" i="1" dirty="0" smtClean="0"/>
              <a:t>.</a:t>
            </a:r>
          </a:p>
          <a:p>
            <a:r>
              <a:rPr lang="en-US" sz="2800" dirty="0" smtClean="0"/>
              <a:t>Sequential pair increase/quality increase</a:t>
            </a:r>
          </a:p>
          <a:p>
            <a:r>
              <a:rPr lang="en-US" sz="2800" dirty="0" smtClean="0"/>
              <a:t>Resolution reduction</a:t>
            </a:r>
          </a:p>
          <a:p>
            <a:r>
              <a:rPr lang="en-GB" sz="2800" dirty="0" smtClean="0"/>
              <a:t>Loss functions -&gt; Reconstruction &amp; Adversarial Loss</a:t>
            </a:r>
            <a:endParaRPr lang="pl-PL" sz="28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SinGAN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 smtClean="0"/>
              <a:t>Technology</a:t>
            </a:r>
            <a:endParaRPr lang="pl-PL" dirty="0"/>
          </a:p>
        </p:txBody>
      </p:sp>
      <p:pic>
        <p:nvPicPr>
          <p:cNvPr id="7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643050"/>
            <a:ext cx="5734213" cy="258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1"/>
          </p:nvPr>
        </p:nvSpPr>
        <p:spPr>
          <a:xfrm>
            <a:off x="755576" y="1844823"/>
            <a:ext cx="8280920" cy="4968553"/>
          </a:xfrm>
        </p:spPr>
        <p:txBody>
          <a:bodyPr/>
          <a:lstStyle/>
          <a:p>
            <a:r>
              <a:rPr lang="en-GB" dirty="0" smtClean="0"/>
              <a:t>Testing of functions:</a:t>
            </a:r>
          </a:p>
          <a:p>
            <a:pPr lvl="1"/>
            <a:r>
              <a:rPr lang="en-GB" dirty="0" smtClean="0"/>
              <a:t>Image Generation</a:t>
            </a:r>
          </a:p>
          <a:p>
            <a:pPr lvl="1"/>
            <a:r>
              <a:rPr lang="en-GB" dirty="0" smtClean="0"/>
              <a:t>Editing</a:t>
            </a:r>
          </a:p>
          <a:p>
            <a:pPr lvl="1"/>
            <a:r>
              <a:rPr lang="en-GB" dirty="0" smtClean="0"/>
              <a:t>Resolution </a:t>
            </a:r>
            <a:r>
              <a:rPr lang="en-GB" dirty="0" err="1" smtClean="0"/>
              <a:t>Upscaling</a:t>
            </a:r>
            <a:endParaRPr lang="en-GB" dirty="0" smtClean="0"/>
          </a:p>
          <a:p>
            <a:r>
              <a:rPr lang="en-GB" dirty="0" smtClean="0"/>
              <a:t>Real and fake image detection:</a:t>
            </a:r>
          </a:p>
          <a:p>
            <a:pPr lvl="1"/>
            <a:r>
              <a:rPr lang="en-GB" dirty="0" smtClean="0"/>
              <a:t>Survey</a:t>
            </a:r>
          </a:p>
          <a:p>
            <a:pPr lvl="1"/>
            <a:r>
              <a:rPr lang="en-GB" dirty="0" smtClean="0"/>
              <a:t>Differentiation detection software</a:t>
            </a:r>
          </a:p>
          <a:p>
            <a:pPr lvl="1"/>
            <a:r>
              <a:rPr lang="en-GB" dirty="0" smtClean="0"/>
              <a:t>Single Image </a:t>
            </a:r>
            <a:r>
              <a:rPr lang="en-GB" dirty="0" err="1" smtClean="0"/>
              <a:t>Frechet</a:t>
            </a:r>
            <a:r>
              <a:rPr lang="en-GB" dirty="0" smtClean="0"/>
              <a:t> Inception Distance (SIFID) 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Image Generation</a:t>
            </a:r>
            <a:endParaRPr lang="en-GB" dirty="0"/>
          </a:p>
        </p:txBody>
      </p:sp>
      <p:pic>
        <p:nvPicPr>
          <p:cNvPr id="1026" name="Picture 2" descr="sude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1714488"/>
            <a:ext cx="4357717" cy="157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3429000"/>
            <a:ext cx="4357717" cy="157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5150570"/>
            <a:ext cx="4318752" cy="15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755575" y="2405714"/>
            <a:ext cx="295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Input image</a:t>
            </a:r>
            <a:endParaRPr lang="en-GB" sz="28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755575" y="4214818"/>
            <a:ext cx="295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Result (scale=1)</a:t>
            </a:r>
            <a:endParaRPr lang="en-GB" sz="28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755575" y="5929330"/>
            <a:ext cx="295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Result (scale=5)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Image Generation Believability Results</a:t>
            </a:r>
            <a:endParaRPr lang="en-GB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214547" y="1928802"/>
          <a:ext cx="5000658" cy="1285885"/>
        </p:xfrm>
        <a:graphic>
          <a:graphicData uri="http://schemas.openxmlformats.org/drawingml/2006/table">
            <a:tbl>
              <a:tblPr/>
              <a:tblGrid>
                <a:gridCol w="1249416"/>
                <a:gridCol w="1250414"/>
                <a:gridCol w="1250414"/>
                <a:gridCol w="1250414"/>
              </a:tblGrid>
              <a:tr h="257177">
                <a:tc rowSpan="2">
                  <a:txBody>
                    <a:bodyPr/>
                    <a:lstStyle/>
                    <a:p>
                      <a:pPr indent="182880" algn="l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 dirty="0">
                          <a:latin typeface="Times New Roman"/>
                          <a:ea typeface="SimSun"/>
                          <a:cs typeface="Times New Roman"/>
                        </a:rPr>
                        <a:t>Scale</a:t>
                      </a:r>
                      <a:endParaRPr lang="pl-PL" sz="1000" spc="-5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 dirty="0">
                          <a:latin typeface="Times New Roman"/>
                          <a:ea typeface="SimSun"/>
                          <a:cs typeface="Times New Roman"/>
                        </a:rPr>
                        <a:t>Response</a:t>
                      </a:r>
                      <a:endParaRPr lang="pl-PL" sz="1000" spc="-5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143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Real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Generated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Don’t know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Scale =  1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73%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26%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0%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177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Scale  = 5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86%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7%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 dirty="0">
                          <a:latin typeface="Times New Roman"/>
                          <a:ea typeface="SimSun"/>
                          <a:cs typeface="Times New Roman"/>
                        </a:rPr>
                        <a:t>7%</a:t>
                      </a:r>
                      <a:endParaRPr lang="pl-PL" sz="1000" spc="-5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428860" y="3786190"/>
          <a:ext cx="4429156" cy="1643074"/>
        </p:xfrm>
        <a:graphic>
          <a:graphicData uri="http://schemas.openxmlformats.org/drawingml/2006/table">
            <a:tbl>
              <a:tblPr/>
              <a:tblGrid>
                <a:gridCol w="1106847"/>
                <a:gridCol w="1106847"/>
                <a:gridCol w="1107731"/>
                <a:gridCol w="1107731"/>
              </a:tblGrid>
              <a:tr h="612126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Scale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SIFID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Survey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0">
                          <a:latin typeface="NimbusRomNo9L-Regu"/>
                          <a:ea typeface="Calibri"/>
                          <a:cs typeface="NimbusRomNo9L-Regu"/>
                        </a:rPr>
                        <a:t>SIFID/AMT Correlation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1547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Scale =  1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0.02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Paired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Unpaired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-0.22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-0.05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474"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Scale  = 5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0.01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Paired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>
                          <a:latin typeface="Times New Roman"/>
                          <a:ea typeface="SimSun"/>
                          <a:cs typeface="Times New Roman"/>
                        </a:rPr>
                        <a:t>Unpaired</a:t>
                      </a:r>
                      <a:endParaRPr lang="pl-PL" sz="1000" spc="-5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 dirty="0">
                          <a:latin typeface="Times New Roman"/>
                          <a:ea typeface="SimSun"/>
                          <a:cs typeface="Times New Roman"/>
                        </a:rPr>
                        <a:t>-0.19</a:t>
                      </a:r>
                      <a:endParaRPr lang="pl-PL" sz="1000" spc="-5" dirty="0">
                        <a:latin typeface="Times New Roman"/>
                        <a:ea typeface="SimSun"/>
                        <a:cs typeface="Times New Roman"/>
                      </a:endParaRPr>
                    </a:p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GB" sz="1000" spc="-5" dirty="0">
                          <a:latin typeface="Times New Roman"/>
                          <a:ea typeface="SimSun"/>
                          <a:cs typeface="Times New Roman"/>
                        </a:rPr>
                        <a:t>-0.01</a:t>
                      </a:r>
                      <a:endParaRPr lang="pl-PL" sz="1000" spc="-5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pole tekstowe 8"/>
          <p:cNvSpPr txBox="1"/>
          <p:nvPr/>
        </p:nvSpPr>
        <p:spPr>
          <a:xfrm>
            <a:off x="2214547" y="3214687"/>
            <a:ext cx="500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Table 1 Believability of the output image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428860" y="5429264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Table 2 SIFID </a:t>
            </a:r>
            <a:r>
              <a:rPr lang="en-GB" b="1" dirty="0" smtClean="0"/>
              <a:t>results</a:t>
            </a:r>
            <a:endParaRPr lang="pl-PL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Image Editing Input</a:t>
            </a:r>
            <a:endParaRPr lang="en-GB" dirty="0"/>
          </a:p>
        </p:txBody>
      </p:sp>
      <p:pic>
        <p:nvPicPr>
          <p:cNvPr id="5121" name="Picture 1" descr="Ryne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843936"/>
            <a:ext cx="3643338" cy="217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RynekEdi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3" y="1714488"/>
            <a:ext cx="3643338" cy="217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RynekEdit_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3" y="4286256"/>
            <a:ext cx="3643338" cy="217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757284" y="5058514"/>
            <a:ext cx="364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Input Image</a:t>
            </a:r>
            <a:endParaRPr lang="en-GB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857753" y="388474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Naive Edit Image</a:t>
            </a:r>
            <a:endParaRPr lang="en-GB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857753" y="6456516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Naive Edit Mask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Image Editing Output</a:t>
            </a:r>
            <a:endParaRPr lang="en-GB" dirty="0"/>
          </a:p>
        </p:txBody>
      </p:sp>
      <p:pic>
        <p:nvPicPr>
          <p:cNvPr id="26626" name="Picture 2" descr="start_scale=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857364"/>
            <a:ext cx="3261063" cy="195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start_scale=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1857364"/>
            <a:ext cx="3286148" cy="195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ole tekstowe 7"/>
          <p:cNvSpPr txBox="1"/>
          <p:nvPr/>
        </p:nvSpPr>
        <p:spPr>
          <a:xfrm>
            <a:off x="857224" y="3857628"/>
            <a:ext cx="326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Output (Scale = 1)</a:t>
            </a:r>
            <a:endParaRPr lang="en-GB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500694" y="385762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Output (Scale = 8)</a:t>
            </a:r>
            <a:endParaRPr lang="en-GB" dirty="0"/>
          </a:p>
        </p:txBody>
      </p:sp>
      <p:pic>
        <p:nvPicPr>
          <p:cNvPr id="10" name="Obraz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14818"/>
            <a:ext cx="4786346" cy="147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2500298" y="5694509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Image differencing between the original image and SinGAN scale 8 edit (left) and naive edit(right)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pl-PL" dirty="0" smtClean="0"/>
              <a:t>Experiment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 smtClean="0"/>
              <a:t>Resolution </a:t>
            </a:r>
            <a:r>
              <a:rPr lang="en-GB" dirty="0" err="1" smtClean="0"/>
              <a:t>Upscaling</a:t>
            </a:r>
            <a:endParaRPr lang="en-GB" dirty="0"/>
          </a:p>
        </p:txBody>
      </p:sp>
      <p:pic>
        <p:nvPicPr>
          <p:cNvPr id="6" name="Obraz 5" descr="C:\Users\User\AppData\Local\Microsoft\Windows\INetCache\Content.Word\start_scale=8_H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5" y="1928802"/>
            <a:ext cx="691761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1500166" y="6072206"/>
            <a:ext cx="691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Output (Scale = 8)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09997895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458</Words>
  <Application>Microsoft Office PowerPoint</Application>
  <PresentationFormat>Pokaz na ekranie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szablon1-PL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Aleksander Łukowicz</dc:creator>
  <cp:lastModifiedBy>Użytkownik systemu Windows</cp:lastModifiedBy>
  <cp:revision>60</cp:revision>
  <dcterms:created xsi:type="dcterms:W3CDTF">2015-03-09T09:58:09Z</dcterms:created>
  <dcterms:modified xsi:type="dcterms:W3CDTF">2020-06-09T18:09:05Z</dcterms:modified>
</cp:coreProperties>
</file>