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Enhancing Legal Guidance by Utilizing Natural Language Processing-Based Document </a:t>
            </a:r>
            <a:r>
              <a:rPr lang="en-US" sz="2800" dirty="0" err="1"/>
              <a:t>Embeddings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3407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MSc Research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</a:t>
            </a:r>
            <a:r>
              <a:rPr lang="en-US" dirty="0"/>
              <a:t>MSc Artificial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 </a:t>
            </a:r>
            <a:r>
              <a:rPr lang="en-US" dirty="0"/>
              <a:t>Tanmay </a:t>
            </a:r>
            <a:r>
              <a:rPr lang="en-US" dirty="0" err="1"/>
              <a:t>Laxmikant</a:t>
            </a:r>
            <a:r>
              <a:rPr lang="en-US" dirty="0"/>
              <a:t> Mukim </a:t>
            </a:r>
            <a:endParaRPr lang="en-US" dirty="0" smtClean="0"/>
          </a:p>
          <a:p>
            <a:r>
              <a:rPr lang="en-US" dirty="0" smtClean="0"/>
              <a:t>Student </a:t>
            </a:r>
            <a:r>
              <a:rPr lang="en-US" dirty="0"/>
              <a:t>ID: </a:t>
            </a:r>
            <a:r>
              <a:rPr lang="en-US" dirty="0" smtClean="0"/>
              <a:t>x22127933</a:t>
            </a:r>
          </a:p>
          <a:p>
            <a:r>
              <a:rPr lang="en-US" dirty="0" smtClean="0"/>
              <a:t> </a:t>
            </a:r>
            <a:r>
              <a:rPr lang="en-US" dirty="0"/>
              <a:t>School of Computing </a:t>
            </a:r>
            <a:endParaRPr lang="en-US" dirty="0" smtClean="0"/>
          </a:p>
          <a:p>
            <a:r>
              <a:rPr lang="en-US" dirty="0" smtClean="0"/>
              <a:t>National </a:t>
            </a:r>
            <a:r>
              <a:rPr lang="en-US" dirty="0"/>
              <a:t>College of Ireland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8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Evaluation</a:t>
            </a: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733861"/>
              </p:ext>
            </p:extLst>
          </p:nvPr>
        </p:nvGraphicFramePr>
        <p:xfrm>
          <a:off x="4842087" y="4072465"/>
          <a:ext cx="5725160" cy="199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/>
                <a:gridCol w="1431290"/>
                <a:gridCol w="1431290"/>
                <a:gridCol w="1431290"/>
              </a:tblGrid>
              <a:tr h="673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Natural Language 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Word2Vec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6.846870279312133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6.984172058105469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7.039619207382202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ALBERT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4.325427639484405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4.465807580947876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4.62504243850708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0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DeBERTa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8.85757622718811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8.864254665374755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8.870682954788208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1207" y="2701252"/>
            <a:ext cx="4952510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Mean Similarity Scores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respect to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-IN" dirty="0" err="1" smtClean="0"/>
              <a:t>Shivam</a:t>
            </a:r>
            <a:r>
              <a:rPr lang="en-IN" dirty="0" smtClean="0"/>
              <a:t> </a:t>
            </a:r>
            <a:r>
              <a:rPr lang="en-IN" dirty="0"/>
              <a:t>Bansal, 2018. </a:t>
            </a:r>
            <a:endParaRPr lang="en-IN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/>
              <a:t>Legal </a:t>
            </a:r>
            <a:r>
              <a:rPr lang="en-IN" dirty="0"/>
              <a:t>Citation Text Classification, </a:t>
            </a:r>
            <a:r>
              <a:rPr lang="en-IN" dirty="0" err="1"/>
              <a:t>Kaggle</a:t>
            </a:r>
            <a:r>
              <a:rPr lang="en-IN" dirty="0"/>
              <a:t>, Version 1.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8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ALBERT, </a:t>
            </a:r>
            <a:r>
              <a:rPr lang="en-US" dirty="0" err="1"/>
              <a:t>DeBERTA</a:t>
            </a:r>
            <a:r>
              <a:rPr lang="en-US" dirty="0"/>
              <a:t>, Word2Vec, and BERT models all performed differently in proposing legal citations, as the experiments </a:t>
            </a:r>
            <a:r>
              <a:rPr lang="en-US" dirty="0" smtClean="0"/>
              <a:t>showed with the implementation of both datasets with respect to 1000, 2000, and 3000 sample sets. </a:t>
            </a:r>
          </a:p>
          <a:p>
            <a:r>
              <a:rPr lang="en-US" dirty="0" smtClean="0"/>
              <a:t>Concerning both datasets, Mean </a:t>
            </a:r>
            <a:r>
              <a:rPr lang="en-US" dirty="0"/>
              <a:t>similarity scores for Word2Vec were continuously 0.0, but BERT, ALBERT, and </a:t>
            </a:r>
            <a:r>
              <a:rPr lang="en-US" dirty="0" err="1"/>
              <a:t>DeBERTA</a:t>
            </a:r>
            <a:r>
              <a:rPr lang="en-US" dirty="0"/>
              <a:t> showed more encouraging performance, with </a:t>
            </a:r>
            <a:r>
              <a:rPr lang="en-US" dirty="0" err="1"/>
              <a:t>DeBERTA</a:t>
            </a:r>
            <a:r>
              <a:rPr lang="en-US" dirty="0"/>
              <a:t> regularly surpassing the others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Of the models examined, </a:t>
            </a:r>
            <a:r>
              <a:rPr lang="en-US" dirty="0" err="1"/>
              <a:t>DeBERTA</a:t>
            </a:r>
            <a:r>
              <a:rPr lang="en-US" dirty="0"/>
              <a:t> proved to be the most successful in consistently producing the most pertinent legal </a:t>
            </a:r>
            <a:r>
              <a:rPr lang="en-US" dirty="0" smtClean="0"/>
              <a:t>citations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2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Future Work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Enlarging the range and size of legal datasets may improve the models' ability to understand the nuances of legal terminology</a:t>
            </a:r>
            <a:r>
              <a:rPr lang="en-US" dirty="0" smtClean="0"/>
              <a:t>.</a:t>
            </a:r>
          </a:p>
          <a:p>
            <a:r>
              <a:rPr lang="en-US" dirty="0"/>
              <a:t>The performance of the recommendation systems may be improved by adjusting </a:t>
            </a:r>
            <a:r>
              <a:rPr lang="en-US" dirty="0" smtClean="0"/>
              <a:t>hyper-parameters </a:t>
            </a:r>
            <a:r>
              <a:rPr lang="en-US" dirty="0"/>
              <a:t>and stepping up model training sessions</a:t>
            </a:r>
            <a:r>
              <a:rPr lang="en-US" dirty="0" smtClean="0"/>
              <a:t>.</a:t>
            </a:r>
          </a:p>
          <a:p>
            <a:r>
              <a:rPr lang="en-US" dirty="0"/>
              <a:t>Enhancing models' comprehension of legal settings and recommendation accuracy can be achieved by investigating alternative pre-processing methods, developing language models beyond BERT variations, and integrating domain-specific information or legal ontologies.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9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Information.</a:t>
            </a:r>
          </a:p>
          <a:p>
            <a:r>
              <a:rPr lang="en-US" dirty="0" smtClean="0"/>
              <a:t>Motivation of the research topic.</a:t>
            </a:r>
          </a:p>
          <a:p>
            <a:r>
              <a:rPr lang="en-US" dirty="0" smtClean="0"/>
              <a:t>Research </a:t>
            </a:r>
            <a:r>
              <a:rPr lang="en-US" dirty="0"/>
              <a:t>Question:- What primary effects does Natural Language Processing (NLP)-based document </a:t>
            </a:r>
            <a:r>
              <a:rPr lang="en-US" dirty="0" smtClean="0"/>
              <a:t>embedding </a:t>
            </a:r>
            <a:r>
              <a:rPr lang="en-US" dirty="0"/>
              <a:t>have on a legal recommendation framework, together with how </a:t>
            </a:r>
            <a:r>
              <a:rPr lang="en-US" dirty="0" smtClean="0"/>
              <a:t>does it affect </a:t>
            </a:r>
            <a:r>
              <a:rPr lang="en-US" dirty="0"/>
              <a:t>the </a:t>
            </a:r>
            <a:r>
              <a:rPr lang="en-US" dirty="0" smtClean="0"/>
              <a:t>improvisation </a:t>
            </a:r>
            <a:r>
              <a:rPr lang="en-US" dirty="0"/>
              <a:t>of the accuracy as well as the usefulness of legal </a:t>
            </a:r>
            <a:r>
              <a:rPr lang="en-US" dirty="0" smtClean="0"/>
              <a:t>advice?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2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Implemented Natural Language Models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 With the </a:t>
            </a:r>
            <a:r>
              <a:rPr lang="en-US" dirty="0" smtClean="0"/>
              <a:t>TFIDF </a:t>
            </a:r>
            <a:r>
              <a:rPr lang="en-US" dirty="0"/>
              <a:t>(Term Frequency-Inverse Document Frequency) </a:t>
            </a:r>
            <a:r>
              <a:rPr lang="en-US" dirty="0" smtClean="0"/>
              <a:t>approach.</a:t>
            </a:r>
          </a:p>
          <a:p>
            <a:r>
              <a:rPr lang="en-IN" dirty="0"/>
              <a:t>Bidirectional Encoder Representations from Transformers (BERT</a:t>
            </a:r>
            <a:r>
              <a:rPr lang="en-IN" dirty="0" smtClean="0"/>
              <a:t>)</a:t>
            </a:r>
          </a:p>
          <a:p>
            <a:r>
              <a:rPr lang="en-US" dirty="0" smtClean="0"/>
              <a:t>ALBERT (A Lite BERT)</a:t>
            </a:r>
          </a:p>
          <a:p>
            <a:r>
              <a:rPr lang="en-US" dirty="0" err="1" smtClean="0"/>
              <a:t>DeBERTa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Implemented Datasets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Dataset 1:- </a:t>
            </a:r>
            <a:r>
              <a:rPr lang="en-IN" dirty="0" err="1" smtClean="0"/>
              <a:t>Shivam</a:t>
            </a:r>
            <a:r>
              <a:rPr lang="en-IN" dirty="0" smtClean="0"/>
              <a:t> </a:t>
            </a:r>
            <a:r>
              <a:rPr lang="en-IN" dirty="0"/>
              <a:t>Bansal, 2018. Legal Citation Text Classification, </a:t>
            </a:r>
            <a:r>
              <a:rPr lang="en-IN" dirty="0" err="1"/>
              <a:t>Kaggle</a:t>
            </a:r>
            <a:r>
              <a:rPr lang="en-IN" dirty="0"/>
              <a:t>, Version 1. </a:t>
            </a:r>
            <a:endParaRPr lang="en-IN" dirty="0" smtClean="0"/>
          </a:p>
          <a:p>
            <a:r>
              <a:rPr lang="en-US" dirty="0" smtClean="0"/>
              <a:t>Dataset 2:- Washington </a:t>
            </a:r>
            <a:r>
              <a:rPr lang="en-US" dirty="0"/>
              <a:t>University in St. Louis (2021). Supreme Court Decisions Text Analysis. </a:t>
            </a:r>
            <a:r>
              <a:rPr lang="en-US" dirty="0" err="1"/>
              <a:t>Kaggle</a:t>
            </a:r>
            <a:r>
              <a:rPr lang="en-US" dirty="0"/>
              <a:t>. Version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9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Methodology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71380"/>
            <a:ext cx="9601200" cy="3090041"/>
          </a:xfrm>
        </p:spPr>
      </p:pic>
    </p:spTree>
    <p:extLst>
      <p:ext uri="{BB962C8B-B14F-4D97-AF65-F5344CB8AC3E}">
        <p14:creationId xmlns:p14="http://schemas.microsoft.com/office/powerpoint/2010/main" val="30242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Proposed Design Specifications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Natural Language Processing </a:t>
            </a:r>
            <a:r>
              <a:rPr lang="en-US" dirty="0" smtClean="0"/>
              <a:t>Methods.</a:t>
            </a:r>
          </a:p>
          <a:p>
            <a:r>
              <a:rPr lang="en-US" dirty="0"/>
              <a:t>Creation of a framework for </a:t>
            </a:r>
            <a:r>
              <a:rPr lang="en-US" dirty="0" smtClean="0"/>
              <a:t>recommendations.</a:t>
            </a:r>
          </a:p>
          <a:p>
            <a:r>
              <a:rPr lang="en-US" dirty="0"/>
              <a:t>Computation of Similarity for </a:t>
            </a:r>
            <a:r>
              <a:rPr lang="en-US" dirty="0" smtClean="0"/>
              <a:t>Evolution.</a:t>
            </a:r>
          </a:p>
        </p:txBody>
      </p:sp>
    </p:spTree>
    <p:extLst>
      <p:ext uri="{BB962C8B-B14F-4D97-AF65-F5344CB8AC3E}">
        <p14:creationId xmlns:p14="http://schemas.microsoft.com/office/powerpoint/2010/main" val="278469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Implementation of Natural Language Models Word2Vec, BERT, ALBERT, and </a:t>
            </a:r>
            <a:r>
              <a:rPr lang="en-US" sz="1800" dirty="0" err="1" smtClean="0"/>
              <a:t>DeBERTa</a:t>
            </a:r>
            <a:r>
              <a:rPr lang="en-US" sz="1800" dirty="0" smtClean="0"/>
              <a:t> with respect to sets of sample data concerning </a:t>
            </a:r>
            <a:r>
              <a:rPr lang="en-IN" sz="1800" dirty="0"/>
              <a:t>Dataset 1:- </a:t>
            </a:r>
            <a:r>
              <a:rPr lang="en-IN" sz="1800" dirty="0" err="1"/>
              <a:t>Shivam</a:t>
            </a:r>
            <a:r>
              <a:rPr lang="en-IN" sz="1800" dirty="0"/>
              <a:t> Bansal, 2018. Legal Citation Text Classification, </a:t>
            </a:r>
            <a:r>
              <a:rPr lang="en-IN" sz="1800" dirty="0" err="1"/>
              <a:t>Kaggle</a:t>
            </a:r>
            <a:r>
              <a:rPr lang="en-IN" sz="1800" dirty="0"/>
              <a:t>, Version 1. 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Implementation of Natural Language Models Word2Vec, BERT, ALBERT, and </a:t>
            </a:r>
            <a:r>
              <a:rPr lang="en-US" sz="1800" dirty="0" err="1"/>
              <a:t>DeBERTa</a:t>
            </a:r>
            <a:r>
              <a:rPr lang="en-US" sz="1800" dirty="0"/>
              <a:t> with respect to sets of sample data </a:t>
            </a:r>
            <a:r>
              <a:rPr lang="en-US" sz="1800" dirty="0" smtClean="0"/>
              <a:t>concerning </a:t>
            </a:r>
            <a:r>
              <a:rPr lang="en-US" sz="1800" dirty="0"/>
              <a:t>Dataset 2:- Washington University in St. Louis (2021). Supreme Court Decisions Text Analysis. </a:t>
            </a:r>
            <a:r>
              <a:rPr lang="en-US" sz="1800" dirty="0" err="1"/>
              <a:t>Kaggle</a:t>
            </a:r>
            <a:r>
              <a:rPr lang="en-US" sz="1800" dirty="0"/>
              <a:t>. Version 1.</a:t>
            </a:r>
            <a:endParaRPr lang="en-IN" sz="1800" dirty="0"/>
          </a:p>
          <a:p>
            <a:r>
              <a:rPr lang="en-US" sz="1800" dirty="0" smtClean="0"/>
              <a:t>Implementation of recommendation framework based on document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obtained from implementation of natural language models with respect to both datasets.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799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Evaluation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Evaluation of recommendation framework evaluated with respect to Word2Vec Model with 1000, 2000, and 3000 sample sets concerning both datasets.</a:t>
            </a:r>
          </a:p>
          <a:p>
            <a:r>
              <a:rPr lang="en-US" sz="1600" dirty="0"/>
              <a:t>Evaluation of recommendation framework evaluated with respect to </a:t>
            </a:r>
            <a:r>
              <a:rPr lang="en-US" sz="1600" dirty="0" smtClean="0"/>
              <a:t>BERT </a:t>
            </a:r>
            <a:r>
              <a:rPr lang="en-US" sz="1600" dirty="0"/>
              <a:t>Model with 1000, 2000, and 3000 sample </a:t>
            </a:r>
            <a:r>
              <a:rPr lang="en-US" sz="1600" dirty="0" smtClean="0"/>
              <a:t>sets</a:t>
            </a:r>
            <a:r>
              <a:rPr lang="en-US" sz="1600" dirty="0"/>
              <a:t> </a:t>
            </a:r>
            <a:r>
              <a:rPr lang="en-US" sz="1600" dirty="0" smtClean="0"/>
              <a:t>concerning both datasets.</a:t>
            </a:r>
          </a:p>
          <a:p>
            <a:r>
              <a:rPr lang="en-US" sz="1600" dirty="0"/>
              <a:t>Evaluation of recommendation framework evaluated with respect to </a:t>
            </a:r>
            <a:r>
              <a:rPr lang="en-US" sz="1600" dirty="0" smtClean="0"/>
              <a:t>ALBERT </a:t>
            </a:r>
            <a:r>
              <a:rPr lang="en-US" sz="1600" dirty="0"/>
              <a:t>Model with 1000, 2000, and 3000 sample </a:t>
            </a:r>
            <a:r>
              <a:rPr lang="en-US" sz="1600" dirty="0" smtClean="0"/>
              <a:t>sets</a:t>
            </a:r>
            <a:r>
              <a:rPr lang="en-US" sz="1600" dirty="0"/>
              <a:t> </a:t>
            </a:r>
            <a:r>
              <a:rPr lang="en-US" sz="1600" dirty="0" smtClean="0"/>
              <a:t>concerning both datasets.</a:t>
            </a:r>
          </a:p>
          <a:p>
            <a:r>
              <a:rPr lang="en-US" sz="1600" dirty="0"/>
              <a:t>Evaluation of recommendation framework evaluated with respect to </a:t>
            </a:r>
            <a:r>
              <a:rPr lang="en-US" sz="1600" dirty="0" err="1" smtClean="0"/>
              <a:t>DeBERTa</a:t>
            </a:r>
            <a:r>
              <a:rPr lang="en-US" sz="1600" dirty="0" smtClean="0"/>
              <a:t> </a:t>
            </a:r>
            <a:r>
              <a:rPr lang="en-US" sz="1600" dirty="0"/>
              <a:t>Model with 1000, 2000, and 3000 sample </a:t>
            </a:r>
            <a:r>
              <a:rPr lang="en-US" sz="1600" dirty="0" smtClean="0"/>
              <a:t>sets concerning both datasets.</a:t>
            </a:r>
          </a:p>
          <a:p>
            <a:r>
              <a:rPr lang="en-US" sz="1600" dirty="0" smtClean="0"/>
              <a:t>Performance of models with respect to obtained similarity scores.</a:t>
            </a:r>
          </a:p>
          <a:p>
            <a:r>
              <a:rPr lang="en-US" sz="1600" dirty="0" smtClean="0"/>
              <a:t>Comparison of results obtained from execution of each model.</a:t>
            </a:r>
          </a:p>
          <a:p>
            <a:r>
              <a:rPr lang="en-US" sz="1600" dirty="0" smtClean="0"/>
              <a:t>Discussion.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Evaluation</a:t>
            </a: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165634"/>
              </p:ext>
            </p:extLst>
          </p:nvPr>
        </p:nvGraphicFramePr>
        <p:xfrm>
          <a:off x="3742266" y="4030132"/>
          <a:ext cx="7154332" cy="20997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583"/>
                <a:gridCol w="1788583"/>
                <a:gridCol w="1788583"/>
                <a:gridCol w="1788583"/>
              </a:tblGrid>
              <a:tr h="700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Natural Language 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3000 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Word2Vec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6.936242198944091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6.975235176086426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7.012186503410339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ALBERT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7.9408657312393185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8.172201323509217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8.231748628616334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6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DeBERTa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8.67090034484864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8.879297113418579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8.8809974193573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1207" y="2701252"/>
            <a:ext cx="6215804" cy="15855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Mean Similarity Scores table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respect to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Washington University in St. Louis (2021</a:t>
            </a:r>
            <a:r>
              <a:rPr lang="en-US" dirty="0" smtClean="0"/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 </a:t>
            </a:r>
            <a:r>
              <a:rPr lang="en-US" dirty="0"/>
              <a:t>Supreme Court Decisions Text Analysis. </a:t>
            </a:r>
            <a:r>
              <a:rPr lang="en-US" dirty="0" err="1"/>
              <a:t>Kaggle</a:t>
            </a:r>
            <a:r>
              <a:rPr lang="en-US" dirty="0"/>
              <a:t>. Version 1.</a:t>
            </a:r>
            <a:endParaRPr lang="en-IN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684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Organic</vt:lpstr>
      <vt:lpstr>Enhancing Legal Guidance by Utilizing Natural Language Processing-Based Document Embeddings</vt:lpstr>
      <vt:lpstr>Introduction</vt:lpstr>
      <vt:lpstr>Implemented Natural Language Models</vt:lpstr>
      <vt:lpstr>Implemented Datasets</vt:lpstr>
      <vt:lpstr>Methodology</vt:lpstr>
      <vt:lpstr>Proposed Design Specifications</vt:lpstr>
      <vt:lpstr>Implementation</vt:lpstr>
      <vt:lpstr>Evaluation</vt:lpstr>
      <vt:lpstr>Evaluation</vt:lpstr>
      <vt:lpstr>Evaluation</vt:lpstr>
      <vt:lpstr>Conclusion</vt:lpstr>
      <vt:lpstr>Future Work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Legal Guidance by Utilizing Natural Language Processing-Based Document Embeddings</dc:title>
  <dc:creator>Microsoft account</dc:creator>
  <cp:lastModifiedBy>Microsoft account</cp:lastModifiedBy>
  <cp:revision>12</cp:revision>
  <dcterms:created xsi:type="dcterms:W3CDTF">2023-12-11T13:23:45Z</dcterms:created>
  <dcterms:modified xsi:type="dcterms:W3CDTF">2023-12-12T12:15:25Z</dcterms:modified>
</cp:coreProperties>
</file>