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6" r:id="rId18"/>
    <p:sldId id="271" r:id="rId19"/>
    <p:sldId id="272" r:id="rId20"/>
    <p:sldId id="273" r:id="rId21"/>
    <p:sldId id="274" r:id="rId22"/>
    <p:sldId id="279" r:id="rId23"/>
    <p:sldId id="280" r:id="rId24"/>
    <p:sldId id="281" r:id="rId25"/>
    <p:sldId id="282" r:id="rId26"/>
    <p:sldId id="283" r:id="rId27"/>
    <p:sldId id="284" r:id="rId28"/>
    <p:sldId id="285" r:id="rId29"/>
    <p:sldId id="286" r:id="rId30"/>
    <p:sldId id="287" r:id="rId31"/>
    <p:sldId id="288" r:id="rId32"/>
    <p:sldId id="277" r:id="rId33"/>
    <p:sldId id="27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3FC13-C7FE-4743-AADA-DA789AC57495}" type="datetimeFigureOut">
              <a:rPr lang="en-IN" smtClean="0"/>
              <a:t>03-04-2023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D228B-2B02-456C-96D3-833EDF2A3B73}" type="slidenum">
              <a:rPr lang="en-IN" smtClean="0"/>
              <a:t>‹#›</a:t>
            </a:fld>
            <a:endParaRPr lang="en-IN"/>
          </a:p>
        </p:txBody>
      </p:sp>
    </p:spTree>
    <p:extLst>
      <p:ext uri="{BB962C8B-B14F-4D97-AF65-F5344CB8AC3E}">
        <p14:creationId xmlns:p14="http://schemas.microsoft.com/office/powerpoint/2010/main" val="236593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A9D228B-2B02-456C-96D3-833EDF2A3B73}" type="slidenum">
              <a:rPr lang="en-IN" smtClean="0"/>
              <a:t>13</a:t>
            </a:fld>
            <a:endParaRPr lang="en-IN"/>
          </a:p>
        </p:txBody>
      </p:sp>
    </p:spTree>
    <p:extLst>
      <p:ext uri="{BB962C8B-B14F-4D97-AF65-F5344CB8AC3E}">
        <p14:creationId xmlns:p14="http://schemas.microsoft.com/office/powerpoint/2010/main" val="2901921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A9D228B-2B02-456C-96D3-833EDF2A3B73}" type="slidenum">
              <a:rPr lang="en-IN" smtClean="0"/>
              <a:t>18</a:t>
            </a:fld>
            <a:endParaRPr lang="en-IN"/>
          </a:p>
        </p:txBody>
      </p:sp>
    </p:spTree>
    <p:extLst>
      <p:ext uri="{BB962C8B-B14F-4D97-AF65-F5344CB8AC3E}">
        <p14:creationId xmlns:p14="http://schemas.microsoft.com/office/powerpoint/2010/main" val="2434234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BAC34D-2203-40AD-8904-5F37F9825787}"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D0774-48F0-4929-9425-E76361462CA4}" type="slidenum">
              <a:rPr lang="en-IN" smtClean="0"/>
              <a:t>‹#›</a:t>
            </a:fld>
            <a:endParaRPr lang="en-IN"/>
          </a:p>
        </p:txBody>
      </p:sp>
    </p:spTree>
    <p:extLst>
      <p:ext uri="{BB962C8B-B14F-4D97-AF65-F5344CB8AC3E}">
        <p14:creationId xmlns:p14="http://schemas.microsoft.com/office/powerpoint/2010/main" val="2601822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BAC34D-2203-40AD-8904-5F37F9825787}"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D0774-48F0-4929-9425-E76361462CA4}" type="slidenum">
              <a:rPr lang="en-IN" smtClean="0"/>
              <a:t>‹#›</a:t>
            </a:fld>
            <a:endParaRPr lang="en-IN"/>
          </a:p>
        </p:txBody>
      </p:sp>
    </p:spTree>
    <p:extLst>
      <p:ext uri="{BB962C8B-B14F-4D97-AF65-F5344CB8AC3E}">
        <p14:creationId xmlns:p14="http://schemas.microsoft.com/office/powerpoint/2010/main" val="346309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BAC34D-2203-40AD-8904-5F37F9825787}"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D0774-48F0-4929-9425-E76361462CA4}" type="slidenum">
              <a:rPr lang="en-IN" smtClean="0"/>
              <a:t>‹#›</a:t>
            </a:fld>
            <a:endParaRPr lang="en-IN"/>
          </a:p>
        </p:txBody>
      </p:sp>
    </p:spTree>
    <p:extLst>
      <p:ext uri="{BB962C8B-B14F-4D97-AF65-F5344CB8AC3E}">
        <p14:creationId xmlns:p14="http://schemas.microsoft.com/office/powerpoint/2010/main" val="401472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BAC34D-2203-40AD-8904-5F37F9825787}"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D0774-48F0-4929-9425-E76361462CA4}" type="slidenum">
              <a:rPr lang="en-IN" smtClean="0"/>
              <a:t>‹#›</a:t>
            </a:fld>
            <a:endParaRPr lang="en-IN"/>
          </a:p>
        </p:txBody>
      </p:sp>
    </p:spTree>
    <p:extLst>
      <p:ext uri="{BB962C8B-B14F-4D97-AF65-F5344CB8AC3E}">
        <p14:creationId xmlns:p14="http://schemas.microsoft.com/office/powerpoint/2010/main" val="39169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BAC34D-2203-40AD-8904-5F37F9825787}"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D0774-48F0-4929-9425-E76361462CA4}" type="slidenum">
              <a:rPr lang="en-IN" smtClean="0"/>
              <a:t>‹#›</a:t>
            </a:fld>
            <a:endParaRPr lang="en-IN"/>
          </a:p>
        </p:txBody>
      </p:sp>
    </p:spTree>
    <p:extLst>
      <p:ext uri="{BB962C8B-B14F-4D97-AF65-F5344CB8AC3E}">
        <p14:creationId xmlns:p14="http://schemas.microsoft.com/office/powerpoint/2010/main" val="355950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BAC34D-2203-40AD-8904-5F37F9825787}"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D0774-48F0-4929-9425-E76361462CA4}" type="slidenum">
              <a:rPr lang="en-IN" smtClean="0"/>
              <a:t>‹#›</a:t>
            </a:fld>
            <a:endParaRPr lang="en-IN"/>
          </a:p>
        </p:txBody>
      </p:sp>
    </p:spTree>
    <p:extLst>
      <p:ext uri="{BB962C8B-B14F-4D97-AF65-F5344CB8AC3E}">
        <p14:creationId xmlns:p14="http://schemas.microsoft.com/office/powerpoint/2010/main" val="409861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BAC34D-2203-40AD-8904-5F37F9825787}" type="datetimeFigureOut">
              <a:rPr lang="en-IN" smtClean="0"/>
              <a:t>03-04-2023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DD0774-48F0-4929-9425-E76361462CA4}" type="slidenum">
              <a:rPr lang="en-IN" smtClean="0"/>
              <a:t>‹#›</a:t>
            </a:fld>
            <a:endParaRPr lang="en-IN"/>
          </a:p>
        </p:txBody>
      </p:sp>
    </p:spTree>
    <p:extLst>
      <p:ext uri="{BB962C8B-B14F-4D97-AF65-F5344CB8AC3E}">
        <p14:creationId xmlns:p14="http://schemas.microsoft.com/office/powerpoint/2010/main" val="38574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BAC34D-2203-40AD-8904-5F37F9825787}" type="datetimeFigureOut">
              <a:rPr lang="en-IN" smtClean="0"/>
              <a:t>03-04-2023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DD0774-48F0-4929-9425-E76361462CA4}" type="slidenum">
              <a:rPr lang="en-IN" smtClean="0"/>
              <a:t>‹#›</a:t>
            </a:fld>
            <a:endParaRPr lang="en-IN"/>
          </a:p>
        </p:txBody>
      </p:sp>
    </p:spTree>
    <p:extLst>
      <p:ext uri="{BB962C8B-B14F-4D97-AF65-F5344CB8AC3E}">
        <p14:creationId xmlns:p14="http://schemas.microsoft.com/office/powerpoint/2010/main" val="372932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AC34D-2203-40AD-8904-5F37F9825787}" type="datetimeFigureOut">
              <a:rPr lang="en-IN" smtClean="0"/>
              <a:t>03-04-2023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DD0774-48F0-4929-9425-E76361462CA4}" type="slidenum">
              <a:rPr lang="en-IN" smtClean="0"/>
              <a:t>‹#›</a:t>
            </a:fld>
            <a:endParaRPr lang="en-IN"/>
          </a:p>
        </p:txBody>
      </p:sp>
    </p:spTree>
    <p:extLst>
      <p:ext uri="{BB962C8B-B14F-4D97-AF65-F5344CB8AC3E}">
        <p14:creationId xmlns:p14="http://schemas.microsoft.com/office/powerpoint/2010/main" val="305182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AC34D-2203-40AD-8904-5F37F9825787}"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D0774-48F0-4929-9425-E76361462CA4}" type="slidenum">
              <a:rPr lang="en-IN" smtClean="0"/>
              <a:t>‹#›</a:t>
            </a:fld>
            <a:endParaRPr lang="en-IN"/>
          </a:p>
        </p:txBody>
      </p:sp>
    </p:spTree>
    <p:extLst>
      <p:ext uri="{BB962C8B-B14F-4D97-AF65-F5344CB8AC3E}">
        <p14:creationId xmlns:p14="http://schemas.microsoft.com/office/powerpoint/2010/main" val="196212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AC34D-2203-40AD-8904-5F37F9825787}"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D0774-48F0-4929-9425-E76361462CA4}" type="slidenum">
              <a:rPr lang="en-IN" smtClean="0"/>
              <a:t>‹#›</a:t>
            </a:fld>
            <a:endParaRPr lang="en-IN"/>
          </a:p>
        </p:txBody>
      </p:sp>
    </p:spTree>
    <p:extLst>
      <p:ext uri="{BB962C8B-B14F-4D97-AF65-F5344CB8AC3E}">
        <p14:creationId xmlns:p14="http://schemas.microsoft.com/office/powerpoint/2010/main" val="134630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AC34D-2203-40AD-8904-5F37F9825787}" type="datetimeFigureOut">
              <a:rPr lang="en-IN" smtClean="0"/>
              <a:t>03-04-2023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D0774-48F0-4929-9425-E76361462CA4}" type="slidenum">
              <a:rPr lang="en-IN" smtClean="0"/>
              <a:t>‹#›</a:t>
            </a:fld>
            <a:endParaRPr lang="en-IN"/>
          </a:p>
        </p:txBody>
      </p:sp>
    </p:spTree>
    <p:extLst>
      <p:ext uri="{BB962C8B-B14F-4D97-AF65-F5344CB8AC3E}">
        <p14:creationId xmlns:p14="http://schemas.microsoft.com/office/powerpoint/2010/main" val="43625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Labs -AWS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3083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8064896" cy="6186309"/>
          </a:xfrm>
          <a:prstGeom prst="rect">
            <a:avLst/>
          </a:prstGeom>
          <a:noFill/>
        </p:spPr>
        <p:txBody>
          <a:bodyPr wrap="square" rtlCol="0">
            <a:spAutoFit/>
          </a:bodyPr>
          <a:lstStyle/>
          <a:p>
            <a:r>
              <a:rPr lang="en-US" dirty="0" smtClean="0"/>
              <a:t>Task 3:</a:t>
            </a:r>
          </a:p>
          <a:p>
            <a:endParaRPr lang="en-US" dirty="0"/>
          </a:p>
          <a:p>
            <a:endParaRPr lang="en-US" dirty="0" smtClean="0"/>
          </a:p>
          <a:p>
            <a:r>
              <a:rPr lang="en-US" dirty="0"/>
              <a:t>n the left navigation pane, choose </a:t>
            </a:r>
            <a:r>
              <a:rPr lang="en-US" b="1" dirty="0"/>
              <a:t>Security groups</a:t>
            </a:r>
            <a:r>
              <a:rPr lang="en-US" dirty="0"/>
              <a:t>.</a:t>
            </a:r>
          </a:p>
          <a:p>
            <a:r>
              <a:rPr lang="en-US" dirty="0"/>
              <a:t> </a:t>
            </a:r>
          </a:p>
          <a:p>
            <a:r>
              <a:rPr lang="en-US" dirty="0"/>
              <a:t>Choose </a:t>
            </a:r>
            <a:r>
              <a:rPr lang="en-US" b="1" dirty="0"/>
              <a:t>Create security group</a:t>
            </a:r>
            <a:r>
              <a:rPr lang="en-US" dirty="0"/>
              <a:t> and then configure:</a:t>
            </a:r>
          </a:p>
          <a:p>
            <a:pPr lvl="1"/>
            <a:r>
              <a:rPr lang="en-US" b="1" dirty="0"/>
              <a:t>Security group name:</a:t>
            </a:r>
            <a:r>
              <a:rPr lang="en-US" dirty="0"/>
              <a:t> Web Security Group</a:t>
            </a:r>
          </a:p>
          <a:p>
            <a:pPr lvl="1"/>
            <a:r>
              <a:rPr lang="en-US" b="1" dirty="0"/>
              <a:t>Description:</a:t>
            </a:r>
            <a:r>
              <a:rPr lang="en-US" dirty="0"/>
              <a:t> Enable HTTP access</a:t>
            </a:r>
          </a:p>
          <a:p>
            <a:pPr lvl="1"/>
            <a:r>
              <a:rPr lang="en-US" b="1" dirty="0"/>
              <a:t>VPC:</a:t>
            </a:r>
            <a:r>
              <a:rPr lang="en-US" dirty="0"/>
              <a:t> choose the X to remove the currently selected VPC, then from the drop down list choose </a:t>
            </a:r>
            <a:r>
              <a:rPr lang="en-US" b="1" dirty="0"/>
              <a:t>lab-</a:t>
            </a:r>
            <a:r>
              <a:rPr lang="en-US" b="1" dirty="0" err="1"/>
              <a:t>vpc</a:t>
            </a:r>
            <a:endParaRPr lang="en-US" dirty="0"/>
          </a:p>
          <a:p>
            <a:pPr lvl="1"/>
            <a:r>
              <a:rPr lang="en-US" dirty="0"/>
              <a:t> </a:t>
            </a:r>
          </a:p>
          <a:p>
            <a:r>
              <a:rPr lang="en-US" dirty="0"/>
              <a:t>In the </a:t>
            </a:r>
            <a:r>
              <a:rPr lang="en-US" b="1" dirty="0"/>
              <a:t>Inbound rules</a:t>
            </a:r>
            <a:r>
              <a:rPr lang="en-US" dirty="0"/>
              <a:t> pane, choose </a:t>
            </a:r>
            <a:r>
              <a:rPr lang="en-US" b="1" dirty="0"/>
              <a:t>Add rule</a:t>
            </a:r>
            <a:endParaRPr lang="en-US" dirty="0"/>
          </a:p>
          <a:p>
            <a:r>
              <a:rPr lang="en-US" dirty="0"/>
              <a:t> </a:t>
            </a:r>
          </a:p>
          <a:p>
            <a:r>
              <a:rPr lang="en-US" dirty="0"/>
              <a:t>Configure the following settings:</a:t>
            </a:r>
          </a:p>
          <a:p>
            <a:pPr lvl="1"/>
            <a:r>
              <a:rPr lang="en-US" b="1" dirty="0"/>
              <a:t>Type:</a:t>
            </a:r>
            <a:r>
              <a:rPr lang="en-US" dirty="0"/>
              <a:t> </a:t>
            </a:r>
            <a:r>
              <a:rPr lang="en-US" i="1" dirty="0"/>
              <a:t>HTTP</a:t>
            </a:r>
            <a:endParaRPr lang="en-US" dirty="0"/>
          </a:p>
          <a:p>
            <a:pPr lvl="1"/>
            <a:r>
              <a:rPr lang="en-US" b="1" dirty="0"/>
              <a:t>Source:</a:t>
            </a:r>
            <a:r>
              <a:rPr lang="en-US" dirty="0"/>
              <a:t> </a:t>
            </a:r>
            <a:r>
              <a:rPr lang="en-US" i="1" dirty="0"/>
              <a:t>Anywhere-IPv4</a:t>
            </a:r>
            <a:endParaRPr lang="en-US" dirty="0"/>
          </a:p>
          <a:p>
            <a:pPr lvl="1"/>
            <a:r>
              <a:rPr lang="en-US" b="1" dirty="0"/>
              <a:t>Description:</a:t>
            </a:r>
            <a:r>
              <a:rPr lang="en-US" dirty="0"/>
              <a:t> Permit web requests</a:t>
            </a:r>
          </a:p>
          <a:p>
            <a:pPr lvl="1"/>
            <a:r>
              <a:rPr lang="en-US" dirty="0"/>
              <a:t> </a:t>
            </a:r>
          </a:p>
          <a:p>
            <a:r>
              <a:rPr lang="en-US" dirty="0"/>
              <a:t>Scroll to the bottom of the page and choose </a:t>
            </a:r>
            <a:r>
              <a:rPr lang="en-US" b="1" dirty="0"/>
              <a:t>Create security group</a:t>
            </a:r>
            <a:endParaRPr lang="en-US" dirty="0"/>
          </a:p>
          <a:p>
            <a:r>
              <a:rPr lang="en-US" dirty="0"/>
              <a:t>You will use this security group in the next task when launching an Amazon EC2 instance.</a:t>
            </a:r>
          </a:p>
          <a:p>
            <a:r>
              <a:rPr lang="en-US" dirty="0"/>
              <a:t> </a:t>
            </a:r>
          </a:p>
        </p:txBody>
      </p:sp>
    </p:spTree>
    <p:extLst>
      <p:ext uri="{BB962C8B-B14F-4D97-AF65-F5344CB8AC3E}">
        <p14:creationId xmlns:p14="http://schemas.microsoft.com/office/powerpoint/2010/main" val="16142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76672"/>
            <a:ext cx="815864" cy="369332"/>
          </a:xfrm>
          <a:prstGeom prst="rect">
            <a:avLst/>
          </a:prstGeom>
          <a:noFill/>
        </p:spPr>
        <p:txBody>
          <a:bodyPr wrap="none" rtlCol="0">
            <a:spAutoFit/>
          </a:bodyPr>
          <a:lstStyle/>
          <a:p>
            <a:r>
              <a:rPr lang="en-US" dirty="0" smtClean="0"/>
              <a:t>Task 4:</a:t>
            </a:r>
            <a:endParaRPr lang="en-IN" dirty="0"/>
          </a:p>
        </p:txBody>
      </p:sp>
      <p:sp>
        <p:nvSpPr>
          <p:cNvPr id="3" name="TextBox 2"/>
          <p:cNvSpPr txBox="1"/>
          <p:nvPr/>
        </p:nvSpPr>
        <p:spPr>
          <a:xfrm>
            <a:off x="611560" y="1124744"/>
            <a:ext cx="7200800" cy="3416320"/>
          </a:xfrm>
          <a:prstGeom prst="rect">
            <a:avLst/>
          </a:prstGeom>
          <a:noFill/>
        </p:spPr>
        <p:txBody>
          <a:bodyPr wrap="square" rtlCol="0">
            <a:spAutoFit/>
          </a:bodyPr>
          <a:lstStyle/>
          <a:p>
            <a:r>
              <a:rPr lang="en-US" dirty="0"/>
              <a:t>In the search box to the right of </a:t>
            </a:r>
            <a:r>
              <a:rPr lang="en-US" b="1" dirty="0"/>
              <a:t>Services</a:t>
            </a:r>
            <a:r>
              <a:rPr lang="en-US" dirty="0"/>
              <a:t>, search for and choose </a:t>
            </a:r>
            <a:r>
              <a:rPr lang="en-US" b="1" dirty="0"/>
              <a:t>EC2</a:t>
            </a:r>
            <a:r>
              <a:rPr lang="en-US" dirty="0"/>
              <a:t> to open the EC2 console.</a:t>
            </a:r>
          </a:p>
          <a:p>
            <a:r>
              <a:rPr lang="en-US" dirty="0"/>
              <a:t> </a:t>
            </a:r>
          </a:p>
          <a:p>
            <a:r>
              <a:rPr lang="en-US" dirty="0"/>
              <a:t>From the </a:t>
            </a:r>
            <a:r>
              <a:rPr lang="en-US" b="1" dirty="0"/>
              <a:t>Launch instance</a:t>
            </a:r>
            <a:r>
              <a:rPr lang="en-US" dirty="0"/>
              <a:t> menu choose </a:t>
            </a:r>
            <a:r>
              <a:rPr lang="en-US" b="1" dirty="0"/>
              <a:t>Launch instance</a:t>
            </a:r>
            <a:r>
              <a:rPr lang="en-US" dirty="0"/>
              <a:t>.</a:t>
            </a:r>
          </a:p>
          <a:p>
            <a:r>
              <a:rPr lang="en-US" dirty="0"/>
              <a:t> </a:t>
            </a:r>
          </a:p>
          <a:p>
            <a:r>
              <a:rPr lang="en-US" dirty="0" smtClean="0"/>
              <a:t/>
            </a:r>
            <a:br>
              <a:rPr lang="en-US" dirty="0" smtClean="0"/>
            </a:br>
            <a:r>
              <a:rPr lang="en-US" dirty="0"/>
              <a:t>At the bottom of the </a:t>
            </a:r>
            <a:r>
              <a:rPr lang="en-US" b="1" dirty="0"/>
              <a:t>Summary</a:t>
            </a:r>
            <a:r>
              <a:rPr lang="en-US" dirty="0"/>
              <a:t> panel on the right side of the screen choose </a:t>
            </a:r>
            <a:r>
              <a:rPr lang="en-US" b="1" dirty="0"/>
              <a:t>Launch instance</a:t>
            </a:r>
            <a:endParaRPr lang="en-US" dirty="0"/>
          </a:p>
          <a:p>
            <a:r>
              <a:rPr lang="en-US" dirty="0"/>
              <a:t>You will see a Success message.</a:t>
            </a:r>
          </a:p>
          <a:p>
            <a:r>
              <a:rPr lang="en-US" dirty="0"/>
              <a:t> </a:t>
            </a:r>
          </a:p>
          <a:p>
            <a:r>
              <a:rPr lang="en-US" dirty="0"/>
              <a:t>Choose </a:t>
            </a:r>
            <a:r>
              <a:rPr lang="en-US" b="1" dirty="0"/>
              <a:t>View all instances</a:t>
            </a:r>
            <a:endParaRPr lang="en-US" dirty="0"/>
          </a:p>
          <a:p>
            <a:endParaRPr lang="en-IN" dirty="0"/>
          </a:p>
        </p:txBody>
      </p:sp>
      <p:sp>
        <p:nvSpPr>
          <p:cNvPr id="4" name="TextBox 3"/>
          <p:cNvSpPr txBox="1"/>
          <p:nvPr/>
        </p:nvSpPr>
        <p:spPr>
          <a:xfrm>
            <a:off x="755576" y="4797152"/>
            <a:ext cx="5472608" cy="646331"/>
          </a:xfrm>
          <a:prstGeom prst="rect">
            <a:avLst/>
          </a:prstGeom>
          <a:noFill/>
        </p:spPr>
        <p:txBody>
          <a:bodyPr wrap="square" rtlCol="0">
            <a:spAutoFit/>
          </a:bodyPr>
          <a:lstStyle/>
          <a:p>
            <a:r>
              <a:rPr lang="en-US" dirty="0"/>
              <a:t>Wait until </a:t>
            </a:r>
            <a:r>
              <a:rPr lang="en-US" b="1" dirty="0"/>
              <a:t>Web Server 1</a:t>
            </a:r>
            <a:r>
              <a:rPr lang="en-US" dirty="0"/>
              <a:t> shows </a:t>
            </a:r>
            <a:r>
              <a:rPr lang="en-US" i="1" dirty="0"/>
              <a:t>2/2 checks passed</a:t>
            </a:r>
            <a:r>
              <a:rPr lang="en-US" dirty="0"/>
              <a:t> in the </a:t>
            </a:r>
            <a:r>
              <a:rPr lang="en-US" b="1" dirty="0"/>
              <a:t>Status check</a:t>
            </a:r>
            <a:r>
              <a:rPr lang="en-US" dirty="0"/>
              <a:t> column.</a:t>
            </a:r>
            <a:endParaRPr lang="en-IN" dirty="0"/>
          </a:p>
        </p:txBody>
      </p:sp>
      <p:sp>
        <p:nvSpPr>
          <p:cNvPr id="5" name="TextBox 4"/>
          <p:cNvSpPr txBox="1"/>
          <p:nvPr/>
        </p:nvSpPr>
        <p:spPr>
          <a:xfrm>
            <a:off x="2069859" y="5443483"/>
            <a:ext cx="5760640" cy="1477328"/>
          </a:xfrm>
          <a:prstGeom prst="rect">
            <a:avLst/>
          </a:prstGeom>
          <a:noFill/>
        </p:spPr>
        <p:txBody>
          <a:bodyPr wrap="square" rtlCol="0">
            <a:spAutoFit/>
          </a:bodyPr>
          <a:lstStyle/>
          <a:p>
            <a:r>
              <a:rPr lang="en-US" dirty="0"/>
              <a:t>Select </a:t>
            </a:r>
            <a:r>
              <a:rPr lang="en-US" b="1" dirty="0"/>
              <a:t>Web Server 1</a:t>
            </a:r>
            <a:r>
              <a:rPr lang="en-US" dirty="0"/>
              <a:t>.</a:t>
            </a:r>
          </a:p>
          <a:p>
            <a:r>
              <a:rPr lang="en-US" dirty="0"/>
              <a:t> </a:t>
            </a:r>
          </a:p>
          <a:p>
            <a:r>
              <a:rPr lang="en-US" dirty="0"/>
              <a:t>Copy the </a:t>
            </a:r>
            <a:r>
              <a:rPr lang="en-US" b="1" dirty="0"/>
              <a:t>Public IPv4 DNS</a:t>
            </a:r>
            <a:r>
              <a:rPr lang="en-US" dirty="0"/>
              <a:t> value shown in the </a:t>
            </a:r>
            <a:r>
              <a:rPr lang="en-US" b="1" dirty="0"/>
              <a:t>Details</a:t>
            </a:r>
            <a:r>
              <a:rPr lang="en-US" dirty="0"/>
              <a:t> tab at   </a:t>
            </a:r>
            <a:r>
              <a:rPr lang="en-US" dirty="0" smtClean="0"/>
              <a:t>  </a:t>
            </a:r>
            <a:endParaRPr lang="en-US" dirty="0"/>
          </a:p>
          <a:p>
            <a:r>
              <a:rPr lang="en-US" dirty="0"/>
              <a:t> </a:t>
            </a:r>
            <a:r>
              <a:rPr lang="en-US" dirty="0" smtClean="0"/>
              <a:t>bottom</a:t>
            </a:r>
            <a:endParaRPr lang="en-US" dirty="0"/>
          </a:p>
          <a:p>
            <a:endParaRPr lang="en-IN" dirty="0"/>
          </a:p>
        </p:txBody>
      </p:sp>
    </p:spTree>
    <p:extLst>
      <p:ext uri="{BB962C8B-B14F-4D97-AF65-F5344CB8AC3E}">
        <p14:creationId xmlns:p14="http://schemas.microsoft.com/office/powerpoint/2010/main" val="291583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3648" y="1916832"/>
            <a:ext cx="4752528" cy="646331"/>
          </a:xfrm>
          <a:prstGeom prst="rect">
            <a:avLst/>
          </a:prstGeom>
          <a:noFill/>
        </p:spPr>
        <p:txBody>
          <a:bodyPr wrap="square" rtlCol="0">
            <a:spAutoFit/>
          </a:bodyPr>
          <a:lstStyle/>
          <a:p>
            <a:r>
              <a:rPr lang="en-IN" dirty="0"/>
              <a:t>Build a Database Server</a:t>
            </a:r>
          </a:p>
          <a:p>
            <a:endParaRPr lang="en-IN" dirty="0"/>
          </a:p>
        </p:txBody>
      </p:sp>
    </p:spTree>
    <p:extLst>
      <p:ext uri="{BB962C8B-B14F-4D97-AF65-F5344CB8AC3E}">
        <p14:creationId xmlns:p14="http://schemas.microsoft.com/office/powerpoint/2010/main" val="479693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052736"/>
            <a:ext cx="6120680" cy="646331"/>
          </a:xfrm>
          <a:prstGeom prst="rect">
            <a:avLst/>
          </a:prstGeom>
          <a:noFill/>
        </p:spPr>
        <p:txBody>
          <a:bodyPr wrap="square" rtlCol="0">
            <a:spAutoFit/>
          </a:bodyPr>
          <a:lstStyle/>
          <a:p>
            <a:r>
              <a:rPr lang="en-US" b="1" dirty="0"/>
              <a:t>Task 1: Create a Security Group for the RDS DB Instance</a:t>
            </a:r>
          </a:p>
          <a:p>
            <a:endParaRPr lang="en-IN" dirty="0"/>
          </a:p>
        </p:txBody>
      </p:sp>
      <p:sp>
        <p:nvSpPr>
          <p:cNvPr id="4" name="TextBox 3"/>
          <p:cNvSpPr txBox="1"/>
          <p:nvPr/>
        </p:nvSpPr>
        <p:spPr>
          <a:xfrm>
            <a:off x="467544" y="2132856"/>
            <a:ext cx="8568952" cy="3970318"/>
          </a:xfrm>
          <a:prstGeom prst="rect">
            <a:avLst/>
          </a:prstGeom>
          <a:noFill/>
        </p:spPr>
        <p:txBody>
          <a:bodyPr wrap="square" rtlCol="0">
            <a:spAutoFit/>
          </a:bodyPr>
          <a:lstStyle/>
          <a:p>
            <a:r>
              <a:rPr lang="en-US" dirty="0"/>
              <a:t>In the </a:t>
            </a:r>
            <a:r>
              <a:rPr lang="en-US" b="1" dirty="0"/>
              <a:t>AWS Management Console</a:t>
            </a:r>
            <a:r>
              <a:rPr lang="en-US" dirty="0"/>
              <a:t>, on the Services menu, choose </a:t>
            </a:r>
            <a:r>
              <a:rPr lang="en-US" b="1" dirty="0"/>
              <a:t>VPC</a:t>
            </a:r>
            <a:r>
              <a:rPr lang="en-US" dirty="0"/>
              <a:t>.</a:t>
            </a:r>
          </a:p>
          <a:p>
            <a:r>
              <a:rPr lang="en-US" dirty="0"/>
              <a:t>In the left navigation pane, choose </a:t>
            </a:r>
            <a:r>
              <a:rPr lang="en-US" b="1" dirty="0"/>
              <a:t>Security Groups</a:t>
            </a:r>
            <a:r>
              <a:rPr lang="en-US" dirty="0"/>
              <a:t>.</a:t>
            </a:r>
          </a:p>
          <a:p>
            <a:r>
              <a:rPr lang="en-US" dirty="0"/>
              <a:t>Choose Create security group and then configure:</a:t>
            </a:r>
          </a:p>
          <a:p>
            <a:pPr lvl="1"/>
            <a:r>
              <a:rPr lang="en-US" b="1" dirty="0"/>
              <a:t>Security group name:</a:t>
            </a:r>
            <a:r>
              <a:rPr lang="en-US" dirty="0"/>
              <a:t> DB Security Group</a:t>
            </a:r>
          </a:p>
          <a:p>
            <a:pPr lvl="1"/>
            <a:r>
              <a:rPr lang="en-US" b="1" dirty="0"/>
              <a:t>Description:</a:t>
            </a:r>
            <a:r>
              <a:rPr lang="en-US" dirty="0"/>
              <a:t> Permit access from Web Security Group</a:t>
            </a:r>
          </a:p>
          <a:p>
            <a:pPr lvl="1"/>
            <a:r>
              <a:rPr lang="en-US" b="1" dirty="0"/>
              <a:t>VPC:</a:t>
            </a:r>
            <a:r>
              <a:rPr lang="en-US" dirty="0"/>
              <a:t> </a:t>
            </a:r>
            <a:r>
              <a:rPr lang="en-US" i="1" dirty="0"/>
              <a:t>Lab VPC</a:t>
            </a:r>
            <a:endParaRPr lang="en-US" dirty="0"/>
          </a:p>
          <a:p>
            <a:r>
              <a:rPr lang="en-US" dirty="0"/>
              <a:t>You will now add a rule to the security group to permit inbound database requests.</a:t>
            </a:r>
          </a:p>
          <a:p>
            <a:r>
              <a:rPr lang="en-US" dirty="0"/>
              <a:t>In the </a:t>
            </a:r>
            <a:r>
              <a:rPr lang="en-US" b="1" dirty="0"/>
              <a:t>Inbound rules</a:t>
            </a:r>
            <a:r>
              <a:rPr lang="en-US" dirty="0"/>
              <a:t> pane, choose Add rule</a:t>
            </a:r>
          </a:p>
          <a:p>
            <a:r>
              <a:rPr lang="en-US" dirty="0"/>
              <a:t>The security group currently has no rules. You will add a rule to permit access from the </a:t>
            </a:r>
            <a:r>
              <a:rPr lang="en-US" i="1" dirty="0"/>
              <a:t>Web Security Group</a:t>
            </a:r>
            <a:r>
              <a:rPr lang="en-US" dirty="0"/>
              <a:t>.</a:t>
            </a:r>
          </a:p>
          <a:p>
            <a:r>
              <a:rPr lang="en-US" dirty="0"/>
              <a:t>Configure the following settings:</a:t>
            </a:r>
          </a:p>
          <a:p>
            <a:pPr lvl="1"/>
            <a:r>
              <a:rPr lang="en-US" b="1" dirty="0"/>
              <a:t>Type:</a:t>
            </a:r>
            <a:r>
              <a:rPr lang="en-US" dirty="0"/>
              <a:t> </a:t>
            </a:r>
            <a:r>
              <a:rPr lang="en-US" i="1" dirty="0"/>
              <a:t>MySQL/Aurora (3306)</a:t>
            </a:r>
            <a:endParaRPr lang="en-US" dirty="0"/>
          </a:p>
          <a:p>
            <a:pPr lvl="1"/>
            <a:r>
              <a:rPr lang="en-US" b="1" dirty="0"/>
              <a:t>CIDR, IP, Security Group or Prefix List:</a:t>
            </a:r>
            <a:r>
              <a:rPr lang="en-US" dirty="0"/>
              <a:t> Type </a:t>
            </a:r>
            <a:r>
              <a:rPr lang="en-US" dirty="0" err="1"/>
              <a:t>sg</a:t>
            </a:r>
            <a:r>
              <a:rPr lang="en-US" dirty="0"/>
              <a:t> and then select </a:t>
            </a:r>
            <a:r>
              <a:rPr lang="en-US" i="1" dirty="0"/>
              <a:t>Web Security Group</a:t>
            </a:r>
            <a:r>
              <a:rPr lang="en-US" dirty="0"/>
              <a:t>.</a:t>
            </a:r>
          </a:p>
          <a:p>
            <a:endParaRPr lang="en-IN" dirty="0"/>
          </a:p>
        </p:txBody>
      </p:sp>
    </p:spTree>
    <p:extLst>
      <p:ext uri="{BB962C8B-B14F-4D97-AF65-F5344CB8AC3E}">
        <p14:creationId xmlns:p14="http://schemas.microsoft.com/office/powerpoint/2010/main" val="106956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332656"/>
            <a:ext cx="5688632" cy="646331"/>
          </a:xfrm>
          <a:prstGeom prst="rect">
            <a:avLst/>
          </a:prstGeom>
          <a:noFill/>
        </p:spPr>
        <p:txBody>
          <a:bodyPr wrap="square" rtlCol="0">
            <a:spAutoFit/>
          </a:bodyPr>
          <a:lstStyle/>
          <a:p>
            <a:r>
              <a:rPr lang="en-US" b="1" dirty="0"/>
              <a:t> Create a DB Subnet Group</a:t>
            </a:r>
          </a:p>
          <a:p>
            <a:endParaRPr lang="en-IN" dirty="0"/>
          </a:p>
        </p:txBody>
      </p:sp>
      <p:sp>
        <p:nvSpPr>
          <p:cNvPr id="4" name="TextBox 3"/>
          <p:cNvSpPr txBox="1"/>
          <p:nvPr/>
        </p:nvSpPr>
        <p:spPr>
          <a:xfrm>
            <a:off x="467544" y="978987"/>
            <a:ext cx="8208912" cy="3693319"/>
          </a:xfrm>
          <a:prstGeom prst="rect">
            <a:avLst/>
          </a:prstGeom>
          <a:noFill/>
        </p:spPr>
        <p:txBody>
          <a:bodyPr wrap="square" rtlCol="0">
            <a:spAutoFit/>
          </a:bodyPr>
          <a:lstStyle/>
          <a:p>
            <a:r>
              <a:rPr lang="en-US" dirty="0"/>
              <a:t>On the Services menu, choose </a:t>
            </a:r>
            <a:r>
              <a:rPr lang="en-US" b="1" dirty="0"/>
              <a:t>RDS</a:t>
            </a:r>
            <a:r>
              <a:rPr lang="en-US" dirty="0"/>
              <a:t>.</a:t>
            </a:r>
          </a:p>
          <a:p>
            <a:r>
              <a:rPr lang="en-US" dirty="0"/>
              <a:t>In the left navigation pane, choose </a:t>
            </a:r>
            <a:r>
              <a:rPr lang="en-US" b="1" dirty="0"/>
              <a:t>Subnet groups</a:t>
            </a:r>
            <a:r>
              <a:rPr lang="en-US" dirty="0"/>
              <a:t>.</a:t>
            </a:r>
          </a:p>
          <a:p>
            <a:pPr lvl="1"/>
            <a:r>
              <a:rPr lang="en-US" b="1" dirty="0" smtClean="0"/>
              <a:t>Name</a:t>
            </a:r>
            <a:r>
              <a:rPr lang="en-US" b="1" dirty="0"/>
              <a:t>:</a:t>
            </a:r>
            <a:r>
              <a:rPr lang="en-US" dirty="0"/>
              <a:t> DB-Subnet-Group</a:t>
            </a:r>
          </a:p>
          <a:p>
            <a:pPr lvl="1"/>
            <a:r>
              <a:rPr lang="en-US" b="1" dirty="0"/>
              <a:t>Description:</a:t>
            </a:r>
            <a:r>
              <a:rPr lang="en-US" dirty="0"/>
              <a:t> DB Subnet Group</a:t>
            </a:r>
          </a:p>
          <a:p>
            <a:pPr lvl="1"/>
            <a:r>
              <a:rPr lang="en-US" b="1" dirty="0"/>
              <a:t>VPC:</a:t>
            </a:r>
            <a:r>
              <a:rPr lang="en-US" dirty="0"/>
              <a:t> </a:t>
            </a:r>
            <a:r>
              <a:rPr lang="en-US" i="1" dirty="0"/>
              <a:t>Lab VPC</a:t>
            </a:r>
            <a:endParaRPr lang="en-US" dirty="0"/>
          </a:p>
          <a:p>
            <a:r>
              <a:rPr lang="en-US" dirty="0"/>
              <a:t>Scroll down to the </a:t>
            </a:r>
            <a:r>
              <a:rPr lang="en-US" b="1" dirty="0"/>
              <a:t>Add Subnets</a:t>
            </a:r>
            <a:r>
              <a:rPr lang="en-US" dirty="0"/>
              <a:t> section.</a:t>
            </a:r>
          </a:p>
          <a:p>
            <a:r>
              <a:rPr lang="en-US" dirty="0"/>
              <a:t>Expand the list of values under </a:t>
            </a:r>
            <a:r>
              <a:rPr lang="en-US" b="1" dirty="0"/>
              <a:t>Availability Zones</a:t>
            </a:r>
            <a:r>
              <a:rPr lang="en-US" dirty="0"/>
              <a:t> and select the first two zones: </a:t>
            </a:r>
            <a:r>
              <a:rPr lang="en-US" b="1" dirty="0"/>
              <a:t>us-east-1a</a:t>
            </a:r>
            <a:r>
              <a:rPr lang="en-US" dirty="0"/>
              <a:t> and </a:t>
            </a:r>
            <a:r>
              <a:rPr lang="en-US" b="1" dirty="0"/>
              <a:t>us-east-1b</a:t>
            </a:r>
            <a:r>
              <a:rPr lang="en-US" dirty="0"/>
              <a:t>.</a:t>
            </a:r>
          </a:p>
          <a:p>
            <a:r>
              <a:rPr lang="en-US" dirty="0"/>
              <a:t>Expand the list of values under </a:t>
            </a:r>
            <a:r>
              <a:rPr lang="en-US" b="1" dirty="0"/>
              <a:t>Subnets</a:t>
            </a:r>
            <a:r>
              <a:rPr lang="en-US" dirty="0"/>
              <a:t> and select the subnets associated with the CIDR ranges </a:t>
            </a:r>
            <a:r>
              <a:rPr lang="en-US" b="1" dirty="0"/>
              <a:t>10.0.1.0/24</a:t>
            </a:r>
            <a:r>
              <a:rPr lang="en-US" dirty="0"/>
              <a:t> and </a:t>
            </a:r>
            <a:r>
              <a:rPr lang="en-US" b="1" dirty="0"/>
              <a:t>10.0.3.0/24</a:t>
            </a:r>
            <a:r>
              <a:rPr lang="en-US" dirty="0"/>
              <a:t>.</a:t>
            </a:r>
          </a:p>
          <a:p>
            <a:r>
              <a:rPr lang="en-US" dirty="0"/>
              <a:t>These subnets should now be shown in the </a:t>
            </a:r>
            <a:r>
              <a:rPr lang="en-US" b="1" dirty="0"/>
              <a:t>Subnets selected </a:t>
            </a:r>
            <a:r>
              <a:rPr lang="en-US" dirty="0"/>
              <a:t>table.</a:t>
            </a:r>
          </a:p>
          <a:p>
            <a:r>
              <a:rPr lang="en-US" dirty="0"/>
              <a:t>Choose Create</a:t>
            </a:r>
          </a:p>
          <a:p>
            <a:endParaRPr lang="en-IN" dirty="0"/>
          </a:p>
        </p:txBody>
      </p:sp>
    </p:spTree>
    <p:extLst>
      <p:ext uri="{BB962C8B-B14F-4D97-AF65-F5344CB8AC3E}">
        <p14:creationId xmlns:p14="http://schemas.microsoft.com/office/powerpoint/2010/main" val="1100120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04664"/>
            <a:ext cx="5256584" cy="646331"/>
          </a:xfrm>
          <a:prstGeom prst="rect">
            <a:avLst/>
          </a:prstGeom>
          <a:noFill/>
        </p:spPr>
        <p:txBody>
          <a:bodyPr wrap="square" rtlCol="0">
            <a:spAutoFit/>
          </a:bodyPr>
          <a:lstStyle/>
          <a:p>
            <a:r>
              <a:rPr lang="en-US" b="1" dirty="0"/>
              <a:t>Task 3: Create an Amazon RDS DB Instance</a:t>
            </a:r>
          </a:p>
          <a:p>
            <a:endParaRPr lang="en-IN" dirty="0"/>
          </a:p>
        </p:txBody>
      </p:sp>
      <p:sp>
        <p:nvSpPr>
          <p:cNvPr id="4" name="TextBox 3"/>
          <p:cNvSpPr txBox="1"/>
          <p:nvPr/>
        </p:nvSpPr>
        <p:spPr>
          <a:xfrm>
            <a:off x="683568" y="1050995"/>
            <a:ext cx="6984776" cy="5909310"/>
          </a:xfrm>
          <a:prstGeom prst="rect">
            <a:avLst/>
          </a:prstGeom>
          <a:noFill/>
        </p:spPr>
        <p:txBody>
          <a:bodyPr wrap="square" rtlCol="0">
            <a:spAutoFit/>
          </a:bodyPr>
          <a:lstStyle/>
          <a:p>
            <a:r>
              <a:rPr lang="en-US" dirty="0"/>
              <a:t>In the left navigation pane, choose </a:t>
            </a:r>
            <a:r>
              <a:rPr lang="en-US" b="1" dirty="0"/>
              <a:t>Databases</a:t>
            </a:r>
            <a:r>
              <a:rPr lang="en-US" dirty="0"/>
              <a:t>.</a:t>
            </a:r>
          </a:p>
          <a:p>
            <a:r>
              <a:rPr lang="en-US" dirty="0"/>
              <a:t>Choose Create database</a:t>
            </a:r>
          </a:p>
          <a:p>
            <a:r>
              <a:rPr lang="en-US" dirty="0"/>
              <a:t>If you see </a:t>
            </a:r>
            <a:r>
              <a:rPr lang="en-US" b="1" dirty="0"/>
              <a:t>Switch to the new database creation flow</a:t>
            </a:r>
            <a:r>
              <a:rPr lang="en-US" dirty="0"/>
              <a:t> at the top of the screen, please choose it.</a:t>
            </a:r>
          </a:p>
          <a:p>
            <a:r>
              <a:rPr lang="en-US" dirty="0"/>
              <a:t>Select </a:t>
            </a:r>
            <a:r>
              <a:rPr lang="en-US" b="1" dirty="0"/>
              <a:t>MySQL</a:t>
            </a:r>
            <a:r>
              <a:rPr lang="en-US" dirty="0"/>
              <a:t>.</a:t>
            </a:r>
          </a:p>
          <a:p>
            <a:r>
              <a:rPr lang="en-US" dirty="0"/>
              <a:t>Under </a:t>
            </a:r>
            <a:r>
              <a:rPr lang="en-US" b="1" dirty="0"/>
              <a:t>Settings</a:t>
            </a:r>
            <a:r>
              <a:rPr lang="en-US" dirty="0"/>
              <a:t>, configure:</a:t>
            </a:r>
          </a:p>
          <a:p>
            <a:pPr lvl="1"/>
            <a:r>
              <a:rPr lang="en-US" b="1" dirty="0"/>
              <a:t>DB instance identifier:</a:t>
            </a:r>
            <a:r>
              <a:rPr lang="en-US" dirty="0"/>
              <a:t> lab-</a:t>
            </a:r>
            <a:r>
              <a:rPr lang="en-US" dirty="0" err="1"/>
              <a:t>db</a:t>
            </a:r>
            <a:endParaRPr lang="en-US" dirty="0"/>
          </a:p>
          <a:p>
            <a:pPr lvl="1"/>
            <a:r>
              <a:rPr lang="en-US" b="1" dirty="0"/>
              <a:t>Master username:</a:t>
            </a:r>
            <a:r>
              <a:rPr lang="en-US" dirty="0"/>
              <a:t> main</a:t>
            </a:r>
          </a:p>
          <a:p>
            <a:pPr lvl="1"/>
            <a:r>
              <a:rPr lang="en-US" b="1" dirty="0"/>
              <a:t>Master password:</a:t>
            </a:r>
            <a:r>
              <a:rPr lang="en-US" dirty="0"/>
              <a:t> lab-password</a:t>
            </a:r>
          </a:p>
          <a:p>
            <a:pPr lvl="1"/>
            <a:r>
              <a:rPr lang="en-US" b="1" dirty="0"/>
              <a:t>Confirm password:</a:t>
            </a:r>
            <a:r>
              <a:rPr lang="en-US" dirty="0"/>
              <a:t> lab-password</a:t>
            </a:r>
          </a:p>
          <a:p>
            <a:r>
              <a:rPr lang="en-US" dirty="0"/>
              <a:t>Under </a:t>
            </a:r>
            <a:r>
              <a:rPr lang="en-US" b="1" dirty="0"/>
              <a:t>DB instance class</a:t>
            </a:r>
            <a:r>
              <a:rPr lang="en-US" dirty="0"/>
              <a:t>, configure:</a:t>
            </a:r>
          </a:p>
          <a:p>
            <a:pPr lvl="1"/>
            <a:r>
              <a:rPr lang="en-US" dirty="0"/>
              <a:t>Select </a:t>
            </a:r>
            <a:r>
              <a:rPr lang="en-US" b="1" dirty="0"/>
              <a:t>Burstable classes (includes t classes)</a:t>
            </a:r>
            <a:r>
              <a:rPr lang="en-US" dirty="0"/>
              <a:t>.</a:t>
            </a:r>
          </a:p>
          <a:p>
            <a:pPr lvl="1"/>
            <a:r>
              <a:rPr lang="en-US" dirty="0"/>
              <a:t>Select </a:t>
            </a:r>
            <a:r>
              <a:rPr lang="en-US" i="1" dirty="0"/>
              <a:t>db.t3.micro</a:t>
            </a:r>
            <a:endParaRPr lang="en-US" dirty="0"/>
          </a:p>
          <a:p>
            <a:r>
              <a:rPr lang="en-US" dirty="0"/>
              <a:t>Under </a:t>
            </a:r>
            <a:r>
              <a:rPr lang="en-US" b="1" dirty="0"/>
              <a:t>Storage</a:t>
            </a:r>
            <a:r>
              <a:rPr lang="en-US" dirty="0"/>
              <a:t>, configure:</a:t>
            </a:r>
          </a:p>
          <a:p>
            <a:pPr lvl="1"/>
            <a:r>
              <a:rPr lang="en-US" b="1" dirty="0"/>
              <a:t>Storage type:</a:t>
            </a:r>
            <a:r>
              <a:rPr lang="en-US" dirty="0"/>
              <a:t> </a:t>
            </a:r>
            <a:r>
              <a:rPr lang="en-US" i="1" dirty="0"/>
              <a:t>General Purpose (SSD)</a:t>
            </a:r>
            <a:endParaRPr lang="en-US" dirty="0"/>
          </a:p>
          <a:p>
            <a:pPr lvl="1"/>
            <a:r>
              <a:rPr lang="en-US" b="1" dirty="0"/>
              <a:t>Allocated storage:</a:t>
            </a:r>
            <a:r>
              <a:rPr lang="en-US" dirty="0"/>
              <a:t> </a:t>
            </a:r>
            <a:r>
              <a:rPr lang="en-US" i="1" dirty="0"/>
              <a:t>20</a:t>
            </a:r>
            <a:endParaRPr lang="en-US" dirty="0"/>
          </a:p>
          <a:p>
            <a:r>
              <a:rPr lang="en-US" dirty="0"/>
              <a:t>Under </a:t>
            </a:r>
            <a:r>
              <a:rPr lang="en-US" b="1" dirty="0"/>
              <a:t>Connectivity</a:t>
            </a:r>
            <a:r>
              <a:rPr lang="en-US" dirty="0"/>
              <a:t>, configure:</a:t>
            </a:r>
          </a:p>
          <a:p>
            <a:pPr lvl="1"/>
            <a:r>
              <a:rPr lang="en-US" b="1" dirty="0"/>
              <a:t>Virtual Private Cloud (VPC):</a:t>
            </a:r>
            <a:r>
              <a:rPr lang="en-US" dirty="0"/>
              <a:t> </a:t>
            </a:r>
            <a:r>
              <a:rPr lang="en-US" i="1" dirty="0"/>
              <a:t>Lab VPC</a:t>
            </a:r>
            <a:endParaRPr lang="en-US" dirty="0"/>
          </a:p>
          <a:p>
            <a:r>
              <a:rPr lang="en-US" dirty="0"/>
              <a:t>Under </a:t>
            </a:r>
            <a:r>
              <a:rPr lang="en-US" b="1" dirty="0"/>
              <a:t>Existing VPC security groups</a:t>
            </a:r>
            <a:r>
              <a:rPr lang="en-US" dirty="0"/>
              <a:t>, from the dropdown list:</a:t>
            </a:r>
          </a:p>
          <a:p>
            <a:pPr lvl="1"/>
            <a:r>
              <a:rPr lang="en-US" dirty="0"/>
              <a:t>Choose </a:t>
            </a:r>
            <a:r>
              <a:rPr lang="en-US" i="1" dirty="0"/>
              <a:t>DB Security Group</a:t>
            </a:r>
            <a:r>
              <a:rPr lang="en-US" dirty="0"/>
              <a:t>.</a:t>
            </a:r>
          </a:p>
          <a:p>
            <a:pPr lvl="1"/>
            <a:r>
              <a:rPr lang="en-US" dirty="0"/>
              <a:t>Deselect </a:t>
            </a:r>
            <a:r>
              <a:rPr lang="en-US" i="1" dirty="0"/>
              <a:t>default</a:t>
            </a:r>
            <a:r>
              <a:rPr lang="en-US" dirty="0" smtClean="0"/>
              <a:t>.</a:t>
            </a:r>
            <a:endParaRPr lang="en-US" dirty="0"/>
          </a:p>
        </p:txBody>
      </p:sp>
    </p:spTree>
    <p:extLst>
      <p:ext uri="{BB962C8B-B14F-4D97-AF65-F5344CB8AC3E}">
        <p14:creationId xmlns:p14="http://schemas.microsoft.com/office/powerpoint/2010/main" val="2951793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88640"/>
            <a:ext cx="7920880" cy="646331"/>
          </a:xfrm>
          <a:prstGeom prst="rect">
            <a:avLst/>
          </a:prstGeom>
          <a:noFill/>
        </p:spPr>
        <p:txBody>
          <a:bodyPr wrap="square" rtlCol="0">
            <a:spAutoFit/>
          </a:bodyPr>
          <a:lstStyle/>
          <a:p>
            <a:r>
              <a:rPr lang="en-US" b="1" dirty="0"/>
              <a:t>Task 4: Interact with Your </a:t>
            </a:r>
            <a:r>
              <a:rPr lang="en-US" b="1" dirty="0" err="1"/>
              <a:t>Databas</a:t>
            </a:r>
            <a:endParaRPr lang="en-US" b="1" dirty="0"/>
          </a:p>
          <a:p>
            <a:endParaRPr lang="en-IN" dirty="0"/>
          </a:p>
        </p:txBody>
      </p:sp>
      <p:sp>
        <p:nvSpPr>
          <p:cNvPr id="4" name="Rectangle 1"/>
          <p:cNvSpPr>
            <a:spLocks noChangeArrowheads="1"/>
          </p:cNvSpPr>
          <p:nvPr/>
        </p:nvSpPr>
        <p:spPr bwMode="auto">
          <a:xfrm>
            <a:off x="0" y="-1385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Box 6"/>
          <p:cNvSpPr txBox="1"/>
          <p:nvPr/>
        </p:nvSpPr>
        <p:spPr>
          <a:xfrm>
            <a:off x="331912" y="948462"/>
            <a:ext cx="8784976" cy="369332"/>
          </a:xfrm>
          <a:prstGeom prst="rect">
            <a:avLst/>
          </a:prstGeom>
          <a:noFill/>
        </p:spPr>
        <p:txBody>
          <a:bodyPr wrap="square" rtlCol="0">
            <a:spAutoFit/>
          </a:bodyPr>
          <a:lstStyle/>
          <a:p>
            <a:endParaRPr lang="en-IN" dirty="0"/>
          </a:p>
        </p:txBody>
      </p:sp>
      <p:sp>
        <p:nvSpPr>
          <p:cNvPr id="8" name="Rectangle 2"/>
          <p:cNvSpPr>
            <a:spLocks noChangeArrowheads="1"/>
          </p:cNvSpPr>
          <p:nvPr/>
        </p:nvSpPr>
        <p:spPr bwMode="auto">
          <a:xfrm>
            <a:off x="0" y="-1385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Box 8"/>
          <p:cNvSpPr txBox="1"/>
          <p:nvPr/>
        </p:nvSpPr>
        <p:spPr>
          <a:xfrm>
            <a:off x="467544" y="1133128"/>
            <a:ext cx="7920880" cy="2862322"/>
          </a:xfrm>
          <a:prstGeom prst="rect">
            <a:avLst/>
          </a:prstGeom>
          <a:noFill/>
        </p:spPr>
        <p:txBody>
          <a:bodyPr wrap="square" rtlCol="0">
            <a:spAutoFit/>
          </a:bodyPr>
          <a:lstStyle/>
          <a:p>
            <a:r>
              <a:rPr lang="en-US" dirty="0"/>
              <a:t>Choose the </a:t>
            </a:r>
            <a:r>
              <a:rPr lang="en-US" b="1" dirty="0"/>
              <a:t>RDS</a:t>
            </a:r>
            <a:r>
              <a:rPr lang="en-US" dirty="0"/>
              <a:t> link at the top of the page</a:t>
            </a:r>
            <a:r>
              <a:rPr lang="en-US" dirty="0" smtClean="0"/>
              <a:t>.</a:t>
            </a:r>
          </a:p>
          <a:p>
            <a:endParaRPr lang="en-US" dirty="0"/>
          </a:p>
          <a:p>
            <a:endParaRPr lang="en-US" dirty="0" smtClean="0"/>
          </a:p>
          <a:p>
            <a:r>
              <a:rPr lang="en-US" dirty="0"/>
              <a:t>Configure the following settings:</a:t>
            </a:r>
          </a:p>
          <a:p>
            <a:r>
              <a:rPr lang="en-US" b="1" dirty="0"/>
              <a:t>Endpoint:</a:t>
            </a:r>
            <a:r>
              <a:rPr lang="en-US" dirty="0"/>
              <a:t> Paste the Endpoint you copied to a text editor earlier</a:t>
            </a:r>
          </a:p>
          <a:p>
            <a:r>
              <a:rPr lang="en-US" b="1" dirty="0"/>
              <a:t>Database:</a:t>
            </a:r>
            <a:r>
              <a:rPr lang="en-US" dirty="0"/>
              <a:t> lab</a:t>
            </a:r>
          </a:p>
          <a:p>
            <a:r>
              <a:rPr lang="en-US" b="1" dirty="0"/>
              <a:t>Username:</a:t>
            </a:r>
            <a:r>
              <a:rPr lang="en-US" dirty="0"/>
              <a:t> main</a:t>
            </a:r>
          </a:p>
          <a:p>
            <a:r>
              <a:rPr lang="en-US" b="1" dirty="0"/>
              <a:t>Password:</a:t>
            </a:r>
            <a:r>
              <a:rPr lang="en-US" dirty="0"/>
              <a:t> lab-password</a:t>
            </a:r>
          </a:p>
          <a:p>
            <a:r>
              <a:rPr lang="en-US" dirty="0"/>
              <a:t>Choose </a:t>
            </a:r>
            <a:r>
              <a:rPr lang="en-US" b="1" dirty="0"/>
              <a:t>Submit</a:t>
            </a:r>
            <a:endParaRPr lang="en-US" dirty="0"/>
          </a:p>
          <a:p>
            <a:endParaRPr lang="en-IN" dirty="0"/>
          </a:p>
        </p:txBody>
      </p:sp>
    </p:spTree>
    <p:extLst>
      <p:ext uri="{BB962C8B-B14F-4D97-AF65-F5344CB8AC3E}">
        <p14:creationId xmlns:p14="http://schemas.microsoft.com/office/powerpoint/2010/main" val="225230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80728"/>
            <a:ext cx="5112568" cy="646331"/>
          </a:xfrm>
          <a:prstGeom prst="rect">
            <a:avLst/>
          </a:prstGeom>
          <a:noFill/>
        </p:spPr>
        <p:txBody>
          <a:bodyPr wrap="square" rtlCol="0">
            <a:spAutoFit/>
          </a:bodyPr>
          <a:lstStyle/>
          <a:p>
            <a:r>
              <a:rPr lang="en-US" dirty="0"/>
              <a:t>Scale &amp; Load Balance your Architecture</a:t>
            </a:r>
          </a:p>
          <a:p>
            <a:endParaRPr lang="en-IN" dirty="0"/>
          </a:p>
        </p:txBody>
      </p:sp>
    </p:spTree>
    <p:extLst>
      <p:ext uri="{BB962C8B-B14F-4D97-AF65-F5344CB8AC3E}">
        <p14:creationId xmlns:p14="http://schemas.microsoft.com/office/powerpoint/2010/main" val="3723208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764704"/>
            <a:ext cx="5112568" cy="646331"/>
          </a:xfrm>
          <a:prstGeom prst="rect">
            <a:avLst/>
          </a:prstGeom>
          <a:noFill/>
        </p:spPr>
        <p:txBody>
          <a:bodyPr wrap="square" rtlCol="0">
            <a:spAutoFit/>
          </a:bodyPr>
          <a:lstStyle/>
          <a:p>
            <a:r>
              <a:rPr lang="en-US" b="1" dirty="0"/>
              <a:t>Task 1: Create an AMI for Auto Scaling</a:t>
            </a:r>
          </a:p>
          <a:p>
            <a:endParaRPr lang="en-IN" dirty="0"/>
          </a:p>
        </p:txBody>
      </p:sp>
      <p:sp>
        <p:nvSpPr>
          <p:cNvPr id="3" name="TextBox 2"/>
          <p:cNvSpPr txBox="1"/>
          <p:nvPr/>
        </p:nvSpPr>
        <p:spPr>
          <a:xfrm>
            <a:off x="683568" y="1916832"/>
            <a:ext cx="8280920" cy="1754326"/>
          </a:xfrm>
          <a:prstGeom prst="rect">
            <a:avLst/>
          </a:prstGeom>
          <a:noFill/>
        </p:spPr>
        <p:txBody>
          <a:bodyPr wrap="square" rtlCol="0">
            <a:spAutoFit/>
          </a:bodyPr>
          <a:lstStyle/>
          <a:p>
            <a:r>
              <a:rPr lang="en-US" dirty="0"/>
              <a:t>In the </a:t>
            </a:r>
            <a:r>
              <a:rPr lang="en-US" b="1" dirty="0"/>
              <a:t>AWS Management Console</a:t>
            </a:r>
            <a:r>
              <a:rPr lang="en-US" dirty="0"/>
              <a:t>, on the </a:t>
            </a:r>
            <a:r>
              <a:rPr lang="en-US" b="1" dirty="0"/>
              <a:t>Services </a:t>
            </a:r>
            <a:r>
              <a:rPr lang="en-US" dirty="0"/>
              <a:t>menu, click </a:t>
            </a:r>
            <a:r>
              <a:rPr lang="en-US" b="1" dirty="0"/>
              <a:t>EC2</a:t>
            </a:r>
            <a:r>
              <a:rPr lang="en-US" dirty="0"/>
              <a:t>.</a:t>
            </a:r>
          </a:p>
          <a:p>
            <a:r>
              <a:rPr lang="en-US" dirty="0"/>
              <a:t>In the left navigation pane, click </a:t>
            </a:r>
            <a:r>
              <a:rPr lang="en-US" b="1" dirty="0"/>
              <a:t>Instances</a:t>
            </a:r>
            <a:r>
              <a:rPr lang="en-US" dirty="0"/>
              <a:t>.</a:t>
            </a:r>
          </a:p>
          <a:p>
            <a:r>
              <a:rPr lang="en-US" dirty="0"/>
              <a:t>First, you will confirm that the instance is running.</a:t>
            </a:r>
          </a:p>
          <a:p>
            <a:r>
              <a:rPr lang="en-US" dirty="0"/>
              <a:t>Wait until the </a:t>
            </a:r>
            <a:r>
              <a:rPr lang="en-US" b="1" dirty="0"/>
              <a:t>Status Checks</a:t>
            </a:r>
            <a:r>
              <a:rPr lang="en-US" dirty="0"/>
              <a:t> for </a:t>
            </a:r>
            <a:r>
              <a:rPr lang="en-US" b="1" dirty="0"/>
              <a:t>Web Server 1</a:t>
            </a:r>
            <a:r>
              <a:rPr lang="en-US" dirty="0"/>
              <a:t> displays </a:t>
            </a:r>
            <a:r>
              <a:rPr lang="en-US" i="1" dirty="0"/>
              <a:t>2/2 checks passed</a:t>
            </a:r>
            <a:r>
              <a:rPr lang="en-US" dirty="0"/>
              <a:t>. Click refresh to update.</a:t>
            </a:r>
          </a:p>
          <a:p>
            <a:endParaRPr lang="en-IN" dirty="0"/>
          </a:p>
        </p:txBody>
      </p:sp>
      <p:sp>
        <p:nvSpPr>
          <p:cNvPr id="4" name="TextBox 3"/>
          <p:cNvSpPr txBox="1"/>
          <p:nvPr/>
        </p:nvSpPr>
        <p:spPr>
          <a:xfrm>
            <a:off x="827584" y="4149080"/>
            <a:ext cx="7776864" cy="1754326"/>
          </a:xfrm>
          <a:prstGeom prst="rect">
            <a:avLst/>
          </a:prstGeom>
          <a:noFill/>
        </p:spPr>
        <p:txBody>
          <a:bodyPr wrap="square" rtlCol="0">
            <a:spAutoFit/>
          </a:bodyPr>
          <a:lstStyle/>
          <a:p>
            <a:r>
              <a:rPr lang="en-US" dirty="0"/>
              <a:t>Select </a:t>
            </a:r>
            <a:r>
              <a:rPr lang="en-US" b="1" dirty="0"/>
              <a:t>Web Server 1</a:t>
            </a:r>
            <a:r>
              <a:rPr lang="en-US" dirty="0"/>
              <a:t>.</a:t>
            </a:r>
          </a:p>
          <a:p>
            <a:r>
              <a:rPr lang="en-US" dirty="0"/>
              <a:t>In the </a:t>
            </a:r>
            <a:r>
              <a:rPr lang="en-US" b="1" dirty="0"/>
              <a:t>Actions </a:t>
            </a:r>
            <a:r>
              <a:rPr lang="en-US" dirty="0"/>
              <a:t>menu, click </a:t>
            </a:r>
            <a:r>
              <a:rPr lang="en-US" b="1" dirty="0"/>
              <a:t>Image and templates</a:t>
            </a:r>
            <a:r>
              <a:rPr lang="en-US" dirty="0"/>
              <a:t> &gt; </a:t>
            </a:r>
            <a:r>
              <a:rPr lang="en-US" b="1" dirty="0"/>
              <a:t>Create image</a:t>
            </a:r>
            <a:r>
              <a:rPr lang="en-US" dirty="0"/>
              <a:t>, then configure:</a:t>
            </a:r>
          </a:p>
          <a:p>
            <a:pPr lvl="1"/>
            <a:r>
              <a:rPr lang="en-US" b="1" dirty="0"/>
              <a:t>Image name:</a:t>
            </a:r>
            <a:r>
              <a:rPr lang="en-US" dirty="0"/>
              <a:t> </a:t>
            </a:r>
            <a:r>
              <a:rPr lang="en-US" dirty="0" err="1"/>
              <a:t>WebServerAMI</a:t>
            </a:r>
            <a:endParaRPr lang="en-US" dirty="0"/>
          </a:p>
          <a:p>
            <a:pPr lvl="1"/>
            <a:r>
              <a:rPr lang="en-US" b="1" dirty="0"/>
              <a:t>Image description:</a:t>
            </a:r>
            <a:r>
              <a:rPr lang="en-US" dirty="0"/>
              <a:t> Lab AMI for Web Server</a:t>
            </a:r>
          </a:p>
          <a:p>
            <a:r>
              <a:rPr lang="en-US" dirty="0"/>
              <a:t>Click </a:t>
            </a:r>
            <a:r>
              <a:rPr lang="en-US" b="1" dirty="0"/>
              <a:t>Create image</a:t>
            </a:r>
            <a:endParaRPr lang="en-US" dirty="0"/>
          </a:p>
          <a:p>
            <a:endParaRPr lang="en-IN" dirty="0"/>
          </a:p>
        </p:txBody>
      </p:sp>
    </p:spTree>
    <p:extLst>
      <p:ext uri="{BB962C8B-B14F-4D97-AF65-F5344CB8AC3E}">
        <p14:creationId xmlns:p14="http://schemas.microsoft.com/office/powerpoint/2010/main" val="365918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332656"/>
            <a:ext cx="7848872" cy="5078313"/>
          </a:xfrm>
          <a:prstGeom prst="rect">
            <a:avLst/>
          </a:prstGeom>
          <a:noFill/>
        </p:spPr>
        <p:txBody>
          <a:bodyPr wrap="square" rtlCol="0">
            <a:spAutoFit/>
          </a:bodyPr>
          <a:lstStyle/>
          <a:p>
            <a:r>
              <a:rPr lang="en-US" b="1" dirty="0"/>
              <a:t>Task 2: Create a Load Balancer</a:t>
            </a:r>
          </a:p>
          <a:p>
            <a:r>
              <a:rPr lang="en-US" dirty="0"/>
              <a:t>In the left navigation pane, choose </a:t>
            </a:r>
            <a:r>
              <a:rPr lang="en-US" b="1" dirty="0"/>
              <a:t>Target Groups</a:t>
            </a:r>
            <a:r>
              <a:rPr lang="en-US" dirty="0" smtClean="0"/>
              <a:t>.</a:t>
            </a:r>
          </a:p>
          <a:p>
            <a:endParaRPr lang="en-US" dirty="0"/>
          </a:p>
          <a:p>
            <a:endParaRPr lang="en-IN" dirty="0"/>
          </a:p>
          <a:p>
            <a:pPr lvl="1"/>
            <a:r>
              <a:rPr lang="en-IN" dirty="0"/>
              <a:t>Choose </a:t>
            </a:r>
            <a:r>
              <a:rPr lang="en-IN" b="1" dirty="0"/>
              <a:t>Create target group</a:t>
            </a:r>
            <a:endParaRPr lang="en-IN" dirty="0"/>
          </a:p>
          <a:p>
            <a:pPr lvl="1"/>
            <a:r>
              <a:rPr lang="en-IN" dirty="0"/>
              <a:t>Choose a target type: </a:t>
            </a:r>
            <a:r>
              <a:rPr lang="en-IN" b="1" dirty="0"/>
              <a:t>Instances</a:t>
            </a:r>
            <a:endParaRPr lang="en-IN" dirty="0"/>
          </a:p>
          <a:p>
            <a:pPr lvl="1"/>
            <a:r>
              <a:rPr lang="en-IN" b="1" dirty="0"/>
              <a:t>Target group name</a:t>
            </a:r>
            <a:r>
              <a:rPr lang="en-IN" dirty="0"/>
              <a:t>, enter: </a:t>
            </a:r>
            <a:r>
              <a:rPr lang="en-IN" dirty="0" err="1"/>
              <a:t>LabGroup</a:t>
            </a:r>
            <a:endParaRPr lang="en-IN" dirty="0"/>
          </a:p>
          <a:p>
            <a:pPr lvl="1"/>
            <a:r>
              <a:rPr lang="en-IN" dirty="0"/>
              <a:t>Select </a:t>
            </a:r>
            <a:r>
              <a:rPr lang="en-IN" b="1" dirty="0"/>
              <a:t>Lab VPC</a:t>
            </a:r>
            <a:r>
              <a:rPr lang="en-IN" dirty="0"/>
              <a:t> from the </a:t>
            </a:r>
            <a:r>
              <a:rPr lang="en-IN" b="1" dirty="0"/>
              <a:t>VPC</a:t>
            </a:r>
            <a:r>
              <a:rPr lang="en-IN" dirty="0"/>
              <a:t> drop-down menu.</a:t>
            </a:r>
          </a:p>
          <a:p>
            <a:r>
              <a:rPr lang="en-IN" dirty="0"/>
              <a:t>Choose </a:t>
            </a:r>
            <a:r>
              <a:rPr lang="en-IN" b="1" dirty="0"/>
              <a:t>Next</a:t>
            </a:r>
            <a:r>
              <a:rPr lang="en-IN" dirty="0"/>
              <a:t>. The </a:t>
            </a:r>
            <a:r>
              <a:rPr lang="en-IN" b="1" dirty="0"/>
              <a:t>Register targets</a:t>
            </a:r>
            <a:r>
              <a:rPr lang="en-IN" dirty="0"/>
              <a:t> screen appears.</a:t>
            </a:r>
          </a:p>
          <a:p>
            <a:r>
              <a:rPr lang="en-US" dirty="0"/>
              <a:t>Review the settings and choose </a:t>
            </a:r>
            <a:r>
              <a:rPr lang="en-US" b="1" dirty="0"/>
              <a:t>Create target group</a:t>
            </a:r>
            <a:endParaRPr lang="en-US" dirty="0"/>
          </a:p>
          <a:p>
            <a:r>
              <a:rPr lang="en-US" dirty="0"/>
              <a:t>In the left navigation pane, click </a:t>
            </a:r>
            <a:r>
              <a:rPr lang="en-US" b="1" dirty="0"/>
              <a:t>Load Balancers</a:t>
            </a:r>
            <a:r>
              <a:rPr lang="en-US" dirty="0"/>
              <a:t>.</a:t>
            </a:r>
          </a:p>
          <a:p>
            <a:r>
              <a:rPr lang="en-US" dirty="0"/>
              <a:t>At the top of the screen, choose </a:t>
            </a:r>
            <a:r>
              <a:rPr lang="en-US" b="1" dirty="0"/>
              <a:t>Create Load Balancer</a:t>
            </a:r>
            <a:r>
              <a:rPr lang="en-US" dirty="0"/>
              <a:t>.</a:t>
            </a:r>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340283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216220"/>
            <a:ext cx="3999749" cy="646331"/>
          </a:xfrm>
          <a:prstGeom prst="rect">
            <a:avLst/>
          </a:prstGeom>
          <a:noFill/>
        </p:spPr>
        <p:txBody>
          <a:bodyPr wrap="none" rtlCol="0">
            <a:spAutoFit/>
          </a:bodyPr>
          <a:lstStyle/>
          <a:p>
            <a:r>
              <a:rPr lang="en-US" dirty="0"/>
              <a:t>Build your VPC and Launch a Web Server</a:t>
            </a:r>
          </a:p>
          <a:p>
            <a:endParaRPr lang="en-IN" dirty="0"/>
          </a:p>
        </p:txBody>
      </p:sp>
      <p:sp>
        <p:nvSpPr>
          <p:cNvPr id="4" name="TextBox 3"/>
          <p:cNvSpPr txBox="1"/>
          <p:nvPr/>
        </p:nvSpPr>
        <p:spPr>
          <a:xfrm>
            <a:off x="827584" y="1556792"/>
            <a:ext cx="7976030" cy="1754326"/>
          </a:xfrm>
          <a:prstGeom prst="rect">
            <a:avLst/>
          </a:prstGeom>
          <a:noFill/>
        </p:spPr>
        <p:txBody>
          <a:bodyPr wrap="none" rtlCol="0">
            <a:spAutoFit/>
          </a:bodyPr>
          <a:lstStyle/>
          <a:p>
            <a:r>
              <a:rPr lang="en-US" dirty="0"/>
              <a:t>At the top of these instructions, choose Start Lab to launch your lab.</a:t>
            </a:r>
          </a:p>
          <a:p>
            <a:r>
              <a:rPr lang="en-US" dirty="0"/>
              <a:t>A Start Lab panel opens displaying the lab status.</a:t>
            </a:r>
          </a:p>
          <a:p>
            <a:r>
              <a:rPr lang="en-US" dirty="0"/>
              <a:t> </a:t>
            </a:r>
          </a:p>
          <a:p>
            <a:r>
              <a:rPr lang="en-US" dirty="0"/>
              <a:t>Wait until you see the message "</a:t>
            </a:r>
            <a:r>
              <a:rPr lang="en-US" b="1" dirty="0"/>
              <a:t>Lab status: ready</a:t>
            </a:r>
            <a:r>
              <a:rPr lang="en-US" dirty="0"/>
              <a:t>", then choose the </a:t>
            </a:r>
            <a:r>
              <a:rPr lang="en-US" b="1" dirty="0"/>
              <a:t>X</a:t>
            </a:r>
            <a:r>
              <a:rPr lang="en-US" dirty="0"/>
              <a:t> to close the </a:t>
            </a:r>
            <a:endParaRPr lang="en-US" dirty="0" smtClean="0"/>
          </a:p>
          <a:p>
            <a:r>
              <a:rPr lang="en-US" dirty="0" smtClean="0"/>
              <a:t>Start </a:t>
            </a:r>
            <a:r>
              <a:rPr lang="en-US" dirty="0"/>
              <a:t>Lab panel</a:t>
            </a:r>
          </a:p>
          <a:p>
            <a:endParaRPr lang="en-IN" dirty="0"/>
          </a:p>
        </p:txBody>
      </p:sp>
      <p:sp>
        <p:nvSpPr>
          <p:cNvPr id="5" name="Rectangle 4"/>
          <p:cNvSpPr/>
          <p:nvPr/>
        </p:nvSpPr>
        <p:spPr>
          <a:xfrm>
            <a:off x="1043608" y="3398868"/>
            <a:ext cx="4365298" cy="369332"/>
          </a:xfrm>
          <a:prstGeom prst="rect">
            <a:avLst/>
          </a:prstGeom>
        </p:spPr>
        <p:txBody>
          <a:bodyPr wrap="none">
            <a:spAutoFit/>
          </a:bodyPr>
          <a:lstStyle/>
          <a:p>
            <a:r>
              <a:rPr lang="en-US" dirty="0"/>
              <a:t>At the top of these instructions, choose AWS</a:t>
            </a:r>
            <a:endParaRPr lang="en-IN" dirty="0"/>
          </a:p>
        </p:txBody>
      </p:sp>
      <p:sp>
        <p:nvSpPr>
          <p:cNvPr id="7" name="TextBox 6"/>
          <p:cNvSpPr txBox="1"/>
          <p:nvPr/>
        </p:nvSpPr>
        <p:spPr>
          <a:xfrm>
            <a:off x="971600" y="3908989"/>
            <a:ext cx="7615990" cy="923330"/>
          </a:xfrm>
          <a:prstGeom prst="rect">
            <a:avLst/>
          </a:prstGeom>
          <a:noFill/>
        </p:spPr>
        <p:txBody>
          <a:bodyPr wrap="square" rtlCol="0">
            <a:spAutoFit/>
          </a:bodyPr>
          <a:lstStyle/>
          <a:p>
            <a:r>
              <a:rPr lang="en-US" dirty="0" smtClean="0"/>
              <a:t>in </a:t>
            </a:r>
            <a:r>
              <a:rPr lang="en-US" dirty="0"/>
              <a:t>the search box to the right of </a:t>
            </a:r>
            <a:r>
              <a:rPr lang="en-US" b="1" dirty="0"/>
              <a:t>Services</a:t>
            </a:r>
            <a:r>
              <a:rPr lang="en-US" dirty="0"/>
              <a:t>, search for and choose </a:t>
            </a:r>
            <a:r>
              <a:rPr lang="en-US" b="1" dirty="0"/>
              <a:t>VPC</a:t>
            </a:r>
            <a:r>
              <a:rPr lang="en-US" dirty="0"/>
              <a:t> to open the VPC console.</a:t>
            </a:r>
          </a:p>
          <a:p>
            <a:endParaRPr lang="en-IN" dirty="0"/>
          </a:p>
        </p:txBody>
      </p:sp>
      <p:sp>
        <p:nvSpPr>
          <p:cNvPr id="8" name="TextBox 7"/>
          <p:cNvSpPr txBox="1"/>
          <p:nvPr/>
        </p:nvSpPr>
        <p:spPr>
          <a:xfrm>
            <a:off x="1043608" y="5157192"/>
            <a:ext cx="7726539" cy="1200329"/>
          </a:xfrm>
          <a:prstGeom prst="rect">
            <a:avLst/>
          </a:prstGeom>
          <a:noFill/>
        </p:spPr>
        <p:txBody>
          <a:bodyPr wrap="none" rtlCol="0">
            <a:spAutoFit/>
          </a:bodyPr>
          <a:lstStyle/>
          <a:p>
            <a:r>
              <a:rPr lang="en-US" dirty="0"/>
              <a:t>In the top right of the screen, verify that </a:t>
            </a:r>
            <a:r>
              <a:rPr lang="en-US" b="1" dirty="0"/>
              <a:t>N. Virginia (us-east-1)</a:t>
            </a:r>
            <a:r>
              <a:rPr lang="en-US" dirty="0"/>
              <a:t> is the region. </a:t>
            </a:r>
          </a:p>
          <a:p>
            <a:r>
              <a:rPr lang="en-US" dirty="0"/>
              <a:t>Choose the </a:t>
            </a:r>
            <a:r>
              <a:rPr lang="en-US" b="1" dirty="0"/>
              <a:t>VPC dashboard</a:t>
            </a:r>
            <a:r>
              <a:rPr lang="en-US" dirty="0"/>
              <a:t> link which is also towards the top left of the console.</a:t>
            </a:r>
          </a:p>
          <a:p>
            <a:r>
              <a:rPr lang="en-US" dirty="0"/>
              <a:t>Next, choose </a:t>
            </a:r>
            <a:r>
              <a:rPr lang="en-US" b="1" dirty="0"/>
              <a:t>Create VPC</a:t>
            </a:r>
            <a:endParaRPr lang="en-US" dirty="0"/>
          </a:p>
          <a:p>
            <a:endParaRPr lang="en-IN" dirty="0"/>
          </a:p>
        </p:txBody>
      </p:sp>
    </p:spTree>
    <p:extLst>
      <p:ext uri="{BB962C8B-B14F-4D97-AF65-F5344CB8AC3E}">
        <p14:creationId xmlns:p14="http://schemas.microsoft.com/office/powerpoint/2010/main" val="3652149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764704"/>
            <a:ext cx="8640960" cy="646331"/>
          </a:xfrm>
          <a:prstGeom prst="rect">
            <a:avLst/>
          </a:prstGeom>
          <a:noFill/>
        </p:spPr>
        <p:txBody>
          <a:bodyPr wrap="square" rtlCol="0">
            <a:spAutoFit/>
          </a:bodyPr>
          <a:lstStyle/>
          <a:p>
            <a:r>
              <a:rPr lang="en-US" b="1" dirty="0"/>
              <a:t>Task 3: Create a Launch Configuration and an Auto Scaling Group</a:t>
            </a:r>
          </a:p>
          <a:p>
            <a:endParaRPr lang="en-IN" dirty="0"/>
          </a:p>
        </p:txBody>
      </p:sp>
      <p:sp>
        <p:nvSpPr>
          <p:cNvPr id="3" name="TextBox 2"/>
          <p:cNvSpPr txBox="1"/>
          <p:nvPr/>
        </p:nvSpPr>
        <p:spPr>
          <a:xfrm>
            <a:off x="467544" y="1700808"/>
            <a:ext cx="8280920" cy="2862322"/>
          </a:xfrm>
          <a:prstGeom prst="rect">
            <a:avLst/>
          </a:prstGeom>
          <a:noFill/>
        </p:spPr>
        <p:txBody>
          <a:bodyPr wrap="square" rtlCol="0">
            <a:spAutoFit/>
          </a:bodyPr>
          <a:lstStyle/>
          <a:p>
            <a:r>
              <a:rPr lang="en-IN" dirty="0"/>
              <a:t>In the left navigation pane, click </a:t>
            </a:r>
            <a:r>
              <a:rPr lang="en-IN" b="1" dirty="0"/>
              <a:t>Launch Configurations</a:t>
            </a:r>
            <a:r>
              <a:rPr lang="en-IN" dirty="0"/>
              <a:t>.</a:t>
            </a:r>
          </a:p>
          <a:p>
            <a:r>
              <a:rPr lang="en-IN" dirty="0"/>
              <a:t>Click </a:t>
            </a:r>
            <a:r>
              <a:rPr lang="en-IN" b="1" dirty="0"/>
              <a:t>Create launch configuration</a:t>
            </a:r>
            <a:endParaRPr lang="en-IN" dirty="0"/>
          </a:p>
          <a:p>
            <a:r>
              <a:rPr lang="en-IN" dirty="0"/>
              <a:t>Configure these settings:</a:t>
            </a:r>
          </a:p>
          <a:p>
            <a:pPr lvl="1"/>
            <a:r>
              <a:rPr lang="en-IN" b="1" dirty="0"/>
              <a:t>Launch configuration name:</a:t>
            </a:r>
            <a:r>
              <a:rPr lang="en-IN" dirty="0"/>
              <a:t> </a:t>
            </a:r>
            <a:r>
              <a:rPr lang="en-IN" dirty="0" err="1"/>
              <a:t>LabConfig</a:t>
            </a:r>
            <a:endParaRPr lang="en-IN" dirty="0"/>
          </a:p>
          <a:p>
            <a:pPr lvl="1"/>
            <a:r>
              <a:rPr lang="en-IN" b="1" dirty="0"/>
              <a:t>Amazon Machine Image (AMI)</a:t>
            </a:r>
            <a:r>
              <a:rPr lang="en-IN" dirty="0"/>
              <a:t> Choose </a:t>
            </a:r>
            <a:r>
              <a:rPr lang="en-IN" i="1" dirty="0"/>
              <a:t>Web Server AMI</a:t>
            </a:r>
            <a:endParaRPr lang="en-IN" dirty="0"/>
          </a:p>
          <a:p>
            <a:pPr lvl="1"/>
            <a:r>
              <a:rPr lang="en-IN" b="1" dirty="0"/>
              <a:t>Instance type:</a:t>
            </a:r>
            <a:r>
              <a:rPr lang="en-IN" dirty="0"/>
              <a:t> </a:t>
            </a:r>
          </a:p>
          <a:p>
            <a:pPr lvl="2"/>
            <a:r>
              <a:rPr lang="en-IN" dirty="0"/>
              <a:t>Choose </a:t>
            </a:r>
            <a:r>
              <a:rPr lang="en-IN" b="1" dirty="0" err="1"/>
              <a:t>Choose</a:t>
            </a:r>
            <a:r>
              <a:rPr lang="en-IN" b="1" dirty="0"/>
              <a:t> instance type</a:t>
            </a:r>
            <a:endParaRPr lang="en-IN" dirty="0"/>
          </a:p>
          <a:p>
            <a:pPr lvl="2"/>
            <a:r>
              <a:rPr lang="en-IN" dirty="0"/>
              <a:t>Select </a:t>
            </a:r>
            <a:r>
              <a:rPr lang="en-IN" i="1" dirty="0"/>
              <a:t>t3.micro</a:t>
            </a:r>
            <a:endParaRPr lang="en-IN" dirty="0"/>
          </a:p>
          <a:p>
            <a:pPr lvl="2"/>
            <a:r>
              <a:rPr lang="en-IN" dirty="0"/>
              <a:t>Choose </a:t>
            </a:r>
            <a:r>
              <a:rPr lang="en-IN" b="1" dirty="0" err="1"/>
              <a:t>Choose</a:t>
            </a:r>
            <a:endParaRPr lang="en-IN" dirty="0"/>
          </a:p>
          <a:p>
            <a:endParaRPr lang="en-IN" dirty="0"/>
          </a:p>
        </p:txBody>
      </p:sp>
    </p:spTree>
    <p:extLst>
      <p:ext uri="{BB962C8B-B14F-4D97-AF65-F5344CB8AC3E}">
        <p14:creationId xmlns:p14="http://schemas.microsoft.com/office/powerpoint/2010/main" val="583834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836712"/>
            <a:ext cx="8424936" cy="5909310"/>
          </a:xfrm>
          <a:prstGeom prst="rect">
            <a:avLst/>
          </a:prstGeom>
          <a:noFill/>
        </p:spPr>
        <p:txBody>
          <a:bodyPr wrap="square" rtlCol="0">
            <a:spAutoFit/>
          </a:bodyPr>
          <a:lstStyle/>
          <a:p>
            <a:endParaRPr lang="en-US" dirty="0"/>
          </a:p>
          <a:p>
            <a:pPr lvl="1"/>
            <a:r>
              <a:rPr lang="en-US" dirty="0"/>
              <a:t>Choose </a:t>
            </a:r>
            <a:r>
              <a:rPr lang="en-US" b="1" dirty="0"/>
              <a:t>Select an existing security group</a:t>
            </a:r>
            <a:endParaRPr lang="en-US" dirty="0"/>
          </a:p>
          <a:p>
            <a:pPr lvl="1"/>
            <a:r>
              <a:rPr lang="en-US" dirty="0"/>
              <a:t>Select </a:t>
            </a:r>
            <a:r>
              <a:rPr lang="en-US" b="1" dirty="0"/>
              <a:t>Web Security Group</a:t>
            </a:r>
            <a:endParaRPr lang="en-US" dirty="0"/>
          </a:p>
          <a:p>
            <a:r>
              <a:rPr lang="en-US" dirty="0"/>
              <a:t>Under </a:t>
            </a:r>
            <a:r>
              <a:rPr lang="en-US" b="1" dirty="0"/>
              <a:t>Key pair</a:t>
            </a:r>
            <a:r>
              <a:rPr lang="en-US" dirty="0"/>
              <a:t> configure:</a:t>
            </a:r>
          </a:p>
          <a:p>
            <a:pPr lvl="1"/>
            <a:r>
              <a:rPr lang="en-US" b="1" dirty="0"/>
              <a:t>Key pair options:</a:t>
            </a:r>
            <a:r>
              <a:rPr lang="en-US" dirty="0"/>
              <a:t> </a:t>
            </a:r>
            <a:r>
              <a:rPr lang="en-US" i="1" dirty="0"/>
              <a:t>Choose an existing key pair</a:t>
            </a:r>
            <a:endParaRPr lang="en-US" dirty="0"/>
          </a:p>
          <a:p>
            <a:pPr lvl="1"/>
            <a:r>
              <a:rPr lang="en-US" b="1" dirty="0"/>
              <a:t>Existing key pair:</a:t>
            </a:r>
            <a:r>
              <a:rPr lang="en-US" dirty="0"/>
              <a:t> </a:t>
            </a:r>
            <a:r>
              <a:rPr lang="en-US" dirty="0" err="1"/>
              <a:t>vockey</a:t>
            </a:r>
            <a:endParaRPr lang="en-US" dirty="0"/>
          </a:p>
          <a:p>
            <a:pPr lvl="1"/>
            <a:r>
              <a:rPr lang="en-US" dirty="0"/>
              <a:t>Select </a:t>
            </a:r>
            <a:r>
              <a:rPr lang="en-US" b="1" dirty="0"/>
              <a:t>I acknowledge...</a:t>
            </a:r>
            <a:endParaRPr lang="en-US" dirty="0"/>
          </a:p>
          <a:p>
            <a:pPr lvl="1"/>
            <a:r>
              <a:rPr lang="en-US" dirty="0"/>
              <a:t>Click </a:t>
            </a:r>
            <a:r>
              <a:rPr lang="en-US" b="1" dirty="0"/>
              <a:t>Create launch configuration</a:t>
            </a:r>
            <a:endParaRPr lang="en-US" dirty="0"/>
          </a:p>
          <a:p>
            <a:r>
              <a:rPr lang="en-US" dirty="0"/>
              <a:t>You will now create an Auto Scaling group that uses this Launch Configuration.</a:t>
            </a:r>
          </a:p>
          <a:p>
            <a:r>
              <a:rPr lang="en-US" dirty="0"/>
              <a:t>Select the checkbox for the </a:t>
            </a:r>
            <a:r>
              <a:rPr lang="en-US" i="1" dirty="0" err="1"/>
              <a:t>LabConfig</a:t>
            </a:r>
            <a:r>
              <a:rPr lang="en-US" dirty="0"/>
              <a:t> Launch Configuration.</a:t>
            </a:r>
          </a:p>
          <a:p>
            <a:r>
              <a:rPr lang="en-US" dirty="0"/>
              <a:t>From the </a:t>
            </a:r>
            <a:r>
              <a:rPr lang="en-US" b="1" dirty="0"/>
              <a:t>Actions</a:t>
            </a:r>
            <a:r>
              <a:rPr lang="en-US" dirty="0"/>
              <a:t> menu, choose </a:t>
            </a:r>
            <a:r>
              <a:rPr lang="en-US" i="1" dirty="0"/>
              <a:t>Create Auto Scaling group</a:t>
            </a:r>
            <a:endParaRPr lang="en-US" dirty="0"/>
          </a:p>
          <a:p>
            <a:r>
              <a:rPr lang="en-US" dirty="0"/>
              <a:t>Enter Auto Scaling group name:</a:t>
            </a:r>
          </a:p>
          <a:p>
            <a:pPr lvl="1"/>
            <a:r>
              <a:rPr lang="en-US" b="1" dirty="0"/>
              <a:t>Name:</a:t>
            </a:r>
            <a:r>
              <a:rPr lang="en-US" dirty="0"/>
              <a:t> Lab Auto Scaling Group</a:t>
            </a:r>
          </a:p>
          <a:p>
            <a:r>
              <a:rPr lang="en-US" dirty="0"/>
              <a:t>Choose </a:t>
            </a:r>
            <a:r>
              <a:rPr lang="en-US" b="1" dirty="0"/>
              <a:t>Next</a:t>
            </a:r>
            <a:endParaRPr lang="en-US" dirty="0"/>
          </a:p>
          <a:p>
            <a:r>
              <a:rPr lang="en-US" dirty="0"/>
              <a:t>On the </a:t>
            </a:r>
            <a:r>
              <a:rPr lang="en-US" b="1" dirty="0"/>
              <a:t>Network</a:t>
            </a:r>
            <a:r>
              <a:rPr lang="en-US" dirty="0"/>
              <a:t> page configure</a:t>
            </a:r>
          </a:p>
          <a:p>
            <a:pPr lvl="1"/>
            <a:r>
              <a:rPr lang="en-US" b="1" dirty="0"/>
              <a:t>Network:</a:t>
            </a:r>
            <a:r>
              <a:rPr lang="en-US" dirty="0"/>
              <a:t> </a:t>
            </a:r>
            <a:r>
              <a:rPr lang="en-US" i="1" dirty="0"/>
              <a:t>Lab VPC</a:t>
            </a:r>
            <a:endParaRPr lang="en-US" dirty="0"/>
          </a:p>
          <a:p>
            <a:pPr lvl="1"/>
            <a:r>
              <a:rPr lang="en-US" dirty="0"/>
              <a:t>You can ignore the message regarding "No public IP address"</a:t>
            </a:r>
          </a:p>
          <a:p>
            <a:pPr lvl="1"/>
            <a:r>
              <a:rPr lang="en-US" b="1" dirty="0"/>
              <a:t>Subnet:</a:t>
            </a:r>
            <a:r>
              <a:rPr lang="en-US" dirty="0"/>
              <a:t> Select </a:t>
            </a:r>
            <a:r>
              <a:rPr lang="en-US" i="1" dirty="0"/>
              <a:t>Private Subnet 1 (10.0.1.0/24)</a:t>
            </a:r>
            <a:r>
              <a:rPr lang="en-US" dirty="0"/>
              <a:t> </a:t>
            </a:r>
            <a:r>
              <a:rPr lang="en-US" b="1" dirty="0"/>
              <a:t>and</a:t>
            </a:r>
            <a:r>
              <a:rPr lang="en-US" dirty="0"/>
              <a:t> </a:t>
            </a:r>
            <a:r>
              <a:rPr lang="en-US" i="1" dirty="0"/>
              <a:t>Private Subnet 2 (10.0.3.0/24)</a:t>
            </a:r>
            <a:endParaRPr lang="en-US" dirty="0"/>
          </a:p>
          <a:p>
            <a:r>
              <a:rPr lang="en-US" dirty="0"/>
              <a:t>This will launch EC2 instances in private subnets across both Availability Zones.</a:t>
            </a:r>
          </a:p>
          <a:p>
            <a:r>
              <a:rPr lang="en-US" dirty="0"/>
              <a:t>Choose </a:t>
            </a:r>
            <a:r>
              <a:rPr lang="en-US" b="1" dirty="0"/>
              <a:t>Next</a:t>
            </a:r>
            <a:endParaRPr lang="en-US" dirty="0"/>
          </a:p>
          <a:p>
            <a:endParaRPr lang="en-IN" dirty="0"/>
          </a:p>
        </p:txBody>
      </p:sp>
    </p:spTree>
    <p:extLst>
      <p:ext uri="{BB962C8B-B14F-4D97-AF65-F5344CB8AC3E}">
        <p14:creationId xmlns:p14="http://schemas.microsoft.com/office/powerpoint/2010/main" val="1165168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640960" cy="6186309"/>
          </a:xfrm>
          <a:prstGeom prst="rect">
            <a:avLst/>
          </a:prstGeom>
          <a:noFill/>
        </p:spPr>
        <p:txBody>
          <a:bodyPr wrap="square" rtlCol="0">
            <a:spAutoFit/>
          </a:bodyPr>
          <a:lstStyle/>
          <a:p>
            <a:r>
              <a:rPr lang="en-IN" b="1" i="0" dirty="0" smtClean="0">
                <a:solidFill>
                  <a:schemeClr val="accent1">
                    <a:lumMod val="60000"/>
                    <a:lumOff val="40000"/>
                  </a:schemeClr>
                </a:solidFill>
                <a:effectLst/>
                <a:latin typeface="Lato Extended"/>
              </a:rPr>
              <a:t> Introduction to AWS IAM</a:t>
            </a:r>
          </a:p>
          <a:p>
            <a:endParaRPr lang="en-US" b="0" i="0" dirty="0" smtClean="0">
              <a:effectLst/>
              <a:latin typeface="Amazon Ember"/>
            </a:endParaRPr>
          </a:p>
          <a:p>
            <a:pPr marL="285750" indent="-285750">
              <a:buFont typeface="Wingdings" panose="05000000000000000000" pitchFamily="2" charset="2"/>
              <a:buChar char="Ø"/>
            </a:pPr>
            <a:r>
              <a:rPr lang="en-US" b="0" i="0" dirty="0" smtClean="0">
                <a:effectLst/>
                <a:latin typeface="Amazon Ember"/>
              </a:rPr>
              <a:t>At the top of these instructions, choose Start Lab to launch your lab.</a:t>
            </a:r>
          </a:p>
          <a:p>
            <a:pPr marL="285750" indent="-285750">
              <a:buFont typeface="Wingdings" panose="05000000000000000000" pitchFamily="2" charset="2"/>
              <a:buChar char="Ø"/>
            </a:pPr>
            <a:r>
              <a:rPr lang="en-US" b="0" i="0" dirty="0" smtClean="0">
                <a:effectLst/>
                <a:latin typeface="Amazon Ember"/>
              </a:rPr>
              <a:t>Wait until you see the message "</a:t>
            </a:r>
            <a:r>
              <a:rPr lang="en-US" b="1" i="0" dirty="0" smtClean="0">
                <a:effectLst/>
                <a:latin typeface="Amazon Ember"/>
              </a:rPr>
              <a:t>Lab status: ready</a:t>
            </a:r>
            <a:r>
              <a:rPr lang="en-US" b="0" i="0" dirty="0" smtClean="0">
                <a:effectLst/>
                <a:latin typeface="Amazon Ember"/>
              </a:rPr>
              <a:t>", then click the </a:t>
            </a:r>
            <a:r>
              <a:rPr lang="en-US" b="1" i="0" dirty="0" smtClean="0">
                <a:effectLst/>
                <a:latin typeface="Amazon Ember"/>
              </a:rPr>
              <a:t>X</a:t>
            </a:r>
            <a:r>
              <a:rPr lang="en-US" b="0" i="0" dirty="0" smtClean="0">
                <a:effectLst/>
                <a:latin typeface="Amazon Ember"/>
              </a:rPr>
              <a:t> to close the Start Lab panel.</a:t>
            </a:r>
            <a:endParaRPr lang="en-US" dirty="0" smtClean="0">
              <a:latin typeface="Amazon Ember"/>
            </a:endParaRPr>
          </a:p>
          <a:p>
            <a:pPr marL="285750" indent="-285750">
              <a:buFont typeface="Wingdings" panose="05000000000000000000" pitchFamily="2" charset="2"/>
              <a:buChar char="Ø"/>
            </a:pPr>
            <a:r>
              <a:rPr lang="en-US" b="0" i="0" dirty="0" smtClean="0">
                <a:effectLst/>
                <a:latin typeface="Amazon Ember"/>
              </a:rPr>
              <a:t>At the top of these instructions, choose AWS</a:t>
            </a:r>
          </a:p>
          <a:p>
            <a:pPr marL="285750" indent="-285750">
              <a:buFont typeface="Wingdings" panose="05000000000000000000" pitchFamily="2" charset="2"/>
              <a:buChar char="Ø"/>
            </a:pPr>
            <a:r>
              <a:rPr lang="en-US" b="0" i="0" dirty="0" smtClean="0">
                <a:effectLst/>
                <a:latin typeface="Amazon Ember"/>
              </a:rPr>
              <a:t>This will open the AWS Management Console in a new browser tab. The system will automatically log you in.</a:t>
            </a:r>
          </a:p>
          <a:p>
            <a:pPr marL="285750" indent="-285750">
              <a:buFont typeface="Wingdings" panose="05000000000000000000" pitchFamily="2" charset="2"/>
              <a:buChar char="Ø"/>
            </a:pPr>
            <a:r>
              <a:rPr lang="en-US" b="0" i="0" dirty="0" smtClean="0">
                <a:effectLst/>
                <a:latin typeface="Amazon Ember"/>
              </a:rPr>
              <a:t>Arrange the AWS Management Console tab so that it displays along side these instructions. Ideally, you will be able to see both browser tabs at the same time, to make it easier to follow the lab steps.</a:t>
            </a:r>
          </a:p>
          <a:p>
            <a:pPr marL="285750" indent="-285750">
              <a:buFont typeface="Wingdings" panose="05000000000000000000" pitchFamily="2" charset="2"/>
              <a:buChar char="Ø"/>
            </a:pPr>
            <a:r>
              <a:rPr lang="en-US" b="0" i="0" dirty="0" smtClean="0">
                <a:effectLst/>
                <a:latin typeface="Amazon Ember"/>
              </a:rPr>
              <a:t>Arrange the AWS Management Console tab so that it displays along side these instructions. Ideally, you will be able to see both browser tabs at the same time, to make it easier to follow the lab steps.</a:t>
            </a:r>
          </a:p>
          <a:p>
            <a:pPr marL="285750" indent="-285750">
              <a:buFont typeface="Wingdings" panose="05000000000000000000" pitchFamily="2" charset="2"/>
              <a:buChar char="Ø"/>
            </a:pPr>
            <a:r>
              <a:rPr lang="en-US" b="0" i="0" dirty="0" smtClean="0">
                <a:effectLst/>
                <a:latin typeface="Amazon Ember"/>
              </a:rPr>
              <a:t>In the navigation pane on the left, choose </a:t>
            </a:r>
            <a:r>
              <a:rPr lang="en-US" b="1" i="0" dirty="0" smtClean="0">
                <a:effectLst/>
                <a:latin typeface="Amazon Ember"/>
              </a:rPr>
              <a:t>Users</a:t>
            </a:r>
            <a:r>
              <a:rPr lang="en-US" b="0" i="0" dirty="0" smtClean="0">
                <a:effectLst/>
                <a:latin typeface="Amazon Ember"/>
              </a:rPr>
              <a:t>.</a:t>
            </a:r>
          </a:p>
          <a:p>
            <a:pPr marL="285750" indent="-285750">
              <a:buFont typeface="Wingdings" panose="05000000000000000000" pitchFamily="2" charset="2"/>
              <a:buChar char="Ø"/>
            </a:pPr>
            <a:r>
              <a:rPr lang="en-US" b="0" i="0" dirty="0" smtClean="0">
                <a:effectLst/>
                <a:latin typeface="Amazon Ember"/>
              </a:rPr>
              <a:t>The following IAM Users have been created for you:</a:t>
            </a:r>
          </a:p>
          <a:p>
            <a:pPr marL="285750" indent="-285750">
              <a:buFont typeface="Arial" panose="020B0604020202020204" pitchFamily="34" charset="0"/>
              <a:buChar char="•"/>
            </a:pPr>
            <a:r>
              <a:rPr lang="en-US" b="0" i="0" dirty="0" smtClean="0">
                <a:effectLst/>
                <a:latin typeface="Amazon Ember"/>
              </a:rPr>
              <a:t>user-1</a:t>
            </a:r>
          </a:p>
          <a:p>
            <a:pPr marL="285750" indent="-285750">
              <a:buFont typeface="Arial" panose="020B0604020202020204" pitchFamily="34" charset="0"/>
              <a:buChar char="•"/>
            </a:pPr>
            <a:r>
              <a:rPr lang="en-US" b="0" i="0" dirty="0" smtClean="0">
                <a:effectLst/>
                <a:latin typeface="Amazon Ember"/>
              </a:rPr>
              <a:t> user-2</a:t>
            </a:r>
          </a:p>
          <a:p>
            <a:pPr marL="285750" indent="-285750">
              <a:buFont typeface="Arial" panose="020B0604020202020204" pitchFamily="34" charset="0"/>
              <a:buChar char="•"/>
            </a:pPr>
            <a:r>
              <a:rPr lang="en-US" b="0" i="0" dirty="0" smtClean="0">
                <a:effectLst/>
                <a:latin typeface="Amazon Ember"/>
              </a:rPr>
              <a:t> user-3</a:t>
            </a:r>
          </a:p>
          <a:p>
            <a:pPr marL="285750" indent="-285750">
              <a:buFont typeface="Wingdings" panose="05000000000000000000" pitchFamily="2" charset="2"/>
              <a:buChar char="Ø"/>
            </a:pPr>
            <a:r>
              <a:rPr lang="en-US" b="0" i="0" dirty="0" smtClean="0">
                <a:effectLst/>
                <a:latin typeface="Amazon Ember"/>
              </a:rPr>
              <a:t>Choose </a:t>
            </a:r>
            <a:r>
              <a:rPr lang="en-US" b="1" i="0" dirty="0" smtClean="0">
                <a:effectLst/>
                <a:latin typeface="Amazon Ember"/>
              </a:rPr>
              <a:t>user-1</a:t>
            </a:r>
            <a:r>
              <a:rPr lang="en-US" b="0" i="0" dirty="0" smtClean="0">
                <a:effectLst/>
                <a:latin typeface="Amazon Ember"/>
              </a:rPr>
              <a:t>.</a:t>
            </a:r>
          </a:p>
          <a:p>
            <a:pPr marL="285750" indent="-285750">
              <a:buFont typeface="Wingdings" panose="05000000000000000000" pitchFamily="2" charset="2"/>
              <a:buChar char="Ø"/>
            </a:pPr>
            <a:r>
              <a:rPr lang="en-US" b="0" i="0" dirty="0" smtClean="0">
                <a:effectLst/>
                <a:latin typeface="Amazon Ember"/>
              </a:rPr>
              <a:t>This will bring to a summary page for user-1. The </a:t>
            </a:r>
            <a:r>
              <a:rPr lang="en-US" b="1" i="0" dirty="0" smtClean="0">
                <a:effectLst/>
                <a:latin typeface="Amazon Ember"/>
              </a:rPr>
              <a:t>Permissions</a:t>
            </a:r>
            <a:r>
              <a:rPr lang="en-US" b="0" i="0" dirty="0" smtClean="0">
                <a:effectLst/>
                <a:latin typeface="Amazon Ember"/>
              </a:rPr>
              <a:t> tab will be displayed.</a:t>
            </a:r>
          </a:p>
        </p:txBody>
      </p:sp>
    </p:spTree>
    <p:extLst>
      <p:ext uri="{BB962C8B-B14F-4D97-AF65-F5344CB8AC3E}">
        <p14:creationId xmlns:p14="http://schemas.microsoft.com/office/powerpoint/2010/main" val="1241839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784976" cy="6740307"/>
          </a:xfrm>
          <a:prstGeom prst="rect">
            <a:avLst/>
          </a:prstGeom>
          <a:noFill/>
        </p:spPr>
        <p:txBody>
          <a:bodyPr wrap="square" rtlCol="0">
            <a:spAutoFit/>
          </a:bodyPr>
          <a:lstStyle/>
          <a:p>
            <a:pPr marL="285750" indent="-285750">
              <a:buFont typeface="Wingdings" panose="05000000000000000000" pitchFamily="2" charset="2"/>
              <a:buChar char="Ø"/>
            </a:pPr>
            <a:r>
              <a:rPr lang="en-US" b="0" i="0" dirty="0" smtClean="0">
                <a:effectLst/>
                <a:latin typeface="Amazon Ember"/>
              </a:rPr>
              <a:t>In the navigation pane on the left, choose </a:t>
            </a:r>
            <a:r>
              <a:rPr lang="en-US" b="1" i="0" dirty="0" smtClean="0">
                <a:effectLst/>
                <a:latin typeface="Amazon Ember"/>
              </a:rPr>
              <a:t>User groups</a:t>
            </a:r>
            <a:r>
              <a:rPr lang="en-US" b="0" i="0" dirty="0" smtClean="0">
                <a:effectLst/>
                <a:latin typeface="Amazon Ember"/>
              </a:rPr>
              <a:t>.</a:t>
            </a:r>
          </a:p>
          <a:p>
            <a:pPr marL="285750" indent="-285750">
              <a:buFont typeface="Wingdings" panose="05000000000000000000" pitchFamily="2" charset="2"/>
              <a:buChar char="Ø"/>
            </a:pPr>
            <a:r>
              <a:rPr lang="en-US" b="0" i="0" dirty="0" smtClean="0">
                <a:effectLst/>
                <a:latin typeface="Amazon Ember"/>
              </a:rPr>
              <a:t>The following groups have already been created for you:</a:t>
            </a:r>
          </a:p>
          <a:p>
            <a:pPr marL="742950" lvl="1" indent="-285750">
              <a:buFont typeface="Arial" panose="020B0604020202020204" pitchFamily="34" charset="0"/>
              <a:buChar char="•"/>
            </a:pPr>
            <a:r>
              <a:rPr lang="en-US" b="0" i="0" dirty="0" smtClean="0">
                <a:effectLst/>
                <a:latin typeface="Amazon Ember"/>
              </a:rPr>
              <a:t>EC2-Admin</a:t>
            </a:r>
          </a:p>
          <a:p>
            <a:pPr marL="742950" lvl="1" indent="-285750">
              <a:buFont typeface="Arial" panose="020B0604020202020204" pitchFamily="34" charset="0"/>
              <a:buChar char="•"/>
            </a:pPr>
            <a:r>
              <a:rPr lang="en-US" b="0" i="0" dirty="0" smtClean="0">
                <a:effectLst/>
                <a:latin typeface="Amazon Ember"/>
              </a:rPr>
              <a:t>EC2-Support</a:t>
            </a:r>
          </a:p>
          <a:p>
            <a:pPr marL="742950" lvl="1" indent="-285750">
              <a:buFont typeface="Arial" panose="020B0604020202020204" pitchFamily="34" charset="0"/>
              <a:buChar char="•"/>
            </a:pPr>
            <a:r>
              <a:rPr lang="en-US" b="0" i="0" dirty="0" smtClean="0">
                <a:effectLst/>
                <a:latin typeface="Amazon Ember"/>
              </a:rPr>
              <a:t>S3-Support</a:t>
            </a:r>
          </a:p>
          <a:p>
            <a:pPr marL="285750" indent="-285750">
              <a:buFont typeface="Wingdings" panose="05000000000000000000" pitchFamily="2" charset="2"/>
              <a:buChar char="Ø"/>
            </a:pPr>
            <a:r>
              <a:rPr lang="en-US" b="0" i="0" dirty="0" smtClean="0">
                <a:effectLst/>
                <a:latin typeface="Amazon Ember"/>
              </a:rPr>
              <a:t>Choose the </a:t>
            </a:r>
            <a:r>
              <a:rPr lang="en-US" b="1" i="0" dirty="0" smtClean="0">
                <a:effectLst/>
                <a:latin typeface="Amazon Ember"/>
              </a:rPr>
              <a:t>EC2-Support</a:t>
            </a:r>
            <a:r>
              <a:rPr lang="en-US" b="0" i="0" dirty="0" smtClean="0">
                <a:effectLst/>
                <a:latin typeface="Amazon Ember"/>
              </a:rPr>
              <a:t> group.</a:t>
            </a:r>
          </a:p>
          <a:p>
            <a:pPr marL="285750" indent="-285750">
              <a:buFont typeface="Wingdings" panose="05000000000000000000" pitchFamily="2" charset="2"/>
              <a:buChar char="Ø"/>
            </a:pPr>
            <a:r>
              <a:rPr lang="en-US" b="0" i="0" dirty="0" smtClean="0">
                <a:effectLst/>
                <a:latin typeface="Amazon Ember"/>
              </a:rPr>
              <a:t>This will bring you to the summary page for the </a:t>
            </a:r>
            <a:r>
              <a:rPr lang="en-US" b="1" i="0" dirty="0" smtClean="0">
                <a:effectLst/>
                <a:latin typeface="Amazon Ember"/>
              </a:rPr>
              <a:t>EC2-Support</a:t>
            </a:r>
            <a:r>
              <a:rPr lang="en-US" b="0" i="0" dirty="0" smtClean="0">
                <a:effectLst/>
                <a:latin typeface="Amazon Ember"/>
              </a:rPr>
              <a:t> group.</a:t>
            </a:r>
          </a:p>
          <a:p>
            <a:pPr marL="285750" indent="-285750">
              <a:buFont typeface="Wingdings" panose="05000000000000000000" pitchFamily="2" charset="2"/>
              <a:buChar char="Ø"/>
            </a:pPr>
            <a:r>
              <a:rPr lang="en-US" b="0" i="0" dirty="0" smtClean="0">
                <a:effectLst/>
                <a:latin typeface="Amazon Ember"/>
              </a:rPr>
              <a:t>Choose the </a:t>
            </a:r>
            <a:r>
              <a:rPr lang="en-US" b="1" i="0" dirty="0" smtClean="0">
                <a:effectLst/>
                <a:latin typeface="Amazon Ember"/>
              </a:rPr>
              <a:t>Permissions</a:t>
            </a:r>
            <a:r>
              <a:rPr lang="en-US" b="0" i="0" dirty="0" smtClean="0">
                <a:effectLst/>
                <a:latin typeface="Amazon Ember"/>
              </a:rPr>
              <a:t> tab.</a:t>
            </a:r>
          </a:p>
          <a:p>
            <a:pPr marL="285750" indent="-285750">
              <a:buFont typeface="Wingdings" panose="05000000000000000000" pitchFamily="2" charset="2"/>
              <a:buChar char="Ø"/>
            </a:pPr>
            <a:r>
              <a:rPr lang="en-US" b="0" i="0" dirty="0" smtClean="0">
                <a:effectLst/>
                <a:latin typeface="Amazon Ember"/>
              </a:rPr>
              <a:t>Choose the plus (</a:t>
            </a:r>
            <a:r>
              <a:rPr lang="en-US" b="1" i="0" dirty="0" smtClean="0">
                <a:effectLst/>
                <a:latin typeface="Amazon Ember"/>
              </a:rPr>
              <a:t>+</a:t>
            </a:r>
            <a:r>
              <a:rPr lang="en-US" b="0" i="0" dirty="0" smtClean="0">
                <a:effectLst/>
                <a:latin typeface="Amazon Ember"/>
              </a:rPr>
              <a:t>) icon next to the AmazonEC2ReadOnlyAccess policy to view the policy details.</a:t>
            </a:r>
          </a:p>
          <a:p>
            <a:pPr marL="285750" indent="-285750">
              <a:buFont typeface="Wingdings" panose="05000000000000000000" pitchFamily="2" charset="2"/>
              <a:buChar char="Ø"/>
            </a:pPr>
            <a:r>
              <a:rPr lang="en-US" b="0" i="0" dirty="0" smtClean="0">
                <a:effectLst/>
                <a:latin typeface="Amazon Ember"/>
              </a:rPr>
              <a:t>Choose the minus icon (</a:t>
            </a:r>
            <a:r>
              <a:rPr lang="en-US" b="1" i="0" dirty="0" smtClean="0">
                <a:effectLst/>
                <a:latin typeface="Amazon Ember"/>
              </a:rPr>
              <a:t>-</a:t>
            </a:r>
            <a:r>
              <a:rPr lang="en-US" b="0" i="0" dirty="0" smtClean="0">
                <a:effectLst/>
                <a:latin typeface="Amazon Ember"/>
              </a:rPr>
              <a:t>) to hide the policy details.</a:t>
            </a:r>
          </a:p>
          <a:p>
            <a:pPr marL="285750" indent="-285750">
              <a:buFont typeface="Wingdings" panose="05000000000000000000" pitchFamily="2" charset="2"/>
              <a:buChar char="Ø"/>
            </a:pPr>
            <a:r>
              <a:rPr lang="en-US" b="0" i="0" dirty="0" smtClean="0">
                <a:effectLst/>
                <a:latin typeface="Amazon Ember"/>
              </a:rPr>
              <a:t>In the navigation pane on the left, choose </a:t>
            </a:r>
            <a:r>
              <a:rPr lang="en-US" b="1" i="0" dirty="0" smtClean="0">
                <a:effectLst/>
                <a:latin typeface="Amazon Ember"/>
              </a:rPr>
              <a:t>User groups</a:t>
            </a:r>
            <a:r>
              <a:rPr lang="en-US" b="0" i="0" dirty="0" smtClean="0">
                <a:effectLst/>
                <a:latin typeface="Amazon Ember"/>
              </a:rPr>
              <a:t>.</a:t>
            </a:r>
          </a:p>
          <a:p>
            <a:pPr marL="285750" indent="-285750">
              <a:buFont typeface="Wingdings" panose="05000000000000000000" pitchFamily="2" charset="2"/>
              <a:buChar char="Ø"/>
            </a:pPr>
            <a:r>
              <a:rPr lang="en-US" b="0" i="0" dirty="0" smtClean="0">
                <a:effectLst/>
                <a:latin typeface="Amazon Ember"/>
              </a:rPr>
              <a:t>Choose the </a:t>
            </a:r>
            <a:r>
              <a:rPr lang="en-US" b="1" i="0" dirty="0" smtClean="0">
                <a:effectLst/>
                <a:latin typeface="Amazon Ember"/>
              </a:rPr>
              <a:t>S3-Support</a:t>
            </a:r>
            <a:r>
              <a:rPr lang="en-US" b="0" i="0" dirty="0" smtClean="0">
                <a:effectLst/>
                <a:latin typeface="Amazon Ember"/>
              </a:rPr>
              <a:t> group and then choose the </a:t>
            </a:r>
            <a:r>
              <a:rPr lang="en-US" b="1" i="0" dirty="0" smtClean="0">
                <a:effectLst/>
                <a:latin typeface="Amazon Ember"/>
              </a:rPr>
              <a:t>Permissions</a:t>
            </a:r>
            <a:r>
              <a:rPr lang="en-US" b="0" i="0" dirty="0" smtClean="0">
                <a:effectLst/>
                <a:latin typeface="Amazon Ember"/>
              </a:rPr>
              <a:t> tab.</a:t>
            </a:r>
          </a:p>
          <a:p>
            <a:pPr marL="285750" indent="-285750">
              <a:buFont typeface="Wingdings" panose="05000000000000000000" pitchFamily="2" charset="2"/>
              <a:buChar char="Ø"/>
            </a:pPr>
            <a:r>
              <a:rPr lang="en-US" b="0" i="0" dirty="0" smtClean="0">
                <a:effectLst/>
                <a:latin typeface="Amazon Ember"/>
              </a:rPr>
              <a:t>The S3-Support group has the </a:t>
            </a:r>
            <a:r>
              <a:rPr lang="en-US" b="1" i="0" dirty="0" smtClean="0">
                <a:effectLst/>
                <a:latin typeface="Amazon Ember"/>
              </a:rPr>
              <a:t>AmazonS3ReadOnlyAccess</a:t>
            </a:r>
            <a:r>
              <a:rPr lang="en-US" b="0" i="0" dirty="0" smtClean="0">
                <a:effectLst/>
                <a:latin typeface="Amazon Ember"/>
              </a:rPr>
              <a:t> policy attached.</a:t>
            </a:r>
          </a:p>
          <a:p>
            <a:pPr marL="285750" indent="-285750">
              <a:buFont typeface="Wingdings" panose="05000000000000000000" pitchFamily="2" charset="2"/>
              <a:buChar char="Ø"/>
            </a:pPr>
            <a:r>
              <a:rPr lang="en-US" b="0" i="0" dirty="0" smtClean="0">
                <a:effectLst/>
                <a:latin typeface="Amazon Ember"/>
              </a:rPr>
              <a:t>Choose the plus (</a:t>
            </a:r>
            <a:r>
              <a:rPr lang="en-US" b="1" i="0" dirty="0" smtClean="0">
                <a:effectLst/>
                <a:latin typeface="Amazon Ember"/>
              </a:rPr>
              <a:t>+</a:t>
            </a:r>
            <a:r>
              <a:rPr lang="en-US" b="0" i="0" dirty="0" smtClean="0">
                <a:effectLst/>
                <a:latin typeface="Amazon Ember"/>
              </a:rPr>
              <a:t>) icon to view the policy details.</a:t>
            </a:r>
          </a:p>
          <a:p>
            <a:pPr marL="285750" indent="-285750">
              <a:buFont typeface="Wingdings" panose="05000000000000000000" pitchFamily="2" charset="2"/>
              <a:buChar char="Ø"/>
            </a:pPr>
            <a:r>
              <a:rPr lang="en-US" b="0" i="0" dirty="0" smtClean="0">
                <a:effectLst/>
                <a:latin typeface="Amazon Ember"/>
              </a:rPr>
              <a:t>This policy grants permissions to Get and List resources in Amazon S3.</a:t>
            </a:r>
          </a:p>
          <a:p>
            <a:pPr marL="285750" indent="-285750">
              <a:buFont typeface="Wingdings" panose="05000000000000000000" pitchFamily="2" charset="2"/>
              <a:buChar char="Ø"/>
            </a:pPr>
            <a:r>
              <a:rPr lang="en-US" b="0" i="0" dirty="0" smtClean="0">
                <a:effectLst/>
                <a:latin typeface="Amazon Ember"/>
              </a:rPr>
              <a:t>Choose the minus icon (</a:t>
            </a:r>
            <a:r>
              <a:rPr lang="en-US" b="1" i="0" dirty="0" smtClean="0">
                <a:effectLst/>
                <a:latin typeface="Amazon Ember"/>
              </a:rPr>
              <a:t>-</a:t>
            </a:r>
            <a:r>
              <a:rPr lang="en-US" b="0" i="0" dirty="0" smtClean="0">
                <a:effectLst/>
                <a:latin typeface="Amazon Ember"/>
              </a:rPr>
              <a:t>) to hide the policy details.</a:t>
            </a:r>
          </a:p>
          <a:p>
            <a:pPr marL="285750" indent="-285750">
              <a:buFont typeface="Wingdings" panose="05000000000000000000" pitchFamily="2" charset="2"/>
              <a:buChar char="Ø"/>
            </a:pPr>
            <a:r>
              <a:rPr lang="en-US" b="0" i="0" dirty="0" smtClean="0">
                <a:effectLst/>
                <a:latin typeface="Amazon Ember"/>
              </a:rPr>
              <a:t>In the navigation pane on the left, choose </a:t>
            </a:r>
            <a:r>
              <a:rPr lang="en-US" b="1" i="0" dirty="0" smtClean="0">
                <a:effectLst/>
                <a:latin typeface="Amazon Ember"/>
              </a:rPr>
              <a:t>User groups</a:t>
            </a:r>
            <a:r>
              <a:rPr lang="en-US" b="0" i="0" dirty="0" smtClean="0">
                <a:effectLst/>
                <a:latin typeface="Amazon Ember"/>
              </a:rPr>
              <a:t>.</a:t>
            </a:r>
          </a:p>
          <a:p>
            <a:pPr marL="285750" indent="-285750">
              <a:buFont typeface="Wingdings" panose="05000000000000000000" pitchFamily="2" charset="2"/>
              <a:buChar char="Ø"/>
            </a:pPr>
            <a:r>
              <a:rPr lang="en-US" b="0" i="0" dirty="0" smtClean="0">
                <a:effectLst/>
                <a:latin typeface="Amazon Ember"/>
              </a:rPr>
              <a:t>Choose the </a:t>
            </a:r>
            <a:r>
              <a:rPr lang="en-US" b="1" i="0" dirty="0" smtClean="0">
                <a:effectLst/>
                <a:latin typeface="Amazon Ember"/>
              </a:rPr>
              <a:t>EC2-Admin</a:t>
            </a:r>
            <a:r>
              <a:rPr lang="en-US" b="0" i="0" dirty="0" smtClean="0">
                <a:effectLst/>
                <a:latin typeface="Amazon Ember"/>
              </a:rPr>
              <a:t> group and then choose the </a:t>
            </a:r>
            <a:r>
              <a:rPr lang="en-US" b="1" i="0" dirty="0" smtClean="0">
                <a:effectLst/>
                <a:latin typeface="Amazon Ember"/>
              </a:rPr>
              <a:t>Permissions</a:t>
            </a:r>
            <a:r>
              <a:rPr lang="en-US" b="0" i="0" dirty="0" smtClean="0">
                <a:effectLst/>
                <a:latin typeface="Amazon Ember"/>
              </a:rPr>
              <a:t> tab.</a:t>
            </a:r>
          </a:p>
          <a:p>
            <a:pPr marL="285750" indent="-285750">
              <a:buFont typeface="Wingdings" panose="05000000000000000000" pitchFamily="2" charset="2"/>
              <a:buChar char="Ø"/>
            </a:pPr>
            <a:r>
              <a:rPr lang="en-US" b="0" i="0" dirty="0" smtClean="0">
                <a:effectLst/>
                <a:latin typeface="Amazon Ember"/>
              </a:rPr>
              <a:t>Choose the plus (</a:t>
            </a:r>
            <a:r>
              <a:rPr lang="en-US" b="1" i="0" dirty="0" smtClean="0">
                <a:effectLst/>
                <a:latin typeface="Amazon Ember"/>
              </a:rPr>
              <a:t>+</a:t>
            </a:r>
            <a:r>
              <a:rPr lang="en-US" b="0" i="0" dirty="0" smtClean="0">
                <a:effectLst/>
                <a:latin typeface="Amazon Ember"/>
              </a:rPr>
              <a:t>) icon to view the policy details.</a:t>
            </a:r>
          </a:p>
          <a:p>
            <a:pPr marL="285750" indent="-285750">
              <a:buFont typeface="Wingdings" panose="05000000000000000000" pitchFamily="2" charset="2"/>
              <a:buChar char="Ø"/>
            </a:pPr>
            <a:r>
              <a:rPr lang="en-US" b="0" i="0" dirty="0" smtClean="0">
                <a:effectLst/>
                <a:latin typeface="Amazon Ember"/>
              </a:rPr>
              <a:t>This policy grants permission to view (Describe) information about Amazon EC2 and also the ability to Start and Stop instances.</a:t>
            </a:r>
          </a:p>
          <a:p>
            <a:pPr marL="285750" indent="-285750">
              <a:buFont typeface="Wingdings" panose="05000000000000000000" pitchFamily="2" charset="2"/>
              <a:buChar char="Ø"/>
            </a:pPr>
            <a:r>
              <a:rPr lang="en-US" b="0" i="0" dirty="0" smtClean="0">
                <a:effectLst/>
                <a:latin typeface="Amazon Ember"/>
              </a:rPr>
              <a:t>Choose the minus icon (</a:t>
            </a:r>
            <a:r>
              <a:rPr lang="en-US" b="1" i="0" dirty="0" smtClean="0">
                <a:effectLst/>
                <a:latin typeface="Amazon Ember"/>
              </a:rPr>
              <a:t>-</a:t>
            </a:r>
            <a:r>
              <a:rPr lang="en-US" b="0" i="0" dirty="0" smtClean="0">
                <a:effectLst/>
                <a:latin typeface="Amazon Ember"/>
              </a:rPr>
              <a:t>) to hide the policy details</a:t>
            </a:r>
            <a:r>
              <a:rPr lang="en-US" b="0" i="0" dirty="0" smtClean="0">
                <a:solidFill>
                  <a:srgbClr val="333333"/>
                </a:solidFill>
                <a:effectLst/>
                <a:latin typeface="Amazon Ember"/>
              </a:rPr>
              <a:t>.</a:t>
            </a:r>
          </a:p>
          <a:p>
            <a:endParaRPr lang="en-IN" dirty="0"/>
          </a:p>
        </p:txBody>
      </p:sp>
    </p:spTree>
    <p:extLst>
      <p:ext uri="{BB962C8B-B14F-4D97-AF65-F5344CB8AC3E}">
        <p14:creationId xmlns:p14="http://schemas.microsoft.com/office/powerpoint/2010/main" val="1940844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8352928" cy="646330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Amazon Ember"/>
              </a:rPr>
              <a:t> n the left navigation pane, choose </a:t>
            </a:r>
            <a:r>
              <a:rPr lang="en-US" b="1" dirty="0" smtClean="0">
                <a:latin typeface="Amazon Ember"/>
              </a:rPr>
              <a:t>User groups</a:t>
            </a:r>
            <a:r>
              <a:rPr lang="en-US" dirty="0" smtClean="0">
                <a:latin typeface="Amazon Ember"/>
              </a:rPr>
              <a:t>.</a:t>
            </a:r>
          </a:p>
          <a:p>
            <a:pPr marL="285750" indent="-285750">
              <a:buFont typeface="Wingdings" panose="05000000000000000000" pitchFamily="2" charset="2"/>
              <a:buChar char="Ø"/>
            </a:pPr>
            <a:endParaRPr lang="en-US" b="0" i="0" dirty="0" smtClean="0">
              <a:effectLst/>
              <a:latin typeface="Amazon Ember"/>
            </a:endParaRPr>
          </a:p>
          <a:p>
            <a:pPr marL="285750" indent="-285750">
              <a:buFont typeface="Wingdings" panose="05000000000000000000" pitchFamily="2" charset="2"/>
              <a:buChar char="Ø"/>
            </a:pPr>
            <a:r>
              <a:rPr lang="en-US" b="0" i="0" dirty="0" smtClean="0">
                <a:effectLst/>
                <a:latin typeface="Amazon Ember"/>
              </a:rPr>
              <a:t>Choose the </a:t>
            </a:r>
            <a:r>
              <a:rPr lang="en-US" b="1" i="0" dirty="0" smtClean="0">
                <a:effectLst/>
                <a:latin typeface="Amazon Ember"/>
              </a:rPr>
              <a:t>S3-Support</a:t>
            </a:r>
            <a:r>
              <a:rPr lang="en-US" b="0" i="0" dirty="0" smtClean="0">
                <a:effectLst/>
                <a:latin typeface="Amazon Ember"/>
              </a:rPr>
              <a:t> group.</a:t>
            </a:r>
          </a:p>
          <a:p>
            <a:pPr marL="285750" indent="-285750">
              <a:buFont typeface="Wingdings" panose="05000000000000000000" pitchFamily="2" charset="2"/>
              <a:buChar char="Ø"/>
            </a:pPr>
            <a:r>
              <a:rPr lang="en-US" b="0" i="0" dirty="0" smtClean="0">
                <a:effectLst/>
                <a:latin typeface="Amazon Ember"/>
              </a:rPr>
              <a:t> </a:t>
            </a:r>
          </a:p>
          <a:p>
            <a:pPr marL="285750" indent="-285750">
              <a:buFont typeface="Wingdings" panose="05000000000000000000" pitchFamily="2" charset="2"/>
              <a:buChar char="Ø"/>
            </a:pPr>
            <a:r>
              <a:rPr lang="en-US" b="0" i="0" dirty="0" smtClean="0">
                <a:effectLst/>
                <a:latin typeface="Amazon Ember"/>
              </a:rPr>
              <a:t>Choose the </a:t>
            </a:r>
            <a:r>
              <a:rPr lang="en-US" b="1" i="0" dirty="0" smtClean="0">
                <a:effectLst/>
                <a:latin typeface="Amazon Ember"/>
              </a:rPr>
              <a:t>Users</a:t>
            </a:r>
            <a:r>
              <a:rPr lang="en-US" b="0" i="0" dirty="0" smtClean="0">
                <a:effectLst/>
                <a:latin typeface="Amazon Ember"/>
              </a:rPr>
              <a:t> tab.</a:t>
            </a:r>
          </a:p>
          <a:p>
            <a:pPr marL="285750" indent="-285750">
              <a:buFont typeface="Wingdings" panose="05000000000000000000" pitchFamily="2" charset="2"/>
              <a:buChar char="Ø"/>
            </a:pPr>
            <a:r>
              <a:rPr lang="en-US" b="0" i="0" dirty="0" smtClean="0">
                <a:effectLst/>
                <a:latin typeface="Amazon Ember"/>
              </a:rPr>
              <a:t> </a:t>
            </a:r>
          </a:p>
          <a:p>
            <a:pPr marL="285750" indent="-285750">
              <a:buFont typeface="Wingdings" panose="05000000000000000000" pitchFamily="2" charset="2"/>
              <a:buChar char="Ø"/>
            </a:pPr>
            <a:r>
              <a:rPr lang="en-US" b="0" i="0" dirty="0" smtClean="0">
                <a:effectLst/>
                <a:latin typeface="Amazon Ember"/>
              </a:rPr>
              <a:t>In the </a:t>
            </a:r>
            <a:r>
              <a:rPr lang="en-US" b="1" i="0" dirty="0" smtClean="0">
                <a:effectLst/>
                <a:latin typeface="Amazon Ember"/>
              </a:rPr>
              <a:t>Users</a:t>
            </a:r>
            <a:r>
              <a:rPr lang="en-US" b="0" i="0" dirty="0" smtClean="0">
                <a:effectLst/>
                <a:latin typeface="Amazon Ember"/>
              </a:rPr>
              <a:t> tab, choose </a:t>
            </a:r>
            <a:r>
              <a:rPr lang="en-US" b="1" i="0" dirty="0" smtClean="0">
                <a:effectLst/>
                <a:latin typeface="Amazon Ember"/>
              </a:rPr>
              <a:t>Add users</a:t>
            </a:r>
            <a:r>
              <a:rPr lang="en-US" b="0" i="0" dirty="0" smtClean="0">
                <a:effectLst/>
                <a:latin typeface="Amazon Ember"/>
              </a:rPr>
              <a:t>.</a:t>
            </a:r>
          </a:p>
          <a:p>
            <a:pPr marL="285750" indent="-285750">
              <a:buFont typeface="Wingdings" panose="05000000000000000000" pitchFamily="2" charset="2"/>
              <a:buChar char="Ø"/>
            </a:pPr>
            <a:r>
              <a:rPr lang="en-US" b="0" i="0" dirty="0" smtClean="0">
                <a:effectLst/>
                <a:latin typeface="Amazon Ember"/>
              </a:rPr>
              <a:t> </a:t>
            </a:r>
          </a:p>
          <a:p>
            <a:pPr marL="285750" indent="-285750">
              <a:buFont typeface="Wingdings" panose="05000000000000000000" pitchFamily="2" charset="2"/>
              <a:buChar char="Ø"/>
            </a:pPr>
            <a:r>
              <a:rPr lang="en-US" b="0" i="0" dirty="0" smtClean="0">
                <a:effectLst/>
                <a:latin typeface="Amazon Ember"/>
              </a:rPr>
              <a:t>In the </a:t>
            </a:r>
            <a:r>
              <a:rPr lang="en-US" b="1" i="0" dirty="0" smtClean="0">
                <a:effectLst/>
                <a:latin typeface="Amazon Ember"/>
              </a:rPr>
              <a:t>Add Users to S3-Support</a:t>
            </a:r>
            <a:r>
              <a:rPr lang="en-US" b="0" i="0" dirty="0" smtClean="0">
                <a:effectLst/>
                <a:latin typeface="Amazon Ember"/>
              </a:rPr>
              <a:t> window, configure the following:</a:t>
            </a:r>
          </a:p>
          <a:p>
            <a:pPr marL="742950" lvl="1" indent="-285750">
              <a:buFont typeface="Arial" panose="020B0604020202020204" pitchFamily="34" charset="0"/>
              <a:buChar char="•"/>
            </a:pPr>
            <a:r>
              <a:rPr lang="en-US" b="0" i="0" dirty="0" smtClean="0">
                <a:effectLst/>
                <a:latin typeface="Amazon Ember"/>
              </a:rPr>
              <a:t>Select  </a:t>
            </a:r>
            <a:r>
              <a:rPr lang="en-US" b="1" i="0" dirty="0" smtClean="0">
                <a:effectLst/>
                <a:latin typeface="Amazon Ember"/>
              </a:rPr>
              <a:t>user-1</a:t>
            </a:r>
            <a:r>
              <a:rPr lang="en-US" b="0" i="0" dirty="0" smtClean="0">
                <a:effectLst/>
                <a:latin typeface="Amazon Ember"/>
              </a:rPr>
              <a:t>.</a:t>
            </a:r>
          </a:p>
          <a:p>
            <a:pPr marL="742950" lvl="1" indent="-285750">
              <a:buFont typeface="Arial" panose="020B0604020202020204" pitchFamily="34" charset="0"/>
              <a:buChar char="•"/>
            </a:pPr>
            <a:r>
              <a:rPr lang="en-US" b="0" i="0" dirty="0" smtClean="0">
                <a:effectLst/>
                <a:latin typeface="Amazon Ember"/>
              </a:rPr>
              <a:t>At the bottom of the screen, choose </a:t>
            </a:r>
            <a:r>
              <a:rPr lang="en-US" b="1" i="0" dirty="0" smtClean="0">
                <a:effectLst/>
                <a:latin typeface="Amazon Ember"/>
              </a:rPr>
              <a:t>Add Users</a:t>
            </a:r>
            <a:r>
              <a:rPr lang="en-US" b="0" i="0" dirty="0" smtClean="0">
                <a:effectLst/>
                <a:latin typeface="Amazon Ember"/>
              </a:rPr>
              <a:t>.</a:t>
            </a:r>
            <a:endParaRPr lang="en-US" dirty="0" smtClean="0">
              <a:latin typeface="Amazon Ember"/>
            </a:endParaRPr>
          </a:p>
          <a:p>
            <a:pPr marL="285750" indent="-285750">
              <a:buFont typeface="Wingdings" panose="05000000000000000000" pitchFamily="2" charset="2"/>
              <a:buChar char="Ø"/>
            </a:pPr>
            <a:r>
              <a:rPr lang="en-US" b="0" i="0" dirty="0" smtClean="0">
                <a:effectLst/>
                <a:latin typeface="Amazon Ember"/>
              </a:rPr>
              <a:t>Using similar steps to the ones above, add </a:t>
            </a:r>
            <a:r>
              <a:rPr lang="en-US" b="1" i="0" dirty="0" smtClean="0">
                <a:effectLst/>
                <a:latin typeface="Amazon Ember"/>
              </a:rPr>
              <a:t>user-2</a:t>
            </a:r>
            <a:r>
              <a:rPr lang="en-US" b="0" i="0" dirty="0" smtClean="0">
                <a:effectLst/>
                <a:latin typeface="Amazon Ember"/>
              </a:rPr>
              <a:t> to the </a:t>
            </a:r>
            <a:r>
              <a:rPr lang="en-US" b="1" i="0" dirty="0" smtClean="0">
                <a:effectLst/>
                <a:latin typeface="Amazon Ember"/>
              </a:rPr>
              <a:t>EC2-Support</a:t>
            </a:r>
            <a:r>
              <a:rPr lang="en-US" b="0" i="0" dirty="0" smtClean="0">
                <a:effectLst/>
                <a:latin typeface="Amazon Ember"/>
              </a:rPr>
              <a:t> group.</a:t>
            </a:r>
          </a:p>
          <a:p>
            <a:pPr marL="285750" indent="-285750">
              <a:buFont typeface="Wingdings" panose="05000000000000000000" pitchFamily="2" charset="2"/>
              <a:buChar char="Ø"/>
            </a:pPr>
            <a:r>
              <a:rPr lang="en-US" b="0" i="0" dirty="0" smtClean="0">
                <a:effectLst/>
                <a:latin typeface="Amazon Ember"/>
              </a:rPr>
              <a:t>user-2 should now be part of the </a:t>
            </a:r>
            <a:r>
              <a:rPr lang="en-US" b="1" i="0" dirty="0" smtClean="0">
                <a:effectLst/>
                <a:latin typeface="Amazon Ember"/>
              </a:rPr>
              <a:t>EC2-Support</a:t>
            </a:r>
            <a:r>
              <a:rPr lang="en-US" b="0" i="0" dirty="0" smtClean="0">
                <a:effectLst/>
                <a:latin typeface="Amazon Ember"/>
              </a:rPr>
              <a:t> group.</a:t>
            </a:r>
          </a:p>
          <a:p>
            <a:pPr marL="285750" indent="-285750">
              <a:buFont typeface="Wingdings" panose="05000000000000000000" pitchFamily="2" charset="2"/>
              <a:buChar char="Ø"/>
            </a:pPr>
            <a:r>
              <a:rPr lang="en-US" b="0" i="0" dirty="0" smtClean="0">
                <a:effectLst/>
                <a:latin typeface="Amazon Ember"/>
              </a:rPr>
              <a:t>Using similar steps to the ones above, add </a:t>
            </a:r>
            <a:r>
              <a:rPr lang="en-US" b="1" i="0" dirty="0" smtClean="0">
                <a:effectLst/>
                <a:latin typeface="Amazon Ember"/>
              </a:rPr>
              <a:t>user-3</a:t>
            </a:r>
            <a:r>
              <a:rPr lang="en-US" b="0" i="0" dirty="0" smtClean="0">
                <a:effectLst/>
                <a:latin typeface="Amazon Ember"/>
              </a:rPr>
              <a:t> to the </a:t>
            </a:r>
            <a:r>
              <a:rPr lang="en-US" b="1" i="0" dirty="0" smtClean="0">
                <a:effectLst/>
                <a:latin typeface="Amazon Ember"/>
              </a:rPr>
              <a:t>EC2-Admin</a:t>
            </a:r>
            <a:r>
              <a:rPr lang="en-US" b="0" i="0" dirty="0" smtClean="0">
                <a:effectLst/>
                <a:latin typeface="Amazon Ember"/>
              </a:rPr>
              <a:t> group.</a:t>
            </a:r>
          </a:p>
          <a:p>
            <a:pPr marL="285750" indent="-285750">
              <a:buFont typeface="Wingdings" panose="05000000000000000000" pitchFamily="2" charset="2"/>
              <a:buChar char="Ø"/>
            </a:pPr>
            <a:r>
              <a:rPr lang="en-US" b="0" i="0" dirty="0" smtClean="0">
                <a:effectLst/>
                <a:latin typeface="Amazon Ember"/>
              </a:rPr>
              <a:t>user-3 should now be part of the </a:t>
            </a:r>
            <a:r>
              <a:rPr lang="en-US" b="1" i="0" dirty="0" smtClean="0">
                <a:effectLst/>
                <a:latin typeface="Amazon Ember"/>
              </a:rPr>
              <a:t>EC2-Admin</a:t>
            </a:r>
            <a:r>
              <a:rPr lang="en-US" b="0" i="0" dirty="0" smtClean="0">
                <a:effectLst/>
                <a:latin typeface="Amazon Ember"/>
              </a:rPr>
              <a:t> group.</a:t>
            </a:r>
          </a:p>
          <a:p>
            <a:pPr marL="285750" indent="-285750">
              <a:buFont typeface="Wingdings" panose="05000000000000000000" pitchFamily="2" charset="2"/>
              <a:buChar char="Ø"/>
            </a:pPr>
            <a:r>
              <a:rPr lang="en-US" b="0" i="0" dirty="0" smtClean="0">
                <a:effectLst/>
                <a:latin typeface="Amazon Ember"/>
              </a:rPr>
              <a:t> </a:t>
            </a:r>
          </a:p>
          <a:p>
            <a:pPr marL="285750" indent="-285750">
              <a:buFont typeface="Wingdings" panose="05000000000000000000" pitchFamily="2" charset="2"/>
              <a:buChar char="Ø"/>
            </a:pPr>
            <a:r>
              <a:rPr lang="en-US" b="0" i="0" dirty="0" smtClean="0">
                <a:effectLst/>
                <a:latin typeface="Amazon Ember"/>
              </a:rPr>
              <a:t>In the navigation pane on the left, choose </a:t>
            </a:r>
            <a:r>
              <a:rPr lang="en-US" b="1" i="0" dirty="0" smtClean="0">
                <a:effectLst/>
                <a:latin typeface="Amazon Ember"/>
              </a:rPr>
              <a:t>User groups</a:t>
            </a:r>
            <a:r>
              <a:rPr lang="en-US" b="0" i="0" dirty="0" smtClean="0">
                <a:effectLst/>
                <a:latin typeface="Amazon Ember"/>
              </a:rPr>
              <a:t>.</a:t>
            </a:r>
          </a:p>
          <a:p>
            <a:pPr marL="285750" indent="-285750">
              <a:buFont typeface="Wingdings" panose="05000000000000000000" pitchFamily="2" charset="2"/>
              <a:buChar char="Ø"/>
            </a:pPr>
            <a:r>
              <a:rPr lang="en-US" b="0" i="0" dirty="0" smtClean="0">
                <a:effectLst/>
                <a:latin typeface="Amazon Ember"/>
              </a:rPr>
              <a:t>Each Group should now have a </a:t>
            </a:r>
            <a:r>
              <a:rPr lang="en-US" b="1" i="0" dirty="0" smtClean="0">
                <a:effectLst/>
                <a:latin typeface="Amazon Ember"/>
              </a:rPr>
              <a:t>1</a:t>
            </a:r>
            <a:r>
              <a:rPr lang="en-US" b="0" i="0" dirty="0" smtClean="0">
                <a:effectLst/>
                <a:latin typeface="Amazon Ember"/>
              </a:rPr>
              <a:t> in the Users column for the number of Users in each Group.</a:t>
            </a:r>
          </a:p>
          <a:p>
            <a:pPr marL="285750" indent="-285750">
              <a:buFont typeface="Wingdings" panose="05000000000000000000" pitchFamily="2" charset="2"/>
              <a:buChar char="Ø"/>
            </a:pPr>
            <a:r>
              <a:rPr lang="en-US" b="0" i="0" dirty="0" smtClean="0">
                <a:effectLst/>
                <a:latin typeface="Amazon Ember"/>
              </a:rPr>
              <a:t>If you do not have a </a:t>
            </a:r>
            <a:r>
              <a:rPr lang="en-US" b="1" i="0" dirty="0" smtClean="0">
                <a:effectLst/>
                <a:latin typeface="Amazon Ember"/>
              </a:rPr>
              <a:t>1</a:t>
            </a:r>
            <a:r>
              <a:rPr lang="en-US" b="0" i="0" dirty="0" smtClean="0">
                <a:effectLst/>
                <a:latin typeface="Amazon Ember"/>
              </a:rPr>
              <a:t> beside each group, revisit the above instructions above to ensure that each user is assigned to a User group, as shown in the table in the Business Scenario section.</a:t>
            </a:r>
          </a:p>
          <a:p>
            <a:endParaRPr lang="en-IN" dirty="0"/>
          </a:p>
        </p:txBody>
      </p:sp>
    </p:spTree>
    <p:extLst>
      <p:ext uri="{BB962C8B-B14F-4D97-AF65-F5344CB8AC3E}">
        <p14:creationId xmlns:p14="http://schemas.microsoft.com/office/powerpoint/2010/main" val="1637730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568952" cy="7294305"/>
          </a:xfrm>
          <a:prstGeom prst="rect">
            <a:avLst/>
          </a:prstGeom>
          <a:noFill/>
        </p:spPr>
        <p:txBody>
          <a:bodyPr wrap="square" rtlCol="0">
            <a:spAutoFit/>
          </a:bodyPr>
          <a:lstStyle/>
          <a:p>
            <a:pPr marL="285750" indent="-285750">
              <a:buFont typeface="Wingdings" panose="05000000000000000000" pitchFamily="2" charset="2"/>
              <a:buChar char="Ø"/>
            </a:pPr>
            <a:r>
              <a:rPr lang="en-US" b="0" i="0" dirty="0" smtClean="0">
                <a:effectLst/>
                <a:latin typeface="Amazon Ember"/>
              </a:rPr>
              <a:t>In the navigation pane on the left, choose </a:t>
            </a:r>
            <a:r>
              <a:rPr lang="en-US" b="1" i="0" dirty="0" smtClean="0">
                <a:effectLst/>
                <a:latin typeface="Amazon Ember"/>
              </a:rPr>
              <a:t>Dashboard</a:t>
            </a:r>
            <a:r>
              <a:rPr lang="en-US" b="0" i="0" dirty="0" smtClean="0">
                <a:effectLst/>
                <a:latin typeface="Amazon Ember"/>
              </a:rPr>
              <a:t>.</a:t>
            </a:r>
          </a:p>
          <a:p>
            <a:pPr marL="285750" indent="-285750">
              <a:buFont typeface="Wingdings" panose="05000000000000000000" pitchFamily="2" charset="2"/>
              <a:buChar char="Ø"/>
            </a:pPr>
            <a:r>
              <a:rPr lang="en-US" b="0" i="0" dirty="0" smtClean="0">
                <a:effectLst/>
                <a:latin typeface="Amazon Ember"/>
              </a:rPr>
              <a:t>Copy the </a:t>
            </a:r>
            <a:r>
              <a:rPr lang="en-US" b="1" i="0" dirty="0" smtClean="0">
                <a:effectLst/>
                <a:latin typeface="Amazon Ember"/>
              </a:rPr>
              <a:t>Sign-in URL for IAM users in this account</a:t>
            </a:r>
            <a:r>
              <a:rPr lang="en-US" b="0" i="0" dirty="0" smtClean="0">
                <a:effectLst/>
                <a:latin typeface="Amazon Ember"/>
              </a:rPr>
              <a:t> to a text editor.</a:t>
            </a:r>
          </a:p>
          <a:p>
            <a:pPr marL="285750" indent="-285750">
              <a:buFont typeface="Wingdings" panose="05000000000000000000" pitchFamily="2" charset="2"/>
              <a:buChar char="Ø"/>
            </a:pPr>
            <a:r>
              <a:rPr lang="en-US" b="0" i="0" dirty="0" smtClean="0">
                <a:effectLst/>
                <a:latin typeface="Amazon Ember"/>
              </a:rPr>
              <a:t>Open a private (Incognito) window.</a:t>
            </a:r>
          </a:p>
          <a:p>
            <a:pPr marL="285750" indent="-285750">
              <a:buFont typeface="Wingdings" panose="05000000000000000000" pitchFamily="2" charset="2"/>
              <a:buChar char="Ø"/>
            </a:pPr>
            <a:r>
              <a:rPr lang="en-US" b="1" i="0" dirty="0" smtClean="0">
                <a:effectLst/>
                <a:latin typeface="Amazon Ember"/>
              </a:rPr>
              <a:t>Mozilla Firefox</a:t>
            </a:r>
            <a:endParaRPr lang="en-US" b="0" i="0" dirty="0" smtClean="0">
              <a:effectLst/>
              <a:latin typeface="Amazon Ember"/>
            </a:endParaRPr>
          </a:p>
          <a:p>
            <a:pPr marL="742950" lvl="1" indent="-285750">
              <a:buFont typeface="Arial" panose="020B0604020202020204" pitchFamily="34" charset="0"/>
              <a:buChar char="•"/>
            </a:pPr>
            <a:r>
              <a:rPr lang="en-US" b="0" i="0" dirty="0" smtClean="0">
                <a:effectLst/>
                <a:latin typeface="Amazon Ember"/>
              </a:rPr>
              <a:t>Choose the menu bars  at the top-right of the screen</a:t>
            </a:r>
          </a:p>
          <a:p>
            <a:pPr marL="742950" lvl="1" indent="-285750">
              <a:buFont typeface="Arial" panose="020B0604020202020204" pitchFamily="34" charset="0"/>
              <a:buChar char="•"/>
            </a:pPr>
            <a:r>
              <a:rPr lang="en-US" b="0" i="0" dirty="0" smtClean="0">
                <a:effectLst/>
                <a:latin typeface="Amazon Ember"/>
              </a:rPr>
              <a:t>Select </a:t>
            </a:r>
            <a:r>
              <a:rPr lang="en-US" b="1" i="0" dirty="0" smtClean="0">
                <a:effectLst/>
                <a:latin typeface="Amazon Ember"/>
              </a:rPr>
              <a:t>New private window</a:t>
            </a:r>
            <a:endParaRPr lang="en-US" b="0" i="0" dirty="0" smtClean="0">
              <a:effectLst/>
              <a:latin typeface="Amazon Ember"/>
            </a:endParaRPr>
          </a:p>
          <a:p>
            <a:pPr marL="285750" indent="-285750">
              <a:buFont typeface="Wingdings" panose="05000000000000000000" pitchFamily="2" charset="2"/>
              <a:buChar char="Ø"/>
            </a:pPr>
            <a:r>
              <a:rPr lang="en-US" b="1" i="0" dirty="0" smtClean="0">
                <a:effectLst/>
                <a:latin typeface="Amazon Ember"/>
              </a:rPr>
              <a:t>Google Chrome</a:t>
            </a:r>
            <a:endParaRPr lang="en-US" b="0" i="0" dirty="0" smtClean="0">
              <a:effectLst/>
              <a:latin typeface="Amazon Ember"/>
            </a:endParaRPr>
          </a:p>
          <a:p>
            <a:pPr marL="742950" lvl="1" indent="-285750">
              <a:buFont typeface="Arial" panose="020B0604020202020204" pitchFamily="34" charset="0"/>
              <a:buChar char="•"/>
            </a:pPr>
            <a:r>
              <a:rPr lang="en-US" b="0" i="0" dirty="0" smtClean="0">
                <a:effectLst/>
                <a:latin typeface="Amazon Ember"/>
              </a:rPr>
              <a:t>Choose the ellipsis  at the top-right of the screen</a:t>
            </a:r>
          </a:p>
          <a:p>
            <a:pPr marL="742950" lvl="1" indent="-285750">
              <a:buFont typeface="Arial" panose="020B0604020202020204" pitchFamily="34" charset="0"/>
              <a:buChar char="•"/>
            </a:pPr>
            <a:r>
              <a:rPr lang="en-US" b="0" i="0" dirty="0" smtClean="0">
                <a:effectLst/>
                <a:latin typeface="Amazon Ember"/>
              </a:rPr>
              <a:t>Select </a:t>
            </a:r>
            <a:r>
              <a:rPr lang="en-US" b="1" i="0" dirty="0" smtClean="0">
                <a:effectLst/>
                <a:latin typeface="Amazon Ember"/>
              </a:rPr>
              <a:t>New Incognito Window</a:t>
            </a:r>
            <a:endParaRPr lang="en-US" b="0" i="0" dirty="0" smtClean="0">
              <a:effectLst/>
              <a:latin typeface="Amazon Ember"/>
            </a:endParaRPr>
          </a:p>
          <a:p>
            <a:pPr marL="285750" indent="-285750">
              <a:buFont typeface="Wingdings" panose="05000000000000000000" pitchFamily="2" charset="2"/>
              <a:buChar char="Ø"/>
            </a:pPr>
            <a:r>
              <a:rPr lang="en-US" b="1" i="0" dirty="0" smtClean="0">
                <a:effectLst/>
                <a:latin typeface="Amazon Ember"/>
              </a:rPr>
              <a:t>Microsoft Edge</a:t>
            </a:r>
            <a:endParaRPr lang="en-US" b="0" i="0" dirty="0" smtClean="0">
              <a:effectLst/>
              <a:latin typeface="Amazon Ember"/>
            </a:endParaRPr>
          </a:p>
          <a:p>
            <a:pPr marL="742950" lvl="1" indent="-285750">
              <a:buFont typeface="Arial" panose="020B0604020202020204" pitchFamily="34" charset="0"/>
              <a:buChar char="•"/>
            </a:pPr>
            <a:r>
              <a:rPr lang="en-US" b="0" i="0" dirty="0" smtClean="0">
                <a:effectLst/>
                <a:latin typeface="Amazon Ember"/>
              </a:rPr>
              <a:t>Choose the ellipsis  at the top-right of the screen</a:t>
            </a:r>
          </a:p>
          <a:p>
            <a:pPr marL="742950" lvl="1" indent="-285750">
              <a:buFont typeface="Arial" panose="020B0604020202020204" pitchFamily="34" charset="0"/>
              <a:buChar char="•"/>
            </a:pPr>
            <a:r>
              <a:rPr lang="en-US" b="0" i="0" dirty="0" smtClean="0">
                <a:effectLst/>
                <a:latin typeface="Amazon Ember"/>
              </a:rPr>
              <a:t>Choose </a:t>
            </a:r>
            <a:r>
              <a:rPr lang="en-US" b="1" i="0" dirty="0" smtClean="0">
                <a:effectLst/>
                <a:latin typeface="Amazon Ember"/>
              </a:rPr>
              <a:t>New </a:t>
            </a:r>
            <a:r>
              <a:rPr lang="en-US" b="1" i="0" dirty="0" err="1" smtClean="0">
                <a:effectLst/>
                <a:latin typeface="Amazon Ember"/>
              </a:rPr>
              <a:t>InPrivate</a:t>
            </a:r>
            <a:r>
              <a:rPr lang="en-US" b="1" i="0" dirty="0" smtClean="0">
                <a:effectLst/>
                <a:latin typeface="Amazon Ember"/>
              </a:rPr>
              <a:t> window</a:t>
            </a:r>
            <a:endParaRPr lang="en-US" b="0" i="0" dirty="0" smtClean="0">
              <a:effectLst/>
              <a:latin typeface="Amazon Ember"/>
            </a:endParaRPr>
          </a:p>
          <a:p>
            <a:pPr marL="285750" indent="-285750">
              <a:buFont typeface="Wingdings" panose="05000000000000000000" pitchFamily="2" charset="2"/>
              <a:buChar char="Ø"/>
            </a:pPr>
            <a:r>
              <a:rPr lang="en-US" b="1" i="0" dirty="0" smtClean="0">
                <a:effectLst/>
                <a:latin typeface="Amazon Ember"/>
              </a:rPr>
              <a:t>Microsoft Internet Explorer</a:t>
            </a:r>
            <a:endParaRPr lang="en-US" b="0" i="0" dirty="0" smtClean="0">
              <a:effectLst/>
              <a:latin typeface="Amazon Ember"/>
            </a:endParaRPr>
          </a:p>
          <a:p>
            <a:pPr marL="742950" lvl="1" indent="-285750">
              <a:buFont typeface="Arial" panose="020B0604020202020204" pitchFamily="34" charset="0"/>
              <a:buChar char="•"/>
            </a:pPr>
            <a:r>
              <a:rPr lang="en-US" b="0" i="0" dirty="0" smtClean="0">
                <a:effectLst/>
                <a:latin typeface="Amazon Ember"/>
              </a:rPr>
              <a:t>Choose the </a:t>
            </a:r>
            <a:r>
              <a:rPr lang="en-US" b="1" i="0" dirty="0" smtClean="0">
                <a:effectLst/>
                <a:latin typeface="Amazon Ember"/>
              </a:rPr>
              <a:t>Tools</a:t>
            </a:r>
            <a:r>
              <a:rPr lang="en-US" b="0" i="0" dirty="0" smtClean="0">
                <a:effectLst/>
                <a:latin typeface="Amazon Ember"/>
              </a:rPr>
              <a:t> menu option</a:t>
            </a:r>
          </a:p>
          <a:p>
            <a:pPr marL="742950" lvl="1" indent="-285750">
              <a:buFont typeface="Arial" panose="020B0604020202020204" pitchFamily="34" charset="0"/>
              <a:buChar char="•"/>
            </a:pPr>
            <a:r>
              <a:rPr lang="en-US" b="0" i="0" dirty="0" smtClean="0">
                <a:effectLst/>
                <a:latin typeface="Amazon Ember"/>
              </a:rPr>
              <a:t>Choose </a:t>
            </a:r>
            <a:r>
              <a:rPr lang="en-US" b="1" i="0" dirty="0" err="1" smtClean="0">
                <a:effectLst/>
                <a:latin typeface="Amazon Ember"/>
              </a:rPr>
              <a:t>InPrivate</a:t>
            </a:r>
            <a:r>
              <a:rPr lang="en-US" b="1" i="0" dirty="0" smtClean="0">
                <a:effectLst/>
                <a:latin typeface="Amazon Ember"/>
              </a:rPr>
              <a:t> Browsing</a:t>
            </a:r>
            <a:endParaRPr lang="en-US" b="0" i="0" dirty="0" smtClean="0">
              <a:effectLst/>
              <a:latin typeface="Amazon Ember"/>
            </a:endParaRPr>
          </a:p>
          <a:p>
            <a:pPr marL="285750" indent="-285750">
              <a:buFont typeface="Wingdings" panose="05000000000000000000" pitchFamily="2" charset="2"/>
              <a:buChar char="Ø"/>
            </a:pPr>
            <a:r>
              <a:rPr lang="en-US" b="0" i="0" dirty="0" smtClean="0">
                <a:effectLst/>
                <a:latin typeface="Amazon Ember"/>
              </a:rPr>
              <a:t>Paste the </a:t>
            </a:r>
            <a:r>
              <a:rPr lang="en-US" b="1" i="0" dirty="0" smtClean="0">
                <a:effectLst/>
                <a:latin typeface="Amazon Ember"/>
              </a:rPr>
              <a:t>IAM users sign-in</a:t>
            </a:r>
            <a:r>
              <a:rPr lang="en-US" b="0" i="0" dirty="0" smtClean="0">
                <a:effectLst/>
                <a:latin typeface="Amazon Ember"/>
              </a:rPr>
              <a:t> link into the address bar of your private browser session and press </a:t>
            </a:r>
            <a:r>
              <a:rPr lang="en-US" b="1" i="0" dirty="0" smtClean="0">
                <a:effectLst/>
                <a:latin typeface="Amazon Ember"/>
              </a:rPr>
              <a:t>Enter</a:t>
            </a:r>
            <a:r>
              <a:rPr lang="en-US" b="0" i="0" dirty="0" smtClean="0">
                <a:effectLst/>
                <a:latin typeface="Amazon Ember"/>
              </a:rPr>
              <a:t>.</a:t>
            </a:r>
            <a:endParaRPr lang="en-US" dirty="0" smtClean="0">
              <a:latin typeface="Amazon Ember"/>
            </a:endParaRPr>
          </a:p>
          <a:p>
            <a:pPr marL="285750" indent="-285750">
              <a:buFont typeface="Wingdings" panose="05000000000000000000" pitchFamily="2" charset="2"/>
              <a:buChar char="Ø"/>
            </a:pPr>
            <a:r>
              <a:rPr lang="en-US" b="0" i="0" dirty="0" smtClean="0">
                <a:effectLst/>
                <a:latin typeface="Amazon Ember"/>
              </a:rPr>
              <a:t>In the </a:t>
            </a:r>
            <a:r>
              <a:rPr lang="en-US" b="1" i="0" dirty="0" smtClean="0">
                <a:effectLst/>
                <a:latin typeface="Amazon Ember"/>
              </a:rPr>
              <a:t>Services</a:t>
            </a:r>
            <a:r>
              <a:rPr lang="en-US" b="0" i="0" dirty="0" smtClean="0">
                <a:effectLst/>
                <a:latin typeface="Amazon Ember"/>
              </a:rPr>
              <a:t> menu, choose </a:t>
            </a:r>
            <a:r>
              <a:rPr lang="en-US" b="1" i="0" dirty="0" smtClean="0">
                <a:effectLst/>
                <a:latin typeface="Amazon Ember"/>
              </a:rPr>
              <a:t>S3</a:t>
            </a:r>
            <a:r>
              <a:rPr lang="en-US" b="0" i="0" dirty="0" smtClean="0">
                <a:effectLst/>
                <a:latin typeface="Amazon Ember"/>
              </a:rPr>
              <a:t>.</a:t>
            </a:r>
          </a:p>
          <a:p>
            <a:pPr marL="285750" indent="-285750">
              <a:buFont typeface="Wingdings" panose="05000000000000000000" pitchFamily="2" charset="2"/>
              <a:buChar char="Ø"/>
            </a:pPr>
            <a:r>
              <a:rPr lang="en-US" b="0" i="0" dirty="0" smtClean="0">
                <a:effectLst/>
                <a:latin typeface="Amazon Ember"/>
              </a:rPr>
              <a:t>In the </a:t>
            </a:r>
            <a:r>
              <a:rPr lang="en-US" b="1" i="0" dirty="0" smtClean="0">
                <a:effectLst/>
                <a:latin typeface="Amazon Ember"/>
              </a:rPr>
              <a:t>Services</a:t>
            </a:r>
            <a:r>
              <a:rPr lang="en-US" b="0" i="0" dirty="0" smtClean="0">
                <a:effectLst/>
                <a:latin typeface="Amazon Ember"/>
              </a:rPr>
              <a:t> menu, choose </a:t>
            </a:r>
            <a:r>
              <a:rPr lang="en-US" b="1" i="0" dirty="0" smtClean="0">
                <a:effectLst/>
                <a:latin typeface="Amazon Ember"/>
              </a:rPr>
              <a:t>EC2</a:t>
            </a:r>
            <a:r>
              <a:rPr lang="en-US" b="0" i="0" dirty="0" smtClean="0">
                <a:effectLst/>
                <a:latin typeface="Amazon Ember"/>
              </a:rPr>
              <a:t>.</a:t>
            </a:r>
            <a:endParaRPr lang="en-US" dirty="0" smtClean="0">
              <a:latin typeface="Amazon Ember"/>
            </a:endParaRPr>
          </a:p>
          <a:p>
            <a:pPr marL="285750" indent="-285750">
              <a:buFont typeface="Wingdings" panose="05000000000000000000" pitchFamily="2" charset="2"/>
              <a:buChar char="Ø"/>
            </a:pPr>
            <a:r>
              <a:rPr lang="en-US" b="0" i="0" dirty="0" smtClean="0">
                <a:effectLst/>
                <a:latin typeface="Amazon Ember"/>
              </a:rPr>
              <a:t>In the left navigation pane, choose </a:t>
            </a:r>
            <a:r>
              <a:rPr lang="en-US" b="1" i="0" dirty="0" smtClean="0">
                <a:effectLst/>
                <a:latin typeface="Amazon Ember"/>
              </a:rPr>
              <a:t>Instances</a:t>
            </a:r>
            <a:r>
              <a:rPr lang="en-US" b="0" i="0" dirty="0" smtClean="0">
                <a:effectLst/>
                <a:latin typeface="Amazon Ember"/>
              </a:rPr>
              <a:t>.</a:t>
            </a:r>
          </a:p>
          <a:p>
            <a:pPr marL="285750" indent="-285750">
              <a:buFont typeface="Wingdings" panose="05000000000000000000" pitchFamily="2" charset="2"/>
              <a:buChar char="Ø"/>
            </a:pPr>
            <a:r>
              <a:rPr lang="en-US" b="0" i="0" dirty="0" err="1" smtClean="0">
                <a:effectLst/>
                <a:latin typeface="Amazon Ember"/>
              </a:rPr>
              <a:t>ign</a:t>
            </a:r>
            <a:r>
              <a:rPr lang="en-US" b="0" i="0" dirty="0" smtClean="0">
                <a:effectLst/>
                <a:latin typeface="Amazon Ember"/>
              </a:rPr>
              <a:t> user-1 out of the </a:t>
            </a:r>
            <a:r>
              <a:rPr lang="en-US" b="1" i="0" dirty="0" smtClean="0">
                <a:effectLst/>
                <a:latin typeface="Amazon Ember"/>
              </a:rPr>
              <a:t>AWS Management Console</a:t>
            </a:r>
            <a:r>
              <a:rPr lang="en-US" b="0" i="0" dirty="0" smtClean="0">
                <a:effectLst/>
                <a:latin typeface="Amazon Ember"/>
              </a:rPr>
              <a:t> by completing the following actions:</a:t>
            </a:r>
          </a:p>
          <a:p>
            <a:pPr marL="285750" indent="-285750">
              <a:buFont typeface="Wingdings" panose="05000000000000000000" pitchFamily="2" charset="2"/>
              <a:buChar char="Ø"/>
            </a:pPr>
            <a:r>
              <a:rPr lang="en-US" b="0" i="0" dirty="0" smtClean="0">
                <a:effectLst/>
                <a:latin typeface="Amazon Ember"/>
              </a:rPr>
              <a:t>At the top of the screen, choose </a:t>
            </a:r>
            <a:r>
              <a:rPr lang="en-US" b="1" i="0" dirty="0" smtClean="0">
                <a:effectLst/>
                <a:latin typeface="Amazon Ember"/>
              </a:rPr>
              <a:t>user-1</a:t>
            </a:r>
            <a:endParaRPr lang="en-US" b="0" i="0" dirty="0" smtClean="0">
              <a:effectLst/>
              <a:latin typeface="Amazon Ember"/>
            </a:endParaRPr>
          </a:p>
          <a:p>
            <a:pPr marL="285750" indent="-285750">
              <a:buFont typeface="Wingdings" panose="05000000000000000000" pitchFamily="2" charset="2"/>
              <a:buChar char="Ø"/>
            </a:pPr>
            <a:r>
              <a:rPr lang="en-US" b="0" i="0" dirty="0" smtClean="0">
                <a:effectLst/>
                <a:latin typeface="Amazon Ember"/>
              </a:rPr>
              <a:t>Choose </a:t>
            </a:r>
            <a:r>
              <a:rPr lang="en-US" b="1" i="0" dirty="0" smtClean="0">
                <a:effectLst/>
                <a:latin typeface="Amazon Ember"/>
              </a:rPr>
              <a:t>Sign Out</a:t>
            </a:r>
            <a:endParaRPr lang="en-US" b="0" i="0" dirty="0" smtClean="0">
              <a:effectLst/>
              <a:latin typeface="Amazon Ember"/>
            </a:endParaRPr>
          </a:p>
          <a:p>
            <a:endParaRPr lang="en-IN" dirty="0" smtClean="0"/>
          </a:p>
          <a:p>
            <a:endParaRPr lang="en-IN" dirty="0"/>
          </a:p>
        </p:txBody>
      </p:sp>
    </p:spTree>
    <p:extLst>
      <p:ext uri="{BB962C8B-B14F-4D97-AF65-F5344CB8AC3E}">
        <p14:creationId xmlns:p14="http://schemas.microsoft.com/office/powerpoint/2010/main" val="3205211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8352928" cy="3693319"/>
          </a:xfrm>
          <a:prstGeom prst="rect">
            <a:avLst/>
          </a:prstGeom>
          <a:noFill/>
        </p:spPr>
        <p:txBody>
          <a:bodyPr wrap="square" rtlCol="0">
            <a:spAutoFit/>
          </a:bodyPr>
          <a:lstStyle/>
          <a:p>
            <a:pPr marL="285750" indent="-285750">
              <a:buFont typeface="Wingdings" panose="05000000000000000000" pitchFamily="2" charset="2"/>
              <a:buChar char="Ø"/>
            </a:pPr>
            <a:r>
              <a:rPr lang="en-US" b="0" i="0" dirty="0" smtClean="0">
                <a:effectLst/>
                <a:latin typeface="Amazon Ember"/>
              </a:rPr>
              <a:t>Paste the </a:t>
            </a:r>
            <a:r>
              <a:rPr lang="en-US" b="1" i="0" dirty="0" smtClean="0">
                <a:effectLst/>
                <a:latin typeface="Amazon Ember"/>
              </a:rPr>
              <a:t>IAM users sign-in</a:t>
            </a:r>
            <a:r>
              <a:rPr lang="en-US" b="0" i="0" dirty="0" smtClean="0">
                <a:effectLst/>
                <a:latin typeface="Amazon Ember"/>
              </a:rPr>
              <a:t> link into your private browser tab's address bar and press </a:t>
            </a:r>
            <a:r>
              <a:rPr lang="en-US" b="1" i="0" dirty="0" smtClean="0">
                <a:effectLst/>
                <a:latin typeface="Amazon Ember"/>
              </a:rPr>
              <a:t>Enter</a:t>
            </a:r>
            <a:r>
              <a:rPr lang="en-US" b="0" i="0" dirty="0" smtClean="0">
                <a:effectLst/>
                <a:latin typeface="Amazon Ember"/>
              </a:rPr>
              <a:t>.</a:t>
            </a:r>
          </a:p>
          <a:p>
            <a:pPr marL="285750" indent="-285750">
              <a:buFont typeface="Wingdings" panose="05000000000000000000" pitchFamily="2" charset="2"/>
              <a:buChar char="Ø"/>
            </a:pPr>
            <a:r>
              <a:rPr lang="en-US" b="0" i="0" dirty="0" smtClean="0">
                <a:effectLst/>
                <a:latin typeface="Amazon Ember"/>
              </a:rPr>
              <a:t>n the </a:t>
            </a:r>
            <a:r>
              <a:rPr lang="en-US" b="1" i="0" dirty="0" smtClean="0">
                <a:effectLst/>
                <a:latin typeface="Amazon Ember"/>
              </a:rPr>
              <a:t>Services</a:t>
            </a:r>
            <a:r>
              <a:rPr lang="en-US" b="0" i="0" dirty="0" smtClean="0">
                <a:effectLst/>
                <a:latin typeface="Amazon Ember"/>
              </a:rPr>
              <a:t> menu, choose </a:t>
            </a:r>
            <a:r>
              <a:rPr lang="en-US" b="1" i="0" dirty="0" smtClean="0">
                <a:effectLst/>
                <a:latin typeface="Amazon Ember"/>
              </a:rPr>
              <a:t>EC2</a:t>
            </a:r>
            <a:r>
              <a:rPr lang="en-US" b="0" i="0" dirty="0" smtClean="0">
                <a:effectLst/>
                <a:latin typeface="Amazon Ember"/>
              </a:rPr>
              <a:t>.</a:t>
            </a:r>
          </a:p>
          <a:p>
            <a:pPr marL="285750" indent="-285750">
              <a:buFont typeface="Wingdings" panose="05000000000000000000" pitchFamily="2" charset="2"/>
              <a:buChar char="Ø"/>
            </a:pPr>
            <a:r>
              <a:rPr lang="en-US" b="0" i="0" dirty="0" smtClean="0">
                <a:effectLst/>
                <a:latin typeface="Amazon Ember"/>
              </a:rPr>
              <a:t>In the navigation pane on the left, choose </a:t>
            </a:r>
            <a:r>
              <a:rPr lang="en-US" b="1" i="0" dirty="0" smtClean="0">
                <a:effectLst/>
                <a:latin typeface="Amazon Ember"/>
              </a:rPr>
              <a:t>Instances</a:t>
            </a:r>
            <a:endParaRPr lang="en-US" dirty="0" smtClean="0">
              <a:latin typeface="Amazon Ember"/>
            </a:endParaRPr>
          </a:p>
          <a:p>
            <a:pPr marL="285750" indent="-285750">
              <a:buFont typeface="Wingdings" panose="05000000000000000000" pitchFamily="2" charset="2"/>
              <a:buChar char="Ø"/>
            </a:pPr>
            <a:r>
              <a:rPr lang="en-US" b="0" i="0" dirty="0" smtClean="0">
                <a:effectLst/>
                <a:latin typeface="Amazon Ember"/>
              </a:rPr>
              <a:t>In the </a:t>
            </a:r>
            <a:r>
              <a:rPr lang="en-US" b="1" i="0" dirty="0" smtClean="0">
                <a:effectLst/>
                <a:latin typeface="Amazon Ember"/>
              </a:rPr>
              <a:t>Instance state</a:t>
            </a:r>
            <a:r>
              <a:rPr lang="en-US" b="0" i="0" dirty="0" smtClean="0">
                <a:effectLst/>
                <a:latin typeface="Amazon Ember"/>
              </a:rPr>
              <a:t> menu, choose </a:t>
            </a:r>
            <a:r>
              <a:rPr lang="en-US" b="1" i="0" dirty="0" smtClean="0">
                <a:effectLst/>
                <a:latin typeface="Amazon Ember"/>
              </a:rPr>
              <a:t>Stop instance</a:t>
            </a:r>
            <a:r>
              <a:rPr lang="en-US" b="0" i="0" dirty="0" smtClean="0">
                <a:effectLst/>
                <a:latin typeface="Amazon Ember"/>
              </a:rPr>
              <a:t>.</a:t>
            </a:r>
          </a:p>
          <a:p>
            <a:pPr marL="285750" indent="-285750">
              <a:buFont typeface="Wingdings" panose="05000000000000000000" pitchFamily="2" charset="2"/>
              <a:buChar char="Ø"/>
            </a:pPr>
            <a:r>
              <a:rPr lang="en-US" b="0" i="0" dirty="0" smtClean="0">
                <a:effectLst/>
                <a:latin typeface="Amazon Ember"/>
              </a:rPr>
              <a:t> </a:t>
            </a:r>
          </a:p>
          <a:p>
            <a:pPr marL="285750" indent="-285750">
              <a:buFont typeface="Wingdings" panose="05000000000000000000" pitchFamily="2" charset="2"/>
              <a:buChar char="Ø"/>
            </a:pPr>
            <a:r>
              <a:rPr lang="en-US" b="0" i="0" dirty="0" smtClean="0">
                <a:effectLst/>
                <a:latin typeface="Amazon Ember"/>
              </a:rPr>
              <a:t>In the </a:t>
            </a:r>
            <a:r>
              <a:rPr lang="en-US" b="1" i="0" dirty="0" smtClean="0">
                <a:effectLst/>
                <a:latin typeface="Amazon Ember"/>
              </a:rPr>
              <a:t>Stop instance</a:t>
            </a:r>
            <a:r>
              <a:rPr lang="en-US" b="0" i="0" dirty="0" smtClean="0">
                <a:effectLst/>
                <a:latin typeface="Amazon Ember"/>
              </a:rPr>
              <a:t> window, choose </a:t>
            </a:r>
            <a:r>
              <a:rPr lang="en-US" b="1" i="0" dirty="0" smtClean="0">
                <a:effectLst/>
                <a:latin typeface="Amazon Ember"/>
              </a:rPr>
              <a:t>Stop</a:t>
            </a:r>
            <a:r>
              <a:rPr lang="en-US" b="0" i="0" dirty="0" smtClean="0">
                <a:effectLst/>
                <a:latin typeface="Amazon Ember"/>
              </a:rPr>
              <a:t>.</a:t>
            </a:r>
          </a:p>
          <a:p>
            <a:pPr marL="285750" indent="-285750">
              <a:buFont typeface="Wingdings" panose="05000000000000000000" pitchFamily="2" charset="2"/>
              <a:buChar char="Ø"/>
            </a:pPr>
            <a:r>
              <a:rPr lang="en-US" b="0" i="0" dirty="0" smtClean="0">
                <a:effectLst/>
                <a:latin typeface="Amazon Ember"/>
              </a:rPr>
              <a:t>The instance will enter the </a:t>
            </a:r>
            <a:r>
              <a:rPr lang="en-US" b="0" i="1" dirty="0" smtClean="0">
                <a:effectLst/>
                <a:latin typeface="Amazon Ember"/>
              </a:rPr>
              <a:t>stopping</a:t>
            </a:r>
            <a:r>
              <a:rPr lang="en-US" b="0" i="0" dirty="0" smtClean="0">
                <a:effectLst/>
                <a:latin typeface="Amazon Ember"/>
              </a:rPr>
              <a:t> state and will shutdown.</a:t>
            </a:r>
          </a:p>
          <a:p>
            <a:pPr marL="285750" indent="-285750">
              <a:buFont typeface="Wingdings" panose="05000000000000000000" pitchFamily="2" charset="2"/>
              <a:buChar char="Ø"/>
            </a:pPr>
            <a:r>
              <a:rPr lang="en-US" b="0" i="0" dirty="0" smtClean="0">
                <a:effectLst/>
                <a:latin typeface="Amazon Ember"/>
              </a:rPr>
              <a:t> </a:t>
            </a:r>
          </a:p>
          <a:p>
            <a:pPr marL="285750" indent="-285750">
              <a:buFont typeface="Wingdings" panose="05000000000000000000" pitchFamily="2" charset="2"/>
              <a:buChar char="Ø"/>
            </a:pPr>
            <a:r>
              <a:rPr lang="en-US" b="0" i="0" dirty="0" smtClean="0">
                <a:effectLst/>
                <a:latin typeface="Amazon Ember"/>
              </a:rPr>
              <a:t>Close your private browser window.</a:t>
            </a:r>
          </a:p>
          <a:p>
            <a:pPr marL="285750" indent="-285750">
              <a:buFont typeface="Wingdings" panose="05000000000000000000" pitchFamily="2" charset="2"/>
              <a:buChar char="Ø"/>
            </a:pPr>
            <a:r>
              <a:rPr lang="en-US" b="0" i="0" dirty="0" smtClean="0">
                <a:effectLst/>
                <a:latin typeface="Amazon Ember"/>
              </a:rPr>
              <a:t>choose End Lab at the top of this page, and then select </a:t>
            </a:r>
            <a:r>
              <a:rPr lang="en-US" b="1" i="0" dirty="0" smtClean="0">
                <a:effectLst/>
                <a:latin typeface="Amazon Ember"/>
              </a:rPr>
              <a:t>Yes</a:t>
            </a:r>
            <a:r>
              <a:rPr lang="en-US" b="0" i="0" dirty="0" smtClean="0">
                <a:effectLst/>
                <a:latin typeface="Amazon Ember"/>
              </a:rPr>
              <a:t> to confirm that you want to end the lab</a:t>
            </a:r>
            <a:r>
              <a:rPr lang="en-US" b="0" i="0" dirty="0" smtClean="0">
                <a:solidFill>
                  <a:srgbClr val="333333"/>
                </a:solidFill>
                <a:effectLst/>
                <a:latin typeface="Amazon Ember"/>
              </a:rPr>
              <a:t>.</a:t>
            </a:r>
            <a:endParaRPr lang="en-IN" dirty="0" smtClean="0"/>
          </a:p>
          <a:p>
            <a:endParaRPr lang="en-IN" dirty="0"/>
          </a:p>
        </p:txBody>
      </p:sp>
    </p:spTree>
    <p:extLst>
      <p:ext uri="{BB962C8B-B14F-4D97-AF65-F5344CB8AC3E}">
        <p14:creationId xmlns:p14="http://schemas.microsoft.com/office/powerpoint/2010/main" val="231659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980728"/>
            <a:ext cx="7848872" cy="2308324"/>
          </a:xfrm>
          <a:prstGeom prst="rect">
            <a:avLst/>
          </a:prstGeom>
          <a:noFill/>
        </p:spPr>
        <p:txBody>
          <a:bodyPr wrap="square" rtlCol="0">
            <a:spAutoFit/>
          </a:bodyPr>
          <a:lstStyle/>
          <a:p>
            <a:pPr fontAlgn="t"/>
            <a:r>
              <a:rPr lang="en-IN" b="1" i="0" dirty="0" smtClean="0">
                <a:solidFill>
                  <a:srgbClr val="232F3E"/>
                </a:solidFill>
                <a:effectLst/>
                <a:latin typeface="Lato Extended"/>
              </a:rPr>
              <a:t>introduction to Amazon EC2</a:t>
            </a:r>
          </a:p>
          <a:p>
            <a:pPr fontAlgn="t"/>
            <a:endParaRPr lang="en-IN" b="1" i="0" dirty="0" smtClean="0">
              <a:solidFill>
                <a:srgbClr val="232F3E"/>
              </a:solidFill>
              <a:effectLst/>
              <a:latin typeface="Lato Extended"/>
            </a:endParaRPr>
          </a:p>
          <a:p>
            <a:pPr marL="285750" indent="-285750">
              <a:buFont typeface="Wingdings" panose="05000000000000000000" pitchFamily="2" charset="2"/>
              <a:buChar char="Ø"/>
            </a:pPr>
            <a:r>
              <a:rPr lang="en-US" b="0" i="0" dirty="0" smtClean="0">
                <a:effectLst/>
                <a:latin typeface="Open Sans" panose="020B0606030504020204" pitchFamily="34" charset="0"/>
              </a:rPr>
              <a:t>At the top of these instructions, choose Start Lab to launch your lab.</a:t>
            </a:r>
          </a:p>
          <a:p>
            <a:pPr marL="285750" indent="-285750">
              <a:buFont typeface="Wingdings" panose="05000000000000000000" pitchFamily="2" charset="2"/>
              <a:buChar char="Ø"/>
            </a:pPr>
            <a:r>
              <a:rPr lang="en-US" b="0" i="0" dirty="0" smtClean="0">
                <a:effectLst/>
                <a:latin typeface="Open Sans" panose="020B0606030504020204" pitchFamily="34" charset="0"/>
              </a:rPr>
              <a:t>A Start Lab panel opens displaying the lab status.</a:t>
            </a:r>
          </a:p>
          <a:p>
            <a:pPr marL="285750" indent="-285750">
              <a:buFont typeface="Wingdings" panose="05000000000000000000" pitchFamily="2" charset="2"/>
              <a:buChar char="Ø"/>
            </a:pPr>
            <a:r>
              <a:rPr lang="en-US" b="0" i="0" dirty="0" smtClean="0">
                <a:effectLst/>
                <a:latin typeface="Open Sans" panose="020B0606030504020204" pitchFamily="34" charset="0"/>
              </a:rPr>
              <a:t>Wait until you see the message "</a:t>
            </a:r>
            <a:r>
              <a:rPr lang="en-US" b="1" i="0" dirty="0" smtClean="0">
                <a:effectLst/>
                <a:latin typeface="Open Sans" panose="020B0606030504020204" pitchFamily="34" charset="0"/>
              </a:rPr>
              <a:t>Lab status: ready</a:t>
            </a:r>
            <a:r>
              <a:rPr lang="en-US" b="0" i="0" dirty="0" smtClean="0">
                <a:effectLst/>
                <a:latin typeface="Open Sans" panose="020B0606030504020204" pitchFamily="34" charset="0"/>
              </a:rPr>
              <a:t>", then choose the </a:t>
            </a:r>
            <a:r>
              <a:rPr lang="en-US" b="1" i="0" dirty="0" smtClean="0">
                <a:effectLst/>
                <a:latin typeface="Open Sans" panose="020B0606030504020204" pitchFamily="34" charset="0"/>
              </a:rPr>
              <a:t>X</a:t>
            </a:r>
            <a:r>
              <a:rPr lang="en-US" b="0" i="0" dirty="0" smtClean="0">
                <a:effectLst/>
                <a:latin typeface="Open Sans" panose="020B0606030504020204" pitchFamily="34" charset="0"/>
              </a:rPr>
              <a:t> to close the Start Lab panel.</a:t>
            </a:r>
          </a:p>
          <a:p>
            <a:pPr marL="285750" indent="-285750">
              <a:buFont typeface="Wingdings" panose="05000000000000000000" pitchFamily="2" charset="2"/>
              <a:buChar char="Ø"/>
            </a:pPr>
            <a:r>
              <a:rPr lang="en-US" b="0" i="0" dirty="0" smtClean="0">
                <a:effectLst/>
                <a:latin typeface="Open Sans" panose="020B0606030504020204" pitchFamily="34" charset="0"/>
              </a:rPr>
              <a:t>At the top of these instructions, choose AWS</a:t>
            </a:r>
          </a:p>
          <a:p>
            <a:endParaRPr lang="en-IN" dirty="0"/>
          </a:p>
        </p:txBody>
      </p:sp>
    </p:spTree>
    <p:extLst>
      <p:ext uri="{BB962C8B-B14F-4D97-AF65-F5344CB8AC3E}">
        <p14:creationId xmlns:p14="http://schemas.microsoft.com/office/powerpoint/2010/main" val="2987199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476672"/>
            <a:ext cx="7920880" cy="6186309"/>
          </a:xfrm>
          <a:prstGeom prst="rect">
            <a:avLst/>
          </a:prstGeom>
          <a:noFill/>
        </p:spPr>
        <p:txBody>
          <a:bodyPr wrap="square" rtlCol="0">
            <a:spAutoFit/>
          </a:bodyPr>
          <a:lstStyle/>
          <a:p>
            <a:pPr marL="285750" indent="-285750">
              <a:buFont typeface="Wingdings" panose="05000000000000000000" pitchFamily="2" charset="2"/>
              <a:buChar char="Ø"/>
            </a:pPr>
            <a:r>
              <a:rPr lang="en-US" b="0" i="0" dirty="0" smtClean="0">
                <a:effectLst/>
                <a:latin typeface="Open Sans" panose="020B0606030504020204" pitchFamily="34" charset="0"/>
              </a:rPr>
              <a:t>Arrange the AWS Management Console tab so that it displays along side these instructions. Ideally, you will be able to see both browser tabs at the same time, to make it easier to follow the lab steps.</a:t>
            </a:r>
          </a:p>
          <a:p>
            <a:pPr marL="285750" indent="-285750">
              <a:buFont typeface="Wingdings" panose="05000000000000000000" pitchFamily="2" charset="2"/>
              <a:buChar char="Ø"/>
            </a:pPr>
            <a:r>
              <a:rPr lang="en-US" b="0" i="0" dirty="0" smtClean="0">
                <a:effectLst/>
                <a:latin typeface="Open Sans" panose="020B0606030504020204" pitchFamily="34" charset="0"/>
              </a:rPr>
              <a:t>In the </a:t>
            </a:r>
            <a:r>
              <a:rPr lang="en-US" b="1" i="0" dirty="0" smtClean="0">
                <a:effectLst/>
                <a:latin typeface="Open Sans" panose="020B0606030504020204" pitchFamily="34" charset="0"/>
              </a:rPr>
              <a:t>AWS Management Console</a:t>
            </a:r>
            <a:r>
              <a:rPr lang="en-US" b="0" i="0" dirty="0" smtClean="0">
                <a:effectLst/>
                <a:latin typeface="Open Sans" panose="020B0606030504020204" pitchFamily="34" charset="0"/>
              </a:rPr>
              <a:t> choose </a:t>
            </a:r>
            <a:r>
              <a:rPr lang="en-US" b="1" i="0" dirty="0" smtClean="0">
                <a:effectLst/>
                <a:latin typeface="Open Sans" panose="020B0606030504020204" pitchFamily="34" charset="0"/>
              </a:rPr>
              <a:t>Services</a:t>
            </a:r>
            <a:r>
              <a:rPr lang="en-US" b="0" i="0" dirty="0" smtClean="0">
                <a:effectLst/>
                <a:latin typeface="Open Sans" panose="020B0606030504020204" pitchFamily="34" charset="0"/>
              </a:rPr>
              <a:t>, choose </a:t>
            </a:r>
            <a:r>
              <a:rPr lang="en-US" b="1" i="0" dirty="0" smtClean="0">
                <a:effectLst/>
                <a:latin typeface="Open Sans" panose="020B0606030504020204" pitchFamily="34" charset="0"/>
              </a:rPr>
              <a:t>Compute</a:t>
            </a:r>
            <a:r>
              <a:rPr lang="en-US" b="0" i="0" dirty="0" smtClean="0">
                <a:effectLst/>
                <a:latin typeface="Open Sans" panose="020B0606030504020204" pitchFamily="34" charset="0"/>
              </a:rPr>
              <a:t> and then choose </a:t>
            </a:r>
            <a:r>
              <a:rPr lang="en-US" b="1" i="0" dirty="0" smtClean="0">
                <a:effectLst/>
                <a:latin typeface="Open Sans" panose="020B0606030504020204" pitchFamily="34" charset="0"/>
              </a:rPr>
              <a:t>EC2</a:t>
            </a:r>
            <a:r>
              <a:rPr lang="en-US" b="0" i="0" dirty="0" smtClean="0">
                <a:effectLst/>
                <a:latin typeface="Open Sans" panose="020B0606030504020204" pitchFamily="34" charset="0"/>
              </a:rPr>
              <a:t>.</a:t>
            </a:r>
            <a:endParaRPr lang="en-US" dirty="0" smtClean="0">
              <a:latin typeface="Open Sans" panose="020B0606030504020204" pitchFamily="34" charset="0"/>
            </a:endParaRPr>
          </a:p>
          <a:p>
            <a:pPr marL="285750" indent="-285750">
              <a:buFont typeface="Wingdings" panose="05000000000000000000" pitchFamily="2" charset="2"/>
              <a:buChar char="Ø"/>
            </a:pPr>
            <a:r>
              <a:rPr lang="en-US" b="0" i="0" dirty="0" smtClean="0">
                <a:effectLst/>
                <a:latin typeface="Open Sans" panose="020B0606030504020204" pitchFamily="34" charset="0"/>
              </a:rPr>
              <a:t>Choose the Launch instance  menu and select </a:t>
            </a:r>
            <a:r>
              <a:rPr lang="en-US" b="1" i="0" dirty="0" smtClean="0">
                <a:effectLst/>
                <a:latin typeface="Open Sans" panose="020B0606030504020204" pitchFamily="34" charset="0"/>
              </a:rPr>
              <a:t>Launch instance</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Give the instance the name Web Server</a:t>
            </a:r>
          </a:p>
          <a:p>
            <a:pPr marL="285750" indent="-285750">
              <a:buFont typeface="Wingdings" panose="05000000000000000000" pitchFamily="2" charset="2"/>
              <a:buChar char="Ø"/>
            </a:pPr>
            <a:r>
              <a:rPr lang="en-US" b="0" i="0" dirty="0" smtClean="0">
                <a:effectLst/>
                <a:latin typeface="Open Sans" panose="020B0606030504020204" pitchFamily="34" charset="0"/>
              </a:rPr>
              <a:t>In the list of available </a:t>
            </a:r>
            <a:r>
              <a:rPr lang="en-US" b="0" i="1" dirty="0" smtClean="0">
                <a:effectLst/>
                <a:latin typeface="Open Sans" panose="020B0606030504020204" pitchFamily="34" charset="0"/>
              </a:rPr>
              <a:t>Quick Start</a:t>
            </a:r>
            <a:r>
              <a:rPr lang="en-US" b="0" i="0" dirty="0" smtClean="0">
                <a:effectLst/>
                <a:latin typeface="Open Sans" panose="020B0606030504020204" pitchFamily="34" charset="0"/>
              </a:rPr>
              <a:t> AMIs, keep the default </a:t>
            </a:r>
            <a:r>
              <a:rPr lang="en-US" b="1" i="0" dirty="0" smtClean="0">
                <a:effectLst/>
                <a:latin typeface="Open Sans" panose="020B0606030504020204" pitchFamily="34" charset="0"/>
              </a:rPr>
              <a:t>Amazon Linux</a:t>
            </a:r>
            <a:r>
              <a:rPr lang="en-US" b="0" i="0" dirty="0" smtClean="0">
                <a:effectLst/>
                <a:latin typeface="Open Sans" panose="020B0606030504020204" pitchFamily="34" charset="0"/>
              </a:rPr>
              <a:t> AMI selected. </a:t>
            </a:r>
          </a:p>
          <a:p>
            <a:pPr marL="285750" indent="-285750">
              <a:buFont typeface="Wingdings" panose="05000000000000000000" pitchFamily="2" charset="2"/>
              <a:buChar char="Ø"/>
            </a:pPr>
            <a:r>
              <a:rPr lang="en-US" b="0" i="0" dirty="0" smtClean="0">
                <a:effectLst/>
                <a:latin typeface="Open Sans" panose="020B0606030504020204" pitchFamily="34" charset="0"/>
              </a:rPr>
              <a:t>Also keep the default </a:t>
            </a:r>
            <a:r>
              <a:rPr lang="en-US" b="1" i="0" dirty="0" smtClean="0">
                <a:effectLst/>
                <a:latin typeface="Open Sans" panose="020B0606030504020204" pitchFamily="34" charset="0"/>
              </a:rPr>
              <a:t>Amazon Linux 2023 AMI</a:t>
            </a:r>
            <a:r>
              <a:rPr lang="en-US" b="0" i="0" dirty="0" smtClean="0">
                <a:effectLst/>
                <a:latin typeface="Open Sans" panose="020B0606030504020204" pitchFamily="34" charset="0"/>
              </a:rPr>
              <a:t> selected.</a:t>
            </a:r>
          </a:p>
          <a:p>
            <a:pPr marL="285750" indent="-285750">
              <a:buFont typeface="Wingdings" panose="05000000000000000000" pitchFamily="2" charset="2"/>
              <a:buChar char="Ø"/>
            </a:pPr>
            <a:r>
              <a:rPr lang="en-US" b="0" i="0" dirty="0" smtClean="0">
                <a:effectLst/>
                <a:latin typeface="Open Sans" panose="020B0606030504020204" pitchFamily="34" charset="0"/>
              </a:rPr>
              <a:t>In the </a:t>
            </a:r>
            <a:r>
              <a:rPr lang="en-US" b="0" i="1" dirty="0" smtClean="0">
                <a:effectLst/>
                <a:latin typeface="Open Sans" panose="020B0606030504020204" pitchFamily="34" charset="0"/>
              </a:rPr>
              <a:t>Instance type</a:t>
            </a:r>
            <a:r>
              <a:rPr lang="en-US" b="0" i="0" dirty="0" smtClean="0">
                <a:effectLst/>
                <a:latin typeface="Open Sans" panose="020B0606030504020204" pitchFamily="34" charset="0"/>
              </a:rPr>
              <a:t> panel, keep the default </a:t>
            </a:r>
            <a:r>
              <a:rPr lang="en-US" b="1" i="0" dirty="0" smtClean="0">
                <a:effectLst/>
                <a:latin typeface="Open Sans" panose="020B0606030504020204" pitchFamily="34" charset="0"/>
              </a:rPr>
              <a:t>t2.micro</a:t>
            </a:r>
            <a:r>
              <a:rPr lang="en-US" b="0" i="0" dirty="0" smtClean="0">
                <a:effectLst/>
                <a:latin typeface="Open Sans" panose="020B0606030504020204" pitchFamily="34" charset="0"/>
              </a:rPr>
              <a:t> selected.</a:t>
            </a:r>
            <a:endParaRPr lang="en-US" dirty="0" smtClean="0">
              <a:latin typeface="Open Sans" panose="020B0606030504020204" pitchFamily="34" charset="0"/>
            </a:endParaRPr>
          </a:p>
          <a:p>
            <a:pPr marL="285750" indent="-285750">
              <a:buFont typeface="Wingdings" panose="05000000000000000000" pitchFamily="2" charset="2"/>
              <a:buChar char="Ø"/>
            </a:pPr>
            <a:r>
              <a:rPr lang="en-US" b="0" i="0" dirty="0" smtClean="0">
                <a:effectLst/>
                <a:latin typeface="Open Sans" panose="020B0606030504020204" pitchFamily="34" charset="0"/>
              </a:rPr>
              <a:t>For </a:t>
            </a:r>
            <a:r>
              <a:rPr lang="en-US" b="1" i="0" dirty="0" smtClean="0">
                <a:effectLst/>
                <a:latin typeface="Open Sans" panose="020B0606030504020204" pitchFamily="34" charset="0"/>
              </a:rPr>
              <a:t>Key pair name - </a:t>
            </a:r>
            <a:r>
              <a:rPr lang="en-US" b="1" i="1" dirty="0" smtClean="0">
                <a:effectLst/>
                <a:latin typeface="Open Sans" panose="020B0606030504020204" pitchFamily="34" charset="0"/>
              </a:rPr>
              <a:t>required</a:t>
            </a:r>
            <a:r>
              <a:rPr lang="en-US" b="0" i="0" dirty="0" smtClean="0">
                <a:effectLst/>
                <a:latin typeface="Open Sans" panose="020B0606030504020204" pitchFamily="34" charset="0"/>
              </a:rPr>
              <a:t>, choose </a:t>
            </a:r>
            <a:r>
              <a:rPr lang="en-US" b="1" i="0" dirty="0" err="1" smtClean="0">
                <a:effectLst/>
                <a:latin typeface="Open Sans" panose="020B0606030504020204" pitchFamily="34" charset="0"/>
              </a:rPr>
              <a:t>vockey</a:t>
            </a:r>
            <a:r>
              <a:rPr lang="en-US" b="0" i="0" dirty="0" smtClean="0">
                <a:effectLst/>
                <a:latin typeface="Open Sans" panose="020B0606030504020204" pitchFamily="34" charset="0"/>
              </a:rPr>
              <a:t>. </a:t>
            </a:r>
          </a:p>
          <a:p>
            <a:pPr marL="285750" indent="-285750">
              <a:buFont typeface="Wingdings" panose="05000000000000000000" pitchFamily="2" charset="2"/>
              <a:buChar char="Ø"/>
            </a:pPr>
            <a:r>
              <a:rPr lang="en-US" b="0" i="0" dirty="0" smtClean="0">
                <a:effectLst/>
                <a:latin typeface="Open Sans" panose="020B0606030504020204" pitchFamily="34" charset="0"/>
              </a:rPr>
              <a:t>Next to Network settings, choose </a:t>
            </a:r>
            <a:r>
              <a:rPr lang="en-US" b="1" i="0" dirty="0" smtClean="0">
                <a:effectLst/>
                <a:latin typeface="Open Sans" panose="020B0606030504020204" pitchFamily="34" charset="0"/>
              </a:rPr>
              <a:t>Edit</a:t>
            </a:r>
            <a:r>
              <a:rPr lang="en-US" b="0" i="0" dirty="0" smtClean="0">
                <a:effectLst/>
                <a:latin typeface="Open Sans" panose="020B0606030504020204" pitchFamily="34" charset="0"/>
              </a:rPr>
              <a:t>. </a:t>
            </a:r>
          </a:p>
          <a:p>
            <a:pPr marL="285750" indent="-285750">
              <a:buFont typeface="Wingdings" panose="05000000000000000000" pitchFamily="2" charset="2"/>
              <a:buChar char="Ø"/>
            </a:pPr>
            <a:r>
              <a:rPr lang="en-US" b="0" i="0" dirty="0" smtClean="0">
                <a:effectLst/>
                <a:latin typeface="Open Sans" panose="020B0606030504020204" pitchFamily="34" charset="0"/>
              </a:rPr>
              <a:t>For </a:t>
            </a:r>
            <a:r>
              <a:rPr lang="en-US" b="1" i="0" dirty="0" smtClean="0">
                <a:effectLst/>
                <a:latin typeface="Open Sans" panose="020B0606030504020204" pitchFamily="34" charset="0"/>
              </a:rPr>
              <a:t>VPC</a:t>
            </a:r>
            <a:r>
              <a:rPr lang="en-US" b="0" i="0" dirty="0" smtClean="0">
                <a:effectLst/>
                <a:latin typeface="Open Sans" panose="020B0606030504020204" pitchFamily="34" charset="0"/>
              </a:rPr>
              <a:t>, select </a:t>
            </a:r>
            <a:r>
              <a:rPr lang="en-US" b="1" i="0" dirty="0" smtClean="0">
                <a:effectLst/>
                <a:latin typeface="Open Sans" panose="020B0606030504020204" pitchFamily="34" charset="0"/>
              </a:rPr>
              <a:t>Lab VPC</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Under </a:t>
            </a:r>
            <a:r>
              <a:rPr lang="en-US" b="1" i="0" dirty="0" smtClean="0">
                <a:effectLst/>
                <a:latin typeface="Open Sans" panose="020B0606030504020204" pitchFamily="34" charset="0"/>
              </a:rPr>
              <a:t>Firewall (security groups)</a:t>
            </a:r>
            <a:r>
              <a:rPr lang="en-US" b="0" i="0" dirty="0" smtClean="0">
                <a:effectLst/>
                <a:latin typeface="Open Sans" panose="020B0606030504020204" pitchFamily="34" charset="0"/>
              </a:rPr>
              <a:t>, choose </a:t>
            </a:r>
            <a:r>
              <a:rPr lang="en-US" b="1" i="0" dirty="0" smtClean="0">
                <a:effectLst/>
                <a:latin typeface="Open Sans" panose="020B0606030504020204" pitchFamily="34" charset="0"/>
              </a:rPr>
              <a:t>Create security group</a:t>
            </a:r>
            <a:r>
              <a:rPr lang="en-US" b="0" i="0" dirty="0" smtClean="0">
                <a:effectLst/>
                <a:latin typeface="Open Sans" panose="020B0606030504020204" pitchFamily="34" charset="0"/>
              </a:rPr>
              <a:t> and configure</a:t>
            </a:r>
          </a:p>
          <a:p>
            <a:pPr marL="285750" indent="-285750">
              <a:buFont typeface="Wingdings" panose="05000000000000000000" pitchFamily="2" charset="2"/>
              <a:buChar char="Ø"/>
            </a:pPr>
            <a:r>
              <a:rPr lang="en-US" b="0" i="0" dirty="0" smtClean="0">
                <a:effectLst/>
                <a:latin typeface="Open Sans" panose="020B0606030504020204" pitchFamily="34" charset="0"/>
              </a:rPr>
              <a:t>In the </a:t>
            </a:r>
            <a:r>
              <a:rPr lang="en-US" b="0" i="1" dirty="0" smtClean="0">
                <a:effectLst/>
                <a:latin typeface="Open Sans" panose="020B0606030504020204" pitchFamily="34" charset="0"/>
              </a:rPr>
              <a:t>Configure storage</a:t>
            </a:r>
            <a:r>
              <a:rPr lang="en-US" b="0" i="0" dirty="0" smtClean="0">
                <a:effectLst/>
                <a:latin typeface="Open Sans" panose="020B0606030504020204" pitchFamily="34" charset="0"/>
              </a:rPr>
              <a:t> section, keep the default settings.</a:t>
            </a:r>
          </a:p>
          <a:p>
            <a:pPr marL="285750" indent="-285750">
              <a:buFont typeface="Wingdings" panose="05000000000000000000" pitchFamily="2" charset="2"/>
              <a:buChar char="Ø"/>
            </a:pPr>
            <a:r>
              <a:rPr lang="en-US" b="0" i="0" dirty="0" smtClean="0">
                <a:effectLst/>
                <a:latin typeface="Open Sans" panose="020B0606030504020204" pitchFamily="34" charset="0"/>
              </a:rPr>
              <a:t>Expand </a:t>
            </a:r>
            <a:r>
              <a:rPr lang="en-US" b="1" i="0" dirty="0" smtClean="0">
                <a:effectLst/>
                <a:latin typeface="Open Sans" panose="020B0606030504020204" pitchFamily="34" charset="0"/>
              </a:rPr>
              <a:t>Advanced details</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For </a:t>
            </a:r>
            <a:r>
              <a:rPr lang="en-US" b="1" i="0" dirty="0" smtClean="0">
                <a:effectLst/>
                <a:latin typeface="Open Sans" panose="020B0606030504020204" pitchFamily="34" charset="0"/>
              </a:rPr>
              <a:t>Termination protection</a:t>
            </a:r>
            <a:r>
              <a:rPr lang="en-US" b="0" i="0" dirty="0" smtClean="0">
                <a:effectLst/>
                <a:latin typeface="Open Sans" panose="020B0606030504020204" pitchFamily="34" charset="0"/>
              </a:rPr>
              <a:t>, select </a:t>
            </a:r>
            <a:r>
              <a:rPr lang="en-US" b="1" i="0" dirty="0" smtClean="0">
                <a:effectLst/>
                <a:latin typeface="Open Sans" panose="020B0606030504020204" pitchFamily="34" charset="0"/>
              </a:rPr>
              <a:t>Enable</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Scroll to the bottom of the page and then copy and paste the code shown below into the </a:t>
            </a:r>
            <a:r>
              <a:rPr lang="en-US" b="1" i="0" dirty="0" smtClean="0">
                <a:effectLst/>
                <a:latin typeface="Open Sans" panose="020B0606030504020204" pitchFamily="34" charset="0"/>
              </a:rPr>
              <a:t>User data</a:t>
            </a:r>
            <a:r>
              <a:rPr lang="en-US" b="0" i="0" dirty="0" smtClean="0">
                <a:effectLst/>
                <a:latin typeface="Open Sans" panose="020B0606030504020204" pitchFamily="34" charset="0"/>
              </a:rPr>
              <a:t> box:</a:t>
            </a:r>
          </a:p>
          <a:p>
            <a:endParaRPr lang="en-IN" dirty="0"/>
          </a:p>
        </p:txBody>
      </p:sp>
    </p:spTree>
    <p:extLst>
      <p:ext uri="{BB962C8B-B14F-4D97-AF65-F5344CB8AC3E}">
        <p14:creationId xmlns:p14="http://schemas.microsoft.com/office/powerpoint/2010/main" val="2832420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76672"/>
            <a:ext cx="7776864" cy="4801314"/>
          </a:xfrm>
          <a:prstGeom prst="rect">
            <a:avLst/>
          </a:prstGeom>
          <a:noFill/>
        </p:spPr>
        <p:txBody>
          <a:bodyPr wrap="square" rtlCol="0">
            <a:spAutoFit/>
          </a:bodyPr>
          <a:lstStyle/>
          <a:p>
            <a:pPr marL="285750" indent="-285750">
              <a:buFont typeface="Wingdings" panose="05000000000000000000" pitchFamily="2" charset="2"/>
              <a:buChar char="Ø"/>
            </a:pPr>
            <a:r>
              <a:rPr lang="en-US" b="0" i="0" dirty="0" smtClean="0">
                <a:effectLst/>
                <a:latin typeface="Open Sans" panose="020B0606030504020204" pitchFamily="34" charset="0"/>
              </a:rPr>
              <a:t>At the bottom of the </a:t>
            </a:r>
            <a:r>
              <a:rPr lang="en-US" b="1" i="0" dirty="0" smtClean="0">
                <a:effectLst/>
                <a:latin typeface="Open Sans" panose="020B0606030504020204" pitchFamily="34" charset="0"/>
              </a:rPr>
              <a:t>Summary</a:t>
            </a:r>
            <a:r>
              <a:rPr lang="en-US" b="0" i="0" dirty="0" smtClean="0">
                <a:effectLst/>
                <a:latin typeface="Open Sans" panose="020B0606030504020204" pitchFamily="34" charset="0"/>
              </a:rPr>
              <a:t> panel on the right side of the screen choose Launch instance</a:t>
            </a:r>
          </a:p>
          <a:p>
            <a:pPr marL="285750" indent="-285750">
              <a:buFont typeface="Wingdings" panose="05000000000000000000" pitchFamily="2" charset="2"/>
              <a:buChar char="Ø"/>
            </a:pPr>
            <a:r>
              <a:rPr lang="en-IN" b="0" i="0" dirty="0" smtClean="0">
                <a:effectLst/>
                <a:latin typeface="Open Sans" panose="020B0606030504020204" pitchFamily="34" charset="0"/>
              </a:rPr>
              <a:t>Choose View all instances</a:t>
            </a:r>
            <a:endParaRPr lang="en-US" dirty="0" smtClean="0">
              <a:latin typeface="Open Sans" panose="020B0606030504020204" pitchFamily="34" charset="0"/>
            </a:endParaRPr>
          </a:p>
          <a:p>
            <a:pPr marL="285750" indent="-285750">
              <a:buFont typeface="Wingdings" panose="05000000000000000000" pitchFamily="2" charset="2"/>
              <a:buChar char="Ø"/>
            </a:pPr>
            <a:r>
              <a:rPr lang="en-US" b="0" i="0" dirty="0" smtClean="0">
                <a:effectLst/>
                <a:latin typeface="Open Sans" panose="020B0606030504020204" pitchFamily="34" charset="0"/>
              </a:rPr>
              <a:t>n the Instances list, select </a:t>
            </a:r>
            <a:r>
              <a:rPr lang="en-US" b="1" i="0" dirty="0" smtClean="0">
                <a:effectLst/>
                <a:latin typeface="Open Sans" panose="020B0606030504020204" pitchFamily="34" charset="0"/>
              </a:rPr>
              <a:t>Web Server</a:t>
            </a:r>
            <a:r>
              <a:rPr lang="en-US" b="0" i="0" dirty="0" smtClean="0">
                <a:effectLst/>
                <a:latin typeface="Open Sans" panose="020B0606030504020204" pitchFamily="34" charset="0"/>
              </a:rPr>
              <a:t>. </a:t>
            </a:r>
            <a:endParaRPr lang="en-IN" b="0" i="0" dirty="0" smtClean="0">
              <a:effectLst/>
              <a:latin typeface="Open Sans" panose="020B0606030504020204" pitchFamily="34" charset="0"/>
            </a:endParaRPr>
          </a:p>
          <a:p>
            <a:pPr marL="285750" indent="-285750">
              <a:buFont typeface="Wingdings" panose="05000000000000000000" pitchFamily="2" charset="2"/>
              <a:buChar char="Ø"/>
            </a:pPr>
            <a:r>
              <a:rPr lang="en-US" b="0" i="0" dirty="0" smtClean="0">
                <a:effectLst/>
                <a:latin typeface="Open Sans" panose="020B0606030504020204" pitchFamily="34" charset="0"/>
              </a:rPr>
              <a:t>Wait for your instance to display the following:</a:t>
            </a:r>
          </a:p>
          <a:p>
            <a:pPr marL="742950" lvl="1" indent="-285750">
              <a:buFont typeface="Arial" panose="020B0604020202020204" pitchFamily="34" charset="0"/>
              <a:buChar char="•"/>
            </a:pPr>
            <a:r>
              <a:rPr lang="en-US" b="1" i="0" dirty="0" smtClean="0">
                <a:effectLst/>
                <a:latin typeface="Open Sans" panose="020B0606030504020204" pitchFamily="34" charset="0"/>
              </a:rPr>
              <a:t>Instance State:</a:t>
            </a:r>
            <a:r>
              <a:rPr lang="en-US" b="0" i="0" dirty="0" smtClean="0">
                <a:effectLst/>
                <a:latin typeface="Open Sans" panose="020B0606030504020204" pitchFamily="34" charset="0"/>
              </a:rPr>
              <a:t> </a:t>
            </a:r>
            <a:r>
              <a:rPr lang="en-US" b="0" i="1" dirty="0" smtClean="0">
                <a:effectLst/>
                <a:latin typeface="Open Sans" panose="020B0606030504020204" pitchFamily="34" charset="0"/>
              </a:rPr>
              <a:t>Running</a:t>
            </a:r>
            <a:endParaRPr lang="en-US" b="0" i="0" dirty="0" smtClean="0">
              <a:effectLst/>
              <a:latin typeface="Open Sans" panose="020B0606030504020204" pitchFamily="34" charset="0"/>
            </a:endParaRPr>
          </a:p>
          <a:p>
            <a:pPr marL="742950" lvl="1" indent="-285750">
              <a:buFont typeface="Arial" panose="020B0604020202020204" pitchFamily="34" charset="0"/>
              <a:buChar char="•"/>
            </a:pPr>
            <a:r>
              <a:rPr lang="en-US" b="1" i="0" dirty="0" smtClean="0">
                <a:effectLst/>
                <a:latin typeface="Open Sans" panose="020B0606030504020204" pitchFamily="34" charset="0"/>
              </a:rPr>
              <a:t>Status Checks:</a:t>
            </a:r>
            <a:r>
              <a:rPr lang="en-US" b="0" i="0" dirty="0" smtClean="0">
                <a:effectLst/>
                <a:latin typeface="Open Sans" panose="020B0606030504020204" pitchFamily="34" charset="0"/>
              </a:rPr>
              <a:t> </a:t>
            </a:r>
            <a:r>
              <a:rPr lang="en-US" b="0" i="1" dirty="0" smtClean="0">
                <a:effectLst/>
                <a:latin typeface="Open Sans" panose="020B0606030504020204" pitchFamily="34" charset="0"/>
              </a:rPr>
              <a:t>2/2 checks passed</a:t>
            </a:r>
            <a:endParaRPr lang="en-US" b="0" i="0" dirty="0" smtClean="0">
              <a:effectLst/>
              <a:latin typeface="Open Sans" panose="020B0606030504020204" pitchFamily="34" charset="0"/>
            </a:endParaRPr>
          </a:p>
          <a:p>
            <a:pPr marL="285750" indent="-285750">
              <a:buFont typeface="Wingdings" panose="05000000000000000000" pitchFamily="2" charset="2"/>
              <a:buChar char="Ø"/>
            </a:pPr>
            <a:r>
              <a:rPr lang="en-US" b="0" i="0" dirty="0" smtClean="0">
                <a:effectLst/>
                <a:latin typeface="Open Sans" panose="020B0606030504020204" pitchFamily="34" charset="0"/>
              </a:rPr>
              <a:t> Choose the </a:t>
            </a:r>
            <a:r>
              <a:rPr lang="en-US" b="1" i="0" dirty="0" smtClean="0">
                <a:effectLst/>
                <a:latin typeface="Open Sans" panose="020B0606030504020204" pitchFamily="34" charset="0"/>
              </a:rPr>
              <a:t>Status checks</a:t>
            </a:r>
            <a:r>
              <a:rPr lang="en-US" b="0" i="0" dirty="0" smtClean="0">
                <a:effectLst/>
                <a:latin typeface="Open Sans" panose="020B0606030504020204" pitchFamily="34" charset="0"/>
              </a:rPr>
              <a:t> tab.</a:t>
            </a:r>
            <a:endParaRPr lang="en-IN" dirty="0" smtClean="0">
              <a:latin typeface="Open Sans" panose="020B0606030504020204" pitchFamily="34" charset="0"/>
            </a:endParaRPr>
          </a:p>
          <a:p>
            <a:pPr marL="285750" indent="-285750">
              <a:buFont typeface="Wingdings" panose="05000000000000000000" pitchFamily="2" charset="2"/>
              <a:buChar char="Ø"/>
            </a:pPr>
            <a:r>
              <a:rPr lang="en-IN" b="0" i="0" dirty="0" smtClean="0">
                <a:effectLst/>
                <a:latin typeface="Open Sans" panose="020B0606030504020204" pitchFamily="34" charset="0"/>
              </a:rPr>
              <a:t>Choose the </a:t>
            </a:r>
            <a:r>
              <a:rPr lang="en-IN" b="1" i="0" dirty="0" smtClean="0">
                <a:effectLst/>
                <a:latin typeface="Open Sans" panose="020B0606030504020204" pitchFamily="34" charset="0"/>
              </a:rPr>
              <a:t>Monitoring</a:t>
            </a:r>
            <a:r>
              <a:rPr lang="en-IN" b="0" i="0" dirty="0" smtClean="0">
                <a:effectLst/>
                <a:latin typeface="Open Sans" panose="020B0606030504020204" pitchFamily="34" charset="0"/>
              </a:rPr>
              <a:t> tab.</a:t>
            </a:r>
          </a:p>
          <a:p>
            <a:pPr marL="285750" indent="-285750">
              <a:buFont typeface="Wingdings" panose="05000000000000000000" pitchFamily="2" charset="2"/>
              <a:buChar char="Ø"/>
            </a:pPr>
            <a:r>
              <a:rPr lang="en-US" b="0" i="0" dirty="0" smtClean="0">
                <a:effectLst/>
                <a:latin typeface="Open Sans" panose="020B0606030504020204" pitchFamily="34" charset="0"/>
              </a:rPr>
              <a:t>In the Actions menu towards the top of the console, select </a:t>
            </a:r>
            <a:r>
              <a:rPr lang="en-US" b="1" i="0" dirty="0" smtClean="0">
                <a:effectLst/>
                <a:latin typeface="Open Sans" panose="020B0606030504020204" pitchFamily="34" charset="0"/>
              </a:rPr>
              <a:t>Monitor and troubleshoot</a:t>
            </a:r>
            <a:r>
              <a:rPr lang="en-US" b="0" i="0" dirty="0" smtClean="0">
                <a:effectLst/>
                <a:latin typeface="Open Sans" panose="020B0606030504020204" pitchFamily="34" charset="0"/>
              </a:rPr>
              <a:t> </a:t>
            </a:r>
            <a:r>
              <a:rPr lang="en-US" b="1" i="0" dirty="0" smtClean="0">
                <a:effectLst/>
                <a:latin typeface="Open Sans" panose="020B0606030504020204" pitchFamily="34" charset="0"/>
              </a:rPr>
              <a:t>Get system log</a:t>
            </a:r>
            <a:r>
              <a:rPr lang="en-US" b="0" i="0" dirty="0" smtClean="0">
                <a:effectLst/>
                <a:latin typeface="Open Sans" panose="020B0606030504020204" pitchFamily="34" charset="0"/>
              </a:rPr>
              <a:t>.</a:t>
            </a:r>
            <a:endParaRPr lang="en-IN" dirty="0" smtClean="0">
              <a:latin typeface="Open Sans" panose="020B0606030504020204" pitchFamily="34" charset="0"/>
            </a:endParaRPr>
          </a:p>
          <a:p>
            <a:pPr marL="285750" indent="-285750">
              <a:buFont typeface="Wingdings" panose="05000000000000000000" pitchFamily="2" charset="2"/>
              <a:buChar char="Ø"/>
            </a:pPr>
            <a:r>
              <a:rPr lang="en-US" b="0" i="0" dirty="0" smtClean="0">
                <a:effectLst/>
                <a:latin typeface="Open Sans" panose="020B0606030504020204" pitchFamily="34" charset="0"/>
              </a:rPr>
              <a:t>Scroll through the output and note that the HTTP package was installed from the </a:t>
            </a:r>
            <a:r>
              <a:rPr lang="en-US" b="1" i="0" dirty="0" smtClean="0">
                <a:effectLst/>
                <a:latin typeface="Open Sans" panose="020B0606030504020204" pitchFamily="34" charset="0"/>
              </a:rPr>
              <a:t>user data</a:t>
            </a:r>
            <a:r>
              <a:rPr lang="en-US" b="0" i="0" dirty="0" smtClean="0">
                <a:effectLst/>
                <a:latin typeface="Open Sans" panose="020B0606030504020204" pitchFamily="34" charset="0"/>
              </a:rPr>
              <a:t> that you added when you created the instance.</a:t>
            </a:r>
          </a:p>
          <a:p>
            <a:pPr marL="285750" indent="-285750">
              <a:buFont typeface="Wingdings" panose="05000000000000000000" pitchFamily="2" charset="2"/>
              <a:buChar char="Ø"/>
            </a:pPr>
            <a:r>
              <a:rPr lang="en-US" b="0" i="0" dirty="0" smtClean="0">
                <a:effectLst/>
                <a:latin typeface="Open Sans" panose="020B0606030504020204" pitchFamily="34" charset="0"/>
              </a:rPr>
              <a:t>Choose </a:t>
            </a:r>
            <a:r>
              <a:rPr lang="en-US" b="1" i="0" dirty="0" smtClean="0">
                <a:effectLst/>
                <a:latin typeface="Open Sans" panose="020B0606030504020204" pitchFamily="34" charset="0"/>
              </a:rPr>
              <a:t>Cancel</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Ensure </a:t>
            </a:r>
            <a:r>
              <a:rPr lang="en-US" b="1" i="0" dirty="0" smtClean="0">
                <a:effectLst/>
                <a:latin typeface="Open Sans" panose="020B0606030504020204" pitchFamily="34" charset="0"/>
              </a:rPr>
              <a:t>Web Server</a:t>
            </a:r>
            <a:r>
              <a:rPr lang="en-US" b="0" i="0" dirty="0" smtClean="0">
                <a:effectLst/>
                <a:latin typeface="Open Sans" panose="020B0606030504020204" pitchFamily="34" charset="0"/>
              </a:rPr>
              <a:t> is still selected. Then, in the Actions menu, select </a:t>
            </a:r>
            <a:r>
              <a:rPr lang="en-US" b="1" i="0" dirty="0" smtClean="0">
                <a:effectLst/>
                <a:latin typeface="Open Sans" panose="020B0606030504020204" pitchFamily="34" charset="0"/>
              </a:rPr>
              <a:t>Monitor and troubleshoot</a:t>
            </a:r>
            <a:r>
              <a:rPr lang="en-US" b="0" i="0" dirty="0" smtClean="0">
                <a:effectLst/>
                <a:latin typeface="Open Sans" panose="020B0606030504020204" pitchFamily="34" charset="0"/>
              </a:rPr>
              <a:t> </a:t>
            </a:r>
            <a:r>
              <a:rPr lang="en-US" b="1" i="0" dirty="0" smtClean="0">
                <a:effectLst/>
                <a:latin typeface="Open Sans" panose="020B0606030504020204" pitchFamily="34" charset="0"/>
              </a:rPr>
              <a:t>Get instance screenshot</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IN" b="0" i="0" dirty="0" smtClean="0">
                <a:effectLst/>
                <a:latin typeface="Open Sans" panose="020B0606030504020204" pitchFamily="34" charset="0"/>
              </a:rPr>
              <a:t>Choose </a:t>
            </a:r>
            <a:r>
              <a:rPr lang="en-IN" b="1" i="0" dirty="0" smtClean="0">
                <a:effectLst/>
                <a:latin typeface="Open Sans" panose="020B0606030504020204" pitchFamily="34" charset="0"/>
              </a:rPr>
              <a:t>Cancel</a:t>
            </a:r>
            <a:r>
              <a:rPr lang="en-IN" b="0" i="0" dirty="0" smtClean="0">
                <a:effectLst/>
                <a:latin typeface="Open Sans" panose="020B0606030504020204" pitchFamily="34" charset="0"/>
              </a:rPr>
              <a:t>.</a:t>
            </a:r>
            <a:endParaRPr lang="en-IN" dirty="0"/>
          </a:p>
        </p:txBody>
      </p:sp>
    </p:spTree>
    <p:extLst>
      <p:ext uri="{BB962C8B-B14F-4D97-AF65-F5344CB8AC3E}">
        <p14:creationId xmlns:p14="http://schemas.microsoft.com/office/powerpoint/2010/main" val="385578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30806"/>
            <a:ext cx="6840760" cy="2031325"/>
          </a:xfrm>
          <a:prstGeom prst="rect">
            <a:avLst/>
          </a:prstGeom>
          <a:noFill/>
        </p:spPr>
        <p:txBody>
          <a:bodyPr wrap="square" rtlCol="0">
            <a:spAutoFit/>
          </a:bodyPr>
          <a:lstStyle/>
          <a:p>
            <a:r>
              <a:rPr lang="en-US" dirty="0" smtClean="0"/>
              <a:t>choose </a:t>
            </a:r>
            <a:r>
              <a:rPr lang="en-US" b="1" dirty="0"/>
              <a:t>VPC and more</a:t>
            </a:r>
            <a:r>
              <a:rPr lang="en-US" dirty="0"/>
              <a:t>.</a:t>
            </a:r>
          </a:p>
          <a:p>
            <a:r>
              <a:rPr lang="en-US" dirty="0"/>
              <a:t>Under </a:t>
            </a:r>
            <a:r>
              <a:rPr lang="en-US" b="1" dirty="0"/>
              <a:t>Name tag auto-generation</a:t>
            </a:r>
            <a:r>
              <a:rPr lang="en-US" dirty="0"/>
              <a:t>, keep </a:t>
            </a:r>
            <a:r>
              <a:rPr lang="en-US" i="1" dirty="0"/>
              <a:t>Auto-generate</a:t>
            </a:r>
            <a:r>
              <a:rPr lang="en-US" dirty="0"/>
              <a:t> selected, however change the value from project to lab.</a:t>
            </a:r>
          </a:p>
          <a:p>
            <a:r>
              <a:rPr lang="en-US" dirty="0"/>
              <a:t>Keep the </a:t>
            </a:r>
            <a:r>
              <a:rPr lang="en-US" b="1" dirty="0"/>
              <a:t>IPv4 CIDR block</a:t>
            </a:r>
            <a:r>
              <a:rPr lang="en-US" dirty="0"/>
              <a:t> set to 10.0.0.0/16</a:t>
            </a:r>
          </a:p>
          <a:p>
            <a:r>
              <a:rPr lang="en-US" dirty="0"/>
              <a:t>For </a:t>
            </a:r>
            <a:r>
              <a:rPr lang="en-US" b="1" dirty="0"/>
              <a:t>Number of Availability Zones</a:t>
            </a:r>
            <a:r>
              <a:rPr lang="en-US" dirty="0"/>
              <a:t>, choose </a:t>
            </a:r>
            <a:r>
              <a:rPr lang="en-US" b="1" dirty="0"/>
              <a:t>1</a:t>
            </a:r>
            <a:r>
              <a:rPr lang="en-US" dirty="0"/>
              <a:t>.</a:t>
            </a:r>
          </a:p>
          <a:p>
            <a:r>
              <a:rPr lang="en-US" dirty="0" smtClean="0"/>
              <a:t/>
            </a:r>
            <a:br>
              <a:rPr lang="en-US" dirty="0" smtClean="0"/>
            </a:br>
            <a:endParaRPr lang="en-IN" dirty="0"/>
          </a:p>
        </p:txBody>
      </p:sp>
      <p:sp>
        <p:nvSpPr>
          <p:cNvPr id="6" name="TextBox 5"/>
          <p:cNvSpPr txBox="1"/>
          <p:nvPr/>
        </p:nvSpPr>
        <p:spPr>
          <a:xfrm>
            <a:off x="1619672" y="2000519"/>
            <a:ext cx="6507872" cy="2031325"/>
          </a:xfrm>
          <a:prstGeom prst="rect">
            <a:avLst/>
          </a:prstGeom>
          <a:noFill/>
        </p:spPr>
        <p:txBody>
          <a:bodyPr wrap="none" rtlCol="0">
            <a:spAutoFit/>
          </a:bodyPr>
          <a:lstStyle/>
          <a:p>
            <a:r>
              <a:rPr lang="en-US" dirty="0" smtClean="0"/>
              <a:t>For </a:t>
            </a:r>
            <a:r>
              <a:rPr lang="en-US" b="1" dirty="0" smtClean="0"/>
              <a:t>Number of </a:t>
            </a:r>
            <a:r>
              <a:rPr lang="en-US" b="1" i="1" dirty="0" smtClean="0"/>
              <a:t>public</a:t>
            </a:r>
            <a:r>
              <a:rPr lang="en-US" b="1" dirty="0" smtClean="0"/>
              <a:t> subnets</a:t>
            </a:r>
            <a:r>
              <a:rPr lang="en-US" dirty="0" smtClean="0"/>
              <a:t>, keep the </a:t>
            </a:r>
            <a:r>
              <a:rPr lang="en-US" b="1" dirty="0" smtClean="0"/>
              <a:t>1</a:t>
            </a:r>
            <a:r>
              <a:rPr lang="en-US" dirty="0" smtClean="0"/>
              <a:t> setting.</a:t>
            </a:r>
          </a:p>
          <a:p>
            <a:r>
              <a:rPr lang="en-US" dirty="0" smtClean="0"/>
              <a:t>For </a:t>
            </a:r>
            <a:r>
              <a:rPr lang="en-US" b="1" dirty="0" smtClean="0"/>
              <a:t>Number of </a:t>
            </a:r>
            <a:r>
              <a:rPr lang="en-US" b="1" i="1" dirty="0" smtClean="0"/>
              <a:t>private</a:t>
            </a:r>
            <a:r>
              <a:rPr lang="en-US" b="1" dirty="0" smtClean="0"/>
              <a:t> subnets</a:t>
            </a:r>
            <a:r>
              <a:rPr lang="en-US" dirty="0" smtClean="0"/>
              <a:t>, keep the </a:t>
            </a:r>
            <a:r>
              <a:rPr lang="en-US" b="1" dirty="0" smtClean="0"/>
              <a:t>1</a:t>
            </a:r>
            <a:r>
              <a:rPr lang="en-US" dirty="0" smtClean="0"/>
              <a:t> setting.</a:t>
            </a:r>
          </a:p>
          <a:p>
            <a:r>
              <a:rPr lang="en-US" dirty="0" smtClean="0"/>
              <a:t>Expand the </a:t>
            </a:r>
            <a:r>
              <a:rPr lang="en-US" b="1" dirty="0" smtClean="0"/>
              <a:t>Customize subnets CIDR blocks</a:t>
            </a:r>
            <a:r>
              <a:rPr lang="en-US" dirty="0" smtClean="0"/>
              <a:t> section</a:t>
            </a:r>
          </a:p>
          <a:p>
            <a:pPr lvl="1"/>
            <a:r>
              <a:rPr lang="en-US" dirty="0" smtClean="0"/>
              <a:t>Change </a:t>
            </a:r>
            <a:r>
              <a:rPr lang="en-US" b="1" dirty="0" smtClean="0"/>
              <a:t>Public subnet CIDR block in us-east-1a</a:t>
            </a:r>
            <a:r>
              <a:rPr lang="en-US" dirty="0" smtClean="0"/>
              <a:t> to 10.0.0.0/24</a:t>
            </a:r>
          </a:p>
          <a:p>
            <a:pPr lvl="1"/>
            <a:r>
              <a:rPr lang="en-US" dirty="0" smtClean="0"/>
              <a:t>Change </a:t>
            </a:r>
            <a:r>
              <a:rPr lang="en-US" b="1" dirty="0" smtClean="0"/>
              <a:t>Private subnet CIDR block in us-east-1a</a:t>
            </a:r>
            <a:r>
              <a:rPr lang="en-US" dirty="0" smtClean="0"/>
              <a:t> to 10.0.1.0/24</a:t>
            </a:r>
          </a:p>
          <a:p>
            <a:r>
              <a:rPr lang="en-US" dirty="0" smtClean="0"/>
              <a:t>Set </a:t>
            </a:r>
            <a:r>
              <a:rPr lang="en-US" b="1" dirty="0" smtClean="0"/>
              <a:t>NAT gateways</a:t>
            </a:r>
            <a:r>
              <a:rPr lang="en-US" dirty="0" smtClean="0"/>
              <a:t> to </a:t>
            </a:r>
            <a:r>
              <a:rPr lang="en-US" b="1" dirty="0" smtClean="0"/>
              <a:t>In 1 AZ</a:t>
            </a:r>
            <a:r>
              <a:rPr lang="en-US" dirty="0" smtClean="0"/>
              <a:t>.</a:t>
            </a:r>
          </a:p>
          <a:p>
            <a:endParaRPr lang="en-IN" dirty="0"/>
          </a:p>
        </p:txBody>
      </p:sp>
      <p:sp>
        <p:nvSpPr>
          <p:cNvPr id="8" name="TextBox 7"/>
          <p:cNvSpPr txBox="1"/>
          <p:nvPr/>
        </p:nvSpPr>
        <p:spPr>
          <a:xfrm>
            <a:off x="1619672" y="4653136"/>
            <a:ext cx="5460469" cy="1200329"/>
          </a:xfrm>
          <a:prstGeom prst="rect">
            <a:avLst/>
          </a:prstGeom>
          <a:noFill/>
        </p:spPr>
        <p:txBody>
          <a:bodyPr wrap="none" rtlCol="0">
            <a:spAutoFit/>
          </a:bodyPr>
          <a:lstStyle/>
          <a:p>
            <a:r>
              <a:rPr lang="en-US" dirty="0"/>
              <a:t>Set </a:t>
            </a:r>
            <a:r>
              <a:rPr lang="en-US" b="1" dirty="0"/>
              <a:t>VPC endpoints</a:t>
            </a:r>
            <a:r>
              <a:rPr lang="en-US" dirty="0"/>
              <a:t> to </a:t>
            </a:r>
            <a:r>
              <a:rPr lang="en-US" b="1" dirty="0"/>
              <a:t>None</a:t>
            </a:r>
            <a:r>
              <a:rPr lang="en-US" dirty="0"/>
              <a:t>.</a:t>
            </a:r>
          </a:p>
          <a:p>
            <a:r>
              <a:rPr lang="en-US" dirty="0"/>
              <a:t>Keep both </a:t>
            </a:r>
            <a:r>
              <a:rPr lang="en-US" b="1" dirty="0"/>
              <a:t>DNS hostnames</a:t>
            </a:r>
            <a:r>
              <a:rPr lang="en-US" dirty="0"/>
              <a:t> and </a:t>
            </a:r>
            <a:r>
              <a:rPr lang="en-US" b="1" dirty="0"/>
              <a:t>DNS resolution</a:t>
            </a:r>
            <a:r>
              <a:rPr lang="en-US" dirty="0"/>
              <a:t> </a:t>
            </a:r>
            <a:r>
              <a:rPr lang="en-US" i="1" dirty="0"/>
              <a:t>enabled</a:t>
            </a:r>
            <a:r>
              <a:rPr lang="en-US" dirty="0"/>
              <a:t>.</a:t>
            </a:r>
          </a:p>
          <a:p>
            <a:r>
              <a:rPr lang="en-US" dirty="0"/>
              <a:t> </a:t>
            </a:r>
          </a:p>
          <a:p>
            <a:endParaRPr lang="en-IN" dirty="0"/>
          </a:p>
        </p:txBody>
      </p:sp>
    </p:spTree>
    <p:extLst>
      <p:ext uri="{BB962C8B-B14F-4D97-AF65-F5344CB8AC3E}">
        <p14:creationId xmlns:p14="http://schemas.microsoft.com/office/powerpoint/2010/main" val="759537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04664"/>
            <a:ext cx="8928992" cy="7017306"/>
          </a:xfrm>
          <a:prstGeom prst="rect">
            <a:avLst/>
          </a:prstGeom>
          <a:noFill/>
        </p:spPr>
        <p:txBody>
          <a:bodyPr wrap="square" rtlCol="0">
            <a:spAutoFit/>
          </a:bodyPr>
          <a:lstStyle/>
          <a:p>
            <a:pPr marL="285750" indent="-285750">
              <a:buFont typeface="Wingdings" panose="05000000000000000000" pitchFamily="2" charset="2"/>
              <a:buChar char="Ø"/>
            </a:pPr>
            <a:r>
              <a:rPr lang="en-US" b="0" i="0" dirty="0" smtClean="0">
                <a:effectLst/>
                <a:latin typeface="Open Sans" panose="020B0606030504020204" pitchFamily="34" charset="0"/>
              </a:rPr>
              <a:t>Copy the </a:t>
            </a:r>
            <a:r>
              <a:rPr lang="en-US" b="1" i="0" dirty="0" smtClean="0">
                <a:effectLst/>
                <a:latin typeface="Open Sans" panose="020B0606030504020204" pitchFamily="34" charset="0"/>
              </a:rPr>
              <a:t>Public IPv4 address</a:t>
            </a:r>
            <a:r>
              <a:rPr lang="en-US" b="0" i="0" dirty="0" smtClean="0">
                <a:effectLst/>
                <a:latin typeface="Open Sans" panose="020B0606030504020204" pitchFamily="34" charset="0"/>
              </a:rPr>
              <a:t> of your instance to your clipboard.</a:t>
            </a:r>
          </a:p>
          <a:p>
            <a:pPr marL="285750" indent="-285750">
              <a:buFont typeface="Wingdings" panose="05000000000000000000" pitchFamily="2" charset="2"/>
              <a:buChar char="Ø"/>
            </a:pPr>
            <a:r>
              <a:rPr lang="en-US" b="0" i="0" dirty="0" smtClean="0">
                <a:effectLst/>
                <a:latin typeface="Open Sans" panose="020B0606030504020204" pitchFamily="34" charset="0"/>
              </a:rPr>
              <a:t>Open a new tab in your web browser, paste the IP address you just copied, then press </a:t>
            </a:r>
            <a:r>
              <a:rPr lang="en-US" b="1" i="0" dirty="0" smtClean="0">
                <a:effectLst/>
                <a:latin typeface="Open Sans" panose="020B0606030504020204" pitchFamily="34" charset="0"/>
              </a:rPr>
              <a:t>Enter</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Ensure </a:t>
            </a:r>
            <a:r>
              <a:rPr lang="en-US" b="1" i="0" dirty="0" smtClean="0">
                <a:effectLst/>
                <a:latin typeface="Open Sans" panose="020B0606030504020204" pitchFamily="34" charset="0"/>
              </a:rPr>
              <a:t>Web Server</a:t>
            </a:r>
            <a:r>
              <a:rPr lang="en-US" b="0" i="0" dirty="0" smtClean="0">
                <a:effectLst/>
                <a:latin typeface="Open Sans" panose="020B0606030504020204" pitchFamily="34" charset="0"/>
              </a:rPr>
              <a:t> is still selected. Choose the </a:t>
            </a:r>
            <a:r>
              <a:rPr lang="en-US" b="1" i="0" dirty="0" smtClean="0">
                <a:effectLst/>
                <a:latin typeface="Open Sans" panose="020B0606030504020204" pitchFamily="34" charset="0"/>
              </a:rPr>
              <a:t>Details</a:t>
            </a:r>
            <a:r>
              <a:rPr lang="en-US" b="0" i="0" dirty="0" smtClean="0">
                <a:effectLst/>
                <a:latin typeface="Open Sans" panose="020B0606030504020204" pitchFamily="34" charset="0"/>
              </a:rPr>
              <a:t> tab.</a:t>
            </a:r>
          </a:p>
          <a:p>
            <a:pPr marL="285750" indent="-285750">
              <a:buFont typeface="Wingdings" panose="05000000000000000000" pitchFamily="2" charset="2"/>
              <a:buChar char="Ø"/>
            </a:pPr>
            <a:r>
              <a:rPr lang="en-US" b="0" i="0" dirty="0" smtClean="0">
                <a:effectLst/>
                <a:latin typeface="Open Sans" panose="020B0606030504020204" pitchFamily="34" charset="0"/>
              </a:rPr>
              <a:t>Keep the browser tab open, but return to the </a:t>
            </a:r>
            <a:r>
              <a:rPr lang="en-US" b="1" i="0" dirty="0" smtClean="0">
                <a:effectLst/>
                <a:latin typeface="Open Sans" panose="020B0606030504020204" pitchFamily="34" charset="0"/>
              </a:rPr>
              <a:t>EC2 Console</a:t>
            </a:r>
            <a:r>
              <a:rPr lang="en-US" b="0" i="0" dirty="0" smtClean="0">
                <a:effectLst/>
                <a:latin typeface="Open Sans" panose="020B0606030504020204" pitchFamily="34" charset="0"/>
              </a:rPr>
              <a:t> tab.</a:t>
            </a:r>
          </a:p>
          <a:p>
            <a:pPr marL="285750" indent="-285750">
              <a:buFont typeface="Wingdings" panose="05000000000000000000" pitchFamily="2" charset="2"/>
              <a:buChar char="Ø"/>
            </a:pPr>
            <a:r>
              <a:rPr lang="en-US" b="0" i="0" dirty="0" smtClean="0">
                <a:effectLst/>
                <a:latin typeface="Open Sans" panose="020B0606030504020204" pitchFamily="34" charset="0"/>
              </a:rPr>
              <a:t>In the left navigation pane, choose </a:t>
            </a:r>
            <a:r>
              <a:rPr lang="en-US" b="1" i="0" dirty="0" smtClean="0">
                <a:effectLst/>
                <a:latin typeface="Open Sans" panose="020B0606030504020204" pitchFamily="34" charset="0"/>
              </a:rPr>
              <a:t>Security Groups</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Select </a:t>
            </a:r>
            <a:r>
              <a:rPr lang="en-US" b="1" i="0" dirty="0" smtClean="0">
                <a:effectLst/>
                <a:latin typeface="Open Sans" panose="020B0606030504020204" pitchFamily="34" charset="0"/>
              </a:rPr>
              <a:t>Web Server security group</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Choose the </a:t>
            </a:r>
            <a:r>
              <a:rPr lang="en-US" b="1" i="0" dirty="0" smtClean="0">
                <a:effectLst/>
                <a:latin typeface="Open Sans" panose="020B0606030504020204" pitchFamily="34" charset="0"/>
              </a:rPr>
              <a:t>Inbound rules</a:t>
            </a:r>
            <a:r>
              <a:rPr lang="en-US" b="0" i="0" dirty="0" smtClean="0">
                <a:effectLst/>
                <a:latin typeface="Open Sans" panose="020B0606030504020204" pitchFamily="34" charset="0"/>
              </a:rPr>
              <a:t> tab.</a:t>
            </a:r>
          </a:p>
          <a:p>
            <a:pPr marL="285750" indent="-285750">
              <a:buFont typeface="Wingdings" panose="05000000000000000000" pitchFamily="2" charset="2"/>
              <a:buChar char="Ø"/>
            </a:pPr>
            <a:r>
              <a:rPr lang="en-US" b="0" i="0" dirty="0" smtClean="0">
                <a:effectLst/>
                <a:latin typeface="Open Sans" panose="020B0606030504020204" pitchFamily="34" charset="0"/>
              </a:rPr>
              <a:t>Choose Edit inbound rules, select Add rule and then configure:</a:t>
            </a:r>
          </a:p>
          <a:p>
            <a:pPr marL="742950" lvl="1" indent="-285750">
              <a:buFont typeface="Arial" panose="020B0604020202020204" pitchFamily="34" charset="0"/>
              <a:buChar char="•"/>
            </a:pPr>
            <a:r>
              <a:rPr lang="en-US" b="1" i="0" dirty="0" smtClean="0">
                <a:effectLst/>
                <a:latin typeface="Open Sans" panose="020B0606030504020204" pitchFamily="34" charset="0"/>
              </a:rPr>
              <a:t>Type:</a:t>
            </a:r>
            <a:r>
              <a:rPr lang="en-US" b="0" i="0" dirty="0" smtClean="0">
                <a:effectLst/>
                <a:latin typeface="Open Sans" panose="020B0606030504020204" pitchFamily="34" charset="0"/>
              </a:rPr>
              <a:t> </a:t>
            </a:r>
            <a:r>
              <a:rPr lang="en-US" b="0" i="1" dirty="0" smtClean="0">
                <a:effectLst/>
                <a:latin typeface="Open Sans" panose="020B0606030504020204" pitchFamily="34" charset="0"/>
              </a:rPr>
              <a:t>HTTP</a:t>
            </a:r>
            <a:endParaRPr lang="en-US" b="0" i="0" dirty="0" smtClean="0">
              <a:effectLst/>
              <a:latin typeface="Open Sans" panose="020B0606030504020204" pitchFamily="34" charset="0"/>
            </a:endParaRPr>
          </a:p>
          <a:p>
            <a:pPr marL="742950" lvl="1" indent="-285750">
              <a:buFont typeface="Arial" panose="020B0604020202020204" pitchFamily="34" charset="0"/>
              <a:buChar char="•"/>
            </a:pPr>
            <a:r>
              <a:rPr lang="en-US" b="1" i="0" dirty="0" smtClean="0">
                <a:effectLst/>
                <a:latin typeface="Open Sans" panose="020B0606030504020204" pitchFamily="34" charset="0"/>
              </a:rPr>
              <a:t>Source:</a:t>
            </a:r>
            <a:r>
              <a:rPr lang="en-US" b="0" i="0" dirty="0" smtClean="0">
                <a:effectLst/>
                <a:latin typeface="Open Sans" panose="020B0606030504020204" pitchFamily="34" charset="0"/>
              </a:rPr>
              <a:t> </a:t>
            </a:r>
            <a:r>
              <a:rPr lang="en-US" b="0" i="1" dirty="0" smtClean="0">
                <a:effectLst/>
                <a:latin typeface="Open Sans" panose="020B0606030504020204" pitchFamily="34" charset="0"/>
              </a:rPr>
              <a:t>Anywhere-IPv4</a:t>
            </a:r>
            <a:endParaRPr lang="en-US" b="0" i="0" dirty="0" smtClean="0">
              <a:effectLst/>
              <a:latin typeface="Open Sans" panose="020B0606030504020204" pitchFamily="34" charset="0"/>
            </a:endParaRPr>
          </a:p>
          <a:p>
            <a:pPr marL="742950" lvl="1" indent="-285750">
              <a:buFont typeface="Arial" panose="020B0604020202020204" pitchFamily="34" charset="0"/>
              <a:buChar char="•"/>
            </a:pPr>
            <a:r>
              <a:rPr lang="en-US" b="0" i="0" dirty="0" smtClean="0">
                <a:effectLst/>
                <a:latin typeface="Open Sans" panose="020B0606030504020204" pitchFamily="34" charset="0"/>
              </a:rPr>
              <a:t>Choose Save rules</a:t>
            </a:r>
          </a:p>
          <a:p>
            <a:pPr marL="285750" indent="-285750">
              <a:buFont typeface="Wingdings" panose="05000000000000000000" pitchFamily="2" charset="2"/>
              <a:buChar char="Ø"/>
            </a:pPr>
            <a:r>
              <a:rPr lang="en-US" b="0" i="0" dirty="0" smtClean="0">
                <a:effectLst/>
                <a:latin typeface="Open Sans" panose="020B0606030504020204" pitchFamily="34" charset="0"/>
              </a:rPr>
              <a:t>Return to the web server tab that you previously opened and refresh the page.</a:t>
            </a:r>
          </a:p>
          <a:p>
            <a:pPr marL="285750" indent="-285750">
              <a:buFont typeface="Wingdings" panose="05000000000000000000" pitchFamily="2" charset="2"/>
              <a:buChar char="Ø"/>
            </a:pPr>
            <a:r>
              <a:rPr lang="en-US" b="0" i="0" dirty="0" smtClean="0">
                <a:effectLst/>
                <a:latin typeface="Open Sans" panose="020B0606030504020204" pitchFamily="34" charset="0"/>
              </a:rPr>
              <a:t>On the </a:t>
            </a:r>
            <a:r>
              <a:rPr lang="en-US" b="1" i="0" dirty="0" smtClean="0">
                <a:effectLst/>
                <a:latin typeface="Open Sans" panose="020B0606030504020204" pitchFamily="34" charset="0"/>
              </a:rPr>
              <a:t>EC2 Management Console</a:t>
            </a:r>
            <a:r>
              <a:rPr lang="en-US" b="0" i="0" dirty="0" smtClean="0">
                <a:effectLst/>
                <a:latin typeface="Open Sans" panose="020B0606030504020204" pitchFamily="34" charset="0"/>
              </a:rPr>
              <a:t>, in the left navigation pane, choose </a:t>
            </a:r>
            <a:r>
              <a:rPr lang="en-US" b="1" i="0" dirty="0" smtClean="0">
                <a:effectLst/>
                <a:latin typeface="Open Sans" panose="020B0606030504020204" pitchFamily="34" charset="0"/>
              </a:rPr>
              <a:t>Instances</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1" i="0" dirty="0" smtClean="0">
                <a:effectLst/>
                <a:latin typeface="Open Sans" panose="020B0606030504020204" pitchFamily="34" charset="0"/>
              </a:rPr>
              <a:t>Web Server</a:t>
            </a:r>
            <a:r>
              <a:rPr lang="en-US" b="0" i="0" dirty="0" smtClean="0">
                <a:effectLst/>
                <a:latin typeface="Open Sans" panose="020B0606030504020204" pitchFamily="34" charset="0"/>
              </a:rPr>
              <a:t> should already be </a:t>
            </a:r>
            <a:r>
              <a:rPr lang="en-US" b="0" i="0" dirty="0" err="1" smtClean="0">
                <a:effectLst/>
                <a:latin typeface="Open Sans" panose="020B0606030504020204" pitchFamily="34" charset="0"/>
              </a:rPr>
              <a:t>selected.In</a:t>
            </a:r>
            <a:r>
              <a:rPr lang="en-US" b="0" i="0" dirty="0" smtClean="0">
                <a:effectLst/>
                <a:latin typeface="Open Sans" panose="020B0606030504020204" pitchFamily="34" charset="0"/>
              </a:rPr>
              <a:t> the Instance State  menu, select </a:t>
            </a:r>
            <a:r>
              <a:rPr lang="en-US" b="1" i="0" dirty="0" smtClean="0">
                <a:effectLst/>
                <a:latin typeface="Open Sans" panose="020B0606030504020204" pitchFamily="34" charset="0"/>
              </a:rPr>
              <a:t>Stop instance</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Choose Stop</a:t>
            </a:r>
          </a:p>
          <a:p>
            <a:pPr marL="285750" indent="-285750">
              <a:buFont typeface="Wingdings" panose="05000000000000000000" pitchFamily="2" charset="2"/>
              <a:buChar char="Ø"/>
            </a:pPr>
            <a:r>
              <a:rPr lang="en-US" b="0" i="0" dirty="0" smtClean="0">
                <a:effectLst/>
                <a:latin typeface="Open Sans" panose="020B0606030504020204" pitchFamily="34" charset="0"/>
              </a:rPr>
              <a:t>Wait for the </a:t>
            </a:r>
            <a:r>
              <a:rPr lang="en-US" b="1" i="0" dirty="0" smtClean="0">
                <a:effectLst/>
                <a:latin typeface="Open Sans" panose="020B0606030504020204" pitchFamily="34" charset="0"/>
              </a:rPr>
              <a:t>Instance state</a:t>
            </a:r>
            <a:r>
              <a:rPr lang="en-US" b="0" i="0" dirty="0" smtClean="0">
                <a:effectLst/>
                <a:latin typeface="Open Sans" panose="020B0606030504020204" pitchFamily="34" charset="0"/>
              </a:rPr>
              <a:t> to display: </a:t>
            </a:r>
            <a:r>
              <a:rPr lang="en-US" b="0" i="1" dirty="0" smtClean="0">
                <a:effectLst/>
                <a:latin typeface="Open Sans" panose="020B0606030504020204" pitchFamily="34" charset="0"/>
              </a:rPr>
              <a:t>Stopped</a:t>
            </a:r>
            <a:r>
              <a:rPr lang="en-US" b="0" i="0" dirty="0" smtClean="0">
                <a:effectLst/>
                <a:latin typeface="Open Sans" panose="020B0606030504020204" pitchFamily="34" charset="0"/>
              </a:rPr>
              <a:t>.</a:t>
            </a:r>
            <a:endParaRPr lang="en-US" dirty="0" smtClean="0">
              <a:latin typeface="Open Sans" panose="020B0606030504020204" pitchFamily="34" charset="0"/>
            </a:endParaRPr>
          </a:p>
          <a:p>
            <a:pPr marL="285750" indent="-285750">
              <a:buFont typeface="Wingdings" panose="05000000000000000000" pitchFamily="2" charset="2"/>
              <a:buChar char="Ø"/>
            </a:pPr>
            <a:r>
              <a:rPr lang="en-US" b="0" i="0" dirty="0" smtClean="0">
                <a:effectLst/>
                <a:latin typeface="Open Sans" panose="020B0606030504020204" pitchFamily="34" charset="0"/>
              </a:rPr>
              <a:t>In the Actions menu, select </a:t>
            </a:r>
            <a:r>
              <a:rPr lang="en-US" b="1" i="0" dirty="0" smtClean="0">
                <a:effectLst/>
                <a:latin typeface="Open Sans" panose="020B0606030504020204" pitchFamily="34" charset="0"/>
              </a:rPr>
              <a:t>Instance settings</a:t>
            </a:r>
            <a:r>
              <a:rPr lang="en-US" b="0" i="0" dirty="0" smtClean="0">
                <a:effectLst/>
                <a:latin typeface="Open Sans" panose="020B0606030504020204" pitchFamily="34" charset="0"/>
              </a:rPr>
              <a:t> </a:t>
            </a:r>
            <a:r>
              <a:rPr lang="en-US" b="1" i="0" dirty="0" smtClean="0">
                <a:effectLst/>
                <a:latin typeface="Open Sans" panose="020B0606030504020204" pitchFamily="34" charset="0"/>
              </a:rPr>
              <a:t>Change instance type</a:t>
            </a:r>
            <a:r>
              <a:rPr lang="en-US" b="0" i="0" dirty="0" smtClean="0">
                <a:effectLst/>
                <a:latin typeface="Open Sans" panose="020B0606030504020204" pitchFamily="34" charset="0"/>
              </a:rPr>
              <a:t>, then configure:</a:t>
            </a:r>
          </a:p>
          <a:p>
            <a:pPr marL="285750" indent="-285750">
              <a:buFont typeface="Wingdings" panose="05000000000000000000" pitchFamily="2" charset="2"/>
              <a:buChar char="Ø"/>
            </a:pPr>
            <a:r>
              <a:rPr lang="en-US" b="1" i="0" dirty="0" smtClean="0">
                <a:effectLst/>
                <a:latin typeface="Open Sans" panose="020B0606030504020204" pitchFamily="34" charset="0"/>
              </a:rPr>
              <a:t>Instance Type:</a:t>
            </a:r>
            <a:r>
              <a:rPr lang="en-US" b="0" i="0" dirty="0" smtClean="0">
                <a:effectLst/>
                <a:latin typeface="Open Sans" panose="020B0606030504020204" pitchFamily="34" charset="0"/>
              </a:rPr>
              <a:t> </a:t>
            </a:r>
            <a:r>
              <a:rPr lang="en-US" b="0" i="1" dirty="0" smtClean="0">
                <a:effectLst/>
                <a:latin typeface="Open Sans" panose="020B0606030504020204" pitchFamily="34" charset="0"/>
              </a:rPr>
              <a:t>t2.small</a:t>
            </a:r>
            <a:endParaRPr lang="en-US" b="0" i="0" dirty="0" smtClean="0">
              <a:effectLst/>
              <a:latin typeface="Open Sans" panose="020B0606030504020204" pitchFamily="34" charset="0"/>
            </a:endParaRPr>
          </a:p>
          <a:p>
            <a:pPr marL="285750" indent="-285750">
              <a:buFont typeface="Wingdings" panose="05000000000000000000" pitchFamily="2" charset="2"/>
              <a:buChar char="Ø"/>
            </a:pPr>
            <a:r>
              <a:rPr lang="en-US" b="0" i="0" dirty="0" smtClean="0">
                <a:effectLst/>
                <a:latin typeface="Open Sans" panose="020B0606030504020204" pitchFamily="34" charset="0"/>
              </a:rPr>
              <a:t>Choose Apply</a:t>
            </a:r>
          </a:p>
          <a:p>
            <a:pPr marL="285750" indent="-285750">
              <a:buFont typeface="Wingdings" panose="05000000000000000000" pitchFamily="2" charset="2"/>
              <a:buChar char="Ø"/>
            </a:pPr>
            <a:r>
              <a:rPr lang="en-US" b="0" i="0" dirty="0" smtClean="0">
                <a:effectLst/>
                <a:latin typeface="Open Sans" panose="020B0606030504020204" pitchFamily="34" charset="0"/>
              </a:rPr>
              <a:t>With the Web Server instance still selected, choose the </a:t>
            </a:r>
            <a:r>
              <a:rPr lang="en-US" b="1" i="0" dirty="0" smtClean="0">
                <a:effectLst/>
                <a:latin typeface="Open Sans" panose="020B0606030504020204" pitchFamily="34" charset="0"/>
              </a:rPr>
              <a:t>Storage</a:t>
            </a:r>
            <a:r>
              <a:rPr lang="en-US" b="0" i="0" dirty="0" smtClean="0">
                <a:effectLst/>
                <a:latin typeface="Open Sans" panose="020B0606030504020204" pitchFamily="34" charset="0"/>
              </a:rPr>
              <a:t> tab, select the name of the Volume ID, then select the checkbox next to the volume that displays.</a:t>
            </a:r>
          </a:p>
          <a:p>
            <a:endParaRPr lang="en-IN" dirty="0"/>
          </a:p>
        </p:txBody>
      </p:sp>
    </p:spTree>
    <p:extLst>
      <p:ext uri="{BB962C8B-B14F-4D97-AF65-F5344CB8AC3E}">
        <p14:creationId xmlns:p14="http://schemas.microsoft.com/office/powerpoint/2010/main" val="3009896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32656"/>
            <a:ext cx="8712968" cy="6186309"/>
          </a:xfrm>
          <a:prstGeom prst="rect">
            <a:avLst/>
          </a:prstGeom>
          <a:noFill/>
        </p:spPr>
        <p:txBody>
          <a:bodyPr wrap="square" rtlCol="0">
            <a:spAutoFit/>
          </a:bodyPr>
          <a:lstStyle/>
          <a:p>
            <a:pPr marL="285750" indent="-285750">
              <a:buFont typeface="Wingdings" panose="05000000000000000000" pitchFamily="2" charset="2"/>
              <a:buChar char="Ø"/>
            </a:pPr>
            <a:r>
              <a:rPr lang="en-US" b="0" i="0" dirty="0" smtClean="0">
                <a:effectLst/>
                <a:latin typeface="Open Sans" panose="020B0606030504020204" pitchFamily="34" charset="0"/>
              </a:rPr>
              <a:t>Choose Modify</a:t>
            </a:r>
          </a:p>
          <a:p>
            <a:pPr marL="285750" indent="-285750">
              <a:buFont typeface="Wingdings" panose="05000000000000000000" pitchFamily="2" charset="2"/>
              <a:buChar char="Ø"/>
            </a:pPr>
            <a:r>
              <a:rPr lang="en-US" b="0" i="0" dirty="0" smtClean="0">
                <a:effectLst/>
                <a:latin typeface="Open Sans" panose="020B0606030504020204" pitchFamily="34" charset="0"/>
              </a:rPr>
              <a:t>Choose Modify again to confirm and increase the size of the volume.</a:t>
            </a:r>
          </a:p>
          <a:p>
            <a:pPr marL="285750" indent="-285750">
              <a:buFont typeface="Wingdings" panose="05000000000000000000" pitchFamily="2" charset="2"/>
              <a:buChar char="Ø"/>
            </a:pPr>
            <a:r>
              <a:rPr lang="en-US" b="0" i="0" dirty="0" smtClean="0">
                <a:effectLst/>
                <a:latin typeface="Open Sans" panose="020B0606030504020204" pitchFamily="34" charset="0"/>
              </a:rPr>
              <a:t>In left navigation pane, choose </a:t>
            </a:r>
            <a:r>
              <a:rPr lang="en-US" b="1" i="0" dirty="0" smtClean="0">
                <a:effectLst/>
                <a:latin typeface="Open Sans" panose="020B0606030504020204" pitchFamily="34" charset="0"/>
              </a:rPr>
              <a:t>Instances</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Select the </a:t>
            </a:r>
            <a:r>
              <a:rPr lang="en-US" b="1" i="0" dirty="0" smtClean="0">
                <a:effectLst/>
                <a:latin typeface="Open Sans" panose="020B0606030504020204" pitchFamily="34" charset="0"/>
              </a:rPr>
              <a:t>Web Server</a:t>
            </a:r>
            <a:r>
              <a:rPr lang="en-US" b="0" i="0" dirty="0" smtClean="0">
                <a:effectLst/>
                <a:latin typeface="Open Sans" panose="020B0606030504020204" pitchFamily="34" charset="0"/>
              </a:rPr>
              <a:t> instance. </a:t>
            </a:r>
          </a:p>
          <a:p>
            <a:pPr marL="285750" indent="-285750">
              <a:buFont typeface="Wingdings" panose="05000000000000000000" pitchFamily="2" charset="2"/>
              <a:buChar char="Ø"/>
            </a:pPr>
            <a:r>
              <a:rPr lang="en-US" b="0" i="0" dirty="0" smtClean="0">
                <a:effectLst/>
                <a:latin typeface="Open Sans" panose="020B0606030504020204" pitchFamily="34" charset="0"/>
              </a:rPr>
              <a:t>In the Instance state menu, select </a:t>
            </a:r>
            <a:r>
              <a:rPr lang="en-US" b="1" i="0" dirty="0" smtClean="0">
                <a:effectLst/>
                <a:latin typeface="Open Sans" panose="020B0606030504020204" pitchFamily="34" charset="0"/>
              </a:rPr>
              <a:t>Start instance</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In the left navigation pane, choose </a:t>
            </a:r>
            <a:r>
              <a:rPr lang="en-US" b="1" i="0" dirty="0" smtClean="0">
                <a:effectLst/>
                <a:latin typeface="Open Sans" panose="020B0606030504020204" pitchFamily="34" charset="0"/>
              </a:rPr>
              <a:t>Limits</a:t>
            </a:r>
            <a:r>
              <a:rPr lang="en-US" b="0" i="0" dirty="0" smtClean="0">
                <a:effectLst/>
                <a:latin typeface="Open Sans" panose="020B0606030504020204" pitchFamily="34" charset="0"/>
              </a:rPr>
              <a:t>.</a:t>
            </a:r>
            <a:endParaRPr lang="en-US" dirty="0" smtClean="0">
              <a:latin typeface="Open Sans" panose="020B0606030504020204" pitchFamily="34" charset="0"/>
            </a:endParaRPr>
          </a:p>
          <a:p>
            <a:pPr marL="285750" indent="-285750">
              <a:buFont typeface="Wingdings" panose="05000000000000000000" pitchFamily="2" charset="2"/>
              <a:buChar char="Ø"/>
            </a:pPr>
            <a:r>
              <a:rPr lang="en-US" b="0" i="0" dirty="0" smtClean="0">
                <a:effectLst/>
                <a:latin typeface="Open Sans" panose="020B0606030504020204" pitchFamily="34" charset="0"/>
              </a:rPr>
              <a:t>From the </a:t>
            </a:r>
            <a:r>
              <a:rPr lang="en-US" b="1" i="0" dirty="0" smtClean="0">
                <a:effectLst/>
                <a:latin typeface="Open Sans" panose="020B0606030504020204" pitchFamily="34" charset="0"/>
              </a:rPr>
              <a:t>All limits</a:t>
            </a:r>
            <a:r>
              <a:rPr lang="en-US" b="0" i="0" dirty="0" smtClean="0">
                <a:effectLst/>
                <a:latin typeface="Open Sans" panose="020B0606030504020204" pitchFamily="34" charset="0"/>
              </a:rPr>
              <a:t> drop down list, choose </a:t>
            </a:r>
            <a:r>
              <a:rPr lang="en-US" b="1" i="0" dirty="0" smtClean="0">
                <a:effectLst/>
                <a:latin typeface="Open Sans" panose="020B0606030504020204" pitchFamily="34" charset="0"/>
              </a:rPr>
              <a:t>Running instances</a:t>
            </a:r>
          </a:p>
          <a:p>
            <a:pPr marL="285750" indent="-285750">
              <a:buFont typeface="Wingdings" panose="05000000000000000000" pitchFamily="2" charset="2"/>
              <a:buChar char="Ø"/>
            </a:pPr>
            <a:r>
              <a:rPr lang="en-US" b="0" i="0" dirty="0" smtClean="0">
                <a:effectLst/>
                <a:latin typeface="Open Sans" panose="020B0606030504020204" pitchFamily="34" charset="0"/>
              </a:rPr>
              <a:t>n left navigation pane, choose </a:t>
            </a:r>
            <a:r>
              <a:rPr lang="en-US" b="1" i="0" dirty="0" smtClean="0">
                <a:effectLst/>
                <a:latin typeface="Open Sans" panose="020B0606030504020204" pitchFamily="34" charset="0"/>
              </a:rPr>
              <a:t>Instances</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Select the </a:t>
            </a:r>
            <a:r>
              <a:rPr lang="en-US" b="1" i="0" dirty="0" smtClean="0">
                <a:effectLst/>
                <a:latin typeface="Open Sans" panose="020B0606030504020204" pitchFamily="34" charset="0"/>
              </a:rPr>
              <a:t>Web Server</a:t>
            </a:r>
            <a:r>
              <a:rPr lang="en-US" b="0" i="0" dirty="0" smtClean="0">
                <a:effectLst/>
                <a:latin typeface="Open Sans" panose="020B0606030504020204" pitchFamily="34" charset="0"/>
              </a:rPr>
              <a:t> instance and in the Instance state menu, select </a:t>
            </a:r>
            <a:r>
              <a:rPr lang="en-US" b="1" i="0" dirty="0" smtClean="0">
                <a:effectLst/>
                <a:latin typeface="Open Sans" panose="020B0606030504020204" pitchFamily="34" charset="0"/>
              </a:rPr>
              <a:t>Terminate instance</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Then choose Terminate</a:t>
            </a:r>
          </a:p>
          <a:p>
            <a:pPr marL="285750" indent="-285750">
              <a:buFont typeface="Wingdings" panose="05000000000000000000" pitchFamily="2" charset="2"/>
              <a:buChar char="Ø"/>
            </a:pPr>
            <a:r>
              <a:rPr lang="en-US" b="0" i="0" dirty="0" smtClean="0">
                <a:effectLst/>
                <a:latin typeface="Open Sans" panose="020B0606030504020204" pitchFamily="34" charset="0"/>
              </a:rPr>
              <a:t>In the Actions menu, select </a:t>
            </a:r>
            <a:r>
              <a:rPr lang="en-US" b="1" i="0" dirty="0" smtClean="0">
                <a:effectLst/>
                <a:latin typeface="Open Sans" panose="020B0606030504020204" pitchFamily="34" charset="0"/>
              </a:rPr>
              <a:t>Instance settings</a:t>
            </a:r>
            <a:r>
              <a:rPr lang="en-US" b="0" i="0" dirty="0" smtClean="0">
                <a:effectLst/>
                <a:latin typeface="Open Sans" panose="020B0606030504020204" pitchFamily="34" charset="0"/>
              </a:rPr>
              <a:t> </a:t>
            </a:r>
            <a:r>
              <a:rPr lang="en-US" b="1" i="0" dirty="0" smtClean="0">
                <a:effectLst/>
                <a:latin typeface="Open Sans" panose="020B0606030504020204" pitchFamily="34" charset="0"/>
              </a:rPr>
              <a:t>Change termination protection</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Remove the check next to </a:t>
            </a:r>
            <a:r>
              <a:rPr lang="en-US" b="1" i="0" dirty="0" smtClean="0">
                <a:effectLst/>
                <a:latin typeface="Open Sans" panose="020B0606030504020204" pitchFamily="34" charset="0"/>
              </a:rPr>
              <a:t>Enable</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Choose Save</a:t>
            </a:r>
          </a:p>
          <a:p>
            <a:pPr marL="285750" indent="-285750">
              <a:buFont typeface="Wingdings" panose="05000000000000000000" pitchFamily="2" charset="2"/>
              <a:buChar char="Ø"/>
            </a:pPr>
            <a:r>
              <a:rPr lang="en-US" b="0" i="0" dirty="0" smtClean="0">
                <a:effectLst/>
                <a:latin typeface="Open Sans" panose="020B0606030504020204" pitchFamily="34" charset="0"/>
              </a:rPr>
              <a:t>You can now terminate the instance. </a:t>
            </a:r>
          </a:p>
          <a:p>
            <a:pPr marL="285750" indent="-285750">
              <a:buFont typeface="Wingdings" panose="05000000000000000000" pitchFamily="2" charset="2"/>
              <a:buChar char="Ø"/>
            </a:pPr>
            <a:r>
              <a:rPr lang="en-US" b="0" i="0" dirty="0" smtClean="0">
                <a:effectLst/>
                <a:latin typeface="Open Sans" panose="020B0606030504020204" pitchFamily="34" charset="0"/>
              </a:rPr>
              <a:t>Select the </a:t>
            </a:r>
            <a:r>
              <a:rPr lang="en-US" b="1" i="0" dirty="0" smtClean="0">
                <a:effectLst/>
                <a:latin typeface="Open Sans" panose="020B0606030504020204" pitchFamily="34" charset="0"/>
              </a:rPr>
              <a:t>Web Server</a:t>
            </a:r>
            <a:r>
              <a:rPr lang="en-US" b="0" i="0" dirty="0" smtClean="0">
                <a:effectLst/>
                <a:latin typeface="Open Sans" panose="020B0606030504020204" pitchFamily="34" charset="0"/>
              </a:rPr>
              <a:t> instance again and in the Instance state menu, select </a:t>
            </a:r>
            <a:r>
              <a:rPr lang="en-US" b="1" i="0" dirty="0" smtClean="0">
                <a:effectLst/>
                <a:latin typeface="Open Sans" panose="020B0606030504020204" pitchFamily="34" charset="0"/>
              </a:rPr>
              <a:t>Terminate instance</a:t>
            </a:r>
            <a:r>
              <a:rPr lang="en-US" b="0" i="0" dirty="0" smtClean="0">
                <a:effectLst/>
                <a:latin typeface="Open Sans" panose="020B0606030504020204" pitchFamily="34" charset="0"/>
              </a:rPr>
              <a:t>.</a:t>
            </a:r>
          </a:p>
          <a:p>
            <a:pPr marL="285750" indent="-285750">
              <a:buFont typeface="Wingdings" panose="05000000000000000000" pitchFamily="2" charset="2"/>
              <a:buChar char="Ø"/>
            </a:pPr>
            <a:r>
              <a:rPr lang="en-US" b="0" i="0" dirty="0" smtClean="0">
                <a:effectLst/>
                <a:latin typeface="Open Sans" panose="020B0606030504020204" pitchFamily="34" charset="0"/>
              </a:rPr>
              <a:t>Choose Terminate</a:t>
            </a:r>
          </a:p>
          <a:p>
            <a:pPr marL="285750" indent="-285750">
              <a:buFont typeface="Wingdings" panose="05000000000000000000" pitchFamily="2" charset="2"/>
              <a:buChar char="Ø"/>
            </a:pPr>
            <a:r>
              <a:rPr lang="en-US" b="0" i="0" dirty="0" smtClean="0">
                <a:effectLst/>
                <a:latin typeface="Open Sans" panose="020B0606030504020204" pitchFamily="34" charset="0"/>
              </a:rPr>
              <a:t>Choose End Lab at the top of this page and then choose Yes to confirm that you want to end the lab</a:t>
            </a:r>
            <a:endParaRPr lang="en-US" dirty="0" smtClean="0">
              <a:latin typeface="Open Sans" panose="020B0606030504020204" pitchFamily="34" charset="0"/>
            </a:endParaRPr>
          </a:p>
          <a:p>
            <a:pPr marL="285750" indent="-285750">
              <a:buFont typeface="Wingdings" panose="05000000000000000000" pitchFamily="2" charset="2"/>
              <a:buChar char="Ø"/>
            </a:pPr>
            <a:r>
              <a:rPr lang="en-US" b="0" i="0" dirty="0" smtClean="0">
                <a:effectLst/>
                <a:latin typeface="Open Sans" panose="020B0606030504020204" pitchFamily="34" charset="0"/>
              </a:rPr>
              <a:t>Choose the </a:t>
            </a:r>
            <a:r>
              <a:rPr lang="en-US" b="1" i="0" dirty="0" smtClean="0">
                <a:effectLst/>
                <a:latin typeface="Open Sans" panose="020B0606030504020204" pitchFamily="34" charset="0"/>
              </a:rPr>
              <a:t>X</a:t>
            </a:r>
            <a:r>
              <a:rPr lang="en-US" b="0" i="0" dirty="0" smtClean="0">
                <a:effectLst/>
                <a:latin typeface="Open Sans" panose="020B0606030504020204" pitchFamily="34" charset="0"/>
              </a:rPr>
              <a:t> in the top right corner to close the panel</a:t>
            </a:r>
            <a:r>
              <a:rPr lang="en-US" b="0" i="0" dirty="0" smtClean="0">
                <a:solidFill>
                  <a:srgbClr val="333333"/>
                </a:solidFill>
                <a:effectLst/>
                <a:latin typeface="Open Sans" panose="020B0606030504020204" pitchFamily="34" charset="0"/>
              </a:rPr>
              <a:t>.</a:t>
            </a:r>
          </a:p>
          <a:p>
            <a:endParaRPr lang="en-IN" dirty="0"/>
          </a:p>
        </p:txBody>
      </p:sp>
    </p:spTree>
    <p:extLst>
      <p:ext uri="{BB962C8B-B14F-4D97-AF65-F5344CB8AC3E}">
        <p14:creationId xmlns:p14="http://schemas.microsoft.com/office/powerpoint/2010/main" val="3992343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31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908720"/>
            <a:ext cx="8208912" cy="646331"/>
          </a:xfrm>
          <a:prstGeom prst="rect">
            <a:avLst/>
          </a:prstGeom>
          <a:noFill/>
        </p:spPr>
        <p:txBody>
          <a:bodyPr wrap="square" rtlCol="0">
            <a:spAutoFit/>
          </a:bodyPr>
          <a:lstStyle/>
          <a:p>
            <a:endParaRPr lang="en-US" dirty="0"/>
          </a:p>
          <a:p>
            <a:endParaRPr lang="en-IN" dirty="0"/>
          </a:p>
        </p:txBody>
      </p:sp>
    </p:spTree>
    <p:extLst>
      <p:ext uri="{BB962C8B-B14F-4D97-AF65-F5344CB8AC3E}">
        <p14:creationId xmlns:p14="http://schemas.microsoft.com/office/powerpoint/2010/main" val="39039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1340768"/>
            <a:ext cx="7250190" cy="3970318"/>
          </a:xfrm>
          <a:prstGeom prst="rect">
            <a:avLst/>
          </a:prstGeom>
          <a:noFill/>
        </p:spPr>
        <p:txBody>
          <a:bodyPr wrap="none" rtlCol="0">
            <a:spAutoFit/>
          </a:bodyPr>
          <a:lstStyle/>
          <a:p>
            <a:r>
              <a:rPr lang="en-US" dirty="0"/>
              <a:t>In the </a:t>
            </a:r>
            <a:r>
              <a:rPr lang="en-US" i="1" dirty="0"/>
              <a:t>Preview</a:t>
            </a:r>
            <a:r>
              <a:rPr lang="en-US" dirty="0"/>
              <a:t> panel on the right, confirm the settings you have configured.</a:t>
            </a:r>
          </a:p>
          <a:p>
            <a:pPr lvl="1"/>
            <a:r>
              <a:rPr lang="en-US" b="1" dirty="0"/>
              <a:t>VPC:</a:t>
            </a:r>
            <a:r>
              <a:rPr lang="en-US" dirty="0"/>
              <a:t> lab-</a:t>
            </a:r>
            <a:r>
              <a:rPr lang="en-US" dirty="0" err="1"/>
              <a:t>vpc</a:t>
            </a:r>
            <a:endParaRPr lang="en-US" dirty="0"/>
          </a:p>
          <a:p>
            <a:pPr lvl="1"/>
            <a:r>
              <a:rPr lang="en-US" b="1" dirty="0"/>
              <a:t>Subnets</a:t>
            </a:r>
            <a:r>
              <a:rPr lang="en-US" dirty="0"/>
              <a:t>:</a:t>
            </a:r>
          </a:p>
          <a:p>
            <a:pPr lvl="2"/>
            <a:r>
              <a:rPr lang="en-US" dirty="0"/>
              <a:t>us-east-1a</a:t>
            </a:r>
          </a:p>
          <a:p>
            <a:pPr lvl="3"/>
            <a:r>
              <a:rPr lang="en-US" b="1" i="1" dirty="0"/>
              <a:t>Public</a:t>
            </a:r>
            <a:r>
              <a:rPr lang="en-US" b="1" dirty="0"/>
              <a:t> subnet name:</a:t>
            </a:r>
            <a:r>
              <a:rPr lang="en-US" dirty="0"/>
              <a:t> lab-subnet-public1-us-east-1a</a:t>
            </a:r>
          </a:p>
          <a:p>
            <a:pPr lvl="3"/>
            <a:r>
              <a:rPr lang="en-US" b="1" i="1" dirty="0"/>
              <a:t>Private</a:t>
            </a:r>
            <a:r>
              <a:rPr lang="en-US" b="1" dirty="0"/>
              <a:t> subnet name:</a:t>
            </a:r>
            <a:r>
              <a:rPr lang="en-US" dirty="0"/>
              <a:t> lab-subnet-private1-us-east-1a</a:t>
            </a:r>
          </a:p>
          <a:p>
            <a:pPr lvl="1"/>
            <a:r>
              <a:rPr lang="en-US" b="1" dirty="0"/>
              <a:t>Route tables</a:t>
            </a:r>
            <a:endParaRPr lang="en-US" dirty="0"/>
          </a:p>
          <a:p>
            <a:pPr lvl="2"/>
            <a:r>
              <a:rPr lang="en-US" dirty="0"/>
              <a:t>lab-</a:t>
            </a:r>
            <a:r>
              <a:rPr lang="en-US" dirty="0" err="1"/>
              <a:t>rtb</a:t>
            </a:r>
            <a:r>
              <a:rPr lang="en-US" dirty="0"/>
              <a:t>-public</a:t>
            </a:r>
          </a:p>
          <a:p>
            <a:pPr lvl="2"/>
            <a:r>
              <a:rPr lang="en-US" dirty="0"/>
              <a:t>lab-rtb-private1-us-east-1a</a:t>
            </a:r>
          </a:p>
          <a:p>
            <a:pPr lvl="1"/>
            <a:r>
              <a:rPr lang="en-US" b="1" dirty="0"/>
              <a:t>Network connections</a:t>
            </a:r>
            <a:endParaRPr lang="en-US" dirty="0"/>
          </a:p>
          <a:p>
            <a:pPr lvl="2"/>
            <a:r>
              <a:rPr lang="en-US" dirty="0"/>
              <a:t>lab-</a:t>
            </a:r>
            <a:r>
              <a:rPr lang="en-US" dirty="0" err="1"/>
              <a:t>igw</a:t>
            </a:r>
            <a:endParaRPr lang="en-US" dirty="0"/>
          </a:p>
          <a:p>
            <a:pPr lvl="2"/>
            <a:r>
              <a:rPr lang="en-US" dirty="0"/>
              <a:t>lab-nat-public1-us-east-1a </a:t>
            </a:r>
          </a:p>
          <a:p>
            <a:pPr lvl="1"/>
            <a:r>
              <a:rPr lang="en-US" dirty="0"/>
              <a:t> </a:t>
            </a:r>
          </a:p>
          <a:p>
            <a:endParaRPr lang="en-US" dirty="0"/>
          </a:p>
        </p:txBody>
      </p:sp>
    </p:spTree>
    <p:extLst>
      <p:ext uri="{BB962C8B-B14F-4D97-AF65-F5344CB8AC3E}">
        <p14:creationId xmlns:p14="http://schemas.microsoft.com/office/powerpoint/2010/main" val="44780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1347" y="3244334"/>
            <a:ext cx="1961306" cy="369332"/>
          </a:xfrm>
          <a:prstGeom prst="rect">
            <a:avLst/>
          </a:prstGeom>
        </p:spPr>
        <p:txBody>
          <a:bodyPr wrap="none">
            <a:spAutoFit/>
          </a:bodyPr>
          <a:lstStyle/>
          <a:p>
            <a:r>
              <a:rPr lang="en-IN" dirty="0"/>
              <a:t>choose </a:t>
            </a:r>
            <a:r>
              <a:rPr lang="en-IN" b="1" dirty="0"/>
              <a:t>Create VPC</a:t>
            </a:r>
            <a:endParaRPr lang="en-IN" dirty="0"/>
          </a:p>
        </p:txBody>
      </p:sp>
      <p:sp>
        <p:nvSpPr>
          <p:cNvPr id="3" name="TextBox 2"/>
          <p:cNvSpPr txBox="1"/>
          <p:nvPr/>
        </p:nvSpPr>
        <p:spPr>
          <a:xfrm>
            <a:off x="3851920" y="4005064"/>
            <a:ext cx="1025089" cy="369332"/>
          </a:xfrm>
          <a:prstGeom prst="rect">
            <a:avLst/>
          </a:prstGeom>
          <a:noFill/>
        </p:spPr>
        <p:txBody>
          <a:bodyPr wrap="none" rtlCol="0">
            <a:spAutoFit/>
          </a:bodyPr>
          <a:lstStyle/>
          <a:p>
            <a:r>
              <a:rPr lang="en-US" dirty="0" smtClean="0"/>
              <a:t>View </a:t>
            </a:r>
            <a:r>
              <a:rPr lang="en-US" dirty="0" err="1" smtClean="0"/>
              <a:t>vpc</a:t>
            </a:r>
            <a:endParaRPr lang="en-IN" dirty="0"/>
          </a:p>
        </p:txBody>
      </p:sp>
    </p:spTree>
    <p:extLst>
      <p:ext uri="{BB962C8B-B14F-4D97-AF65-F5344CB8AC3E}">
        <p14:creationId xmlns:p14="http://schemas.microsoft.com/office/powerpoint/2010/main" val="100178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476672"/>
            <a:ext cx="815864" cy="369332"/>
          </a:xfrm>
          <a:prstGeom prst="rect">
            <a:avLst/>
          </a:prstGeom>
          <a:noFill/>
        </p:spPr>
        <p:txBody>
          <a:bodyPr wrap="none" rtlCol="0">
            <a:spAutoFit/>
          </a:bodyPr>
          <a:lstStyle/>
          <a:p>
            <a:r>
              <a:rPr lang="en-US" dirty="0" smtClean="0"/>
              <a:t>Task 2:</a:t>
            </a:r>
            <a:endParaRPr lang="en-IN" dirty="0"/>
          </a:p>
        </p:txBody>
      </p:sp>
      <p:sp>
        <p:nvSpPr>
          <p:cNvPr id="3" name="TextBox 2"/>
          <p:cNvSpPr txBox="1"/>
          <p:nvPr/>
        </p:nvSpPr>
        <p:spPr>
          <a:xfrm>
            <a:off x="446306" y="826246"/>
            <a:ext cx="8020272" cy="6463308"/>
          </a:xfrm>
          <a:prstGeom prst="rect">
            <a:avLst/>
          </a:prstGeom>
          <a:noFill/>
        </p:spPr>
        <p:txBody>
          <a:bodyPr wrap="none" rtlCol="0">
            <a:spAutoFit/>
          </a:bodyPr>
          <a:lstStyle/>
          <a:p>
            <a:r>
              <a:rPr lang="en-IN" dirty="0"/>
              <a:t>In the left navigation pane, choose </a:t>
            </a:r>
            <a:r>
              <a:rPr lang="en-IN" b="1" dirty="0"/>
              <a:t>Subnets</a:t>
            </a:r>
            <a:r>
              <a:rPr lang="en-IN" dirty="0"/>
              <a:t>.</a:t>
            </a:r>
          </a:p>
          <a:p>
            <a:r>
              <a:rPr lang="en-IN" dirty="0"/>
              <a:t>First, you will create a second </a:t>
            </a:r>
            <a:r>
              <a:rPr lang="en-IN" i="1" dirty="0"/>
              <a:t>public</a:t>
            </a:r>
            <a:r>
              <a:rPr lang="en-IN" dirty="0"/>
              <a:t> subnet.</a:t>
            </a:r>
          </a:p>
          <a:p>
            <a:r>
              <a:rPr lang="en-IN" dirty="0"/>
              <a:t> </a:t>
            </a:r>
          </a:p>
          <a:p>
            <a:r>
              <a:rPr lang="en-IN" dirty="0"/>
              <a:t>Choose </a:t>
            </a:r>
            <a:r>
              <a:rPr lang="en-IN" b="1" dirty="0"/>
              <a:t>Create subnet</a:t>
            </a:r>
            <a:r>
              <a:rPr lang="en-IN" dirty="0"/>
              <a:t> then configure:</a:t>
            </a:r>
          </a:p>
          <a:p>
            <a:pPr lvl="1"/>
            <a:r>
              <a:rPr lang="en-IN" b="1" dirty="0"/>
              <a:t>VPC ID:</a:t>
            </a:r>
            <a:r>
              <a:rPr lang="en-IN" dirty="0"/>
              <a:t> </a:t>
            </a:r>
            <a:r>
              <a:rPr lang="en-IN" b="1" dirty="0"/>
              <a:t>lab-</a:t>
            </a:r>
            <a:r>
              <a:rPr lang="en-IN" b="1" dirty="0" err="1"/>
              <a:t>vpc</a:t>
            </a:r>
            <a:r>
              <a:rPr lang="en-IN" dirty="0"/>
              <a:t> (select from the menu).</a:t>
            </a:r>
          </a:p>
          <a:p>
            <a:pPr lvl="1"/>
            <a:r>
              <a:rPr lang="en-IN" b="1" dirty="0"/>
              <a:t>Subnet name:</a:t>
            </a:r>
            <a:r>
              <a:rPr lang="en-IN" dirty="0"/>
              <a:t> lab-subnet-public2</a:t>
            </a:r>
          </a:p>
          <a:p>
            <a:pPr lvl="1"/>
            <a:r>
              <a:rPr lang="en-IN" b="1" dirty="0"/>
              <a:t>Availability Zone:</a:t>
            </a:r>
            <a:r>
              <a:rPr lang="en-IN" dirty="0"/>
              <a:t> Select the </a:t>
            </a:r>
            <a:r>
              <a:rPr lang="en-IN" i="1" dirty="0"/>
              <a:t>second</a:t>
            </a:r>
            <a:r>
              <a:rPr lang="en-IN" dirty="0"/>
              <a:t> Availability Zone (for example, us-east-1b)</a:t>
            </a:r>
          </a:p>
          <a:p>
            <a:pPr lvl="1"/>
            <a:r>
              <a:rPr lang="en-IN" b="1" dirty="0"/>
              <a:t>IPv4 CIDR block:</a:t>
            </a:r>
            <a:r>
              <a:rPr lang="en-IN" dirty="0"/>
              <a:t> 10.0.2.0/24</a:t>
            </a:r>
          </a:p>
          <a:p>
            <a:r>
              <a:rPr lang="en-IN" dirty="0"/>
              <a:t>The subnet will have all IP addresses starting with </a:t>
            </a:r>
            <a:r>
              <a:rPr lang="en-IN" b="1" dirty="0"/>
              <a:t>10.0.2.x</a:t>
            </a:r>
            <a:r>
              <a:rPr lang="en-IN" dirty="0"/>
              <a:t>.</a:t>
            </a:r>
          </a:p>
          <a:p>
            <a:r>
              <a:rPr lang="en-IN" dirty="0"/>
              <a:t> </a:t>
            </a:r>
          </a:p>
          <a:p>
            <a:r>
              <a:rPr lang="en-IN" dirty="0"/>
              <a:t>Choose </a:t>
            </a:r>
            <a:r>
              <a:rPr lang="en-IN" b="1" dirty="0"/>
              <a:t>Create subnet</a:t>
            </a:r>
            <a:endParaRPr lang="en-IN" dirty="0"/>
          </a:p>
          <a:p>
            <a:r>
              <a:rPr lang="en-IN" dirty="0"/>
              <a:t>The second </a:t>
            </a:r>
            <a:r>
              <a:rPr lang="en-IN" i="1" dirty="0"/>
              <a:t>public</a:t>
            </a:r>
            <a:r>
              <a:rPr lang="en-IN" dirty="0"/>
              <a:t> subnet was created. You will now create a second </a:t>
            </a:r>
            <a:r>
              <a:rPr lang="en-IN" i="1" dirty="0"/>
              <a:t>private</a:t>
            </a:r>
            <a:r>
              <a:rPr lang="en-IN" dirty="0"/>
              <a:t> subnet.</a:t>
            </a:r>
          </a:p>
          <a:p>
            <a:r>
              <a:rPr lang="en-IN" dirty="0"/>
              <a:t> </a:t>
            </a:r>
          </a:p>
          <a:p>
            <a:r>
              <a:rPr lang="en-IN" dirty="0"/>
              <a:t>Choose </a:t>
            </a:r>
            <a:r>
              <a:rPr lang="en-IN" b="1" dirty="0"/>
              <a:t>Create subnet</a:t>
            </a:r>
            <a:r>
              <a:rPr lang="en-IN" dirty="0"/>
              <a:t> then configure:</a:t>
            </a:r>
          </a:p>
          <a:p>
            <a:pPr lvl="1"/>
            <a:r>
              <a:rPr lang="en-IN" b="1" dirty="0"/>
              <a:t>VPC ID:</a:t>
            </a:r>
            <a:r>
              <a:rPr lang="en-IN" dirty="0"/>
              <a:t> lab-</a:t>
            </a:r>
            <a:r>
              <a:rPr lang="en-IN" dirty="0" err="1"/>
              <a:t>vpc</a:t>
            </a:r>
            <a:endParaRPr lang="en-IN" dirty="0"/>
          </a:p>
          <a:p>
            <a:pPr lvl="1"/>
            <a:r>
              <a:rPr lang="en-IN" b="1" dirty="0"/>
              <a:t>Subnet name:</a:t>
            </a:r>
            <a:r>
              <a:rPr lang="en-IN" dirty="0"/>
              <a:t> lab-subnet-private2</a:t>
            </a:r>
          </a:p>
          <a:p>
            <a:pPr lvl="1"/>
            <a:r>
              <a:rPr lang="en-IN" b="1" dirty="0"/>
              <a:t>Availability Zone:</a:t>
            </a:r>
            <a:r>
              <a:rPr lang="en-IN" dirty="0"/>
              <a:t> Select the </a:t>
            </a:r>
            <a:r>
              <a:rPr lang="en-IN" i="1" dirty="0"/>
              <a:t>second</a:t>
            </a:r>
            <a:r>
              <a:rPr lang="en-IN" dirty="0"/>
              <a:t> Availability Zone (for example, us-east-1b)</a:t>
            </a:r>
          </a:p>
          <a:p>
            <a:pPr lvl="1"/>
            <a:r>
              <a:rPr lang="en-IN" b="1" dirty="0"/>
              <a:t>IPv4 CIDR block:</a:t>
            </a:r>
            <a:r>
              <a:rPr lang="en-IN" dirty="0"/>
              <a:t> 10.0.3.0/24</a:t>
            </a:r>
          </a:p>
          <a:p>
            <a:r>
              <a:rPr lang="en-IN" dirty="0"/>
              <a:t>The subnet will have all IP addresses starting with </a:t>
            </a:r>
            <a:r>
              <a:rPr lang="en-IN" b="1" dirty="0"/>
              <a:t>10.0.3.x</a:t>
            </a:r>
            <a:r>
              <a:rPr lang="en-IN" dirty="0"/>
              <a:t>.</a:t>
            </a:r>
          </a:p>
          <a:p>
            <a:r>
              <a:rPr lang="en-IN" dirty="0"/>
              <a:t> </a:t>
            </a:r>
          </a:p>
          <a:p>
            <a:r>
              <a:rPr lang="en-IN" dirty="0"/>
              <a:t>Choose </a:t>
            </a:r>
            <a:r>
              <a:rPr lang="en-IN" b="1" dirty="0"/>
              <a:t>Create subnet</a:t>
            </a:r>
            <a:endParaRPr lang="en-IN" dirty="0"/>
          </a:p>
          <a:p>
            <a:r>
              <a:rPr lang="en-IN" dirty="0"/>
              <a:t>The second </a:t>
            </a:r>
            <a:r>
              <a:rPr lang="en-IN" i="1" dirty="0"/>
              <a:t>private</a:t>
            </a:r>
            <a:r>
              <a:rPr lang="en-IN" dirty="0"/>
              <a:t> subnet was created. </a:t>
            </a:r>
          </a:p>
          <a:p>
            <a:endParaRPr lang="en-IN" dirty="0"/>
          </a:p>
        </p:txBody>
      </p:sp>
    </p:spTree>
    <p:extLst>
      <p:ext uri="{BB962C8B-B14F-4D97-AF65-F5344CB8AC3E}">
        <p14:creationId xmlns:p14="http://schemas.microsoft.com/office/powerpoint/2010/main" val="298962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413338"/>
            <a:ext cx="4572000" cy="369332"/>
          </a:xfrm>
          <a:prstGeom prst="rect">
            <a:avLst/>
          </a:prstGeom>
        </p:spPr>
        <p:txBody>
          <a:bodyPr>
            <a:spAutoFit/>
          </a:bodyPr>
          <a:lstStyle/>
          <a:p>
            <a:r>
              <a:rPr lang="en-US" dirty="0" smtClean="0"/>
              <a:t>choose </a:t>
            </a:r>
            <a:r>
              <a:rPr lang="en-US" dirty="0"/>
              <a:t>the </a:t>
            </a:r>
            <a:r>
              <a:rPr lang="en-US" b="1" dirty="0"/>
              <a:t>Subnet associations</a:t>
            </a:r>
            <a:r>
              <a:rPr lang="en-US" dirty="0"/>
              <a:t> </a:t>
            </a:r>
            <a:r>
              <a:rPr lang="en-US" dirty="0" smtClean="0"/>
              <a:t>tab</a:t>
            </a:r>
            <a:endParaRPr lang="en-US" dirty="0"/>
          </a:p>
        </p:txBody>
      </p:sp>
      <p:sp>
        <p:nvSpPr>
          <p:cNvPr id="3" name="TextBox 2"/>
          <p:cNvSpPr txBox="1"/>
          <p:nvPr/>
        </p:nvSpPr>
        <p:spPr>
          <a:xfrm>
            <a:off x="994154" y="908720"/>
            <a:ext cx="6768752" cy="1754326"/>
          </a:xfrm>
          <a:prstGeom prst="rect">
            <a:avLst/>
          </a:prstGeom>
          <a:noFill/>
        </p:spPr>
        <p:txBody>
          <a:bodyPr wrap="square" rtlCol="0">
            <a:spAutoFit/>
          </a:bodyPr>
          <a:lstStyle/>
          <a:p>
            <a:r>
              <a:rPr lang="en-US" dirty="0"/>
              <a:t>n the left navigation pane, choose </a:t>
            </a:r>
            <a:r>
              <a:rPr lang="en-US" b="1" dirty="0"/>
              <a:t>Route tables</a:t>
            </a:r>
            <a:r>
              <a:rPr lang="en-US" dirty="0"/>
              <a:t>.</a:t>
            </a:r>
          </a:p>
          <a:p>
            <a:r>
              <a:rPr lang="en-US" dirty="0"/>
              <a:t> </a:t>
            </a:r>
          </a:p>
          <a:p>
            <a:r>
              <a:rPr lang="en-US" dirty="0"/>
              <a:t>Select the </a:t>
            </a:r>
            <a:r>
              <a:rPr lang="en-US" b="1" dirty="0"/>
              <a:t>lab-rtb-private1-us-east-1a</a:t>
            </a:r>
            <a:r>
              <a:rPr lang="en-US" dirty="0"/>
              <a:t> route table.</a:t>
            </a:r>
          </a:p>
          <a:p>
            <a:r>
              <a:rPr lang="en-US" dirty="0"/>
              <a:t> </a:t>
            </a:r>
          </a:p>
          <a:p>
            <a:r>
              <a:rPr lang="en-US" dirty="0"/>
              <a:t>In the lower pane, choose the </a:t>
            </a:r>
            <a:r>
              <a:rPr lang="en-US" b="1" dirty="0"/>
              <a:t>Routes</a:t>
            </a:r>
            <a:r>
              <a:rPr lang="en-US" dirty="0"/>
              <a:t> tab.</a:t>
            </a:r>
          </a:p>
          <a:p>
            <a:endParaRPr lang="en-IN" dirty="0"/>
          </a:p>
        </p:txBody>
      </p:sp>
      <p:sp>
        <p:nvSpPr>
          <p:cNvPr id="4" name="TextBox 3"/>
          <p:cNvSpPr txBox="1"/>
          <p:nvPr/>
        </p:nvSpPr>
        <p:spPr>
          <a:xfrm>
            <a:off x="1331640" y="3789040"/>
            <a:ext cx="7344816" cy="2031325"/>
          </a:xfrm>
          <a:prstGeom prst="rect">
            <a:avLst/>
          </a:prstGeom>
          <a:noFill/>
        </p:spPr>
        <p:txBody>
          <a:bodyPr wrap="square" rtlCol="0">
            <a:spAutoFit/>
          </a:bodyPr>
          <a:lstStyle/>
          <a:p>
            <a:r>
              <a:rPr lang="en-US" dirty="0"/>
              <a:t>In the Explicit subnet associations panel, choose </a:t>
            </a:r>
            <a:r>
              <a:rPr lang="en-US" b="1" dirty="0"/>
              <a:t>Edit subnet associations</a:t>
            </a:r>
            <a:endParaRPr lang="en-US" dirty="0"/>
          </a:p>
          <a:p>
            <a:r>
              <a:rPr lang="en-US" dirty="0"/>
              <a:t> </a:t>
            </a:r>
          </a:p>
          <a:p>
            <a:r>
              <a:rPr lang="en-US" dirty="0"/>
              <a:t>Leave </a:t>
            </a:r>
            <a:r>
              <a:rPr lang="en-US" b="1" dirty="0"/>
              <a:t>lab-subnet-private1-us-east-1a</a:t>
            </a:r>
            <a:r>
              <a:rPr lang="en-US" dirty="0"/>
              <a:t> selected, but also select </a:t>
            </a:r>
            <a:r>
              <a:rPr lang="en-US" b="1" dirty="0"/>
              <a:t>lab-subnet-private2</a:t>
            </a:r>
            <a:r>
              <a:rPr lang="en-US" dirty="0"/>
              <a:t>.</a:t>
            </a:r>
          </a:p>
          <a:p>
            <a:r>
              <a:rPr lang="en-US" dirty="0"/>
              <a:t> </a:t>
            </a:r>
          </a:p>
          <a:p>
            <a:r>
              <a:rPr lang="en-US" dirty="0"/>
              <a:t>Choose </a:t>
            </a:r>
            <a:r>
              <a:rPr lang="en-US" b="1" dirty="0"/>
              <a:t>Save associations</a:t>
            </a:r>
            <a:endParaRPr lang="en-US" dirty="0"/>
          </a:p>
          <a:p>
            <a:endParaRPr lang="en-IN" dirty="0"/>
          </a:p>
        </p:txBody>
      </p:sp>
    </p:spTree>
    <p:extLst>
      <p:ext uri="{BB962C8B-B14F-4D97-AF65-F5344CB8AC3E}">
        <p14:creationId xmlns:p14="http://schemas.microsoft.com/office/powerpoint/2010/main" val="195967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0" y="2413338"/>
            <a:ext cx="4572000" cy="2031325"/>
          </a:xfrm>
          <a:prstGeom prst="rect">
            <a:avLst/>
          </a:prstGeom>
        </p:spPr>
        <p:txBody>
          <a:bodyPr>
            <a:spAutoFit/>
          </a:bodyPr>
          <a:lstStyle/>
          <a:p>
            <a:r>
              <a:rPr lang="en-US" dirty="0" smtClean="0"/>
              <a:t>Choose the </a:t>
            </a:r>
            <a:r>
              <a:rPr lang="en-US" b="1" dirty="0" smtClean="0"/>
              <a:t>Subnet associations</a:t>
            </a:r>
            <a:r>
              <a:rPr lang="en-US" dirty="0" smtClean="0"/>
              <a:t> tab.</a:t>
            </a:r>
          </a:p>
          <a:p>
            <a:r>
              <a:rPr lang="en-US" dirty="0" smtClean="0"/>
              <a:t> </a:t>
            </a:r>
          </a:p>
          <a:p>
            <a:r>
              <a:rPr lang="en-US" dirty="0" smtClean="0"/>
              <a:t>In the Explicit subnet associations area, choose </a:t>
            </a:r>
            <a:r>
              <a:rPr lang="en-US" b="1" dirty="0" smtClean="0"/>
              <a:t>Edit </a:t>
            </a:r>
            <a:r>
              <a:rPr lang="en-US" b="1" dirty="0" err="1" smtClean="0"/>
              <a:t>sociations</a:t>
            </a:r>
            <a:endParaRPr lang="en-US" dirty="0" smtClean="0"/>
          </a:p>
          <a:p>
            <a:r>
              <a:rPr lang="en-US" dirty="0" smtClean="0"/>
              <a:t> </a:t>
            </a:r>
          </a:p>
          <a:p>
            <a:r>
              <a:rPr lang="en-US" dirty="0" smtClean="0"/>
              <a:t>Leave </a:t>
            </a:r>
            <a:r>
              <a:rPr lang="en-US" b="1" dirty="0" smtClean="0"/>
              <a:t>lab-subnet-public1-us-east-1a</a:t>
            </a:r>
            <a:r>
              <a:rPr lang="en-US" dirty="0" smtClean="0"/>
              <a:t> selected, but also select </a:t>
            </a:r>
            <a:r>
              <a:rPr lang="en-US" b="1" dirty="0" smtClean="0"/>
              <a:t>lab-subnet-public2</a:t>
            </a:r>
            <a:endParaRPr lang="en-IN" dirty="0"/>
          </a:p>
        </p:txBody>
      </p:sp>
    </p:spTree>
    <p:extLst>
      <p:ext uri="{BB962C8B-B14F-4D97-AF65-F5344CB8AC3E}">
        <p14:creationId xmlns:p14="http://schemas.microsoft.com/office/powerpoint/2010/main" val="736852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692696"/>
            <a:ext cx="5688632" cy="1200329"/>
          </a:xfrm>
          <a:prstGeom prst="rect">
            <a:avLst/>
          </a:prstGeom>
          <a:noFill/>
        </p:spPr>
        <p:txBody>
          <a:bodyPr wrap="square" rtlCol="0">
            <a:spAutoFit/>
          </a:bodyPr>
          <a:lstStyle/>
          <a:p>
            <a:r>
              <a:rPr lang="en-US" dirty="0"/>
              <a:t>Select the </a:t>
            </a:r>
            <a:r>
              <a:rPr lang="en-US" b="1" dirty="0"/>
              <a:t>lab-</a:t>
            </a:r>
            <a:r>
              <a:rPr lang="en-US" b="1" dirty="0" err="1"/>
              <a:t>rtb</a:t>
            </a:r>
            <a:r>
              <a:rPr lang="en-US" b="1" dirty="0"/>
              <a:t>-public</a:t>
            </a:r>
            <a:r>
              <a:rPr lang="en-US" dirty="0"/>
              <a:t> route table (and deselect any other subnets).</a:t>
            </a:r>
          </a:p>
          <a:p>
            <a:r>
              <a:rPr lang="en-US" dirty="0"/>
              <a:t> </a:t>
            </a:r>
          </a:p>
          <a:p>
            <a:r>
              <a:rPr lang="en-US" dirty="0"/>
              <a:t>In the lower pane, choose the </a:t>
            </a:r>
            <a:r>
              <a:rPr lang="en-US" b="1" dirty="0"/>
              <a:t>Routes</a:t>
            </a:r>
            <a:r>
              <a:rPr lang="en-US" dirty="0"/>
              <a:t> tab.</a:t>
            </a:r>
          </a:p>
        </p:txBody>
      </p:sp>
      <p:sp>
        <p:nvSpPr>
          <p:cNvPr id="3" name="TextBox 2"/>
          <p:cNvSpPr txBox="1"/>
          <p:nvPr/>
        </p:nvSpPr>
        <p:spPr>
          <a:xfrm>
            <a:off x="1187624" y="2852936"/>
            <a:ext cx="6336704" cy="2862322"/>
          </a:xfrm>
          <a:prstGeom prst="rect">
            <a:avLst/>
          </a:prstGeom>
          <a:noFill/>
        </p:spPr>
        <p:txBody>
          <a:bodyPr wrap="square" rtlCol="0">
            <a:spAutoFit/>
          </a:bodyPr>
          <a:lstStyle/>
          <a:p>
            <a:r>
              <a:rPr lang="en-US" dirty="0"/>
              <a:t>Choose the </a:t>
            </a:r>
            <a:r>
              <a:rPr lang="en-US" b="1" dirty="0"/>
              <a:t>Subnet associations</a:t>
            </a:r>
            <a:r>
              <a:rPr lang="en-US" dirty="0"/>
              <a:t> tab.</a:t>
            </a:r>
          </a:p>
          <a:p>
            <a:r>
              <a:rPr lang="en-US" dirty="0"/>
              <a:t> </a:t>
            </a:r>
          </a:p>
          <a:p>
            <a:r>
              <a:rPr lang="en-US" dirty="0"/>
              <a:t>In the Explicit subnet associations area, choose </a:t>
            </a:r>
            <a:r>
              <a:rPr lang="en-US" b="1" dirty="0"/>
              <a:t>Edit subnet associations</a:t>
            </a:r>
            <a:endParaRPr lang="en-US" dirty="0"/>
          </a:p>
          <a:p>
            <a:r>
              <a:rPr lang="en-US" dirty="0"/>
              <a:t> </a:t>
            </a:r>
          </a:p>
          <a:p>
            <a:r>
              <a:rPr lang="en-US" dirty="0"/>
              <a:t>Leave </a:t>
            </a:r>
            <a:r>
              <a:rPr lang="en-US" b="1" dirty="0"/>
              <a:t>lab-subnet-public1-us-east-1a</a:t>
            </a:r>
            <a:r>
              <a:rPr lang="en-US" dirty="0"/>
              <a:t> selected, but also select </a:t>
            </a:r>
            <a:r>
              <a:rPr lang="en-US" b="1" dirty="0"/>
              <a:t>lab-subnet-public2</a:t>
            </a:r>
            <a:r>
              <a:rPr lang="en-US" dirty="0"/>
              <a:t>.</a:t>
            </a:r>
          </a:p>
          <a:p>
            <a:r>
              <a:rPr lang="en-US" dirty="0"/>
              <a:t> </a:t>
            </a:r>
          </a:p>
          <a:p>
            <a:r>
              <a:rPr lang="en-US" dirty="0"/>
              <a:t>Choose </a:t>
            </a:r>
            <a:r>
              <a:rPr lang="en-US" b="1" dirty="0"/>
              <a:t>Save associations</a:t>
            </a:r>
            <a:endParaRPr lang="en-US" dirty="0"/>
          </a:p>
          <a:p>
            <a:endParaRPr lang="en-IN" dirty="0"/>
          </a:p>
        </p:txBody>
      </p:sp>
    </p:spTree>
    <p:extLst>
      <p:ext uri="{BB962C8B-B14F-4D97-AF65-F5344CB8AC3E}">
        <p14:creationId xmlns:p14="http://schemas.microsoft.com/office/powerpoint/2010/main" val="2589325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TotalTime>
  <Words>1557</Words>
  <Application>Microsoft Office PowerPoint</Application>
  <PresentationFormat>On-screen Show (4:3)</PresentationFormat>
  <Paragraphs>398</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Labs -AWS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Labs -AWS</dc:title>
  <dc:creator>LENOVO</dc:creator>
  <cp:lastModifiedBy>LENOVO</cp:lastModifiedBy>
  <cp:revision>9</cp:revision>
  <dcterms:created xsi:type="dcterms:W3CDTF">2023-04-03T14:02:31Z</dcterms:created>
  <dcterms:modified xsi:type="dcterms:W3CDTF">2023-04-04T04:15:39Z</dcterms:modified>
</cp:coreProperties>
</file>