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3" r:id="rId12"/>
    <p:sldId id="274" r:id="rId13"/>
    <p:sldId id="275" r:id="rId14"/>
    <p:sldId id="276" r:id="rId15"/>
    <p:sldId id="266" r:id="rId16"/>
    <p:sldId id="267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j Singamsetti" userId="de4dbd9e3d8c7a6b" providerId="LiveId" clId="{F0A02C56-5097-449F-A2E9-E6CA6A0D474E}"/>
    <pc:docChg chg="undo custSel modSld">
      <pc:chgData name="Viraj Singamsetti" userId="de4dbd9e3d8c7a6b" providerId="LiveId" clId="{F0A02C56-5097-449F-A2E9-E6CA6A0D474E}" dt="2023-03-21T06:20:27.604" v="59"/>
      <pc:docMkLst>
        <pc:docMk/>
      </pc:docMkLst>
      <pc:sldChg chg="addSp modSp mod">
        <pc:chgData name="Viraj Singamsetti" userId="de4dbd9e3d8c7a6b" providerId="LiveId" clId="{F0A02C56-5097-449F-A2E9-E6CA6A0D474E}" dt="2023-03-21T05:40:56.634" v="37" actId="20577"/>
        <pc:sldMkLst>
          <pc:docMk/>
          <pc:sldMk cId="1298510507" sldId="256"/>
        </pc:sldMkLst>
        <pc:spChg chg="add mod">
          <ac:chgData name="Viraj Singamsetti" userId="de4dbd9e3d8c7a6b" providerId="LiveId" clId="{F0A02C56-5097-449F-A2E9-E6CA6A0D474E}" dt="2023-03-21T05:40:56.634" v="37" actId="20577"/>
          <ac:spMkLst>
            <pc:docMk/>
            <pc:sldMk cId="1298510507" sldId="256"/>
            <ac:spMk id="3" creationId="{F2758CE5-6A13-4011-8A61-93D0304BBC33}"/>
          </ac:spMkLst>
        </pc:spChg>
      </pc:sldChg>
      <pc:sldChg chg="addSp modSp mod">
        <pc:chgData name="Viraj Singamsetti" userId="de4dbd9e3d8c7a6b" providerId="LiveId" clId="{F0A02C56-5097-449F-A2E9-E6CA6A0D474E}" dt="2023-03-21T06:12:28.597" v="53"/>
        <pc:sldMkLst>
          <pc:docMk/>
          <pc:sldMk cId="3067608695" sldId="257"/>
        </pc:sldMkLst>
        <pc:spChg chg="mod">
          <ac:chgData name="Viraj Singamsetti" userId="de4dbd9e3d8c7a6b" providerId="LiveId" clId="{F0A02C56-5097-449F-A2E9-E6CA6A0D474E}" dt="2023-03-21T06:12:28.597" v="53"/>
          <ac:spMkLst>
            <pc:docMk/>
            <pc:sldMk cId="3067608695" sldId="257"/>
            <ac:spMk id="2" creationId="{531291A6-7115-AC0E-C228-64305557F2E0}"/>
          </ac:spMkLst>
        </pc:spChg>
        <pc:spChg chg="mod">
          <ac:chgData name="Viraj Singamsetti" userId="de4dbd9e3d8c7a6b" providerId="LiveId" clId="{F0A02C56-5097-449F-A2E9-E6CA6A0D474E}" dt="2023-03-21T06:11:47.120" v="49" actId="1076"/>
          <ac:spMkLst>
            <pc:docMk/>
            <pc:sldMk cId="3067608695" sldId="257"/>
            <ac:spMk id="3" creationId="{E964A04C-31C6-B45B-AC1A-487FB1E9F359}"/>
          </ac:spMkLst>
        </pc:spChg>
        <pc:spChg chg="add mod">
          <ac:chgData name="Viraj Singamsetti" userId="de4dbd9e3d8c7a6b" providerId="LiveId" clId="{F0A02C56-5097-449F-A2E9-E6CA6A0D474E}" dt="2023-03-21T06:11:43.671" v="48" actId="1076"/>
          <ac:spMkLst>
            <pc:docMk/>
            <pc:sldMk cId="3067608695" sldId="257"/>
            <ac:spMk id="4" creationId="{51F125B7-1444-7354-0D7A-9A8AA78A53E8}"/>
          </ac:spMkLst>
        </pc:spChg>
      </pc:sldChg>
      <pc:sldChg chg="addSp delSp modSp mod">
        <pc:chgData name="Viraj Singamsetti" userId="de4dbd9e3d8c7a6b" providerId="LiveId" clId="{F0A02C56-5097-449F-A2E9-E6CA6A0D474E}" dt="2023-03-21T06:20:27.604" v="59"/>
        <pc:sldMkLst>
          <pc:docMk/>
          <pc:sldMk cId="3991519969" sldId="268"/>
        </pc:sldMkLst>
        <pc:picChg chg="del">
          <ac:chgData name="Viraj Singamsetti" userId="de4dbd9e3d8c7a6b" providerId="LiveId" clId="{F0A02C56-5097-449F-A2E9-E6CA6A0D474E}" dt="2023-03-21T06:20:12.634" v="58" actId="478"/>
          <ac:picMkLst>
            <pc:docMk/>
            <pc:sldMk cId="3991519969" sldId="268"/>
            <ac:picMk id="3" creationId="{2F86E923-7A46-06EA-9E0F-029DC380AE0C}"/>
          </ac:picMkLst>
        </pc:picChg>
        <pc:picChg chg="add mod">
          <ac:chgData name="Viraj Singamsetti" userId="de4dbd9e3d8c7a6b" providerId="LiveId" clId="{F0A02C56-5097-449F-A2E9-E6CA6A0D474E}" dt="2023-03-21T06:20:27.604" v="59"/>
          <ac:picMkLst>
            <pc:docMk/>
            <pc:sldMk cId="3991519969" sldId="268"/>
            <ac:picMk id="4" creationId="{9F662398-2E16-7424-4F49-46DC3B8DA418}"/>
          </ac:picMkLst>
        </pc:picChg>
      </pc:sldChg>
      <pc:sldChg chg="addSp delSp modSp mod">
        <pc:chgData name="Viraj Singamsetti" userId="de4dbd9e3d8c7a6b" providerId="LiveId" clId="{F0A02C56-5097-449F-A2E9-E6CA6A0D474E}" dt="2023-03-21T06:16:18.583" v="57" actId="14100"/>
        <pc:sldMkLst>
          <pc:docMk/>
          <pc:sldMk cId="830629081" sldId="270"/>
        </pc:sldMkLst>
        <pc:picChg chg="del">
          <ac:chgData name="Viraj Singamsetti" userId="de4dbd9e3d8c7a6b" providerId="LiveId" clId="{F0A02C56-5097-449F-A2E9-E6CA6A0D474E}" dt="2023-03-21T06:16:03.759" v="54" actId="478"/>
          <ac:picMkLst>
            <pc:docMk/>
            <pc:sldMk cId="830629081" sldId="270"/>
            <ac:picMk id="3" creationId="{A771BDA8-5A68-AFE8-A6F0-4736F2164154}"/>
          </ac:picMkLst>
        </pc:picChg>
        <pc:picChg chg="add mod">
          <ac:chgData name="Viraj Singamsetti" userId="de4dbd9e3d8c7a6b" providerId="LiveId" clId="{F0A02C56-5097-449F-A2E9-E6CA6A0D474E}" dt="2023-03-21T06:16:18.583" v="57" actId="14100"/>
          <ac:picMkLst>
            <pc:docMk/>
            <pc:sldMk cId="830629081" sldId="270"/>
            <ac:picMk id="4" creationId="{CE71E6F0-17BD-25A6-97EE-42858C7D31BC}"/>
          </ac:picMkLst>
        </pc:picChg>
      </pc:sldChg>
      <pc:sldChg chg="addSp modSp mod">
        <pc:chgData name="Viraj Singamsetti" userId="de4dbd9e3d8c7a6b" providerId="LiveId" clId="{F0A02C56-5097-449F-A2E9-E6CA6A0D474E}" dt="2023-03-21T05:38:44.439" v="13" actId="113"/>
        <pc:sldMkLst>
          <pc:docMk/>
          <pc:sldMk cId="654544416" sldId="272"/>
        </pc:sldMkLst>
        <pc:spChg chg="add mod">
          <ac:chgData name="Viraj Singamsetti" userId="de4dbd9e3d8c7a6b" providerId="LiveId" clId="{F0A02C56-5097-449F-A2E9-E6CA6A0D474E}" dt="2023-03-21T05:38:44.439" v="13" actId="113"/>
          <ac:spMkLst>
            <pc:docMk/>
            <pc:sldMk cId="654544416" sldId="272"/>
            <ac:spMk id="2" creationId="{DAAF8354-CF58-3101-5435-FEE83BB818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EBA8-5907-46ED-BA20-320702522BE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76B16-8AF6-4EDB-9D10-C7072318E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49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8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8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62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1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6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0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3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8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3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12B5-91F0-4558-A897-01DF9188E1E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C79924-08AE-445C-9015-E1A6E5864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6A9F-0297-276B-BD21-237C3D76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805" y="771525"/>
            <a:ext cx="8825658" cy="3329581"/>
          </a:xfrm>
        </p:spPr>
        <p:txBody>
          <a:bodyPr/>
          <a:lstStyle/>
          <a:p>
            <a:r>
              <a:rPr lang="en-IN" dirty="0"/>
              <a:t>PYTHON PROGRAMMING </a:t>
            </a:r>
            <a:br>
              <a:rPr lang="en-IN" dirty="0"/>
            </a:br>
            <a:r>
              <a:rPr lang="en-IN" dirty="0"/>
              <a:t>PHASE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58CE5-6A13-4011-8A61-93D0304BBC33}"/>
              </a:ext>
            </a:extLst>
          </p:cNvPr>
          <p:cNvSpPr txBox="1"/>
          <p:nvPr/>
        </p:nvSpPr>
        <p:spPr>
          <a:xfrm>
            <a:off x="2052320" y="4744720"/>
            <a:ext cx="848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TEAM SPONTANEOUS </a:t>
            </a:r>
          </a:p>
        </p:txBody>
      </p:sp>
    </p:spTree>
    <p:extLst>
      <p:ext uri="{BB962C8B-B14F-4D97-AF65-F5344CB8AC3E}">
        <p14:creationId xmlns:p14="http://schemas.microsoft.com/office/powerpoint/2010/main" val="12985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C8FF7-52EA-92D4-2245-4820CCD5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4" y="1391756"/>
            <a:ext cx="9099395" cy="512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EC628-4616-CA17-7DDA-3E26AB6AFDDA}"/>
              </a:ext>
            </a:extLst>
          </p:cNvPr>
          <p:cNvSpPr txBox="1"/>
          <p:nvPr/>
        </p:nvSpPr>
        <p:spPr>
          <a:xfrm>
            <a:off x="1449658" y="602166"/>
            <a:ext cx="568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STRING METHODS:</a:t>
            </a:r>
          </a:p>
        </p:txBody>
      </p:sp>
    </p:spTree>
    <p:extLst>
      <p:ext uri="{BB962C8B-B14F-4D97-AF65-F5344CB8AC3E}">
        <p14:creationId xmlns:p14="http://schemas.microsoft.com/office/powerpoint/2010/main" val="44186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2E6D8-DDC1-030C-707F-6FE06C8068E3}"/>
              </a:ext>
            </a:extLst>
          </p:cNvPr>
          <p:cNvSpPr txBox="1"/>
          <p:nvPr/>
        </p:nvSpPr>
        <p:spPr>
          <a:xfrm>
            <a:off x="669073" y="479502"/>
            <a:ext cx="10827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Functions:</a:t>
            </a:r>
          </a:p>
          <a:p>
            <a:r>
              <a:rPr lang="en-US" b="1" dirty="0"/>
              <a:t>Python Functions is a block of statements that return the specific task.</a:t>
            </a:r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6E63E-D8D9-26B6-8A0E-675300B6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48" y="1679831"/>
            <a:ext cx="8028879" cy="45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AD35-024A-0F83-8183-7929ED74D18D}"/>
              </a:ext>
            </a:extLst>
          </p:cNvPr>
          <p:cNvSpPr txBox="1"/>
          <p:nvPr/>
        </p:nvSpPr>
        <p:spPr>
          <a:xfrm>
            <a:off x="880946" y="568712"/>
            <a:ext cx="97350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Driver code</a:t>
            </a:r>
          </a:p>
          <a:p>
            <a:r>
              <a:rPr lang="en-US" dirty="0"/>
              <a:t>num1, num2 = 5, 15</a:t>
            </a:r>
          </a:p>
          <a:p>
            <a:r>
              <a:rPr lang="en-US" dirty="0" err="1"/>
              <a:t>ans</a:t>
            </a:r>
            <a:r>
              <a:rPr lang="en-US" dirty="0"/>
              <a:t> = add(num1, num2)</a:t>
            </a:r>
          </a:p>
          <a:p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addition of {num1} and {num2} results {</a:t>
            </a:r>
            <a:r>
              <a:rPr lang="en-US" dirty="0" err="1"/>
              <a:t>ans</a:t>
            </a:r>
            <a:r>
              <a:rPr lang="en-US" dirty="0"/>
              <a:t>}.")</a:t>
            </a:r>
          </a:p>
          <a:p>
            <a:endParaRPr lang="en-US" dirty="0"/>
          </a:p>
          <a:p>
            <a:r>
              <a:rPr lang="en-US" b="1" dirty="0"/>
              <a:t>Types of Python Function Arguments</a:t>
            </a:r>
          </a:p>
          <a:p>
            <a:endParaRPr lang="en-US" dirty="0"/>
          </a:p>
          <a:p>
            <a:r>
              <a:rPr lang="en-US" dirty="0"/>
              <a:t>Python supports various types of arguments that can be passed at the time of the function call. In Python, we have the following 4 types of function arguments.</a:t>
            </a:r>
          </a:p>
          <a:p>
            <a:endParaRPr lang="en-US" dirty="0"/>
          </a:p>
          <a:p>
            <a:r>
              <a:rPr lang="en-US" b="1" dirty="0"/>
              <a:t>Types of Python Function Arguments</a:t>
            </a:r>
          </a:p>
          <a:p>
            <a:endParaRPr lang="en-US" dirty="0"/>
          </a:p>
          <a:p>
            <a:r>
              <a:rPr lang="en-US" dirty="0"/>
              <a:t>Python supports various types of arguments that can be passed at the time of the function call. In Python, we have the following 4 types of function arguments.</a:t>
            </a:r>
          </a:p>
          <a:p>
            <a:endParaRPr lang="en-US" dirty="0"/>
          </a:p>
          <a:p>
            <a:r>
              <a:rPr lang="en-US" dirty="0"/>
              <a:t>Default argument</a:t>
            </a:r>
          </a:p>
          <a:p>
            <a:r>
              <a:rPr lang="en-US" dirty="0"/>
              <a:t>Keyword arguments (named arguments)</a:t>
            </a:r>
          </a:p>
          <a:p>
            <a:r>
              <a:rPr lang="en-US" dirty="0"/>
              <a:t>Positional arguments</a:t>
            </a:r>
          </a:p>
          <a:p>
            <a:r>
              <a:rPr lang="en-US" dirty="0"/>
              <a:t>Arbitrary arguments (variable-length arguments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8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C78C0-3907-958D-E41A-FC06F0AC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90" y="487866"/>
            <a:ext cx="8210550" cy="254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2D2F6-8E2C-B9B0-DCF6-FA150D1A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3" y="3263009"/>
            <a:ext cx="82105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F4F5A-1D13-25E5-9BDA-FDC6C4C4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53" y="260893"/>
            <a:ext cx="8401050" cy="390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9BD11-9B16-21A6-4BC8-D4D05CC61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3" y="4166143"/>
            <a:ext cx="8515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42A10-EF6D-14CD-CE40-22F58FFABE40}"/>
              </a:ext>
            </a:extLst>
          </p:cNvPr>
          <p:cNvSpPr txBox="1"/>
          <p:nvPr/>
        </p:nvSpPr>
        <p:spPr>
          <a:xfrm>
            <a:off x="923925" y="457200"/>
            <a:ext cx="10906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OOP's Concepts in Python</a:t>
            </a:r>
          </a:p>
          <a:p>
            <a:r>
              <a:rPr lang="en-US" dirty="0"/>
              <a:t> Classes/Objects</a:t>
            </a:r>
          </a:p>
          <a:p>
            <a:r>
              <a:rPr lang="en-US" dirty="0"/>
              <a:t>Python is an object oriented programming language.</a:t>
            </a:r>
          </a:p>
          <a:p>
            <a:endParaRPr lang="en-US" dirty="0"/>
          </a:p>
          <a:p>
            <a:r>
              <a:rPr lang="en-US" dirty="0"/>
              <a:t>Almost everything in Python is an object, with its properties and methods.</a:t>
            </a:r>
          </a:p>
          <a:p>
            <a:endParaRPr lang="en-US" dirty="0"/>
          </a:p>
          <a:p>
            <a:r>
              <a:rPr lang="en-US" dirty="0"/>
              <a:t>A Class is like an object constructor, or a "blueprint" for creating objects.</a:t>
            </a:r>
          </a:p>
          <a:p>
            <a:endParaRPr lang="en-US" dirty="0"/>
          </a:p>
          <a:p>
            <a:r>
              <a:rPr lang="en-US" dirty="0"/>
              <a:t>Create a Class</a:t>
            </a:r>
          </a:p>
          <a:p>
            <a:r>
              <a:rPr lang="en-US" dirty="0"/>
              <a:t>Create a class named </a:t>
            </a:r>
            <a:r>
              <a:rPr lang="en-US" dirty="0" err="1"/>
              <a:t>MyClass</a:t>
            </a:r>
            <a:r>
              <a:rPr lang="en-US" dirty="0"/>
              <a:t>, with a property named x: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r>
              <a:rPr lang="en-US" dirty="0"/>
              <a:t>  x = 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Object</a:t>
            </a:r>
          </a:p>
          <a:p>
            <a:r>
              <a:rPr lang="en-US" dirty="0"/>
              <a:t>Create an object named p1, and print the value of x: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p1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print(p1.x)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2C8DD-F966-7E61-1B20-FDF1CAF348BA}"/>
              </a:ext>
            </a:extLst>
          </p:cNvPr>
          <p:cNvSpPr txBox="1"/>
          <p:nvPr/>
        </p:nvSpPr>
        <p:spPr>
          <a:xfrm>
            <a:off x="752475" y="542925"/>
            <a:ext cx="998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Insert a function that prints a greeting, and execute it on the p1 object: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p1.myfunc()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4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62398-2E16-7424-4F49-46DC3B8DA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3" y="566338"/>
            <a:ext cx="10164594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F917C-1954-D808-D0F1-88447FDEE279}"/>
              </a:ext>
            </a:extLst>
          </p:cNvPr>
          <p:cNvSpPr txBox="1"/>
          <p:nvPr/>
        </p:nvSpPr>
        <p:spPr>
          <a:xfrm>
            <a:off x="111512" y="401444"/>
            <a:ext cx="1256742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</a:p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dirty="0"/>
              <a:t>Parent class is the class being inherited from, also called base class.</a:t>
            </a:r>
          </a:p>
          <a:p>
            <a:endParaRPr lang="en-US" dirty="0"/>
          </a:p>
          <a:p>
            <a:r>
              <a:rPr lang="en-US" dirty="0"/>
              <a:t>Child class is the class that inherits from another class, also called derived class.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#Use the Person class to create an object, and then execute the </a:t>
            </a:r>
            <a:r>
              <a:rPr lang="en-US" dirty="0" err="1"/>
              <a:t>printname</a:t>
            </a:r>
            <a:r>
              <a:rPr lang="en-US" dirty="0"/>
              <a:t> method:</a:t>
            </a:r>
          </a:p>
          <a:p>
            <a:endParaRPr lang="en-US" dirty="0"/>
          </a:p>
          <a:p>
            <a:r>
              <a:rPr lang="en-US" dirty="0"/>
              <a:t>x = Person("John", "Doe")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7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1E6F0-17BD-25A6-97EE-42858C7D3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529309"/>
            <a:ext cx="10383520" cy="5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91A6-7115-AC0E-C228-6430555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TYPES(5 TYPES):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A04C-31C6-B45B-AC1A-487FB1E9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89" y="2662519"/>
            <a:ext cx="8946541" cy="4195481"/>
          </a:xfrm>
        </p:spPr>
        <p:txBody>
          <a:bodyPr/>
          <a:lstStyle/>
          <a:p>
            <a:r>
              <a:rPr lang="en-IN" dirty="0"/>
              <a:t>NUMERIC: INT,FLOAT,COMPLEX</a:t>
            </a:r>
          </a:p>
          <a:p>
            <a:pPr marL="0" indent="0">
              <a:buNone/>
            </a:pPr>
            <a:r>
              <a:rPr lang="en-IN" dirty="0"/>
              <a:t>                         2,   0.5,     2+7I</a:t>
            </a:r>
          </a:p>
          <a:p>
            <a:r>
              <a:rPr lang="en-IN" dirty="0"/>
              <a:t>SEQUENCE TYPE: SET, LIST ,TUPLE</a:t>
            </a:r>
          </a:p>
          <a:p>
            <a:pPr marL="0" indent="0">
              <a:buNone/>
            </a:pPr>
            <a:r>
              <a:rPr lang="en-IN" dirty="0"/>
              <a:t>                 EXAMPLES:</a:t>
            </a:r>
          </a:p>
          <a:p>
            <a:pPr marL="0" indent="0">
              <a:buNone/>
            </a:pPr>
            <a:r>
              <a:rPr lang="en-IN" dirty="0"/>
              <a:t>                               SET={1,2,3,4,5}</a:t>
            </a:r>
          </a:p>
          <a:p>
            <a:pPr marL="0" indent="0">
              <a:buNone/>
            </a:pPr>
            <a:r>
              <a:rPr lang="en-IN" dirty="0"/>
              <a:t>                               LIST=[1,2,”list”,(1,2),3]</a:t>
            </a:r>
          </a:p>
          <a:p>
            <a:pPr marL="0" indent="0">
              <a:buNone/>
            </a:pPr>
            <a:r>
              <a:rPr lang="en-IN" dirty="0"/>
              <a:t>                                TUPLE=(1,2,3,3,4)</a:t>
            </a:r>
          </a:p>
          <a:p>
            <a:r>
              <a:rPr lang="en-IN" dirty="0"/>
              <a:t>DICTIONARY:  {“name”:”raju”,”roll”:123}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125B7-1444-7354-0D7A-9A8AA78A53E8}"/>
              </a:ext>
            </a:extLst>
          </p:cNvPr>
          <p:cNvSpPr txBox="1"/>
          <p:nvPr/>
        </p:nvSpPr>
        <p:spPr>
          <a:xfrm>
            <a:off x="812799" y="1324671"/>
            <a:ext cx="9404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Data Types are used to define the type of a variable. It defines what type of data we are going to store in a variable. The data stored in memory can be of many types. For example, a person's age is stored as a numeric value and his or her address is stored as alphanumeric 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60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F8354-CF58-3101-5435-FEE83BB81833}"/>
              </a:ext>
            </a:extLst>
          </p:cNvPr>
          <p:cNvSpPr txBox="1"/>
          <p:nvPr/>
        </p:nvSpPr>
        <p:spPr>
          <a:xfrm>
            <a:off x="2600960" y="2580640"/>
            <a:ext cx="5770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454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27F8A-2FF7-B271-177D-C0E5F1EFC26D}"/>
              </a:ext>
            </a:extLst>
          </p:cNvPr>
          <p:cNvSpPr txBox="1"/>
          <p:nvPr/>
        </p:nvSpPr>
        <p:spPr>
          <a:xfrm>
            <a:off x="1647825" y="733425"/>
            <a:ext cx="8896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LIST:</a:t>
            </a:r>
          </a:p>
          <a:p>
            <a:r>
              <a:rPr lang="en-IN" sz="2400" dirty="0"/>
              <a:t>    List is a collection which in ordered and changeable.</a:t>
            </a:r>
          </a:p>
          <a:p>
            <a:r>
              <a:rPr lang="en-IN" sz="2400" dirty="0"/>
              <a:t>    Allows Duplicate Members.</a:t>
            </a:r>
          </a:p>
          <a:p>
            <a:r>
              <a:rPr lang="en-IN" sz="2400" dirty="0"/>
              <a:t>    List can store collection of elements of any data type.</a:t>
            </a:r>
          </a:p>
          <a:p>
            <a:r>
              <a:rPr lang="en-IN" sz="2400" dirty="0"/>
              <a:t>TUPLE:</a:t>
            </a:r>
          </a:p>
          <a:p>
            <a:r>
              <a:rPr lang="en-IN" sz="2400" dirty="0"/>
              <a:t>    Tuple is a collection which in ordered and unchangeable.</a:t>
            </a:r>
          </a:p>
          <a:p>
            <a:r>
              <a:rPr lang="en-IN" sz="2400" dirty="0"/>
              <a:t>SET:</a:t>
            </a:r>
          </a:p>
          <a:p>
            <a:r>
              <a:rPr lang="en-IN" sz="2400" dirty="0"/>
              <a:t>   Set is a collection which is unordered, unchanged and unindexed.</a:t>
            </a:r>
          </a:p>
          <a:p>
            <a:r>
              <a:rPr lang="en-IN" sz="2400" dirty="0"/>
              <a:t> No Duplicates members.</a:t>
            </a:r>
          </a:p>
          <a:p>
            <a:r>
              <a:rPr lang="en-IN" sz="2400" dirty="0"/>
              <a:t>DICTIONARY:</a:t>
            </a:r>
          </a:p>
          <a:p>
            <a:r>
              <a:rPr lang="en-IN" sz="2400" dirty="0"/>
              <a:t>    Dictionary is a collection which is ordered and changeable.</a:t>
            </a:r>
          </a:p>
          <a:p>
            <a:r>
              <a:rPr lang="en-IN" sz="2400" dirty="0"/>
              <a:t>    No duplicated keys are allowed.</a:t>
            </a:r>
          </a:p>
        </p:txBody>
      </p:sp>
    </p:spTree>
    <p:extLst>
      <p:ext uri="{BB962C8B-B14F-4D97-AF65-F5344CB8AC3E}">
        <p14:creationId xmlns:p14="http://schemas.microsoft.com/office/powerpoint/2010/main" val="1598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8FA64-73B3-EE33-696D-9DF499C81737}"/>
              </a:ext>
            </a:extLst>
          </p:cNvPr>
          <p:cNvSpPr txBox="1"/>
          <p:nvPr/>
        </p:nvSpPr>
        <p:spPr>
          <a:xfrm>
            <a:off x="3762375" y="39719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1A613-D4C5-0098-4A82-05AE183949F6}"/>
              </a:ext>
            </a:extLst>
          </p:cNvPr>
          <p:cNvSpPr txBox="1"/>
          <p:nvPr/>
        </p:nvSpPr>
        <p:spPr>
          <a:xfrm flipH="1">
            <a:off x="200024" y="438150"/>
            <a:ext cx="7915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effectLst/>
                <a:latin typeface="Segoe UI" panose="020B0502040204020203" pitchFamily="34" charset="0"/>
              </a:rPr>
              <a:t>Python Operators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2B59-C3A2-EA7B-00B6-5552E7C7C80B}"/>
              </a:ext>
            </a:extLst>
          </p:cNvPr>
          <p:cNvSpPr txBox="1"/>
          <p:nvPr/>
        </p:nvSpPr>
        <p:spPr>
          <a:xfrm>
            <a:off x="352424" y="1481762"/>
            <a:ext cx="852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Operators are used to perform operations on variables and values.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BBAA0-1A0D-7DDD-964E-FFD361844FBE}"/>
              </a:ext>
            </a:extLst>
          </p:cNvPr>
          <p:cNvSpPr txBox="1"/>
          <p:nvPr/>
        </p:nvSpPr>
        <p:spPr>
          <a:xfrm>
            <a:off x="552450" y="2128093"/>
            <a:ext cx="6848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Python divides the operators in the following groups: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Identity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Membership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Bitwise operators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9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CD346-5B0B-ED1A-8FE5-84EB5A42225A}"/>
              </a:ext>
            </a:extLst>
          </p:cNvPr>
          <p:cNvSpPr txBox="1"/>
          <p:nvPr/>
        </p:nvSpPr>
        <p:spPr>
          <a:xfrm>
            <a:off x="762000" y="609600"/>
            <a:ext cx="955357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ARITHMETIC  OPERATORS:   (+,-,*,%,/)   </a:t>
            </a:r>
          </a:p>
          <a:p>
            <a:endParaRPr lang="en-IN" sz="2400" dirty="0"/>
          </a:p>
          <a:p>
            <a:r>
              <a:rPr lang="en-IN" sz="2800" dirty="0"/>
              <a:t>ASSIGNMENT OPERATORS: (=,+=,-=,*=)</a:t>
            </a:r>
          </a:p>
          <a:p>
            <a:endParaRPr lang="en-IN" sz="2800" i="1" dirty="0"/>
          </a:p>
          <a:p>
            <a:r>
              <a:rPr lang="en-IN" sz="2800" dirty="0"/>
              <a:t>COMPARISION OPERATORS:  (==,!=,&gt;,&lt;,&gt;=,&lt;=)</a:t>
            </a:r>
          </a:p>
          <a:p>
            <a:endParaRPr lang="en-IN" sz="2800" dirty="0"/>
          </a:p>
          <a:p>
            <a:r>
              <a:rPr lang="en-IN" sz="2800" dirty="0"/>
              <a:t>LOGICAL OPERATORS:  (AND OR NOT)</a:t>
            </a:r>
          </a:p>
          <a:p>
            <a:endParaRPr lang="en-IN" sz="2800" dirty="0"/>
          </a:p>
          <a:p>
            <a:r>
              <a:rPr lang="en-IN" sz="2800" dirty="0"/>
              <a:t>IDENTITY OPERATORS: (IS ,IS NOT)</a:t>
            </a:r>
          </a:p>
          <a:p>
            <a:endParaRPr lang="en-IN" sz="2800" dirty="0"/>
          </a:p>
          <a:p>
            <a:r>
              <a:rPr lang="en-IN" sz="2800" dirty="0"/>
              <a:t>MEMBERSHIP OPERATORS: (IN, NOT IN )</a:t>
            </a:r>
          </a:p>
          <a:p>
            <a:endParaRPr lang="en-IN" sz="2800" dirty="0"/>
          </a:p>
          <a:p>
            <a:r>
              <a:rPr lang="en-IN" sz="2800" dirty="0"/>
              <a:t>BITWISE OPERATORS:  (&amp;,|,~,^)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F8AC9-471C-8CCB-331C-208A87DA5CF3}"/>
              </a:ext>
            </a:extLst>
          </p:cNvPr>
          <p:cNvSpPr txBox="1"/>
          <p:nvPr/>
        </p:nvSpPr>
        <p:spPr>
          <a:xfrm>
            <a:off x="609600" y="123825"/>
            <a:ext cx="9972675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CONDITIONAL STATEMENTS</a:t>
            </a:r>
            <a:r>
              <a:rPr lang="en-IN" b="1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If example:</a:t>
            </a:r>
          </a:p>
          <a:p>
            <a:pPr algn="l"/>
            <a:r>
              <a:rPr lang="en-US" b="0" i="0" dirty="0">
                <a:effectLst/>
                <a:latin typeface="Consolas" panose="020B0609020204030204" pitchFamily="49" charset="0"/>
              </a:rPr>
              <a:t>a = 33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b = 200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if b &gt; a: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print("b is greater than a")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 err="1">
                <a:effectLst/>
                <a:latin typeface="Segoe UI" panose="020B0502040204020203" pitchFamily="34" charset="0"/>
              </a:rPr>
              <a:t>Elif</a:t>
            </a:r>
            <a:r>
              <a:rPr lang="en-IN" b="1" i="0" dirty="0">
                <a:effectLst/>
                <a:latin typeface="Segoe UI" panose="020B0502040204020203" pitchFamily="34" charset="0"/>
              </a:rPr>
              <a:t> example:</a:t>
            </a:r>
          </a:p>
          <a:p>
            <a:pPr algn="l"/>
            <a:r>
              <a:rPr lang="en-US" b="0" i="0" dirty="0">
                <a:effectLst/>
                <a:latin typeface="Consolas" panose="020B0609020204030204" pitchFamily="49" charset="0"/>
              </a:rPr>
              <a:t>a = 33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if b &gt; a: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print("b is greater than a")</a:t>
            </a:r>
            <a:br>
              <a:rPr lang="en-US" dirty="0"/>
            </a:br>
            <a:r>
              <a:rPr lang="en-US" b="0" i="0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print("a and b are equal")</a:t>
            </a:r>
            <a:endParaRPr lang="en-US" b="1" i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egoe UI" panose="020B0502040204020203" pitchFamily="34" charset="0"/>
              </a:rPr>
              <a:t>Else example: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 200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if b &gt; a: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print("b is greater than a")</a:t>
            </a:r>
            <a:br>
              <a:rPr lang="en-US" dirty="0"/>
            </a:br>
            <a:r>
              <a:rPr lang="en-US" b="0" i="0" dirty="0" err="1"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print("a and b are equal")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else: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print("a is greater than b")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8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E6CBE-EEFA-EE7A-2BB8-9B77655E1F6C}"/>
              </a:ext>
            </a:extLst>
          </p:cNvPr>
          <p:cNvSpPr txBox="1"/>
          <p:nvPr/>
        </p:nvSpPr>
        <p:spPr>
          <a:xfrm>
            <a:off x="676275" y="361950"/>
            <a:ext cx="104013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Loops</a:t>
            </a:r>
          </a:p>
          <a:p>
            <a:endParaRPr lang="en-US" sz="2400" dirty="0"/>
          </a:p>
          <a:p>
            <a:r>
              <a:rPr lang="en-US" sz="2400" dirty="0"/>
              <a:t>Python has two primitive loop commands:</a:t>
            </a:r>
          </a:p>
          <a:p>
            <a:r>
              <a:rPr lang="en-US" sz="2400" dirty="0"/>
              <a:t>    while loops</a:t>
            </a:r>
          </a:p>
          <a:p>
            <a:r>
              <a:rPr lang="en-US" sz="2400" dirty="0"/>
              <a:t>    for loops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while Loop:</a:t>
            </a:r>
          </a:p>
          <a:p>
            <a:r>
              <a:rPr lang="en-US" sz="2400" dirty="0"/>
              <a:t>With the while loop we can execute a set of statements as long as a condition is true.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i</a:t>
            </a:r>
            <a:r>
              <a:rPr lang="en-US" sz="2400" dirty="0"/>
              <a:t> as long as </a:t>
            </a:r>
            <a:r>
              <a:rPr lang="en-US" sz="2400" dirty="0" err="1"/>
              <a:t>i</a:t>
            </a:r>
            <a:r>
              <a:rPr lang="en-US" sz="2400" dirty="0"/>
              <a:t> is less than 6: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524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A4D14-D15A-8B66-F0BE-EDF3958596A7}"/>
              </a:ext>
            </a:extLst>
          </p:cNvPr>
          <p:cNvSpPr txBox="1"/>
          <p:nvPr/>
        </p:nvSpPr>
        <p:spPr>
          <a:xfrm>
            <a:off x="1133475" y="609600"/>
            <a:ext cx="100107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For Loops:</a:t>
            </a:r>
          </a:p>
          <a:p>
            <a:r>
              <a:rPr lang="en-US" sz="2400" dirty="0"/>
              <a:t>A for loop is used for iterating over a sequence (that is either a list, a tuple, a dictionary, a set, or a string).</a:t>
            </a:r>
          </a:p>
          <a:p>
            <a:r>
              <a:rPr lang="en-US" sz="2400" dirty="0"/>
              <a:t>With the for loop we can execute a set of statements, once for each item in a list, tuple, set etc.</a:t>
            </a:r>
          </a:p>
          <a:p>
            <a:r>
              <a:rPr lang="en-US" sz="2400" dirty="0"/>
              <a:t>Print each fruit in a fruit list:</a:t>
            </a:r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r>
              <a:rPr lang="en-US" sz="2400" dirty="0"/>
              <a:t>fruits = ["apple", "banana", "cherry"]</a:t>
            </a:r>
          </a:p>
          <a:p>
            <a:r>
              <a:rPr lang="en-US" sz="2400" dirty="0"/>
              <a:t>for x in fruits:</a:t>
            </a:r>
          </a:p>
          <a:p>
            <a:r>
              <a:rPr lang="en-US" sz="2400" dirty="0"/>
              <a:t>  print(x)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49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4AFEB-4B1E-B7B5-19BF-D5037889E873}"/>
              </a:ext>
            </a:extLst>
          </p:cNvPr>
          <p:cNvSpPr txBox="1"/>
          <p:nvPr/>
        </p:nvSpPr>
        <p:spPr>
          <a:xfrm>
            <a:off x="535259" y="535025"/>
            <a:ext cx="95612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STRINGS: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Strings in python are surrounded by either single quotation marks, or double quotation marks.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A string is a data structure in Python that represents a sequence of characters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4663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1053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Segoe UI</vt:lpstr>
      <vt:lpstr>urw-din</vt:lpstr>
      <vt:lpstr>Verdana</vt:lpstr>
      <vt:lpstr>Wingdings 3</vt:lpstr>
      <vt:lpstr>Wisp</vt:lpstr>
      <vt:lpstr>PYTHON PROGRAMMING  PHASE -1</vt:lpstr>
      <vt:lpstr>DATA TYPES(5 TYPES):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PHASE -1</dc:title>
  <dc:creator>Viraj Singamsetti</dc:creator>
  <cp:lastModifiedBy>Manikanta setti</cp:lastModifiedBy>
  <cp:revision>1</cp:revision>
  <dcterms:created xsi:type="dcterms:W3CDTF">2023-03-21T04:19:35Z</dcterms:created>
  <dcterms:modified xsi:type="dcterms:W3CDTF">2023-03-21T08:31:46Z</dcterms:modified>
</cp:coreProperties>
</file>