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5"/>
  </p:notesMasterIdLst>
  <p:handoutMasterIdLst>
    <p:handoutMasterId r:id="rId26"/>
  </p:handoutMasterIdLst>
  <p:sldIdLst>
    <p:sldId id="277" r:id="rId4"/>
    <p:sldId id="400" r:id="rId5"/>
    <p:sldId id="401" r:id="rId6"/>
    <p:sldId id="402" r:id="rId7"/>
    <p:sldId id="412" r:id="rId8"/>
    <p:sldId id="403" r:id="rId9"/>
    <p:sldId id="404" r:id="rId10"/>
    <p:sldId id="408" r:id="rId11"/>
    <p:sldId id="413" r:id="rId12"/>
    <p:sldId id="414" r:id="rId13"/>
    <p:sldId id="415" r:id="rId14"/>
    <p:sldId id="417" r:id="rId15"/>
    <p:sldId id="416" r:id="rId16"/>
    <p:sldId id="418" r:id="rId17"/>
    <p:sldId id="419" r:id="rId18"/>
    <p:sldId id="420" r:id="rId19"/>
    <p:sldId id="421" r:id="rId20"/>
    <p:sldId id="405" r:id="rId21"/>
    <p:sldId id="406" r:id="rId22"/>
    <p:sldId id="407" r:id="rId23"/>
    <p:sldId id="4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0" d="100"/>
          <a:sy n="90" d="100"/>
        </p:scale>
        <p:origin x="18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hyperlink" Target="https://iq.opengenus.org/lbph-algorithm-for-facerecogni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ANALYTICS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dirty="0">
                <a:effectLst/>
                <a:latin typeface="Times New Roman" panose="02020603050405020304" pitchFamily="18" charset="0"/>
                <a:ea typeface="Times New Roman" panose="02020603050405020304" pitchFamily="18" charset="0"/>
              </a:rPr>
              <a:t>Facial Recognition Attendance Using LBPH Algorithm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238066" cy="1015663"/>
          </a:xfrm>
          <a:prstGeom prst="rect">
            <a:avLst/>
          </a:prstGeom>
          <a:noFill/>
        </p:spPr>
        <p:txBody>
          <a:bodyPr wrap="none" rtlCol="0">
            <a:spAutoFit/>
          </a:bodyPr>
          <a:lstStyle/>
          <a:p>
            <a:r>
              <a:rPr lang="en-US" sz="2000" b="1" dirty="0"/>
              <a:t>Submitted by: </a:t>
            </a:r>
          </a:p>
          <a:p>
            <a:r>
              <a:rPr lang="en-US" sz="2000" dirty="0"/>
              <a:t>20BCS6140 – GAJULA AJAY</a:t>
            </a:r>
          </a:p>
          <a:p>
            <a:r>
              <a:rPr lang="en-US" sz="2000" dirty="0"/>
              <a:t>20BCS4467 – P.VINAY KUMAR</a:t>
            </a:r>
          </a:p>
        </p:txBody>
      </p:sp>
      <p:sp>
        <p:nvSpPr>
          <p:cNvPr id="6" name="TextBox 5"/>
          <p:cNvSpPr txBox="1"/>
          <p:nvPr/>
        </p:nvSpPr>
        <p:spPr>
          <a:xfrm>
            <a:off x="7681250" y="4725655"/>
            <a:ext cx="2971326" cy="1323439"/>
          </a:xfrm>
          <a:prstGeom prst="rect">
            <a:avLst/>
          </a:prstGeom>
          <a:noFill/>
        </p:spPr>
        <p:txBody>
          <a:bodyPr wrap="none" rtlCol="0">
            <a:spAutoFit/>
          </a:bodyPr>
          <a:lstStyle/>
          <a:p>
            <a:r>
              <a:rPr lang="en-US" sz="2000" b="1" dirty="0"/>
              <a:t>Under the Supervision of: </a:t>
            </a:r>
            <a:endParaRPr lang="en-US" sz="2000" dirty="0"/>
          </a:p>
          <a:p>
            <a:r>
              <a:rPr lang="en-US" sz="2000" dirty="0"/>
              <a:t>SUPERVISORS NAME :</a:t>
            </a:r>
          </a:p>
          <a:p>
            <a:r>
              <a:rPr lang="en-IN" sz="2000" dirty="0">
                <a:effectLst/>
              </a:rPr>
              <a:t>Ms. Mansi Kajal (E14871)</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748CDC-9516-6104-3666-88FE0E194421}"/>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4" name="TextBox 3">
            <a:extLst>
              <a:ext uri="{FF2B5EF4-FFF2-40B4-BE49-F238E27FC236}">
                <a16:creationId xmlns:a16="http://schemas.microsoft.com/office/drawing/2014/main" id="{858D91F4-9870-55EF-D35F-FB613D6DC4DB}"/>
              </a:ext>
            </a:extLst>
          </p:cNvPr>
          <p:cNvSpPr txBox="1"/>
          <p:nvPr/>
        </p:nvSpPr>
        <p:spPr>
          <a:xfrm>
            <a:off x="975536" y="671255"/>
            <a:ext cx="10378263" cy="769441"/>
          </a:xfrm>
          <a:prstGeom prst="rect">
            <a:avLst/>
          </a:prstGeom>
          <a:noFill/>
        </p:spPr>
        <p:txBody>
          <a:bodyPr wrap="square">
            <a:spAutoFit/>
          </a:bodyPr>
          <a:lstStyle/>
          <a:p>
            <a:r>
              <a:rPr lang="en-IN" sz="4400" b="1" dirty="0">
                <a:latin typeface="Times New Roman" panose="02020603050405020304" pitchFamily="18" charset="0"/>
                <a:ea typeface="+mn-ea"/>
                <a:cs typeface="Times New Roman" panose="02020603050405020304" pitchFamily="18" charset="0"/>
              </a:rPr>
              <a:t>Constraint</a:t>
            </a:r>
            <a:r>
              <a:rPr lang="en-IN" sz="4400" dirty="0"/>
              <a:t> </a:t>
            </a:r>
            <a:r>
              <a:rPr lang="en-IN" sz="4400" b="1" dirty="0">
                <a:latin typeface="Times New Roman" panose="02020603050405020304" pitchFamily="18" charset="0"/>
                <a:ea typeface="+mn-ea"/>
                <a:cs typeface="Times New Roman" panose="02020603050405020304" pitchFamily="18" charset="0"/>
              </a:rPr>
              <a:t>Identification</a:t>
            </a:r>
            <a:endParaRPr lang="en-IN" sz="4400" dirty="0"/>
          </a:p>
        </p:txBody>
      </p:sp>
      <p:sp>
        <p:nvSpPr>
          <p:cNvPr id="6" name="TextBox 5">
            <a:extLst>
              <a:ext uri="{FF2B5EF4-FFF2-40B4-BE49-F238E27FC236}">
                <a16:creationId xmlns:a16="http://schemas.microsoft.com/office/drawing/2014/main" id="{465EE00E-A046-7E1A-E57A-9650B8635563}"/>
              </a:ext>
            </a:extLst>
          </p:cNvPr>
          <p:cNvSpPr txBox="1"/>
          <p:nvPr/>
        </p:nvSpPr>
        <p:spPr>
          <a:xfrm>
            <a:off x="1036673" y="2041474"/>
            <a:ext cx="6097772" cy="2308324"/>
          </a:xfrm>
          <a:prstGeom prst="rect">
            <a:avLst/>
          </a:prstGeom>
          <a:noFill/>
        </p:spPr>
        <p:txBody>
          <a:bodyPr wrap="square">
            <a:spAutoFit/>
          </a:bodyPr>
          <a:lstStyle/>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Data Privacy and Ethics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Accuracy vs. False Positives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Extended Training Time</a:t>
            </a:r>
          </a:p>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Integration with Existing Systems</a:t>
            </a:r>
          </a:p>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Ambient Conditions</a:t>
            </a:r>
          </a:p>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Individual Variability</a:t>
            </a:r>
          </a:p>
        </p:txBody>
      </p:sp>
    </p:spTree>
    <p:extLst>
      <p:ext uri="{BB962C8B-B14F-4D97-AF65-F5344CB8AC3E}">
        <p14:creationId xmlns:p14="http://schemas.microsoft.com/office/powerpoint/2010/main" val="61693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93C541-DB79-3E44-5756-8C5FBC284B4B}"/>
              </a:ext>
            </a:extLst>
          </p:cNvPr>
          <p:cNvSpPr>
            <a:spLocks noGrp="1"/>
          </p:cNvSpPr>
          <p:nvPr>
            <p:ph type="sldNum" sz="quarter" idx="12"/>
          </p:nvPr>
        </p:nvSpPr>
        <p:spPr>
          <a:xfrm>
            <a:off x="3918097" y="6173787"/>
            <a:ext cx="2743200" cy="365125"/>
          </a:xfrm>
        </p:spPr>
        <p:txBody>
          <a:bodyPr/>
          <a:lstStyle/>
          <a:p>
            <a:r>
              <a:rPr lang="en-IN" sz="2400" b="1" dirty="0">
                <a:solidFill>
                  <a:schemeClr val="tx1"/>
                </a:solidFill>
              </a:rPr>
              <a:t>Training Dataset</a:t>
            </a:r>
          </a:p>
          <a:p>
            <a:endParaRPr lang="en-US" dirty="0"/>
          </a:p>
        </p:txBody>
      </p:sp>
      <p:sp>
        <p:nvSpPr>
          <p:cNvPr id="4" name="TextBox 3">
            <a:extLst>
              <a:ext uri="{FF2B5EF4-FFF2-40B4-BE49-F238E27FC236}">
                <a16:creationId xmlns:a16="http://schemas.microsoft.com/office/drawing/2014/main" id="{C31372AB-C2EF-DDCF-A0E9-FB2BD6B5DA87}"/>
              </a:ext>
            </a:extLst>
          </p:cNvPr>
          <p:cNvSpPr txBox="1"/>
          <p:nvPr/>
        </p:nvSpPr>
        <p:spPr>
          <a:xfrm>
            <a:off x="869211" y="319088"/>
            <a:ext cx="6097772"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Results and Outputs</a:t>
            </a:r>
            <a:endParaRPr lang="en-IN" sz="4400" dirty="0"/>
          </a:p>
        </p:txBody>
      </p:sp>
      <p:pic>
        <p:nvPicPr>
          <p:cNvPr id="5" name="Picture 4">
            <a:extLst>
              <a:ext uri="{FF2B5EF4-FFF2-40B4-BE49-F238E27FC236}">
                <a16:creationId xmlns:a16="http://schemas.microsoft.com/office/drawing/2014/main" id="{36FC0761-B1E6-A7B3-BC01-1064B8DD1BB8}"/>
              </a:ext>
            </a:extLst>
          </p:cNvPr>
          <p:cNvPicPr>
            <a:picLocks noChangeAspect="1"/>
          </p:cNvPicPr>
          <p:nvPr/>
        </p:nvPicPr>
        <p:blipFill>
          <a:blip r:embed="rId2"/>
          <a:stretch>
            <a:fillRect/>
          </a:stretch>
        </p:blipFill>
        <p:spPr>
          <a:xfrm>
            <a:off x="1010476" y="1104204"/>
            <a:ext cx="8784452" cy="4860661"/>
          </a:xfrm>
          <a:prstGeom prst="rect">
            <a:avLst/>
          </a:prstGeom>
        </p:spPr>
      </p:pic>
    </p:spTree>
    <p:extLst>
      <p:ext uri="{BB962C8B-B14F-4D97-AF65-F5344CB8AC3E}">
        <p14:creationId xmlns:p14="http://schemas.microsoft.com/office/powerpoint/2010/main" val="418905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6348AF-A774-751E-CE39-75B6843DB5EE}"/>
              </a:ext>
            </a:extLst>
          </p:cNvPr>
          <p:cNvSpPr>
            <a:spLocks noGrp="1"/>
          </p:cNvSpPr>
          <p:nvPr>
            <p:ph type="sldNum" sz="quarter" idx="12"/>
          </p:nvPr>
        </p:nvSpPr>
        <p:spPr>
          <a:xfrm>
            <a:off x="3404525" y="6333387"/>
            <a:ext cx="3368414" cy="365125"/>
          </a:xfrm>
        </p:spPr>
        <p:txBody>
          <a:bodyPr/>
          <a:lstStyle/>
          <a:p>
            <a:r>
              <a:rPr lang="en-IN" sz="2400" b="1" dirty="0">
                <a:solidFill>
                  <a:schemeClr val="tx1"/>
                </a:solidFill>
              </a:rPr>
              <a:t>HOME PAGE</a:t>
            </a:r>
          </a:p>
          <a:p>
            <a:endParaRPr lang="en-US" sz="2400" b="1" dirty="0">
              <a:solidFill>
                <a:schemeClr val="tx1"/>
              </a:solidFill>
            </a:endParaRPr>
          </a:p>
        </p:txBody>
      </p:sp>
      <p:pic>
        <p:nvPicPr>
          <p:cNvPr id="3" name="Picture 2">
            <a:extLst>
              <a:ext uri="{FF2B5EF4-FFF2-40B4-BE49-F238E27FC236}">
                <a16:creationId xmlns:a16="http://schemas.microsoft.com/office/drawing/2014/main" id="{101F1833-9982-C900-C8C6-E6776771E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643" y="804791"/>
            <a:ext cx="7124501" cy="5051919"/>
          </a:xfrm>
          <a:prstGeom prst="rect">
            <a:avLst/>
          </a:prstGeom>
        </p:spPr>
      </p:pic>
    </p:spTree>
    <p:extLst>
      <p:ext uri="{BB962C8B-B14F-4D97-AF65-F5344CB8AC3E}">
        <p14:creationId xmlns:p14="http://schemas.microsoft.com/office/powerpoint/2010/main" val="320370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D362A-00AE-665A-CC88-9D040F460665}"/>
              </a:ext>
            </a:extLst>
          </p:cNvPr>
          <p:cNvSpPr>
            <a:spLocks noGrp="1"/>
          </p:cNvSpPr>
          <p:nvPr>
            <p:ph type="sldNum" sz="quarter" idx="12"/>
          </p:nvPr>
        </p:nvSpPr>
        <p:spPr>
          <a:xfrm>
            <a:off x="2466527" y="6078262"/>
            <a:ext cx="4850219" cy="365125"/>
          </a:xfrm>
        </p:spPr>
        <p:txBody>
          <a:bodyPr/>
          <a:lstStyle/>
          <a:p>
            <a:r>
              <a:rPr lang="en-IN" sz="2400" b="1" dirty="0">
                <a:solidFill>
                  <a:schemeClr val="tx1"/>
                </a:solidFill>
              </a:rPr>
              <a:t>Capturing picture for recognition</a:t>
            </a:r>
          </a:p>
          <a:p>
            <a:endParaRPr lang="en-IN" sz="2400" b="1" dirty="0">
              <a:solidFill>
                <a:schemeClr val="tx1"/>
              </a:solidFill>
            </a:endParaRPr>
          </a:p>
          <a:p>
            <a:endParaRPr lang="en-US" sz="2400" b="1" dirty="0">
              <a:solidFill>
                <a:schemeClr val="tx1"/>
              </a:solidFill>
            </a:endParaRPr>
          </a:p>
        </p:txBody>
      </p:sp>
      <p:pic>
        <p:nvPicPr>
          <p:cNvPr id="3" name="Picture 2">
            <a:extLst>
              <a:ext uri="{FF2B5EF4-FFF2-40B4-BE49-F238E27FC236}">
                <a16:creationId xmlns:a16="http://schemas.microsoft.com/office/drawing/2014/main" id="{2ED40314-AC63-B07F-11DF-DDDEC15BD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015" y="489041"/>
            <a:ext cx="6121245" cy="4912299"/>
          </a:xfrm>
          <a:prstGeom prst="rect">
            <a:avLst/>
          </a:prstGeom>
        </p:spPr>
      </p:pic>
    </p:spTree>
    <p:extLst>
      <p:ext uri="{BB962C8B-B14F-4D97-AF65-F5344CB8AC3E}">
        <p14:creationId xmlns:p14="http://schemas.microsoft.com/office/powerpoint/2010/main" val="309977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3D1D7-27EC-502A-8D64-2926ECFD37EE}"/>
              </a:ext>
            </a:extLst>
          </p:cNvPr>
          <p:cNvSpPr>
            <a:spLocks noGrp="1"/>
          </p:cNvSpPr>
          <p:nvPr>
            <p:ph type="sldNum" sz="quarter" idx="12"/>
          </p:nvPr>
        </p:nvSpPr>
        <p:spPr>
          <a:xfrm>
            <a:off x="3256123" y="6000427"/>
            <a:ext cx="3701903" cy="365125"/>
          </a:xfrm>
        </p:spPr>
        <p:txBody>
          <a:bodyPr/>
          <a:lstStyle/>
          <a:p>
            <a:r>
              <a:rPr lang="en-IN" sz="2400" b="1" dirty="0">
                <a:solidFill>
                  <a:schemeClr val="tx1"/>
                </a:solidFill>
              </a:rPr>
              <a:t>MARKING ATTENDANCE</a:t>
            </a:r>
          </a:p>
          <a:p>
            <a:endParaRPr lang="en-US" dirty="0"/>
          </a:p>
        </p:txBody>
      </p:sp>
      <p:pic>
        <p:nvPicPr>
          <p:cNvPr id="3" name="Picture 2">
            <a:extLst>
              <a:ext uri="{FF2B5EF4-FFF2-40B4-BE49-F238E27FC236}">
                <a16:creationId xmlns:a16="http://schemas.microsoft.com/office/drawing/2014/main" id="{0210F5E0-0BBA-103E-9D0C-9A266E4F5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432" y="857573"/>
            <a:ext cx="6081287" cy="4823878"/>
          </a:xfrm>
          <a:prstGeom prst="rect">
            <a:avLst/>
          </a:prstGeom>
        </p:spPr>
      </p:pic>
    </p:spTree>
    <p:extLst>
      <p:ext uri="{BB962C8B-B14F-4D97-AF65-F5344CB8AC3E}">
        <p14:creationId xmlns:p14="http://schemas.microsoft.com/office/powerpoint/2010/main" val="205551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4A68D9-9AE4-CFB7-0ED2-ED59D278B015}"/>
              </a:ext>
            </a:extLst>
          </p:cNvPr>
          <p:cNvSpPr>
            <a:spLocks noGrp="1"/>
          </p:cNvSpPr>
          <p:nvPr>
            <p:ph type="sldNum" sz="quarter" idx="12"/>
          </p:nvPr>
        </p:nvSpPr>
        <p:spPr>
          <a:xfrm>
            <a:off x="4368209" y="6101168"/>
            <a:ext cx="2743200" cy="365125"/>
          </a:xfrm>
        </p:spPr>
        <p:txBody>
          <a:bodyPr/>
          <a:lstStyle/>
          <a:p>
            <a:r>
              <a:rPr lang="en-IN" sz="2400" b="1" dirty="0">
                <a:solidFill>
                  <a:schemeClr val="tx1"/>
                </a:solidFill>
              </a:rPr>
              <a:t>Attendance marked</a:t>
            </a:r>
          </a:p>
          <a:p>
            <a:endParaRPr lang="en-US" dirty="0"/>
          </a:p>
        </p:txBody>
      </p:sp>
      <p:pic>
        <p:nvPicPr>
          <p:cNvPr id="3" name="Picture 2">
            <a:extLst>
              <a:ext uri="{FF2B5EF4-FFF2-40B4-BE49-F238E27FC236}">
                <a16:creationId xmlns:a16="http://schemas.microsoft.com/office/drawing/2014/main" id="{534AA913-E73F-CCCD-9898-79344EF2305E}"/>
              </a:ext>
            </a:extLst>
          </p:cNvPr>
          <p:cNvPicPr>
            <a:picLocks noChangeAspect="1"/>
          </p:cNvPicPr>
          <p:nvPr/>
        </p:nvPicPr>
        <p:blipFill>
          <a:blip r:embed="rId2"/>
          <a:stretch>
            <a:fillRect/>
          </a:stretch>
        </p:blipFill>
        <p:spPr>
          <a:xfrm>
            <a:off x="1734065" y="976609"/>
            <a:ext cx="8723870" cy="4904782"/>
          </a:xfrm>
          <a:prstGeom prst="rect">
            <a:avLst/>
          </a:prstGeom>
        </p:spPr>
      </p:pic>
    </p:spTree>
    <p:extLst>
      <p:ext uri="{BB962C8B-B14F-4D97-AF65-F5344CB8AC3E}">
        <p14:creationId xmlns:p14="http://schemas.microsoft.com/office/powerpoint/2010/main" val="367894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F29678-E8FA-EFC4-35FA-5EDC52801BB6}"/>
              </a:ext>
            </a:extLst>
          </p:cNvPr>
          <p:cNvSpPr>
            <a:spLocks noGrp="1"/>
          </p:cNvSpPr>
          <p:nvPr>
            <p:ph type="sldNum" sz="quarter" idx="12"/>
          </p:nvPr>
        </p:nvSpPr>
        <p:spPr>
          <a:xfrm>
            <a:off x="2849525" y="5356890"/>
            <a:ext cx="6069419" cy="365125"/>
          </a:xfrm>
        </p:spPr>
        <p:txBody>
          <a:bodyPr/>
          <a:lstStyle/>
          <a:p>
            <a:r>
              <a:rPr lang="en-IN" sz="2400" b="1" dirty="0">
                <a:solidFill>
                  <a:schemeClr val="tx1"/>
                </a:solidFill>
              </a:rPr>
              <a:t>Writing the attendance in the excel sheet</a:t>
            </a:r>
          </a:p>
        </p:txBody>
      </p:sp>
      <p:pic>
        <p:nvPicPr>
          <p:cNvPr id="3" name="Picture 2">
            <a:extLst>
              <a:ext uri="{FF2B5EF4-FFF2-40B4-BE49-F238E27FC236}">
                <a16:creationId xmlns:a16="http://schemas.microsoft.com/office/drawing/2014/main" id="{A9278D2B-0A47-56FF-FC5F-6EBA8F0B8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064" y="830931"/>
            <a:ext cx="5931872" cy="4111772"/>
          </a:xfrm>
          <a:prstGeom prst="rect">
            <a:avLst/>
          </a:prstGeom>
        </p:spPr>
      </p:pic>
    </p:spTree>
    <p:extLst>
      <p:ext uri="{BB962C8B-B14F-4D97-AF65-F5344CB8AC3E}">
        <p14:creationId xmlns:p14="http://schemas.microsoft.com/office/powerpoint/2010/main" val="319932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74900-C71D-C22E-DB1B-D8B123A80D04}"/>
              </a:ext>
            </a:extLst>
          </p:cNvPr>
          <p:cNvSpPr>
            <a:spLocks noGrp="1"/>
          </p:cNvSpPr>
          <p:nvPr>
            <p:ph type="sldNum" sz="quarter" idx="12"/>
          </p:nvPr>
        </p:nvSpPr>
        <p:spPr>
          <a:xfrm>
            <a:off x="2579580" y="5493794"/>
            <a:ext cx="6713276" cy="365125"/>
          </a:xfrm>
        </p:spPr>
        <p:txBody>
          <a:bodyPr/>
          <a:lstStyle/>
          <a:p>
            <a:r>
              <a:rPr lang="en-IN" sz="2400" b="1" dirty="0">
                <a:solidFill>
                  <a:schemeClr val="tx1"/>
                </a:solidFill>
              </a:rPr>
              <a:t>Deleting the registered student from the dataset</a:t>
            </a:r>
          </a:p>
        </p:txBody>
      </p:sp>
      <p:pic>
        <p:nvPicPr>
          <p:cNvPr id="3" name="Picture 2">
            <a:extLst>
              <a:ext uri="{FF2B5EF4-FFF2-40B4-BE49-F238E27FC236}">
                <a16:creationId xmlns:a16="http://schemas.microsoft.com/office/drawing/2014/main" id="{6A40D8AC-91CF-77F7-2EDC-170473F6B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738" y="999081"/>
            <a:ext cx="5884523" cy="4198508"/>
          </a:xfrm>
          <a:prstGeom prst="rect">
            <a:avLst/>
          </a:prstGeom>
        </p:spPr>
      </p:pic>
    </p:spTree>
    <p:extLst>
      <p:ext uri="{BB962C8B-B14F-4D97-AF65-F5344CB8AC3E}">
        <p14:creationId xmlns:p14="http://schemas.microsoft.com/office/powerpoint/2010/main" val="164385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marL="7620" marR="415290" indent="-6350" algn="just">
              <a:lnSpc>
                <a:spcPct val="150000"/>
              </a:lnSpc>
              <a:spcAft>
                <a:spcPts val="1190"/>
              </a:spcAft>
            </a:pPr>
            <a:r>
              <a:rPr lang="en-IN" sz="1600" dirty="0">
                <a:solidFill>
                  <a:srgbClr val="000000"/>
                </a:solidFill>
                <a:effectLst/>
                <a:latin typeface="Times New Roman" panose="02020603050405020304" pitchFamily="18" charset="0"/>
                <a:ea typeface="Times New Roman" panose="02020603050405020304" pitchFamily="18" charset="0"/>
              </a:rPr>
              <a:t>The undertaking has a very widespread scope in future. The assignment can be implemented on intranet in future. Project can be updated in near future as and when requirement for the identical arises, as it is very flexible in terms of expansion. With the proposed software of database Space Manager ready and practical the purchaser is now able to control and therefore run the whole work in a whole lot better, accurate and error free manner. The following are the future scope for the project.</a:t>
            </a:r>
          </a:p>
          <a:p>
            <a:pPr marL="342900" marR="415290" lvl="0" indent="-342900" algn="just">
              <a:lnSpc>
                <a:spcPct val="150000"/>
              </a:lnSpc>
              <a:spcAft>
                <a:spcPts val="1190"/>
              </a:spcAft>
              <a:buFont typeface="Symbol" panose="05050102010706020507" pitchFamily="18" charset="2"/>
              <a:buChar char=""/>
            </a:pPr>
            <a:r>
              <a:rPr lang="en-IN" sz="1600" dirty="0">
                <a:solidFill>
                  <a:srgbClr val="000000"/>
                </a:solidFill>
                <a:effectLst/>
                <a:latin typeface="Times New Roman" panose="02020603050405020304" pitchFamily="18" charset="0"/>
                <a:ea typeface="Times New Roman" panose="02020603050405020304" pitchFamily="18" charset="0"/>
              </a:rPr>
              <a:t>Discontinue of particular student eliminate potential attendance.</a:t>
            </a:r>
          </a:p>
          <a:p>
            <a:pPr marL="342900" marR="415290" lvl="0" indent="-342900" algn="just">
              <a:lnSpc>
                <a:spcPct val="150000"/>
              </a:lnSpc>
              <a:spcAft>
                <a:spcPts val="1190"/>
              </a:spcAft>
              <a:buFont typeface="Symbol" panose="05050102010706020507" pitchFamily="18" charset="2"/>
              <a:buChar char=""/>
            </a:pPr>
            <a:r>
              <a:rPr lang="en-IN" sz="1600" dirty="0">
                <a:solidFill>
                  <a:srgbClr val="000000"/>
                </a:solidFill>
                <a:effectLst/>
                <a:latin typeface="Times New Roman" panose="02020603050405020304" pitchFamily="18" charset="0"/>
                <a:ea typeface="Times New Roman" panose="02020603050405020304" pitchFamily="18" charset="0"/>
              </a:rPr>
              <a:t>Bar code Reader based attendance system.</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Attendance administration system maintains music of everyday attendance, working hours, breaks, login, and logout time. It prevents staff's time theft. An attendance management device integrates all attendance gadgets such as clever cards, biometric, and facial recognition devices in real-time</a:t>
            </a: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88046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744279" y="1254642"/>
            <a:ext cx="10609521" cy="5603357"/>
          </a:xfrm>
        </p:spPr>
        <p:txBody>
          <a:bodyPr>
            <a:normAutofit fontScale="47500" lnSpcReduction="20000"/>
          </a:bodyPr>
          <a:lstStyle/>
          <a:p>
            <a:pPr algn="just">
              <a:lnSpc>
                <a:spcPct val="150000"/>
              </a:lnSpc>
            </a:pPr>
            <a:r>
              <a:rPr lang="en-US" sz="3400" b="0" i="0" dirty="0">
                <a:solidFill>
                  <a:srgbClr val="0D0D0D"/>
                </a:solidFill>
                <a:effectLst/>
                <a:latin typeface="Söhne"/>
              </a:rPr>
              <a:t>Further research and development can focus on refining the LBPH algorithm to improve its accuracy in facial recognition, especially in challenging conditions such as varying lighting, occlusions, and pose variations.</a:t>
            </a:r>
          </a:p>
          <a:p>
            <a:pPr algn="just">
              <a:lnSpc>
                <a:spcPct val="150000"/>
              </a:lnSpc>
            </a:pPr>
            <a:r>
              <a:rPr lang="en-US" sz="3400" b="0" i="0" dirty="0">
                <a:solidFill>
                  <a:srgbClr val="0D0D0D"/>
                </a:solidFill>
                <a:effectLst/>
                <a:latin typeface="Söhne"/>
              </a:rPr>
              <a:t>Future iterations of the E-Attendance system could incorporate real-time monitoring capabilities, allowing for instant identification of individuals and generating alerts for unauthorized access or attendance discrepancies.</a:t>
            </a:r>
          </a:p>
          <a:p>
            <a:pPr algn="just">
              <a:lnSpc>
                <a:spcPct val="150000"/>
              </a:lnSpc>
            </a:pPr>
            <a:r>
              <a:rPr lang="en-US" sz="3400" b="0" i="0" dirty="0">
                <a:solidFill>
                  <a:srgbClr val="0D0D0D"/>
                </a:solidFill>
                <a:effectLst/>
                <a:latin typeface="Söhne"/>
              </a:rPr>
              <a:t>Expanding the system to incorporate multiple biometric modalities, such as fingerprint recognition, iris scanning, or voice recognition, could further enhance security and accuracy.</a:t>
            </a:r>
            <a:endParaRPr lang="en-US" sz="3400" dirty="0">
              <a:solidFill>
                <a:srgbClr val="0D0D0D"/>
              </a:solidFill>
              <a:latin typeface="Söhne"/>
            </a:endParaRPr>
          </a:p>
          <a:p>
            <a:pPr algn="just">
              <a:lnSpc>
                <a:spcPct val="150000"/>
              </a:lnSpc>
            </a:pPr>
            <a:r>
              <a:rPr lang="en-US" sz="3400" b="0" i="0" dirty="0">
                <a:solidFill>
                  <a:srgbClr val="0D0D0D"/>
                </a:solidFill>
                <a:effectLst/>
                <a:latin typeface="Söhne"/>
              </a:rPr>
              <a:t>Multi-modal integration can also offer redundancy and improve the system's reliability, especially in cases where facial recognition alone may not be sufficient.</a:t>
            </a:r>
          </a:p>
          <a:p>
            <a:pPr algn="just">
              <a:lnSpc>
                <a:spcPct val="150000"/>
              </a:lnSpc>
              <a:buFont typeface="Arial" panose="020B0604020202020204" pitchFamily="34" charset="0"/>
              <a:buChar char="•"/>
            </a:pPr>
            <a:r>
              <a:rPr lang="en-US" sz="3400" b="0" i="0" dirty="0">
                <a:solidFill>
                  <a:srgbClr val="0D0D0D"/>
                </a:solidFill>
                <a:effectLst/>
                <a:latin typeface="Söhne"/>
              </a:rPr>
              <a:t>Future versions of the system could prioritize personalization and customization features, allowing institutions to tailor the attendance tracking process according to their specific requirements and preferences.</a:t>
            </a:r>
          </a:p>
          <a:p>
            <a:pPr algn="just">
              <a:lnSpc>
                <a:spcPct val="150000"/>
              </a:lnSpc>
              <a:buFont typeface="Arial" panose="020B0604020202020204" pitchFamily="34" charset="0"/>
              <a:buChar char="•"/>
            </a:pPr>
            <a:r>
              <a:rPr lang="en-US" sz="3400" b="0" i="0" dirty="0">
                <a:solidFill>
                  <a:srgbClr val="0D0D0D"/>
                </a:solidFill>
                <a:effectLst/>
                <a:latin typeface="Söhne"/>
              </a:rPr>
              <a:t>Customizable interfaces, reporting options, and integration with existing school management systems could enhance user experience and adoption.</a:t>
            </a:r>
          </a:p>
          <a:p>
            <a:pPr algn="just">
              <a:lnSpc>
                <a:spcPct val="150000"/>
              </a:lnSpc>
              <a:buFont typeface="Arial" panose="020B0604020202020204" pitchFamily="34" charset="0"/>
              <a:buChar char="•"/>
            </a:pPr>
            <a:r>
              <a:rPr lang="en-US" sz="3400" b="0" i="0" dirty="0">
                <a:solidFill>
                  <a:srgbClr val="0D0D0D"/>
                </a:solidFill>
                <a:effectLst/>
                <a:latin typeface="Söhne"/>
              </a:rPr>
              <a:t>Development of mobile applications and cloud-based solutions can offer greater flexibility and accessibility, allowing users to manage attendance data remotely and in real-time.</a:t>
            </a:r>
          </a:p>
          <a:p>
            <a:pPr algn="just">
              <a:lnSpc>
                <a:spcPct val="150000"/>
              </a:lnSpc>
              <a:buFont typeface="Arial" panose="020B0604020202020204" pitchFamily="34" charset="0"/>
              <a:buChar char="•"/>
            </a:pPr>
            <a:endParaRPr lang="en-US" sz="1100" b="0" i="0" dirty="0">
              <a:solidFill>
                <a:srgbClr val="0D0D0D"/>
              </a:solidFill>
              <a:effectLst/>
              <a:latin typeface="Söhne"/>
            </a:endParaRPr>
          </a:p>
          <a:p>
            <a:pPr algn="just">
              <a:lnSpc>
                <a:spcPct val="150000"/>
              </a:lnSpc>
            </a:pP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381" y="457200"/>
            <a:ext cx="10164725" cy="1600200"/>
          </a:xfrm>
        </p:spPr>
        <p:txBody>
          <a:bodyPr>
            <a:normAutofit/>
          </a:bodyPr>
          <a:lstStyle/>
          <a:p>
            <a:r>
              <a:rPr lang="en-US" sz="4400" dirty="0">
                <a:latin typeface="Times New Roman" panose="02020603050405020304" pitchFamily="18" charset="0"/>
                <a:cs typeface="Times New Roman" panose="02020603050405020304" pitchFamily="18" charset="0"/>
              </a:rPr>
              <a:t>Introduction</a:t>
            </a:r>
            <a:r>
              <a:rPr lang="en-US" sz="4400" dirty="0"/>
              <a:t> </a:t>
            </a:r>
            <a:r>
              <a:rPr lang="en-US" sz="4400" dirty="0">
                <a:latin typeface="Times New Roman" panose="02020603050405020304" pitchFamily="18" charset="0"/>
                <a:cs typeface="Times New Roman" panose="02020603050405020304" pitchFamily="18" charset="0"/>
              </a:rPr>
              <a:t>to Project</a:t>
            </a:r>
            <a:r>
              <a:rPr lang="en-US" sz="4400" dirty="0"/>
              <a:t>:</a:t>
            </a:r>
          </a:p>
        </p:txBody>
      </p:sp>
      <p:sp>
        <p:nvSpPr>
          <p:cNvPr id="3" name="Content Placeholder 2"/>
          <p:cNvSpPr>
            <a:spLocks noGrp="1"/>
          </p:cNvSpPr>
          <p:nvPr>
            <p:ph type="body" sz="half" idx="2"/>
          </p:nvPr>
        </p:nvSpPr>
        <p:spPr>
          <a:xfrm>
            <a:off x="712381" y="1903228"/>
            <a:ext cx="6719777" cy="4954772"/>
          </a:xfrm>
        </p:spPr>
        <p:txBody>
          <a:bodyPr>
            <a:normAutofit/>
          </a:bodyPr>
          <a:lstStyle/>
          <a:p>
            <a:pPr algn="l">
              <a:lnSpc>
                <a:spcPct val="100000"/>
              </a:lnSpc>
            </a:pPr>
            <a:endParaRPr lang="en-US" b="0" i="0" dirty="0">
              <a:solidFill>
                <a:srgbClr val="0D0D0D"/>
              </a:solidFill>
              <a:effectLst/>
              <a:latin typeface="Söhne"/>
            </a:endParaRPr>
          </a:p>
          <a:p>
            <a:pPr marL="285750" indent="-285750" algn="just">
              <a:lnSpc>
                <a:spcPct val="100000"/>
              </a:lnSpc>
              <a:buFont typeface="Arial" panose="020B0604020202020204" pitchFamily="34" charset="0"/>
              <a:buChar char="•"/>
            </a:pPr>
            <a:r>
              <a:rPr lang="en-US" b="0" i="0" dirty="0">
                <a:solidFill>
                  <a:srgbClr val="0D0D0D"/>
                </a:solidFill>
                <a:effectLst/>
                <a:latin typeface="Söhne"/>
              </a:rPr>
              <a:t>In today's competitive world, teachers face challenges in managing precious class time efficiently.</a:t>
            </a:r>
          </a:p>
          <a:p>
            <a:pPr marL="285750" indent="-285750" algn="just">
              <a:lnSpc>
                <a:spcPct val="100000"/>
              </a:lnSpc>
              <a:buFont typeface="Arial" panose="020B0604020202020204" pitchFamily="34" charset="0"/>
              <a:buChar char="•"/>
            </a:pPr>
            <a:r>
              <a:rPr lang="en-US" b="0" i="0" dirty="0">
                <a:solidFill>
                  <a:srgbClr val="0D0D0D"/>
                </a:solidFill>
                <a:effectLst/>
                <a:latin typeface="Söhne"/>
              </a:rPr>
              <a:t>Faculty members often spend valuable teaching time on completing formal duties like taking daily student attendance manually.</a:t>
            </a:r>
          </a:p>
          <a:p>
            <a:pPr marL="285750" indent="-285750" algn="just">
              <a:lnSpc>
                <a:spcPct val="100000"/>
              </a:lnSpc>
              <a:buFont typeface="Arial" panose="020B0604020202020204" pitchFamily="34" charset="0"/>
              <a:buChar char="•"/>
            </a:pPr>
            <a:r>
              <a:rPr lang="en-US" b="0" i="0" dirty="0">
                <a:solidFill>
                  <a:srgbClr val="0D0D0D"/>
                </a:solidFill>
                <a:effectLst/>
                <a:latin typeface="Söhne"/>
              </a:rPr>
              <a:t>Manual attendance tracking consumes classroom time and makes the process mundane for faculty.</a:t>
            </a:r>
          </a:p>
          <a:p>
            <a:pPr marL="285750" indent="-285750" algn="just">
              <a:lnSpc>
                <a:spcPct val="100000"/>
              </a:lnSpc>
              <a:buFont typeface="Arial" panose="020B0604020202020204" pitchFamily="34" charset="0"/>
              <a:buChar char="•"/>
            </a:pPr>
            <a:r>
              <a:rPr lang="en-US" b="0" i="0" dirty="0">
                <a:solidFill>
                  <a:srgbClr val="0D0D0D"/>
                </a:solidFill>
                <a:effectLst/>
                <a:latin typeface="Söhne"/>
              </a:rPr>
              <a:t>Increasing working hours and less classroom time exacerbate the need for efficient attendance management tools.</a:t>
            </a:r>
          </a:p>
          <a:p>
            <a:pPr marL="285750" indent="-285750" algn="just">
              <a:lnSpc>
                <a:spcPct val="100000"/>
              </a:lnSpc>
              <a:buFont typeface="Arial" panose="020B0604020202020204" pitchFamily="34" charset="0"/>
              <a:buChar char="•"/>
            </a:pPr>
            <a:r>
              <a:rPr lang="en-US" b="0" i="0" dirty="0">
                <a:solidFill>
                  <a:srgbClr val="0D0D0D"/>
                </a:solidFill>
                <a:effectLst/>
                <a:latin typeface="Söhne"/>
              </a:rPr>
              <a:t>Online attendance management systems offer a solution to automate daily attendance processes in schools.</a:t>
            </a:r>
          </a:p>
          <a:p>
            <a:pPr marL="285750" indent="-285750" algn="just">
              <a:lnSpc>
                <a:spcPct val="100000"/>
              </a:lnSpc>
              <a:buFont typeface="Arial" panose="020B0604020202020204" pitchFamily="34" charset="0"/>
              <a:buChar char="•"/>
            </a:pPr>
            <a:r>
              <a:rPr lang="en-US" b="0" i="0" dirty="0">
                <a:solidFill>
                  <a:srgbClr val="0D0D0D"/>
                </a:solidFill>
                <a:effectLst/>
                <a:latin typeface="Söhne"/>
              </a:rPr>
              <a:t>These systems help in maintaining accurate records and generating summarized student attendance reports.</a:t>
            </a:r>
          </a:p>
          <a:p>
            <a:pPr>
              <a:lnSpc>
                <a:spcPct val="100000"/>
              </a:lnSpc>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7" name="Picture Placeholder 6">
            <a:extLst>
              <a:ext uri="{FF2B5EF4-FFF2-40B4-BE49-F238E27FC236}">
                <a16:creationId xmlns:a16="http://schemas.microsoft.com/office/drawing/2014/main" id="{E60DD394-3A1D-4EF5-7A2C-22CEBCA20804}"/>
              </a:ext>
            </a:extLst>
          </p:cNvPr>
          <p:cNvPicPr>
            <a:picLocks noGrp="1" noChangeAspect="1"/>
          </p:cNvPicPr>
          <p:nvPr>
            <p:ph type="pic" idx="1"/>
          </p:nvPr>
        </p:nvPicPr>
        <p:blipFill>
          <a:blip r:embed="rId2"/>
          <a:srcRect l="7764" r="7764"/>
          <a:stretch>
            <a:fillRect/>
          </a:stretch>
        </p:blipFill>
        <p:spPr>
          <a:xfrm>
            <a:off x="7432159" y="2057400"/>
            <a:ext cx="4476122" cy="3907465"/>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825624"/>
            <a:ext cx="10515600" cy="5032375"/>
          </a:xfrm>
        </p:spPr>
        <p:txBody>
          <a:bodyPr>
            <a:normAutofit/>
          </a:bodyPr>
          <a:lstStyle/>
          <a:p>
            <a:pPr marL="0" indent="0" algn="just">
              <a:spcAft>
                <a:spcPts val="670"/>
              </a:spcAft>
              <a:buNone/>
            </a:pPr>
            <a:r>
              <a:rPr lang="en-IN" sz="1600" dirty="0">
                <a:solidFill>
                  <a:schemeClr val="accent5"/>
                </a:solidFill>
                <a:effectLst/>
                <a:latin typeface="Calibri" panose="020F0502020204030204" pitchFamily="34" charset="0"/>
                <a:ea typeface="Times New Roman" panose="02020603050405020304" pitchFamily="18" charset="0"/>
              </a:rPr>
              <a:t>1.https://www.analyticsvidhya.com/blog/2021/07/understanding-face-recognition-using-lbph-algorithm/#:~:text=LBPH%20 </a:t>
            </a:r>
          </a:p>
          <a:p>
            <a:pPr marL="0" indent="0" algn="just">
              <a:spcAft>
                <a:spcPts val="670"/>
              </a:spcAft>
              <a:buNone/>
            </a:pPr>
            <a:r>
              <a:rPr lang="en-IN" sz="1600" dirty="0">
                <a:solidFill>
                  <a:schemeClr val="accent5"/>
                </a:solidFill>
                <a:effectLst/>
                <a:latin typeface="Calibri" panose="020F0502020204030204" pitchFamily="34" charset="0"/>
                <a:ea typeface="Times New Roman" panose="02020603050405020304" pitchFamily="18" charset="0"/>
              </a:rPr>
              <a:t>2. https://iq.opengenus.org/lbph-algorithm-for-face-recognition/ </a:t>
            </a:r>
          </a:p>
          <a:p>
            <a:pPr marL="0" indent="0" algn="just">
              <a:spcAft>
                <a:spcPts val="670"/>
              </a:spcAft>
              <a:buNone/>
            </a:pPr>
            <a:r>
              <a:rPr lang="en-IN" sz="1600" dirty="0">
                <a:solidFill>
                  <a:schemeClr val="accent5"/>
                </a:solidFill>
                <a:effectLst/>
                <a:latin typeface="Calibri" panose="020F0502020204030204" pitchFamily="34" charset="0"/>
                <a:ea typeface="Times New Roman" panose="02020603050405020304" pitchFamily="18" charset="0"/>
              </a:rPr>
              <a:t>3. https://iq.opengenus.org/lbph-algorithm-for-face-recognition/ </a:t>
            </a:r>
          </a:p>
          <a:p>
            <a:pPr marL="0" indent="0" algn="just">
              <a:spcAft>
                <a:spcPts val="670"/>
              </a:spcAft>
              <a:buNone/>
            </a:pPr>
            <a:r>
              <a:rPr lang="en-IN" sz="1600" dirty="0">
                <a:solidFill>
                  <a:schemeClr val="accent5"/>
                </a:solidFill>
              </a:rPr>
              <a:t>4.https://www.analyticsvidhya.com/blog/2021/07/understanding-face-recognition-using-lbphalgorithm/#:~:text=LBPH%20 </a:t>
            </a:r>
          </a:p>
          <a:p>
            <a:pPr marL="0" indent="0" algn="just">
              <a:spcAft>
                <a:spcPts val="670"/>
              </a:spcAft>
              <a:buNone/>
            </a:pPr>
            <a:r>
              <a:rPr lang="en-IN" sz="1600" dirty="0">
                <a:solidFill>
                  <a:schemeClr val="accent5"/>
                </a:solidFill>
              </a:rPr>
              <a:t>5. </a:t>
            </a:r>
            <a:r>
              <a:rPr lang="en-IN" sz="1600" dirty="0">
                <a:solidFill>
                  <a:schemeClr val="accent5"/>
                </a:solidFill>
                <a:hlinkClick r:id="rId2">
                  <a:extLst>
                    <a:ext uri="{A12FA001-AC4F-418D-AE19-62706E023703}">
                      <ahyp:hlinkClr xmlns:ahyp="http://schemas.microsoft.com/office/drawing/2018/hyperlinkcolor" val="tx"/>
                    </a:ext>
                  </a:extLst>
                </a:hlinkClick>
              </a:rPr>
              <a:t>https://iq.opengenus.org/lbph-algorithm-for-facerecognition/</a:t>
            </a:r>
            <a:endParaRPr lang="en-IN" sz="1600" dirty="0">
              <a:solidFill>
                <a:schemeClr val="accent5"/>
              </a:solidFill>
            </a:endParaRPr>
          </a:p>
          <a:p>
            <a:pPr marL="0" indent="0" algn="just">
              <a:spcAft>
                <a:spcPts val="670"/>
              </a:spcAft>
              <a:buNone/>
            </a:pPr>
            <a:r>
              <a:rPr lang="en-IN" sz="1600" dirty="0">
                <a:solidFill>
                  <a:schemeClr val="accent5"/>
                </a:solidFill>
              </a:rPr>
              <a:t>6. https://iq.opengenus.org/lbph-algorithm-for-facerecognition/ </a:t>
            </a:r>
          </a:p>
          <a:p>
            <a:pPr marL="0" indent="0" algn="just">
              <a:spcAft>
                <a:spcPts val="670"/>
              </a:spcAft>
              <a:buNone/>
            </a:pPr>
            <a:r>
              <a:rPr lang="en-IN" sz="1600" dirty="0">
                <a:solidFill>
                  <a:schemeClr val="accent5"/>
                </a:solidFill>
              </a:rPr>
              <a:t>7. https://en.wikipedia.org/wiki/Facial_recognition_system </a:t>
            </a:r>
          </a:p>
          <a:p>
            <a:pPr marL="0" indent="0" algn="just">
              <a:spcAft>
                <a:spcPts val="670"/>
              </a:spcAft>
              <a:buNone/>
            </a:pPr>
            <a:r>
              <a:rPr lang="en-IN" sz="1600" dirty="0">
                <a:solidFill>
                  <a:schemeClr val="accent5"/>
                </a:solidFill>
              </a:rPr>
              <a:t>8. https://docs.opencv.org/3.4/db/d28/tutorial_cascade_cla ssifier.html </a:t>
            </a:r>
          </a:p>
          <a:p>
            <a:pPr marL="0" indent="0" algn="just">
              <a:spcAft>
                <a:spcPts val="670"/>
              </a:spcAft>
              <a:buNone/>
            </a:pPr>
            <a:r>
              <a:rPr lang="en-IN" sz="1600" dirty="0">
                <a:solidFill>
                  <a:schemeClr val="accent5"/>
                </a:solidFill>
              </a:rPr>
              <a:t>9. https://pyimagesearch.com/2021/04/12/opencv-haarcascades/ </a:t>
            </a:r>
          </a:p>
          <a:p>
            <a:pPr marL="0" indent="0" algn="just">
              <a:spcAft>
                <a:spcPts val="670"/>
              </a:spcAft>
              <a:buNone/>
            </a:pPr>
            <a:r>
              <a:rPr lang="en-IN" sz="1600" dirty="0">
                <a:solidFill>
                  <a:schemeClr val="accent5"/>
                </a:solidFill>
              </a:rPr>
              <a:t>10. https://www.youtube.com/watch?v=LopYA64KmdE</a:t>
            </a:r>
            <a:endParaRPr lang="en-IN" sz="1600" dirty="0">
              <a:solidFill>
                <a:schemeClr val="accent5"/>
              </a:solidFill>
              <a:effectLst/>
              <a:latin typeface="Calibri" panose="020F0502020204030204" pitchFamily="34" charset="0"/>
              <a:ea typeface="Times New Roman" panose="02020603050405020304" pitchFamily="18" charset="0"/>
            </a:endParaRPr>
          </a:p>
          <a:p>
            <a:pPr marL="0" indent="0" algn="just">
              <a:buNone/>
            </a:pP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91225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692B7-4E9F-0351-7FF6-FBD9DAF07C5B}"/>
              </a:ext>
            </a:extLst>
          </p:cNvPr>
          <p:cNvSpPr>
            <a:spLocks noGrp="1"/>
          </p:cNvSpPr>
          <p:nvPr>
            <p:ph idx="1"/>
          </p:nvPr>
        </p:nvSpPr>
        <p:spPr>
          <a:xfrm>
            <a:off x="742507" y="1177039"/>
            <a:ext cx="10515600" cy="5287556"/>
          </a:xfrm>
        </p:spPr>
        <p:txBody>
          <a:bodyPr>
            <a:noAutofit/>
          </a:bodyPr>
          <a:lstStyle/>
          <a:p>
            <a:pPr marL="0" indent="0" algn="just">
              <a:spcAft>
                <a:spcPts val="1560"/>
              </a:spcAft>
              <a:buNone/>
            </a:pPr>
            <a:r>
              <a:rPr lang="en-IN" sz="1600" dirty="0">
                <a:solidFill>
                  <a:srgbClr val="000000"/>
                </a:solidFill>
                <a:latin typeface="Times New Roman" panose="02020603050405020304" pitchFamily="18" charset="0"/>
                <a:ea typeface="Times New Roman" panose="02020603050405020304" pitchFamily="18" charset="0"/>
              </a:rPr>
              <a:t>1.Akbar, Md Sajid, et al. "Face Recognition and RFID Verified Attendance System." 2018 International Conference on Computing, Electronics &amp; Communications Engineering (</a:t>
            </a:r>
            <a:r>
              <a:rPr lang="en-IN" sz="1600" dirty="0" err="1">
                <a:solidFill>
                  <a:srgbClr val="000000"/>
                </a:solidFill>
                <a:latin typeface="Times New Roman" panose="02020603050405020304" pitchFamily="18" charset="0"/>
                <a:ea typeface="Times New Roman" panose="02020603050405020304" pitchFamily="18" charset="0"/>
              </a:rPr>
              <a:t>iCCECE</a:t>
            </a:r>
            <a:r>
              <a:rPr lang="en-IN" sz="1600" dirty="0">
                <a:solidFill>
                  <a:srgbClr val="000000"/>
                </a:solidFill>
                <a:latin typeface="Times New Roman" panose="02020603050405020304" pitchFamily="18" charset="0"/>
                <a:ea typeface="Times New Roman" panose="02020603050405020304" pitchFamily="18" charset="0"/>
              </a:rPr>
              <a:t>). IEEE, 2018.</a:t>
            </a:r>
          </a:p>
          <a:p>
            <a:pPr marL="0" indent="0" algn="just">
              <a:spcAft>
                <a:spcPts val="1560"/>
              </a:spcAft>
              <a:buNone/>
            </a:pPr>
            <a:r>
              <a:rPr lang="en-IN" sz="1600" dirty="0">
                <a:solidFill>
                  <a:srgbClr val="000000"/>
                </a:solidFill>
                <a:latin typeface="Times New Roman" panose="02020603050405020304" pitchFamily="18" charset="0"/>
                <a:ea typeface="Times New Roman" panose="02020603050405020304" pitchFamily="18" charset="0"/>
              </a:rPr>
              <a:t>2.Okokpujie, Kennedy O., et al. "Design and implementation of a student attendance system using iris biometric recognition." 2017 International Conference on Computational Science and Computational Intelligence (CSCI). IEEE, 2017</a:t>
            </a:r>
          </a:p>
          <a:p>
            <a:pPr marL="0" indent="0" algn="just">
              <a:spcAft>
                <a:spcPts val="1560"/>
              </a:spcAft>
              <a:buNone/>
            </a:pPr>
            <a:r>
              <a:rPr lang="en-IN" sz="1600" dirty="0">
                <a:solidFill>
                  <a:srgbClr val="000000"/>
                </a:solidFill>
                <a:latin typeface="Times New Roman" panose="02020603050405020304" pitchFamily="18" charset="0"/>
                <a:ea typeface="Times New Roman" panose="02020603050405020304" pitchFamily="18" charset="0"/>
              </a:rPr>
              <a:t>3.Rathod, </a:t>
            </a:r>
            <a:r>
              <a:rPr lang="en-IN" sz="1600" dirty="0" err="1">
                <a:solidFill>
                  <a:srgbClr val="000000"/>
                </a:solidFill>
                <a:latin typeface="Times New Roman" panose="02020603050405020304" pitchFamily="18" charset="0"/>
                <a:ea typeface="Times New Roman" panose="02020603050405020304" pitchFamily="18" charset="0"/>
              </a:rPr>
              <a:t>Hemantkumar</a:t>
            </a:r>
            <a:r>
              <a:rPr lang="en-IN" sz="1600" dirty="0">
                <a:solidFill>
                  <a:srgbClr val="000000"/>
                </a:solidFill>
                <a:latin typeface="Times New Roman" panose="02020603050405020304" pitchFamily="18" charset="0"/>
                <a:ea typeface="Times New Roman" panose="02020603050405020304" pitchFamily="18" charset="0"/>
              </a:rPr>
              <a:t>, et al. "Automated attendance system using machine learning approach." 2017 International Conference on Nascent Technologies in Engineering (ICNTE). IEEE, 2017.</a:t>
            </a:r>
          </a:p>
          <a:p>
            <a:pPr marL="0" indent="0" algn="just">
              <a:spcAft>
                <a:spcPts val="1560"/>
              </a:spcAft>
              <a:buNone/>
            </a:pPr>
            <a:r>
              <a:rPr lang="en-IN" sz="1600" dirty="0">
                <a:solidFill>
                  <a:srgbClr val="000000"/>
                </a:solidFill>
                <a:latin typeface="Times New Roman" panose="02020603050405020304" pitchFamily="18" charset="0"/>
                <a:ea typeface="Times New Roman" panose="02020603050405020304" pitchFamily="18" charset="0"/>
              </a:rPr>
              <a:t>4.Siswanto, Adrian </a:t>
            </a:r>
            <a:r>
              <a:rPr lang="en-IN" sz="1600" dirty="0" err="1">
                <a:solidFill>
                  <a:srgbClr val="000000"/>
                </a:solidFill>
                <a:latin typeface="Times New Roman" panose="02020603050405020304" pitchFamily="18" charset="0"/>
                <a:ea typeface="Times New Roman" panose="02020603050405020304" pitchFamily="18" charset="0"/>
              </a:rPr>
              <a:t>Rhesa</a:t>
            </a:r>
            <a:r>
              <a:rPr lang="en-IN" sz="1600" dirty="0">
                <a:solidFill>
                  <a:srgbClr val="000000"/>
                </a:solidFill>
                <a:latin typeface="Times New Roman" panose="02020603050405020304" pitchFamily="18" charset="0"/>
                <a:ea typeface="Times New Roman" panose="02020603050405020304" pitchFamily="18" charset="0"/>
              </a:rPr>
              <a:t> </a:t>
            </a:r>
            <a:r>
              <a:rPr lang="en-IN" sz="1600" dirty="0" err="1">
                <a:solidFill>
                  <a:srgbClr val="000000"/>
                </a:solidFill>
                <a:latin typeface="Times New Roman" panose="02020603050405020304" pitchFamily="18" charset="0"/>
                <a:ea typeface="Times New Roman" panose="02020603050405020304" pitchFamily="18" charset="0"/>
              </a:rPr>
              <a:t>Septian</a:t>
            </a:r>
            <a:r>
              <a:rPr lang="en-IN" sz="1600" dirty="0">
                <a:solidFill>
                  <a:srgbClr val="000000"/>
                </a:solidFill>
                <a:latin typeface="Times New Roman" panose="02020603050405020304" pitchFamily="18" charset="0"/>
                <a:ea typeface="Times New Roman" panose="02020603050405020304" pitchFamily="18" charset="0"/>
              </a:rPr>
              <a:t>, </a:t>
            </a:r>
            <a:r>
              <a:rPr lang="en-IN" sz="1600" dirty="0" err="1">
                <a:solidFill>
                  <a:srgbClr val="000000"/>
                </a:solidFill>
                <a:latin typeface="Times New Roman" panose="02020603050405020304" pitchFamily="18" charset="0"/>
                <a:ea typeface="Times New Roman" panose="02020603050405020304" pitchFamily="18" charset="0"/>
              </a:rPr>
              <a:t>Anto</a:t>
            </a:r>
            <a:r>
              <a:rPr lang="en-IN" sz="1600" dirty="0">
                <a:solidFill>
                  <a:srgbClr val="000000"/>
                </a:solidFill>
                <a:latin typeface="Times New Roman" panose="02020603050405020304" pitchFamily="18" charset="0"/>
                <a:ea typeface="Times New Roman" panose="02020603050405020304" pitchFamily="18" charset="0"/>
              </a:rPr>
              <a:t> </a:t>
            </a:r>
            <a:r>
              <a:rPr lang="en-IN" sz="1600" dirty="0" err="1">
                <a:solidFill>
                  <a:srgbClr val="000000"/>
                </a:solidFill>
                <a:latin typeface="Times New Roman" panose="02020603050405020304" pitchFamily="18" charset="0"/>
                <a:ea typeface="Times New Roman" panose="02020603050405020304" pitchFamily="18" charset="0"/>
              </a:rPr>
              <a:t>Satriyo</a:t>
            </a:r>
            <a:r>
              <a:rPr lang="en-IN" sz="1600" dirty="0">
                <a:solidFill>
                  <a:srgbClr val="000000"/>
                </a:solidFill>
                <a:latin typeface="Times New Roman" panose="02020603050405020304" pitchFamily="18" charset="0"/>
                <a:ea typeface="Times New Roman" panose="02020603050405020304" pitchFamily="18" charset="0"/>
              </a:rPr>
              <a:t> Nugroho, and </a:t>
            </a:r>
            <a:r>
              <a:rPr lang="en-IN" sz="1600" dirty="0" err="1">
                <a:solidFill>
                  <a:srgbClr val="000000"/>
                </a:solidFill>
                <a:latin typeface="Times New Roman" panose="02020603050405020304" pitchFamily="18" charset="0"/>
                <a:ea typeface="Times New Roman" panose="02020603050405020304" pitchFamily="18" charset="0"/>
              </a:rPr>
              <a:t>Maulahikmah</a:t>
            </a:r>
            <a:r>
              <a:rPr lang="en-IN" sz="1600" dirty="0">
                <a:solidFill>
                  <a:srgbClr val="000000"/>
                </a:solidFill>
                <a:latin typeface="Times New Roman" panose="02020603050405020304" pitchFamily="18" charset="0"/>
                <a:ea typeface="Times New Roman" panose="02020603050405020304" pitchFamily="18" charset="0"/>
              </a:rPr>
              <a:t> </a:t>
            </a:r>
            <a:r>
              <a:rPr lang="en-IN" sz="1600" dirty="0" err="1">
                <a:solidFill>
                  <a:srgbClr val="000000"/>
                </a:solidFill>
                <a:latin typeface="Times New Roman" panose="02020603050405020304" pitchFamily="18" charset="0"/>
                <a:ea typeface="Times New Roman" panose="02020603050405020304" pitchFamily="18" charset="0"/>
              </a:rPr>
              <a:t>Galinium</a:t>
            </a:r>
            <a:r>
              <a:rPr lang="en-IN" sz="1600" dirty="0">
                <a:solidFill>
                  <a:srgbClr val="000000"/>
                </a:solidFill>
                <a:latin typeface="Times New Roman" panose="02020603050405020304" pitchFamily="18" charset="0"/>
                <a:ea typeface="Times New Roman" panose="02020603050405020304" pitchFamily="18" charset="0"/>
              </a:rPr>
              <a:t>. "Implementation of face recognition algorithm for biometrics-based time attendance system." 2014 International Conference on ICT For Smart Society (ICISS). IEEE, 2014</a:t>
            </a:r>
          </a:p>
          <a:p>
            <a:pPr marL="0" indent="0" algn="just">
              <a:spcAft>
                <a:spcPts val="1560"/>
              </a:spcAft>
              <a:buNone/>
            </a:pPr>
            <a:r>
              <a:rPr lang="en-IN" sz="1600" dirty="0">
                <a:solidFill>
                  <a:srgbClr val="000000"/>
                </a:solidFill>
                <a:latin typeface="Times New Roman" panose="02020603050405020304" pitchFamily="18" charset="0"/>
                <a:ea typeface="Times New Roman" panose="02020603050405020304" pitchFamily="18" charset="0"/>
              </a:rPr>
              <a:t>5.Lukas, Samuel, et al. "Student attendance system in classroom using face recognition technique." 2016 International Conference on Information and Communication Technology Convergence (ICTC). IEEE, 2016</a:t>
            </a:r>
          </a:p>
          <a:p>
            <a:pPr marL="0" indent="0" algn="just">
              <a:spcAft>
                <a:spcPts val="1560"/>
              </a:spcAft>
              <a:buNone/>
            </a:pPr>
            <a:r>
              <a:rPr lang="en-IN" sz="1600" dirty="0">
                <a:solidFill>
                  <a:srgbClr val="000000"/>
                </a:solidFill>
                <a:latin typeface="Times New Roman" panose="02020603050405020304" pitchFamily="18" charset="0"/>
                <a:ea typeface="Times New Roman" panose="02020603050405020304" pitchFamily="18" charset="0"/>
              </a:rPr>
              <a:t>6.Salim, Omar Abdul </a:t>
            </a:r>
            <a:r>
              <a:rPr lang="en-IN" sz="1600" dirty="0" err="1">
                <a:solidFill>
                  <a:srgbClr val="000000"/>
                </a:solidFill>
                <a:latin typeface="Times New Roman" panose="02020603050405020304" pitchFamily="18" charset="0"/>
                <a:ea typeface="Times New Roman" panose="02020603050405020304" pitchFamily="18" charset="0"/>
              </a:rPr>
              <a:t>Rhman</a:t>
            </a:r>
            <a:r>
              <a:rPr lang="en-IN" sz="1600" dirty="0">
                <a:solidFill>
                  <a:srgbClr val="000000"/>
                </a:solidFill>
                <a:latin typeface="Times New Roman" panose="02020603050405020304" pitchFamily="18" charset="0"/>
                <a:ea typeface="Times New Roman" panose="02020603050405020304" pitchFamily="18" charset="0"/>
              </a:rPr>
              <a:t>, </a:t>
            </a:r>
            <a:r>
              <a:rPr lang="en-IN" sz="1600" dirty="0" err="1">
                <a:solidFill>
                  <a:srgbClr val="000000"/>
                </a:solidFill>
                <a:latin typeface="Times New Roman" panose="02020603050405020304" pitchFamily="18" charset="0"/>
                <a:ea typeface="Times New Roman" panose="02020603050405020304" pitchFamily="18" charset="0"/>
              </a:rPr>
              <a:t>Rashidah</a:t>
            </a:r>
            <a:r>
              <a:rPr lang="en-IN" sz="1600" dirty="0">
                <a:solidFill>
                  <a:srgbClr val="000000"/>
                </a:solidFill>
                <a:latin typeface="Times New Roman" panose="02020603050405020304" pitchFamily="18" charset="0"/>
                <a:ea typeface="Times New Roman" panose="02020603050405020304" pitchFamily="18" charset="0"/>
              </a:rPr>
              <a:t> Funke Olanrewaju, and </a:t>
            </a:r>
            <a:r>
              <a:rPr lang="en-IN" sz="1600" dirty="0" err="1">
                <a:solidFill>
                  <a:srgbClr val="000000"/>
                </a:solidFill>
                <a:latin typeface="Times New Roman" panose="02020603050405020304" pitchFamily="18" charset="0"/>
                <a:ea typeface="Times New Roman" panose="02020603050405020304" pitchFamily="18" charset="0"/>
              </a:rPr>
              <a:t>Wasiu</a:t>
            </a:r>
            <a:r>
              <a:rPr lang="en-IN" sz="1600" dirty="0">
                <a:solidFill>
                  <a:srgbClr val="000000"/>
                </a:solidFill>
                <a:latin typeface="Times New Roman" panose="02020603050405020304" pitchFamily="18" charset="0"/>
                <a:ea typeface="Times New Roman" panose="02020603050405020304" pitchFamily="18" charset="0"/>
              </a:rPr>
              <a:t> Adebayo Balogun. "Class attendance management system using face recognition." 2018 7th International Conference on Computer and Communication Engineering (ICCCE). IEEE, 2018.</a:t>
            </a:r>
            <a:endParaRPr lang="en-IN" sz="1600" dirty="0"/>
          </a:p>
        </p:txBody>
      </p:sp>
      <p:sp>
        <p:nvSpPr>
          <p:cNvPr id="4" name="Slide Number Placeholder 3">
            <a:extLst>
              <a:ext uri="{FF2B5EF4-FFF2-40B4-BE49-F238E27FC236}">
                <a16:creationId xmlns:a16="http://schemas.microsoft.com/office/drawing/2014/main" id="{5AC76016-1343-3BF6-6880-5463117E1183}"/>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273109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507" y="921858"/>
            <a:ext cx="10515600" cy="5936142"/>
          </a:xfrm>
        </p:spPr>
        <p:txBody>
          <a:bodyPr>
            <a:normAutofit/>
          </a:bodyPr>
          <a:lstStyle/>
          <a:p>
            <a:pPr algn="just">
              <a:lnSpc>
                <a:spcPct val="150000"/>
              </a:lnSpc>
            </a:pPr>
            <a:r>
              <a:rPr lang="en-US" sz="1600" dirty="0"/>
              <a:t>Attendance management system keeps track of daily attendance, working hours, breaks, login, and logout time. It prevents staff's time theft. An attendance management system integrates all attendance devices such as smart cards, biometric, and facial recognition devices in real-time.</a:t>
            </a:r>
          </a:p>
          <a:p>
            <a:pPr algn="just">
              <a:lnSpc>
                <a:spcPct val="150000"/>
              </a:lnSpc>
            </a:pPr>
            <a:r>
              <a:rPr lang="en-US" sz="1600" dirty="0"/>
              <a:t> Master Soft's Student attendance management software allows schools of all sizes to manage various attendance requirements. This system makes it easy to create daily attendance reports, absentee lists, letters and other documents almost effortlessly. Student attendance system helps teachers to mark online attendance of students during class &amp; reduce manual work. It is used to track student's attendance, absentee record, attendance history &amp; other related documents. Student attendance software allows you to record &amp; manage daily student attendance to speed up the daily attendance process.</a:t>
            </a:r>
          </a:p>
          <a:p>
            <a:pPr algn="just">
              <a:lnSpc>
                <a:spcPct val="150000"/>
              </a:lnSpc>
            </a:pPr>
            <a:r>
              <a:rPr lang="en-US" sz="1600" dirty="0"/>
              <a:t> Online attendance management system enables school administrators to record, manage &amp; compile daily student attendance data. Along with student attendance, this software also allows teachers to generate 100% accurate student attendance reports.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40930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Problem Formulation: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IN" sz="1600" dirty="0">
                <a:solidFill>
                  <a:srgbClr val="000000"/>
                </a:solidFill>
                <a:effectLst/>
                <a:latin typeface="Times New Roman" panose="02020603050405020304" pitchFamily="18" charset="0"/>
                <a:ea typeface="Times New Roman" panose="02020603050405020304" pitchFamily="18" charset="0"/>
              </a:rPr>
              <a:t>Attendance Management System is software developed for daily student attendance in schools, colleges and institutes. It facilitates to access the attendance information of a particular student in a particular class. Human brain can automatically and instantly detect and recognize multiple faces. But when it comes to computer, it is very difficult to do all the challenging tasks on the level of human brain. The face recognition is an integral part of biometrics. In biometrics, basic traits of human are matched to the existing data. Facial features are extracted and implemented through algorithms, which are efficient and some modifications are done to improve the existing algorithm models. Computers that detect and recognize faces could be applied to a wide variety of practical applications including criminal identification, security systems, identity verification etc.</a:t>
            </a: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7496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2D106E-2FDD-FFB7-9755-8E71D4264F4B}"/>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4" name="TextBox 3">
            <a:extLst>
              <a:ext uri="{FF2B5EF4-FFF2-40B4-BE49-F238E27FC236}">
                <a16:creationId xmlns:a16="http://schemas.microsoft.com/office/drawing/2014/main" id="{BB0E45C3-E70F-004D-892D-1E2D2D93CBCD}"/>
              </a:ext>
            </a:extLst>
          </p:cNvPr>
          <p:cNvSpPr txBox="1"/>
          <p:nvPr/>
        </p:nvSpPr>
        <p:spPr>
          <a:xfrm>
            <a:off x="699090" y="245952"/>
            <a:ext cx="9603857"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Preliminary Design of the project</a:t>
            </a:r>
          </a:p>
        </p:txBody>
      </p:sp>
      <p:pic>
        <p:nvPicPr>
          <p:cNvPr id="5" name="Picture 4">
            <a:extLst>
              <a:ext uri="{FF2B5EF4-FFF2-40B4-BE49-F238E27FC236}">
                <a16:creationId xmlns:a16="http://schemas.microsoft.com/office/drawing/2014/main" id="{EE9DCC15-D2D3-2EE0-DC4A-6971516DA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07" y="1531088"/>
            <a:ext cx="10321530" cy="4513146"/>
          </a:xfrm>
          <a:prstGeom prst="rect">
            <a:avLst/>
          </a:prstGeom>
        </p:spPr>
      </p:pic>
    </p:spTree>
    <p:extLst>
      <p:ext uri="{BB962C8B-B14F-4D97-AF65-F5344CB8AC3E}">
        <p14:creationId xmlns:p14="http://schemas.microsoft.com/office/powerpoint/2010/main" val="311995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Objectives of the work:</a:t>
            </a:r>
            <a:endParaRPr lang="en-US" dirty="0"/>
          </a:p>
        </p:txBody>
      </p:sp>
      <p:sp>
        <p:nvSpPr>
          <p:cNvPr id="3" name="Content Placeholder 2"/>
          <p:cNvSpPr>
            <a:spLocks noGrp="1"/>
          </p:cNvSpPr>
          <p:nvPr>
            <p:ph idx="1"/>
          </p:nvPr>
        </p:nvSpPr>
        <p:spPr>
          <a:xfrm>
            <a:off x="838200" y="1825625"/>
            <a:ext cx="10515600" cy="4895850"/>
          </a:xfrm>
        </p:spPr>
        <p:txBody>
          <a:bodyPr>
            <a:normAutofit/>
          </a:bodyPr>
          <a:lstStyle/>
          <a:p>
            <a:pPr marL="541020" marR="626110" indent="-6350" algn="just">
              <a:lnSpc>
                <a:spcPct val="150000"/>
              </a:lnSpc>
              <a:spcAft>
                <a:spcPts val="1190"/>
              </a:spcAft>
            </a:pPr>
            <a:r>
              <a:rPr lang="en-IN" sz="1600" dirty="0">
                <a:solidFill>
                  <a:srgbClr val="000000"/>
                </a:solidFill>
                <a:effectLst/>
                <a:latin typeface="Times New Roman" panose="02020603050405020304" pitchFamily="18" charset="0"/>
                <a:ea typeface="Times New Roman" panose="02020603050405020304" pitchFamily="18" charset="0"/>
              </a:rPr>
              <a:t>The "Attendance Management System" is a piece of software designed to track a student's attendance in college on a daily basis. The staff members in charge of the topics will be responsible for keeping track of the students' attendance. Each member of staff will be given a unique username and password based on the subject they are responsible for. This is where the accurate report based on student attendance is prepared. This approach will also assist in determining a student's attendance eligibility criteria. On a weekly and monthly basis, a report on the student's attendance is generated.</a:t>
            </a:r>
          </a:p>
          <a:p>
            <a:pPr marL="541020" marR="626110" indent="-6350" algn="just">
              <a:lnSpc>
                <a:spcPct val="150000"/>
              </a:lnSpc>
              <a:spcAft>
                <a:spcPts val="1190"/>
              </a:spcAft>
            </a:pPr>
            <a:r>
              <a:rPr lang="en-IN" sz="1600" b="1" dirty="0">
                <a:solidFill>
                  <a:srgbClr val="000000"/>
                </a:solidFill>
                <a:effectLst/>
                <a:latin typeface="Times New Roman" panose="02020603050405020304" pitchFamily="18" charset="0"/>
                <a:ea typeface="Times New Roman" panose="02020603050405020304" pitchFamily="18" charset="0"/>
              </a:rPr>
              <a:t>User Friendly</a:t>
            </a:r>
            <a:r>
              <a:rPr lang="en-IN" sz="1600" dirty="0">
                <a:solidFill>
                  <a:srgbClr val="000000"/>
                </a:solidFill>
                <a:effectLst/>
                <a:latin typeface="Times New Roman" panose="02020603050405020304" pitchFamily="18" charset="0"/>
                <a:ea typeface="Times New Roman" panose="02020603050405020304" pitchFamily="18" charset="0"/>
              </a:rPr>
              <a:t>: User interface is very easy. Data storing and recovery is fast and secured. In addition, application is provided with graphical representation for easier interpretation and analysis.</a:t>
            </a:r>
          </a:p>
          <a:p>
            <a:pPr algn="just">
              <a:lnSpc>
                <a:spcPct val="150000"/>
              </a:lnSpc>
            </a:pPr>
            <a:r>
              <a:rPr lang="en-IN" sz="1600" b="1" dirty="0">
                <a:solidFill>
                  <a:srgbClr val="000000"/>
                </a:solidFill>
                <a:effectLst/>
                <a:latin typeface="Times New Roman" panose="02020603050405020304" pitchFamily="18" charset="0"/>
                <a:ea typeface="Times New Roman" panose="02020603050405020304" pitchFamily="18" charset="0"/>
              </a:rPr>
              <a:t>Reports are Easily Generated</a:t>
            </a:r>
            <a:r>
              <a:rPr lang="en-IN" sz="1600" dirty="0">
                <a:solidFill>
                  <a:srgbClr val="000000"/>
                </a:solidFill>
                <a:effectLst/>
                <a:latin typeface="Times New Roman" panose="02020603050405020304" pitchFamily="18" charset="0"/>
                <a:ea typeface="Times New Roman" panose="02020603050405020304" pitchFamily="18" charset="0"/>
              </a:rPr>
              <a:t>:  Various reports, such as student-by-student attendance, day-by-day attendance, class-by-class attendance, month-by-month-by-month-by-month-by-month-by-month Instant access to current and historical reports is possible.</a:t>
            </a: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Methodology used:</a:t>
            </a:r>
            <a:endParaRPr lang="en-US" dirty="0"/>
          </a:p>
        </p:txBody>
      </p:sp>
      <p:sp>
        <p:nvSpPr>
          <p:cNvPr id="3" name="Content Placeholder 2"/>
          <p:cNvSpPr>
            <a:spLocks noGrp="1"/>
          </p:cNvSpPr>
          <p:nvPr>
            <p:ph idx="1"/>
          </p:nvPr>
        </p:nvSpPr>
        <p:spPr>
          <a:xfrm>
            <a:off x="838200" y="1496015"/>
            <a:ext cx="10515600" cy="5361985"/>
          </a:xfrm>
        </p:spPr>
        <p:txBody>
          <a:bodyPr>
            <a:noAutofit/>
          </a:bodyPr>
          <a:lstStyle/>
          <a:p>
            <a:pPr marL="376555" marR="568325" indent="-6350" algn="just">
              <a:lnSpc>
                <a:spcPct val="151000"/>
              </a:lnSpc>
              <a:spcAft>
                <a:spcPts val="1190"/>
              </a:spcAft>
            </a:pPr>
            <a:r>
              <a:rPr lang="en-IN" sz="1600" dirty="0">
                <a:solidFill>
                  <a:srgbClr val="000000"/>
                </a:solidFill>
                <a:effectLst/>
                <a:latin typeface="Times New Roman" panose="02020603050405020304" pitchFamily="18" charset="0"/>
                <a:ea typeface="Times New Roman" panose="02020603050405020304" pitchFamily="18" charset="0"/>
              </a:rPr>
              <a:t>The proposed system face recognition-based attendance system can be divided into five main modules. The modules and their functions are defined as follows. </a:t>
            </a:r>
          </a:p>
          <a:p>
            <a:pPr marL="376555" marR="568325" indent="-6350" algn="just">
              <a:lnSpc>
                <a:spcPct val="151000"/>
              </a:lnSpc>
              <a:spcAft>
                <a:spcPts val="1190"/>
              </a:spcAft>
            </a:pPr>
            <a:r>
              <a:rPr lang="en-IN" sz="1600" dirty="0">
                <a:solidFill>
                  <a:srgbClr val="000000"/>
                </a:solidFill>
                <a:effectLst/>
                <a:latin typeface="Times New Roman" panose="02020603050405020304" pitchFamily="18" charset="0"/>
                <a:ea typeface="Times New Roman" panose="02020603050405020304" pitchFamily="18" charset="0"/>
              </a:rPr>
              <a:t>a. </a:t>
            </a:r>
            <a:r>
              <a:rPr lang="en-IN" sz="1600" b="1" dirty="0">
                <a:solidFill>
                  <a:srgbClr val="000000"/>
                </a:solidFill>
                <a:effectLst/>
                <a:latin typeface="Times New Roman" panose="02020603050405020304" pitchFamily="18" charset="0"/>
                <a:ea typeface="Times New Roman" panose="02020603050405020304" pitchFamily="18" charset="0"/>
              </a:rPr>
              <a:t>Image Capture</a:t>
            </a:r>
            <a:r>
              <a:rPr lang="en-IN" sz="1600" dirty="0">
                <a:solidFill>
                  <a:srgbClr val="000000"/>
                </a:solidFill>
                <a:effectLst/>
                <a:latin typeface="Times New Roman" panose="02020603050405020304" pitchFamily="18" charset="0"/>
                <a:ea typeface="Times New Roman" panose="02020603050405020304" pitchFamily="18" charset="0"/>
              </a:rPr>
              <a:t>: The high-resolution camera which is used for capturing video is used to take frontal images of the students.</a:t>
            </a:r>
          </a:p>
          <a:p>
            <a:pPr marL="376555" marR="568325" indent="-6350" algn="just">
              <a:lnSpc>
                <a:spcPct val="151000"/>
              </a:lnSpc>
              <a:spcAft>
                <a:spcPts val="1190"/>
              </a:spcAft>
            </a:pPr>
            <a:r>
              <a:rPr lang="en-IN" sz="1600" dirty="0">
                <a:solidFill>
                  <a:srgbClr val="000000"/>
                </a:solidFill>
                <a:effectLst/>
                <a:latin typeface="Times New Roman" panose="02020603050405020304" pitchFamily="18" charset="0"/>
                <a:ea typeface="Times New Roman" panose="02020603050405020304" pitchFamily="18" charset="0"/>
              </a:rPr>
              <a:t>b. </a:t>
            </a:r>
            <a:r>
              <a:rPr lang="en-IN" sz="1600" b="1" dirty="0">
                <a:solidFill>
                  <a:srgbClr val="000000"/>
                </a:solidFill>
                <a:effectLst/>
                <a:latin typeface="Times New Roman" panose="02020603050405020304" pitchFamily="18" charset="0"/>
                <a:ea typeface="Times New Roman" panose="02020603050405020304" pitchFamily="18" charset="0"/>
              </a:rPr>
              <a:t>Pre-processing</a:t>
            </a:r>
            <a:r>
              <a:rPr lang="en-IN" sz="1600" dirty="0">
                <a:solidFill>
                  <a:srgbClr val="000000"/>
                </a:solidFill>
                <a:effectLst/>
                <a:latin typeface="Times New Roman" panose="02020603050405020304" pitchFamily="18" charset="0"/>
                <a:ea typeface="Times New Roman" panose="02020603050405020304" pitchFamily="18" charset="0"/>
              </a:rPr>
              <a:t>: The images are converted from RGB to Grayscale and are scaled down by a factor of 1.2.</a:t>
            </a:r>
          </a:p>
          <a:p>
            <a:pPr marL="376555" marR="568325" indent="-6350" algn="just">
              <a:lnSpc>
                <a:spcPct val="151000"/>
              </a:lnSpc>
              <a:spcAft>
                <a:spcPts val="1190"/>
              </a:spcAft>
            </a:pPr>
            <a:r>
              <a:rPr lang="en-IN" sz="1600" dirty="0">
                <a:solidFill>
                  <a:srgbClr val="000000"/>
                </a:solidFill>
                <a:effectLst/>
                <a:latin typeface="Times New Roman" panose="02020603050405020304" pitchFamily="18" charset="0"/>
                <a:ea typeface="Times New Roman" panose="02020603050405020304" pitchFamily="18" charset="0"/>
              </a:rPr>
              <a:t>c. </a:t>
            </a:r>
            <a:r>
              <a:rPr lang="en-IN" sz="1600" b="1" dirty="0">
                <a:solidFill>
                  <a:srgbClr val="000000"/>
                </a:solidFill>
                <a:effectLst/>
                <a:latin typeface="Times New Roman" panose="02020603050405020304" pitchFamily="18" charset="0"/>
                <a:ea typeface="Times New Roman" panose="02020603050405020304" pitchFamily="18" charset="0"/>
              </a:rPr>
              <a:t>Face Detection</a:t>
            </a:r>
            <a:r>
              <a:rPr lang="en-IN" sz="1600" dirty="0">
                <a:solidFill>
                  <a:srgbClr val="000000"/>
                </a:solidFill>
                <a:effectLst/>
                <a:latin typeface="Times New Roman" panose="02020603050405020304" pitchFamily="18" charset="0"/>
                <a:ea typeface="Times New Roman" panose="02020603050405020304" pitchFamily="18" charset="0"/>
              </a:rPr>
              <a:t>: A proper and efficient face detection algorithm always increases the performance of face recognition systems. Various algorithms are proposed for face detection such as face knowledge-based methods, feature invariant methods, machine learning based methods. In this project, I implemented a system for locating faces in digital images. These are in JPEG format only. Before we continue, we must differentiate between face recognition and face detection. They are not the same, but one depends on the other. In this case face recognition needs face detection for making an identification to “recognize” a face. I will only cover face detection. Face detection uses classifiers, which are algorithms that detects what is either a face (1) or not a face (0) in an image.</a:t>
            </a:r>
          </a:p>
          <a:p>
            <a:pPr marL="0" indent="0">
              <a:buNone/>
            </a:pPr>
            <a:br>
              <a:rPr lang="en-IN" sz="1600" dirty="0">
                <a:solidFill>
                  <a:srgbClr val="000000"/>
                </a:solidFill>
                <a:effectLst/>
                <a:latin typeface="Times New Roman" panose="02020603050405020304" pitchFamily="18" charset="0"/>
                <a:ea typeface="Times New Roman" panose="02020603050405020304" pitchFamily="18" charset="0"/>
              </a:rPr>
            </a:b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371258-A89C-121F-809B-B210C65DCA93}"/>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4" name="Picture 3">
            <a:extLst>
              <a:ext uri="{FF2B5EF4-FFF2-40B4-BE49-F238E27FC236}">
                <a16:creationId xmlns:a16="http://schemas.microsoft.com/office/drawing/2014/main" id="{E8AD78AB-A044-D306-F261-15A04881C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87781"/>
            <a:ext cx="4838036" cy="4751512"/>
          </a:xfrm>
          <a:prstGeom prst="rect">
            <a:avLst/>
          </a:prstGeom>
        </p:spPr>
      </p:pic>
      <p:pic>
        <p:nvPicPr>
          <p:cNvPr id="8" name="Content Placeholder 7">
            <a:extLst>
              <a:ext uri="{FF2B5EF4-FFF2-40B4-BE49-F238E27FC236}">
                <a16:creationId xmlns:a16="http://schemas.microsoft.com/office/drawing/2014/main" id="{DCE90A2C-855C-3EBC-B383-DAC5B60E9D5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287779"/>
            <a:ext cx="5181600" cy="4751513"/>
          </a:xfrm>
          <a:prstGeom prst="rect">
            <a:avLst/>
          </a:prstGeom>
        </p:spPr>
      </p:pic>
    </p:spTree>
    <p:extLst>
      <p:ext uri="{BB962C8B-B14F-4D97-AF65-F5344CB8AC3E}">
        <p14:creationId xmlns:p14="http://schemas.microsoft.com/office/powerpoint/2010/main" val="205592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43EC3D-29D5-15E5-34B2-A6AB8B4B3110}"/>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4" name="TextBox 3">
            <a:extLst>
              <a:ext uri="{FF2B5EF4-FFF2-40B4-BE49-F238E27FC236}">
                <a16:creationId xmlns:a16="http://schemas.microsoft.com/office/drawing/2014/main" id="{B24D3666-EA7E-4130-AD5B-393D3973744B}"/>
              </a:ext>
            </a:extLst>
          </p:cNvPr>
          <p:cNvSpPr txBox="1"/>
          <p:nvPr/>
        </p:nvSpPr>
        <p:spPr>
          <a:xfrm>
            <a:off x="1049965" y="564929"/>
            <a:ext cx="10656482" cy="769441"/>
          </a:xfrm>
          <a:prstGeom prst="rect">
            <a:avLst/>
          </a:prstGeom>
          <a:noFill/>
        </p:spPr>
        <p:txBody>
          <a:bodyPr wrap="square">
            <a:spAutoFit/>
          </a:bodyPr>
          <a:lstStyle/>
          <a:p>
            <a:r>
              <a:rPr lang="en-IN" sz="4400" b="1" dirty="0">
                <a:latin typeface="Times New Roman" panose="02020603050405020304" pitchFamily="18" charset="0"/>
                <a:ea typeface="+mn-ea"/>
                <a:cs typeface="Times New Roman" panose="02020603050405020304" pitchFamily="18" charset="0"/>
              </a:rPr>
              <a:t>Feature/characteristics Identification</a:t>
            </a:r>
            <a:endParaRPr lang="en-IN" sz="4400" dirty="0"/>
          </a:p>
        </p:txBody>
      </p:sp>
      <p:sp>
        <p:nvSpPr>
          <p:cNvPr id="6" name="TextBox 5">
            <a:extLst>
              <a:ext uri="{FF2B5EF4-FFF2-40B4-BE49-F238E27FC236}">
                <a16:creationId xmlns:a16="http://schemas.microsoft.com/office/drawing/2014/main" id="{22A15209-9954-A500-12D9-E50BE5C2AD91}"/>
              </a:ext>
            </a:extLst>
          </p:cNvPr>
          <p:cNvSpPr txBox="1"/>
          <p:nvPr/>
        </p:nvSpPr>
        <p:spPr>
          <a:xfrm>
            <a:off x="1209453" y="1764199"/>
            <a:ext cx="10496994" cy="2677656"/>
          </a:xfrm>
          <a:prstGeom prst="rect">
            <a:avLst/>
          </a:prstGeom>
          <a:noFill/>
        </p:spPr>
        <p:txBody>
          <a:bodyPr wrap="square">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1.Uses LBPH (Local Binary Pattern Histogram) algorithm for face </a:t>
            </a:r>
            <a:r>
              <a:rPr lang="en-IN" sz="2400" dirty="0" err="1">
                <a:latin typeface="Calibri" panose="020F0502020204030204" pitchFamily="34" charset="0"/>
                <a:ea typeface="Calibri" panose="020F0502020204030204" pitchFamily="34" charset="0"/>
                <a:cs typeface="Calibri" panose="020F0502020204030204" pitchFamily="34" charset="0"/>
              </a:rPr>
              <a:t>recognization</a:t>
            </a:r>
            <a:r>
              <a:rPr lang="en-IN" sz="2400" dirty="0">
                <a:latin typeface="Calibri" panose="020F0502020204030204" pitchFamily="34" charset="0"/>
                <a:ea typeface="Calibri" panose="020F0502020204030204" pitchFamily="34" charset="0"/>
                <a:cs typeface="Calibri" panose="020F0502020204030204" pitchFamily="34" charset="0"/>
              </a:rPr>
              <a:t>.</a:t>
            </a:r>
          </a:p>
          <a:p>
            <a:r>
              <a:rPr lang="en-IN" sz="2400" dirty="0">
                <a:latin typeface="Calibri" panose="020F0502020204030204" pitchFamily="34" charset="0"/>
                <a:ea typeface="Calibri" panose="020F0502020204030204" pitchFamily="34" charset="0"/>
                <a:cs typeface="Calibri" panose="020F0502020204030204" pitchFamily="34" charset="0"/>
              </a:rPr>
              <a:t>2. Score of minimum 100 required to perfectly match a face.</a:t>
            </a:r>
          </a:p>
          <a:p>
            <a:r>
              <a:rPr lang="en-IN" sz="2400" dirty="0">
                <a:latin typeface="Calibri" panose="020F0502020204030204" pitchFamily="34" charset="0"/>
                <a:ea typeface="Calibri" panose="020F0502020204030204" pitchFamily="34" charset="0"/>
                <a:cs typeface="Calibri" panose="020F0502020204030204" pitchFamily="34" charset="0"/>
              </a:rPr>
              <a:t>3. Metric : Camera Resolution</a:t>
            </a:r>
          </a:p>
          <a:p>
            <a:r>
              <a:rPr lang="en-IN" sz="2400" dirty="0">
                <a:latin typeface="Calibri" panose="020F0502020204030204" pitchFamily="34" charset="0"/>
                <a:ea typeface="Calibri" panose="020F0502020204030204" pitchFamily="34" charset="0"/>
                <a:cs typeface="Calibri" panose="020F0502020204030204" pitchFamily="34" charset="0"/>
              </a:rPr>
              <a:t>4.  As prototype, it is fixed to 15 users only but scalable design</a:t>
            </a:r>
          </a:p>
          <a:p>
            <a:r>
              <a:rPr lang="en-IN" sz="2400" dirty="0">
                <a:latin typeface="Calibri" panose="020F0502020204030204" pitchFamily="34" charset="0"/>
                <a:ea typeface="Calibri" panose="020F0502020204030204" pitchFamily="34" charset="0"/>
                <a:cs typeface="Calibri" panose="020F0502020204030204" pitchFamily="34" charset="0"/>
              </a:rPr>
              <a:t>5. Requires good lightning condition for better camera capture ability</a:t>
            </a:r>
          </a:p>
          <a:p>
            <a:r>
              <a:rPr lang="en-IN" sz="2400" dirty="0">
                <a:latin typeface="Calibri" panose="020F0502020204030204" pitchFamily="34" charset="0"/>
                <a:ea typeface="Calibri" panose="020F0502020204030204" pitchFamily="34" charset="0"/>
                <a:cs typeface="Calibri" panose="020F0502020204030204" pitchFamily="34" charset="0"/>
              </a:rPr>
              <a:t>6.  Attendance sheet is .csv file format and can be digitally distributed and 				   maintained. </a:t>
            </a:r>
          </a:p>
        </p:txBody>
      </p:sp>
    </p:spTree>
    <p:extLst>
      <p:ext uri="{BB962C8B-B14F-4D97-AF65-F5344CB8AC3E}">
        <p14:creationId xmlns:p14="http://schemas.microsoft.com/office/powerpoint/2010/main" val="4697806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6225</TotalTime>
  <Words>1769</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Arial</vt:lpstr>
      <vt:lpstr>Calibri</vt:lpstr>
      <vt:lpstr>Calibri Light</vt:lpstr>
      <vt:lpstr>Casper</vt:lpstr>
      <vt:lpstr>Raleway ExtraBold</vt:lpstr>
      <vt:lpstr>Söhne</vt:lpstr>
      <vt:lpstr>Symbol</vt:lpstr>
      <vt:lpstr>Times New Roman</vt:lpstr>
      <vt:lpstr>Wingdings</vt:lpstr>
      <vt:lpstr>1_Office Theme</vt:lpstr>
      <vt:lpstr>2_Office Theme</vt:lpstr>
      <vt:lpstr>Contents Slide Master</vt:lpstr>
      <vt:lpstr>PowerPoint Presentation</vt:lpstr>
      <vt:lpstr>Introduction to Project:</vt:lpstr>
      <vt:lpstr>PowerPoint Presentation</vt:lpstr>
      <vt:lpstr>Problem Formulation:</vt:lpstr>
      <vt:lpstr>PowerPoint Presentation</vt:lpstr>
      <vt:lpstr>Objectives of the work:</vt:lpstr>
      <vt:lpstr>Methodology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vinay kumar</cp:lastModifiedBy>
  <cp:revision>494</cp:revision>
  <dcterms:created xsi:type="dcterms:W3CDTF">2019-01-09T10:33:58Z</dcterms:created>
  <dcterms:modified xsi:type="dcterms:W3CDTF">2024-03-28T09:28:09Z</dcterms:modified>
</cp:coreProperties>
</file>