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686" r:id="rId2"/>
    <p:sldMasterId id="2147483745" r:id="rId3"/>
  </p:sldMasterIdLst>
  <p:notesMasterIdLst>
    <p:notesMasterId r:id="rId20"/>
  </p:notesMasterIdLst>
  <p:handoutMasterIdLst>
    <p:handoutMasterId r:id="rId21"/>
  </p:handoutMasterIdLst>
  <p:sldIdLst>
    <p:sldId id="277" r:id="rId4"/>
    <p:sldId id="399" r:id="rId5"/>
    <p:sldId id="400" r:id="rId6"/>
    <p:sldId id="408" r:id="rId7"/>
    <p:sldId id="401" r:id="rId8"/>
    <p:sldId id="402" r:id="rId9"/>
    <p:sldId id="417" r:id="rId10"/>
    <p:sldId id="418" r:id="rId11"/>
    <p:sldId id="404" r:id="rId12"/>
    <p:sldId id="414" r:id="rId13"/>
    <p:sldId id="405" r:id="rId14"/>
    <p:sldId id="406" r:id="rId15"/>
    <p:sldId id="407" r:id="rId16"/>
    <p:sldId id="411" r:id="rId17"/>
    <p:sldId id="412" r:id="rId18"/>
    <p:sldId id="4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DCDBBEF-AA6C-4BA6-85B2-A17D7F280E38}"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26581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08745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40832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351757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74098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43015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593056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82293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547529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7932362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3525049"/>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541365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65781900"/>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4459315"/>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1672451"/>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58066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72511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image" Target="../media/image9.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8.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167140627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660" r:id="rId18"/>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80447" y="1290918"/>
            <a:ext cx="6847009" cy="327912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AI-ML</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9560"/>
            <a:ext cx="5524301" cy="42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715154"/>
            <a:ext cx="84998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dirty="0">
                <a:latin typeface="Raleway ExtraBold" pitchFamily="34" charset="-52"/>
              </a:rPr>
              <a:t>Predictive Modeling for Loan Approval Rates</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1735283" cy="707886"/>
          </a:xfrm>
          <a:prstGeom prst="rect">
            <a:avLst/>
          </a:prstGeom>
          <a:noFill/>
        </p:spPr>
        <p:txBody>
          <a:bodyPr wrap="none" rtlCol="0">
            <a:spAutoFit/>
          </a:bodyPr>
          <a:lstStyle/>
          <a:p>
            <a:r>
              <a:rPr lang="en-US" sz="2000" b="1" dirty="0"/>
              <a:t>Submitted by: </a:t>
            </a:r>
          </a:p>
          <a:p>
            <a:endParaRPr lang="en-US" sz="2000" dirty="0"/>
          </a:p>
        </p:txBody>
      </p:sp>
      <p:sp>
        <p:nvSpPr>
          <p:cNvPr id="6" name="TextBox 5"/>
          <p:cNvSpPr txBox="1"/>
          <p:nvPr/>
        </p:nvSpPr>
        <p:spPr>
          <a:xfrm>
            <a:off x="7681250" y="4725655"/>
            <a:ext cx="3106813" cy="1015663"/>
          </a:xfrm>
          <a:prstGeom prst="rect">
            <a:avLst/>
          </a:prstGeom>
          <a:noFill/>
        </p:spPr>
        <p:txBody>
          <a:bodyPr wrap="none" rtlCol="0">
            <a:spAutoFit/>
          </a:bodyPr>
          <a:lstStyle/>
          <a:p>
            <a:r>
              <a:rPr lang="en-US" sz="2000" b="1" dirty="0"/>
              <a:t>Under the Supervision of: </a:t>
            </a:r>
            <a:endParaRPr lang="en-US" sz="2000" dirty="0"/>
          </a:p>
          <a:p>
            <a:r>
              <a:rPr lang="en-US" sz="2000" dirty="0"/>
              <a:t>Prof. </a:t>
            </a:r>
            <a:r>
              <a:rPr lang="en-US" sz="2000" dirty="0" err="1"/>
              <a:t>Pramod</a:t>
            </a:r>
            <a:r>
              <a:rPr lang="en-US" sz="2000" dirty="0"/>
              <a:t> </a:t>
            </a:r>
            <a:r>
              <a:rPr lang="en-US" sz="2000" dirty="0" err="1"/>
              <a:t>Vishwakarma</a:t>
            </a:r>
            <a:r>
              <a:rPr lang="en-US" sz="2000" dirty="0"/>
              <a:t>  </a:t>
            </a:r>
          </a:p>
          <a:p>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567284597"/>
              </p:ext>
            </p:extLst>
          </p:nvPr>
        </p:nvGraphicFramePr>
        <p:xfrm>
          <a:off x="1185994" y="5072084"/>
          <a:ext cx="3024073" cy="928243"/>
        </p:xfrm>
        <a:graphic>
          <a:graphicData uri="http://schemas.openxmlformats.org/drawingml/2006/table">
            <a:tbl>
              <a:tblPr firstRow="1" firstCol="1" bandRow="1"/>
              <a:tblGrid>
                <a:gridCol w="1664021">
                  <a:extLst>
                    <a:ext uri="{9D8B030D-6E8A-4147-A177-3AD203B41FA5}">
                      <a16:colId xmlns:a16="http://schemas.microsoft.com/office/drawing/2014/main" val="20000"/>
                    </a:ext>
                  </a:extLst>
                </a:gridCol>
                <a:gridCol w="1360052">
                  <a:extLst>
                    <a:ext uri="{9D8B030D-6E8A-4147-A177-3AD203B41FA5}">
                      <a16:colId xmlns:a16="http://schemas.microsoft.com/office/drawing/2014/main" val="20001"/>
                    </a:ext>
                  </a:extLst>
                </a:gridCol>
              </a:tblGrid>
              <a:tr h="173908">
                <a:tc>
                  <a:txBody>
                    <a:bodyPr/>
                    <a:lstStyle/>
                    <a:p>
                      <a:pPr marL="463550" marR="0" indent="0">
                        <a:lnSpc>
                          <a:spcPct val="107000"/>
                        </a:lnSpc>
                        <a:spcBef>
                          <a:spcPts val="0"/>
                        </a:spcBef>
                        <a:spcAft>
                          <a:spcPts val="0"/>
                        </a:spcAft>
                      </a:pPr>
                      <a:r>
                        <a:rPr lang="en-IN" sz="1200" dirty="0">
                          <a:solidFill>
                            <a:srgbClr val="000000"/>
                          </a:solidFill>
                          <a:effectLst/>
                          <a:latin typeface="Times New Roman"/>
                          <a:ea typeface="Times New Roman"/>
                          <a:cs typeface="Times New Roman"/>
                        </a:rPr>
                        <a:t>KARAN JAIN</a:t>
                      </a:r>
                      <a:endParaRPr lang="en-US" sz="1200" dirty="0">
                        <a:solidFill>
                          <a:srgbClr val="000000"/>
                        </a:solidFill>
                        <a:effectLst/>
                        <a:latin typeface="Times New Roman"/>
                        <a:ea typeface="Times New Roman"/>
                        <a:cs typeface="Times New Roman"/>
                      </a:endParaRPr>
                    </a:p>
                  </a:txBody>
                  <a:tcPr marL="3810" marR="5715" marT="635" marB="0">
                    <a:lnL w="12700" cap="flat" cmpd="sng" algn="ctr">
                      <a:solidFill>
                        <a:srgbClr val="5B9BD4"/>
                      </a:solidFill>
                      <a:prstDash val="solid"/>
                      <a:round/>
                      <a:headEnd type="none" w="med" len="med"/>
                      <a:tailEnd type="none" w="med" len="med"/>
                    </a:lnL>
                    <a:lnR w="12700" cap="flat" cmpd="sng" algn="ctr">
                      <a:solidFill>
                        <a:srgbClr val="5B9BD4"/>
                      </a:solidFill>
                      <a:prstDash val="solid"/>
                      <a:round/>
                      <a:headEnd type="none" w="med" len="med"/>
                      <a:tailEnd type="none" w="med" len="med"/>
                    </a:lnR>
                    <a:lnT w="12700" cap="flat" cmpd="sng" algn="ctr">
                      <a:solidFill>
                        <a:srgbClr val="5B9BD4"/>
                      </a:solidFill>
                      <a:prstDash val="solid"/>
                      <a:round/>
                      <a:headEnd type="none" w="med" len="med"/>
                      <a:tailEnd type="none" w="med" len="med"/>
                    </a:lnT>
                    <a:lnB w="12700" cap="flat" cmpd="sng" algn="ctr">
                      <a:solidFill>
                        <a:srgbClr val="5B9BD4"/>
                      </a:solidFill>
                      <a:prstDash val="solid"/>
                      <a:round/>
                      <a:headEnd type="none" w="med" len="med"/>
                      <a:tailEnd type="none" w="med" len="med"/>
                    </a:lnB>
                  </a:tcPr>
                </a:tc>
                <a:tc>
                  <a:txBody>
                    <a:bodyPr/>
                    <a:lstStyle/>
                    <a:p>
                      <a:pPr marL="12065" marR="0" indent="0" algn="ctr">
                        <a:lnSpc>
                          <a:spcPct val="107000"/>
                        </a:lnSpc>
                        <a:spcBef>
                          <a:spcPts val="0"/>
                        </a:spcBef>
                        <a:spcAft>
                          <a:spcPts val="0"/>
                        </a:spcAft>
                      </a:pPr>
                      <a:r>
                        <a:rPr lang="en-IN" sz="1200">
                          <a:solidFill>
                            <a:srgbClr val="000000"/>
                          </a:solidFill>
                          <a:effectLst/>
                          <a:latin typeface="Times New Roman"/>
                          <a:ea typeface="Times New Roman"/>
                          <a:cs typeface="Times New Roman"/>
                        </a:rPr>
                        <a:t>21BCS8804</a:t>
                      </a:r>
                      <a:endParaRPr lang="en-US" sz="1200">
                        <a:solidFill>
                          <a:srgbClr val="000000"/>
                        </a:solidFill>
                        <a:effectLst/>
                        <a:latin typeface="Times New Roman"/>
                        <a:ea typeface="Times New Roman"/>
                        <a:cs typeface="Times New Roman"/>
                      </a:endParaRPr>
                    </a:p>
                  </a:txBody>
                  <a:tcPr marL="3810" marR="5715" marT="635" marB="0">
                    <a:lnL w="12700" cap="flat" cmpd="sng" algn="ctr">
                      <a:solidFill>
                        <a:srgbClr val="5B9BD4"/>
                      </a:solidFill>
                      <a:prstDash val="solid"/>
                      <a:round/>
                      <a:headEnd type="none" w="med" len="med"/>
                      <a:tailEnd type="none" w="med" len="med"/>
                    </a:lnL>
                    <a:lnR w="12700" cap="flat" cmpd="sng" algn="ctr">
                      <a:solidFill>
                        <a:srgbClr val="5B9BD4"/>
                      </a:solidFill>
                      <a:prstDash val="solid"/>
                      <a:round/>
                      <a:headEnd type="none" w="med" len="med"/>
                      <a:tailEnd type="none" w="med" len="med"/>
                    </a:lnR>
                    <a:lnT w="12700" cap="flat" cmpd="sng" algn="ctr">
                      <a:solidFill>
                        <a:srgbClr val="5B9BD4"/>
                      </a:solidFill>
                      <a:prstDash val="solid"/>
                      <a:round/>
                      <a:headEnd type="none" w="med" len="med"/>
                      <a:tailEnd type="none" w="med" len="med"/>
                    </a:lnT>
                    <a:lnB w="12700" cap="flat" cmpd="sng" algn="ctr">
                      <a:solidFill>
                        <a:srgbClr val="5B9BD4"/>
                      </a:solidFill>
                      <a:prstDash val="solid"/>
                      <a:round/>
                      <a:headEnd type="none" w="med" len="med"/>
                      <a:tailEnd type="none" w="med" len="med"/>
                    </a:lnB>
                  </a:tcPr>
                </a:tc>
                <a:extLst>
                  <a:ext uri="{0D108BD9-81ED-4DB2-BD59-A6C34878D82A}">
                    <a16:rowId xmlns:a16="http://schemas.microsoft.com/office/drawing/2014/main" val="10000"/>
                  </a:ext>
                </a:extLst>
              </a:tr>
              <a:tr h="173908">
                <a:tc>
                  <a:txBody>
                    <a:bodyPr/>
                    <a:lstStyle/>
                    <a:p>
                      <a:pPr marL="12065" marR="0" indent="0" algn="ctr">
                        <a:lnSpc>
                          <a:spcPct val="107000"/>
                        </a:lnSpc>
                        <a:spcBef>
                          <a:spcPts val="0"/>
                        </a:spcBef>
                        <a:spcAft>
                          <a:spcPts val="0"/>
                        </a:spcAft>
                      </a:pPr>
                      <a:r>
                        <a:rPr lang="en-US" sz="1200" dirty="0">
                          <a:solidFill>
                            <a:srgbClr val="000000"/>
                          </a:solidFill>
                          <a:effectLst/>
                          <a:latin typeface="Times New Roman"/>
                          <a:ea typeface="Times New Roman"/>
                          <a:cs typeface="Times New Roman"/>
                        </a:rPr>
                        <a:t>VATHADA LIKHITH SAI </a:t>
                      </a:r>
                    </a:p>
                  </a:txBody>
                  <a:tcPr marL="3810" marR="5715" marT="635" marB="0">
                    <a:lnL w="12700" cap="flat" cmpd="sng" algn="ctr">
                      <a:solidFill>
                        <a:srgbClr val="5B9BD4"/>
                      </a:solidFill>
                      <a:prstDash val="solid"/>
                      <a:round/>
                      <a:headEnd type="none" w="med" len="med"/>
                      <a:tailEnd type="none" w="med" len="med"/>
                    </a:lnL>
                    <a:lnR w="12700" cap="flat" cmpd="sng" algn="ctr">
                      <a:solidFill>
                        <a:srgbClr val="5B9BD4"/>
                      </a:solidFill>
                      <a:prstDash val="solid"/>
                      <a:round/>
                      <a:headEnd type="none" w="med" len="med"/>
                      <a:tailEnd type="none" w="med" len="med"/>
                    </a:lnR>
                    <a:lnT w="12700" cap="flat" cmpd="sng" algn="ctr">
                      <a:solidFill>
                        <a:srgbClr val="5B9BD4"/>
                      </a:solidFill>
                      <a:prstDash val="solid"/>
                      <a:round/>
                      <a:headEnd type="none" w="med" len="med"/>
                      <a:tailEnd type="none" w="med" len="med"/>
                    </a:lnT>
                    <a:lnB w="12700" cap="flat" cmpd="sng" algn="ctr">
                      <a:solidFill>
                        <a:srgbClr val="5B9BD4"/>
                      </a:solidFill>
                      <a:prstDash val="solid"/>
                      <a:round/>
                      <a:headEnd type="none" w="med" len="med"/>
                      <a:tailEnd type="none" w="med" len="med"/>
                    </a:lnB>
                  </a:tcPr>
                </a:tc>
                <a:tc>
                  <a:txBody>
                    <a:bodyPr/>
                    <a:lstStyle/>
                    <a:p>
                      <a:pPr marL="12065" marR="0" indent="0" algn="ctr">
                        <a:lnSpc>
                          <a:spcPct val="107000"/>
                        </a:lnSpc>
                        <a:spcBef>
                          <a:spcPts val="0"/>
                        </a:spcBef>
                        <a:spcAft>
                          <a:spcPts val="0"/>
                        </a:spcAft>
                      </a:pPr>
                      <a:r>
                        <a:rPr lang="en-US" sz="1200" dirty="0">
                          <a:solidFill>
                            <a:srgbClr val="000000"/>
                          </a:solidFill>
                          <a:effectLst/>
                          <a:latin typeface="Times New Roman"/>
                          <a:ea typeface="Times New Roman"/>
                          <a:cs typeface="Times New Roman"/>
                        </a:rPr>
                        <a:t>20BCS4593</a:t>
                      </a:r>
                    </a:p>
                  </a:txBody>
                  <a:tcPr marL="3810" marR="5715" marT="635" marB="0">
                    <a:lnL w="12700" cap="flat" cmpd="sng" algn="ctr">
                      <a:solidFill>
                        <a:srgbClr val="5B9BD4"/>
                      </a:solidFill>
                      <a:prstDash val="solid"/>
                      <a:round/>
                      <a:headEnd type="none" w="med" len="med"/>
                      <a:tailEnd type="none" w="med" len="med"/>
                    </a:lnL>
                    <a:lnR w="12700" cap="flat" cmpd="sng" algn="ctr">
                      <a:solidFill>
                        <a:srgbClr val="5B9BD4"/>
                      </a:solidFill>
                      <a:prstDash val="solid"/>
                      <a:round/>
                      <a:headEnd type="none" w="med" len="med"/>
                      <a:tailEnd type="none" w="med" len="med"/>
                    </a:lnR>
                    <a:lnT w="12700" cap="flat" cmpd="sng" algn="ctr">
                      <a:solidFill>
                        <a:srgbClr val="5B9BD4"/>
                      </a:solidFill>
                      <a:prstDash val="solid"/>
                      <a:round/>
                      <a:headEnd type="none" w="med" len="med"/>
                      <a:tailEnd type="none" w="med" len="med"/>
                    </a:lnT>
                    <a:lnB w="12700" cap="flat" cmpd="sng" algn="ctr">
                      <a:solidFill>
                        <a:srgbClr val="5B9BD4"/>
                      </a:solidFill>
                      <a:prstDash val="solid"/>
                      <a:round/>
                      <a:headEnd type="none" w="med" len="med"/>
                      <a:tailEnd type="none" w="med" len="med"/>
                    </a:lnB>
                  </a:tcPr>
                </a:tc>
                <a:extLst>
                  <a:ext uri="{0D108BD9-81ED-4DB2-BD59-A6C34878D82A}">
                    <a16:rowId xmlns:a16="http://schemas.microsoft.com/office/drawing/2014/main" val="10001"/>
                  </a:ext>
                </a:extLst>
              </a:tr>
              <a:tr h="173908">
                <a:tc>
                  <a:txBody>
                    <a:bodyPr/>
                    <a:lstStyle/>
                    <a:p>
                      <a:pPr marL="12065" marR="0" indent="0" algn="ctr">
                        <a:lnSpc>
                          <a:spcPct val="107000"/>
                        </a:lnSpc>
                        <a:spcBef>
                          <a:spcPts val="0"/>
                        </a:spcBef>
                        <a:spcAft>
                          <a:spcPts val="0"/>
                        </a:spcAft>
                      </a:pPr>
                      <a:r>
                        <a:rPr lang="en-IN" sz="1200">
                          <a:solidFill>
                            <a:srgbClr val="000000"/>
                          </a:solidFill>
                          <a:effectLst/>
                          <a:latin typeface="Times New Roman"/>
                          <a:ea typeface="Times New Roman"/>
                          <a:cs typeface="Times New Roman"/>
                        </a:rPr>
                        <a:t>MITALI GUPTA</a:t>
                      </a:r>
                      <a:endParaRPr lang="en-US" sz="1200">
                        <a:solidFill>
                          <a:srgbClr val="000000"/>
                        </a:solidFill>
                        <a:effectLst/>
                        <a:latin typeface="Times New Roman"/>
                        <a:ea typeface="Times New Roman"/>
                        <a:cs typeface="Times New Roman"/>
                      </a:endParaRPr>
                    </a:p>
                  </a:txBody>
                  <a:tcPr marL="3810" marR="5715" marT="635" marB="0">
                    <a:lnL w="12700" cap="flat" cmpd="sng" algn="ctr">
                      <a:solidFill>
                        <a:srgbClr val="5B9BD4"/>
                      </a:solidFill>
                      <a:prstDash val="solid"/>
                      <a:round/>
                      <a:headEnd type="none" w="med" len="med"/>
                      <a:tailEnd type="none" w="med" len="med"/>
                    </a:lnL>
                    <a:lnR w="12700" cap="flat" cmpd="sng" algn="ctr">
                      <a:solidFill>
                        <a:srgbClr val="5B9BD4"/>
                      </a:solidFill>
                      <a:prstDash val="solid"/>
                      <a:round/>
                      <a:headEnd type="none" w="med" len="med"/>
                      <a:tailEnd type="none" w="med" len="med"/>
                    </a:lnR>
                    <a:lnT w="12700" cap="flat" cmpd="sng" algn="ctr">
                      <a:solidFill>
                        <a:srgbClr val="5B9BD4"/>
                      </a:solidFill>
                      <a:prstDash val="solid"/>
                      <a:round/>
                      <a:headEnd type="none" w="med" len="med"/>
                      <a:tailEnd type="none" w="med" len="med"/>
                    </a:lnT>
                    <a:lnB w="12700" cap="flat" cmpd="sng" algn="ctr">
                      <a:solidFill>
                        <a:srgbClr val="5B9BD4"/>
                      </a:solidFill>
                      <a:prstDash val="solid"/>
                      <a:round/>
                      <a:headEnd type="none" w="med" len="med"/>
                      <a:tailEnd type="none" w="med" len="med"/>
                    </a:lnB>
                  </a:tcPr>
                </a:tc>
                <a:tc>
                  <a:txBody>
                    <a:bodyPr/>
                    <a:lstStyle/>
                    <a:p>
                      <a:pPr marL="12065" marR="0" indent="0" algn="ctr">
                        <a:lnSpc>
                          <a:spcPct val="107000"/>
                        </a:lnSpc>
                        <a:spcBef>
                          <a:spcPts val="0"/>
                        </a:spcBef>
                        <a:spcAft>
                          <a:spcPts val="0"/>
                        </a:spcAft>
                      </a:pPr>
                      <a:r>
                        <a:rPr lang="en-IN" sz="1200">
                          <a:solidFill>
                            <a:srgbClr val="000000"/>
                          </a:solidFill>
                          <a:effectLst/>
                          <a:latin typeface="Times New Roman"/>
                          <a:ea typeface="Times New Roman"/>
                          <a:cs typeface="Times New Roman"/>
                        </a:rPr>
                        <a:t>20BCS6890</a:t>
                      </a:r>
                      <a:endParaRPr lang="en-US" sz="1200">
                        <a:solidFill>
                          <a:srgbClr val="000000"/>
                        </a:solidFill>
                        <a:effectLst/>
                        <a:latin typeface="Times New Roman"/>
                        <a:ea typeface="Times New Roman"/>
                        <a:cs typeface="Times New Roman"/>
                      </a:endParaRPr>
                    </a:p>
                  </a:txBody>
                  <a:tcPr marL="3810" marR="5715" marT="635" marB="0">
                    <a:lnL w="12700" cap="flat" cmpd="sng" algn="ctr">
                      <a:solidFill>
                        <a:srgbClr val="5B9BD4"/>
                      </a:solidFill>
                      <a:prstDash val="solid"/>
                      <a:round/>
                      <a:headEnd type="none" w="med" len="med"/>
                      <a:tailEnd type="none" w="med" len="med"/>
                    </a:lnL>
                    <a:lnR w="12700" cap="flat" cmpd="sng" algn="ctr">
                      <a:solidFill>
                        <a:srgbClr val="5B9BD4"/>
                      </a:solidFill>
                      <a:prstDash val="solid"/>
                      <a:round/>
                      <a:headEnd type="none" w="med" len="med"/>
                      <a:tailEnd type="none" w="med" len="med"/>
                    </a:lnR>
                    <a:lnT w="12700" cap="flat" cmpd="sng" algn="ctr">
                      <a:solidFill>
                        <a:srgbClr val="5B9BD4"/>
                      </a:solidFill>
                      <a:prstDash val="solid"/>
                      <a:round/>
                      <a:headEnd type="none" w="med" len="med"/>
                      <a:tailEnd type="none" w="med" len="med"/>
                    </a:lnT>
                    <a:lnB w="12700" cap="flat" cmpd="sng" algn="ctr">
                      <a:solidFill>
                        <a:srgbClr val="5B9BD4"/>
                      </a:solidFill>
                      <a:prstDash val="solid"/>
                      <a:round/>
                      <a:headEnd type="none" w="med" len="med"/>
                      <a:tailEnd type="none" w="med" len="med"/>
                    </a:lnB>
                  </a:tcPr>
                </a:tc>
                <a:extLst>
                  <a:ext uri="{0D108BD9-81ED-4DB2-BD59-A6C34878D82A}">
                    <a16:rowId xmlns:a16="http://schemas.microsoft.com/office/drawing/2014/main" val="10002"/>
                  </a:ext>
                </a:extLst>
              </a:tr>
              <a:tr h="173908">
                <a:tc>
                  <a:txBody>
                    <a:bodyPr/>
                    <a:lstStyle/>
                    <a:p>
                      <a:pPr marL="12065" marR="0" indent="0" algn="ctr">
                        <a:lnSpc>
                          <a:spcPct val="107000"/>
                        </a:lnSpc>
                        <a:spcBef>
                          <a:spcPts val="0"/>
                        </a:spcBef>
                        <a:spcAft>
                          <a:spcPts val="0"/>
                        </a:spcAft>
                      </a:pPr>
                      <a:r>
                        <a:rPr lang="en-IN" sz="1200">
                          <a:solidFill>
                            <a:srgbClr val="000000"/>
                          </a:solidFill>
                          <a:effectLst/>
                          <a:latin typeface="Times New Roman"/>
                          <a:ea typeface="Times New Roman"/>
                          <a:cs typeface="Times New Roman"/>
                        </a:rPr>
                        <a:t>HITESH GARG</a:t>
                      </a:r>
                      <a:endParaRPr lang="en-US" sz="1200">
                        <a:solidFill>
                          <a:srgbClr val="000000"/>
                        </a:solidFill>
                        <a:effectLst/>
                        <a:latin typeface="Times New Roman"/>
                        <a:ea typeface="Times New Roman"/>
                        <a:cs typeface="Times New Roman"/>
                      </a:endParaRPr>
                    </a:p>
                  </a:txBody>
                  <a:tcPr marL="3810" marR="5715" marT="635" marB="0">
                    <a:lnL w="12700" cap="flat" cmpd="sng" algn="ctr">
                      <a:solidFill>
                        <a:srgbClr val="5B9BD4"/>
                      </a:solidFill>
                      <a:prstDash val="solid"/>
                      <a:round/>
                      <a:headEnd type="none" w="med" len="med"/>
                      <a:tailEnd type="none" w="med" len="med"/>
                    </a:lnL>
                    <a:lnR w="12700" cap="flat" cmpd="sng" algn="ctr">
                      <a:solidFill>
                        <a:srgbClr val="5B9BD4"/>
                      </a:solidFill>
                      <a:prstDash val="solid"/>
                      <a:round/>
                      <a:headEnd type="none" w="med" len="med"/>
                      <a:tailEnd type="none" w="med" len="med"/>
                    </a:lnR>
                    <a:lnT w="12700" cap="flat" cmpd="sng" algn="ctr">
                      <a:solidFill>
                        <a:srgbClr val="5B9BD4"/>
                      </a:solidFill>
                      <a:prstDash val="solid"/>
                      <a:round/>
                      <a:headEnd type="none" w="med" len="med"/>
                      <a:tailEnd type="none" w="med" len="med"/>
                    </a:lnT>
                    <a:lnB w="12700" cap="flat" cmpd="sng" algn="ctr">
                      <a:solidFill>
                        <a:srgbClr val="5B9BD4"/>
                      </a:solidFill>
                      <a:prstDash val="solid"/>
                      <a:round/>
                      <a:headEnd type="none" w="med" len="med"/>
                      <a:tailEnd type="none" w="med" len="med"/>
                    </a:lnB>
                  </a:tcPr>
                </a:tc>
                <a:tc>
                  <a:txBody>
                    <a:bodyPr/>
                    <a:lstStyle/>
                    <a:p>
                      <a:pPr marL="12065" marR="0" indent="0" algn="ctr">
                        <a:lnSpc>
                          <a:spcPct val="107000"/>
                        </a:lnSpc>
                        <a:spcBef>
                          <a:spcPts val="0"/>
                        </a:spcBef>
                        <a:spcAft>
                          <a:spcPts val="0"/>
                        </a:spcAft>
                      </a:pPr>
                      <a:r>
                        <a:rPr lang="en-IN" sz="1200" dirty="0">
                          <a:solidFill>
                            <a:srgbClr val="000000"/>
                          </a:solidFill>
                          <a:effectLst/>
                          <a:latin typeface="Times New Roman"/>
                          <a:ea typeface="Times New Roman"/>
                          <a:cs typeface="Times New Roman"/>
                        </a:rPr>
                        <a:t>20BCS6614</a:t>
                      </a:r>
                      <a:endParaRPr lang="en-US" sz="1200" dirty="0">
                        <a:solidFill>
                          <a:srgbClr val="000000"/>
                        </a:solidFill>
                        <a:effectLst/>
                        <a:latin typeface="Times New Roman"/>
                        <a:ea typeface="Times New Roman"/>
                        <a:cs typeface="Times New Roman"/>
                      </a:endParaRPr>
                    </a:p>
                  </a:txBody>
                  <a:tcPr marL="3810" marR="5715" marT="635" marB="0">
                    <a:lnL w="12700" cap="flat" cmpd="sng" algn="ctr">
                      <a:solidFill>
                        <a:srgbClr val="5B9BD4"/>
                      </a:solidFill>
                      <a:prstDash val="solid"/>
                      <a:round/>
                      <a:headEnd type="none" w="med" len="med"/>
                      <a:tailEnd type="none" w="med" len="med"/>
                    </a:lnL>
                    <a:lnR w="12700" cap="flat" cmpd="sng" algn="ctr">
                      <a:solidFill>
                        <a:srgbClr val="5B9BD4"/>
                      </a:solidFill>
                      <a:prstDash val="solid"/>
                      <a:round/>
                      <a:headEnd type="none" w="med" len="med"/>
                      <a:tailEnd type="none" w="med" len="med"/>
                    </a:lnR>
                    <a:lnT w="12700" cap="flat" cmpd="sng" algn="ctr">
                      <a:solidFill>
                        <a:srgbClr val="5B9BD4"/>
                      </a:solidFill>
                      <a:prstDash val="solid"/>
                      <a:round/>
                      <a:headEnd type="none" w="med" len="med"/>
                      <a:tailEnd type="none" w="med" len="med"/>
                    </a:lnT>
                    <a:lnB w="12700" cap="flat" cmpd="sng" algn="ctr">
                      <a:solidFill>
                        <a:srgbClr val="5B9BD4"/>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FLOWCHART</a:t>
            </a: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111623" y="690282"/>
            <a:ext cx="9802905" cy="5558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170315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idx="1"/>
          </p:nvPr>
        </p:nvSpPr>
        <p:spPr/>
        <p:txBody>
          <a:bodyPr>
            <a:normAutofit fontScale="92500"/>
          </a:bodyPr>
          <a:lstStyle/>
          <a:p>
            <a:r>
              <a:rPr lang="en-US" dirty="0"/>
              <a:t>In conclusion, our research on amalgamation concept generation using image diffusion has provided a novel and innovative approach towards creating composite images from multiple input images.</a:t>
            </a:r>
          </a:p>
          <a:p>
            <a:r>
              <a:rPr lang="en-US" dirty="0"/>
              <a:t>Our proposed method leverages the use of image diffusion techniques to seamlessly blend and merge the input images, resulting in a fresh and unique concept. </a:t>
            </a:r>
          </a:p>
          <a:p>
            <a:r>
              <a:rPr lang="en-US" dirty="0"/>
              <a:t>Our findings highlight the importance and significance of image diffusion in amalgamation concept generation and its potential to contribute towards advancing the field of computer vision and image processing</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FUTURE SCOPE</a:t>
            </a:r>
          </a:p>
        </p:txBody>
      </p:sp>
      <p:sp>
        <p:nvSpPr>
          <p:cNvPr id="3" name="Content Placeholder 2"/>
          <p:cNvSpPr>
            <a:spLocks noGrp="1"/>
          </p:cNvSpPr>
          <p:nvPr>
            <p:ph idx="1"/>
          </p:nvPr>
        </p:nvSpPr>
        <p:spPr/>
        <p:txBody>
          <a:bodyPr>
            <a:normAutofit fontScale="85000" lnSpcReduction="10000"/>
          </a:bodyPr>
          <a:lstStyle/>
          <a:p>
            <a:r>
              <a:rPr lang="en-US" b="1" dirty="0"/>
              <a:t>Real-time Decision Making</a:t>
            </a:r>
            <a:r>
              <a:rPr lang="en-US" dirty="0"/>
              <a:t>: As computational capabilities improve, there's potential for real-time loan decision-making systems. This could enable financial institutions to process loan applications instantly, providing a seamless experience for customers.</a:t>
            </a:r>
          </a:p>
          <a:p>
            <a:r>
              <a:rPr lang="en-US" b="1" dirty="0"/>
              <a:t>Automation and Efficiency</a:t>
            </a:r>
            <a:r>
              <a:rPr lang="en-US" dirty="0"/>
              <a:t>: Automation of the loan approval process can lead to significant cost savings and operational efficiencies for financial institutions. Machine learning can streamline various aspects of the lending process, from application processing to risk assessment and portfolio management.</a:t>
            </a:r>
          </a:p>
          <a:p>
            <a:r>
              <a:rPr lang="en-US" b="1" dirty="0"/>
              <a:t>Personalization</a:t>
            </a:r>
            <a:r>
              <a:rPr lang="en-US" dirty="0"/>
              <a:t>: Tailoring loan products to individual borrowers' needs and risk profiles can be facilitated through machine learning. This might involve dynamic pricing strategies or personalized recommendations based on a borrower's financial behavior and credit history.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References</a:t>
            </a:r>
          </a:p>
        </p:txBody>
      </p:sp>
      <p:sp>
        <p:nvSpPr>
          <p:cNvPr id="3" name="Content Placeholder 2"/>
          <p:cNvSpPr>
            <a:spLocks noGrp="1"/>
          </p:cNvSpPr>
          <p:nvPr>
            <p:ph idx="1"/>
          </p:nvPr>
        </p:nvSpPr>
        <p:spPr>
          <a:xfrm>
            <a:off x="1420907" y="2556932"/>
            <a:ext cx="9601196" cy="3318936"/>
          </a:xfrm>
        </p:spPr>
        <p:txBody>
          <a:bodyPr>
            <a:normAutofit/>
          </a:bodyPr>
          <a:lstStyle/>
          <a:p>
            <a:pPr marL="0" indent="0">
              <a:buNone/>
            </a:pPr>
            <a:r>
              <a:rPr lang="en-US" dirty="0"/>
              <a:t>[1] K. </a:t>
            </a:r>
            <a:r>
              <a:rPr lang="en-US" dirty="0" err="1"/>
              <a:t>Hanumantha</a:t>
            </a:r>
            <a:r>
              <a:rPr lang="en-US" dirty="0"/>
              <a:t> </a:t>
            </a:r>
            <a:r>
              <a:rPr lang="en-US" dirty="0" err="1"/>
              <a:t>Rao</a:t>
            </a:r>
            <a:r>
              <a:rPr lang="en-US" dirty="0"/>
              <a:t>., G. </a:t>
            </a:r>
            <a:r>
              <a:rPr lang="en-US" dirty="0" err="1"/>
              <a:t>Srinivas</a:t>
            </a:r>
            <a:r>
              <a:rPr lang="en-US" dirty="0"/>
              <a:t>., A. </a:t>
            </a:r>
            <a:r>
              <a:rPr lang="en-US" dirty="0" err="1"/>
              <a:t>Damodhar</a:t>
            </a:r>
            <a:r>
              <a:rPr lang="en-US" dirty="0"/>
              <a:t>., </a:t>
            </a:r>
            <a:r>
              <a:rPr lang="en-US" dirty="0" err="1"/>
              <a:t>M.Vikas</a:t>
            </a:r>
            <a:r>
              <a:rPr lang="en-US" dirty="0"/>
              <a:t> Krishna., Implementation of Anomaly Detection Technique Using Machine Learning Algorithms: International Journal of Computer Science and Telecommunications, Vol. 2, Issue 3, 2011.</a:t>
            </a:r>
          </a:p>
          <a:p>
            <a:pPr marL="0" indent="0">
              <a:buNone/>
            </a:pPr>
            <a:r>
              <a:rPr lang="en-US" dirty="0"/>
              <a:t>[2] S.S. </a:t>
            </a:r>
            <a:r>
              <a:rPr lang="en-US" dirty="0" err="1"/>
              <a:t>Keerthi</a:t>
            </a:r>
            <a:r>
              <a:rPr lang="en-US" dirty="0"/>
              <a:t>., E.G. Gilbert., Convergence of a generalize SMO algorithm for SVM classifier design, Machine Learning, Springer, Vol. 4, Issue 1, pp. 351-360,</a:t>
            </a:r>
          </a:p>
          <a:p>
            <a:pPr marL="0" indent="0">
              <a:buNone/>
            </a:pPr>
            <a:r>
              <a:rPr lang="en-US" dirty="0"/>
              <a:t>2002.</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t>[3] Andy </a:t>
            </a:r>
            <a:r>
              <a:rPr lang="en-IN" dirty="0" err="1"/>
              <a:t>Liaw</a:t>
            </a:r>
            <a:r>
              <a:rPr lang="en-IN" dirty="0"/>
              <a:t>., Matthew Wiener., Classification and</a:t>
            </a:r>
            <a:r>
              <a:rPr lang="en-US" dirty="0"/>
              <a:t> </a:t>
            </a:r>
            <a:r>
              <a:rPr lang="en-IN" dirty="0"/>
              <a:t>Regression by random Forest, Vol. 2, Issue 3, pp. 9-22,</a:t>
            </a:r>
            <a:r>
              <a:rPr lang="en-US" dirty="0"/>
              <a:t> </a:t>
            </a:r>
            <a:r>
              <a:rPr lang="en-IN" dirty="0"/>
              <a:t>2002.</a:t>
            </a:r>
            <a:endParaRPr lang="en-US" dirty="0"/>
          </a:p>
          <a:p>
            <a:r>
              <a:rPr lang="en-IN" dirty="0"/>
              <a:t>[4] Ekta </a:t>
            </a:r>
            <a:r>
              <a:rPr lang="en-IN" dirty="0" err="1"/>
              <a:t>Gandotra</a:t>
            </a:r>
            <a:r>
              <a:rPr lang="en-IN" dirty="0"/>
              <a:t>., Divya Bansal., Sanjeev </a:t>
            </a:r>
            <a:r>
              <a:rPr lang="en-IN" dirty="0" err="1"/>
              <a:t>Sofat</a:t>
            </a:r>
            <a:r>
              <a:rPr lang="en-IN" dirty="0"/>
              <a:t>.,</a:t>
            </a:r>
            <a:r>
              <a:rPr lang="en-US" dirty="0"/>
              <a:t> </a:t>
            </a:r>
            <a:r>
              <a:rPr lang="en-IN" dirty="0"/>
              <a:t>Malware Analysis and Classification: A Survey, Journal</a:t>
            </a:r>
            <a:r>
              <a:rPr lang="en-US" dirty="0"/>
              <a:t> </a:t>
            </a:r>
            <a:r>
              <a:rPr lang="en-IN" dirty="0"/>
              <a:t>of Information Security, Vol. 05, Issue 02, pp. 56-64,</a:t>
            </a: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81893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IN" dirty="0"/>
              <a:t>[5] Rattle data mining tool, http://rattle.togaware.com/rattle</a:t>
            </a:r>
            <a:endParaRPr lang="en-US" dirty="0"/>
          </a:p>
          <a:p>
            <a:pPr marL="0" indent="0">
              <a:buNone/>
            </a:pPr>
            <a:r>
              <a:rPr lang="en-IN" dirty="0"/>
              <a:t>-download.html.</a:t>
            </a:r>
            <a:endParaRPr lang="en-US" dirty="0"/>
          </a:p>
          <a:p>
            <a:r>
              <a:rPr lang="en-IN" dirty="0"/>
              <a:t>[6] </a:t>
            </a:r>
            <a:r>
              <a:rPr lang="en-IN" dirty="0" err="1"/>
              <a:t>Aafer</a:t>
            </a:r>
            <a:r>
              <a:rPr lang="en-IN" dirty="0"/>
              <a:t> Y., Du W., Yin H., Droid </a:t>
            </a:r>
            <a:r>
              <a:rPr lang="en-IN" dirty="0" err="1"/>
              <a:t>APIMiner</a:t>
            </a:r>
            <a:r>
              <a:rPr lang="en-IN" dirty="0"/>
              <a:t>: Mining</a:t>
            </a:r>
            <a:endParaRPr lang="en-US" dirty="0"/>
          </a:p>
          <a:p>
            <a:pPr marL="0" indent="0">
              <a:buNone/>
            </a:pPr>
            <a:r>
              <a:rPr lang="en-IN" dirty="0"/>
              <a:t>API-Level Features for Robust Malware Detection in</a:t>
            </a:r>
            <a:endParaRPr lang="en-US" dirty="0"/>
          </a:p>
          <a:p>
            <a:pPr marL="0" indent="0">
              <a:buNone/>
            </a:pPr>
            <a:r>
              <a:rPr lang="en-IN" dirty="0"/>
              <a:t>Android, Security and privacy in Communication</a:t>
            </a:r>
            <a:endParaRPr lang="en-US" dirty="0"/>
          </a:p>
          <a:p>
            <a:pPr marL="0" indent="0">
              <a:buNone/>
            </a:pPr>
            <a:r>
              <a:rPr lang="en-IN" dirty="0"/>
              <a:t>Networks, Springer, </a:t>
            </a:r>
            <a:r>
              <a:rPr lang="en-IN" dirty="0" err="1"/>
              <a:t>pp</a:t>
            </a:r>
            <a:r>
              <a:rPr lang="en-IN" dirty="0"/>
              <a:t> 86-103, 2013.</a:t>
            </a: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42478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9600" b="1" dirty="0"/>
              <a:t>THANK YOU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05720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1093694"/>
            <a:ext cx="9827148" cy="1416424"/>
          </a:xfrm>
        </p:spPr>
        <p:txBody>
          <a:bodyPr>
            <a:normAutofit/>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2393576"/>
            <a:ext cx="10636624" cy="4146897"/>
          </a:xfrm>
        </p:spPr>
        <p:txBody>
          <a:bodyPr>
            <a:normAutofit/>
          </a:bodyPr>
          <a:lstStyle/>
          <a:p>
            <a:r>
              <a:rPr lang="en-US" sz="1800" dirty="0">
                <a:latin typeface="Times New Roman"/>
                <a:cs typeface="Times New Roman"/>
              </a:rPr>
              <a:t>Introduction to Project                                                  </a:t>
            </a:r>
          </a:p>
          <a:p>
            <a:r>
              <a:rPr lang="en-US" sz="1800" dirty="0">
                <a:latin typeface="Times New Roman"/>
                <a:cs typeface="Times New Roman"/>
              </a:rPr>
              <a:t>Problem Formulation</a:t>
            </a:r>
          </a:p>
          <a:p>
            <a:r>
              <a:rPr lang="en-US" sz="1800" dirty="0">
                <a:latin typeface="Times New Roman"/>
                <a:cs typeface="Times New Roman"/>
              </a:rPr>
              <a:t>Objectives of the work </a:t>
            </a:r>
          </a:p>
          <a:p>
            <a:r>
              <a:rPr lang="en-US" sz="1800" dirty="0">
                <a:latin typeface="Times New Roman"/>
                <a:cs typeface="Times New Roman"/>
              </a:rPr>
              <a:t>Methodology used</a:t>
            </a:r>
          </a:p>
          <a:p>
            <a:r>
              <a:rPr lang="en-US" sz="1800" spc="-10" dirty="0">
                <a:latin typeface="Times New Roman"/>
                <a:cs typeface="Times New Roman"/>
              </a:rPr>
              <a:t>Results and Outputs</a:t>
            </a:r>
          </a:p>
          <a:p>
            <a:r>
              <a:rPr lang="en-US" sz="1800" spc="-10" dirty="0">
                <a:latin typeface="Times New Roman"/>
                <a:cs typeface="Times New Roman"/>
              </a:rPr>
              <a:t>Conclusion</a:t>
            </a:r>
          </a:p>
          <a:p>
            <a:r>
              <a:rPr lang="en-US" sz="1800" dirty="0">
                <a:latin typeface="Times New Roman"/>
                <a:cs typeface="Times New Roman"/>
              </a:rPr>
              <a:t>Future Scope</a:t>
            </a:r>
          </a:p>
          <a:p>
            <a:r>
              <a:rPr lang="en-US" sz="1800" dirty="0">
                <a:latin typeface="Times New Roman"/>
                <a:cs typeface="Times New Roman"/>
              </a:rPr>
              <a:t>References</a:t>
            </a:r>
            <a:endParaRPr lang="en-US" sz="1800"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INTRODUCTION</a:t>
            </a:r>
          </a:p>
        </p:txBody>
      </p:sp>
      <p:sp>
        <p:nvSpPr>
          <p:cNvPr id="3" name="Content Placeholder 2"/>
          <p:cNvSpPr>
            <a:spLocks noGrp="1"/>
          </p:cNvSpPr>
          <p:nvPr>
            <p:ph idx="1"/>
          </p:nvPr>
        </p:nvSpPr>
        <p:spPr/>
        <p:txBody>
          <a:bodyPr/>
          <a:lstStyle/>
          <a:p>
            <a:r>
              <a:rPr lang="en-US" dirty="0"/>
              <a:t>Technology has boosted the existence of human kind the quality of life they live. Every day we are planning to create something new and different. </a:t>
            </a:r>
          </a:p>
          <a:p>
            <a:r>
              <a:rPr lang="en-US" dirty="0"/>
              <a:t>We have a solution for every other problem we have machines to support our lives and make us somewhat complete in the banking sector candidate gets proofs/ backup before approval of the loan amount.</a:t>
            </a:r>
          </a:p>
          <a:p>
            <a:r>
              <a:rPr lang="en-US" dirty="0"/>
              <a:t>The application approved or not approved depends upon the historical data of the candidate by the system.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Every day lots of people applying for the loan in the banking sector but Bank would have limited funds. In this case, the right prediction would be very beneficial using some classes-function algorithm. </a:t>
            </a:r>
          </a:p>
          <a:p>
            <a:r>
              <a:rPr lang="en-US" dirty="0"/>
              <a:t> Example : logistic regression, random forest classifier, support vector machine classifier, etc. </a:t>
            </a:r>
          </a:p>
          <a:p>
            <a:r>
              <a:rPr lang="en-US" dirty="0"/>
              <a:t>Therefore it is important to apply various techniques in banking sector for selecting a customer who pays loan on time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743075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 Formulation</a:t>
            </a:r>
          </a:p>
        </p:txBody>
      </p:sp>
      <p:sp>
        <p:nvSpPr>
          <p:cNvPr id="3" name="Content Placeholder 2"/>
          <p:cNvSpPr>
            <a:spLocks noGrp="1"/>
          </p:cNvSpPr>
          <p:nvPr>
            <p:ph idx="1"/>
          </p:nvPr>
        </p:nvSpPr>
        <p:spPr/>
        <p:txBody>
          <a:bodyPr>
            <a:normAutofit fontScale="92500" lnSpcReduction="10000"/>
          </a:bodyPr>
          <a:lstStyle/>
          <a:p>
            <a:r>
              <a:rPr lang="en-US" dirty="0"/>
              <a:t>The main purpose of this project is to provide immediate and accurate results for the approval of loan to the eligible customers. In banking sector there will be n number of people who apply loans. </a:t>
            </a:r>
          </a:p>
          <a:p>
            <a:r>
              <a:rPr lang="en-US" dirty="0"/>
              <a:t>It is difficult to check customer’s eligibility through paper work. The system can provide accurate results for the n number of people. In this project we have discussed about credit risk and credit analysis.</a:t>
            </a:r>
          </a:p>
          <a:p>
            <a:r>
              <a:rPr lang="en-US" dirty="0"/>
              <a:t>Ensemble method compares two or more models and identifies a perfect model from two or more models for better loan prediction which makes banking sector to make a right choice for approval of loan application.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OBJECTIVES</a:t>
            </a:r>
          </a:p>
        </p:txBody>
      </p:sp>
      <p:sp>
        <p:nvSpPr>
          <p:cNvPr id="3" name="Content Placeholder 2"/>
          <p:cNvSpPr>
            <a:spLocks noGrp="1"/>
          </p:cNvSpPr>
          <p:nvPr>
            <p:ph idx="1"/>
          </p:nvPr>
        </p:nvSpPr>
        <p:spPr/>
        <p:txBody>
          <a:bodyPr>
            <a:normAutofit fontScale="85000" lnSpcReduction="10000"/>
          </a:bodyPr>
          <a:lstStyle/>
          <a:p>
            <a:r>
              <a:rPr lang="en-US" dirty="0"/>
              <a:t>The main objective of banks is to invest their assets in safe customers. Up to now many banks are processing loans after regress process of verification and validation. But till now no bank can give surety that the customer who is chosen for loan application is safe or not. </a:t>
            </a:r>
          </a:p>
          <a:p>
            <a:r>
              <a:rPr lang="en-US" dirty="0"/>
              <a:t>So to avoid this situation we introduced a system for the approval of bank loans known as Loan Prediction System Using Python. </a:t>
            </a:r>
          </a:p>
          <a:p>
            <a:r>
              <a:rPr lang="en-US" dirty="0"/>
              <a:t>Loan Prediction System is a software which checks the eligibility of a particular customer who is capable of paying loan or not. </a:t>
            </a:r>
          </a:p>
          <a:p>
            <a:r>
              <a:rPr lang="en-US" dirty="0"/>
              <a:t>This system checks various parameters such as customer’s martial status, income, expenditure and various factors. This process is applied for many customers of trained data set.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p>
        </p:txBody>
      </p:sp>
      <p:sp>
        <p:nvSpPr>
          <p:cNvPr id="3" name="Content Placeholder 2"/>
          <p:cNvSpPr>
            <a:spLocks noGrp="1"/>
          </p:cNvSpPr>
          <p:nvPr>
            <p:ph idx="1"/>
          </p:nvPr>
        </p:nvSpPr>
        <p:spPr/>
        <p:txBody>
          <a:bodyPr/>
          <a:lstStyle/>
          <a:p>
            <a:r>
              <a:rPr lang="en-US" dirty="0"/>
              <a:t>When we submit our training dataset to these classifiers produce output according to their algorithm function. </a:t>
            </a:r>
          </a:p>
          <a:p>
            <a:r>
              <a:rPr lang="en-US" dirty="0"/>
              <a:t>This method is known as </a:t>
            </a:r>
            <a:r>
              <a:rPr lang="en-US" dirty="0" err="1"/>
              <a:t>Heterogenous</a:t>
            </a:r>
            <a:r>
              <a:rPr lang="en-US" dirty="0"/>
              <a:t> classifying or Ensemble learning. We can also take all learner classifier as same algorithm. But when we upload same training dataset these all classifiers produce same output. </a:t>
            </a:r>
          </a:p>
          <a:p>
            <a:r>
              <a:rPr lang="en-US" dirty="0"/>
              <a:t>To avoid this problem we have given different training dataset to these classifiers, So that each classifier gives different outputs. While providing the output these classifiers considering various factors build a model.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92656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Each classifier may build a model according to given training dataset. From these different classifiers we combine all these classifiers a build a new classifier model which satisfies all these classifiers. </a:t>
            </a:r>
          </a:p>
          <a:p>
            <a:r>
              <a:rPr lang="en-US" dirty="0"/>
              <a:t>This classifier is considered as Strong Classifier. This is called Strong classifier because it produces accurate output and less error. Random Forest also uses this Ensemble Learning Technique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11740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RESULTS</a:t>
            </a:r>
          </a:p>
        </p:txBody>
      </p:sp>
      <p:sp>
        <p:nvSpPr>
          <p:cNvPr id="3" name="Content Placeholder 2"/>
          <p:cNvSpPr>
            <a:spLocks noGrp="1"/>
          </p:cNvSpPr>
          <p:nvPr>
            <p:ph idx="1"/>
          </p:nvPr>
        </p:nvSpPr>
        <p:spPr/>
        <p:txBody>
          <a:bodyPr>
            <a:normAutofit fontScale="92500" lnSpcReduction="10000"/>
          </a:bodyPr>
          <a:lstStyle/>
          <a:p>
            <a:r>
              <a:rPr lang="en-US" dirty="0"/>
              <a:t>Loan Approval System software used for approval of loan in banking sector. In this system we have used machine learning algorithm.</a:t>
            </a:r>
          </a:p>
          <a:p>
            <a:r>
              <a:rPr lang="en-US" dirty="0"/>
              <a:t> Machine Learning is process in which a symmetric model is build from the existing dataset; this model is applied for the testing of the new dataset. The system consists of trained dataset and test dataset. </a:t>
            </a:r>
          </a:p>
          <a:p>
            <a:r>
              <a:rPr lang="en-US" dirty="0"/>
              <a:t>The trained dataset is used for construction of model. This model is applied on testing dataset for the required result. We have used Ensemble approach for building of the model. Random forest algorithm uses this ensemble approach and builds a model from the existing training dataset.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003662714"/>
      </p:ext>
    </p:extLst>
  </p:cSld>
  <p:clrMapOvr>
    <a:masterClrMapping/>
  </p:clrMapOvr>
</p:sld>
</file>

<file path=ppt/theme/_rels/them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6266</TotalTime>
  <Words>1181</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Calibri</vt:lpstr>
      <vt:lpstr>Calibri Light</vt:lpstr>
      <vt:lpstr>Casper</vt:lpstr>
      <vt:lpstr>Garamond</vt:lpstr>
      <vt:lpstr>Raleway ExtraBold</vt:lpstr>
      <vt:lpstr>Times New Roman</vt:lpstr>
      <vt:lpstr>2_Office Theme</vt:lpstr>
      <vt:lpstr>Contents Slide Master</vt:lpstr>
      <vt:lpstr>Organic</vt:lpstr>
      <vt:lpstr>PowerPoint Presentation</vt:lpstr>
      <vt:lpstr>Outline</vt:lpstr>
      <vt:lpstr>INTRODUCTION</vt:lpstr>
      <vt:lpstr>PowerPoint Presentation</vt:lpstr>
      <vt:lpstr>Problem Formulation</vt:lpstr>
      <vt:lpstr>OBJECTIVES</vt:lpstr>
      <vt:lpstr>Methodology</vt:lpstr>
      <vt:lpstr>PowerPoint Presentation</vt:lpstr>
      <vt:lpstr>RESULTS</vt:lpstr>
      <vt:lpstr>FLOWCHART</vt:lpstr>
      <vt:lpstr>CONCLUSION</vt:lpstr>
      <vt:lpstr>FUTURE SCOPE</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MITALI GUPTA</cp:lastModifiedBy>
  <cp:revision>512</cp:revision>
  <dcterms:created xsi:type="dcterms:W3CDTF">2019-01-09T10:33:58Z</dcterms:created>
  <dcterms:modified xsi:type="dcterms:W3CDTF">2024-04-29T19:37:52Z</dcterms:modified>
</cp:coreProperties>
</file>