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0" r:id="rId6"/>
    <p:sldId id="408" r:id="rId7"/>
    <p:sldId id="401" r:id="rId8"/>
    <p:sldId id="410" r:id="rId9"/>
    <p:sldId id="402" r:id="rId10"/>
    <p:sldId id="420" r:id="rId11"/>
    <p:sldId id="403" r:id="rId12"/>
    <p:sldId id="421" r:id="rId13"/>
    <p:sldId id="412" r:id="rId14"/>
    <p:sldId id="404" r:id="rId15"/>
    <p:sldId id="413" r:id="rId16"/>
    <p:sldId id="414" r:id="rId17"/>
    <p:sldId id="415" r:id="rId18"/>
    <p:sldId id="405" r:id="rId19"/>
    <p:sldId id="418" r:id="rId20"/>
    <p:sldId id="406"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Vardhan" userId="c49d9b0720339cf8" providerId="LiveId" clId="{1F69160F-DBB9-4152-8E11-A34541ED2C17}"/>
    <pc:docChg chg="undo custSel modSld">
      <pc:chgData name="Harsh Vardhan" userId="c49d9b0720339cf8" providerId="LiveId" clId="{1F69160F-DBB9-4152-8E11-A34541ED2C17}" dt="2024-04-30T05:44:59.749" v="16" actId="20577"/>
      <pc:docMkLst>
        <pc:docMk/>
      </pc:docMkLst>
      <pc:sldChg chg="modSp mod">
        <pc:chgData name="Harsh Vardhan" userId="c49d9b0720339cf8" providerId="LiveId" clId="{1F69160F-DBB9-4152-8E11-A34541ED2C17}" dt="2024-04-30T05:44:59.749" v="16" actId="20577"/>
        <pc:sldMkLst>
          <pc:docMk/>
          <pc:sldMk cId="456502190" sldId="277"/>
        </pc:sldMkLst>
        <pc:spChg chg="mod">
          <ac:chgData name="Harsh Vardhan" userId="c49d9b0720339cf8" providerId="LiveId" clId="{1F69160F-DBB9-4152-8E11-A34541ED2C17}" dt="2024-04-30T05:44:59.749" v="16" actId="20577"/>
          <ac:spMkLst>
            <pc:docMk/>
            <pc:sldMk cId="456502190" sldId="277"/>
            <ac:spMk id="26" creationId="{00000000-0000-0000-0000-000000000000}"/>
          </ac:spMkLst>
        </pc:spChg>
        <pc:spChg chg="mod">
          <ac:chgData name="Harsh Vardhan" userId="c49d9b0720339cf8" providerId="LiveId" clId="{1F69160F-DBB9-4152-8E11-A34541ED2C17}" dt="2024-04-30T05:44:51.642" v="12" actId="1076"/>
          <ac:spMkLst>
            <pc:docMk/>
            <pc:sldMk cId="456502190" sldId="277"/>
            <ac:spMk id="4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6863" y="1667023"/>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and Business Systems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137297"/>
            <a:ext cx="8477097" cy="16488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marL="376555" marR="568325" indent="-6350" algn="ctr">
              <a:lnSpc>
                <a:spcPct val="148000"/>
              </a:lnSpc>
              <a:spcAft>
                <a:spcPts val="1190"/>
              </a:spcAft>
            </a:pPr>
            <a:r>
              <a:rPr lang="en-IN" sz="3600" b="1" dirty="0">
                <a:solidFill>
                  <a:srgbClr val="000000"/>
                </a:solidFill>
                <a:effectLst/>
                <a:highlight>
                  <a:srgbClr val="FFFFFF"/>
                </a:highlight>
                <a:latin typeface="Arial Black" panose="020B0A04020102020204" pitchFamily="34" charset="0"/>
                <a:ea typeface="Times New Roman" panose="02020603050405020304" pitchFamily="18" charset="0"/>
              </a:rPr>
              <a:t>Secure Mobile </a:t>
            </a:r>
            <a:r>
              <a:rPr lang="en-IN" sz="3600" b="1">
                <a:solidFill>
                  <a:srgbClr val="000000"/>
                </a:solidFill>
                <a:effectLst/>
                <a:highlight>
                  <a:srgbClr val="FFFFFF"/>
                </a:highlight>
                <a:latin typeface="Arial Black" panose="020B0A04020102020204" pitchFamily="34" charset="0"/>
                <a:ea typeface="Times New Roman" panose="02020603050405020304" pitchFamily="18" charset="0"/>
              </a:rPr>
              <a:t>Networking for </a:t>
            </a:r>
            <a:r>
              <a:rPr lang="en-IN" sz="3600" b="1" dirty="0">
                <a:solidFill>
                  <a:srgbClr val="000000"/>
                </a:solidFill>
                <a:effectLst/>
                <a:highlight>
                  <a:srgbClr val="FFFFFF"/>
                </a:highlight>
                <a:latin typeface="Arial Black" panose="020B0A04020102020204" pitchFamily="34" charset="0"/>
                <a:ea typeface="Times New Roman" panose="02020603050405020304" pitchFamily="18" charset="0"/>
              </a:rPr>
              <a:t>Remote Workforce</a:t>
            </a:r>
            <a:endParaRPr lang="en-IN" sz="3600" dirty="0">
              <a:solidFill>
                <a:srgbClr val="000000"/>
              </a:solidFill>
              <a:effectLst/>
              <a:latin typeface="Arial Black" panose="020B0A04020102020204" pitchFamily="34" charset="0"/>
              <a:ea typeface="Times New Roman" panose="02020603050405020304" pitchFamily="18"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418900" y="4152623"/>
            <a:ext cx="5075299" cy="1938992"/>
          </a:xfrm>
          <a:prstGeom prst="rect">
            <a:avLst/>
          </a:prstGeom>
          <a:noFill/>
        </p:spPr>
        <p:txBody>
          <a:bodyPr wrap="square" rtlCol="0">
            <a:spAutoFit/>
          </a:bodyPr>
          <a:lstStyle/>
          <a:p>
            <a:r>
              <a:rPr lang="en-US" sz="2000" b="1" dirty="0"/>
              <a:t>Submitted by: </a:t>
            </a:r>
          </a:p>
          <a:p>
            <a:r>
              <a:rPr lang="en-US" sz="2000" dirty="0"/>
              <a:t>Sahaj Singh                          Harshvardhan Yadav                       </a:t>
            </a:r>
          </a:p>
          <a:p>
            <a:r>
              <a:rPr lang="en-US" sz="2000" dirty="0"/>
              <a:t>20CBS1025                           20CBS1094</a:t>
            </a:r>
          </a:p>
          <a:p>
            <a:endParaRPr lang="en-US" sz="2000" dirty="0"/>
          </a:p>
          <a:p>
            <a:r>
              <a:rPr lang="en-US" sz="2000" dirty="0"/>
              <a:t>Anshuman Arora                Ayush </a:t>
            </a:r>
            <a:r>
              <a:rPr lang="en-US" sz="2000" dirty="0" err="1"/>
              <a:t>pathania</a:t>
            </a:r>
            <a:endParaRPr lang="en-US" sz="2000" dirty="0"/>
          </a:p>
          <a:p>
            <a:r>
              <a:rPr lang="en-US" sz="2000" dirty="0"/>
              <a:t>20CBS1042                           20CBS1070</a:t>
            </a:r>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Krishna Kaushal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18366"/>
          </a:xfrm>
        </p:spPr>
        <p:txBody>
          <a:bodyPr/>
          <a:lstStyle/>
          <a:p>
            <a:r>
              <a:rPr lang="en-US" dirty="0"/>
              <a:t>Methodology used</a:t>
            </a:r>
          </a:p>
        </p:txBody>
      </p:sp>
      <p:sp>
        <p:nvSpPr>
          <p:cNvPr id="3" name="Content Placeholder 2"/>
          <p:cNvSpPr>
            <a:spLocks noGrp="1"/>
          </p:cNvSpPr>
          <p:nvPr>
            <p:ph idx="1"/>
          </p:nvPr>
        </p:nvSpPr>
        <p:spPr>
          <a:xfrm>
            <a:off x="642257" y="1536575"/>
            <a:ext cx="10515600" cy="4172887"/>
          </a:xfrm>
        </p:spPr>
        <p:txBody>
          <a:bodyPr>
            <a:normAutofit fontScale="47500" lnSpcReduction="20000"/>
          </a:bodyPr>
          <a:lstStyle/>
          <a:p>
            <a:pPr marL="0" indent="0">
              <a:buNone/>
            </a:pPr>
            <a:r>
              <a:rPr lang="en-US" sz="4200" b="1" dirty="0">
                <a:latin typeface="Times New Roman" panose="02020603050405020304" pitchFamily="18" charset="0"/>
                <a:cs typeface="Times New Roman" panose="02020603050405020304" pitchFamily="18" charset="0"/>
              </a:rPr>
              <a:t>Deployment Methodology:</a:t>
            </a:r>
          </a:p>
          <a:p>
            <a:pPr marL="0" indent="0">
              <a:buNone/>
            </a:pPr>
            <a:r>
              <a:rPr lang="en-US" sz="4200" dirty="0">
                <a:latin typeface="Times New Roman" panose="02020603050405020304" pitchFamily="18" charset="0"/>
                <a:cs typeface="Times New Roman" panose="02020603050405020304" pitchFamily="18" charset="0"/>
              </a:rPr>
              <a:t>Plan and execute a phased deployment strategy to minimize disruptions to existing operations and ensure a smooth transition to the new mobile networking solution. Provide training and support to end-users and IT administrators to facilitate adoption and utilization of the solution. Monitor deployment progress and performance metrics closely to identify any issues or bottlenecks and implement timely resolutions.</a:t>
            </a:r>
          </a:p>
          <a:p>
            <a:pPr marL="0" indent="0">
              <a:buNone/>
            </a:pPr>
            <a:endParaRPr lang="en-US" sz="3400" dirty="0">
              <a:latin typeface="Times New Roman" panose="02020603050405020304" pitchFamily="18" charset="0"/>
              <a:cs typeface="Times New Roman" panose="02020603050405020304" pitchFamily="18" charset="0"/>
            </a:endParaRPr>
          </a:p>
          <a:p>
            <a:pPr marL="0" indent="0">
              <a:buNone/>
            </a:pPr>
            <a:r>
              <a:rPr lang="en-US" sz="4400" b="1" dirty="0">
                <a:latin typeface="Times New Roman" panose="02020603050405020304" pitchFamily="18" charset="0"/>
                <a:cs typeface="Times New Roman" panose="02020603050405020304" pitchFamily="18" charset="0"/>
              </a:rPr>
              <a:t>Evaluation Methodology:</a:t>
            </a:r>
          </a:p>
          <a:p>
            <a:pPr marL="0" indent="0">
              <a:buNone/>
            </a:pPr>
            <a:r>
              <a:rPr lang="en-US" sz="4400" dirty="0">
                <a:latin typeface="Times New Roman" panose="02020603050405020304" pitchFamily="18" charset="0"/>
                <a:cs typeface="Times New Roman" panose="02020603050405020304" pitchFamily="18" charset="0"/>
              </a:rPr>
              <a:t>Evaluate the effectiveness, performance, and user satisfaction of the mobile networking solution through quantitative and qualitative measures. Collect feedback from end-users, IT administrators, and stakeholders through surveys, interviews, and usability testing sessions. Analyze key performance indicators (KPIs) such as network uptime, latency, user authentication success rates, and data transfer speeds to assess the impact and ROI of the solution. By following these methodologies rigorously, the project aims to deliver a secure, reliable, and user-friendly mobile networking solution that meets the needs and expectations of remote workforces while ensuring compliance with regulatory standards and industry best practices.</a:t>
            </a:r>
          </a:p>
          <a:p>
            <a:endParaRPr lang="en-US" sz="3400" dirty="0"/>
          </a:p>
          <a:p>
            <a:endParaRPr lang="en-US" sz="4400"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24865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2E8487-98D7-C5E5-60DB-3BB9E83D653B}"/>
              </a:ext>
            </a:extLst>
          </p:cNvPr>
          <p:cNvSpPr>
            <a:spLocks noGrp="1"/>
          </p:cNvSpPr>
          <p:nvPr>
            <p:ph idx="1"/>
          </p:nvPr>
        </p:nvSpPr>
        <p:spPr>
          <a:xfrm>
            <a:off x="838200" y="261257"/>
            <a:ext cx="10515600" cy="5915706"/>
          </a:xfrm>
        </p:spPr>
        <p:txBody>
          <a:bodyPr/>
          <a:lstStyle/>
          <a:p>
            <a:r>
              <a:rPr lang="en-IN" dirty="0"/>
              <a:t>Sequence diagram of Project Design</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A7934BBA-D133-E7C8-E01D-6A4D1A0F74A3}"/>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Picture 7">
            <a:extLst>
              <a:ext uri="{FF2B5EF4-FFF2-40B4-BE49-F238E27FC236}">
                <a16:creationId xmlns:a16="http://schemas.microsoft.com/office/drawing/2014/main" id="{F43AB72D-2784-1A79-5BDB-C85E95CE4C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64955" y="1250521"/>
            <a:ext cx="7710597" cy="4779514"/>
          </a:xfrm>
          <a:prstGeom prst="rect">
            <a:avLst/>
          </a:prstGeom>
        </p:spPr>
      </p:pic>
    </p:spTree>
    <p:extLst>
      <p:ext uri="{BB962C8B-B14F-4D97-AF65-F5344CB8AC3E}">
        <p14:creationId xmlns:p14="http://schemas.microsoft.com/office/powerpoint/2010/main" val="182435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8" name="Content Placeholder 7">
            <a:extLst>
              <a:ext uri="{FF2B5EF4-FFF2-40B4-BE49-F238E27FC236}">
                <a16:creationId xmlns:a16="http://schemas.microsoft.com/office/drawing/2014/main" id="{88160CBA-1F4E-114E-7CDB-52E447DC35CE}"/>
              </a:ext>
            </a:extLst>
          </p:cNvPr>
          <p:cNvSpPr>
            <a:spLocks noGrp="1"/>
          </p:cNvSpPr>
          <p:nvPr>
            <p:ph idx="1"/>
          </p:nvPr>
        </p:nvSpPr>
        <p:spPr>
          <a:xfrm>
            <a:off x="838200" y="1436914"/>
            <a:ext cx="10515600" cy="4740049"/>
          </a:xfrm>
        </p:spPr>
        <p:txBody>
          <a:bodyPr/>
          <a:lstStyle/>
          <a:p>
            <a:pPr marL="0" indent="0">
              <a:buNone/>
            </a:pPr>
            <a:r>
              <a:rPr lang="en-IN" dirty="0"/>
              <a:t>Code:</a:t>
            </a:r>
          </a:p>
        </p:txBody>
      </p:sp>
      <p:pic>
        <p:nvPicPr>
          <p:cNvPr id="9" name="Picture 8">
            <a:extLst>
              <a:ext uri="{FF2B5EF4-FFF2-40B4-BE49-F238E27FC236}">
                <a16:creationId xmlns:a16="http://schemas.microsoft.com/office/drawing/2014/main" id="{8C25F214-14F2-2366-A6E8-DA84339C31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9567" y="2172225"/>
            <a:ext cx="9716660" cy="4184125"/>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8BD1E-BB5D-7AEA-D3F4-E32990813E29}"/>
              </a:ext>
            </a:extLst>
          </p:cNvPr>
          <p:cNvSpPr>
            <a:spLocks noGrp="1"/>
          </p:cNvSpPr>
          <p:nvPr>
            <p:ph idx="1"/>
          </p:nvPr>
        </p:nvSpPr>
        <p:spPr>
          <a:xfrm>
            <a:off x="838200" y="136525"/>
            <a:ext cx="10515600" cy="6040438"/>
          </a:xfrm>
        </p:spPr>
        <p:txBody>
          <a:bodyPr/>
          <a:lstStyle/>
          <a:p>
            <a:pPr marL="0" indent="0">
              <a:buNone/>
            </a:pPr>
            <a:r>
              <a:rPr lang="en-IN" dirty="0"/>
              <a:t>Code:</a:t>
            </a:r>
          </a:p>
        </p:txBody>
      </p:sp>
      <p:sp>
        <p:nvSpPr>
          <p:cNvPr id="4" name="Slide Number Placeholder 3">
            <a:extLst>
              <a:ext uri="{FF2B5EF4-FFF2-40B4-BE49-F238E27FC236}">
                <a16:creationId xmlns:a16="http://schemas.microsoft.com/office/drawing/2014/main" id="{E7FF77AD-C428-DCD8-CCF4-4DCAB9854BD7}"/>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969A74FD-30DB-61D6-AA2D-0F3E16CF2F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78994" y="880843"/>
            <a:ext cx="9940490" cy="4731392"/>
          </a:xfrm>
          <a:prstGeom prst="rect">
            <a:avLst/>
          </a:prstGeom>
        </p:spPr>
      </p:pic>
    </p:spTree>
    <p:extLst>
      <p:ext uri="{BB962C8B-B14F-4D97-AF65-F5344CB8AC3E}">
        <p14:creationId xmlns:p14="http://schemas.microsoft.com/office/powerpoint/2010/main" val="104675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1B1CF9-D9A5-EB07-55F8-77A91C56BBFF}"/>
              </a:ext>
            </a:extLst>
          </p:cNvPr>
          <p:cNvSpPr>
            <a:spLocks noGrp="1"/>
          </p:cNvSpPr>
          <p:nvPr>
            <p:ph idx="1"/>
          </p:nvPr>
        </p:nvSpPr>
        <p:spPr>
          <a:xfrm>
            <a:off x="838200" y="205273"/>
            <a:ext cx="10515600" cy="5971690"/>
          </a:xfrm>
        </p:spPr>
        <p:txBody>
          <a:bodyPr/>
          <a:lstStyle/>
          <a:p>
            <a:pPr marL="0" indent="0">
              <a:buNone/>
            </a:pPr>
            <a:endParaRPr lang="en-IN" dirty="0"/>
          </a:p>
          <a:p>
            <a:pPr marL="0" indent="0">
              <a:buNone/>
            </a:pPr>
            <a:r>
              <a:rPr lang="en-IN" b="1" dirty="0">
                <a:latin typeface="Times New Roman" panose="02020603050405020304" pitchFamily="18" charset="0"/>
                <a:cs typeface="Times New Roman" panose="02020603050405020304" pitchFamily="18" charset="0"/>
              </a:rPr>
              <a:t>Output:</a:t>
            </a:r>
          </a:p>
          <a:p>
            <a:pPr marL="0" indent="0">
              <a:buNone/>
            </a:pPr>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CCADD3F1-C957-CF84-0800-EA592477C88C}"/>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1F95EE80-3CD7-4197-000C-EB5AEF3D33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707548"/>
            <a:ext cx="9777897" cy="4147967"/>
          </a:xfrm>
          <a:prstGeom prst="rect">
            <a:avLst/>
          </a:prstGeom>
        </p:spPr>
      </p:pic>
    </p:spTree>
    <p:extLst>
      <p:ext uri="{BB962C8B-B14F-4D97-AF65-F5344CB8AC3E}">
        <p14:creationId xmlns:p14="http://schemas.microsoft.com/office/powerpoint/2010/main" val="3595861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5878B-3CC5-A64C-250D-EDEB3B3C2D5D}"/>
              </a:ext>
            </a:extLst>
          </p:cNvPr>
          <p:cNvSpPr>
            <a:spLocks noGrp="1"/>
          </p:cNvSpPr>
          <p:nvPr>
            <p:ph idx="1"/>
          </p:nvPr>
        </p:nvSpPr>
        <p:spPr>
          <a:xfrm>
            <a:off x="838200" y="335902"/>
            <a:ext cx="10515600" cy="5841061"/>
          </a:xfrm>
        </p:spPr>
        <p:txBody>
          <a:bodyPr/>
          <a:lstStyle/>
          <a:p>
            <a:pPr marL="0" indent="0">
              <a:buNone/>
            </a:pPr>
            <a:r>
              <a:rPr lang="en-IN" dirty="0"/>
              <a:t>Output:</a:t>
            </a:r>
          </a:p>
          <a:p>
            <a:endParaRPr lang="en-IN" dirty="0"/>
          </a:p>
          <a:p>
            <a:endParaRPr lang="en-IN" dirty="0"/>
          </a:p>
          <a:p>
            <a:endParaRPr lang="en-IN"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CF46CD55-257F-8438-3BDB-389C6AC777DF}"/>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6" name="Picture 5">
            <a:extLst>
              <a:ext uri="{FF2B5EF4-FFF2-40B4-BE49-F238E27FC236}">
                <a16:creationId xmlns:a16="http://schemas.microsoft.com/office/drawing/2014/main" id="{DCE20917-7CB7-9C44-26FC-4569E4D750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55946" y="1396619"/>
            <a:ext cx="9229624" cy="4064762"/>
          </a:xfrm>
          <a:prstGeom prst="rect">
            <a:avLst/>
          </a:prstGeom>
        </p:spPr>
      </p:pic>
    </p:spTree>
    <p:extLst>
      <p:ext uri="{BB962C8B-B14F-4D97-AF65-F5344CB8AC3E}">
        <p14:creationId xmlns:p14="http://schemas.microsoft.com/office/powerpoint/2010/main" val="169896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530220"/>
            <a:ext cx="10515600" cy="4826130"/>
          </a:xfrm>
        </p:spPr>
        <p:txBody>
          <a:bodyPr>
            <a:normAutofit/>
          </a:bodyPr>
          <a:lstStyle/>
          <a:p>
            <a:pPr marL="0" indent="0">
              <a:buNone/>
            </a:pPr>
            <a:r>
              <a:rPr lang="en-US" sz="2200" dirty="0"/>
              <a:t>In conclusion, the "secure mobile networking for remote workforce" project aims to provide a secure and efficient solution for remote workers to access corporate resources. The project includes implementing a virtual private network (VPN) for secure internet and DNS traffic, multifactor authentication (MFA) for enhanced security, and endpoint protection to safeguard data outside the corporate network. The solution also focuses on ease of use and cost-effectiveness, ensuring that remote workers can access the resources they need without hindering productivity. The project's methodology includes research, identification of security requirements, design, implementation, evaluation, and iterative improvement. The ultimate goal is to provide a secure and efficient mobile networking solution for remote workforces, enabling them to work from anywhere while ensuring the security and integrity of corporate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880465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46D6D-6F80-E516-8B00-8603ED8F19C6}"/>
              </a:ext>
            </a:extLst>
          </p:cNvPr>
          <p:cNvSpPr>
            <a:spLocks noGrp="1"/>
          </p:cNvSpPr>
          <p:nvPr>
            <p:ph idx="1"/>
          </p:nvPr>
        </p:nvSpPr>
        <p:spPr>
          <a:xfrm>
            <a:off x="838200" y="823297"/>
            <a:ext cx="10515600" cy="5533053"/>
          </a:xfrm>
        </p:spPr>
        <p:txBody>
          <a:bodyPr>
            <a:normAutofit/>
          </a:bodyPr>
          <a:lstStyle/>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project's evaluation metrics showed a significant reduction in the number of successful cyber attacks on remote employees, a decrease in the time it takes for remote employees to access corporate resources, and a minimal number of user complaints about the solution. The cost of implementation and maintenance was also found to be practical for organizations of all sizes.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iterative improvement process allowed for the solution to be refined and optimized based on user feedback and changing security requirements. The project's methodology, including research, identification of security requirements, design, implementation, evaluation, and iterative improvement, proved to be effective in delivering a secure and efficient mobile networking solution for remote workforces.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58516F-6057-F795-741C-EBA4689A5D95}"/>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86782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lstStyle/>
          <a:p>
            <a:r>
              <a:rPr lang="en-US" dirty="0"/>
              <a:t>Enhanced Data Integration and Analysis</a:t>
            </a:r>
          </a:p>
          <a:p>
            <a:r>
              <a:rPr lang="en-US" dirty="0"/>
              <a:t>Spatial and Temporal Expansion</a:t>
            </a:r>
          </a:p>
          <a:p>
            <a:r>
              <a:rPr lang="en-US" dirty="0"/>
              <a:t>Stakeholder Engagement and Capacity Building</a:t>
            </a:r>
          </a:p>
          <a:p>
            <a:r>
              <a:rPr lang="en-US" dirty="0"/>
              <a:t>Integration with Policy and Planning</a:t>
            </a:r>
          </a:p>
          <a:p>
            <a:r>
              <a:rPr lang="en-US" dirty="0"/>
              <a:t>Innovation and Technology Adoption</a:t>
            </a:r>
          </a:p>
          <a:p>
            <a:r>
              <a:rPr lang="en-US" dirty="0"/>
              <a:t>Long-Term Monitoring and Evaluation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5242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838200" y="1278294"/>
            <a:ext cx="10515600" cy="5346441"/>
          </a:xfrm>
        </p:spPr>
        <p:txBody>
          <a:bodyPr>
            <a:normAutofit/>
          </a:bodyPr>
          <a:lstStyle/>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Anderson, J., &amp; Smith, R. (2019). Remote Work: Trends and Emerging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Technologies. McKinsey &amp; Company.</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Cisco. (2020). Cisco AnyConnect Secure Mobility Client: Secure Remote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Access. Retrieved from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https://www.cisco.com/c/</a:t>
            </a:r>
            <a:r>
              <a:rPr lang="en-US" sz="1600" dirty="0" err="1">
                <a:latin typeface="Times New Roman" panose="02020603050405020304" pitchFamily="18" charset="0"/>
                <a:cs typeface="Times New Roman" panose="02020603050405020304" pitchFamily="18" charset="0"/>
              </a:rPr>
              <a:t>en</a:t>
            </a:r>
            <a:r>
              <a:rPr lang="en-US" sz="1600" dirty="0">
                <a:latin typeface="Times New Roman" panose="02020603050405020304" pitchFamily="18" charset="0"/>
                <a:cs typeface="Times New Roman" panose="02020603050405020304" pitchFamily="18" charset="0"/>
              </a:rPr>
              <a:t>/us/products/security/</a:t>
            </a:r>
            <a:r>
              <a:rPr lang="en-US" sz="1600" dirty="0" err="1">
                <a:latin typeface="Times New Roman" panose="02020603050405020304" pitchFamily="18" charset="0"/>
                <a:cs typeface="Times New Roman" panose="02020603050405020304" pitchFamily="18" charset="0"/>
              </a:rPr>
              <a:t>anyconnect-securemobility-client</a:t>
            </a:r>
            <a:r>
              <a:rPr lang="en-US" sz="1600" dirty="0">
                <a:latin typeface="Times New Roman" panose="02020603050405020304" pitchFamily="18" charset="0"/>
                <a:cs typeface="Times New Roman" panose="02020603050405020304" pitchFamily="18" charset="0"/>
              </a:rPr>
              <a:t>/index.html</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National Institute of Standards and Technology. (2021). NIST Special </a:t>
            </a:r>
            <a:r>
              <a:rPr lang="en-US" sz="1600" dirty="0" err="1">
                <a:latin typeface="Times New Roman" panose="02020603050405020304" pitchFamily="18" charset="0"/>
                <a:cs typeface="Times New Roman" panose="02020603050405020304" pitchFamily="18" charset="0"/>
              </a:rPr>
              <a:t>Publication</a:t>
            </a:r>
            <a:r>
              <a:rPr lang="en-US" sz="1600" dirty="0">
                <a:latin typeface="Times New Roman" panose="02020603050405020304" pitchFamily="18" charset="0"/>
                <a:cs typeface="Times New Roman" panose="02020603050405020304" pitchFamily="18" charset="0"/>
              </a:rPr>
              <a:t> 800-77: Guide to IPsec VPNs. Retrieved from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https://csrc.nist.gov/publications/detail/sp/800-77/rev-1/final</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Splunk Inc. (2021). Splunk Enterprise Security: Advanced Security </a:t>
            </a:r>
            <a:r>
              <a:rPr lang="en-US" sz="1600" dirty="0" err="1">
                <a:latin typeface="Times New Roman" panose="02020603050405020304" pitchFamily="18" charset="0"/>
                <a:cs typeface="Times New Roman" panose="02020603050405020304" pitchFamily="18" charset="0"/>
              </a:rPr>
              <a:t>Analytics</a:t>
            </a:r>
            <a:r>
              <a:rPr lang="en-US" sz="1600" dirty="0">
                <a:latin typeface="Times New Roman" panose="02020603050405020304" pitchFamily="18" charset="0"/>
                <a:cs typeface="Times New Roman" panose="02020603050405020304" pitchFamily="18" charset="0"/>
              </a:rPr>
              <a:t>. Retrieved from https://www.splunk.com/</a:t>
            </a:r>
            <a:r>
              <a:rPr lang="en-US" sz="1600" dirty="0" err="1">
                <a:latin typeface="Times New Roman" panose="02020603050405020304" pitchFamily="18" charset="0"/>
                <a:cs typeface="Times New Roman" panose="02020603050405020304" pitchFamily="18" charset="0"/>
              </a:rPr>
              <a:t>en_us</a:t>
            </a:r>
            <a:r>
              <a:rPr lang="en-US" sz="1600" dirty="0">
                <a:latin typeface="Times New Roman" panose="02020603050405020304" pitchFamily="18" charset="0"/>
                <a:cs typeface="Times New Roman" panose="02020603050405020304" pitchFamily="18" charset="0"/>
              </a:rPr>
              <a:t>/software/splunk-securityoperations-and-analytics.html</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VMware. (2020). VMware Workspace ONE: Unified Endpoint </a:t>
            </a:r>
            <a:r>
              <a:rPr lang="en-US" sz="1600" dirty="0" err="1">
                <a:latin typeface="Times New Roman" panose="02020603050405020304" pitchFamily="18" charset="0"/>
                <a:cs typeface="Times New Roman" panose="02020603050405020304" pitchFamily="18" charset="0"/>
              </a:rPr>
              <a:t>Management</a:t>
            </a:r>
            <a:r>
              <a:rPr lang="en-US" sz="1600" dirty="0">
                <a:latin typeface="Times New Roman" panose="02020603050405020304" pitchFamily="18" charset="0"/>
                <a:cs typeface="Times New Roman" panose="02020603050405020304" pitchFamily="18" charset="0"/>
              </a:rPr>
              <a:t>. Retrieved from https://www.vmware.com/products/workspaceone.html</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European Union. (2016). General Data Protection Regulation (GDPR). </a:t>
            </a:r>
            <a:r>
              <a:rPr lang="en-US" sz="1600" dirty="0" err="1">
                <a:latin typeface="Times New Roman" panose="02020603050405020304" pitchFamily="18" charset="0"/>
                <a:cs typeface="Times New Roman" panose="02020603050405020304" pitchFamily="18" charset="0"/>
              </a:rPr>
              <a:t>Retrieved</a:t>
            </a:r>
            <a:r>
              <a:rPr lang="en-US" sz="1600" dirty="0">
                <a:latin typeface="Times New Roman" panose="02020603050405020304" pitchFamily="18" charset="0"/>
                <a:cs typeface="Times New Roman" panose="02020603050405020304" pitchFamily="18" charset="0"/>
              </a:rPr>
              <a:t> from https://eur-lex.europa.eu/eli/reg/2016/679/oj</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U.S. Department of Health &amp; Human Services. (2021). Health Insurance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Portability and Accountability Act (HIPAA). Retrieved from </a:t>
            </a:r>
          </a:p>
          <a:p>
            <a:pPr marL="342900" indent="-342900">
              <a:buFont typeface="+mj-lt"/>
              <a:buAutoNum type="arabicParenR"/>
            </a:pPr>
            <a:r>
              <a:rPr lang="en-US" sz="1600" dirty="0">
                <a:latin typeface="Times New Roman" panose="02020603050405020304" pitchFamily="18" charset="0"/>
                <a:cs typeface="Times New Roman" panose="02020603050405020304" pitchFamily="18" charset="0"/>
              </a:rPr>
              <a:t>https://www.hhs.gov/hipaa/index.html</a:t>
            </a: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a:xfrm>
            <a:off x="707571" y="1349506"/>
            <a:ext cx="10515600" cy="6219824"/>
          </a:xfrm>
        </p:spPr>
        <p:txBody>
          <a:bodyPr>
            <a:noAutofit/>
          </a:bodyPr>
          <a:lstStyle/>
          <a:p>
            <a:r>
              <a:rPr lang="en-US" dirty="0"/>
              <a:t>In today's rapidly changing work environment, more and more employees are working remotely and accessing corporate resources from a variety of locations and devices. While this flexibility can bring many benefits, it also introduces new security challenges. Our project aims to address these challenges by developing a secure mobile networking solution for remote workforces.</a:t>
            </a:r>
          </a:p>
          <a:p>
            <a:r>
              <a:rPr lang="en-US" dirty="0"/>
              <a:t>The goal of this project is to create a networking infrastructure that enables remote employees to access the resources they need to do their jobs, while also ensuring the security and integrity of corporate data. We will achieve this by implementing a range of security measures, including virtual private networks (VPNs), multifactor authentication, and endpoint protection.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13F2A0-9A0F-7A36-876E-F21C2D48F93E}"/>
              </a:ext>
            </a:extLst>
          </p:cNvPr>
          <p:cNvSpPr>
            <a:spLocks noGrp="1"/>
          </p:cNvSpPr>
          <p:nvPr>
            <p:ph idx="1"/>
          </p:nvPr>
        </p:nvSpPr>
        <p:spPr>
          <a:xfrm>
            <a:off x="838200" y="429208"/>
            <a:ext cx="10515600" cy="5747755"/>
          </a:xfrm>
        </p:spPr>
        <p:txBody>
          <a:bodyPr>
            <a:normAutofit/>
          </a:bodyPr>
          <a:lstStyle/>
          <a:p>
            <a:r>
              <a:rPr lang="en-US" dirty="0"/>
              <a:t>Remote workforce is becoming more common, and it is essential to ensure the security of the infrastructure.</a:t>
            </a:r>
          </a:p>
          <a:p>
            <a:r>
              <a:rPr lang="en-US" dirty="0"/>
              <a:t>A secure mobile networking solution should include:</a:t>
            </a:r>
          </a:p>
          <a:p>
            <a:r>
              <a:rPr lang="en-US" dirty="0"/>
              <a:t>Virtual Private Network (VPN) to provide a secure tunnel for internet traffic and DNS traffic.</a:t>
            </a:r>
          </a:p>
          <a:p>
            <a:r>
              <a:rPr lang="en-US" dirty="0"/>
              <a:t>Multifactor Authentication (MFA) to require two types of evidence to login to an account.</a:t>
            </a:r>
          </a:p>
          <a:p>
            <a:r>
              <a:rPr lang="en-US" dirty="0"/>
              <a:t>Endpoint protection to protect data while outside the corporate network.</a:t>
            </a:r>
          </a:p>
          <a:p>
            <a:r>
              <a:rPr lang="en-US" dirty="0"/>
              <a:t>VPNs usually provide a secure tunnel for both internet traffic and DNS traffic, which can prevent attacks that manipulate DNS.</a:t>
            </a:r>
            <a:endParaRPr lang="en-IN" dirty="0"/>
          </a:p>
        </p:txBody>
      </p:sp>
      <p:sp>
        <p:nvSpPr>
          <p:cNvPr id="4" name="Slide Number Placeholder 3">
            <a:extLst>
              <a:ext uri="{FF2B5EF4-FFF2-40B4-BE49-F238E27FC236}">
                <a16:creationId xmlns:a16="http://schemas.microsoft.com/office/drawing/2014/main" id="{B91F05DF-A65D-62E4-1428-02555F52BD2A}"/>
              </a:ext>
            </a:extLst>
          </p:cNvPr>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223600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a:xfrm>
            <a:off x="838200" y="1474237"/>
            <a:ext cx="10515600" cy="4882113"/>
          </a:xfrm>
        </p:spPr>
        <p:txBody>
          <a:bodyPr>
            <a:normAutofit fontScale="92500" lnSpcReduction="10000"/>
          </a:bodyPr>
          <a:lstStyle/>
          <a:p>
            <a:r>
              <a:rPr lang="en-US" dirty="0"/>
              <a:t>Problem: In today's rapidly changing work environment, more and more employees are working remotely and accessing corporate resources from a variety of locations and devices. While this flexibility can bring many benefits, it also introduces new security challenges. Remote employees often use unsecured public Wi-Fi networks, which can make them vulnerable to cyber attacks. Additionally, the use of personal devices for work purposes can blur the line between personal and corporate data, making it difficult to ensure the security and integrity of corporate information.</a:t>
            </a:r>
          </a:p>
          <a:p>
            <a:endParaRPr lang="en-US" dirty="0"/>
          </a:p>
          <a:p>
            <a:r>
              <a:rPr lang="en-US" dirty="0"/>
              <a:t>Goal: Our goal is to develop a secure mobile networking solution for remote workforces that addresses these challenges. The solution should enable remote employees to access the resources they need to do their jobs, while also ensuring the security and integrity of corporate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dirty="0"/>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D7ABE-22BE-3446-5CCD-F5F8B34F4CEA}"/>
              </a:ext>
            </a:extLst>
          </p:cNvPr>
          <p:cNvSpPr>
            <a:spLocks noGrp="1"/>
          </p:cNvSpPr>
          <p:nvPr>
            <p:ph idx="1"/>
          </p:nvPr>
        </p:nvSpPr>
        <p:spPr>
          <a:xfrm>
            <a:off x="838200" y="315912"/>
            <a:ext cx="10515600" cy="6040438"/>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Objectives:</a:t>
            </a:r>
          </a:p>
          <a:p>
            <a:pPr marL="0" indent="0">
              <a:buNone/>
            </a:pPr>
            <a:endParaRPr lang="en-US" b="1" dirty="0"/>
          </a:p>
          <a:p>
            <a:r>
              <a:rPr lang="en-US" dirty="0">
                <a:latin typeface="Times New Roman" panose="02020603050405020304" pitchFamily="18" charset="0"/>
                <a:cs typeface="Times New Roman" panose="02020603050405020304" pitchFamily="18" charset="0"/>
              </a:rPr>
              <a:t>Implement a virtual private network (VPN) to provide a secure tunnel for internet traffic and DNS traffic.</a:t>
            </a:r>
          </a:p>
          <a:p>
            <a:r>
              <a:rPr lang="en-US" dirty="0">
                <a:latin typeface="Times New Roman" panose="02020603050405020304" pitchFamily="18" charset="0"/>
                <a:cs typeface="Times New Roman" panose="02020603050405020304" pitchFamily="18" charset="0"/>
              </a:rPr>
              <a:t>Implement multifactor authentication (MFA) to require two types of evidence to login to an account.</a:t>
            </a:r>
          </a:p>
          <a:p>
            <a:r>
              <a:rPr lang="en-US" dirty="0">
                <a:latin typeface="Times New Roman" panose="02020603050405020304" pitchFamily="18" charset="0"/>
                <a:cs typeface="Times New Roman" panose="02020603050405020304" pitchFamily="18" charset="0"/>
              </a:rPr>
              <a:t>Implement endpoint protection to protect data while outside the corporate network.</a:t>
            </a:r>
          </a:p>
          <a:p>
            <a:r>
              <a:rPr lang="en-US" dirty="0">
                <a:latin typeface="Times New Roman" panose="02020603050405020304" pitchFamily="18" charset="0"/>
                <a:cs typeface="Times New Roman" panose="02020603050405020304" pitchFamily="18" charset="0"/>
              </a:rPr>
              <a:t>Ensure the solution is easy to use and does not hinder productivity.</a:t>
            </a:r>
          </a:p>
          <a:p>
            <a:r>
              <a:rPr lang="en-US" dirty="0">
                <a:latin typeface="Times New Roman" panose="02020603050405020304" pitchFamily="18" charset="0"/>
                <a:cs typeface="Times New Roman" panose="02020603050405020304" pitchFamily="18" charset="0"/>
              </a:rPr>
              <a:t>Consider the cost and complexity of implementation, with the aim of creating a solution that is both effective and practical for organizations of all sizes.</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Evaluation:</a:t>
            </a:r>
          </a:p>
          <a:p>
            <a:pPr marL="0" indent="0">
              <a:buNone/>
            </a:pPr>
            <a:endParaRPr lang="en-US" b="1" dirty="0"/>
          </a:p>
          <a:p>
            <a:pPr marL="0" indent="0">
              <a:buNone/>
            </a:pPr>
            <a:r>
              <a:rPr lang="en-US" dirty="0">
                <a:latin typeface="Times New Roman" panose="02020603050405020304" pitchFamily="18" charset="0"/>
                <a:cs typeface="Times New Roman" panose="02020603050405020304" pitchFamily="18" charset="0"/>
              </a:rPr>
              <a:t>The solution should be evaluated based on its ability to meet the objectives outlined above.</a:t>
            </a:r>
          </a:p>
          <a:p>
            <a:pPr marL="0" indent="0">
              <a:buNone/>
            </a:pPr>
            <a:r>
              <a:rPr lang="en-US" dirty="0">
                <a:latin typeface="Times New Roman" panose="02020603050405020304" pitchFamily="18" charset="0"/>
                <a:cs typeface="Times New Roman" panose="02020603050405020304" pitchFamily="18" charset="0"/>
              </a:rPr>
              <a:t>Metrics for evaluation could include:</a:t>
            </a:r>
          </a:p>
          <a:p>
            <a:pPr marL="0" indent="0">
              <a:buNone/>
            </a:pPr>
            <a:r>
              <a:rPr lang="en-US" dirty="0">
                <a:latin typeface="Times New Roman" panose="02020603050405020304" pitchFamily="18" charset="0"/>
                <a:cs typeface="Times New Roman" panose="02020603050405020304" pitchFamily="18" charset="0"/>
              </a:rPr>
              <a:t>The number of successful cyber attacks on remote employees.</a:t>
            </a:r>
          </a:p>
          <a:p>
            <a:pPr marL="0" indent="0">
              <a:buNone/>
            </a:pPr>
            <a:r>
              <a:rPr lang="en-US" dirty="0">
                <a:latin typeface="Times New Roman" panose="02020603050405020304" pitchFamily="18" charset="0"/>
                <a:cs typeface="Times New Roman" panose="02020603050405020304" pitchFamily="18" charset="0"/>
              </a:rPr>
              <a:t>The time it takes for remote employees to access corporate resources.</a:t>
            </a:r>
          </a:p>
          <a:p>
            <a:pPr marL="0" indent="0">
              <a:buNone/>
            </a:pPr>
            <a:r>
              <a:rPr lang="en-US" dirty="0">
                <a:latin typeface="Times New Roman" panose="02020603050405020304" pitchFamily="18" charset="0"/>
                <a:cs typeface="Times New Roman" panose="02020603050405020304" pitchFamily="18" charset="0"/>
              </a:rPr>
              <a:t>The number of user complaints about the solution.</a:t>
            </a:r>
          </a:p>
          <a:p>
            <a:pPr marL="0" indent="0">
              <a:buNone/>
            </a:pPr>
            <a:r>
              <a:rPr lang="en-US" dirty="0">
                <a:latin typeface="Times New Roman" panose="02020603050405020304" pitchFamily="18" charset="0"/>
                <a:cs typeface="Times New Roman" panose="02020603050405020304" pitchFamily="18" charset="0"/>
              </a:rPr>
              <a:t>The cost of implementation and maintenance.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D93C036-F82F-778C-E736-DFEAFC9C1725}"/>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81948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53128"/>
          </a:xfrm>
        </p:spPr>
        <p:txBody>
          <a:bodyPr/>
          <a:lstStyle/>
          <a:p>
            <a:r>
              <a:rPr lang="en-US" dirty="0"/>
              <a:t>Objectives of the Work</a:t>
            </a:r>
          </a:p>
        </p:txBody>
      </p:sp>
      <p:sp>
        <p:nvSpPr>
          <p:cNvPr id="3" name="Content Placeholder 2"/>
          <p:cNvSpPr>
            <a:spLocks noGrp="1"/>
          </p:cNvSpPr>
          <p:nvPr>
            <p:ph idx="1"/>
          </p:nvPr>
        </p:nvSpPr>
        <p:spPr>
          <a:xfrm>
            <a:off x="838200" y="1189654"/>
            <a:ext cx="10515600" cy="5166696"/>
          </a:xfrm>
        </p:spPr>
        <p:txBody>
          <a:bodyPr>
            <a:noAutofit/>
          </a:bodyPr>
          <a:lstStyle/>
          <a:p>
            <a:r>
              <a:rPr lang="en-US" sz="2000" dirty="0">
                <a:latin typeface="Times New Roman" panose="02020603050405020304" pitchFamily="18" charset="0"/>
                <a:cs typeface="Times New Roman" panose="02020603050405020304" pitchFamily="18" charset="0"/>
              </a:rPr>
              <a:t>To design and implement a secure mobile networking solution for remote workforces that enables secure access to corporate resources from various locations and devices.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implement a virtual private network (VPN) to provide a secure tunnel for internet traffic and DNS traffic, ensuring that remote employees can access the resources they need to do their jobs securely.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implement multifactor authentication (MFA) to require two types of evidence to login to an account, enhancing the security of user accounts and preventing unauthorized access.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implement endpoint protection to protect data while outside the corporate network, ensuring that sensitive data is not compromised even when accessed from unsecured networks.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53128"/>
          </a:xfrm>
        </p:spPr>
        <p:txBody>
          <a:bodyPr/>
          <a:lstStyle/>
          <a:p>
            <a:r>
              <a:rPr lang="en-US" dirty="0"/>
              <a:t>Objectives of the Work</a:t>
            </a:r>
          </a:p>
        </p:txBody>
      </p:sp>
      <p:sp>
        <p:nvSpPr>
          <p:cNvPr id="3" name="Content Placeholder 2"/>
          <p:cNvSpPr>
            <a:spLocks noGrp="1"/>
          </p:cNvSpPr>
          <p:nvPr>
            <p:ph idx="1"/>
          </p:nvPr>
        </p:nvSpPr>
        <p:spPr>
          <a:xfrm>
            <a:off x="838200" y="1189654"/>
            <a:ext cx="10515600" cy="5166696"/>
          </a:xfrm>
        </p:spPr>
        <p:txBody>
          <a:bodyPr>
            <a:noAutofit/>
          </a:bodyPr>
          <a:lstStyle/>
          <a:p>
            <a:r>
              <a:rPr lang="en-US" sz="2000" dirty="0">
                <a:latin typeface="Times New Roman" panose="02020603050405020304" pitchFamily="18" charset="0"/>
                <a:cs typeface="Times New Roman" panose="02020603050405020304" pitchFamily="18" charset="0"/>
              </a:rPr>
              <a:t>To ensure the solution is easy to use and does not hinder productivity, providing remote workers with a seamless and efficient user experience.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consider the cost and complexity of implementation, with the aim of creating a solution that is both effective and practical for organizations of all sizes.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evaluate the solution based on its ability to meet the objectives outlined above, including metrics such as the number of successful cyber attacks on remote employees, the time it takes for remote employees to access corporate resources, the number of user complaints about the solution, and the cost of implementation and maintenance.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3823328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6"/>
            <a:ext cx="10515600" cy="1018366"/>
          </a:xfrm>
        </p:spPr>
        <p:txBody>
          <a:bodyPr/>
          <a:lstStyle/>
          <a:p>
            <a:r>
              <a:rPr lang="en-US" dirty="0"/>
              <a:t>Methodology used</a:t>
            </a:r>
          </a:p>
        </p:txBody>
      </p:sp>
      <p:sp>
        <p:nvSpPr>
          <p:cNvPr id="3" name="Content Placeholder 2"/>
          <p:cNvSpPr>
            <a:spLocks noGrp="1"/>
          </p:cNvSpPr>
          <p:nvPr>
            <p:ph idx="1"/>
          </p:nvPr>
        </p:nvSpPr>
        <p:spPr>
          <a:xfrm>
            <a:off x="642257" y="1536575"/>
            <a:ext cx="10515600" cy="4172887"/>
          </a:xfrm>
        </p:spPr>
        <p:txBody>
          <a:bodyPr>
            <a:normAutofit fontScale="70000" lnSpcReduction="20000"/>
          </a:bodyPr>
          <a:lstStyle/>
          <a:p>
            <a:pPr marL="0" indent="0">
              <a:buNone/>
            </a:pPr>
            <a:r>
              <a:rPr lang="en-US" sz="3400" dirty="0">
                <a:latin typeface="Times New Roman" panose="02020603050405020304" pitchFamily="18" charset="0"/>
                <a:cs typeface="Times New Roman" panose="02020603050405020304" pitchFamily="18" charset="0"/>
              </a:rPr>
              <a:t>Adopt an agile software development methodology to facilitate iterative development and rapid prototyping. Break down the development process into sprints, with regular review meetings and feedback sessions to ensure alignment with project objectives and stakeholder expectations. Collaborate closely with cross-functional teams, including developers, security analysts, and network engineers, to ensure a holistic approach to software development and integration.</a:t>
            </a:r>
          </a:p>
          <a:p>
            <a:pPr marL="0" indent="0">
              <a:buNone/>
            </a:pPr>
            <a:endParaRPr lang="en-US" sz="3400" dirty="0"/>
          </a:p>
          <a:p>
            <a:r>
              <a:rPr lang="en-US" sz="3400" b="1" u="sng" dirty="0"/>
              <a:t>Testing Methodology</a:t>
            </a:r>
            <a:r>
              <a:rPr lang="en-US" sz="3400" dirty="0"/>
              <a:t>:</a:t>
            </a:r>
          </a:p>
          <a:p>
            <a:pPr marL="0" indent="0">
              <a:buNone/>
            </a:pPr>
            <a:r>
              <a:rPr lang="en-US" sz="3400" dirty="0"/>
              <a:t>Implement a comprehensive testing strategy encompassing functional testing, security testing, performance testing, and user acceptance testing. Develop test cases and scenarios to validate the functionality, security, and performance of the mobile networking solution under various conditions and use cases. Conduct rigorous testing in simulated and real-world environments to identify and address any issues or vulnerabilities before deployment.</a:t>
            </a:r>
          </a:p>
          <a:p>
            <a:endParaRPr lang="en-US" sz="3400" dirty="0"/>
          </a:p>
          <a:p>
            <a:endParaRPr lang="en-US" sz="4400"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22852401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10141</TotalTime>
  <Words>1738</Words>
  <Application>Microsoft Office PowerPoint</Application>
  <PresentationFormat>Widescreen</PresentationFormat>
  <Paragraphs>147</Paragraphs>
  <Slides>19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Arial Black</vt:lpstr>
      <vt:lpstr>Calibri</vt:lpstr>
      <vt:lpstr>Calibri Light</vt:lpstr>
      <vt:lpstr>Casper</vt:lpstr>
      <vt:lpstr>Times New Roman</vt:lpstr>
      <vt:lpstr>1_Office Theme</vt:lpstr>
      <vt:lpstr>2_Office Theme</vt:lpstr>
      <vt:lpstr>Contents Slide Master</vt:lpstr>
      <vt:lpstr>PowerPoint Presentation</vt:lpstr>
      <vt:lpstr>Outline</vt:lpstr>
      <vt:lpstr>Introduction to Project</vt:lpstr>
      <vt:lpstr>PowerPoint Presentation</vt:lpstr>
      <vt:lpstr>Problem Formulation</vt:lpstr>
      <vt:lpstr>PowerPoint Presentation</vt:lpstr>
      <vt:lpstr>Objectives of the Work</vt:lpstr>
      <vt:lpstr>Objectives of the Work</vt:lpstr>
      <vt:lpstr>Methodology used</vt:lpstr>
      <vt:lpstr>Methodology used</vt:lpstr>
      <vt:lpstr>PowerPoint Presentation</vt:lpstr>
      <vt:lpstr>Results and Outputs</vt:lpstr>
      <vt:lpstr>PowerPoint Presentation</vt:lpstr>
      <vt:lpstr>PowerPoint Presentation</vt:lpstr>
      <vt:lpstr>PowerPoint Presentation</vt:lpstr>
      <vt:lpstr>Conclusion</vt:lpstr>
      <vt:lpstr>PowerPoint Presentation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Harsh Vardhan</cp:lastModifiedBy>
  <cp:revision>494</cp:revision>
  <dcterms:created xsi:type="dcterms:W3CDTF">2019-01-09T10:33:58Z</dcterms:created>
  <dcterms:modified xsi:type="dcterms:W3CDTF">2024-04-30T05:45:05Z</dcterms:modified>
</cp:coreProperties>
</file>