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5"/>
  </p:notesMasterIdLst>
  <p:sldIdLst>
    <p:sldId id="256" r:id="rId2"/>
    <p:sldId id="258" r:id="rId3"/>
    <p:sldId id="300" r:id="rId4"/>
    <p:sldId id="311" r:id="rId5"/>
    <p:sldId id="312" r:id="rId6"/>
    <p:sldId id="313" r:id="rId7"/>
    <p:sldId id="301" r:id="rId8"/>
    <p:sldId id="302" r:id="rId9"/>
    <p:sldId id="303" r:id="rId10"/>
    <p:sldId id="304" r:id="rId11"/>
    <p:sldId id="305" r:id="rId12"/>
    <p:sldId id="306" r:id="rId13"/>
    <p:sldId id="310" r:id="rId14"/>
  </p:sldIdLst>
  <p:sldSz cx="9144000" cy="5143500" type="screen16x9"/>
  <p:notesSz cx="6858000" cy="9144000"/>
  <p:embeddedFontLst>
    <p:embeddedFont>
      <p:font typeface="Josefin Slab" charset="0"/>
      <p:regular r:id="rId16"/>
      <p:bold r:id="rId17"/>
      <p:italic r:id="rId18"/>
      <p:boldItalic r:id="rId19"/>
    </p:embeddedFont>
    <p:embeddedFont>
      <p:font typeface="Fira Sans Condensed Light" charset="0"/>
      <p:regular r:id="rId20"/>
      <p:bold r:id="rId21"/>
      <p:italic r:id="rId22"/>
      <p:boldItalic r:id="rId23"/>
    </p:embeddedFont>
    <p:embeddedFont>
      <p:font typeface="Advent Pro Light" charset="0"/>
      <p:regular r:id="rId24"/>
      <p:bold r:id="rId25"/>
    </p:embeddedFont>
    <p:embeddedFont>
      <p:font typeface="Fira Sans Condensed" charset="0"/>
      <p:regular r:id="rId26"/>
      <p:bold r:id="rId27"/>
      <p:italic r:id="rId28"/>
      <p:boldItalic r:id="rId29"/>
    </p:embeddedFont>
    <p:embeddedFont>
      <p:font typeface="Rajdhani" charset="0"/>
      <p:regular r:id="rId30"/>
      <p:bold r:id="rId31"/>
    </p:embeddedFont>
    <p:embeddedFont>
      <p:font typeface="Anton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4DC17ECA-E9CF-46D2-9E35-5D2391C74F70}">
  <a:tblStyle styleId="{4DC17ECA-E9CF-46D2-9E35-5D2391C74F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20521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65abef0139_0_14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65abef0139_0_14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8a6ee8a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8a6ee8a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g65abef0139_0_1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7" name="Google Shape;1717;g65abef0139_0_1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g65abef0139_0_1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7" name="Google Shape;1717;g65abef0139_0_1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5abef0139_0_1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65abef0139_0_1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5abef0139_0_1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65abef0139_0_1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5abef0139_0_1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65abef0139_0_1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5abef0139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5abef0139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5abef0139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5abef0139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916225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ubTitle" idx="1"/>
          </p:nvPr>
        </p:nvSpPr>
        <p:spPr>
          <a:xfrm>
            <a:off x="786275" y="1909450"/>
            <a:ext cx="21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title" idx="2"/>
          </p:nvPr>
        </p:nvSpPr>
        <p:spPr>
          <a:xfrm>
            <a:off x="6298374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3"/>
          </p:nvPr>
        </p:nvSpPr>
        <p:spPr>
          <a:xfrm>
            <a:off x="6080425" y="19094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 idx="4"/>
          </p:nvPr>
        </p:nvSpPr>
        <p:spPr>
          <a:xfrm>
            <a:off x="3607299" y="38727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5"/>
          </p:nvPr>
        </p:nvSpPr>
        <p:spPr>
          <a:xfrm>
            <a:off x="3389350" y="33322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 idx="6"/>
          </p:nvPr>
        </p:nvSpPr>
        <p:spPr>
          <a:xfrm>
            <a:off x="3607299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7"/>
          </p:nvPr>
        </p:nvSpPr>
        <p:spPr>
          <a:xfrm>
            <a:off x="3389350" y="19094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 idx="8"/>
          </p:nvPr>
        </p:nvSpPr>
        <p:spPr>
          <a:xfrm>
            <a:off x="916225" y="38727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9"/>
          </p:nvPr>
        </p:nvSpPr>
        <p:spPr>
          <a:xfrm>
            <a:off x="786325" y="3332250"/>
            <a:ext cx="21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 idx="13"/>
          </p:nvPr>
        </p:nvSpPr>
        <p:spPr>
          <a:xfrm>
            <a:off x="6495924" y="3872763"/>
            <a:ext cx="1446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4"/>
          </p:nvPr>
        </p:nvSpPr>
        <p:spPr>
          <a:xfrm>
            <a:off x="6080425" y="33322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 idx="15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subTitle" idx="2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3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4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 hasCustomPrompt="1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1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title" idx="2"/>
          </p:nvPr>
        </p:nvSpPr>
        <p:spPr>
          <a:xfrm>
            <a:off x="4845487" y="145526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ubTitle" idx="3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 idx="4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5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6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7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8" hasCustomPrompt="1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9" hasCustomPrompt="1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13" hasCustomPrompt="1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14" hasCustomPrompt="1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969788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2"/>
          </p:nvPr>
        </p:nvSpPr>
        <p:spPr>
          <a:xfrm>
            <a:off x="59611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3"/>
          </p:nvPr>
        </p:nvSpPr>
        <p:spPr>
          <a:xfrm>
            <a:off x="34650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960113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 idx="4"/>
          </p:nvPr>
        </p:nvSpPr>
        <p:spPr>
          <a:xfrm>
            <a:off x="6628688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 idx="5"/>
          </p:nvPr>
        </p:nvSpPr>
        <p:spPr>
          <a:xfrm>
            <a:off x="3805336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 idx="6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7" r:id="rId5"/>
    <p:sldLayoutId id="2147483658" r:id="rId6"/>
    <p:sldLayoutId id="2147483659" r:id="rId7"/>
    <p:sldLayoutId id="2147483660" r:id="rId8"/>
    <p:sldLayoutId id="2147483662" r:id="rId9"/>
    <p:sldLayoutId id="2147483664" r:id="rId10"/>
    <p:sldLayoutId id="2147483666" r:id="rId11"/>
    <p:sldLayoutId id="214748366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learn-to-create-advance-ai-assistant-jarvis-20with-pytho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sciencedirect.com/science/article/pii/S0969698920312911" TargetMode="External"/><Relationship Id="rId4" Type="http://schemas.openxmlformats.org/officeDocument/2006/relationships/hyperlink" Target="https://www.udemy.com/course/jarvis-ai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age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2339752" y="1347614"/>
            <a:ext cx="4404000" cy="20882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Rajdhani"/>
                <a:ea typeface="Rajdhani"/>
                <a:cs typeface="Rajdhani"/>
                <a:sym typeface="Rajdhani"/>
              </a:rPr>
              <a:t>AI VOICE ASSISTANT</a:t>
            </a:r>
            <a:endParaRPr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395536" y="2643758"/>
            <a:ext cx="6768752" cy="2227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rgbClr val="FFC000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rgbClr val="FFC000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rgbClr val="FFC000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rgbClr val="FFC000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rgbClr val="FFC000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rgbClr val="FFC000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C0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PREPARED BY:                             GUIDED BY:                                    DEPT: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C0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HENA KHARWA (20CE043)            DHAVALKUMAR BHOI SIR              COMPUTER ENGINEERING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C0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HIMANI KAPADIA (20CE041)</a:t>
            </a:r>
            <a:endParaRPr lang="en-IN" dirty="0">
              <a:solidFill>
                <a:schemeClr val="accent5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D459C99-7D5E-4005-A759-10185DB92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344" y="126861"/>
            <a:ext cx="1340230" cy="9082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BECE46E-CD75-42C2-8639-C5A9D5B26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126861"/>
            <a:ext cx="1327508" cy="9822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2"/>
          <p:cNvSpPr txBox="1">
            <a:spLocks noGrp="1"/>
          </p:cNvSpPr>
          <p:nvPr>
            <p:ph type="title"/>
          </p:nvPr>
        </p:nvSpPr>
        <p:spPr>
          <a:xfrm>
            <a:off x="755576" y="12347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IMPLEMENTATION ENVIRONMENT</a:t>
            </a:r>
            <a:endParaRPr dirty="0"/>
          </a:p>
        </p:txBody>
      </p:sp>
      <p:sp>
        <p:nvSpPr>
          <p:cNvPr id="639" name="Google Shape;639;p32"/>
          <p:cNvSpPr txBox="1">
            <a:spLocks noGrp="1"/>
          </p:cNvSpPr>
          <p:nvPr>
            <p:ph type="subTitle" idx="4294967295"/>
          </p:nvPr>
        </p:nvSpPr>
        <p:spPr>
          <a:xfrm>
            <a:off x="323528" y="771550"/>
            <a:ext cx="8280920" cy="4248472"/>
          </a:xfrm>
          <a:prstGeom prst="rect">
            <a:avLst/>
          </a:prstGeom>
        </p:spPr>
        <p:txBody>
          <a:bodyPr spcFirstLastPara="1" wrap="square" lIns="91425" tIns="274300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800" b="1" dirty="0">
                <a:latin typeface="Fira Sans Condensed" charset="0"/>
                <a:ea typeface="Rajdhani"/>
                <a:cs typeface="Rajdhani"/>
                <a:sym typeface="Rajdhani"/>
              </a:rPr>
              <a:t>SOFTWARE REQUIREMENTS:      </a:t>
            </a:r>
            <a:r>
              <a:rPr lang="en-IN" sz="1400" b="1" dirty="0">
                <a:latin typeface="Fira Sans Condensed" charset="0"/>
                <a:ea typeface="Rajdhani"/>
                <a:cs typeface="Rajdhani"/>
                <a:sym typeface="Rajdhani"/>
              </a:rPr>
              <a:t>VS CODE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800" b="1" dirty="0">
                <a:latin typeface="Fira Sans Condensed" charset="0"/>
                <a:ea typeface="Rajdhani"/>
                <a:cs typeface="Rajdhani"/>
                <a:sym typeface="Rajdhani"/>
              </a:rPr>
              <a:t>LANGUAGES:    </a:t>
            </a:r>
            <a:r>
              <a:rPr lang="en-IN" sz="1400" b="1" dirty="0">
                <a:latin typeface="Fira Sans Condensed" charset="0"/>
                <a:ea typeface="Rajdhani"/>
                <a:cs typeface="Rajdhani"/>
                <a:sym typeface="Rajdhani"/>
              </a:rPr>
              <a:t>PYTHON   AND   AI BASED CONCEPTS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800" b="1" dirty="0">
                <a:latin typeface="Fira Sans Condensed" charset="0"/>
                <a:ea typeface="Rajdhani"/>
                <a:cs typeface="Rajdhani"/>
                <a:sym typeface="Rajdhani"/>
              </a:rPr>
              <a:t>MODULES:        </a:t>
            </a:r>
            <a:r>
              <a:rPr lang="en-IN" sz="1400" b="1" dirty="0">
                <a:latin typeface="Fira Sans Condensed" charset="0"/>
                <a:ea typeface="Rajdhani"/>
                <a:cs typeface="Rajdhani"/>
                <a:sym typeface="Rajdhani"/>
              </a:rPr>
              <a:t>pyttsx3                                                pyautogui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400" b="1" dirty="0">
                <a:latin typeface="Fira Sans Condensed" charset="0"/>
                <a:ea typeface="Rajdhani"/>
                <a:cs typeface="Rajdhani"/>
                <a:sym typeface="Rajdhani"/>
              </a:rPr>
              <a:t>                                    speech recognition                         Datetime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400" b="1" dirty="0">
                <a:latin typeface="Fira Sans Condensed" charset="0"/>
                <a:ea typeface="Rajdhani"/>
                <a:cs typeface="Rajdhani"/>
                <a:sym typeface="Rajdhani"/>
              </a:rPr>
              <a:t>                                    Webbrowser                                      Keyboard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400" b="1" dirty="0">
                <a:latin typeface="Fira Sans Condensed" charset="0"/>
                <a:ea typeface="Rajdhani"/>
                <a:cs typeface="Rajdhani"/>
                <a:sym typeface="Rajdhani"/>
              </a:rPr>
              <a:t>                                   Pywhatkit                                             Pyjokes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400" b="1" dirty="0">
                <a:latin typeface="Fira Sans Condensed" charset="0"/>
                <a:ea typeface="Rajdhani"/>
                <a:cs typeface="Rajdhani"/>
                <a:sym typeface="Rajdhani"/>
              </a:rPr>
              <a:t>                                   Wikipedia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400" b="1" dirty="0">
                <a:latin typeface="Fira Sans Condensed" charset="0"/>
                <a:ea typeface="Rajdhani"/>
                <a:cs typeface="Rajdhani"/>
                <a:sym typeface="Rajdhani"/>
              </a:rPr>
              <a:t>                                   OS</a:t>
            </a:r>
            <a:endParaRPr sz="1400" b="1" dirty="0">
              <a:latin typeface="Fira Sans Condensed" charset="0"/>
              <a:ea typeface="Rajdhani"/>
              <a:cs typeface="Rajdhani"/>
              <a:sym typeface="Rajdhani"/>
            </a:endParaRPr>
          </a:p>
        </p:txBody>
      </p:sp>
    </p:spTree>
    <p:extLst>
      <p:ext uri="{BB962C8B-B14F-4D97-AF65-F5344CB8AC3E}">
        <p14:creationId xmlns:p14="http://schemas.microsoft.com/office/powerpoint/2010/main" val="900900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827584" y="0"/>
            <a:ext cx="7272808" cy="864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ARCHITECUTURE FLOWCHART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702331"/>
            <a:ext cx="4890298" cy="40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79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 idx="6"/>
          </p:nvPr>
        </p:nvSpPr>
        <p:spPr>
          <a:xfrm>
            <a:off x="683568" y="12347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dirty="0"/>
              <a:t>REFERENCES</a:t>
            </a:r>
            <a:endParaRPr sz="3000" dirty="0"/>
          </a:p>
        </p:txBody>
      </p:sp>
      <p:sp>
        <p:nvSpPr>
          <p:cNvPr id="161" name="Google Shape;161;p29"/>
          <p:cNvSpPr txBox="1">
            <a:spLocks noGrp="1"/>
          </p:cNvSpPr>
          <p:nvPr>
            <p:ph type="subTitle" idx="1"/>
          </p:nvPr>
        </p:nvSpPr>
        <p:spPr>
          <a:xfrm>
            <a:off x="971600" y="915566"/>
            <a:ext cx="6552728" cy="34563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Udemy Links (Only for Reference):</a:t>
            </a:r>
          </a:p>
          <a:p>
            <a:pPr marL="0" lvl="0" indent="0">
              <a:spcAft>
                <a:spcPts val="1600"/>
              </a:spcAft>
            </a:pPr>
            <a:r>
              <a:rPr lang="en-IN" dirty="0">
                <a:hlinkClick r:id="rId3"/>
              </a:rPr>
              <a:t>https://www.udemy.com/course/learn-to-create-advance-ai-assistant-jarvis-20with-python/</a:t>
            </a:r>
            <a:endParaRPr lang="en-IN" dirty="0"/>
          </a:p>
          <a:p>
            <a:pPr marL="0" lvl="0" indent="0">
              <a:spcAft>
                <a:spcPts val="1600"/>
              </a:spcAft>
            </a:pPr>
            <a:r>
              <a:rPr lang="en-IN" dirty="0">
                <a:hlinkClick r:id="rId4"/>
              </a:rPr>
              <a:t>https://www.udemy.com/course/jarvis-ai/</a:t>
            </a:r>
            <a:endParaRPr lang="en-IN" dirty="0"/>
          </a:p>
          <a:p>
            <a:pPr marL="0" lvl="0" indent="0">
              <a:spcAft>
                <a:spcPts val="1600"/>
              </a:spcAft>
            </a:pPr>
            <a:r>
              <a:rPr lang="en-IN" dirty="0"/>
              <a:t>Reference Article Links:</a:t>
            </a:r>
          </a:p>
          <a:p>
            <a:pPr marL="0" lvl="0" indent="0">
              <a:spcAft>
                <a:spcPts val="1600"/>
              </a:spcAft>
            </a:pPr>
            <a:r>
              <a:rPr lang="en-IN" dirty="0">
                <a:hlinkClick r:id="rId5"/>
              </a:rPr>
              <a:t>https://www.sciencedirect.com/science/article/pii/S0969698920312911</a:t>
            </a:r>
            <a:endParaRPr lang="en-IN" dirty="0"/>
          </a:p>
          <a:p>
            <a:pPr marL="0" lvl="0" indent="0">
              <a:spcAft>
                <a:spcPts val="1600"/>
              </a:spcAft>
            </a:pPr>
            <a:r>
              <a:rPr lang="en-IN" dirty="0"/>
              <a:t>https://files.eric.ed.gov/fulltext/EJ1267812.pdf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1603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43"/>
          <p:cNvSpPr txBox="1">
            <a:spLocks noGrp="1"/>
          </p:cNvSpPr>
          <p:nvPr>
            <p:ph type="title"/>
          </p:nvPr>
        </p:nvSpPr>
        <p:spPr>
          <a:xfrm>
            <a:off x="1547664" y="2211710"/>
            <a:ext cx="5832648" cy="864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LET US HAVE A LOOK AT LIVE DEMO!!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205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1043608" y="843558"/>
            <a:ext cx="396044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PROJECT DESCRIPTION</a:t>
            </a:r>
            <a:endParaRPr dirty="0"/>
          </a:p>
        </p:txBody>
      </p:sp>
      <p:sp>
        <p:nvSpPr>
          <p:cNvPr id="117" name="Google Shape;117;p26"/>
          <p:cNvSpPr txBox="1">
            <a:spLocks noGrp="1"/>
          </p:cNvSpPr>
          <p:nvPr>
            <p:ph type="title" idx="2"/>
          </p:nvPr>
        </p:nvSpPr>
        <p:spPr>
          <a:xfrm>
            <a:off x="1115616" y="1806123"/>
            <a:ext cx="2808312" cy="792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FEATURES</a:t>
            </a:r>
            <a:endParaRPr dirty="0"/>
          </a:p>
        </p:txBody>
      </p:sp>
      <p:sp>
        <p:nvSpPr>
          <p:cNvPr id="119" name="Google Shape;119;p26"/>
          <p:cNvSpPr txBox="1">
            <a:spLocks noGrp="1"/>
          </p:cNvSpPr>
          <p:nvPr>
            <p:ph type="title" idx="4"/>
          </p:nvPr>
        </p:nvSpPr>
        <p:spPr>
          <a:xfrm>
            <a:off x="5980275" y="838842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PRE-REQUESITES</a:t>
            </a:r>
            <a:endParaRPr dirty="0"/>
          </a:p>
        </p:txBody>
      </p:sp>
      <p:sp>
        <p:nvSpPr>
          <p:cNvPr id="121" name="Google Shape;121;p26"/>
          <p:cNvSpPr txBox="1">
            <a:spLocks noGrp="1"/>
          </p:cNvSpPr>
          <p:nvPr>
            <p:ph type="title" idx="6"/>
          </p:nvPr>
        </p:nvSpPr>
        <p:spPr>
          <a:xfrm>
            <a:off x="6084168" y="1967611"/>
            <a:ext cx="2592288" cy="6829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IMPLEMENTATION ENVIRONMENT</a:t>
            </a:r>
            <a:endParaRPr dirty="0"/>
          </a:p>
        </p:txBody>
      </p:sp>
      <p:sp>
        <p:nvSpPr>
          <p:cNvPr id="123" name="Google Shape;123;p26"/>
          <p:cNvSpPr txBox="1">
            <a:spLocks noGrp="1"/>
          </p:cNvSpPr>
          <p:nvPr>
            <p:ph type="title" idx="8"/>
          </p:nvPr>
        </p:nvSpPr>
        <p:spPr>
          <a:xfrm>
            <a:off x="5076056" y="828294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205879" y="871474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25" name="Google Shape;125;p26"/>
          <p:cNvSpPr txBox="1">
            <a:spLocks noGrp="1"/>
          </p:cNvSpPr>
          <p:nvPr>
            <p:ph type="title" idx="13"/>
          </p:nvPr>
        </p:nvSpPr>
        <p:spPr>
          <a:xfrm>
            <a:off x="5004048" y="2072161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26" name="Google Shape;126;p26"/>
          <p:cNvSpPr txBox="1">
            <a:spLocks noGrp="1"/>
          </p:cNvSpPr>
          <p:nvPr>
            <p:ph type="title" idx="14"/>
          </p:nvPr>
        </p:nvSpPr>
        <p:spPr>
          <a:xfrm>
            <a:off x="179512" y="2040078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27" name="Google Shape;127;p26"/>
          <p:cNvCxnSpPr/>
          <p:nvPr/>
        </p:nvCxnSpPr>
        <p:spPr>
          <a:xfrm>
            <a:off x="5737921" y="843558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8" name="Google Shape;128;p26"/>
          <p:cNvCxnSpPr/>
          <p:nvPr/>
        </p:nvCxnSpPr>
        <p:spPr>
          <a:xfrm>
            <a:off x="899592" y="1967611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" name="Google Shape;129;p26"/>
          <p:cNvCxnSpPr/>
          <p:nvPr/>
        </p:nvCxnSpPr>
        <p:spPr>
          <a:xfrm>
            <a:off x="5755935" y="2019948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0" name="Google Shape;130;p26"/>
          <p:cNvCxnSpPr/>
          <p:nvPr/>
        </p:nvCxnSpPr>
        <p:spPr>
          <a:xfrm>
            <a:off x="899592" y="843558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" name="Rectangle 2"/>
          <p:cNvSpPr/>
          <p:nvPr/>
        </p:nvSpPr>
        <p:spPr>
          <a:xfrm>
            <a:off x="2915816" y="195486"/>
            <a:ext cx="29234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dirty="0">
                <a:solidFill>
                  <a:schemeClr val="accent4"/>
                </a:solidFill>
                <a:latin typeface="Rajdhani" charset="0"/>
                <a:cs typeface="Rajdhani" charset="0"/>
              </a:rPr>
              <a:t>TABLE OF CONTENTS</a:t>
            </a:r>
            <a:endParaRPr lang="en-IN" sz="2400" dirty="0">
              <a:solidFill>
                <a:schemeClr val="accent4"/>
              </a:solidFill>
              <a:latin typeface="Rajdhani" charset="0"/>
              <a:cs typeface="Rajdhani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520" y="3147814"/>
            <a:ext cx="504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" sz="2400" b="1" dirty="0">
                <a:solidFill>
                  <a:schemeClr val="accent4"/>
                </a:solidFill>
                <a:latin typeface="Rajdhani" charset="0"/>
                <a:cs typeface="Rajdhani" charset="0"/>
              </a:rPr>
              <a:t>05</a:t>
            </a:r>
          </a:p>
        </p:txBody>
      </p:sp>
      <p:cxnSp>
        <p:nvCxnSpPr>
          <p:cNvPr id="25" name="Google Shape;128;p26"/>
          <p:cNvCxnSpPr/>
          <p:nvPr/>
        </p:nvCxnSpPr>
        <p:spPr>
          <a:xfrm>
            <a:off x="899592" y="3063346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Rectangle 8"/>
          <p:cNvSpPr/>
          <p:nvPr/>
        </p:nvSpPr>
        <p:spPr>
          <a:xfrm>
            <a:off x="1156590" y="3063346"/>
            <a:ext cx="23686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400" b="1" dirty="0">
                <a:solidFill>
                  <a:schemeClr val="accent4"/>
                </a:solidFill>
                <a:latin typeface="Rajdhani" charset="0"/>
                <a:cs typeface="Rajdhani" charset="0"/>
              </a:rPr>
              <a:t>ARCHITECTURE</a:t>
            </a:r>
          </a:p>
          <a:p>
            <a:pPr lvl="0"/>
            <a:r>
              <a:rPr lang="en-IN" sz="2400" b="1" dirty="0">
                <a:solidFill>
                  <a:schemeClr val="accent4"/>
                </a:solidFill>
                <a:latin typeface="Rajdhani" charset="0"/>
                <a:cs typeface="Rajdhani" charset="0"/>
              </a:rPr>
              <a:t>FLOWCHART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60032" y="3147814"/>
            <a:ext cx="792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" sz="2400" b="1" dirty="0">
                <a:solidFill>
                  <a:schemeClr val="accent4"/>
                </a:solidFill>
                <a:latin typeface="Rajdhani" charset="0"/>
                <a:cs typeface="Rajdhani" charset="0"/>
              </a:rPr>
              <a:t>06</a:t>
            </a:r>
          </a:p>
        </p:txBody>
      </p:sp>
      <p:cxnSp>
        <p:nvCxnSpPr>
          <p:cNvPr id="29" name="Google Shape;129;p26"/>
          <p:cNvCxnSpPr/>
          <p:nvPr/>
        </p:nvCxnSpPr>
        <p:spPr>
          <a:xfrm>
            <a:off x="5755935" y="3140291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" name="Rectangle 11"/>
          <p:cNvSpPr/>
          <p:nvPr/>
        </p:nvSpPr>
        <p:spPr>
          <a:xfrm>
            <a:off x="6156176" y="3152038"/>
            <a:ext cx="19077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400" b="1" dirty="0">
                <a:solidFill>
                  <a:schemeClr val="accent4"/>
                </a:solidFill>
                <a:latin typeface="Rajdhani" charset="0"/>
                <a:cs typeface="Rajdhani" charset="0"/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202144" y="4299942"/>
            <a:ext cx="547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" sz="2400" b="1" dirty="0">
                <a:solidFill>
                  <a:schemeClr val="accent4"/>
                </a:solidFill>
                <a:latin typeface="Rajdhani" charset="0"/>
                <a:cs typeface="Rajdhani" charset="0"/>
              </a:rPr>
              <a:t>07</a:t>
            </a:r>
          </a:p>
        </p:txBody>
      </p:sp>
      <p:cxnSp>
        <p:nvCxnSpPr>
          <p:cNvPr id="22" name="Google Shape;129;p26"/>
          <p:cNvCxnSpPr/>
          <p:nvPr/>
        </p:nvCxnSpPr>
        <p:spPr>
          <a:xfrm>
            <a:off x="910980" y="4138530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" name="Rectangle 3"/>
          <p:cNvSpPr/>
          <p:nvPr/>
        </p:nvSpPr>
        <p:spPr>
          <a:xfrm>
            <a:off x="1259632" y="4222997"/>
            <a:ext cx="18744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400" b="1" dirty="0">
                <a:solidFill>
                  <a:schemeClr val="accent4"/>
                </a:solidFill>
                <a:latin typeface="Rajdhani" charset="0"/>
                <a:cs typeface="Rajdhani" charset="0"/>
              </a:rPr>
              <a:t>LIVE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43"/>
          <p:cNvSpPr txBox="1">
            <a:spLocks noGrp="1"/>
          </p:cNvSpPr>
          <p:nvPr>
            <p:ph type="title"/>
          </p:nvPr>
        </p:nvSpPr>
        <p:spPr>
          <a:xfrm>
            <a:off x="683568" y="1954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PROJECT DESCRIPTION</a:t>
            </a:r>
            <a:endParaRPr dirty="0"/>
          </a:p>
        </p:txBody>
      </p:sp>
      <p:sp>
        <p:nvSpPr>
          <p:cNvPr id="1722" name="Google Shape;1722;p43"/>
          <p:cNvSpPr txBox="1">
            <a:spLocks noGrp="1"/>
          </p:cNvSpPr>
          <p:nvPr>
            <p:ph type="subTitle" idx="2"/>
          </p:nvPr>
        </p:nvSpPr>
        <p:spPr>
          <a:xfrm flipH="1">
            <a:off x="1043608" y="915566"/>
            <a:ext cx="7704856" cy="3672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Wingdings" pitchFamily="2" charset="2"/>
              <a:buChar char="§"/>
            </a:pPr>
            <a:r>
              <a:rPr lang="en-IN" sz="1600" dirty="0"/>
              <a:t>An </a:t>
            </a:r>
            <a:r>
              <a:rPr lang="en-IN" sz="1600" b="1" dirty="0"/>
              <a:t>intelligent virtual assistant</a:t>
            </a:r>
            <a:r>
              <a:rPr lang="en-IN" sz="1600" dirty="0"/>
              <a:t> (</a:t>
            </a:r>
            <a:r>
              <a:rPr lang="en-IN" sz="1600" b="1" dirty="0"/>
              <a:t>IVA</a:t>
            </a:r>
            <a:r>
              <a:rPr lang="en-IN" sz="1600" dirty="0"/>
              <a:t>) or </a:t>
            </a:r>
            <a:r>
              <a:rPr lang="en-IN" sz="1600" b="1" dirty="0"/>
              <a:t>intelligent personal assistant</a:t>
            </a:r>
            <a:r>
              <a:rPr lang="en-IN" sz="1600" dirty="0"/>
              <a:t> (</a:t>
            </a:r>
            <a:r>
              <a:rPr lang="en-IN" sz="1600" b="1" dirty="0"/>
              <a:t>IPA</a:t>
            </a:r>
            <a:r>
              <a:rPr lang="en-IN" sz="1600" dirty="0"/>
              <a:t>) is a </a:t>
            </a:r>
            <a:r>
              <a:rPr lang="en-IN" sz="1600" dirty="0">
                <a:hlinkClick r:id="rId3" tooltip="Software agent"/>
              </a:rPr>
              <a:t>software agent</a:t>
            </a:r>
            <a:r>
              <a:rPr lang="en-IN" sz="1600" dirty="0"/>
              <a:t> that can perform tasks or services for an individual based on commands or questions.</a:t>
            </a:r>
          </a:p>
          <a:p>
            <a:pPr marL="0" lvl="0" indent="0" algn="l"/>
            <a:endParaRPr lang="en-IN" sz="1600" dirty="0"/>
          </a:p>
          <a:p>
            <a:pPr marL="285750" lvl="0" indent="-285750" algn="l">
              <a:buFont typeface="Wingdings" pitchFamily="2" charset="2"/>
              <a:buChar char="§"/>
            </a:pPr>
            <a:r>
              <a:rPr lang="en-IN" sz="1600" dirty="0"/>
              <a:t>As soon as the assistant is turned on , it greets the user as per the time along with the date and then starts accepting and responding to the commands requested by the user.</a:t>
            </a:r>
          </a:p>
          <a:p>
            <a:pPr marL="285750" lvl="0" indent="-285750" algn="l">
              <a:buFont typeface="Wingdings" pitchFamily="2" charset="2"/>
              <a:buChar char="§"/>
            </a:pPr>
            <a:endParaRPr lang="en-IN" sz="1600" dirty="0"/>
          </a:p>
          <a:p>
            <a:pPr marL="285750" lvl="0" indent="-285750" algn="l">
              <a:buFont typeface="Wingdings" pitchFamily="2" charset="2"/>
              <a:buChar char="§"/>
            </a:pPr>
            <a:r>
              <a:rPr lang="en-IN" sz="1600" dirty="0"/>
              <a:t>The assistant works at a basic level unlike other assistants such as alexa, siri ,etc.</a:t>
            </a:r>
          </a:p>
          <a:p>
            <a:pPr marL="285750" lvl="0" indent="-285750" algn="l">
              <a:buFont typeface="Wingdings" pitchFamily="2" charset="2"/>
              <a:buChar char="§"/>
            </a:pPr>
            <a:endParaRPr lang="en-IN" sz="1600" dirty="0"/>
          </a:p>
          <a:p>
            <a:pPr marL="285750" lvl="0" indent="-285750" algn="l">
              <a:buFont typeface="Wingdings" pitchFamily="2" charset="2"/>
              <a:buChar char="§"/>
            </a:pPr>
            <a:r>
              <a:rPr lang="en-IN" sz="1600" dirty="0"/>
              <a:t>It also involves working with various modules of python and the concept of Artificial Intelligence.</a:t>
            </a:r>
          </a:p>
          <a:p>
            <a:pPr marL="285750" lvl="0" indent="-285750" algn="l">
              <a:buFont typeface="Wingdings" pitchFamily="2" charset="2"/>
              <a:buChar char="§"/>
            </a:pPr>
            <a:endParaRPr lang="en-IN" sz="1600" dirty="0"/>
          </a:p>
          <a:p>
            <a:pPr marL="285750" lvl="0" indent="-285750" algn="l">
              <a:buFont typeface="Wingdings" pitchFamily="2" charset="2"/>
              <a:buChar char="§"/>
            </a:pPr>
            <a:r>
              <a:rPr lang="en-IN" sz="1600" dirty="0"/>
              <a:t>It works on the concept of Artificial Narrow Intelligence.</a:t>
            </a:r>
          </a:p>
          <a:p>
            <a:pPr marL="0" lvl="0" indent="0" algn="l"/>
            <a:endParaRPr lang="en-IN" sz="1600" dirty="0"/>
          </a:p>
          <a:p>
            <a:pPr marL="285750" lvl="0" indent="-285750" algn="l">
              <a:buFont typeface="Wingdings" pitchFamily="2" charset="2"/>
              <a:buChar char="§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15089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9"/>
          <p:cNvSpPr txBox="1">
            <a:spLocks noGrp="1"/>
          </p:cNvSpPr>
          <p:nvPr>
            <p:ph type="title"/>
          </p:nvPr>
        </p:nvSpPr>
        <p:spPr>
          <a:xfrm>
            <a:off x="251520" y="123478"/>
            <a:ext cx="8520600" cy="606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PRE-REQUESITES</a:t>
            </a:r>
            <a:endParaRPr sz="2400" dirty="0"/>
          </a:p>
        </p:txBody>
      </p:sp>
      <p:sp>
        <p:nvSpPr>
          <p:cNvPr id="760" name="Google Shape;760;p39"/>
          <p:cNvSpPr txBox="1">
            <a:spLocks noGrp="1"/>
          </p:cNvSpPr>
          <p:nvPr>
            <p:ph type="body" idx="1"/>
          </p:nvPr>
        </p:nvSpPr>
        <p:spPr>
          <a:xfrm>
            <a:off x="467544" y="1131590"/>
            <a:ext cx="4464496" cy="3456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WHAT IS ARTIFICIAL INTELLIGENCE?</a:t>
            </a:r>
          </a:p>
          <a:p>
            <a:pPr marL="285750" lvl="0" indent="-285750" algn="l">
              <a:lnSpc>
                <a:spcPct val="100000"/>
              </a:lnSpc>
              <a:spcAft>
                <a:spcPts val="1600"/>
              </a:spcAft>
              <a:buFont typeface="Wingdings" pitchFamily="2" charset="2"/>
              <a:buChar char="§"/>
            </a:pPr>
            <a:r>
              <a:rPr lang="en-US" dirty="0"/>
              <a:t>Artificial Intelligence is a technique of getting machines to work and behave like humans. </a:t>
            </a:r>
          </a:p>
          <a:p>
            <a:pPr marL="285750" lvl="0" indent="-285750" algn="l">
              <a:lnSpc>
                <a:spcPct val="100000"/>
              </a:lnSpc>
              <a:spcAft>
                <a:spcPts val="1600"/>
              </a:spcAft>
              <a:buFont typeface="Wingdings" pitchFamily="2" charset="2"/>
              <a:buChar char="§"/>
            </a:pPr>
            <a:r>
              <a:rPr lang="en-US" dirty="0"/>
              <a:t>For example: healthcare,  marketing, business analytics, robotics etc. </a:t>
            </a:r>
          </a:p>
          <a:p>
            <a:pPr marL="285750" lvl="0" indent="-285750" algn="l">
              <a:lnSpc>
                <a:spcPct val="100000"/>
              </a:lnSpc>
              <a:spcAft>
                <a:spcPts val="1600"/>
              </a:spcAft>
              <a:buFont typeface="Wingdings" pitchFamily="2" charset="2"/>
              <a:buChar char="§"/>
            </a:pPr>
            <a:r>
              <a:rPr lang="en-US" dirty="0"/>
              <a:t>The concept of Artificial Intelligence was discovered by John McCarthy. </a:t>
            </a:r>
          </a:p>
          <a:p>
            <a:pPr marL="285750" lvl="0" indent="-285750" algn="l">
              <a:lnSpc>
                <a:spcPct val="100000"/>
              </a:lnSpc>
              <a:spcAft>
                <a:spcPts val="1600"/>
              </a:spcAft>
              <a:buFont typeface="Wingdings" pitchFamily="2" charset="2"/>
              <a:buChar char="§"/>
            </a:pPr>
            <a:r>
              <a:rPr lang="en-US" dirty="0"/>
              <a:t>Artificial intelligence refers to systems or machines that mimic human intelligence to perform tasks and can iteratively improve themselves based on the information they collect.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491630"/>
            <a:ext cx="3888431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8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9"/>
          <p:cNvSpPr txBox="1">
            <a:spLocks noGrp="1"/>
          </p:cNvSpPr>
          <p:nvPr>
            <p:ph type="title"/>
          </p:nvPr>
        </p:nvSpPr>
        <p:spPr>
          <a:xfrm>
            <a:off x="239692" y="0"/>
            <a:ext cx="8520600" cy="606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/>
              <a:t>COMPARISION WITH EXISTING SYSTEM</a:t>
            </a:r>
            <a:endParaRPr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499992" y="843558"/>
            <a:ext cx="144016" cy="3528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43608" y="719705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4"/>
                </a:solidFill>
              </a:rPr>
              <a:t>JARVIS</a:t>
            </a:r>
            <a:endParaRPr lang="en-IN" dirty="0">
              <a:solidFill>
                <a:schemeClr val="accent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2220" y="748811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tx2"/>
                </a:solidFill>
              </a:rPr>
              <a:t>ALEXA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1419622"/>
            <a:ext cx="266429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tx2"/>
                </a:solidFill>
              </a:rPr>
              <a:t>1. It cannot turn on song id</a:t>
            </a:r>
          </a:p>
          <a:p>
            <a:pPr marL="342900" indent="-342900">
              <a:buAutoNum type="arabicPeriod"/>
            </a:pPr>
            <a:endParaRPr lang="en-IN" dirty="0">
              <a:solidFill>
                <a:schemeClr val="tx2"/>
              </a:solidFill>
            </a:endParaRPr>
          </a:p>
          <a:p>
            <a:r>
              <a:rPr lang="en-IN" dirty="0" smtClean="0">
                <a:solidFill>
                  <a:schemeClr val="tx2"/>
                </a:solidFill>
              </a:rPr>
              <a:t>2.  We cannot automate a series of routines</a:t>
            </a:r>
          </a:p>
          <a:p>
            <a:pPr marL="342900" indent="-342900">
              <a:buAutoNum type="arabicPeriod"/>
            </a:pPr>
            <a:endParaRPr lang="en-IN" dirty="0">
              <a:solidFill>
                <a:schemeClr val="tx2"/>
              </a:solidFill>
            </a:endParaRPr>
          </a:p>
          <a:p>
            <a:r>
              <a:rPr lang="en-IN" dirty="0" smtClean="0">
                <a:solidFill>
                  <a:schemeClr val="tx2"/>
                </a:solidFill>
              </a:rPr>
              <a:t>3. It  cannot place a order for you</a:t>
            </a:r>
          </a:p>
          <a:p>
            <a:pPr marL="342900" indent="-342900">
              <a:buAutoNum type="arabicPeriod"/>
            </a:pPr>
            <a:endParaRPr lang="en-IN" dirty="0">
              <a:solidFill>
                <a:schemeClr val="tx2"/>
              </a:solidFill>
            </a:endParaRPr>
          </a:p>
          <a:p>
            <a:r>
              <a:rPr lang="en-IN" dirty="0" smtClean="0">
                <a:solidFill>
                  <a:schemeClr val="tx2"/>
                </a:solidFill>
              </a:rPr>
              <a:t>4. It cannot make emergency calls</a:t>
            </a:r>
          </a:p>
          <a:p>
            <a:pPr marL="342900" indent="-342900">
              <a:buAutoNum type="arabicPeriod"/>
            </a:pPr>
            <a:endParaRPr lang="en-IN" dirty="0">
              <a:solidFill>
                <a:schemeClr val="tx2"/>
              </a:solidFill>
            </a:endParaRPr>
          </a:p>
          <a:p>
            <a:r>
              <a:rPr lang="en-IN" dirty="0" smtClean="0">
                <a:solidFill>
                  <a:schemeClr val="tx2"/>
                </a:solidFill>
              </a:rPr>
              <a:t>5. It cannot swap between and change the voices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0152" y="1417627"/>
            <a:ext cx="20882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tx2"/>
                </a:solidFill>
              </a:rPr>
              <a:t>1.It can turn on song id</a:t>
            </a:r>
          </a:p>
          <a:p>
            <a:endParaRPr lang="en-IN" dirty="0">
              <a:solidFill>
                <a:schemeClr val="tx2"/>
              </a:solidFill>
            </a:endParaRPr>
          </a:p>
          <a:p>
            <a:r>
              <a:rPr lang="en-IN" dirty="0" smtClean="0">
                <a:solidFill>
                  <a:schemeClr val="tx2"/>
                </a:solidFill>
              </a:rPr>
              <a:t>2. We can automate a series of routines</a:t>
            </a:r>
          </a:p>
          <a:p>
            <a:endParaRPr lang="en-IN" dirty="0">
              <a:solidFill>
                <a:schemeClr val="tx2"/>
              </a:solidFill>
            </a:endParaRPr>
          </a:p>
          <a:p>
            <a:r>
              <a:rPr lang="en-IN" dirty="0" smtClean="0">
                <a:solidFill>
                  <a:schemeClr val="tx2"/>
                </a:solidFill>
              </a:rPr>
              <a:t>3. It can place an order for you</a:t>
            </a:r>
          </a:p>
          <a:p>
            <a:endParaRPr lang="en-IN" dirty="0">
              <a:solidFill>
                <a:schemeClr val="tx2"/>
              </a:solidFill>
            </a:endParaRPr>
          </a:p>
          <a:p>
            <a:r>
              <a:rPr lang="en-IN" dirty="0" smtClean="0">
                <a:solidFill>
                  <a:schemeClr val="tx2"/>
                </a:solidFill>
              </a:rPr>
              <a:t>4. It can make emergency calls for you</a:t>
            </a:r>
          </a:p>
          <a:p>
            <a:endParaRPr lang="en-IN" dirty="0">
              <a:solidFill>
                <a:schemeClr val="tx2"/>
              </a:solidFill>
            </a:endParaRPr>
          </a:p>
          <a:p>
            <a:r>
              <a:rPr lang="en-IN" dirty="0" smtClean="0">
                <a:solidFill>
                  <a:schemeClr val="tx2"/>
                </a:solidFill>
              </a:rPr>
              <a:t>5. It can swap in between and change the voices.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41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9"/>
          <p:cNvSpPr txBox="1">
            <a:spLocks noGrp="1"/>
          </p:cNvSpPr>
          <p:nvPr>
            <p:ph type="title"/>
          </p:nvPr>
        </p:nvSpPr>
        <p:spPr>
          <a:xfrm>
            <a:off x="251520" y="123478"/>
            <a:ext cx="8520600" cy="606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PRE-REQUESITES</a:t>
            </a:r>
            <a:endParaRPr sz="2400" dirty="0"/>
          </a:p>
        </p:txBody>
      </p:sp>
      <p:sp>
        <p:nvSpPr>
          <p:cNvPr id="760" name="Google Shape;760;p39"/>
          <p:cNvSpPr txBox="1">
            <a:spLocks noGrp="1"/>
          </p:cNvSpPr>
          <p:nvPr>
            <p:ph type="body" idx="1"/>
          </p:nvPr>
        </p:nvSpPr>
        <p:spPr>
          <a:xfrm>
            <a:off x="467544" y="1131590"/>
            <a:ext cx="8280920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dirty="0"/>
              <a:t>TYPES OF ARTIFICIAL INTELLIGENCE:</a:t>
            </a:r>
          </a:p>
          <a:p>
            <a:pPr marL="0" lvl="0" indent="0" algn="l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dirty="0"/>
              <a:t>Artificial Narrow Intelligence                    Artificial General Intelligence             Artificial Super Intelligence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139702"/>
            <a:ext cx="2276475" cy="2428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079" y="2139702"/>
            <a:ext cx="1800225" cy="2428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177802"/>
            <a:ext cx="20002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7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2699792" y="11511"/>
            <a:ext cx="3384376" cy="575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OVERALL FEATURES</a:t>
            </a:r>
            <a:endParaRPr sz="3200" dirty="0"/>
          </a:p>
        </p:txBody>
      </p:sp>
      <p:sp>
        <p:nvSpPr>
          <p:cNvPr id="13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323528" y="699542"/>
            <a:ext cx="2431696" cy="37444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Surfing on Wikipedia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Opening an Application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IN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Opening an Web Browser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IN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Opening an Website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Playing songs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Playing video on Youtube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Working with Dictionary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Working with Calculator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Telling a joke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2987824" y="586591"/>
            <a:ext cx="244827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IN" dirty="0">
                <a:solidFill>
                  <a:schemeClr val="accent4"/>
                </a:solidFill>
                <a:latin typeface="Fira Sans Condensed" charset="0"/>
              </a:rPr>
              <a:t>Speed Test Calculator</a:t>
            </a:r>
          </a:p>
          <a:p>
            <a:pPr lvl="0" algn="r"/>
            <a:endParaRPr lang="en-IN" dirty="0">
              <a:solidFill>
                <a:schemeClr val="accent4"/>
              </a:solidFill>
              <a:latin typeface="Fira Sans Condensed" charset="0"/>
            </a:endParaRPr>
          </a:p>
          <a:p>
            <a:pPr lvl="0" algn="r"/>
            <a:r>
              <a:rPr lang="en-IN" dirty="0">
                <a:solidFill>
                  <a:schemeClr val="accent4"/>
                </a:solidFill>
                <a:latin typeface="Fira Sans Condensed" charset="0"/>
              </a:rPr>
              <a:t>Telling Temperature</a:t>
            </a:r>
          </a:p>
          <a:p>
            <a:pPr lvl="0" algn="r"/>
            <a:endParaRPr lang="en-IN" dirty="0">
              <a:solidFill>
                <a:schemeClr val="accent4"/>
              </a:solidFill>
              <a:latin typeface="Fira Sans Condensed" charset="0"/>
            </a:endParaRPr>
          </a:p>
          <a:p>
            <a:pPr lvl="0" algn="r"/>
            <a:r>
              <a:rPr lang="en-IN" dirty="0">
                <a:solidFill>
                  <a:schemeClr val="accent4"/>
                </a:solidFill>
                <a:latin typeface="Fira Sans Condensed" charset="0"/>
              </a:rPr>
              <a:t>Working with Translator</a:t>
            </a:r>
          </a:p>
          <a:p>
            <a:pPr lvl="0" algn="r"/>
            <a:endParaRPr lang="en-IN" dirty="0">
              <a:solidFill>
                <a:schemeClr val="accent4"/>
              </a:solidFill>
              <a:latin typeface="Fira Sans Condensed" charset="0"/>
            </a:endParaRPr>
          </a:p>
          <a:p>
            <a:pPr lvl="0" algn="r"/>
            <a:r>
              <a:rPr lang="en-IN" b="1" dirty="0">
                <a:solidFill>
                  <a:schemeClr val="accent4"/>
                </a:solidFill>
                <a:latin typeface="Fira Sans Condensed" charset="0"/>
              </a:rPr>
              <a:t>Setting an alarm</a:t>
            </a:r>
          </a:p>
          <a:p>
            <a:pPr lvl="0" algn="r"/>
            <a:endParaRPr lang="en-IN" dirty="0">
              <a:solidFill>
                <a:schemeClr val="accent4"/>
              </a:solidFill>
              <a:latin typeface="Fira Sans Condensed" charset="0"/>
            </a:endParaRPr>
          </a:p>
          <a:p>
            <a:pPr lvl="0" algn="r"/>
            <a:r>
              <a:rPr lang="en-IN" b="1" dirty="0">
                <a:solidFill>
                  <a:schemeClr val="accent4"/>
                </a:solidFill>
                <a:latin typeface="Fira Sans Condensed" charset="0"/>
              </a:rPr>
              <a:t>Taking a snapshot</a:t>
            </a:r>
          </a:p>
          <a:p>
            <a:pPr lvl="0" algn="r"/>
            <a:endParaRPr lang="en-IN" dirty="0">
              <a:solidFill>
                <a:schemeClr val="accent4"/>
              </a:solidFill>
              <a:latin typeface="Fira Sans Condensed" charset="0"/>
            </a:endParaRPr>
          </a:p>
          <a:p>
            <a:pPr lvl="0" algn="r"/>
            <a:r>
              <a:rPr lang="en-IN" dirty="0">
                <a:solidFill>
                  <a:schemeClr val="accent4"/>
                </a:solidFill>
                <a:latin typeface="Fira Sans Condensed" charset="0"/>
              </a:rPr>
              <a:t>Creating a to-do-list</a:t>
            </a:r>
          </a:p>
          <a:p>
            <a:pPr lvl="0" algn="r"/>
            <a:endParaRPr lang="en-IN" dirty="0">
              <a:solidFill>
                <a:schemeClr val="accent4"/>
              </a:solidFill>
              <a:latin typeface="Fira Sans Condensed" charset="0"/>
            </a:endParaRPr>
          </a:p>
          <a:p>
            <a:pPr lvl="0" algn="r"/>
            <a:r>
              <a:rPr lang="en-IN" dirty="0">
                <a:solidFill>
                  <a:schemeClr val="accent4"/>
                </a:solidFill>
                <a:latin typeface="Fira Sans Condensed" charset="0"/>
              </a:rPr>
              <a:t>Sending a email</a:t>
            </a:r>
          </a:p>
          <a:p>
            <a:pPr lvl="0" algn="r"/>
            <a:endParaRPr lang="en-IN" dirty="0">
              <a:solidFill>
                <a:schemeClr val="accent4"/>
              </a:solidFill>
              <a:latin typeface="Fira Sans Condensed" charset="0"/>
            </a:endParaRPr>
          </a:p>
          <a:p>
            <a:pPr lvl="0" algn="r"/>
            <a:r>
              <a:rPr lang="en-IN" dirty="0">
                <a:solidFill>
                  <a:schemeClr val="accent4"/>
                </a:solidFill>
                <a:latin typeface="Fira Sans Condensed" charset="0"/>
              </a:rPr>
              <a:t>Playing movies</a:t>
            </a:r>
          </a:p>
          <a:p>
            <a:pPr lvl="0" algn="r"/>
            <a:endParaRPr lang="en-IN" dirty="0">
              <a:solidFill>
                <a:schemeClr val="accent4"/>
              </a:solidFill>
              <a:latin typeface="Fira Sans Condensed" charset="0"/>
            </a:endParaRPr>
          </a:p>
          <a:p>
            <a:pPr lvl="0" algn="r"/>
            <a:r>
              <a:rPr lang="en-IN" dirty="0">
                <a:solidFill>
                  <a:schemeClr val="accent4"/>
                </a:solidFill>
                <a:latin typeface="Fira Sans Condensed" charset="0"/>
              </a:rPr>
              <a:t>Find my location</a:t>
            </a:r>
          </a:p>
          <a:p>
            <a:pPr lvl="0" algn="r"/>
            <a:endParaRPr lang="en-IN" dirty="0">
              <a:solidFill>
                <a:schemeClr val="accent4"/>
              </a:solidFill>
              <a:latin typeface="Fira Sans Condensed" charset="0"/>
            </a:endParaRPr>
          </a:p>
          <a:p>
            <a:pPr lvl="0" algn="r"/>
            <a:r>
              <a:rPr lang="en-IN" dirty="0">
                <a:solidFill>
                  <a:schemeClr val="accent4"/>
                </a:solidFill>
                <a:latin typeface="Fira Sans Condensed" charset="0"/>
              </a:rPr>
              <a:t>Download a video</a:t>
            </a:r>
          </a:p>
        </p:txBody>
      </p:sp>
      <p:sp>
        <p:nvSpPr>
          <p:cNvPr id="4" name="Rectangle 3"/>
          <p:cNvSpPr/>
          <p:nvPr/>
        </p:nvSpPr>
        <p:spPr>
          <a:xfrm>
            <a:off x="6012160" y="648146"/>
            <a:ext cx="252028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IN" dirty="0">
                <a:solidFill>
                  <a:schemeClr val="accent4"/>
                </a:solidFill>
                <a:latin typeface="Fira Sans Condensed" charset="0"/>
              </a:rPr>
              <a:t>Setting a reminder</a:t>
            </a:r>
          </a:p>
          <a:p>
            <a:pPr lvl="0" algn="r"/>
            <a:endParaRPr lang="en-IN" dirty="0">
              <a:solidFill>
                <a:schemeClr val="accent4"/>
              </a:solidFill>
              <a:latin typeface="Fira Sans Condensed" charset="0"/>
            </a:endParaRPr>
          </a:p>
          <a:p>
            <a:pPr lvl="0" algn="r"/>
            <a:r>
              <a:rPr lang="en-IN" dirty="0">
                <a:solidFill>
                  <a:schemeClr val="accent4"/>
                </a:solidFill>
                <a:latin typeface="Fira Sans Condensed" charset="0"/>
              </a:rPr>
              <a:t>CPU and Battery</a:t>
            </a:r>
          </a:p>
          <a:p>
            <a:pPr lvl="0" algn="r"/>
            <a:endParaRPr lang="en-IN" dirty="0">
              <a:solidFill>
                <a:schemeClr val="accent4"/>
              </a:solidFill>
              <a:latin typeface="Fira Sans Condensed" charset="0"/>
            </a:endParaRPr>
          </a:p>
          <a:p>
            <a:pPr lvl="0" algn="r"/>
            <a:r>
              <a:rPr lang="en-IN" dirty="0">
                <a:solidFill>
                  <a:schemeClr val="accent4"/>
                </a:solidFill>
                <a:latin typeface="Fira Sans Condensed" charset="0"/>
              </a:rPr>
              <a:t>Converting text to handwritten</a:t>
            </a:r>
          </a:p>
          <a:p>
            <a:pPr lvl="0" algn="r"/>
            <a:endParaRPr lang="en-IN" dirty="0">
              <a:solidFill>
                <a:schemeClr val="accent4"/>
              </a:solidFill>
              <a:latin typeface="Fira Sans Condensed" charset="0"/>
            </a:endParaRPr>
          </a:p>
          <a:p>
            <a:pPr lvl="0" algn="r"/>
            <a:r>
              <a:rPr lang="en-IN" dirty="0">
                <a:solidFill>
                  <a:schemeClr val="accent4"/>
                </a:solidFill>
                <a:latin typeface="Fira Sans Condensed" charset="0"/>
              </a:rPr>
              <a:t>Switching among the assistant with change of </a:t>
            </a:r>
            <a:r>
              <a:rPr lang="en-IN" dirty="0" smtClean="0">
                <a:solidFill>
                  <a:schemeClr val="accent4"/>
                </a:solidFill>
                <a:latin typeface="Fira Sans Condensed" charset="0"/>
              </a:rPr>
              <a:t>voice</a:t>
            </a:r>
          </a:p>
          <a:p>
            <a:pPr lvl="0" algn="r"/>
            <a:endParaRPr lang="en-IN" dirty="0">
              <a:solidFill>
                <a:schemeClr val="accent4"/>
              </a:solidFill>
              <a:latin typeface="Fira Sans Condensed" charset="0"/>
            </a:endParaRPr>
          </a:p>
          <a:p>
            <a:pPr lvl="0"/>
            <a:r>
              <a:rPr lang="en-IN" dirty="0" smtClean="0">
                <a:solidFill>
                  <a:schemeClr val="accent4"/>
                </a:solidFill>
                <a:latin typeface="Fira Sans Condensed" charset="0"/>
              </a:rPr>
              <a:t>   </a:t>
            </a:r>
            <a:r>
              <a:rPr lang="en-IN" b="1" dirty="0" smtClean="0">
                <a:solidFill>
                  <a:schemeClr val="accent4"/>
                </a:solidFill>
                <a:latin typeface="Fira Sans Condensed" charset="0"/>
              </a:rPr>
              <a:t>Chrome Automation</a:t>
            </a:r>
          </a:p>
          <a:p>
            <a:pPr lvl="0"/>
            <a:r>
              <a:rPr lang="en-IN" b="1" dirty="0">
                <a:solidFill>
                  <a:schemeClr val="accent4"/>
                </a:solidFill>
                <a:latin typeface="Fira Sans Condensed" charset="0"/>
              </a:rPr>
              <a:t> </a:t>
            </a:r>
            <a:r>
              <a:rPr lang="en-IN" b="1" dirty="0" smtClean="0">
                <a:solidFill>
                  <a:schemeClr val="accent4"/>
                </a:solidFill>
                <a:latin typeface="Fira Sans Condensed" charset="0"/>
              </a:rPr>
              <a:t>  </a:t>
            </a:r>
          </a:p>
          <a:p>
            <a:pPr lvl="0"/>
            <a:r>
              <a:rPr lang="en-IN" b="1" dirty="0">
                <a:solidFill>
                  <a:schemeClr val="accent4"/>
                </a:solidFill>
                <a:latin typeface="Fira Sans Condensed" charset="0"/>
              </a:rPr>
              <a:t> </a:t>
            </a:r>
            <a:r>
              <a:rPr lang="en-IN" b="1" dirty="0" smtClean="0">
                <a:solidFill>
                  <a:schemeClr val="accent4"/>
                </a:solidFill>
                <a:latin typeface="Fira Sans Condensed" charset="0"/>
              </a:rPr>
              <a:t>   Youtube Automation</a:t>
            </a:r>
            <a:endParaRPr lang="en-IN" b="1" dirty="0">
              <a:solidFill>
                <a:schemeClr val="accent4"/>
              </a:solidFill>
              <a:latin typeface="Fira Sans Condensed" charset="0"/>
            </a:endParaRPr>
          </a:p>
          <a:p>
            <a:pPr lvl="0" algn="r"/>
            <a:endParaRPr lang="en-IN" dirty="0">
              <a:solidFill>
                <a:schemeClr val="accent4"/>
              </a:solidFill>
              <a:latin typeface="Fira Sans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09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5"/>
          <p:cNvSpPr txBox="1">
            <a:spLocks noGrp="1"/>
          </p:cNvSpPr>
          <p:nvPr>
            <p:ph type="title" idx="15"/>
          </p:nvPr>
        </p:nvSpPr>
        <p:spPr>
          <a:xfrm>
            <a:off x="683568" y="12347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IMPLEMENTED FEATURES</a:t>
            </a:r>
            <a:endParaRPr dirty="0"/>
          </a:p>
        </p:txBody>
      </p:sp>
      <p:sp>
        <p:nvSpPr>
          <p:cNvPr id="684" name="Google Shape;684;p35"/>
          <p:cNvSpPr txBox="1">
            <a:spLocks noGrp="1"/>
          </p:cNvSpPr>
          <p:nvPr>
            <p:ph type="subTitle" idx="1"/>
          </p:nvPr>
        </p:nvSpPr>
        <p:spPr>
          <a:xfrm>
            <a:off x="899592" y="1347614"/>
            <a:ext cx="7200800" cy="3024336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b="1" dirty="0"/>
              <a:t> DATE AND TIME: Tells us current date and time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b="1" dirty="0"/>
              <a:t>YOUTUBE SEARCH: Searches for your request query on Youtube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b="1" dirty="0"/>
              <a:t>GOOGLE SEARCH: Searches for your requested query on Google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b="1" dirty="0"/>
              <a:t>WIKIPEDIA: Searches for your requested query on Wikipedia and tells you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b="1" dirty="0"/>
              <a:t>PLAY MUSIC: Plays music from your downloads section if downloaded else plays it from Youtube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8058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5"/>
          <p:cNvSpPr txBox="1">
            <a:spLocks noGrp="1"/>
          </p:cNvSpPr>
          <p:nvPr>
            <p:ph type="title" idx="15"/>
          </p:nvPr>
        </p:nvSpPr>
        <p:spPr>
          <a:xfrm>
            <a:off x="683568" y="12347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IMPLEMENTED FEATURES</a:t>
            </a:r>
            <a:endParaRPr dirty="0"/>
          </a:p>
        </p:txBody>
      </p:sp>
      <p:sp>
        <p:nvSpPr>
          <p:cNvPr id="684" name="Google Shape;684;p35"/>
          <p:cNvSpPr txBox="1">
            <a:spLocks noGrp="1"/>
          </p:cNvSpPr>
          <p:nvPr>
            <p:ph type="subTitle" idx="1"/>
          </p:nvPr>
        </p:nvSpPr>
        <p:spPr>
          <a:xfrm>
            <a:off x="827584" y="1419622"/>
            <a:ext cx="7200800" cy="2952328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IN" b="1" dirty="0"/>
              <a:t> TAKE A SCREENSHOT: Takes a Screenshot and shows the folder in which it is saved</a:t>
            </a:r>
          </a:p>
          <a:p>
            <a:pPr marL="0" lvl="0" indent="0" algn="l">
              <a:spcAft>
                <a:spcPts val="1600"/>
              </a:spcAft>
            </a:pPr>
            <a:r>
              <a:rPr lang="en-IN" b="1" dirty="0"/>
              <a:t>OPEN SOCIAL MEDIA APPS: Opens few pre-defined social media application</a:t>
            </a:r>
          </a:p>
          <a:p>
            <a:pPr marL="0" lvl="0" indent="0" algn="l">
              <a:spcAft>
                <a:spcPts val="1600"/>
              </a:spcAft>
            </a:pPr>
            <a:r>
              <a:rPr lang="en-IN" b="1" dirty="0"/>
              <a:t>YOUTUBE AUTOMATION: It can play,pause,skip,resume,mute ,full screen,next video,previous video,turn on/off caption from youtube.</a:t>
            </a:r>
          </a:p>
          <a:p>
            <a:pPr marL="0" lvl="0" indent="0" algn="l">
              <a:spcAft>
                <a:spcPts val="1600"/>
              </a:spcAft>
            </a:pPr>
            <a:r>
              <a:rPr lang="en-IN" b="1" dirty="0"/>
              <a:t>CHROME AUTOMATION: It can perform open new tab,close tab,open new window,open incognito mode,show history,show downloads,open task manager,clear brow history,help center,make bookmark, reopen last 10 tabs that you closed earlier in google chrome</a:t>
            </a:r>
          </a:p>
          <a:p>
            <a:pPr marL="0" lvl="0" indent="0" algn="l">
              <a:spcAft>
                <a:spcPts val="1600"/>
              </a:spcAft>
            </a:pPr>
            <a:r>
              <a:rPr lang="en-IN" b="1" dirty="0"/>
              <a:t>TELLING A JOKE: Tells us any joke</a:t>
            </a:r>
          </a:p>
        </p:txBody>
      </p:sp>
    </p:spTree>
    <p:extLst>
      <p:ext uri="{BB962C8B-B14F-4D97-AF65-F5344CB8AC3E}">
        <p14:creationId xmlns:p14="http://schemas.microsoft.com/office/powerpoint/2010/main" val="101508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531</Words>
  <Application>Microsoft Office PowerPoint</Application>
  <PresentationFormat>On-screen Show (16:9)</PresentationFormat>
  <Paragraphs>144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Josefin Slab</vt:lpstr>
      <vt:lpstr>Fira Sans Condensed Light</vt:lpstr>
      <vt:lpstr>Advent Pro Light</vt:lpstr>
      <vt:lpstr>Fira Sans Condensed</vt:lpstr>
      <vt:lpstr>Rajdhani</vt:lpstr>
      <vt:lpstr>Wingdings</vt:lpstr>
      <vt:lpstr>Anton</vt:lpstr>
      <vt:lpstr>Ai Tech Agency by Slidesgo</vt:lpstr>
      <vt:lpstr>AI VOICE ASSISTANT</vt:lpstr>
      <vt:lpstr>PROJECT DESCRIPTION</vt:lpstr>
      <vt:lpstr>PROJECT DESCRIPTION</vt:lpstr>
      <vt:lpstr>PRE-REQUESITES</vt:lpstr>
      <vt:lpstr>COMPARISION WITH EXISTING SYSTEM</vt:lpstr>
      <vt:lpstr>PRE-REQUESITES</vt:lpstr>
      <vt:lpstr>OVERALL FEATURES</vt:lpstr>
      <vt:lpstr>IMPLEMENTED FEATURES</vt:lpstr>
      <vt:lpstr>IMPLEMENTED FEATURES</vt:lpstr>
      <vt:lpstr>IMPLEMENTATION ENVIRONMENT</vt:lpstr>
      <vt:lpstr>ARCHITECUTURE FLOWCHART</vt:lpstr>
      <vt:lpstr>REFERENCES</vt:lpstr>
      <vt:lpstr>LET US HAVE A LOOK AT LIVE DEMO!!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VOICE ASSISTANT</dc:title>
  <dc:creator>Hetal</dc:creator>
  <cp:lastModifiedBy>kaushik</cp:lastModifiedBy>
  <cp:revision>26</cp:revision>
  <dcterms:modified xsi:type="dcterms:W3CDTF">2022-04-17T18:06:31Z</dcterms:modified>
</cp:coreProperties>
</file>