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8" r:id="rId3"/>
    <p:sldId id="300" r:id="rId4"/>
    <p:sldId id="301" r:id="rId5"/>
    <p:sldId id="302" r:id="rId6"/>
    <p:sldId id="303" r:id="rId7"/>
    <p:sldId id="304" r:id="rId8"/>
    <p:sldId id="305" r:id="rId9"/>
    <p:sldId id="306" r:id="rId10"/>
    <p:sldId id="307" r:id="rId11"/>
    <p:sldId id="308" r:id="rId12"/>
    <p:sldId id="309" r:id="rId13"/>
    <p:sldId id="310" r:id="rId14"/>
  </p:sldIdLst>
  <p:sldSz cx="9144000" cy="5143500" type="screen16x9"/>
  <p:notesSz cx="6858000" cy="9144000"/>
  <p:embeddedFontLst>
    <p:embeddedFont>
      <p:font typeface="Advent Pro Light" panose="020B0604020202020204" charset="0"/>
      <p:regular r:id="rId16"/>
      <p:bold r:id="rId17"/>
    </p:embeddedFont>
    <p:embeddedFont>
      <p:font typeface="Anton" panose="020B0604020202020204" charset="0"/>
      <p:regular r:id="rId18"/>
    </p:embeddedFont>
    <p:embeddedFont>
      <p:font typeface="Fira Sans Condensed" panose="020B0604020202020204" charset="0"/>
      <p:regular r:id="rId19"/>
      <p:bold r:id="rId20"/>
      <p:italic r:id="rId21"/>
      <p:boldItalic r:id="rId22"/>
    </p:embeddedFont>
    <p:embeddedFont>
      <p:font typeface="Fira Sans Condensed Light" panose="020B0604020202020204" charset="0"/>
      <p:regular r:id="rId23"/>
      <p:bold r:id="rId24"/>
      <p:italic r:id="rId25"/>
      <p:boldItalic r:id="rId26"/>
    </p:embeddedFont>
    <p:embeddedFont>
      <p:font typeface="Josefin Slab" panose="020B060402020202020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C17ECA-E9CF-46D2-9E35-5D2391C74F70}">
  <a:tblStyle styleId="{4DC17ECA-E9CF-46D2-9E35-5D2391C74F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0521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65abef0139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65abef0139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65abef0139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65abef0139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65abef0139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65abef0139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 id="2147483658" r:id="rId6"/>
    <p:sldLayoutId id="2147483659" r:id="rId7"/>
    <p:sldLayoutId id="2147483660" r:id="rId8"/>
    <p:sldLayoutId id="2147483662" r:id="rId9"/>
    <p:sldLayoutId id="2147483664"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ag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course/learn-to-create-advance-ai-assistant-jarvis-20with-python/"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hyperlink" Target="https://www.sciencedirect.com/science/article/pii/S0969698920312911" TargetMode="External"/><Relationship Id="rId4" Type="http://schemas.openxmlformats.org/officeDocument/2006/relationships/hyperlink" Target="https://www.udemy.com/course/jarvis-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395536" y="631091"/>
            <a:ext cx="4404000" cy="2088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Rajdhani"/>
                <a:ea typeface="Rajdhani"/>
                <a:cs typeface="Rajdhani"/>
                <a:sym typeface="Rajdhani"/>
              </a:rPr>
              <a:t>AI VOICE ASSISTANT</a:t>
            </a:r>
            <a:endParaRPr dirty="0">
              <a:latin typeface="Rajdhani"/>
              <a:ea typeface="Rajdhani"/>
              <a:cs typeface="Rajdhani"/>
              <a:sym typeface="Rajdhani"/>
            </a:endParaRPr>
          </a:p>
        </p:txBody>
      </p:sp>
      <p:sp>
        <p:nvSpPr>
          <p:cNvPr id="103" name="Google Shape;103;p24"/>
          <p:cNvSpPr txBox="1">
            <a:spLocks noGrp="1"/>
          </p:cNvSpPr>
          <p:nvPr>
            <p:ph type="subTitle" idx="1"/>
          </p:nvPr>
        </p:nvSpPr>
        <p:spPr>
          <a:xfrm>
            <a:off x="1907704" y="4155926"/>
            <a:ext cx="4176464" cy="8588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C000"/>
                </a:solidFill>
                <a:latin typeface="Fira Sans Condensed Light"/>
                <a:ea typeface="Fira Sans Condensed Light"/>
                <a:cs typeface="Fira Sans Condensed Light"/>
                <a:sym typeface="Fira Sans Condensed Light"/>
              </a:rPr>
              <a:t>PREPARED BY:                             GUIDED BY:</a:t>
            </a:r>
          </a:p>
          <a:p>
            <a:pPr marL="0" lvl="0" indent="0" algn="l" rtl="0">
              <a:spcBef>
                <a:spcPts val="0"/>
              </a:spcBef>
              <a:spcAft>
                <a:spcPts val="0"/>
              </a:spcAft>
              <a:buNone/>
            </a:pPr>
            <a:r>
              <a:rPr lang="en-IN" dirty="0">
                <a:solidFill>
                  <a:srgbClr val="FFC000"/>
                </a:solidFill>
                <a:latin typeface="Fira Sans Condensed Light"/>
                <a:ea typeface="Fira Sans Condensed Light"/>
                <a:cs typeface="Fira Sans Condensed Light"/>
                <a:sym typeface="Fira Sans Condensed Light"/>
              </a:rPr>
              <a:t>HENA KHARWA (20CE043)            DHAVALKUMAR BHOI</a:t>
            </a:r>
          </a:p>
          <a:p>
            <a:pPr marL="0" lvl="0" indent="0" algn="l" rtl="0">
              <a:spcBef>
                <a:spcPts val="0"/>
              </a:spcBef>
              <a:spcAft>
                <a:spcPts val="0"/>
              </a:spcAft>
              <a:buNone/>
            </a:pPr>
            <a:r>
              <a:rPr lang="en-IN" dirty="0">
                <a:solidFill>
                  <a:srgbClr val="FFC000"/>
                </a:solidFill>
                <a:latin typeface="Fira Sans Condensed Light"/>
                <a:ea typeface="Fira Sans Condensed Light"/>
                <a:cs typeface="Fira Sans Condensed Light"/>
                <a:sym typeface="Fira Sans Condensed Light"/>
              </a:rPr>
              <a:t>HIMANI KAPADIA (20CE041</a:t>
            </a:r>
            <a:r>
              <a:rPr lang="en-IN" dirty="0">
                <a:solidFill>
                  <a:schemeClr val="accent5"/>
                </a:solidFill>
                <a:latin typeface="Fira Sans Condensed Light"/>
                <a:ea typeface="Fira Sans Condensed Light"/>
                <a:cs typeface="Fira Sans Condensed Light"/>
                <a:sym typeface="Fira Sans Condensed Light"/>
              </a:rPr>
              <a:t>)</a:t>
            </a:r>
          </a:p>
          <a:p>
            <a:pPr marL="0" lvl="0" indent="0" algn="l" rtl="0">
              <a:spcBef>
                <a:spcPts val="0"/>
              </a:spcBef>
              <a:spcAft>
                <a:spcPts val="0"/>
              </a:spcAft>
              <a:buNone/>
            </a:pPr>
            <a:endParaRPr dirty="0">
              <a:latin typeface="Fira Sans Condensed Light"/>
              <a:ea typeface="Fira Sans Condensed Light"/>
              <a:cs typeface="Fira Sans Condensed Light"/>
              <a:sym typeface="Fira Sans Condensed Light"/>
            </a:endParaRPr>
          </a:p>
        </p:txBody>
      </p:sp>
      <p:pic>
        <p:nvPicPr>
          <p:cNvPr id="5" name="Picture 4">
            <a:extLst>
              <a:ext uri="{FF2B5EF4-FFF2-40B4-BE49-F238E27FC236}">
                <a16:creationId xmlns:a16="http://schemas.microsoft.com/office/drawing/2014/main" id="{7D459C99-7D5E-4005-A759-10185DB92C09}"/>
              </a:ext>
            </a:extLst>
          </p:cNvPr>
          <p:cNvPicPr>
            <a:picLocks noChangeAspect="1"/>
          </p:cNvPicPr>
          <p:nvPr/>
        </p:nvPicPr>
        <p:blipFill>
          <a:blip r:embed="rId4"/>
          <a:stretch>
            <a:fillRect/>
          </a:stretch>
        </p:blipFill>
        <p:spPr>
          <a:xfrm>
            <a:off x="6210159" y="126862"/>
            <a:ext cx="1340230" cy="908255"/>
          </a:xfrm>
          <a:prstGeom prst="rect">
            <a:avLst/>
          </a:prstGeom>
        </p:spPr>
      </p:pic>
      <p:pic>
        <p:nvPicPr>
          <p:cNvPr id="6" name="Picture 5">
            <a:extLst>
              <a:ext uri="{FF2B5EF4-FFF2-40B4-BE49-F238E27FC236}">
                <a16:creationId xmlns:a16="http://schemas.microsoft.com/office/drawing/2014/main" id="{FBECE46E-CD75-42C2-8639-C5A9D5B26EB7}"/>
              </a:ext>
            </a:extLst>
          </p:cNvPr>
          <p:cNvPicPr>
            <a:picLocks noChangeAspect="1"/>
          </p:cNvPicPr>
          <p:nvPr/>
        </p:nvPicPr>
        <p:blipFill>
          <a:blip r:embed="rId5"/>
          <a:stretch>
            <a:fillRect/>
          </a:stretch>
        </p:blipFill>
        <p:spPr>
          <a:xfrm>
            <a:off x="7742042" y="89872"/>
            <a:ext cx="1327508" cy="9822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txBox="1">
            <a:spLocks noGrp="1"/>
          </p:cNvSpPr>
          <p:nvPr>
            <p:ph type="title"/>
          </p:nvPr>
        </p:nvSpPr>
        <p:spPr>
          <a:xfrm>
            <a:off x="251520" y="123478"/>
            <a:ext cx="8520600" cy="6065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PRE-REQUESITES</a:t>
            </a:r>
            <a:endParaRPr sz="2400" dirty="0"/>
          </a:p>
        </p:txBody>
      </p:sp>
      <p:sp>
        <p:nvSpPr>
          <p:cNvPr id="760" name="Google Shape;760;p39"/>
          <p:cNvSpPr txBox="1">
            <a:spLocks noGrp="1"/>
          </p:cNvSpPr>
          <p:nvPr>
            <p:ph type="body" idx="1"/>
          </p:nvPr>
        </p:nvSpPr>
        <p:spPr>
          <a:xfrm>
            <a:off x="467544" y="1131590"/>
            <a:ext cx="4464496" cy="252028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IN" dirty="0"/>
              <a:t>WHAT IS ARTIFICIAL INTELLIGENCE?</a:t>
            </a:r>
          </a:p>
          <a:p>
            <a:pPr marL="0" lvl="0" indent="0" algn="l">
              <a:lnSpc>
                <a:spcPct val="100000"/>
              </a:lnSpc>
              <a:spcAft>
                <a:spcPts val="1600"/>
              </a:spcAft>
              <a:buNone/>
            </a:pPr>
            <a:r>
              <a:rPr lang="en-US" dirty="0"/>
              <a:t>Artificial Intelligence is a technique of getting machines to work and behave like humans. For example: healthcare,  marketing, business analytics, robotics etc. The concept of Artificial Intelligence was discovered by John McCarthy. Artificial intelligence refers to systems or machines that mimic human intelligence to perform tasks and can iteratively improve themselves based on the information they collect.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491630"/>
            <a:ext cx="3888431" cy="2016224"/>
          </a:xfrm>
          <a:prstGeom prst="rect">
            <a:avLst/>
          </a:prstGeom>
        </p:spPr>
      </p:pic>
    </p:spTree>
    <p:extLst>
      <p:ext uri="{BB962C8B-B14F-4D97-AF65-F5344CB8AC3E}">
        <p14:creationId xmlns:p14="http://schemas.microsoft.com/office/powerpoint/2010/main" val="419843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txBox="1">
            <a:spLocks noGrp="1"/>
          </p:cNvSpPr>
          <p:nvPr>
            <p:ph type="title"/>
          </p:nvPr>
        </p:nvSpPr>
        <p:spPr>
          <a:xfrm>
            <a:off x="251520" y="123478"/>
            <a:ext cx="8520600" cy="6065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PRE-REQUESITES</a:t>
            </a: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914501"/>
            <a:ext cx="7056784" cy="3724299"/>
          </a:xfrm>
          <a:prstGeom prst="rect">
            <a:avLst/>
          </a:prstGeom>
        </p:spPr>
      </p:pic>
    </p:spTree>
    <p:extLst>
      <p:ext uri="{BB962C8B-B14F-4D97-AF65-F5344CB8AC3E}">
        <p14:creationId xmlns:p14="http://schemas.microsoft.com/office/powerpoint/2010/main" val="319784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txBox="1">
            <a:spLocks noGrp="1"/>
          </p:cNvSpPr>
          <p:nvPr>
            <p:ph type="title"/>
          </p:nvPr>
        </p:nvSpPr>
        <p:spPr>
          <a:xfrm>
            <a:off x="251520" y="123478"/>
            <a:ext cx="8520600" cy="6065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PRE-REQUESITES</a:t>
            </a:r>
            <a:endParaRPr sz="2400" dirty="0"/>
          </a:p>
        </p:txBody>
      </p:sp>
      <p:sp>
        <p:nvSpPr>
          <p:cNvPr id="760" name="Google Shape;760;p39"/>
          <p:cNvSpPr txBox="1">
            <a:spLocks noGrp="1"/>
          </p:cNvSpPr>
          <p:nvPr>
            <p:ph type="body" idx="1"/>
          </p:nvPr>
        </p:nvSpPr>
        <p:spPr>
          <a:xfrm>
            <a:off x="467544" y="1131590"/>
            <a:ext cx="8280920" cy="3600400"/>
          </a:xfrm>
          <a:prstGeom prst="rect">
            <a:avLst/>
          </a:prstGeom>
        </p:spPr>
        <p:txBody>
          <a:bodyPr spcFirstLastPara="1" wrap="square" lIns="91425" tIns="91425" rIns="91425" bIns="91425" anchor="t" anchorCtr="0">
            <a:noAutofit/>
          </a:bodyPr>
          <a:lstStyle/>
          <a:p>
            <a:pPr marL="0" lvl="0" indent="0" algn="l">
              <a:lnSpc>
                <a:spcPct val="100000"/>
              </a:lnSpc>
              <a:spcAft>
                <a:spcPts val="1600"/>
              </a:spcAft>
              <a:buNone/>
            </a:pPr>
            <a:r>
              <a:rPr lang="en-US" dirty="0"/>
              <a:t>TYPES OF ARTIFICIAL INTELLIGENCE:</a:t>
            </a:r>
          </a:p>
          <a:p>
            <a:pPr marL="0" lvl="0" indent="0" algn="l">
              <a:lnSpc>
                <a:spcPct val="100000"/>
              </a:lnSpc>
              <a:spcAft>
                <a:spcPts val="1600"/>
              </a:spcAft>
              <a:buNone/>
            </a:pPr>
            <a:r>
              <a:rPr lang="en-US" dirty="0"/>
              <a:t>Artificial Narrow Intelligence                    Artificial General Intelligence             Artificial Super Intelligence</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139702"/>
            <a:ext cx="2276475" cy="24288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079" y="2139702"/>
            <a:ext cx="1800225" cy="24288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92" y="2177802"/>
            <a:ext cx="2000250" cy="2390775"/>
          </a:xfrm>
          <a:prstGeom prst="rect">
            <a:avLst/>
          </a:prstGeom>
        </p:spPr>
      </p:pic>
    </p:spTree>
    <p:extLst>
      <p:ext uri="{BB962C8B-B14F-4D97-AF65-F5344CB8AC3E}">
        <p14:creationId xmlns:p14="http://schemas.microsoft.com/office/powerpoint/2010/main" val="265679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21" name="Google Shape;1721;p43"/>
          <p:cNvSpPr txBox="1">
            <a:spLocks noGrp="1"/>
          </p:cNvSpPr>
          <p:nvPr>
            <p:ph type="title"/>
          </p:nvPr>
        </p:nvSpPr>
        <p:spPr>
          <a:xfrm>
            <a:off x="1187624" y="1707654"/>
            <a:ext cx="5832648" cy="11487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LET US HAVE A LOOK AT LIVE DEMO!!</a:t>
            </a:r>
            <a:endParaRPr dirty="0"/>
          </a:p>
        </p:txBody>
      </p:sp>
    </p:spTree>
    <p:extLst>
      <p:ext uri="{BB962C8B-B14F-4D97-AF65-F5344CB8AC3E}">
        <p14:creationId xmlns:p14="http://schemas.microsoft.com/office/powerpoint/2010/main" val="30220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043608" y="843558"/>
            <a:ext cx="396044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PROJECT DESCRIPTION</a:t>
            </a:r>
            <a:endParaRPr dirty="0"/>
          </a:p>
        </p:txBody>
      </p:sp>
      <p:sp>
        <p:nvSpPr>
          <p:cNvPr id="117" name="Google Shape;117;p26"/>
          <p:cNvSpPr txBox="1">
            <a:spLocks noGrp="1"/>
          </p:cNvSpPr>
          <p:nvPr>
            <p:ph type="title" idx="2"/>
          </p:nvPr>
        </p:nvSpPr>
        <p:spPr>
          <a:xfrm>
            <a:off x="1115616" y="1806123"/>
            <a:ext cx="2808312" cy="792088"/>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IMPLEMENTATION </a:t>
            </a:r>
            <a:br>
              <a:rPr lang="en-IN" dirty="0"/>
            </a:br>
            <a:r>
              <a:rPr lang="en-IN" dirty="0"/>
              <a:t>ENVIRONMENT</a:t>
            </a:r>
            <a:endParaRPr dirty="0"/>
          </a:p>
        </p:txBody>
      </p:sp>
      <p:sp>
        <p:nvSpPr>
          <p:cNvPr id="119" name="Google Shape;119;p26"/>
          <p:cNvSpPr txBox="1">
            <a:spLocks noGrp="1"/>
          </p:cNvSpPr>
          <p:nvPr>
            <p:ph type="title" idx="4"/>
          </p:nvPr>
        </p:nvSpPr>
        <p:spPr>
          <a:xfrm>
            <a:off x="5980275" y="83884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FEATURES</a:t>
            </a:r>
            <a:endParaRPr dirty="0"/>
          </a:p>
        </p:txBody>
      </p:sp>
      <p:sp>
        <p:nvSpPr>
          <p:cNvPr id="121" name="Google Shape;121;p26"/>
          <p:cNvSpPr txBox="1">
            <a:spLocks noGrp="1"/>
          </p:cNvSpPr>
          <p:nvPr>
            <p:ph type="title" idx="6"/>
          </p:nvPr>
        </p:nvSpPr>
        <p:spPr>
          <a:xfrm>
            <a:off x="6084168" y="212449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ARCHITECTURE </a:t>
            </a:r>
            <a:br>
              <a:rPr lang="en-IN" dirty="0"/>
            </a:br>
            <a:r>
              <a:rPr lang="en-IN" dirty="0"/>
              <a:t>FLOWCHART</a:t>
            </a:r>
            <a:endParaRPr dirty="0"/>
          </a:p>
        </p:txBody>
      </p:sp>
      <p:sp>
        <p:nvSpPr>
          <p:cNvPr id="123" name="Google Shape;123;p26"/>
          <p:cNvSpPr txBox="1">
            <a:spLocks noGrp="1"/>
          </p:cNvSpPr>
          <p:nvPr>
            <p:ph type="title" idx="8"/>
          </p:nvPr>
        </p:nvSpPr>
        <p:spPr>
          <a:xfrm>
            <a:off x="5076056" y="82829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205879" y="87147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5004048" y="207216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179512" y="204007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5737921" y="84355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899592" y="196761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755935" y="201994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899592" y="843558"/>
            <a:ext cx="0" cy="630600"/>
          </a:xfrm>
          <a:prstGeom prst="straightConnector1">
            <a:avLst/>
          </a:prstGeom>
          <a:noFill/>
          <a:ln w="19050" cap="flat" cmpd="sng">
            <a:solidFill>
              <a:schemeClr val="lt2"/>
            </a:solidFill>
            <a:prstDash val="solid"/>
            <a:round/>
            <a:headEnd type="oval" w="med" len="med"/>
            <a:tailEnd type="oval" w="med" len="med"/>
          </a:ln>
        </p:spPr>
      </p:cxnSp>
      <p:sp>
        <p:nvSpPr>
          <p:cNvPr id="3" name="Rectangle 2"/>
          <p:cNvSpPr/>
          <p:nvPr/>
        </p:nvSpPr>
        <p:spPr>
          <a:xfrm>
            <a:off x="2915816" y="195486"/>
            <a:ext cx="2923479" cy="461665"/>
          </a:xfrm>
          <a:prstGeom prst="rect">
            <a:avLst/>
          </a:prstGeom>
        </p:spPr>
        <p:txBody>
          <a:bodyPr wrap="square">
            <a:spAutoFit/>
          </a:bodyPr>
          <a:lstStyle/>
          <a:p>
            <a:r>
              <a:rPr lang="en" sz="2400" dirty="0">
                <a:solidFill>
                  <a:schemeClr val="accent4"/>
                </a:solidFill>
                <a:latin typeface="Rajdhani" charset="0"/>
                <a:cs typeface="Rajdhani" charset="0"/>
              </a:rPr>
              <a:t>TABLE OF CONTENTS</a:t>
            </a:r>
            <a:endParaRPr lang="en-IN" sz="2400" dirty="0">
              <a:solidFill>
                <a:schemeClr val="accent4"/>
              </a:solidFill>
              <a:latin typeface="Rajdhani" charset="0"/>
              <a:cs typeface="Rajdhani" charset="0"/>
            </a:endParaRPr>
          </a:p>
        </p:txBody>
      </p:sp>
      <p:sp>
        <p:nvSpPr>
          <p:cNvPr id="8" name="Rectangle 7"/>
          <p:cNvSpPr/>
          <p:nvPr/>
        </p:nvSpPr>
        <p:spPr>
          <a:xfrm>
            <a:off x="251520" y="3147814"/>
            <a:ext cx="504056" cy="461665"/>
          </a:xfrm>
          <a:prstGeom prst="rect">
            <a:avLst/>
          </a:prstGeom>
        </p:spPr>
        <p:txBody>
          <a:bodyPr wrap="square">
            <a:spAutoFit/>
          </a:bodyPr>
          <a:lstStyle/>
          <a:p>
            <a:pPr lvl="0" algn="r"/>
            <a:r>
              <a:rPr lang="en" sz="2400" b="1" dirty="0">
                <a:solidFill>
                  <a:schemeClr val="accent4"/>
                </a:solidFill>
                <a:latin typeface="Rajdhani" charset="0"/>
                <a:cs typeface="Rajdhani" charset="0"/>
              </a:rPr>
              <a:t>05</a:t>
            </a:r>
          </a:p>
        </p:txBody>
      </p:sp>
      <p:cxnSp>
        <p:nvCxnSpPr>
          <p:cNvPr id="25" name="Google Shape;128;p26"/>
          <p:cNvCxnSpPr/>
          <p:nvPr/>
        </p:nvCxnSpPr>
        <p:spPr>
          <a:xfrm>
            <a:off x="899592" y="3063346"/>
            <a:ext cx="0" cy="630600"/>
          </a:xfrm>
          <a:prstGeom prst="straightConnector1">
            <a:avLst/>
          </a:prstGeom>
          <a:noFill/>
          <a:ln w="19050" cap="flat" cmpd="sng">
            <a:solidFill>
              <a:schemeClr val="lt2"/>
            </a:solidFill>
            <a:prstDash val="solid"/>
            <a:round/>
            <a:headEnd type="oval" w="med" len="med"/>
            <a:tailEnd type="oval" w="med" len="med"/>
          </a:ln>
        </p:spPr>
      </p:cxnSp>
      <p:sp>
        <p:nvSpPr>
          <p:cNvPr id="9" name="Rectangle 8"/>
          <p:cNvSpPr/>
          <p:nvPr/>
        </p:nvSpPr>
        <p:spPr>
          <a:xfrm>
            <a:off x="1267295" y="3063346"/>
            <a:ext cx="1864545" cy="461665"/>
          </a:xfrm>
          <a:prstGeom prst="rect">
            <a:avLst/>
          </a:prstGeom>
        </p:spPr>
        <p:txBody>
          <a:bodyPr wrap="square">
            <a:spAutoFit/>
          </a:bodyPr>
          <a:lstStyle/>
          <a:p>
            <a:pPr lvl="0"/>
            <a:r>
              <a:rPr lang="en-IN" sz="2400" b="1" dirty="0">
                <a:solidFill>
                  <a:schemeClr val="accent4"/>
                </a:solidFill>
                <a:latin typeface="Rajdhani" charset="0"/>
                <a:cs typeface="Rajdhani" charset="0"/>
              </a:rPr>
              <a:t>REFERENCES</a:t>
            </a:r>
          </a:p>
        </p:txBody>
      </p:sp>
      <p:sp>
        <p:nvSpPr>
          <p:cNvPr id="11" name="Rectangle 10"/>
          <p:cNvSpPr/>
          <p:nvPr/>
        </p:nvSpPr>
        <p:spPr>
          <a:xfrm>
            <a:off x="4860032" y="3147814"/>
            <a:ext cx="792088" cy="461665"/>
          </a:xfrm>
          <a:prstGeom prst="rect">
            <a:avLst/>
          </a:prstGeom>
        </p:spPr>
        <p:txBody>
          <a:bodyPr wrap="square">
            <a:spAutoFit/>
          </a:bodyPr>
          <a:lstStyle/>
          <a:p>
            <a:pPr lvl="0" algn="r"/>
            <a:r>
              <a:rPr lang="en" sz="2400" b="1" dirty="0">
                <a:solidFill>
                  <a:schemeClr val="accent4"/>
                </a:solidFill>
                <a:latin typeface="Rajdhani" charset="0"/>
                <a:cs typeface="Rajdhani" charset="0"/>
              </a:rPr>
              <a:t>06</a:t>
            </a:r>
          </a:p>
        </p:txBody>
      </p:sp>
      <p:cxnSp>
        <p:nvCxnSpPr>
          <p:cNvPr id="29" name="Google Shape;129;p26"/>
          <p:cNvCxnSpPr/>
          <p:nvPr/>
        </p:nvCxnSpPr>
        <p:spPr>
          <a:xfrm>
            <a:off x="5755935" y="3140291"/>
            <a:ext cx="0" cy="630600"/>
          </a:xfrm>
          <a:prstGeom prst="straightConnector1">
            <a:avLst/>
          </a:prstGeom>
          <a:noFill/>
          <a:ln w="19050" cap="flat" cmpd="sng">
            <a:solidFill>
              <a:schemeClr val="lt2"/>
            </a:solidFill>
            <a:prstDash val="solid"/>
            <a:round/>
            <a:headEnd type="oval" w="med" len="med"/>
            <a:tailEnd type="oval" w="med" len="med"/>
          </a:ln>
        </p:spPr>
      </p:cxnSp>
      <p:sp>
        <p:nvSpPr>
          <p:cNvPr id="12" name="Rectangle 11"/>
          <p:cNvSpPr/>
          <p:nvPr/>
        </p:nvSpPr>
        <p:spPr>
          <a:xfrm>
            <a:off x="6156176" y="3152038"/>
            <a:ext cx="1907704" cy="461665"/>
          </a:xfrm>
          <a:prstGeom prst="rect">
            <a:avLst/>
          </a:prstGeom>
        </p:spPr>
        <p:txBody>
          <a:bodyPr wrap="square">
            <a:spAutoFit/>
          </a:bodyPr>
          <a:lstStyle/>
          <a:p>
            <a:pPr lvl="0"/>
            <a:r>
              <a:rPr lang="en-IN" sz="2400" b="1" dirty="0">
                <a:solidFill>
                  <a:schemeClr val="accent4"/>
                </a:solidFill>
                <a:latin typeface="Rajdhani" charset="0"/>
                <a:cs typeface="Rajdhani" charset="0"/>
              </a:rPr>
              <a:t>LIVE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21" name="Google Shape;1721;p4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PROJECT DESCRIPTION</a:t>
            </a:r>
            <a:endParaRPr dirty="0"/>
          </a:p>
        </p:txBody>
      </p:sp>
      <p:sp>
        <p:nvSpPr>
          <p:cNvPr id="1722" name="Google Shape;1722;p43"/>
          <p:cNvSpPr txBox="1">
            <a:spLocks noGrp="1"/>
          </p:cNvSpPr>
          <p:nvPr>
            <p:ph type="subTitle" idx="2"/>
          </p:nvPr>
        </p:nvSpPr>
        <p:spPr>
          <a:xfrm flipH="1">
            <a:off x="1115616" y="1491630"/>
            <a:ext cx="6739662" cy="2232248"/>
          </a:xfrm>
          <a:prstGeom prst="rect">
            <a:avLst/>
          </a:prstGeom>
        </p:spPr>
        <p:txBody>
          <a:bodyPr spcFirstLastPara="1" wrap="square" lIns="91425" tIns="91425" rIns="91425" bIns="91425" anchor="t" anchorCtr="0">
            <a:noAutofit/>
          </a:bodyPr>
          <a:lstStyle/>
          <a:p>
            <a:pPr marL="0" lvl="0" indent="0"/>
            <a:r>
              <a:rPr lang="en-IN" sz="1600" dirty="0"/>
              <a:t>An </a:t>
            </a:r>
            <a:r>
              <a:rPr lang="en-IN" sz="1600" b="1" dirty="0"/>
              <a:t>intelligent virtual assistant</a:t>
            </a:r>
            <a:r>
              <a:rPr lang="en-IN" sz="1600" dirty="0"/>
              <a:t> (</a:t>
            </a:r>
            <a:r>
              <a:rPr lang="en-IN" sz="1600" b="1" dirty="0"/>
              <a:t>IVA</a:t>
            </a:r>
            <a:r>
              <a:rPr lang="en-IN" sz="1600" dirty="0"/>
              <a:t>) or </a:t>
            </a:r>
            <a:r>
              <a:rPr lang="en-IN" sz="1600" b="1" dirty="0"/>
              <a:t>intelligent personal assistant</a:t>
            </a:r>
            <a:r>
              <a:rPr lang="en-IN" sz="1600" dirty="0"/>
              <a:t> (</a:t>
            </a:r>
            <a:r>
              <a:rPr lang="en-IN" sz="1600" b="1" dirty="0"/>
              <a:t>IPA</a:t>
            </a:r>
            <a:r>
              <a:rPr lang="en-IN" sz="1600" dirty="0"/>
              <a:t>) is a </a:t>
            </a:r>
            <a:r>
              <a:rPr lang="en-IN" sz="1600" dirty="0">
                <a:hlinkClick r:id="rId3" tooltip="Software agent"/>
              </a:rPr>
              <a:t>software agent</a:t>
            </a:r>
            <a:r>
              <a:rPr lang="en-IN" sz="1600" dirty="0"/>
              <a:t> that can perform tasks or services for an individual based on commands or questions.  Some virtual assistants are able to interpret human speech and respond via synthesized voices. Users can ask their assistants questions, control home automation devices and media playback via voice, and manage other basic tasks such as email, to-do lists, and calendars with verbal commands. Some Personal Assistants are ALEXA,SIRI </a:t>
            </a:r>
            <a:r>
              <a:rPr lang="en-IN" sz="1600" dirty="0" err="1"/>
              <a:t>etc</a:t>
            </a:r>
            <a:endParaRPr sz="1600" dirty="0"/>
          </a:p>
        </p:txBody>
      </p:sp>
    </p:spTree>
    <p:extLst>
      <p:ext uri="{BB962C8B-B14F-4D97-AF65-F5344CB8AC3E}">
        <p14:creationId xmlns:p14="http://schemas.microsoft.com/office/powerpoint/2010/main" val="315089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2699792" y="11511"/>
            <a:ext cx="3384376" cy="5750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OVERALL FEATURES</a:t>
            </a:r>
            <a:endParaRPr sz="3200" dirty="0"/>
          </a:p>
        </p:txBody>
      </p:sp>
      <p:sp>
        <p:nvSpPr>
          <p:cNvPr id="136" name="Google Shape;136;p27"/>
          <p:cNvSpPr txBox="1">
            <a:spLocks noGrp="1"/>
          </p:cNvSpPr>
          <p:nvPr>
            <p:ph type="subTitle" idx="1"/>
          </p:nvPr>
        </p:nvSpPr>
        <p:spPr>
          <a:xfrm>
            <a:off x="323528" y="699542"/>
            <a:ext cx="2431696" cy="374441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Surfing on Wikipedia</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Opening an Application</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Opening an Web Browser</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Opening an Website</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Playing songs</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Playing video on Youtube</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Working with Dictionary</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Working with Calculator</a:t>
            </a:r>
          </a:p>
          <a:p>
            <a:pPr marL="0" lvl="0" indent="0" algn="r" rtl="0">
              <a:spcBef>
                <a:spcPts val="0"/>
              </a:spcBef>
              <a:spcAft>
                <a:spcPts val="0"/>
              </a:spcAft>
              <a:buNone/>
            </a:pPr>
            <a:endParaRPr lang="en-IN" dirty="0"/>
          </a:p>
          <a:p>
            <a:pPr marL="0" lvl="0" indent="0" algn="r" rtl="0">
              <a:spcBef>
                <a:spcPts val="0"/>
              </a:spcBef>
              <a:spcAft>
                <a:spcPts val="0"/>
              </a:spcAft>
              <a:buNone/>
            </a:pPr>
            <a:r>
              <a:rPr lang="en-IN" dirty="0"/>
              <a:t>Telling a joke</a:t>
            </a:r>
          </a:p>
          <a:p>
            <a:pPr marL="0" lvl="0" indent="0" algn="r" rtl="0">
              <a:spcBef>
                <a:spcPts val="0"/>
              </a:spcBef>
              <a:spcAft>
                <a:spcPts val="0"/>
              </a:spcAft>
              <a:buNone/>
            </a:pPr>
            <a:endParaRPr dirty="0"/>
          </a:p>
        </p:txBody>
      </p:sp>
      <p:sp>
        <p:nvSpPr>
          <p:cNvPr id="3" name="Rectangle 2"/>
          <p:cNvSpPr/>
          <p:nvPr/>
        </p:nvSpPr>
        <p:spPr>
          <a:xfrm>
            <a:off x="2987824" y="586591"/>
            <a:ext cx="2448272" cy="4185761"/>
          </a:xfrm>
          <a:prstGeom prst="rect">
            <a:avLst/>
          </a:prstGeom>
        </p:spPr>
        <p:txBody>
          <a:bodyPr wrap="square">
            <a:spAutoFit/>
          </a:bodyPr>
          <a:lstStyle/>
          <a:p>
            <a:pPr lvl="0" algn="r"/>
            <a:r>
              <a:rPr lang="en-IN" dirty="0">
                <a:solidFill>
                  <a:schemeClr val="accent4"/>
                </a:solidFill>
                <a:latin typeface="Fira Sans Condensed" charset="0"/>
              </a:rPr>
              <a:t>Speed Test Calculator</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Telling Temperature</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Working with Translator</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Setting an alarm</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Taking a snapshot</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Creating a to-do-list</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Sending a email</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Playing movies</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Find my location</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Download a video</a:t>
            </a:r>
          </a:p>
        </p:txBody>
      </p:sp>
      <p:sp>
        <p:nvSpPr>
          <p:cNvPr id="4" name="Rectangle 3"/>
          <p:cNvSpPr/>
          <p:nvPr/>
        </p:nvSpPr>
        <p:spPr>
          <a:xfrm>
            <a:off x="6012160" y="648146"/>
            <a:ext cx="2520280" cy="2031325"/>
          </a:xfrm>
          <a:prstGeom prst="rect">
            <a:avLst/>
          </a:prstGeom>
        </p:spPr>
        <p:txBody>
          <a:bodyPr wrap="square">
            <a:spAutoFit/>
          </a:bodyPr>
          <a:lstStyle/>
          <a:p>
            <a:pPr lvl="0" algn="r"/>
            <a:r>
              <a:rPr lang="en-IN" dirty="0">
                <a:solidFill>
                  <a:schemeClr val="accent4"/>
                </a:solidFill>
                <a:latin typeface="Fira Sans Condensed" charset="0"/>
              </a:rPr>
              <a:t>Setting a reminder</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CPU and Battery</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Converting text to handwritten</a:t>
            </a:r>
          </a:p>
          <a:p>
            <a:pPr lvl="0" algn="r"/>
            <a:endParaRPr lang="en-IN" dirty="0">
              <a:solidFill>
                <a:schemeClr val="accent4"/>
              </a:solidFill>
              <a:latin typeface="Fira Sans Condensed" charset="0"/>
            </a:endParaRPr>
          </a:p>
          <a:p>
            <a:pPr lvl="0" algn="r"/>
            <a:r>
              <a:rPr lang="en-IN" dirty="0">
                <a:solidFill>
                  <a:schemeClr val="accent4"/>
                </a:solidFill>
                <a:latin typeface="Fira Sans Condensed" charset="0"/>
              </a:rPr>
              <a:t>Switching among the assistant with change of voice</a:t>
            </a:r>
          </a:p>
          <a:p>
            <a:pPr lvl="0" algn="r"/>
            <a:endParaRPr lang="en-IN" dirty="0">
              <a:solidFill>
                <a:schemeClr val="accent4"/>
              </a:solidFill>
              <a:latin typeface="Fira Sans Condensed" charset="0"/>
            </a:endParaRPr>
          </a:p>
        </p:txBody>
      </p:sp>
    </p:spTree>
    <p:extLst>
      <p:ext uri="{BB962C8B-B14F-4D97-AF65-F5344CB8AC3E}">
        <p14:creationId xmlns:p14="http://schemas.microsoft.com/office/powerpoint/2010/main" val="49509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83568"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IMPLEMENTED FEATURES</a:t>
            </a:r>
            <a:endParaRPr dirty="0"/>
          </a:p>
        </p:txBody>
      </p:sp>
      <p:sp>
        <p:nvSpPr>
          <p:cNvPr id="684" name="Google Shape;684;p35"/>
          <p:cNvSpPr txBox="1">
            <a:spLocks noGrp="1"/>
          </p:cNvSpPr>
          <p:nvPr>
            <p:ph type="subTitle" idx="1"/>
          </p:nvPr>
        </p:nvSpPr>
        <p:spPr>
          <a:xfrm>
            <a:off x="899592" y="1347614"/>
            <a:ext cx="7200800" cy="3024336"/>
          </a:xfrm>
          <a:prstGeom prst="rect">
            <a:avLst/>
          </a:prstGeom>
        </p:spPr>
        <p:txBody>
          <a:bodyPr spcFirstLastPara="1" wrap="square" lIns="91425" tIns="0" rIns="91425" bIns="0" anchor="b" anchorCtr="0">
            <a:noAutofit/>
          </a:bodyPr>
          <a:lstStyle/>
          <a:p>
            <a:pPr marL="0" lvl="0" indent="0" algn="l" rtl="0">
              <a:spcBef>
                <a:spcPts val="0"/>
              </a:spcBef>
              <a:spcAft>
                <a:spcPts val="1600"/>
              </a:spcAft>
              <a:buNone/>
            </a:pPr>
            <a:r>
              <a:rPr lang="en-IN" b="1" dirty="0"/>
              <a:t> DATE AND TIME: Tells us current date and time</a:t>
            </a:r>
          </a:p>
          <a:p>
            <a:pPr marL="0" lvl="0" indent="0" algn="l" rtl="0">
              <a:spcBef>
                <a:spcPts val="0"/>
              </a:spcBef>
              <a:spcAft>
                <a:spcPts val="1600"/>
              </a:spcAft>
              <a:buNone/>
            </a:pPr>
            <a:r>
              <a:rPr lang="en-IN" b="1" dirty="0"/>
              <a:t>YOUTUBE SEARCH: Searches for your request query on Youtube</a:t>
            </a:r>
          </a:p>
          <a:p>
            <a:pPr marL="0" lvl="0" indent="0" algn="l" rtl="0">
              <a:spcBef>
                <a:spcPts val="0"/>
              </a:spcBef>
              <a:spcAft>
                <a:spcPts val="1600"/>
              </a:spcAft>
              <a:buNone/>
            </a:pPr>
            <a:r>
              <a:rPr lang="en-IN" b="1" dirty="0"/>
              <a:t>GOOGLE SEARCH: Searches for your requested query on Google</a:t>
            </a:r>
          </a:p>
          <a:p>
            <a:pPr marL="0" lvl="0" indent="0" algn="l" rtl="0">
              <a:spcBef>
                <a:spcPts val="0"/>
              </a:spcBef>
              <a:spcAft>
                <a:spcPts val="1600"/>
              </a:spcAft>
              <a:buNone/>
            </a:pPr>
            <a:r>
              <a:rPr lang="en-IN" b="1" dirty="0"/>
              <a:t>WIKIPEDIA: Searches for your requested query on Wikipedia and tells you</a:t>
            </a:r>
          </a:p>
          <a:p>
            <a:pPr marL="0" lvl="0" indent="0" algn="l" rtl="0">
              <a:spcBef>
                <a:spcPts val="0"/>
              </a:spcBef>
              <a:spcAft>
                <a:spcPts val="1600"/>
              </a:spcAft>
              <a:buNone/>
            </a:pPr>
            <a:r>
              <a:rPr lang="en-IN" b="1" dirty="0"/>
              <a:t>PLAY MUSIC: Plays music from your downloads section if downloaded else plays it from Youtube</a:t>
            </a:r>
          </a:p>
          <a:p>
            <a:pPr marL="0" lvl="0" indent="0" algn="l" rtl="0">
              <a:spcBef>
                <a:spcPts val="0"/>
              </a:spcBef>
              <a:spcAft>
                <a:spcPts val="1600"/>
              </a:spcAft>
              <a:buNone/>
            </a:pPr>
            <a:endParaRPr lang="en-IN" b="1" dirty="0"/>
          </a:p>
        </p:txBody>
      </p:sp>
    </p:spTree>
    <p:extLst>
      <p:ext uri="{BB962C8B-B14F-4D97-AF65-F5344CB8AC3E}">
        <p14:creationId xmlns:p14="http://schemas.microsoft.com/office/powerpoint/2010/main" val="40805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83568"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IMPLEMENTED FEATURES</a:t>
            </a:r>
            <a:endParaRPr dirty="0"/>
          </a:p>
        </p:txBody>
      </p:sp>
      <p:sp>
        <p:nvSpPr>
          <p:cNvPr id="684" name="Google Shape;684;p35"/>
          <p:cNvSpPr txBox="1">
            <a:spLocks noGrp="1"/>
          </p:cNvSpPr>
          <p:nvPr>
            <p:ph type="subTitle" idx="1"/>
          </p:nvPr>
        </p:nvSpPr>
        <p:spPr>
          <a:xfrm>
            <a:off x="899592" y="1491630"/>
            <a:ext cx="7200800" cy="2952328"/>
          </a:xfrm>
          <a:prstGeom prst="rect">
            <a:avLst/>
          </a:prstGeom>
        </p:spPr>
        <p:txBody>
          <a:bodyPr spcFirstLastPara="1" wrap="square" lIns="91425" tIns="0" rIns="91425" bIns="0" anchor="b" anchorCtr="0">
            <a:noAutofit/>
          </a:bodyPr>
          <a:lstStyle/>
          <a:p>
            <a:pPr marL="0" lvl="0" indent="0" algn="l">
              <a:spcAft>
                <a:spcPts val="1600"/>
              </a:spcAft>
            </a:pPr>
            <a:r>
              <a:rPr lang="en-IN" b="1" dirty="0"/>
              <a:t> TAKE A SCREENSHOT: Takes a Screenshot and shows the folder in which it is saved</a:t>
            </a:r>
          </a:p>
          <a:p>
            <a:pPr marL="0" lvl="0" indent="0" algn="l">
              <a:spcAft>
                <a:spcPts val="1600"/>
              </a:spcAft>
            </a:pPr>
            <a:r>
              <a:rPr lang="en-IN" b="1" dirty="0"/>
              <a:t>OPEN SOCIAL MEDIA APPS: Opens few pre-defined social media application</a:t>
            </a:r>
          </a:p>
          <a:p>
            <a:pPr marL="0" lvl="0" indent="0" algn="l">
              <a:spcAft>
                <a:spcPts val="1600"/>
              </a:spcAft>
            </a:pPr>
            <a:r>
              <a:rPr lang="en-IN" b="1" dirty="0"/>
              <a:t>YOUTUBE AUTOMATION: It can play,pause,skip,resume,mute ,full screen,next video,previous video,turn on/off caption from youtube.</a:t>
            </a:r>
          </a:p>
          <a:p>
            <a:pPr marL="0" lvl="0" indent="0" algn="l">
              <a:spcAft>
                <a:spcPts val="1600"/>
              </a:spcAft>
            </a:pPr>
            <a:r>
              <a:rPr lang="en-IN" b="1" dirty="0"/>
              <a:t>CHROME AUTOMATION: It can perform open new tab,close tab,open new window,open incognito mode,show history,show downloads,open task manager,clear brow history,help center,make bookmark, reopen last 10 tabs that you closed earlier in google chrome</a:t>
            </a:r>
          </a:p>
          <a:p>
            <a:pPr marL="0" lvl="0" indent="0" algn="l">
              <a:spcAft>
                <a:spcPts val="1600"/>
              </a:spcAft>
            </a:pPr>
            <a:r>
              <a:rPr lang="en-IN" b="1" dirty="0"/>
              <a:t>TELLING A JOKE: Tells us any joke</a:t>
            </a:r>
          </a:p>
        </p:txBody>
      </p:sp>
    </p:spTree>
    <p:extLst>
      <p:ext uri="{BB962C8B-B14F-4D97-AF65-F5344CB8AC3E}">
        <p14:creationId xmlns:p14="http://schemas.microsoft.com/office/powerpoint/2010/main" val="101508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IMPLEMENTATION ENVIRONMENT</a:t>
            </a:r>
            <a:endParaRPr dirty="0"/>
          </a:p>
        </p:txBody>
      </p:sp>
      <p:sp>
        <p:nvSpPr>
          <p:cNvPr id="639" name="Google Shape;639;p32"/>
          <p:cNvSpPr txBox="1">
            <a:spLocks noGrp="1"/>
          </p:cNvSpPr>
          <p:nvPr>
            <p:ph type="subTitle" idx="4294967295"/>
          </p:nvPr>
        </p:nvSpPr>
        <p:spPr>
          <a:xfrm>
            <a:off x="2843808" y="1707654"/>
            <a:ext cx="3135311" cy="2376264"/>
          </a:xfrm>
          <a:prstGeom prst="rect">
            <a:avLst/>
          </a:prstGeom>
        </p:spPr>
        <p:txBody>
          <a:bodyPr spcFirstLastPara="1" wrap="square" lIns="91425" tIns="274300" rIns="91425" bIns="91425" anchor="t" anchorCtr="0">
            <a:noAutofit/>
          </a:bodyPr>
          <a:lstStyle/>
          <a:p>
            <a:pPr marL="0" lvl="0" indent="0" algn="ctr" rtl="0">
              <a:spcBef>
                <a:spcPts val="0"/>
              </a:spcBef>
              <a:spcAft>
                <a:spcPts val="1600"/>
              </a:spcAft>
              <a:buNone/>
            </a:pPr>
            <a:r>
              <a:rPr lang="en-IN" sz="3200" b="1" dirty="0">
                <a:latin typeface="Rajdhani"/>
                <a:ea typeface="Rajdhani"/>
                <a:cs typeface="Rajdhani"/>
                <a:sym typeface="Rajdhani"/>
              </a:rPr>
              <a:t>VS CODE</a:t>
            </a:r>
          </a:p>
          <a:p>
            <a:pPr marL="0" lvl="0" indent="0" algn="ctr" rtl="0">
              <a:spcBef>
                <a:spcPts val="0"/>
              </a:spcBef>
              <a:spcAft>
                <a:spcPts val="1600"/>
              </a:spcAft>
              <a:buNone/>
            </a:pPr>
            <a:r>
              <a:rPr lang="en-IN" sz="3200" b="1" dirty="0">
                <a:latin typeface="Rajdhani"/>
                <a:ea typeface="Rajdhani"/>
                <a:cs typeface="Rajdhani"/>
                <a:sym typeface="Rajdhani"/>
              </a:rPr>
              <a:t>PYTHON</a:t>
            </a:r>
            <a:endParaRPr sz="3200" b="1" dirty="0">
              <a:latin typeface="Rajdhani"/>
              <a:ea typeface="Rajdhani"/>
              <a:cs typeface="Rajdhani"/>
              <a:sym typeface="Rajdhani"/>
            </a:endParaRPr>
          </a:p>
        </p:txBody>
      </p:sp>
    </p:spTree>
    <p:extLst>
      <p:ext uri="{BB962C8B-B14F-4D97-AF65-F5344CB8AC3E}">
        <p14:creationId xmlns:p14="http://schemas.microsoft.com/office/powerpoint/2010/main" val="90090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827584" y="0"/>
            <a:ext cx="7272808" cy="86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ARCHITECUTURE FLOWCHART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702331"/>
            <a:ext cx="4890298" cy="4083918"/>
          </a:xfrm>
          <a:prstGeom prst="rect">
            <a:avLst/>
          </a:prstGeom>
        </p:spPr>
      </p:pic>
    </p:spTree>
    <p:extLst>
      <p:ext uri="{BB962C8B-B14F-4D97-AF65-F5344CB8AC3E}">
        <p14:creationId xmlns:p14="http://schemas.microsoft.com/office/powerpoint/2010/main" val="23700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683568"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000" dirty="0"/>
              <a:t>REFERENCES</a:t>
            </a:r>
            <a:endParaRPr sz="3000" dirty="0"/>
          </a:p>
        </p:txBody>
      </p:sp>
      <p:sp>
        <p:nvSpPr>
          <p:cNvPr id="161" name="Google Shape;161;p29"/>
          <p:cNvSpPr txBox="1">
            <a:spLocks noGrp="1"/>
          </p:cNvSpPr>
          <p:nvPr>
            <p:ph type="subTitle" idx="1"/>
          </p:nvPr>
        </p:nvSpPr>
        <p:spPr>
          <a:xfrm>
            <a:off x="971600" y="915566"/>
            <a:ext cx="6552728" cy="3456384"/>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IN" dirty="0"/>
              <a:t>Udemy Links (Only for Reference):</a:t>
            </a:r>
          </a:p>
          <a:p>
            <a:pPr marL="0" lvl="0" indent="0">
              <a:spcAft>
                <a:spcPts val="1600"/>
              </a:spcAft>
            </a:pPr>
            <a:r>
              <a:rPr lang="en-IN" dirty="0">
                <a:hlinkClick r:id="rId3"/>
              </a:rPr>
              <a:t>https://www.udemy.com/course/learn-to-create-advance-ai-assistant-jarvis-20with-python/</a:t>
            </a:r>
            <a:endParaRPr lang="en-IN" dirty="0"/>
          </a:p>
          <a:p>
            <a:pPr marL="0" lvl="0" indent="0">
              <a:spcAft>
                <a:spcPts val="1600"/>
              </a:spcAft>
            </a:pPr>
            <a:r>
              <a:rPr lang="en-IN" dirty="0">
                <a:hlinkClick r:id="rId4"/>
              </a:rPr>
              <a:t>https://www.udemy.com/course/jarvis-ai/</a:t>
            </a:r>
            <a:endParaRPr lang="en-IN" dirty="0"/>
          </a:p>
          <a:p>
            <a:pPr marL="0" lvl="0" indent="0">
              <a:spcAft>
                <a:spcPts val="1600"/>
              </a:spcAft>
            </a:pPr>
            <a:r>
              <a:rPr lang="en-IN" dirty="0"/>
              <a:t>Reference Article Links:</a:t>
            </a:r>
          </a:p>
          <a:p>
            <a:pPr marL="0" lvl="0" indent="0">
              <a:spcAft>
                <a:spcPts val="1600"/>
              </a:spcAft>
            </a:pPr>
            <a:r>
              <a:rPr lang="en-IN" dirty="0">
                <a:hlinkClick r:id="rId5"/>
              </a:rPr>
              <a:t>https://www.sciencedirect.com/science/article/pii/S0969698920312911</a:t>
            </a:r>
            <a:endParaRPr lang="en-IN" dirty="0"/>
          </a:p>
          <a:p>
            <a:pPr marL="0" lvl="0" indent="0">
              <a:spcAft>
                <a:spcPts val="1600"/>
              </a:spcAft>
            </a:pPr>
            <a:r>
              <a:rPr lang="en-IN" dirty="0"/>
              <a:t>https://files.eric.ed.gov/fulltext/EJ1267812.pdf</a:t>
            </a:r>
            <a:endParaRPr dirty="0"/>
          </a:p>
        </p:txBody>
      </p:sp>
    </p:spTree>
    <p:extLst>
      <p:ext uri="{BB962C8B-B14F-4D97-AF65-F5344CB8AC3E}">
        <p14:creationId xmlns:p14="http://schemas.microsoft.com/office/powerpoint/2010/main" val="357160396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563</Words>
  <Application>Microsoft Office PowerPoint</Application>
  <PresentationFormat>On-screen Show (16:9)</PresentationFormat>
  <Paragraphs>94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Josefin Slab</vt:lpstr>
      <vt:lpstr>Fira Sans Condensed</vt:lpstr>
      <vt:lpstr>Advent Pro Light</vt:lpstr>
      <vt:lpstr>Anton</vt:lpstr>
      <vt:lpstr>Rajdhani</vt:lpstr>
      <vt:lpstr>Fira Sans Condensed Light</vt:lpstr>
      <vt:lpstr>Ai Tech Agency by Slidesgo</vt:lpstr>
      <vt:lpstr>AI VOICE ASSISTANT</vt:lpstr>
      <vt:lpstr>PROJECT DESCRIPTION</vt:lpstr>
      <vt:lpstr>PROJECT DESCRIPTION</vt:lpstr>
      <vt:lpstr>OVERALL FEATURES</vt:lpstr>
      <vt:lpstr>IMPLEMENTED FEATURES</vt:lpstr>
      <vt:lpstr>IMPLEMENTED FEATURES</vt:lpstr>
      <vt:lpstr>IMPLEMENTATION ENVIRONMENT</vt:lpstr>
      <vt:lpstr>ARCHITECUTURE FLOWCHART</vt:lpstr>
      <vt:lpstr>REFERENCES</vt:lpstr>
      <vt:lpstr>PRE-REQUESITES</vt:lpstr>
      <vt:lpstr>PRE-REQUESITES</vt:lpstr>
      <vt:lpstr>PRE-REQUESITES</vt:lpstr>
      <vt:lpstr>LET US HAVE A LOOK AT 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VOICE ASSISTANT</dc:title>
  <dc:creator>Hetal</dc:creator>
  <cp:lastModifiedBy>20TCE174 HIMANI KAPADIA</cp:lastModifiedBy>
  <cp:revision>13</cp:revision>
  <dcterms:modified xsi:type="dcterms:W3CDTF">2022-02-18T04:01:39Z</dcterms:modified>
</cp:coreProperties>
</file>