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29"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89FA94-F3A9-44F4-A362-FF3C658AF7B2}" type="datetimeFigureOut">
              <a:rPr lang="en-US" smtClean="0"/>
              <a:pPr/>
              <a:t>5/27/2023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D78BE3-6D9A-4C7E-9858-D73390915B1F}"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3D78BE3-6D9A-4C7E-9858-D73390915B1F}" type="slidenum">
              <a:rPr lang="en-GB" smtClean="0"/>
              <a:pPr/>
              <a:t>15</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3D78BE3-6D9A-4C7E-9858-D73390915B1F}" type="slidenum">
              <a:rPr lang="en-GB" smtClean="0"/>
              <a:pPr/>
              <a:t>19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E82525-E32C-4218-A0F6-59AC499B4EB6}" type="datetimeFigureOut">
              <a:rPr lang="en-US" smtClean="0"/>
              <a:pPr/>
              <a:t>5/27/2023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45338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E82525-E32C-4218-A0F6-59AC499B4EB6}" type="datetimeFigureOut">
              <a:rPr lang="en-US" smtClean="0"/>
              <a:pPr/>
              <a:t>5/27/2023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248133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E82525-E32C-4218-A0F6-59AC499B4EB6}" type="datetimeFigureOut">
              <a:rPr lang="en-US" smtClean="0"/>
              <a:pPr/>
              <a:t>5/27/2023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3F282A-CA68-4F53-82BB-6666DE74FA16}" type="slidenum">
              <a:rPr lang="en-GB" smtClean="0"/>
              <a:pPr/>
              <a:t>‹#›</a:t>
            </a:fld>
            <a:endParaRPr lang="en-GB"/>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819874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E82525-E32C-4218-A0F6-59AC499B4EB6}" type="datetimeFigureOut">
              <a:rPr lang="en-US" smtClean="0"/>
              <a:pPr/>
              <a:t>5/27/2023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3851438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E82525-E32C-4218-A0F6-59AC499B4EB6}" type="datetimeFigureOut">
              <a:rPr lang="en-US" smtClean="0"/>
              <a:pPr/>
              <a:t>5/27/2023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3F282A-CA68-4F53-82BB-6666DE74FA16}" type="slidenum">
              <a:rPr lang="en-GB" smtClean="0"/>
              <a:pPr/>
              <a:t>‹#›</a:t>
            </a:fld>
            <a:endParaRPr lang="en-GB"/>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680460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E82525-E32C-4218-A0F6-59AC499B4EB6}" type="datetimeFigureOut">
              <a:rPr lang="en-US" smtClean="0"/>
              <a:pPr/>
              <a:t>5/27/2023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2765028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E82525-E32C-4218-A0F6-59AC499B4EB6}" type="datetimeFigureOut">
              <a:rPr lang="en-US" smtClean="0"/>
              <a:pPr/>
              <a:t>5/27/2023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2390482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E82525-E32C-4218-A0F6-59AC499B4EB6}" type="datetimeFigureOut">
              <a:rPr lang="en-US" smtClean="0"/>
              <a:pPr/>
              <a:t>5/27/2023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210650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E82525-E32C-4218-A0F6-59AC499B4EB6}" type="datetimeFigureOut">
              <a:rPr lang="en-US" smtClean="0"/>
              <a:pPr/>
              <a:t>5/27/2023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349270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E82525-E32C-4218-A0F6-59AC499B4EB6}" type="datetimeFigureOut">
              <a:rPr lang="en-US" smtClean="0"/>
              <a:pPr/>
              <a:t>5/27/2023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289833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E82525-E32C-4218-A0F6-59AC499B4EB6}" type="datetimeFigureOut">
              <a:rPr lang="en-US" smtClean="0"/>
              <a:pPr/>
              <a:t>5/27/2023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76556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E82525-E32C-4218-A0F6-59AC499B4EB6}" type="datetimeFigureOut">
              <a:rPr lang="en-US" smtClean="0"/>
              <a:pPr/>
              <a:t>5/27/2023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118424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E82525-E32C-4218-A0F6-59AC499B4EB6}" type="datetimeFigureOut">
              <a:rPr lang="en-US" smtClean="0"/>
              <a:pPr/>
              <a:t>5/27/2023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206208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82525-E32C-4218-A0F6-59AC499B4EB6}" type="datetimeFigureOut">
              <a:rPr lang="en-US" smtClean="0"/>
              <a:pPr/>
              <a:t>5/27/2023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370813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E82525-E32C-4218-A0F6-59AC499B4EB6}" type="datetimeFigureOut">
              <a:rPr lang="en-US" smtClean="0"/>
              <a:pPr/>
              <a:t>5/27/2023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2903716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E82525-E32C-4218-A0F6-59AC499B4EB6}" type="datetimeFigureOut">
              <a:rPr lang="en-US" smtClean="0"/>
              <a:pPr/>
              <a:t>5/27/2023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198264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600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E82525-E32C-4218-A0F6-59AC499B4EB6}" type="datetimeFigureOut">
              <a:rPr lang="en-US" smtClean="0"/>
              <a:pPr/>
              <a:t>5/27/2023</a:t>
            </a:fld>
            <a:endParaRPr lang="en-GB"/>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E13F282A-CA68-4F53-82BB-6666DE74FA16}" type="slidenum">
              <a:rPr lang="en-GB" smtClean="0"/>
              <a:pPr/>
              <a:t>‹#›</a:t>
            </a:fld>
            <a:endParaRPr lang="en-GB"/>
          </a:p>
        </p:txBody>
      </p:sp>
    </p:spTree>
    <p:extLst>
      <p:ext uri="{BB962C8B-B14F-4D97-AF65-F5344CB8AC3E}">
        <p14:creationId xmlns:p14="http://schemas.microsoft.com/office/powerpoint/2010/main" xmlns="" val="1638499478"/>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62" y="785795"/>
            <a:ext cx="7000924" cy="5693866"/>
          </a:xfrm>
          <a:prstGeom prst="rect">
            <a:avLst/>
          </a:prstGeom>
        </p:spPr>
        <p:txBody>
          <a:bodyPr wrap="square">
            <a:spAutoFit/>
          </a:bodyPr>
          <a:lstStyle/>
          <a:p>
            <a:r>
              <a:rPr lang="en-US" b="1" dirty="0" smtClean="0"/>
              <a:t> </a:t>
            </a:r>
            <a:r>
              <a:rPr lang="en-US" b="1" dirty="0" smtClean="0">
                <a:latin typeface="Times New Roman" pitchFamily="18" charset="0"/>
                <a:cs typeface="Times New Roman" pitchFamily="18" charset="0"/>
              </a:rPr>
              <a:t>Automate Emotion Analysis of Textual comments</a:t>
            </a:r>
            <a:r>
              <a:rPr lang="en-US" dirty="0" smtClean="0">
                <a:latin typeface="Times New Roman" pitchFamily="18" charset="0"/>
                <a:cs typeface="Times New Roman" pitchFamily="18" charset="0"/>
              </a:rPr>
              <a:t> </a:t>
            </a:r>
            <a:r>
              <a:rPr lang="en-GB" dirty="0" smtClean="0"/>
              <a:t/>
            </a:r>
            <a:br>
              <a:rPr lang="en-GB" dirty="0" smtClean="0"/>
            </a:br>
            <a:r>
              <a:rPr lang="en-US" dirty="0" smtClean="0"/>
              <a:t/>
            </a:r>
            <a:br>
              <a:rPr lang="en-US" dirty="0" smtClean="0"/>
            </a:br>
            <a:r>
              <a:rPr lang="en-US" b="1" dirty="0" smtClean="0"/>
              <a:t>                   TCS </a:t>
            </a:r>
            <a:r>
              <a:rPr lang="en-US" b="1" dirty="0" err="1" smtClean="0"/>
              <a:t>iON</a:t>
            </a:r>
            <a:r>
              <a:rPr lang="en-US" b="1" dirty="0" smtClean="0"/>
              <a:t>  Digital Learning</a:t>
            </a:r>
            <a:r>
              <a:rPr lang="en-GB" dirty="0" smtClean="0"/>
              <a:t/>
            </a:r>
            <a:br>
              <a:rPr lang="en-GB" dirty="0" smtClean="0"/>
            </a:br>
            <a:r>
              <a:rPr lang="en-US" b="1" dirty="0" smtClean="0"/>
              <a:t>                          TNSDC RIO – 125</a:t>
            </a:r>
            <a:r>
              <a:rPr lang="en-GB" dirty="0" smtClean="0"/>
              <a:t/>
            </a:r>
            <a:br>
              <a:rPr lang="en-GB" dirty="0" smtClean="0"/>
            </a:br>
            <a:r>
              <a:rPr lang="en-US" dirty="0" smtClean="0"/>
              <a:t>                 TCS </a:t>
            </a:r>
            <a:r>
              <a:rPr lang="en-US" dirty="0" err="1" smtClean="0"/>
              <a:t>iON</a:t>
            </a:r>
            <a:r>
              <a:rPr lang="en-US" dirty="0" smtClean="0"/>
              <a:t> Remote Internships</a:t>
            </a:r>
            <a:r>
              <a:rPr lang="en-GB" dirty="0" smtClean="0"/>
              <a:t/>
            </a:r>
            <a:br>
              <a:rPr lang="en-GB" dirty="0" smtClean="0"/>
            </a:br>
            <a:r>
              <a:rPr lang="en-US" dirty="0" smtClean="0"/>
              <a:t>    </a:t>
            </a:r>
            <a:r>
              <a:rPr lang="en-US" b="1" dirty="0" smtClean="0">
                <a:latin typeface="Times New Roman" pitchFamily="18" charset="0"/>
                <a:cs typeface="Times New Roman" pitchFamily="18" charset="0"/>
              </a:rPr>
              <a:t>Artificial Intelligence and Real world Application</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r>
              <a:rPr lang="en-US" b="1" dirty="0" smtClean="0"/>
              <a:t>					by</a:t>
            </a:r>
          </a:p>
          <a:p>
            <a:endParaRPr lang="en-US" b="1" dirty="0" smtClean="0"/>
          </a:p>
          <a:p>
            <a:r>
              <a:rPr lang="en-US" b="1" dirty="0" smtClean="0"/>
              <a:t>                                                      </a:t>
            </a:r>
            <a:r>
              <a:rPr lang="en-US" sz="2000" b="1" dirty="0" smtClean="0">
                <a:latin typeface="Times New Roman" pitchFamily="18" charset="0"/>
                <a:cs typeface="Times New Roman" pitchFamily="18" charset="0"/>
              </a:rPr>
              <a:t>PANNEERSELVAM R</a:t>
            </a: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Goverment</a:t>
            </a:r>
            <a:r>
              <a:rPr lang="en-US" sz="2000" b="1" dirty="0" smtClean="0">
                <a:latin typeface="Times New Roman" pitchFamily="18" charset="0"/>
                <a:cs typeface="Times New Roman" pitchFamily="18" charset="0"/>
              </a:rPr>
              <a:t> Arts College</a:t>
            </a:r>
          </a:p>
          <a:p>
            <a:r>
              <a:rPr lang="en-US" sz="2000" b="1" dirty="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    </a:t>
            </a:r>
            <a:r>
              <a:rPr lang="en-US" sz="2000" b="1" smtClean="0">
                <a:latin typeface="Times New Roman" pitchFamily="18" charset="0"/>
                <a:cs typeface="Times New Roman" pitchFamily="18" charset="0"/>
              </a:rPr>
              <a:t>      Udumelpet</a:t>
            </a:r>
            <a:endParaRPr lang="en-US" b="1" dirty="0" smtClean="0"/>
          </a:p>
          <a:p>
            <a:endParaRPr lang="en-US" b="1" dirty="0" smtClean="0"/>
          </a:p>
          <a:p>
            <a:endParaRPr lang="en-GB" dirty="0"/>
          </a:p>
        </p:txBody>
      </p:sp>
      <p:sp>
        <p:nvSpPr>
          <p:cNvPr id="5" name="Title 4"/>
          <p:cNvSpPr>
            <a:spLocks noGrp="1"/>
          </p:cNvSpPr>
          <p:nvPr>
            <p:ph type="ctrTitle"/>
          </p:nvPr>
        </p:nvSpPr>
        <p:spPr/>
        <p:txBody>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85794"/>
            <a:ext cx="8229600" cy="1060472"/>
          </a:xfrm>
        </p:spPr>
        <p:txBody>
          <a:bodyPr>
            <a:normAutofit fontScale="90000"/>
          </a:bodyPr>
          <a:lstStyle/>
          <a:p>
            <a:r>
              <a:rPr lang="en-US" sz="3100" b="1" dirty="0">
                <a:solidFill>
                  <a:schemeClr val="tx1"/>
                </a:solidFill>
                <a:latin typeface="Times New Roman" pitchFamily="18" charset="0"/>
                <a:cs typeface="Times New Roman" pitchFamily="18" charset="0"/>
              </a:rPr>
              <a:t>The steps to be followed in design flow of emotion detection,</a:t>
            </a:r>
            <a:r>
              <a:rPr lang="en-GB" dirty="0"/>
              <a:t/>
            </a:r>
            <a:br>
              <a:rPr lang="en-GB" dirty="0"/>
            </a:br>
            <a:endParaRPr lang="en-GB" dirty="0"/>
          </a:p>
        </p:txBody>
      </p:sp>
      <p:sp>
        <p:nvSpPr>
          <p:cNvPr id="3" name="Content Placeholder 2"/>
          <p:cNvSpPr>
            <a:spLocks noGrp="1"/>
          </p:cNvSpPr>
          <p:nvPr>
            <p:ph idx="1"/>
          </p:nvPr>
        </p:nvSpPr>
        <p:spPr/>
        <p:txBody>
          <a:bodyPr>
            <a:normAutofit fontScale="55000" lnSpcReduction="20000"/>
          </a:bodyPr>
          <a:lstStyle/>
          <a:p>
            <a:pPr>
              <a:buNone/>
            </a:pP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t>
            </a:r>
            <a:r>
              <a:rPr lang="en-US" sz="2900" dirty="0">
                <a:latin typeface="Times New Roman" pitchFamily="18" charset="0"/>
                <a:cs typeface="Times New Roman" pitchFamily="18" charset="0"/>
              </a:rPr>
              <a:t>	Emotion analysis is a Natural Language Processing(NLP) technique used to determine a person’s state of things</a:t>
            </a:r>
            <a:endParaRPr lang="en-GB" sz="2900" dirty="0">
              <a:latin typeface="Times New Roman" pitchFamily="18" charset="0"/>
              <a:cs typeface="Times New Roman" pitchFamily="18" charset="0"/>
            </a:endParaRPr>
          </a:p>
          <a:p>
            <a:pPr>
              <a:buNone/>
            </a:pPr>
            <a:r>
              <a:rPr lang="en-US" sz="2900" dirty="0">
                <a:latin typeface="Times New Roman" pitchFamily="18" charset="0"/>
                <a:cs typeface="Times New Roman" pitchFamily="18" charset="0"/>
              </a:rPr>
              <a:t>ii.	Collected dataset and preprocessed by cleaning user handles, symbols, and stop words using </a:t>
            </a:r>
            <a:r>
              <a:rPr lang="en-US" sz="2900" dirty="0" err="1">
                <a:latin typeface="Times New Roman" pitchFamily="18" charset="0"/>
                <a:cs typeface="Times New Roman" pitchFamily="18" charset="0"/>
              </a:rPr>
              <a:t>neattext</a:t>
            </a:r>
            <a:r>
              <a:rPr lang="en-US" sz="2900" dirty="0">
                <a:latin typeface="Times New Roman" pitchFamily="18" charset="0"/>
                <a:cs typeface="Times New Roman" pitchFamily="18" charset="0"/>
              </a:rPr>
              <a:t> functions</a:t>
            </a:r>
            <a:endParaRPr lang="en-GB" sz="2900" dirty="0">
              <a:latin typeface="Times New Roman" pitchFamily="18" charset="0"/>
              <a:cs typeface="Times New Roman" pitchFamily="18" charset="0"/>
            </a:endParaRPr>
          </a:p>
          <a:p>
            <a:pPr>
              <a:buNone/>
            </a:pPr>
            <a:r>
              <a:rPr lang="en-US" sz="2900" dirty="0">
                <a:latin typeface="Times New Roman" pitchFamily="18" charset="0"/>
                <a:cs typeface="Times New Roman" pitchFamily="18" charset="0"/>
              </a:rPr>
              <a:t>iii.	Tokenize the data into words and sentences and then Feature extraction like word embedding, Bag of words, and TF-IDF is </a:t>
            </a:r>
            <a:r>
              <a:rPr lang="en-US" sz="2900" dirty="0" smtClean="0">
                <a:latin typeface="Times New Roman" pitchFamily="18" charset="0"/>
                <a:cs typeface="Times New Roman" pitchFamily="18" charset="0"/>
              </a:rPr>
              <a:t>done.</a:t>
            </a:r>
            <a:endParaRPr lang="en-GB" sz="2900" dirty="0" smtClean="0">
              <a:latin typeface="Times New Roman" pitchFamily="18" charset="0"/>
              <a:cs typeface="Times New Roman" pitchFamily="18" charset="0"/>
            </a:endParaRPr>
          </a:p>
          <a:p>
            <a:pPr>
              <a:buNone/>
            </a:pPr>
            <a:r>
              <a:rPr lang="en-US" sz="2900" dirty="0" smtClean="0">
                <a:latin typeface="Times New Roman" pitchFamily="18" charset="0"/>
                <a:cs typeface="Times New Roman" pitchFamily="18" charset="0"/>
              </a:rPr>
              <a:t>iv.	Used count </a:t>
            </a:r>
            <a:r>
              <a:rPr lang="en-US" sz="2900" dirty="0" err="1" smtClean="0">
                <a:latin typeface="Times New Roman" pitchFamily="18" charset="0"/>
                <a:cs typeface="Times New Roman" pitchFamily="18" charset="0"/>
              </a:rPr>
              <a:t>vectorizer</a:t>
            </a:r>
            <a:r>
              <a:rPr lang="en-US" sz="2900" dirty="0" smtClean="0">
                <a:latin typeface="Times New Roman" pitchFamily="18" charset="0"/>
                <a:cs typeface="Times New Roman" pitchFamily="18" charset="0"/>
              </a:rPr>
              <a:t> for counting the tokens/words</a:t>
            </a:r>
            <a:endParaRPr lang="en-GB" sz="2900" dirty="0" smtClean="0">
              <a:latin typeface="Times New Roman" pitchFamily="18" charset="0"/>
              <a:cs typeface="Times New Roman" pitchFamily="18" charset="0"/>
            </a:endParaRPr>
          </a:p>
          <a:p>
            <a:pPr>
              <a:buNone/>
            </a:pPr>
            <a:r>
              <a:rPr lang="en-US" sz="2900" dirty="0" smtClean="0">
                <a:latin typeface="Times New Roman" pitchFamily="18" charset="0"/>
                <a:cs typeface="Times New Roman" pitchFamily="18" charset="0"/>
              </a:rPr>
              <a:t>v</a:t>
            </a:r>
            <a:r>
              <a:rPr lang="en-US" sz="2900" dirty="0">
                <a:latin typeface="Times New Roman" pitchFamily="18" charset="0"/>
                <a:cs typeface="Times New Roman" pitchFamily="18" charset="0"/>
              </a:rPr>
              <a:t>.	Used RNN and CNN techniques to predict the Emotion recursively</a:t>
            </a:r>
            <a:endParaRPr lang="en-GB" sz="2900" dirty="0">
              <a:latin typeface="Times New Roman" pitchFamily="18" charset="0"/>
              <a:cs typeface="Times New Roman" pitchFamily="18" charset="0"/>
            </a:endParaRPr>
          </a:p>
          <a:p>
            <a:pPr>
              <a:buNone/>
            </a:pPr>
            <a:r>
              <a:rPr lang="en-US" sz="2900" dirty="0">
                <a:latin typeface="Times New Roman" pitchFamily="18" charset="0"/>
                <a:cs typeface="Times New Roman" pitchFamily="18" charset="0"/>
              </a:rPr>
              <a:t>vi.	Used LSTM ( Long Short </a:t>
            </a:r>
            <a:r>
              <a:rPr lang="en-US" sz="2600" dirty="0">
                <a:latin typeface="Times New Roman" pitchFamily="18" charset="0"/>
                <a:cs typeface="Times New Roman" pitchFamily="18" charset="0"/>
              </a:rPr>
              <a:t>Term</a:t>
            </a:r>
            <a:r>
              <a:rPr lang="en-US" sz="2900" dirty="0">
                <a:latin typeface="Times New Roman" pitchFamily="18" charset="0"/>
                <a:cs typeface="Times New Roman" pitchFamily="18" charset="0"/>
              </a:rPr>
              <a:t> Memory) from RNN</a:t>
            </a:r>
            <a:endParaRPr lang="en-GB" sz="2900" dirty="0">
              <a:latin typeface="Times New Roman" pitchFamily="18" charset="0"/>
              <a:cs typeface="Times New Roman" pitchFamily="18" charset="0"/>
            </a:endParaRPr>
          </a:p>
          <a:p>
            <a:pPr>
              <a:buNone/>
            </a:pPr>
            <a:r>
              <a:rPr lang="en-US" sz="2900" dirty="0">
                <a:latin typeface="Times New Roman" pitchFamily="18" charset="0"/>
                <a:cs typeface="Times New Roman" pitchFamily="18" charset="0"/>
              </a:rPr>
              <a:t>vii.	It is a recurrent model and can remember and regulate values over arbitrary time intervals. It is more useful for predictions.</a:t>
            </a:r>
            <a:endParaRPr lang="en-GB" sz="2900" dirty="0">
              <a:latin typeface="Times New Roman" pitchFamily="18" charset="0"/>
              <a:cs typeface="Times New Roman" pitchFamily="18" charset="0"/>
            </a:endParaRPr>
          </a:p>
          <a:p>
            <a:pPr>
              <a:buNone/>
            </a:pPr>
            <a:r>
              <a:rPr lang="en-US" sz="2900" dirty="0">
                <a:latin typeface="Times New Roman" pitchFamily="18" charset="0"/>
                <a:cs typeface="Times New Roman" pitchFamily="18" charset="0"/>
              </a:rPr>
              <a:t>viii.	Created a </a:t>
            </a:r>
            <a:r>
              <a:rPr lang="en-US" sz="2900" dirty="0" err="1">
                <a:latin typeface="Times New Roman" pitchFamily="18" charset="0"/>
                <a:cs typeface="Times New Roman" pitchFamily="18" charset="0"/>
              </a:rPr>
              <a:t>convolutional</a:t>
            </a:r>
            <a:r>
              <a:rPr lang="en-US" sz="2900" dirty="0">
                <a:latin typeface="Times New Roman" pitchFamily="18" charset="0"/>
                <a:cs typeface="Times New Roman" pitchFamily="18" charset="0"/>
              </a:rPr>
              <a:t> file and calculated the accuracy</a:t>
            </a:r>
            <a:endParaRPr lang="en-GB" sz="2900" dirty="0">
              <a:latin typeface="Times New Roman" pitchFamily="18" charset="0"/>
              <a:cs typeface="Times New Roman" pitchFamily="18" charset="0"/>
            </a:endParaRPr>
          </a:p>
          <a:p>
            <a:pPr>
              <a:buNone/>
            </a:pPr>
            <a:r>
              <a:rPr lang="en-US" sz="2900" dirty="0">
                <a:latin typeface="Times New Roman" pitchFamily="18" charset="0"/>
                <a:cs typeface="Times New Roman" pitchFamily="18" charset="0"/>
              </a:rPr>
              <a:t>ix.	Used the </a:t>
            </a:r>
            <a:r>
              <a:rPr lang="en-US" sz="2900" dirty="0" err="1">
                <a:latin typeface="Times New Roman" pitchFamily="18" charset="0"/>
                <a:cs typeface="Times New Roman" pitchFamily="18" charset="0"/>
              </a:rPr>
              <a:t>convolutional</a:t>
            </a:r>
            <a:r>
              <a:rPr lang="en-US" sz="2900" dirty="0">
                <a:latin typeface="Times New Roman" pitchFamily="18" charset="0"/>
                <a:cs typeface="Times New Roman" pitchFamily="18" charset="0"/>
              </a:rPr>
              <a:t> file for the detection proces</a:t>
            </a:r>
            <a:r>
              <a:rPr lang="en-US" dirty="0">
                <a:latin typeface="Times New Roman" pitchFamily="18" charset="0"/>
                <a:cs typeface="Times New Roman" pitchFamily="18" charset="0"/>
              </a:rPr>
              <a:t>s</a:t>
            </a:r>
            <a:r>
              <a:rPr lang="en-US" b="1" dirty="0">
                <a:latin typeface="Times New Roman" pitchFamily="18" charset="0"/>
                <a:cs typeface="Times New Roman" pitchFamily="18" charset="0"/>
              </a:rPr>
              <a:t>.</a:t>
            </a:r>
            <a:endParaRPr lang="en-GB"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solidFill>
                  <a:schemeClr val="tx1"/>
                </a:solidFill>
                <a:latin typeface="Times New Roman" pitchFamily="18" charset="0"/>
                <a:cs typeface="Times New Roman" pitchFamily="18" charset="0"/>
              </a:rPr>
              <a:t>RESULTS AND DISCUSSION</a:t>
            </a:r>
            <a:r>
              <a:rPr lang="en-GB" dirty="0"/>
              <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buNone/>
            </a:pPr>
            <a:r>
              <a:rPr lang="en-GB"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Confusion matrix, accuracy, precision, and recall metrics were used to gauge the model's performance. RNN models were used to carry out various tasks with the various datasets shown above, and feature extraction was used to assess how those computations were</a:t>
            </a:r>
            <a:endParaRPr lang="en-GB" sz="2400" dirty="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presented. It also displays recall and precision for reference since F-score is derived from these two </a:t>
            </a:r>
            <a:r>
              <a:rPr lang="en-US" sz="2400" dirty="0" err="1">
                <a:latin typeface="Times New Roman" pitchFamily="18" charset="0"/>
                <a:cs typeface="Times New Roman" pitchFamily="18" charset="0"/>
              </a:rPr>
              <a:t>metrics.After</a:t>
            </a:r>
            <a:r>
              <a:rPr lang="en-US" sz="2400" dirty="0">
                <a:latin typeface="Times New Roman" pitchFamily="18" charset="0"/>
                <a:cs typeface="Times New Roman" pitchFamily="18" charset="0"/>
              </a:rPr>
              <a:t> training of 50000 sentence review. The accuracy range of the system ranges above 85 percent and the </a:t>
            </a:r>
            <a:r>
              <a:rPr lang="en-US" sz="2400" dirty="0" err="1">
                <a:latin typeface="Times New Roman" pitchFamily="18" charset="0"/>
                <a:cs typeface="Times New Roman" pitchFamily="18" charset="0"/>
              </a:rPr>
              <a:t>convolutional</a:t>
            </a:r>
            <a:r>
              <a:rPr lang="en-US" sz="2400" dirty="0">
                <a:latin typeface="Times New Roman" pitchFamily="18" charset="0"/>
                <a:cs typeface="Times New Roman" pitchFamily="18" charset="0"/>
              </a:rPr>
              <a:t> weight file’s size ranges around 250 MB as shown in </a:t>
            </a:r>
            <a:endParaRPr lang="en-GB"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 </a:t>
            </a:r>
            <a:endParaRPr lang="en-GB"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solidFill>
                <a:latin typeface="Times New Roman" pitchFamily="18" charset="0"/>
                <a:cs typeface="Times New Roman" pitchFamily="18" charset="0"/>
              </a:rPr>
              <a:t>RESULTS AND DISCUSSION</a:t>
            </a:r>
            <a:endParaRPr lang="en-GB" sz="28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GB" dirty="0"/>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grpSp>
        <p:nvGrpSpPr>
          <p:cNvPr id="24577" name="Group 1"/>
          <p:cNvGrpSpPr>
            <a:grpSpLocks/>
          </p:cNvGrpSpPr>
          <p:nvPr/>
        </p:nvGrpSpPr>
        <p:grpSpPr bwMode="auto">
          <a:xfrm>
            <a:off x="642910" y="2000240"/>
            <a:ext cx="7929618" cy="3143272"/>
            <a:chOff x="0" y="0"/>
            <a:chExt cx="9350" cy="3584"/>
          </a:xfrm>
        </p:grpSpPr>
        <p:pic>
          <p:nvPicPr>
            <p:cNvPr id="24579" name="Picture 3"/>
            <p:cNvPicPr>
              <a:picLocks noChangeAspect="1" noChangeArrowheads="1"/>
            </p:cNvPicPr>
            <p:nvPr/>
          </p:nvPicPr>
          <p:blipFill>
            <a:blip r:embed="rId2"/>
            <a:srcRect/>
            <a:stretch>
              <a:fillRect/>
            </a:stretch>
          </p:blipFill>
          <p:spPr bwMode="auto">
            <a:xfrm>
              <a:off x="40" y="40"/>
              <a:ext cx="9270" cy="3504"/>
            </a:xfrm>
            <a:prstGeom prst="rect">
              <a:avLst/>
            </a:prstGeom>
            <a:noFill/>
          </p:spPr>
        </p:pic>
        <p:sp>
          <p:nvSpPr>
            <p:cNvPr id="24578" name="Rectangle 2"/>
            <p:cNvSpPr>
              <a:spLocks noChangeArrowheads="1"/>
            </p:cNvSpPr>
            <p:nvPr/>
          </p:nvSpPr>
          <p:spPr bwMode="auto">
            <a:xfrm>
              <a:off x="20" y="20"/>
              <a:ext cx="9310" cy="3544"/>
            </a:xfrm>
            <a:prstGeom prst="rect">
              <a:avLst/>
            </a:prstGeom>
            <a:no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lnSpcReduction="10000"/>
          </a:bodyPr>
          <a:lstStyle/>
          <a:p>
            <a:pPr>
              <a:buNone/>
            </a:pPr>
            <a:r>
              <a:rPr lang="en-US" dirty="0"/>
              <a:t>There are nine classes in Emotion detection system,</a:t>
            </a:r>
            <a:endParaRPr lang="en-GB" dirty="0"/>
          </a:p>
          <a:p>
            <a:pPr>
              <a:buNone/>
            </a:pPr>
            <a:r>
              <a:rPr lang="en-US" dirty="0" smtClean="0"/>
              <a:t>         ●</a:t>
            </a:r>
            <a:r>
              <a:rPr lang="en-US" dirty="0"/>
              <a:t>	Happy</a:t>
            </a:r>
            <a:endParaRPr lang="en-GB" dirty="0"/>
          </a:p>
          <a:p>
            <a:pPr>
              <a:buNone/>
            </a:pPr>
            <a:r>
              <a:rPr lang="en-US" dirty="0" smtClean="0"/>
              <a:t>         ●</a:t>
            </a:r>
            <a:r>
              <a:rPr lang="en-US" dirty="0"/>
              <a:t>	Surprise</a:t>
            </a:r>
            <a:endParaRPr lang="en-GB" dirty="0"/>
          </a:p>
          <a:p>
            <a:pPr>
              <a:buNone/>
            </a:pPr>
            <a:r>
              <a:rPr lang="en-US" dirty="0" smtClean="0"/>
              <a:t>	     ●Fear</a:t>
            </a:r>
            <a:endParaRPr lang="en-GB" dirty="0"/>
          </a:p>
          <a:p>
            <a:pPr>
              <a:buNone/>
            </a:pPr>
            <a:r>
              <a:rPr lang="en-US" dirty="0" smtClean="0"/>
              <a:t>         ●</a:t>
            </a:r>
            <a:r>
              <a:rPr lang="en-US" dirty="0"/>
              <a:t>	Neutral</a:t>
            </a:r>
            <a:endParaRPr lang="en-GB" dirty="0"/>
          </a:p>
          <a:p>
            <a:pPr>
              <a:buNone/>
            </a:pPr>
            <a:r>
              <a:rPr lang="en-US" dirty="0" smtClean="0"/>
              <a:t>         ●</a:t>
            </a:r>
            <a:r>
              <a:rPr lang="en-US" dirty="0"/>
              <a:t>	Anger</a:t>
            </a:r>
            <a:endParaRPr lang="en-GB" dirty="0"/>
          </a:p>
          <a:p>
            <a:pPr>
              <a:buNone/>
            </a:pPr>
            <a:r>
              <a:rPr lang="en-US" dirty="0" smtClean="0"/>
              <a:t>         ●</a:t>
            </a:r>
            <a:r>
              <a:rPr lang="en-US" dirty="0"/>
              <a:t>	Sad</a:t>
            </a:r>
            <a:endParaRPr lang="en-GB" dirty="0"/>
          </a:p>
          <a:p>
            <a:pPr>
              <a:buNone/>
            </a:pPr>
            <a:r>
              <a:rPr lang="en-US" dirty="0" smtClean="0"/>
              <a:t>         ●</a:t>
            </a:r>
            <a:r>
              <a:rPr lang="en-US" dirty="0"/>
              <a:t>	Joy</a:t>
            </a:r>
            <a:endParaRPr lang="en-GB" dirty="0"/>
          </a:p>
          <a:p>
            <a:pPr>
              <a:buNone/>
            </a:pPr>
            <a:r>
              <a:rPr lang="en-US" dirty="0" smtClean="0"/>
              <a:t>         ●</a:t>
            </a:r>
            <a:r>
              <a:rPr lang="en-US" dirty="0"/>
              <a:t>	Shame</a:t>
            </a:r>
            <a:endParaRPr lang="en-GB" dirty="0"/>
          </a:p>
          <a:p>
            <a:pPr>
              <a:buNone/>
            </a:pPr>
            <a:r>
              <a:rPr lang="en-US" dirty="0" smtClean="0"/>
              <a:t>         ●</a:t>
            </a:r>
            <a:r>
              <a:rPr lang="en-US" dirty="0"/>
              <a:t>	Not satisfied</a:t>
            </a:r>
            <a:endParaRPr lang="en-GB" dirty="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solidFill>
                <a:latin typeface="Times New Roman" pitchFamily="18" charset="0"/>
                <a:cs typeface="Times New Roman" pitchFamily="18" charset="0"/>
              </a:rPr>
              <a:t>RESULTS AND DISCUSSION</a:t>
            </a:r>
            <a:endParaRPr lang="en-GB" sz="2800" dirty="0">
              <a:solidFill>
                <a:schemeClr val="tx1"/>
              </a:solidFill>
            </a:endParaRPr>
          </a:p>
        </p:txBody>
      </p:sp>
      <p:pic>
        <p:nvPicPr>
          <p:cNvPr id="4" name="image11.jpeg"/>
          <p:cNvPicPr>
            <a:picLocks noGrp="1"/>
          </p:cNvPicPr>
          <p:nvPr>
            <p:ph idx="1"/>
          </p:nvPr>
        </p:nvPicPr>
        <p:blipFill>
          <a:blip r:embed="rId2" cstate="print"/>
          <a:stretch>
            <a:fillRect/>
          </a:stretch>
        </p:blipFill>
        <p:spPr>
          <a:xfrm>
            <a:off x="500034" y="1714488"/>
            <a:ext cx="4071966" cy="3857652"/>
          </a:xfrm>
          <a:prstGeom prst="rect">
            <a:avLst/>
          </a:prstGeom>
        </p:spPr>
      </p:pic>
      <p:pic>
        <p:nvPicPr>
          <p:cNvPr id="5" name="image12.jpeg"/>
          <p:cNvPicPr/>
          <p:nvPr/>
        </p:nvPicPr>
        <p:blipFill>
          <a:blip r:embed="rId3" cstate="print"/>
          <a:stretch>
            <a:fillRect/>
          </a:stretch>
        </p:blipFill>
        <p:spPr>
          <a:xfrm>
            <a:off x="5072066" y="1714488"/>
            <a:ext cx="3571900" cy="135732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tx1"/>
                </a:solidFill>
                <a:latin typeface="Times New Roman" pitchFamily="18" charset="0"/>
                <a:cs typeface="Times New Roman" pitchFamily="18" charset="0"/>
              </a:rPr>
              <a:t>RESULTS AND DISCUSSION</a:t>
            </a:r>
            <a:endParaRPr lang="en-GB" sz="2800" dirty="0">
              <a:solidFill>
                <a:schemeClr val="tx1"/>
              </a:solidFill>
            </a:endParaRPr>
          </a:p>
        </p:txBody>
      </p:sp>
      <p:pic>
        <p:nvPicPr>
          <p:cNvPr id="4" name="image13.jpeg"/>
          <p:cNvPicPr>
            <a:picLocks noGrp="1"/>
          </p:cNvPicPr>
          <p:nvPr>
            <p:ph idx="1"/>
          </p:nvPr>
        </p:nvPicPr>
        <p:blipFill>
          <a:blip r:embed="rId3" cstate="print"/>
          <a:stretch>
            <a:fillRect/>
          </a:stretch>
        </p:blipFill>
        <p:spPr>
          <a:xfrm>
            <a:off x="457200" y="2000240"/>
            <a:ext cx="8229600" cy="3571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solidFill>
                  <a:schemeClr val="tx1"/>
                </a:solidFill>
                <a:latin typeface="Times New Roman" pitchFamily="18" charset="0"/>
                <a:cs typeface="Times New Roman" pitchFamily="18" charset="0"/>
              </a:rPr>
              <a:t>OUTPUT:</a:t>
            </a:r>
            <a:r>
              <a:rPr lang="en-GB" dirty="0"/>
              <a:t/>
            </a:r>
            <a:br>
              <a:rPr lang="en-GB" dirty="0"/>
            </a:br>
            <a:endParaRPr lang="en-GB" dirty="0"/>
          </a:p>
        </p:txBody>
      </p:sp>
      <p:sp>
        <p:nvSpPr>
          <p:cNvPr id="3" name="Content Placeholder 2"/>
          <p:cNvSpPr>
            <a:spLocks noGrp="1"/>
          </p:cNvSpPr>
          <p:nvPr>
            <p:ph idx="1"/>
          </p:nvPr>
        </p:nvSpPr>
        <p:spPr/>
        <p:txBody>
          <a:bodyPr/>
          <a:lstStyle/>
          <a:p>
            <a:pPr>
              <a:buNone/>
            </a:pPr>
            <a:r>
              <a:rPr lang="en-US" b="1" dirty="0" err="1">
                <a:latin typeface="Times New Roman" pitchFamily="18" charset="0"/>
                <a:cs typeface="Times New Roman" pitchFamily="18" charset="0"/>
              </a:rPr>
              <a:t>Emotios</a:t>
            </a:r>
            <a:endParaRPr lang="en-GB" dirty="0">
              <a:latin typeface="Times New Roman" pitchFamily="18" charset="0"/>
              <a:cs typeface="Times New Roman" pitchFamily="18" charset="0"/>
            </a:endParaRPr>
          </a:p>
          <a:p>
            <a:endParaRPr lang="en-GB" dirty="0"/>
          </a:p>
        </p:txBody>
      </p:sp>
      <p:pic>
        <p:nvPicPr>
          <p:cNvPr id="4" name="image152.jpeg"/>
          <p:cNvPicPr/>
          <p:nvPr/>
        </p:nvPicPr>
        <p:blipFill>
          <a:blip r:embed="rId2" cstate="print"/>
          <a:stretch>
            <a:fillRect/>
          </a:stretch>
        </p:blipFill>
        <p:spPr>
          <a:xfrm>
            <a:off x="1071538" y="2428868"/>
            <a:ext cx="6572296" cy="38576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solidFill>
                  <a:schemeClr val="tx1"/>
                </a:solidFill>
                <a:latin typeface="Times New Roman" pitchFamily="18" charset="0"/>
                <a:cs typeface="Times New Roman" pitchFamily="18" charset="0"/>
              </a:rPr>
              <a:t>ACCURACY</a:t>
            </a:r>
            <a:r>
              <a:rPr lang="en-GB" dirty="0"/>
              <a:t/>
            </a:r>
            <a:br>
              <a:rPr lang="en-GB" dirty="0"/>
            </a:br>
            <a:endParaRPr lang="en-GB" dirty="0"/>
          </a:p>
        </p:txBody>
      </p:sp>
      <p:pic>
        <p:nvPicPr>
          <p:cNvPr id="5" name="image414.jpeg"/>
          <p:cNvPicPr>
            <a:picLocks noGrp="1"/>
          </p:cNvPicPr>
          <p:nvPr>
            <p:ph idx="1"/>
          </p:nvPr>
        </p:nvPicPr>
        <p:blipFill>
          <a:blip r:embed="rId2" cstate="print"/>
          <a:stretch>
            <a:fillRect/>
          </a:stretch>
        </p:blipFill>
        <p:spPr>
          <a:xfrm>
            <a:off x="1214414" y="1500174"/>
            <a:ext cx="6429420" cy="478634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pSp>
        <p:nvGrpSpPr>
          <p:cNvPr id="25602" name="Group 2"/>
          <p:cNvGrpSpPr>
            <a:grpSpLocks noGrp="1"/>
          </p:cNvGrpSpPr>
          <p:nvPr>
            <p:ph idx="1"/>
          </p:nvPr>
        </p:nvGrpSpPr>
        <p:grpSpPr bwMode="auto">
          <a:xfrm>
            <a:off x="-142908" y="1285860"/>
            <a:ext cx="8358246" cy="4929222"/>
            <a:chOff x="641" y="5839"/>
            <a:chExt cx="7061" cy="4720"/>
          </a:xfrm>
        </p:grpSpPr>
        <p:pic>
          <p:nvPicPr>
            <p:cNvPr id="25603" name="Picture 3"/>
            <p:cNvPicPr>
              <a:picLocks noChangeAspect="1" noChangeArrowheads="1"/>
            </p:cNvPicPr>
            <p:nvPr/>
          </p:nvPicPr>
          <p:blipFill>
            <a:blip r:embed="rId2"/>
            <a:srcRect/>
            <a:stretch>
              <a:fillRect/>
            </a:stretch>
          </p:blipFill>
          <p:spPr bwMode="auto">
            <a:xfrm>
              <a:off x="1434" y="5839"/>
              <a:ext cx="6267" cy="4720"/>
            </a:xfrm>
            <a:prstGeom prst="rect">
              <a:avLst/>
            </a:prstGeom>
            <a:noFill/>
          </p:spPr>
        </p:pic>
        <p:pic>
          <p:nvPicPr>
            <p:cNvPr id="25604" name="Picture 4"/>
            <p:cNvPicPr>
              <a:picLocks noChangeAspect="1" noChangeArrowheads="1"/>
            </p:cNvPicPr>
            <p:nvPr/>
          </p:nvPicPr>
          <p:blipFill>
            <a:blip r:embed="rId3"/>
            <a:srcRect/>
            <a:stretch>
              <a:fillRect/>
            </a:stretch>
          </p:blipFill>
          <p:spPr bwMode="auto">
            <a:xfrm>
              <a:off x="640" y="5839"/>
              <a:ext cx="3428" cy="713"/>
            </a:xfrm>
            <a:prstGeom prst="rect">
              <a:avLst/>
            </a:prstGeom>
            <a:noFill/>
          </p:spPr>
        </p:pic>
        <p:sp>
          <p:nvSpPr>
            <p:cNvPr id="25605" name="AutoShape 5"/>
            <p:cNvSpPr>
              <a:spLocks/>
            </p:cNvSpPr>
            <p:nvPr/>
          </p:nvSpPr>
          <p:spPr bwMode="auto">
            <a:xfrm>
              <a:off x="720" y="5894"/>
              <a:ext cx="3269" cy="558"/>
            </a:xfrm>
            <a:custGeom>
              <a:avLst/>
              <a:gdLst/>
              <a:ahLst/>
              <a:cxnLst>
                <a:cxn ang="0">
                  <a:pos x="3252" y="2"/>
                </a:cxn>
                <a:cxn ang="0">
                  <a:pos x="17" y="2"/>
                </a:cxn>
                <a:cxn ang="0">
                  <a:pos x="20" y="0"/>
                </a:cxn>
                <a:cxn ang="0">
                  <a:pos x="3249" y="0"/>
                </a:cxn>
                <a:cxn ang="0">
                  <a:pos x="3252" y="2"/>
                </a:cxn>
                <a:cxn ang="0">
                  <a:pos x="3257" y="5"/>
                </a:cxn>
                <a:cxn ang="0">
                  <a:pos x="12" y="5"/>
                </a:cxn>
                <a:cxn ang="0">
                  <a:pos x="15" y="2"/>
                </a:cxn>
                <a:cxn ang="0">
                  <a:pos x="3254" y="2"/>
                </a:cxn>
                <a:cxn ang="0">
                  <a:pos x="3257" y="5"/>
                </a:cxn>
                <a:cxn ang="0">
                  <a:pos x="3259" y="553"/>
                </a:cxn>
                <a:cxn ang="0">
                  <a:pos x="10" y="553"/>
                </a:cxn>
                <a:cxn ang="0">
                  <a:pos x="3" y="546"/>
                </a:cxn>
                <a:cxn ang="0">
                  <a:pos x="3" y="543"/>
                </a:cxn>
                <a:cxn ang="0">
                  <a:pos x="0" y="541"/>
                </a:cxn>
                <a:cxn ang="0">
                  <a:pos x="0" y="17"/>
                </a:cxn>
                <a:cxn ang="0">
                  <a:pos x="3" y="14"/>
                </a:cxn>
                <a:cxn ang="0">
                  <a:pos x="3" y="12"/>
                </a:cxn>
                <a:cxn ang="0">
                  <a:pos x="10" y="5"/>
                </a:cxn>
                <a:cxn ang="0">
                  <a:pos x="3259" y="5"/>
                </a:cxn>
                <a:cxn ang="0">
                  <a:pos x="3266" y="12"/>
                </a:cxn>
                <a:cxn ang="0">
                  <a:pos x="3266" y="14"/>
                </a:cxn>
                <a:cxn ang="0">
                  <a:pos x="3269" y="17"/>
                </a:cxn>
                <a:cxn ang="0">
                  <a:pos x="3269" y="541"/>
                </a:cxn>
                <a:cxn ang="0">
                  <a:pos x="3266" y="543"/>
                </a:cxn>
                <a:cxn ang="0">
                  <a:pos x="3266" y="546"/>
                </a:cxn>
                <a:cxn ang="0">
                  <a:pos x="3259" y="553"/>
                </a:cxn>
                <a:cxn ang="0">
                  <a:pos x="3254" y="555"/>
                </a:cxn>
                <a:cxn ang="0">
                  <a:pos x="15" y="555"/>
                </a:cxn>
                <a:cxn ang="0">
                  <a:pos x="12" y="553"/>
                </a:cxn>
                <a:cxn ang="0">
                  <a:pos x="3257" y="553"/>
                </a:cxn>
                <a:cxn ang="0">
                  <a:pos x="3254" y="555"/>
                </a:cxn>
                <a:cxn ang="0">
                  <a:pos x="3249" y="558"/>
                </a:cxn>
                <a:cxn ang="0">
                  <a:pos x="20" y="558"/>
                </a:cxn>
                <a:cxn ang="0">
                  <a:pos x="17" y="555"/>
                </a:cxn>
                <a:cxn ang="0">
                  <a:pos x="3252" y="555"/>
                </a:cxn>
                <a:cxn ang="0">
                  <a:pos x="3249" y="558"/>
                </a:cxn>
              </a:cxnLst>
              <a:rect l="0" t="0" r="r" b="b"/>
              <a:pathLst>
                <a:path w="3269" h="558">
                  <a:moveTo>
                    <a:pt x="3252" y="2"/>
                  </a:moveTo>
                  <a:lnTo>
                    <a:pt x="17" y="2"/>
                  </a:lnTo>
                  <a:lnTo>
                    <a:pt x="20" y="0"/>
                  </a:lnTo>
                  <a:lnTo>
                    <a:pt x="3249" y="0"/>
                  </a:lnTo>
                  <a:lnTo>
                    <a:pt x="3252" y="2"/>
                  </a:lnTo>
                  <a:close/>
                  <a:moveTo>
                    <a:pt x="3257" y="5"/>
                  </a:moveTo>
                  <a:lnTo>
                    <a:pt x="12" y="5"/>
                  </a:lnTo>
                  <a:lnTo>
                    <a:pt x="15" y="2"/>
                  </a:lnTo>
                  <a:lnTo>
                    <a:pt x="3254" y="2"/>
                  </a:lnTo>
                  <a:lnTo>
                    <a:pt x="3257" y="5"/>
                  </a:lnTo>
                  <a:close/>
                  <a:moveTo>
                    <a:pt x="3259" y="553"/>
                  </a:moveTo>
                  <a:lnTo>
                    <a:pt x="10" y="553"/>
                  </a:lnTo>
                  <a:lnTo>
                    <a:pt x="3" y="546"/>
                  </a:lnTo>
                  <a:lnTo>
                    <a:pt x="3" y="543"/>
                  </a:lnTo>
                  <a:lnTo>
                    <a:pt x="0" y="541"/>
                  </a:lnTo>
                  <a:lnTo>
                    <a:pt x="0" y="17"/>
                  </a:lnTo>
                  <a:lnTo>
                    <a:pt x="3" y="14"/>
                  </a:lnTo>
                  <a:lnTo>
                    <a:pt x="3" y="12"/>
                  </a:lnTo>
                  <a:lnTo>
                    <a:pt x="10" y="5"/>
                  </a:lnTo>
                  <a:lnTo>
                    <a:pt x="3259" y="5"/>
                  </a:lnTo>
                  <a:lnTo>
                    <a:pt x="3266" y="12"/>
                  </a:lnTo>
                  <a:lnTo>
                    <a:pt x="3266" y="14"/>
                  </a:lnTo>
                  <a:lnTo>
                    <a:pt x="3269" y="17"/>
                  </a:lnTo>
                  <a:lnTo>
                    <a:pt x="3269" y="541"/>
                  </a:lnTo>
                  <a:lnTo>
                    <a:pt x="3266" y="543"/>
                  </a:lnTo>
                  <a:lnTo>
                    <a:pt x="3266" y="546"/>
                  </a:lnTo>
                  <a:lnTo>
                    <a:pt x="3259" y="553"/>
                  </a:lnTo>
                  <a:close/>
                  <a:moveTo>
                    <a:pt x="3254" y="555"/>
                  </a:moveTo>
                  <a:lnTo>
                    <a:pt x="15" y="555"/>
                  </a:lnTo>
                  <a:lnTo>
                    <a:pt x="12" y="553"/>
                  </a:lnTo>
                  <a:lnTo>
                    <a:pt x="3257" y="553"/>
                  </a:lnTo>
                  <a:lnTo>
                    <a:pt x="3254" y="555"/>
                  </a:lnTo>
                  <a:close/>
                  <a:moveTo>
                    <a:pt x="3249" y="558"/>
                  </a:moveTo>
                  <a:lnTo>
                    <a:pt x="20" y="558"/>
                  </a:lnTo>
                  <a:lnTo>
                    <a:pt x="17" y="555"/>
                  </a:lnTo>
                  <a:lnTo>
                    <a:pt x="3252" y="555"/>
                  </a:lnTo>
                  <a:lnTo>
                    <a:pt x="3249"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25606" name="Picture 6"/>
            <p:cNvPicPr>
              <a:picLocks noChangeAspect="1" noChangeArrowheads="1"/>
            </p:cNvPicPr>
            <p:nvPr/>
          </p:nvPicPr>
          <p:blipFill>
            <a:blip r:embed="rId4"/>
            <a:srcRect/>
            <a:stretch>
              <a:fillRect/>
            </a:stretch>
          </p:blipFill>
          <p:spPr bwMode="auto">
            <a:xfrm>
              <a:off x="999" y="6103"/>
              <a:ext cx="1369" cy="155"/>
            </a:xfrm>
            <a:prstGeom prst="rect">
              <a:avLst/>
            </a:prstGeom>
            <a:noFill/>
          </p:spPr>
        </p:pic>
        <p:pic>
          <p:nvPicPr>
            <p:cNvPr id="25607" name="Picture 7"/>
            <p:cNvPicPr>
              <a:picLocks noChangeAspect="1" noChangeArrowheads="1"/>
            </p:cNvPicPr>
            <p:nvPr/>
          </p:nvPicPr>
          <p:blipFill>
            <a:blip r:embed="rId5"/>
            <a:srcRect/>
            <a:stretch>
              <a:fillRect/>
            </a:stretch>
          </p:blipFill>
          <p:spPr bwMode="auto">
            <a:xfrm>
              <a:off x="3685" y="6092"/>
              <a:ext cx="140" cy="140"/>
            </a:xfrm>
            <a:prstGeom prst="rect">
              <a:avLst/>
            </a:prstGeom>
            <a:noFill/>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solidFill>
                  <a:schemeClr val="tx1"/>
                </a:solidFill>
                <a:latin typeface="Times New Roman" pitchFamily="18" charset="0"/>
                <a:cs typeface="Times New Roman" pitchFamily="18" charset="0"/>
              </a:rPr>
              <a:t>OUTPUT:</a:t>
            </a:r>
            <a:r>
              <a:rPr lang="en-GB" dirty="0"/>
              <a:t/>
            </a:r>
            <a:br>
              <a:rPr lang="en-GB" dirty="0"/>
            </a:br>
            <a:endParaRPr lang="en-GB" dirty="0"/>
          </a:p>
        </p:txBody>
      </p:sp>
      <p:pic>
        <p:nvPicPr>
          <p:cNvPr id="4" name="Content Placeholder 3" descr="Screenshot (28).png"/>
          <p:cNvPicPr>
            <a:picLocks noGrp="1"/>
          </p:cNvPicPr>
          <p:nvPr>
            <p:ph idx="1"/>
          </p:nvPr>
        </p:nvPicPr>
        <p:blipFill>
          <a:blip r:embed="rId3"/>
          <a:stretch>
            <a:fillRect/>
          </a:stretch>
        </p:blipFill>
        <p:spPr>
          <a:xfrm>
            <a:off x="508000" y="2289018"/>
            <a:ext cx="6446838" cy="36245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bwMode="auto">
          <a:xfrm>
            <a:off x="457200" y="274638"/>
            <a:ext cx="531427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ABSTRACT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lgn="just">
              <a:buNone/>
            </a:pPr>
            <a:r>
              <a:rPr lang="en-US" dirty="0" smtClean="0">
                <a:latin typeface="Times New Roman" pitchFamily="18" charset="0"/>
                <a:cs typeface="Times New Roman" pitchFamily="18" charset="0"/>
              </a:rPr>
              <a:t>                      Emotion </a:t>
            </a:r>
            <a:r>
              <a:rPr lang="en-US" dirty="0">
                <a:latin typeface="Times New Roman" pitchFamily="18" charset="0"/>
                <a:cs typeface="Times New Roman" pitchFamily="18" charset="0"/>
              </a:rPr>
              <a:t>Analysis is a process of identifying and analyzing the underlying emotion expressed in the textual data in the form of sentences. Sentiment analysis is a superset of Emotion Analysis. In sentiment analysis, there are only three results such as positive, negative, and neutral, but in Emotion analysis, we can make up to n number of results. In our Emotion Analysis, we are detecting ten </a:t>
            </a:r>
            <a:r>
              <a:rPr lang="en-US" dirty="0" err="1">
                <a:latin typeface="Times New Roman" pitchFamily="18" charset="0"/>
                <a:cs typeface="Times New Roman" pitchFamily="18" charset="0"/>
              </a:rPr>
              <a:t>Emotions.Sentiment</a:t>
            </a:r>
            <a:r>
              <a:rPr lang="en-US" dirty="0">
                <a:latin typeface="Times New Roman" pitchFamily="18" charset="0"/>
                <a:cs typeface="Times New Roman" pitchFamily="18" charset="0"/>
              </a:rPr>
              <a:t> Analytics tries to understand the general feeling and emotion experienced by a viewer or customer. Whereas emotional analysis uses a complex system to understand consumer responses. </a:t>
            </a:r>
            <a:endParaRPr lang="en-GB"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solidFill>
                  <a:schemeClr val="tx1"/>
                </a:solidFill>
                <a:latin typeface="Times New Roman" pitchFamily="18" charset="0"/>
                <a:cs typeface="Times New Roman" pitchFamily="18" charset="0"/>
              </a:rPr>
              <a:t>CONCLUSION</a:t>
            </a:r>
            <a:r>
              <a:rPr lang="en-GB" dirty="0"/>
              <a:t/>
            </a:r>
            <a:br>
              <a:rPr lang="en-GB" dirty="0"/>
            </a:br>
            <a:endParaRPr lang="en-GB" dirty="0"/>
          </a:p>
        </p:txBody>
      </p:sp>
      <p:sp>
        <p:nvSpPr>
          <p:cNvPr id="3" name="Content Placeholder 2"/>
          <p:cNvSpPr>
            <a:spLocks noGrp="1"/>
          </p:cNvSpPr>
          <p:nvPr>
            <p:ph idx="1"/>
          </p:nvPr>
        </p:nvSpPr>
        <p:spPr>
          <a:xfrm>
            <a:off x="428596" y="1500174"/>
            <a:ext cx="8229600" cy="4525963"/>
          </a:xfrm>
        </p:spPr>
        <p:txBody>
          <a:bodyPr>
            <a:normAutofit/>
          </a:bodyPr>
          <a:lstStyle/>
          <a:p>
            <a:pPr algn="just">
              <a:buNone/>
            </a:pPr>
            <a:r>
              <a:rPr lang="en-GB" dirty="0" smtClean="0"/>
              <a:t>                    </a:t>
            </a:r>
            <a:r>
              <a:rPr lang="en-US" dirty="0">
                <a:latin typeface="Times New Roman" pitchFamily="18" charset="0"/>
                <a:cs typeface="Times New Roman" pitchFamily="18" charset="0"/>
              </a:rPr>
              <a:t>The main aim of Automated Detection of Emotion is to create an Emotion-based review system, predict Emotions from textual data and generate a product review </a:t>
            </a:r>
            <a:r>
              <a:rPr lang="en-US" dirty="0" err="1">
                <a:latin typeface="Times New Roman" pitchFamily="18" charset="0"/>
                <a:cs typeface="Times New Roman" pitchFamily="18" charset="0"/>
              </a:rPr>
              <a:t>system.The</a:t>
            </a:r>
            <a:r>
              <a:rPr lang="en-US" dirty="0">
                <a:latin typeface="Times New Roman" pitchFamily="18" charset="0"/>
                <a:cs typeface="Times New Roman" pitchFamily="18" charset="0"/>
              </a:rPr>
              <a:t> performance and accuracy of machine learning algorithms and deep learning algorithms depend on the pre-processing and size of the dataset. Many of the algorithms are not persistent but the RNN LSTM model is prevalent in emotion analysis. But also, lexicon and ML- based approaches are also evolving and getting better.</a:t>
            </a:r>
            <a:endParaRPr lang="en-GB"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Times New Roman" pitchFamily="18" charset="0"/>
                <a:cs typeface="Times New Roman" pitchFamily="18" charset="0"/>
              </a:rPr>
              <a:t> INRTODUCTION</a:t>
            </a:r>
            <a:endParaRPr lang="en-GB"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buNone/>
            </a:pPr>
            <a:r>
              <a:rPr lang="en-GB" dirty="0" smtClean="0">
                <a:latin typeface="Times New Roman" pitchFamily="18" charset="0"/>
                <a:cs typeface="Times New Roman" pitchFamily="18" charset="0"/>
              </a:rPr>
              <a:t>                        </a:t>
            </a:r>
            <a:r>
              <a:rPr lang="en-US" dirty="0">
                <a:latin typeface="Times New Roman" pitchFamily="18" charset="0"/>
                <a:cs typeface="Times New Roman" pitchFamily="18" charset="0"/>
              </a:rPr>
              <a:t>It can be difficult, but it's also important, to identify someone's emotions by analyzing text or data that has been written or expressed by them. This is because matter expressions frequently result not only from the direct use of emotional words, but also from the interpretation of the meaning of ideas and interactions of ideas that are represented within the text of knowledge. Understanding the text's tone is essential for human-computer interactions. To provide the required and accurate result, associate degree RNN LSTM technology may recursively investigate the text knowledge. Feelings can be expressed through anger, surprise, hate, fear, happiness, and a variety of other emotions. because there is no </a:t>
            </a:r>
            <a:r>
              <a:rPr lang="en-US" dirty="0" err="1">
                <a:latin typeface="Times New Roman" pitchFamily="18" charset="0"/>
                <a:cs typeface="Times New Roman" pitchFamily="18" charset="0"/>
              </a:rPr>
              <a:t>recognised</a:t>
            </a:r>
            <a:r>
              <a:rPr lang="en-US" dirty="0">
                <a:latin typeface="Times New Roman" pitchFamily="18" charset="0"/>
                <a:cs typeface="Times New Roman" pitchFamily="18" charset="0"/>
              </a:rPr>
              <a:t> word order for </a:t>
            </a:r>
            <a:r>
              <a:rPr lang="en-US" dirty="0" err="1">
                <a:latin typeface="Times New Roman" pitchFamily="18" charset="0"/>
                <a:cs typeface="Times New Roman" pitchFamily="18" charset="0"/>
              </a:rPr>
              <a:t>emotions.Despite</a:t>
            </a:r>
            <a:r>
              <a:rPr lang="en-US" dirty="0">
                <a:latin typeface="Times New Roman" pitchFamily="18" charset="0"/>
                <a:cs typeface="Times New Roman" pitchFamily="18" charset="0"/>
              </a:rPr>
              <a:t> the considerable effort analysts have made to identify emotions from facial and audio data, the study of emotion recognition through material knowledge is still a vibrant and cutting- edge </a:t>
            </a:r>
            <a:r>
              <a:rPr lang="en-US" dirty="0" err="1">
                <a:latin typeface="Times New Roman" pitchFamily="18" charset="0"/>
                <a:cs typeface="Times New Roman" pitchFamily="18" charset="0"/>
              </a:rPr>
              <a:t>fiel</a:t>
            </a:r>
            <a:endParaRPr lang="en-GB"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solidFill>
                  <a:schemeClr val="tx1"/>
                </a:solidFill>
                <a:latin typeface="Times New Roman" pitchFamily="18" charset="0"/>
                <a:cs typeface="Times New Roman" pitchFamily="18" charset="0"/>
              </a:rPr>
              <a:t>DEEP LEARING</a:t>
            </a:r>
            <a:r>
              <a:rPr lang="en-GB" sz="2800" dirty="0"/>
              <a:t/>
            </a:r>
            <a:br>
              <a:rPr lang="en-GB" sz="2800" dirty="0"/>
            </a:br>
            <a:r>
              <a:rPr lang="en-US" sz="2800" b="1" dirty="0"/>
              <a:t> </a:t>
            </a:r>
            <a:r>
              <a:rPr lang="en-GB" sz="2800" dirty="0"/>
              <a:t/>
            </a:r>
            <a:br>
              <a:rPr lang="en-GB" sz="2800" dirty="0"/>
            </a:br>
            <a:endParaRPr lang="en-GB"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buNone/>
            </a:pPr>
            <a:r>
              <a:rPr lang="en-US" sz="3400" dirty="0" smtClean="0">
                <a:latin typeface="Times New Roman" pitchFamily="18" charset="0"/>
                <a:cs typeface="Times New Roman" pitchFamily="18" charset="0"/>
              </a:rPr>
              <a:t>                         Deep </a:t>
            </a:r>
            <a:r>
              <a:rPr lang="en-US" sz="3400" dirty="0">
                <a:latin typeface="Times New Roman" pitchFamily="18" charset="0"/>
                <a:cs typeface="Times New Roman" pitchFamily="18" charset="0"/>
              </a:rPr>
              <a:t>learning is a machine learning technique that teaches the computer to do what humans are more likely intended to do. It learns from examples and Deep learning is a key technology for almost all modern problems and inventions such as self-driving cars, where each car sends the information about the road structure </a:t>
            </a:r>
            <a:r>
              <a:rPr lang="en-US" sz="3400" dirty="0" err="1">
                <a:latin typeface="Times New Roman" pitchFamily="18" charset="0"/>
                <a:cs typeface="Times New Roman" pitchFamily="18" charset="0"/>
              </a:rPr>
              <a:t>everyDeep</a:t>
            </a:r>
            <a:r>
              <a:rPr lang="en-US" sz="3400" dirty="0">
                <a:latin typeface="Times New Roman" pitchFamily="18" charset="0"/>
                <a:cs typeface="Times New Roman" pitchFamily="18" charset="0"/>
              </a:rPr>
              <a:t> learning is a machine learning method that instructs computers to perform actions that people are more inclined to execute. Deep learning is a fundamental technique for the majority of contemporary issues and innovations, including self-driving automobiles, in which each vehicle transmits information about the road network every mile, which is subsequently used as training data for further development. known as picking up knowledge via examples. network, deep learning employs a multi-layer strategy</a:t>
            </a:r>
            <a:r>
              <a:rPr lang="en-US" dirty="0">
                <a:latin typeface="Times New Roman" pitchFamily="18" charset="0"/>
                <a:cs typeface="Times New Roman" pitchFamily="18" charset="0"/>
              </a:rPr>
              <a:t>. </a:t>
            </a:r>
            <a:endParaRPr lang="en-GB"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cap="all" dirty="0">
                <a:solidFill>
                  <a:schemeClr val="tx1"/>
                </a:solidFill>
                <a:latin typeface="Times New Roman" pitchFamily="18" charset="0"/>
                <a:cs typeface="Times New Roman" pitchFamily="18" charset="0"/>
              </a:rPr>
              <a:t>FLOW DIAGRAM</a:t>
            </a:r>
            <a:r>
              <a:rPr lang="en-GB" dirty="0"/>
              <a:t/>
            </a:r>
            <a:br>
              <a:rPr lang="en-GB" dirty="0"/>
            </a:br>
            <a:endParaRPr lang="en-GB" dirty="0"/>
          </a:p>
        </p:txBody>
      </p:sp>
      <p:grpSp>
        <p:nvGrpSpPr>
          <p:cNvPr id="19457" name="Group 1"/>
          <p:cNvGrpSpPr>
            <a:grpSpLocks noGrp="1"/>
          </p:cNvGrpSpPr>
          <p:nvPr>
            <p:ph idx="1"/>
          </p:nvPr>
        </p:nvGrpSpPr>
        <p:grpSpPr bwMode="auto">
          <a:xfrm>
            <a:off x="428596" y="1428736"/>
            <a:ext cx="8229600" cy="4525963"/>
            <a:chOff x="1440" y="164"/>
            <a:chExt cx="9283" cy="5870"/>
          </a:xfrm>
        </p:grpSpPr>
        <p:pic>
          <p:nvPicPr>
            <p:cNvPr id="19458" name="Picture 2"/>
            <p:cNvPicPr>
              <a:picLocks noChangeAspect="1" noChangeArrowheads="1"/>
            </p:cNvPicPr>
            <p:nvPr/>
          </p:nvPicPr>
          <p:blipFill>
            <a:blip r:embed="rId2"/>
            <a:srcRect/>
            <a:stretch>
              <a:fillRect/>
            </a:stretch>
          </p:blipFill>
          <p:spPr bwMode="auto">
            <a:xfrm>
              <a:off x="2505" y="678"/>
              <a:ext cx="7824" cy="5150"/>
            </a:xfrm>
            <a:prstGeom prst="rect">
              <a:avLst/>
            </a:prstGeom>
            <a:noFill/>
          </p:spPr>
        </p:pic>
        <p:sp>
          <p:nvSpPr>
            <p:cNvPr id="19459" name="Rectangle 3"/>
            <p:cNvSpPr>
              <a:spLocks noChangeArrowheads="1"/>
            </p:cNvSpPr>
            <p:nvPr/>
          </p:nvSpPr>
          <p:spPr bwMode="auto">
            <a:xfrm>
              <a:off x="1460" y="183"/>
              <a:ext cx="9243" cy="5830"/>
            </a:xfrm>
            <a:prstGeom prst="rect">
              <a:avLst/>
            </a:prstGeom>
            <a:no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chemeClr val="tx1"/>
                </a:solidFill>
                <a:latin typeface="Times New Roman" pitchFamily="18" charset="0"/>
                <a:cs typeface="Times New Roman" pitchFamily="18" charset="0"/>
              </a:rPr>
              <a:t>PROPOSED METHODOLOGY</a:t>
            </a:r>
            <a:r>
              <a:rPr lang="en-GB" sz="2800" dirty="0">
                <a:latin typeface="Times New Roman" pitchFamily="18" charset="0"/>
                <a:cs typeface="Times New Roman" pitchFamily="18" charset="0"/>
              </a:rPr>
              <a:t/>
            </a:r>
            <a:br>
              <a:rPr lang="en-GB" sz="2800" dirty="0">
                <a:latin typeface="Times New Roman" pitchFamily="18" charset="0"/>
                <a:cs typeface="Times New Roman" pitchFamily="18" charset="0"/>
              </a:rPr>
            </a:br>
            <a:endParaRPr lang="en-GB"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buNone/>
            </a:pPr>
            <a:r>
              <a:rPr lang="en-US" dirty="0"/>
              <a:t> </a:t>
            </a:r>
            <a:r>
              <a:rPr lang="en-US" dirty="0" smtClean="0"/>
              <a:t>             </a:t>
            </a: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above diagram represents the block diagram of the proposed system. It shows how the input dataset is processed and how the preprocessing works. In feature Extraction, the</a:t>
            </a:r>
            <a:endParaRPr lang="en-GB" sz="2600" dirty="0">
              <a:latin typeface="Times New Roman" pitchFamily="18" charset="0"/>
              <a:cs typeface="Times New Roman" pitchFamily="18" charset="0"/>
            </a:endParaRPr>
          </a:p>
          <a:p>
            <a:pPr algn="just">
              <a:buNone/>
            </a:pPr>
            <a:r>
              <a:rPr lang="en-US" sz="2600" dirty="0">
                <a:latin typeface="Times New Roman" pitchFamily="18" charset="0"/>
                <a:cs typeface="Times New Roman" pitchFamily="18" charset="0"/>
              </a:rPr>
              <a:t> </a:t>
            </a:r>
            <a:r>
              <a:rPr lang="en-GB"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Word embedding is done. In model development, we deploy our RNN algorithm to get the desired result, and then we assess our model with the existing model to evaluate the performance and calculate the performance improvement.</a:t>
            </a:r>
            <a:endParaRPr lang="en-GB" sz="2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chemeClr val="tx1"/>
                </a:solidFill>
                <a:latin typeface="Times New Roman" pitchFamily="18" charset="0"/>
                <a:cs typeface="Times New Roman" pitchFamily="18" charset="0"/>
              </a:rPr>
              <a:t>Emotion detection system</a:t>
            </a:r>
            <a:r>
              <a:rPr lang="en-GB" sz="2800" dirty="0">
                <a:latin typeface="Times New Roman" pitchFamily="18" charset="0"/>
                <a:cs typeface="Times New Roman" pitchFamily="18" charset="0"/>
              </a:rPr>
              <a:t/>
            </a:r>
            <a:br>
              <a:rPr lang="en-GB" sz="2800" dirty="0">
                <a:latin typeface="Times New Roman" pitchFamily="18" charset="0"/>
                <a:cs typeface="Times New Roman" pitchFamily="18" charset="0"/>
              </a:rPr>
            </a:br>
            <a:endParaRPr lang="en-GB" sz="2800" dirty="0">
              <a:latin typeface="Times New Roman" pitchFamily="18" charset="0"/>
              <a:cs typeface="Times New Roman" pitchFamily="18" charset="0"/>
            </a:endParaRPr>
          </a:p>
        </p:txBody>
      </p:sp>
      <p:grpSp>
        <p:nvGrpSpPr>
          <p:cNvPr id="17409" name="Group 1"/>
          <p:cNvGrpSpPr>
            <a:grpSpLocks noGrp="1"/>
          </p:cNvGrpSpPr>
          <p:nvPr>
            <p:ph idx="1"/>
          </p:nvPr>
        </p:nvGrpSpPr>
        <p:grpSpPr bwMode="auto">
          <a:xfrm>
            <a:off x="642910" y="1857364"/>
            <a:ext cx="6446838" cy="3881437"/>
            <a:chOff x="1445" y="-4583"/>
            <a:chExt cx="9350" cy="5209"/>
          </a:xfrm>
        </p:grpSpPr>
        <p:pic>
          <p:nvPicPr>
            <p:cNvPr id="17410" name="Picture 2"/>
            <p:cNvPicPr>
              <a:picLocks noChangeAspect="1" noChangeArrowheads="1"/>
            </p:cNvPicPr>
            <p:nvPr/>
          </p:nvPicPr>
          <p:blipFill>
            <a:blip r:embed="rId2"/>
            <a:srcRect/>
            <a:stretch>
              <a:fillRect/>
            </a:stretch>
          </p:blipFill>
          <p:spPr bwMode="auto">
            <a:xfrm>
              <a:off x="1539" y="-4517"/>
              <a:ext cx="9162" cy="5035"/>
            </a:xfrm>
            <a:prstGeom prst="rect">
              <a:avLst/>
            </a:prstGeom>
            <a:noFill/>
          </p:spPr>
        </p:pic>
        <p:sp>
          <p:nvSpPr>
            <p:cNvPr id="17411" name="Rectangle 3"/>
            <p:cNvSpPr>
              <a:spLocks noChangeArrowheads="1"/>
            </p:cNvSpPr>
            <p:nvPr/>
          </p:nvSpPr>
          <p:spPr bwMode="auto">
            <a:xfrm>
              <a:off x="1465" y="-4564"/>
              <a:ext cx="9310" cy="5169"/>
            </a:xfrm>
            <a:prstGeom prst="rect">
              <a:avLst/>
            </a:prstGeom>
            <a:no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a:solidFill>
                  <a:schemeClr val="tx1"/>
                </a:solidFill>
                <a:latin typeface="Times New Roman" pitchFamily="18" charset="0"/>
                <a:cs typeface="Times New Roman" pitchFamily="18" charset="0"/>
              </a:rPr>
              <a:t>Algorithm Emotion detection</a:t>
            </a:r>
            <a:r>
              <a:rPr lang="en-GB" dirty="0"/>
              <a:t/>
            </a:r>
            <a:br>
              <a:rPr lang="en-GB" dirty="0"/>
            </a:br>
            <a:endParaRPr lang="en-GB" dirty="0"/>
          </a:p>
        </p:txBody>
      </p:sp>
      <p:grpSp>
        <p:nvGrpSpPr>
          <p:cNvPr id="16385" name="Group 1"/>
          <p:cNvGrpSpPr>
            <a:grpSpLocks noGrp="1"/>
          </p:cNvGrpSpPr>
          <p:nvPr>
            <p:ph idx="1"/>
          </p:nvPr>
        </p:nvGrpSpPr>
        <p:grpSpPr bwMode="auto">
          <a:xfrm>
            <a:off x="508000" y="2160588"/>
            <a:ext cx="6446838" cy="3881437"/>
            <a:chOff x="1440" y="359"/>
            <a:chExt cx="9440" cy="4500"/>
          </a:xfrm>
        </p:grpSpPr>
        <p:pic>
          <p:nvPicPr>
            <p:cNvPr id="16386" name="Picture 2"/>
            <p:cNvPicPr>
              <a:picLocks noChangeAspect="1" noChangeArrowheads="1"/>
            </p:cNvPicPr>
            <p:nvPr/>
          </p:nvPicPr>
          <p:blipFill>
            <a:blip r:embed="rId2"/>
            <a:srcRect/>
            <a:stretch>
              <a:fillRect/>
            </a:stretch>
          </p:blipFill>
          <p:spPr bwMode="auto">
            <a:xfrm>
              <a:off x="1593" y="580"/>
              <a:ext cx="9072" cy="4147"/>
            </a:xfrm>
            <a:prstGeom prst="rect">
              <a:avLst/>
            </a:prstGeom>
            <a:noFill/>
          </p:spPr>
        </p:pic>
        <p:sp>
          <p:nvSpPr>
            <p:cNvPr id="16387" name="Rectangle 3"/>
            <p:cNvSpPr>
              <a:spLocks noChangeArrowheads="1"/>
            </p:cNvSpPr>
            <p:nvPr/>
          </p:nvSpPr>
          <p:spPr bwMode="auto">
            <a:xfrm>
              <a:off x="1460" y="378"/>
              <a:ext cx="9400" cy="4460"/>
            </a:xfrm>
            <a:prstGeom prst="rect">
              <a:avLst/>
            </a:prstGeom>
            <a:noFill/>
            <a:ln w="254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lstStyle/>
          <a:p>
            <a:endParaRPr lang="en-GB" dirty="0"/>
          </a:p>
        </p:txBody>
      </p:sp>
      <p:sp>
        <p:nvSpPr>
          <p:cNvPr id="3" name="Content Placeholder 2"/>
          <p:cNvSpPr>
            <a:spLocks noGrp="1"/>
          </p:cNvSpPr>
          <p:nvPr>
            <p:ph idx="1"/>
          </p:nvPr>
        </p:nvSpPr>
        <p:spPr>
          <a:xfrm>
            <a:off x="457200" y="1142984"/>
            <a:ext cx="8229600" cy="4983179"/>
          </a:xfrm>
        </p:spPr>
        <p:txBody>
          <a:bodyPr>
            <a:normAutofit/>
          </a:bodyPr>
          <a:lstStyle/>
          <a:p>
            <a:pPr algn="just">
              <a:buNone/>
            </a:pPr>
            <a:r>
              <a:rPr lang="en-US" sz="2800" dirty="0" smtClean="0">
                <a:latin typeface="Times New Roman" pitchFamily="18" charset="0"/>
                <a:cs typeface="Times New Roman" pitchFamily="18" charset="0"/>
              </a:rPr>
              <a:t>                 shows </a:t>
            </a:r>
            <a:r>
              <a:rPr lang="en-US" sz="2800" dirty="0">
                <a:latin typeface="Times New Roman" pitchFamily="18" charset="0"/>
                <a:cs typeface="Times New Roman" pitchFamily="18" charset="0"/>
              </a:rPr>
              <a:t>the Emotion detection flow design that comprises Data collection and cleaning and preprocessing by cleaning </a:t>
            </a:r>
            <a:r>
              <a:rPr lang="en-US" sz="2800" dirty="0" err="1">
                <a:latin typeface="Times New Roman" pitchFamily="18" charset="0"/>
                <a:cs typeface="Times New Roman" pitchFamily="18" charset="0"/>
              </a:rPr>
              <a:t>stopwords</a:t>
            </a:r>
            <a:r>
              <a:rPr lang="en-US" sz="2800" dirty="0">
                <a:latin typeface="Times New Roman" pitchFamily="18" charset="0"/>
                <a:cs typeface="Times New Roman" pitchFamily="18" charset="0"/>
              </a:rPr>
              <a:t>, symbols, and user handles. Then Feature extraction using TF and IDF and then using Recurrent neural network (Long Short term Memory) to create our convolution file and then assess our project and optimize the system.</a:t>
            </a:r>
            <a:endParaRPr lang="en-GB" sz="2800" dirty="0">
              <a:latin typeface="Times New Roman" pitchFamily="18" charset="0"/>
              <a:cs typeface="Times New Roman" pitchFamily="18" charset="0"/>
            </a:endParaRPr>
          </a:p>
          <a:p>
            <a:endParaRPr lang="en-GB"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sampk</Template>
  <TotalTime>115</TotalTime>
  <Words>779</Words>
  <Application>Microsoft Office PowerPoint</Application>
  <PresentationFormat>On-screen Show (4:3)</PresentationFormat>
  <Paragraphs>61</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Slide 1</vt:lpstr>
      <vt:lpstr>                                                       ABSTRACT</vt:lpstr>
      <vt:lpstr> INRTODUCTION</vt:lpstr>
      <vt:lpstr>DEEP LEARING   </vt:lpstr>
      <vt:lpstr>FLOW DIAGRAM </vt:lpstr>
      <vt:lpstr>PROPOSED METHODOLOGY </vt:lpstr>
      <vt:lpstr>Emotion detection system </vt:lpstr>
      <vt:lpstr>Algorithm Emotion detection </vt:lpstr>
      <vt:lpstr>Slide 9</vt:lpstr>
      <vt:lpstr>The steps to be followed in design flow of emotion detection, </vt:lpstr>
      <vt:lpstr>RESULTS AND DISCUSSION </vt:lpstr>
      <vt:lpstr>RESULTS AND DISCUSSION</vt:lpstr>
      <vt:lpstr>Slide 13</vt:lpstr>
      <vt:lpstr>RESULTS AND DISCUSSION</vt:lpstr>
      <vt:lpstr>RESULTS AND DISCUSSION</vt:lpstr>
      <vt:lpstr>OUTPUT: </vt:lpstr>
      <vt:lpstr>ACCURACY </vt:lpstr>
      <vt:lpstr>Slide 18</vt:lpstr>
      <vt:lpstr>OUTPUT: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 Emotion Analysis of Textual comments        TCS iON  Digital Learning         TNSDC RIO – 125       TCS iON Remote Internships     Artificial Intelligence and Real world Application         Submitted by          S.KEERTHANA   BSc Computer science Government Arts College</dc:title>
  <dc:creator>AK</dc:creator>
  <cp:lastModifiedBy>AK</cp:lastModifiedBy>
  <cp:revision>16</cp:revision>
  <dcterms:created xsi:type="dcterms:W3CDTF">2023-05-21T01:57:03Z</dcterms:created>
  <dcterms:modified xsi:type="dcterms:W3CDTF">2023-05-27T04:18:31Z</dcterms:modified>
</cp:coreProperties>
</file>