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15EF"/>
    <a:srgbClr val="72CDF6"/>
    <a:srgbClr val="F030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325F7C-60AE-47E4-9B50-4C730B7D0D7B}" type="datetimeFigureOut">
              <a:rPr lang="en-US" smtClean="0"/>
              <a:t>7/22/2023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72398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374735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3785894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8903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1566390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325F7C-60AE-47E4-9B50-4C730B7D0D7B}"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715207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325F7C-60AE-47E4-9B50-4C730B7D0D7B}"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1753428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25F7C-60AE-47E4-9B50-4C730B7D0D7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134290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25F7C-60AE-47E4-9B50-4C730B7D0D7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4008431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25F7C-60AE-47E4-9B50-4C730B7D0D7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732909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25F7C-60AE-47E4-9B50-4C730B7D0D7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176820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285038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25F7C-60AE-47E4-9B50-4C730B7D0D7B}" type="datetimeFigureOut">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31893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325F7C-60AE-47E4-9B50-4C730B7D0D7B}"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12521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25F7C-60AE-47E4-9B50-4C730B7D0D7B}" type="datetimeFigureOut">
              <a:rPr lang="en-US" smtClean="0"/>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303071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5995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416946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325F7C-60AE-47E4-9B50-4C730B7D0D7B}" type="datetimeFigureOut">
              <a:rPr lang="en-US" smtClean="0"/>
              <a:t>7/22/2023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BA67ED-DF62-4E02-BD04-F3BD58C7A94E}" type="slidenum">
              <a:rPr lang="en-US" smtClean="0"/>
              <a:t>‹#›</a:t>
            </a:fld>
            <a:endParaRPr lang="en-US"/>
          </a:p>
        </p:txBody>
      </p:sp>
    </p:spTree>
    <p:extLst>
      <p:ext uri="{BB962C8B-B14F-4D97-AF65-F5344CB8AC3E}">
        <p14:creationId xmlns:p14="http://schemas.microsoft.com/office/powerpoint/2010/main" val="283862821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code/mazharjamdar/employee-burnout/input" TargetMode="External"/><Relationship Id="rId2" Type="http://schemas.openxmlformats.org/officeDocument/2006/relationships/hyperlink" Target="https://www.ncbi.nlm.nih.gov/pmc/articles/PMC4911781/#:~:text=The%20three%20key%20dimensions%20of,ineffectiveness%20and%20lack%20of%20accomplish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deepikajonnkuti@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9942-4648-7759-D622-2DA82D29D93A}"/>
              </a:ext>
            </a:extLst>
          </p:cNvPr>
          <p:cNvSpPr>
            <a:spLocks noGrp="1"/>
          </p:cNvSpPr>
          <p:nvPr>
            <p:ph type="ctr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EMPLOYEE BURNOUT ANALYSIS AND PREDICTION</a:t>
            </a:r>
          </a:p>
        </p:txBody>
      </p:sp>
      <p:sp>
        <p:nvSpPr>
          <p:cNvPr id="3" name="Subtitle 2">
            <a:extLst>
              <a:ext uri="{FF2B5EF4-FFF2-40B4-BE49-F238E27FC236}">
                <a16:creationId xmlns:a16="http://schemas.microsoft.com/office/drawing/2014/main" id="{F5CFB7D8-C71F-96BD-F48E-6474A00869C8}"/>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60864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1565-E2DE-119A-E58B-99A9CF23C1D3}"/>
              </a:ext>
            </a:extLst>
          </p:cNvPr>
          <p:cNvSpPr>
            <a:spLocks noGrp="1"/>
          </p:cNvSpPr>
          <p:nvPr>
            <p:ph type="title"/>
          </p:nvPr>
        </p:nvSpPr>
        <p:spPr/>
        <p:txBody>
          <a:bodyPr>
            <a:normAutofit/>
          </a:bodyPr>
          <a:lstStyle/>
          <a:p>
            <a:r>
              <a:rPr lang="en-US" sz="2800" b="1" dirty="0" err="1">
                <a:effectLst/>
                <a:latin typeface="Times New Roman" panose="02020603050405020304" pitchFamily="18" charset="0"/>
                <a:cs typeface="Times New Roman" panose="02020603050405020304" pitchFamily="18" charset="0"/>
              </a:rPr>
              <a:t>Customaisation</a:t>
            </a:r>
            <a:r>
              <a:rPr lang="en-US" sz="2800" b="1" dirty="0">
                <a:effectLst/>
                <a:latin typeface="Times New Roman" panose="02020603050405020304" pitchFamily="18" charset="0"/>
                <a:cs typeface="Times New Roman" panose="02020603050405020304" pitchFamily="18" charset="0"/>
              </a:rPr>
              <a:t> of the project:</a:t>
            </a:r>
            <a:endParaRPr lang="en-US" sz="2800"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D93FD2-3AA8-4409-A3AB-89116A1479FF}"/>
              </a:ext>
            </a:extLst>
          </p:cNvPr>
          <p:cNvSpPr>
            <a:spLocks noGrp="1"/>
          </p:cNvSpPr>
          <p:nvPr>
            <p:ph idx="1"/>
          </p:nvPr>
        </p:nvSpPr>
        <p:spPr/>
        <p:txBody>
          <a:bodyPr>
            <a:normAutofit fontScale="70000" lnSpcReduction="20000"/>
          </a:bodyPr>
          <a:lstStyle/>
          <a:p>
            <a:pPr marL="0" indent="0" algn="just">
              <a:buNone/>
            </a:pPr>
            <a:r>
              <a:rPr lang="en-US" sz="2600" b="1" dirty="0">
                <a:effectLst/>
                <a:latin typeface="Times New Roman" panose="02020603050405020304" pitchFamily="18" charset="0"/>
                <a:cs typeface="Times New Roman" panose="02020603050405020304" pitchFamily="18" charset="0"/>
              </a:rPr>
              <a:t>Customize Data Collection: </a:t>
            </a:r>
          </a:p>
          <a:p>
            <a:pPr marL="0" indent="0" algn="just">
              <a:buNone/>
            </a:pPr>
            <a:r>
              <a:rPr lang="en-US" sz="2600" dirty="0">
                <a:effectLst/>
                <a:latin typeface="Times New Roman" panose="02020603050405020304" pitchFamily="18" charset="0"/>
                <a:cs typeface="Times New Roman" panose="02020603050405020304" pitchFamily="18" charset="0"/>
              </a:rPr>
              <a:t>Adapt the data collection methods to capture relevant information specific to your organization. This may include designing surveys or questionnaires that assess workload, job demands, organizational support, and individual characteristics. Additionally, consider integrating data from existing HR systems, such as performance metrics and absenteeism records, to provide a comprehensive view of employee well-being.</a:t>
            </a:r>
          </a:p>
          <a:p>
            <a:pPr marL="0" indent="0" algn="just">
              <a:buNone/>
            </a:pPr>
            <a:r>
              <a:rPr lang="en-US" sz="2600" b="1" dirty="0">
                <a:effectLst/>
                <a:latin typeface="Times New Roman" panose="02020603050405020304" pitchFamily="18" charset="0"/>
                <a:cs typeface="Times New Roman" panose="02020603050405020304" pitchFamily="18" charset="0"/>
              </a:rPr>
              <a:t>Refine Predictive Models: </a:t>
            </a:r>
          </a:p>
          <a:p>
            <a:pPr marL="0" indent="0" algn="just">
              <a:buNone/>
            </a:pPr>
            <a:r>
              <a:rPr lang="en-US" sz="2600" dirty="0">
                <a:effectLst/>
                <a:latin typeface="Times New Roman" panose="02020603050405020304" pitchFamily="18" charset="0"/>
                <a:cs typeface="Times New Roman" panose="02020603050405020304" pitchFamily="18" charset="0"/>
              </a:rPr>
              <a:t>Customize the predictive models to align with your organization's data and requirements. Consider variables that may be unique to your context, such as industry-specific factors or cultural aspects. Train and refine the models using historical data specific to your organization to improve their accuracy and applicability.</a:t>
            </a:r>
          </a:p>
        </p:txBody>
      </p:sp>
    </p:spTree>
    <p:extLst>
      <p:ext uri="{BB962C8B-B14F-4D97-AF65-F5344CB8AC3E}">
        <p14:creationId xmlns:p14="http://schemas.microsoft.com/office/powerpoint/2010/main" val="1971495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90CB-2CB1-D212-036D-A0A95058ED02}"/>
              </a:ext>
            </a:extLst>
          </p:cNvPr>
          <p:cNvSpPr>
            <a:spLocks noGrp="1"/>
          </p:cNvSpPr>
          <p:nvPr>
            <p:ph type="title"/>
          </p:nvPr>
        </p:nvSpPr>
        <p:spPr>
          <a:xfrm>
            <a:off x="1143001" y="459492"/>
            <a:ext cx="9905998" cy="786212"/>
          </a:xfrm>
        </p:spPr>
        <p:txBody>
          <a:bodyPr>
            <a:normAutofit/>
          </a:bodyPr>
          <a:lstStyle/>
          <a:p>
            <a:r>
              <a:rPr lang="en-US" sz="2800" b="1" dirty="0">
                <a:effectLst/>
                <a:latin typeface="Times New Roman" panose="02020603050405020304" pitchFamily="18" charset="0"/>
                <a:cs typeface="Times New Roman" panose="02020603050405020304" pitchFamily="18" charset="0"/>
              </a:rPr>
              <a:t>Modelling :</a:t>
            </a:r>
            <a:endParaRPr lang="en-US" sz="2800"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FBEE64-EC6F-8F18-B0B4-2F00F5E024CF}"/>
              </a:ext>
            </a:extLst>
          </p:cNvPr>
          <p:cNvSpPr>
            <a:spLocks noGrp="1"/>
          </p:cNvSpPr>
          <p:nvPr>
            <p:ph idx="1"/>
          </p:nvPr>
        </p:nvSpPr>
        <p:spPr>
          <a:xfrm>
            <a:off x="1143001" y="1577008"/>
            <a:ext cx="10240616" cy="4651514"/>
          </a:xfrm>
        </p:spPr>
        <p:txBody>
          <a:bodyPr>
            <a:normAutofit lnSpcReduction="10000"/>
          </a:bodyPr>
          <a:lstStyle/>
          <a:p>
            <a:pPr marL="0" indent="0" algn="just">
              <a:lnSpc>
                <a:spcPct val="100000"/>
              </a:lnSpc>
              <a:buNone/>
            </a:pPr>
            <a:r>
              <a:rPr lang="en-US" sz="1800" b="1" dirty="0">
                <a:effectLst/>
                <a:latin typeface="Times New Roman" panose="02020603050405020304" pitchFamily="18" charset="0"/>
                <a:cs typeface="Times New Roman" panose="02020603050405020304" pitchFamily="18" charset="0"/>
              </a:rPr>
              <a:t>Modelling methods Used :</a:t>
            </a:r>
          </a:p>
          <a:p>
            <a:pPr marL="0" indent="0" algn="just">
              <a:lnSpc>
                <a:spcPct val="100000"/>
              </a:lnSpc>
              <a:buNone/>
            </a:pPr>
            <a:r>
              <a:rPr lang="en-US" sz="1800" dirty="0">
                <a:effectLst/>
                <a:latin typeface="Times New Roman" panose="02020603050405020304" pitchFamily="18" charset="0"/>
                <a:cs typeface="Times New Roman" panose="02020603050405020304" pitchFamily="18" charset="0"/>
              </a:rPr>
              <a:t>Logistic Regressions </a:t>
            </a:r>
          </a:p>
          <a:p>
            <a:pPr marL="0" indent="0" algn="just">
              <a:lnSpc>
                <a:spcPct val="100000"/>
              </a:lnSpc>
              <a:buNone/>
            </a:pPr>
            <a:r>
              <a:rPr lang="en-US" sz="1800" dirty="0">
                <a:effectLst/>
                <a:latin typeface="Times New Roman" panose="02020603050405020304" pitchFamily="18" charset="0"/>
                <a:cs typeface="Times New Roman" panose="02020603050405020304" pitchFamily="18" charset="0"/>
              </a:rPr>
              <a:t>Decision Trees</a:t>
            </a:r>
          </a:p>
          <a:p>
            <a:pPr marL="0" indent="0" algn="just">
              <a:lnSpc>
                <a:spcPct val="100000"/>
              </a:lnSpc>
              <a:buNone/>
            </a:pPr>
            <a:r>
              <a:rPr lang="en-US" sz="1800" dirty="0">
                <a:effectLst/>
                <a:latin typeface="Times New Roman" panose="02020603050405020304" pitchFamily="18" charset="0"/>
                <a:cs typeface="Times New Roman" panose="02020603050405020304" pitchFamily="18" charset="0"/>
              </a:rPr>
              <a:t>Random Forests</a:t>
            </a:r>
          </a:p>
          <a:p>
            <a:pPr marL="0" indent="0" algn="just">
              <a:lnSpc>
                <a:spcPct val="100000"/>
              </a:lnSpc>
              <a:buNone/>
            </a:pPr>
            <a:r>
              <a:rPr lang="en-US" sz="1800" dirty="0">
                <a:effectLst/>
                <a:latin typeface="Times New Roman" panose="02020603050405020304" pitchFamily="18" charset="0"/>
                <a:cs typeface="Times New Roman" panose="02020603050405020304" pitchFamily="18" charset="0"/>
              </a:rPr>
              <a:t>Support Vector Machines</a:t>
            </a:r>
          </a:p>
          <a:p>
            <a:pPr marL="0" indent="0" algn="just">
              <a:lnSpc>
                <a:spcPct val="100000"/>
              </a:lnSpc>
              <a:buNone/>
            </a:pPr>
            <a:r>
              <a:rPr lang="en-US" sz="1800" dirty="0">
                <a:effectLst/>
                <a:latin typeface="Times New Roman" panose="02020603050405020304" pitchFamily="18" charset="0"/>
                <a:cs typeface="Times New Roman" panose="02020603050405020304" pitchFamily="18" charset="0"/>
              </a:rPr>
              <a:t>Neural Networks</a:t>
            </a:r>
          </a:p>
          <a:p>
            <a:pPr marL="0" indent="0" algn="just">
              <a:lnSpc>
                <a:spcPct val="100000"/>
              </a:lnSpc>
              <a:buNone/>
            </a:pPr>
            <a:r>
              <a:rPr lang="en-US" sz="1800" dirty="0">
                <a:effectLst/>
                <a:latin typeface="Times New Roman" panose="02020603050405020304" pitchFamily="18" charset="0"/>
                <a:cs typeface="Times New Roman" panose="02020603050405020304" pitchFamily="18" charset="0"/>
              </a:rPr>
              <a:t>Time Series Analysis</a:t>
            </a:r>
          </a:p>
          <a:p>
            <a:pPr marL="0" indent="0" algn="just">
              <a:buNone/>
            </a:pPr>
            <a:r>
              <a:rPr lang="en-US" sz="1800" dirty="0">
                <a:effectLst/>
                <a:latin typeface="Times New Roman" panose="02020603050405020304" pitchFamily="18" charset="0"/>
                <a:cs typeface="Times New Roman" panose="02020603050405020304" pitchFamily="18" charset="0"/>
              </a:rPr>
              <a:t>Using the Artificial Intelligence we were able to analyze the burnout rates of the employees and found the appropriate results in a short period of time . Using AI made the process much more simple and efficient making the cause and prevention easy.</a:t>
            </a:r>
          </a:p>
          <a:p>
            <a:pPr marL="0" indent="0" algn="just">
              <a:buNone/>
            </a:pPr>
            <a:r>
              <a:rPr lang="en-US" sz="1800" dirty="0">
                <a:effectLst/>
                <a:latin typeface="Times New Roman" panose="02020603050405020304" pitchFamily="18" charset="0"/>
                <a:cs typeface="Times New Roman" panose="02020603050405020304" pitchFamily="18" charset="0"/>
              </a:rPr>
              <a:t>Here are some of the results we acquired from the data given showcasing the burnout rates with respective to the designation, gender, resource allowance and organizational types.</a:t>
            </a:r>
          </a:p>
          <a:p>
            <a:pPr marL="0" indent="0" algn="just">
              <a:buNone/>
            </a:pPr>
            <a:endParaRPr lang="en-US" sz="180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55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2731D2-70EE-50BA-637E-4B2465C8391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0021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C23F04-08ED-C85B-F40C-E7AA0BE13885}"/>
              </a:ext>
            </a:extLst>
          </p:cNvPr>
          <p:cNvPicPr>
            <a:picLocks noChangeAspect="1"/>
          </p:cNvPicPr>
          <p:nvPr/>
        </p:nvPicPr>
        <p:blipFill>
          <a:blip r:embed="rId2"/>
          <a:stretch>
            <a:fillRect/>
          </a:stretch>
        </p:blipFill>
        <p:spPr>
          <a:xfrm>
            <a:off x="765213" y="1396790"/>
            <a:ext cx="5158509" cy="1192696"/>
          </a:xfrm>
          <a:prstGeom prst="rect">
            <a:avLst/>
          </a:prstGeom>
        </p:spPr>
      </p:pic>
      <p:pic>
        <p:nvPicPr>
          <p:cNvPr id="5" name="Picture 4">
            <a:extLst>
              <a:ext uri="{FF2B5EF4-FFF2-40B4-BE49-F238E27FC236}">
                <a16:creationId xmlns:a16="http://schemas.microsoft.com/office/drawing/2014/main" id="{EF17ADDF-0A45-B18C-1656-ABBBD4EB83E8}"/>
              </a:ext>
            </a:extLst>
          </p:cNvPr>
          <p:cNvPicPr>
            <a:picLocks noChangeAspect="1"/>
          </p:cNvPicPr>
          <p:nvPr/>
        </p:nvPicPr>
        <p:blipFill>
          <a:blip r:embed="rId3"/>
          <a:stretch>
            <a:fillRect/>
          </a:stretch>
        </p:blipFill>
        <p:spPr>
          <a:xfrm>
            <a:off x="765213" y="3026808"/>
            <a:ext cx="5158509" cy="2500662"/>
          </a:xfrm>
          <a:prstGeom prst="rect">
            <a:avLst/>
          </a:prstGeom>
        </p:spPr>
      </p:pic>
      <p:pic>
        <p:nvPicPr>
          <p:cNvPr id="7" name="Picture 6">
            <a:extLst>
              <a:ext uri="{FF2B5EF4-FFF2-40B4-BE49-F238E27FC236}">
                <a16:creationId xmlns:a16="http://schemas.microsoft.com/office/drawing/2014/main" id="{3C39777A-3A48-E02F-A0E4-ECA7F774AE9F}"/>
              </a:ext>
            </a:extLst>
          </p:cNvPr>
          <p:cNvPicPr>
            <a:picLocks noChangeAspect="1"/>
          </p:cNvPicPr>
          <p:nvPr/>
        </p:nvPicPr>
        <p:blipFill>
          <a:blip r:embed="rId4"/>
          <a:stretch>
            <a:fillRect/>
          </a:stretch>
        </p:blipFill>
        <p:spPr>
          <a:xfrm>
            <a:off x="6397386" y="3026808"/>
            <a:ext cx="5158509" cy="2500662"/>
          </a:xfrm>
          <a:prstGeom prst="rect">
            <a:avLst/>
          </a:prstGeom>
        </p:spPr>
      </p:pic>
      <p:pic>
        <p:nvPicPr>
          <p:cNvPr id="9" name="Picture 8">
            <a:extLst>
              <a:ext uri="{FF2B5EF4-FFF2-40B4-BE49-F238E27FC236}">
                <a16:creationId xmlns:a16="http://schemas.microsoft.com/office/drawing/2014/main" id="{D620D659-159C-EA80-6D0C-934CBFAEDDCF}"/>
              </a:ext>
            </a:extLst>
          </p:cNvPr>
          <p:cNvPicPr>
            <a:picLocks noChangeAspect="1"/>
          </p:cNvPicPr>
          <p:nvPr/>
        </p:nvPicPr>
        <p:blipFill>
          <a:blip r:embed="rId5"/>
          <a:stretch>
            <a:fillRect/>
          </a:stretch>
        </p:blipFill>
        <p:spPr>
          <a:xfrm>
            <a:off x="6397385" y="1396790"/>
            <a:ext cx="5158509" cy="1192696"/>
          </a:xfrm>
          <a:prstGeom prst="rect">
            <a:avLst/>
          </a:prstGeom>
        </p:spPr>
      </p:pic>
    </p:spTree>
    <p:extLst>
      <p:ext uri="{BB962C8B-B14F-4D97-AF65-F5344CB8AC3E}">
        <p14:creationId xmlns:p14="http://schemas.microsoft.com/office/powerpoint/2010/main" val="177133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A380-DADC-05D3-3B70-DA6557F606B5}"/>
              </a:ext>
            </a:extLst>
          </p:cNvPr>
          <p:cNvSpPr>
            <a:spLocks noGrp="1"/>
          </p:cNvSpPr>
          <p:nvPr>
            <p:ph type="title"/>
          </p:nvPr>
        </p:nvSpPr>
        <p:spPr>
          <a:xfrm>
            <a:off x="1141413" y="618518"/>
            <a:ext cx="9905998" cy="852473"/>
          </a:xfrm>
        </p:spPr>
        <p:txBody>
          <a:bodyPr>
            <a:normAutofit/>
          </a:bodyPr>
          <a:lstStyle/>
          <a:p>
            <a:r>
              <a:rPr lang="en-US" sz="2800" b="1" dirty="0">
                <a:effectLst/>
                <a:latin typeface="Times New Roman" panose="02020603050405020304" pitchFamily="18" charset="0"/>
                <a:cs typeface="Times New Roman" panose="02020603050405020304" pitchFamily="18" charset="0"/>
              </a:rPr>
              <a:t>Results :</a:t>
            </a:r>
            <a:endParaRPr lang="en-US" sz="2800" dirty="0">
              <a:effectLst/>
            </a:endParaRPr>
          </a:p>
        </p:txBody>
      </p:sp>
      <p:sp>
        <p:nvSpPr>
          <p:cNvPr id="3" name="Content Placeholder 2">
            <a:extLst>
              <a:ext uri="{FF2B5EF4-FFF2-40B4-BE49-F238E27FC236}">
                <a16:creationId xmlns:a16="http://schemas.microsoft.com/office/drawing/2014/main" id="{347DFA7C-FE35-D564-C62A-0B3FACF38555}"/>
              </a:ext>
            </a:extLst>
          </p:cNvPr>
          <p:cNvSpPr>
            <a:spLocks noGrp="1"/>
          </p:cNvSpPr>
          <p:nvPr>
            <p:ph idx="1"/>
          </p:nvPr>
        </p:nvSpPr>
        <p:spPr>
          <a:xfrm>
            <a:off x="1141412" y="1643269"/>
            <a:ext cx="9905999" cy="4147931"/>
          </a:xfrm>
        </p:spPr>
        <p:txBody>
          <a:bodyPr>
            <a:normAutofit/>
          </a:bodyPr>
          <a:lstStyle/>
          <a:p>
            <a:pPr algn="just"/>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Through analysis, you may discover the key risk factors and patterns associated with burnout within your organization. This could include workload, job demands, lack of support, or specific organizational characteristics. Understanding these factors can guide the development of targeted </a:t>
            </a:r>
          </a:p>
          <a:p>
            <a:pPr algn="just"/>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By utilizing predictive models, you can identify employees who are at a higher risk of experiencing burnout. The models can assign probabilities or risk scores to each individual, enabling you to prioritize interventions and support for those who need it the most.</a:t>
            </a:r>
          </a:p>
          <a:p>
            <a:pPr algn="just"/>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Burnout analysis can shed light on the impact of burnout on organizational outcomes. This may include measuring the correlation between burnout levels and productivity, absenteeism rates, turnover rates, or employee engagement. Such insights can help quantify the costs and consequences of burnout and emphasize the need for intervention.</a:t>
            </a:r>
          </a:p>
        </p:txBody>
      </p:sp>
    </p:spTree>
    <p:extLst>
      <p:ext uri="{BB962C8B-B14F-4D97-AF65-F5344CB8AC3E}">
        <p14:creationId xmlns:p14="http://schemas.microsoft.com/office/powerpoint/2010/main" val="186927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A00FC7-5091-B3CF-C93C-3AEACA857392}"/>
              </a:ext>
            </a:extLst>
          </p:cNvPr>
          <p:cNvPicPr>
            <a:picLocks noChangeAspect="1"/>
          </p:cNvPicPr>
          <p:nvPr/>
        </p:nvPicPr>
        <p:blipFill>
          <a:blip r:embed="rId2"/>
          <a:stretch>
            <a:fillRect/>
          </a:stretch>
        </p:blipFill>
        <p:spPr>
          <a:xfrm>
            <a:off x="2782957" y="0"/>
            <a:ext cx="6520069" cy="6857999"/>
          </a:xfrm>
          <a:prstGeom prst="rect">
            <a:avLst/>
          </a:prstGeom>
        </p:spPr>
      </p:pic>
    </p:spTree>
    <p:extLst>
      <p:ext uri="{BB962C8B-B14F-4D97-AF65-F5344CB8AC3E}">
        <p14:creationId xmlns:p14="http://schemas.microsoft.com/office/powerpoint/2010/main" val="388673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1019B-1D9A-A02D-16F0-DF29B238B8AB}"/>
              </a:ext>
            </a:extLst>
          </p:cNvPr>
          <p:cNvSpPr>
            <a:spLocks noGrp="1"/>
          </p:cNvSpPr>
          <p:nvPr>
            <p:ph type="title"/>
          </p:nvPr>
        </p:nvSpPr>
        <p:spPr>
          <a:xfrm>
            <a:off x="1141413" y="618518"/>
            <a:ext cx="9905998" cy="1011499"/>
          </a:xfrm>
        </p:spPr>
        <p:txBody>
          <a:bodyPr>
            <a:normAutofit/>
          </a:bodyPr>
          <a:lstStyle/>
          <a:p>
            <a:r>
              <a:rPr lang="en-US" sz="2800" dirty="0">
                <a:effectLst/>
                <a:latin typeface="Times New Roman" panose="02020603050405020304" pitchFamily="18" charset="0"/>
                <a:cs typeface="Times New Roman" panose="02020603050405020304" pitchFamily="18" charset="0"/>
              </a:rPr>
              <a:t>links :</a:t>
            </a:r>
          </a:p>
        </p:txBody>
      </p:sp>
      <p:sp>
        <p:nvSpPr>
          <p:cNvPr id="3" name="Content Placeholder 2">
            <a:extLst>
              <a:ext uri="{FF2B5EF4-FFF2-40B4-BE49-F238E27FC236}">
                <a16:creationId xmlns:a16="http://schemas.microsoft.com/office/drawing/2014/main" id="{02E0F07C-E7CC-ECE1-1CD7-F664AC1DE56A}"/>
              </a:ext>
            </a:extLst>
          </p:cNvPr>
          <p:cNvSpPr>
            <a:spLocks noGrp="1"/>
          </p:cNvSpPr>
          <p:nvPr>
            <p:ph idx="1"/>
          </p:nvPr>
        </p:nvSpPr>
        <p:spPr>
          <a:xfrm>
            <a:off x="1141412" y="1505243"/>
            <a:ext cx="9905999" cy="4285958"/>
          </a:xfrm>
        </p:spPr>
        <p:txBody>
          <a:bodyPr/>
          <a:lstStyle/>
          <a:p>
            <a:r>
              <a:rPr lang="en-US" sz="1800" dirty="0">
                <a:latin typeface="Times New Roman" panose="02020603050405020304" pitchFamily="18" charset="0"/>
                <a:cs typeface="Times New Roman" panose="02020603050405020304" pitchFamily="18" charset="0"/>
              </a:rPr>
              <a:t>Employee burnout source code</a:t>
            </a:r>
          </a:p>
          <a:p>
            <a:pPr marL="457200" lvl="1" indent="0">
              <a:buNone/>
            </a:pPr>
            <a:r>
              <a:rPr lang="en-US" sz="180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https://drive.google.com/drive/my-drive</a:t>
            </a:r>
          </a:p>
          <a:p>
            <a:r>
              <a:rPr lang="en-US" sz="180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https://www.ncbi.nlm.nih.gov/pmc/articles/PMC4911781/#:~:text=The%20three%20key%20dimensions%20of,ineffectiveness%20and%20lack%20of%20accomplishment</a:t>
            </a:r>
            <a:endParaRPr lang="en-US" sz="1800" dirty="0">
              <a:effectLst/>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https://www.kaggle.com/code/mazharjamdar/employee-burnout/input</a:t>
            </a:r>
            <a:endParaRPr lang="en-US"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030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E02A-1BDD-AFFC-CB76-74B9460EA90F}"/>
              </a:ext>
            </a:extLst>
          </p:cNvPr>
          <p:cNvSpPr>
            <a:spLocks noGrp="1"/>
          </p:cNvSpPr>
          <p:nvPr>
            <p:ph type="title"/>
          </p:nvPr>
        </p:nvSpPr>
        <p:spPr>
          <a:xfrm>
            <a:off x="1141413" y="618518"/>
            <a:ext cx="9905998" cy="1051256"/>
          </a:xfrm>
        </p:spPr>
        <p:txBody>
          <a:bodyPr>
            <a:normAutofit/>
          </a:bodyPr>
          <a:lstStyle/>
          <a:p>
            <a:r>
              <a:rPr lang="en-US" sz="2800" b="1" dirty="0">
                <a:effectLst/>
                <a:latin typeface="Times New Roman" panose="02020603050405020304" pitchFamily="18" charset="0"/>
                <a:cs typeface="Times New Roman" panose="02020603050405020304" pitchFamily="18" charset="0"/>
              </a:rPr>
              <a:t>Student details :</a:t>
            </a:r>
          </a:p>
        </p:txBody>
      </p:sp>
      <p:sp>
        <p:nvSpPr>
          <p:cNvPr id="3" name="Content Placeholder 2">
            <a:extLst>
              <a:ext uri="{FF2B5EF4-FFF2-40B4-BE49-F238E27FC236}">
                <a16:creationId xmlns:a16="http://schemas.microsoft.com/office/drawing/2014/main" id="{D4D29706-0932-E1DB-911B-EF4826AF1EFB}"/>
              </a:ext>
            </a:extLst>
          </p:cNvPr>
          <p:cNvSpPr>
            <a:spLocks noGrp="1"/>
          </p:cNvSpPr>
          <p:nvPr>
            <p:ph idx="1"/>
          </p:nvPr>
        </p:nvSpPr>
        <p:spPr>
          <a:xfrm>
            <a:off x="1141412" y="1537252"/>
            <a:ext cx="9905999" cy="4253949"/>
          </a:xfrm>
        </p:spPr>
        <p:txBody>
          <a:bodyPr>
            <a:normAutofit/>
          </a:bodyPr>
          <a:lstStyle/>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Name : </a:t>
            </a:r>
            <a:r>
              <a:rPr lang="en-US" sz="1800" dirty="0">
                <a:latin typeface="Times New Roman" panose="02020603050405020304" pitchFamily="18" charset="0"/>
                <a:cs typeface="Times New Roman" panose="02020603050405020304" pitchFamily="18" charset="0"/>
              </a:rPr>
              <a:t>Deepika </a:t>
            </a:r>
            <a:r>
              <a:rPr lang="en-US" sz="1800" dirty="0" err="1">
                <a:latin typeface="Times New Roman" panose="02020603050405020304" pitchFamily="18" charset="0"/>
                <a:cs typeface="Times New Roman" panose="02020603050405020304" pitchFamily="18" charset="0"/>
              </a:rPr>
              <a:t>Jonnakuti</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err="1">
                <a:latin typeface="Times New Roman" panose="02020603050405020304" pitchFamily="18" charset="0"/>
                <a:cs typeface="Times New Roman" panose="02020603050405020304" pitchFamily="18" charset="0"/>
              </a:rPr>
              <a:t>SkillsBuild</a:t>
            </a:r>
            <a:r>
              <a:rPr lang="en-US" sz="1800" b="1" dirty="0">
                <a:latin typeface="Times New Roman" panose="02020603050405020304" pitchFamily="18" charset="0"/>
                <a:cs typeface="Times New Roman" panose="02020603050405020304" pitchFamily="18" charset="0"/>
              </a:rPr>
              <a:t> Email ID :</a:t>
            </a:r>
            <a:r>
              <a:rPr lang="en-US" sz="1800" b="1" dirty="0">
                <a:solidFill>
                  <a:srgbClr val="7030A0"/>
                </a:solidFill>
                <a:latin typeface="Times New Roman" panose="02020603050405020304" pitchFamily="18" charset="0"/>
                <a:cs typeface="Times New Roman" panose="02020603050405020304" pitchFamily="18" charset="0"/>
              </a:rPr>
              <a:t> </a:t>
            </a:r>
            <a:r>
              <a:rPr lang="en-US" sz="1800" dirty="0">
                <a:solidFill>
                  <a:srgbClr val="7030A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deepikajonnkuti@gmail.com</a:t>
            </a:r>
            <a:endParaRPr lang="en-US" sz="1800" dirty="0">
              <a:solidFill>
                <a:srgbClr val="7030A0"/>
              </a:solidFill>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College Name : </a:t>
            </a:r>
            <a:r>
              <a:rPr lang="en-US" sz="1800" b="0" i="0" dirty="0" err="1">
                <a:effectLst/>
                <a:latin typeface="Times New Roman" panose="02020603050405020304" pitchFamily="18" charset="0"/>
                <a:cs typeface="Times New Roman" panose="02020603050405020304" pitchFamily="18" charset="0"/>
              </a:rPr>
              <a:t>Vignan's</a:t>
            </a:r>
            <a:r>
              <a:rPr lang="en-US" sz="1800" b="0" i="0" dirty="0">
                <a:effectLst/>
                <a:latin typeface="Times New Roman" panose="02020603050405020304" pitchFamily="18" charset="0"/>
                <a:cs typeface="Times New Roman" panose="02020603050405020304" pitchFamily="18" charset="0"/>
              </a:rPr>
              <a:t> </a:t>
            </a:r>
            <a:r>
              <a:rPr lang="en-US" sz="1800" b="0" i="0" dirty="0" err="1">
                <a:effectLst/>
                <a:latin typeface="Times New Roman" panose="02020603050405020304" pitchFamily="18" charset="0"/>
                <a:cs typeface="Times New Roman" panose="02020603050405020304" pitchFamily="18" charset="0"/>
              </a:rPr>
              <a:t>Nirula</a:t>
            </a:r>
            <a:r>
              <a:rPr lang="en-US" sz="1800" b="0" i="0" dirty="0">
                <a:effectLst/>
                <a:latin typeface="Times New Roman" panose="02020603050405020304" pitchFamily="18" charset="0"/>
                <a:cs typeface="Times New Roman" panose="02020603050405020304" pitchFamily="18" charset="0"/>
              </a:rPr>
              <a:t> Institute of Technology and Science for Women</a:t>
            </a:r>
          </a:p>
          <a:p>
            <a:pPr marL="0" indent="0">
              <a:buNone/>
            </a:pPr>
            <a:r>
              <a:rPr lang="en-US" sz="1800" b="1" dirty="0">
                <a:latin typeface="Times New Roman" panose="02020603050405020304" pitchFamily="18" charset="0"/>
                <a:cs typeface="Times New Roman" panose="02020603050405020304" pitchFamily="18" charset="0"/>
              </a:rPr>
              <a:t>College State: </a:t>
            </a:r>
            <a:r>
              <a:rPr lang="en-US" sz="1800" dirty="0">
                <a:latin typeface="Times New Roman" panose="02020603050405020304" pitchFamily="18" charset="0"/>
                <a:cs typeface="Times New Roman" panose="02020603050405020304" pitchFamily="18" charset="0"/>
              </a:rPr>
              <a:t>Andhra Pradesh</a:t>
            </a:r>
          </a:p>
          <a:p>
            <a:pPr marL="0" indent="0">
              <a:buNone/>
            </a:pPr>
            <a:r>
              <a:rPr lang="en-US" sz="1800" b="1" dirty="0">
                <a:latin typeface="Times New Roman" panose="02020603050405020304" pitchFamily="18" charset="0"/>
                <a:cs typeface="Times New Roman" panose="02020603050405020304" pitchFamily="18" charset="0"/>
              </a:rPr>
              <a:t>Internship Domain : </a:t>
            </a:r>
            <a:r>
              <a:rPr lang="en-US" sz="1800" dirty="0">
                <a:latin typeface="Times New Roman" panose="02020603050405020304" pitchFamily="18" charset="0"/>
                <a:cs typeface="Times New Roman" panose="02020603050405020304" pitchFamily="18" charset="0"/>
              </a:rPr>
              <a:t>Artificial Intelligence</a:t>
            </a:r>
          </a:p>
          <a:p>
            <a:pPr marL="0" indent="0">
              <a:buNone/>
            </a:pPr>
            <a:r>
              <a:rPr lang="en-US" sz="1800" b="1" dirty="0">
                <a:latin typeface="Times New Roman" panose="02020603050405020304" pitchFamily="18" charset="0"/>
                <a:cs typeface="Times New Roman" panose="02020603050405020304" pitchFamily="18" charset="0"/>
              </a:rPr>
              <a:t>Internship Start Date : </a:t>
            </a:r>
            <a:r>
              <a:rPr lang="en-US" sz="1800" dirty="0">
                <a:latin typeface="Times New Roman" panose="02020603050405020304" pitchFamily="18" charset="0"/>
                <a:cs typeface="Times New Roman" panose="02020603050405020304" pitchFamily="18" charset="0"/>
              </a:rPr>
              <a:t>09/06/2023</a:t>
            </a:r>
          </a:p>
          <a:p>
            <a:pPr marL="0" indent="0">
              <a:buNone/>
            </a:pPr>
            <a:r>
              <a:rPr lang="en-US" sz="1800" b="1" dirty="0">
                <a:latin typeface="Times New Roman" panose="02020603050405020304" pitchFamily="18" charset="0"/>
                <a:cs typeface="Times New Roman" panose="02020603050405020304" pitchFamily="18" charset="0"/>
              </a:rPr>
              <a:t>Internship End Date </a:t>
            </a:r>
            <a:r>
              <a:rPr lang="en-US" sz="1800" b="1">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23/07/2023</a:t>
            </a: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07EB74A-6D47-F2A1-1159-C97A483B54BC}"/>
              </a:ext>
            </a:extLst>
          </p:cNvPr>
          <p:cNvPicPr>
            <a:picLocks noChangeAspect="1"/>
          </p:cNvPicPr>
          <p:nvPr/>
        </p:nvPicPr>
        <p:blipFill>
          <a:blip r:embed="rId3"/>
          <a:stretch>
            <a:fillRect/>
          </a:stretch>
        </p:blipFill>
        <p:spPr>
          <a:xfrm>
            <a:off x="8699176" y="1989545"/>
            <a:ext cx="2348236" cy="2878910"/>
          </a:xfrm>
          <a:prstGeom prst="rect">
            <a:avLst/>
          </a:prstGeom>
        </p:spPr>
      </p:pic>
    </p:spTree>
    <p:extLst>
      <p:ext uri="{BB962C8B-B14F-4D97-AF65-F5344CB8AC3E}">
        <p14:creationId xmlns:p14="http://schemas.microsoft.com/office/powerpoint/2010/main" val="225196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5122-D669-8C36-3187-85AA8D44AF3B}"/>
              </a:ext>
            </a:extLst>
          </p:cNvPr>
          <p:cNvSpPr>
            <a:spLocks noGrp="1"/>
          </p:cNvSpPr>
          <p:nvPr>
            <p:ph type="title"/>
          </p:nvPr>
        </p:nvSpPr>
        <p:spPr/>
        <p:txBody>
          <a:bodyPr>
            <a:normAutofit/>
          </a:bodyPr>
          <a:lstStyle/>
          <a:p>
            <a:r>
              <a:rPr lang="en-US" sz="2800" b="1" kern="0" spc="-121" dirty="0">
                <a:effectLst/>
                <a:latin typeface="Times New Roman" panose="02020603050405020304" pitchFamily="18" charset="0"/>
                <a:ea typeface="p22-mackinac-pro" pitchFamily="34" charset="-122"/>
                <a:cs typeface="Times New Roman" panose="02020603050405020304" pitchFamily="18" charset="0"/>
              </a:rPr>
              <a:t>Employee Burnout Analysis :</a:t>
            </a:r>
            <a:endParaRPr lang="en-US" sz="2800" b="1" dirty="0">
              <a:effectLst/>
            </a:endParaRPr>
          </a:p>
        </p:txBody>
      </p:sp>
      <p:sp>
        <p:nvSpPr>
          <p:cNvPr id="3" name="Content Placeholder 2">
            <a:extLst>
              <a:ext uri="{FF2B5EF4-FFF2-40B4-BE49-F238E27FC236}">
                <a16:creationId xmlns:a16="http://schemas.microsoft.com/office/drawing/2014/main" id="{8DF13ACC-C39E-1668-C47D-4BFD7C0A57D0}"/>
              </a:ext>
            </a:extLst>
          </p:cNvPr>
          <p:cNvSpPr>
            <a:spLocks noGrp="1"/>
          </p:cNvSpPr>
          <p:nvPr>
            <p:ph idx="1"/>
          </p:nvPr>
        </p:nvSpPr>
        <p:spPr>
          <a:xfrm>
            <a:off x="1141413" y="2249487"/>
            <a:ext cx="5967758" cy="3541714"/>
          </a:xfrm>
        </p:spPr>
        <p:txBody>
          <a:bodyPr/>
          <a:lstStyle/>
          <a:p>
            <a:pPr algn="just"/>
            <a:r>
              <a:rPr lang="en-US" sz="1800" dirty="0">
                <a:latin typeface="Times New Roman" panose="02020603050405020304" pitchFamily="18" charset="0"/>
                <a:cs typeface="Times New Roman" panose="02020603050405020304" pitchFamily="18" charset="0"/>
              </a:rPr>
              <a:t>One of the main factors contributing to employee burnout is a lack of work-life balance. Many workers put in long hours and do not take enough breaks, leading to exhaustion and stress.</a:t>
            </a:r>
          </a:p>
          <a:p>
            <a:pPr algn="just"/>
            <a:r>
              <a:rPr lang="en-US" sz="1800" dirty="0">
                <a:latin typeface="Times New Roman" panose="02020603050405020304" pitchFamily="18" charset="0"/>
                <a:cs typeface="Times New Roman" panose="02020603050405020304" pitchFamily="18" charset="0"/>
              </a:rPr>
              <a:t>Companies lose billions of dollars a year due to the epidemic of employee burnout that is prevalent today. It results in increased absenteeism, personnel turnover, and decreased productivity.</a:t>
            </a:r>
          </a:p>
        </p:txBody>
      </p:sp>
      <p:pic>
        <p:nvPicPr>
          <p:cNvPr id="1028" name="Picture 4" descr="7 Signs Of Employee Burnout And How To Mitigate Them - projectcubicle">
            <a:extLst>
              <a:ext uri="{FF2B5EF4-FFF2-40B4-BE49-F238E27FC236}">
                <a16:creationId xmlns:a16="http://schemas.microsoft.com/office/drawing/2014/main" id="{24B1437F-4B9B-7614-1E25-9B44F9125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571" y="2223387"/>
            <a:ext cx="2922725" cy="359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5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26E9-18C3-612A-B050-D7CDAB474267}"/>
              </a:ext>
            </a:extLst>
          </p:cNvPr>
          <p:cNvSpPr>
            <a:spLocks noGrp="1"/>
          </p:cNvSpPr>
          <p:nvPr>
            <p:ph type="title"/>
          </p:nvPr>
        </p:nvSpPr>
        <p:spPr>
          <a:xfrm>
            <a:off x="1141413" y="618518"/>
            <a:ext cx="9905998" cy="984995"/>
          </a:xfrm>
        </p:spPr>
        <p:txBody>
          <a:bodyPr>
            <a:normAutofit/>
          </a:bodyPr>
          <a:lstStyle/>
          <a:p>
            <a:r>
              <a:rPr lang="en-US" sz="2800" b="1" kern="0" spc="-131" dirty="0">
                <a:effectLst/>
                <a:latin typeface="Times New Roman" panose="02020603050405020304" pitchFamily="18" charset="0"/>
                <a:ea typeface="p22-mackinac-pro" pitchFamily="34" charset="-122"/>
                <a:cs typeface="Times New Roman" panose="02020603050405020304" pitchFamily="18" charset="0"/>
              </a:rPr>
              <a:t>Agenda</a:t>
            </a:r>
            <a:r>
              <a:rPr lang="en-US" sz="2800" b="1" kern="0" spc="-131" dirty="0">
                <a:latin typeface="Times New Roman" panose="02020603050405020304" pitchFamily="18" charset="0"/>
                <a:ea typeface="p22-mackinac-pro" pitchFamily="34" charset="-122"/>
                <a:cs typeface="Times New Roman" panose="02020603050405020304" pitchFamily="18" charset="0"/>
              </a:rPr>
              <a:t> :</a:t>
            </a:r>
            <a:endParaRPr lang="en-US" sz="2800" dirty="0"/>
          </a:p>
        </p:txBody>
      </p:sp>
      <p:sp>
        <p:nvSpPr>
          <p:cNvPr id="3" name="Content Placeholder 2">
            <a:extLst>
              <a:ext uri="{FF2B5EF4-FFF2-40B4-BE49-F238E27FC236}">
                <a16:creationId xmlns:a16="http://schemas.microsoft.com/office/drawing/2014/main" id="{290E25CE-072E-56C2-B867-915DE0CC55E0}"/>
              </a:ext>
            </a:extLst>
          </p:cNvPr>
          <p:cNvSpPr>
            <a:spLocks noGrp="1"/>
          </p:cNvSpPr>
          <p:nvPr>
            <p:ph idx="1"/>
          </p:nvPr>
        </p:nvSpPr>
        <p:spPr>
          <a:xfrm>
            <a:off x="1141412" y="1868557"/>
            <a:ext cx="9905999" cy="3922644"/>
          </a:xfrm>
        </p:spPr>
        <p:txBody>
          <a:bodyPr>
            <a:normAutofit/>
          </a:bodyPr>
          <a:lstStyle/>
          <a:p>
            <a:pPr algn="just"/>
            <a:r>
              <a:rPr lang="en-US" sz="1800" dirty="0">
                <a:latin typeface="Times New Roman" panose="02020603050405020304" pitchFamily="18" charset="0"/>
                <a:cs typeface="Times New Roman" panose="02020603050405020304" pitchFamily="18" charset="0"/>
              </a:rPr>
              <a:t>Early detection of these warning signs is essential since employee burnout has an impact on your team's general health as well as your bottom line. </a:t>
            </a:r>
          </a:p>
          <a:p>
            <a:pPr algn="just"/>
            <a:r>
              <a:rPr lang="en-US" sz="1800" dirty="0">
                <a:latin typeface="Times New Roman" panose="02020603050405020304" pitchFamily="18" charset="0"/>
                <a:cs typeface="Times New Roman" panose="02020603050405020304" pitchFamily="18" charset="0"/>
              </a:rPr>
              <a:t> Additionally, it may hinder your capacity to expand your firm swiftly.</a:t>
            </a:r>
          </a:p>
          <a:p>
            <a:pPr algn="just"/>
            <a:r>
              <a:rPr lang="en-US" sz="1800" dirty="0">
                <a:latin typeface="Times New Roman" panose="02020603050405020304" pitchFamily="18" charset="0"/>
                <a:cs typeface="Times New Roman" panose="02020603050405020304" pitchFamily="18" charset="0"/>
              </a:rPr>
              <a:t>Burnout can lead to poorer self-esteem, less involvement and loyalty, and poor customer service.</a:t>
            </a:r>
          </a:p>
          <a:p>
            <a:pPr algn="just"/>
            <a:r>
              <a:rPr lang="en-US" sz="1800" b="0" i="0" dirty="0">
                <a:effectLst/>
                <a:latin typeface="Times New Roman" panose="02020603050405020304" pitchFamily="18" charset="0"/>
                <a:cs typeface="Times New Roman" panose="02020603050405020304" pitchFamily="18" charset="0"/>
              </a:rPr>
              <a:t>Chronic fatigue, disengagement, low motivation and poor performance are some telltale signs of Employee</a:t>
            </a:r>
            <a:r>
              <a:rPr lang="en-US" sz="1800" b="0" i="0" u="sng"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burnout that companies need to pay close attention to. </a:t>
            </a:r>
          </a:p>
          <a:p>
            <a:pPr algn="just"/>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If your best employees suddenly aren’t completing projects, are falling short on goals or have gone quiet, you       may be dealing with a staff that’s burned out.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90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30A5-7B8D-2F95-7EAC-08A845E34834}"/>
              </a:ext>
            </a:extLst>
          </p:cNvPr>
          <p:cNvSpPr>
            <a:spLocks noGrp="1"/>
          </p:cNvSpPr>
          <p:nvPr>
            <p:ph type="title"/>
          </p:nvPr>
        </p:nvSpPr>
        <p:spPr>
          <a:xfrm>
            <a:off x="1141413" y="327514"/>
            <a:ext cx="9905998" cy="1478570"/>
          </a:xfrm>
        </p:spPr>
        <p:txBody>
          <a:bodyPr>
            <a:normAutofit/>
          </a:bodyPr>
          <a:lstStyle/>
          <a:p>
            <a:r>
              <a:rPr lang="en-US" sz="2800" b="1" kern="0" spc="-131" dirty="0">
                <a:effectLst/>
                <a:latin typeface="Times New Roman" panose="02020603050405020304" pitchFamily="18" charset="0"/>
                <a:ea typeface="p22-mackinac-pro" pitchFamily="34" charset="-122"/>
                <a:cs typeface="Times New Roman" panose="02020603050405020304" pitchFamily="18" charset="0"/>
              </a:rPr>
              <a:t>Project Overview :</a:t>
            </a:r>
            <a:endParaRPr lang="en-US" sz="2800" dirty="0">
              <a:effectLst/>
            </a:endParaRPr>
          </a:p>
        </p:txBody>
      </p:sp>
      <p:sp>
        <p:nvSpPr>
          <p:cNvPr id="3" name="Content Placeholder 2">
            <a:extLst>
              <a:ext uri="{FF2B5EF4-FFF2-40B4-BE49-F238E27FC236}">
                <a16:creationId xmlns:a16="http://schemas.microsoft.com/office/drawing/2014/main" id="{2D5C4A47-90EC-CA6C-E65B-D05C50F40211}"/>
              </a:ext>
            </a:extLst>
          </p:cNvPr>
          <p:cNvSpPr>
            <a:spLocks noGrp="1"/>
          </p:cNvSpPr>
          <p:nvPr>
            <p:ph idx="1"/>
          </p:nvPr>
        </p:nvSpPr>
        <p:spPr/>
        <p:txBody>
          <a:bodyPr>
            <a:normAutofit/>
          </a:bodyPr>
          <a:lstStyle/>
          <a:p>
            <a:pPr marL="0" indent="0" algn="just">
              <a:buNone/>
            </a:pPr>
            <a:r>
              <a:rPr lang="en-US" sz="1800" b="1" kern="0" spc="-66" dirty="0">
                <a:solidFill>
                  <a:srgbClr val="272525"/>
                </a:solidFill>
                <a:effectLst/>
                <a:latin typeface="Times New Roman" panose="02020603050405020304" pitchFamily="18" charset="0"/>
                <a:ea typeface="p22-mackinac-pro" pitchFamily="34" charset="-122"/>
                <a:cs typeface="Times New Roman" panose="02020603050405020304" pitchFamily="18" charset="0"/>
              </a:rPr>
              <a:t>Introduction</a:t>
            </a:r>
            <a:endParaRPr lang="en-US" sz="1800" dirty="0">
              <a:effectLst/>
              <a:latin typeface="Times New Roman" panose="02020603050405020304" pitchFamily="18" charset="0"/>
              <a:cs typeface="Times New Roman" panose="02020603050405020304" pitchFamily="18" charset="0"/>
            </a:endParaRPr>
          </a:p>
          <a:p>
            <a:pPr marL="0" indent="0" algn="just">
              <a:buNone/>
            </a:pPr>
            <a:r>
              <a:rPr lang="en-US" sz="1800" dirty="0" err="1">
                <a:effectLst/>
                <a:latin typeface="Times New Roman" panose="02020603050405020304" pitchFamily="18" charset="0"/>
                <a:cs typeface="Times New Roman" panose="02020603050405020304" pitchFamily="18" charset="0"/>
              </a:rPr>
              <a:t>Utilising</a:t>
            </a:r>
            <a:r>
              <a:rPr lang="en-US" sz="1800" dirty="0">
                <a:effectLst/>
                <a:latin typeface="Times New Roman" panose="02020603050405020304" pitchFamily="18" charset="0"/>
                <a:cs typeface="Times New Roman" panose="02020603050405020304" pitchFamily="18" charset="0"/>
              </a:rPr>
              <a:t> artificial intelligence and machine learning techniques, the project's goal is to understand employee burnout and take steps to avoid it.</a:t>
            </a:r>
          </a:p>
          <a:p>
            <a:pPr marL="0" indent="0" algn="just">
              <a:buNone/>
            </a:pPr>
            <a:r>
              <a:rPr lang="en-US" sz="1800" b="1" kern="0" spc="-66" dirty="0">
                <a:solidFill>
                  <a:srgbClr val="272525"/>
                </a:solidFill>
                <a:effectLst/>
                <a:latin typeface="Times New Roman" panose="02020603050405020304" pitchFamily="18" charset="0"/>
                <a:ea typeface="p22-mackinac-pro" pitchFamily="34" charset="-122"/>
                <a:cs typeface="Times New Roman" panose="02020603050405020304" pitchFamily="18" charset="0"/>
              </a:rPr>
              <a:t>Data Collection</a:t>
            </a:r>
            <a:endParaRPr lang="en-US" sz="1800" dirty="0">
              <a:effectLst/>
              <a:latin typeface="Times New Roman" panose="02020603050405020304" pitchFamily="18" charset="0"/>
              <a:cs typeface="Times New Roman" panose="02020603050405020304" pitchFamily="18" charset="0"/>
            </a:endParaRPr>
          </a:p>
          <a:p>
            <a:pPr marL="0" indent="0" algn="just">
              <a:buNone/>
            </a:pPr>
            <a:r>
              <a:rPr lang="en-US" sz="1800" dirty="0">
                <a:effectLst/>
                <a:latin typeface="Times New Roman" panose="02020603050405020304" pitchFamily="18" charset="0"/>
                <a:cs typeface="Times New Roman" panose="02020603050405020304" pitchFamily="18" charset="0"/>
              </a:rPr>
              <a:t>For a better understanding of employee burnout, the project gathers information through surveys, examination of social media postings, examination of emails, and other digital sources.</a:t>
            </a:r>
          </a:p>
        </p:txBody>
      </p:sp>
    </p:spTree>
    <p:extLst>
      <p:ext uri="{BB962C8B-B14F-4D97-AF65-F5344CB8AC3E}">
        <p14:creationId xmlns:p14="http://schemas.microsoft.com/office/powerpoint/2010/main" val="3946312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BD98-3849-97DD-6E6F-98814D8CA52E}"/>
              </a:ext>
            </a:extLst>
          </p:cNvPr>
          <p:cNvSpPr>
            <a:spLocks noGrp="1"/>
          </p:cNvSpPr>
          <p:nvPr>
            <p:ph type="title"/>
          </p:nvPr>
        </p:nvSpPr>
        <p:spPr>
          <a:xfrm>
            <a:off x="1141413" y="618518"/>
            <a:ext cx="9905998" cy="1038004"/>
          </a:xfrm>
        </p:spPr>
        <p:txBody>
          <a:bodyPr>
            <a:normAutofit/>
          </a:bodyPr>
          <a:lstStyle/>
          <a:p>
            <a:r>
              <a:rPr lang="en-US" sz="2800" b="1" dirty="0">
                <a:latin typeface="Times New Roman" panose="02020603050405020304" pitchFamily="18" charset="0"/>
                <a:cs typeface="Times New Roman" panose="02020603050405020304" pitchFamily="18" charset="0"/>
              </a:rPr>
              <a:t>Uses of </a:t>
            </a:r>
            <a:r>
              <a:rPr lang="en-US" sz="2800" b="1" dirty="0">
                <a:effectLst/>
                <a:latin typeface="Times New Roman" panose="02020603050405020304" pitchFamily="18" charset="0"/>
                <a:cs typeface="Times New Roman" panose="02020603050405020304" pitchFamily="18" charset="0"/>
              </a:rPr>
              <a:t>Employe</a:t>
            </a:r>
            <a:r>
              <a:rPr lang="en-US" sz="2800" b="1" dirty="0">
                <a:latin typeface="Times New Roman" panose="02020603050405020304" pitchFamily="18" charset="0"/>
                <a:cs typeface="Times New Roman" panose="02020603050405020304" pitchFamily="18" charset="0"/>
              </a:rPr>
              <a:t> Burnout Analysis :</a:t>
            </a:r>
          </a:p>
        </p:txBody>
      </p:sp>
      <p:sp>
        <p:nvSpPr>
          <p:cNvPr id="3" name="Content Placeholder 2">
            <a:extLst>
              <a:ext uri="{FF2B5EF4-FFF2-40B4-BE49-F238E27FC236}">
                <a16:creationId xmlns:a16="http://schemas.microsoft.com/office/drawing/2014/main" id="{5F11677B-7EDB-FE64-FB6D-124B19CC2506}"/>
              </a:ext>
            </a:extLst>
          </p:cNvPr>
          <p:cNvSpPr>
            <a:spLocks noGrp="1"/>
          </p:cNvSpPr>
          <p:nvPr>
            <p:ph idx="1"/>
          </p:nvPr>
        </p:nvSpPr>
        <p:spPr>
          <a:xfrm>
            <a:off x="1141412" y="1815548"/>
            <a:ext cx="9905999" cy="3975653"/>
          </a:xfrm>
        </p:spPr>
        <p:txBody>
          <a:bodyPr>
            <a:normAutofit/>
          </a:bodyPr>
          <a:lstStyle/>
          <a:p>
            <a:pPr algn="just"/>
            <a:r>
              <a:rPr lang="en-US" sz="1800" dirty="0">
                <a:solidFill>
                  <a:srgbClr val="272525"/>
                </a:solidFill>
                <a:effectLst/>
                <a:latin typeface="Times New Roman" panose="02020603050405020304" pitchFamily="18" charset="0"/>
                <a:ea typeface="Eudoxus Sans" pitchFamily="34" charset="-122"/>
                <a:cs typeface="Times New Roman" panose="02020603050405020304" pitchFamily="18" charset="0"/>
              </a:rPr>
              <a:t>The system creates personalized interventions for employees based on their individual risk factors and needs.</a:t>
            </a:r>
            <a:endParaRPr lang="en-US" sz="1800" dirty="0">
              <a:effectLst/>
              <a:latin typeface="Times New Roman" panose="02020603050405020304" pitchFamily="18" charset="0"/>
              <a:cs typeface="Times New Roman" panose="02020603050405020304" pitchFamily="18" charset="0"/>
            </a:endParaRPr>
          </a:p>
          <a:p>
            <a:pPr algn="just"/>
            <a:r>
              <a:rPr lang="en-US" sz="1800" dirty="0">
                <a:solidFill>
                  <a:srgbClr val="272525"/>
                </a:solidFill>
                <a:effectLst/>
                <a:latin typeface="Times New Roman" panose="02020603050405020304" pitchFamily="18" charset="0"/>
                <a:ea typeface="Eudoxus Sans" pitchFamily="34" charset="-122"/>
                <a:cs typeface="Times New Roman" panose="02020603050405020304" pitchFamily="18" charset="0"/>
              </a:rPr>
              <a:t>The system can be easily integrated into existing HR platforms, making it easy for businesses to adopt.</a:t>
            </a:r>
            <a:endParaRPr lang="en-US" sz="1800" dirty="0">
              <a:effectLst/>
              <a:latin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cs typeface="Times New Roman" panose="02020603050405020304" pitchFamily="18" charset="0"/>
              </a:rPr>
              <a:t>Increased ability to keep employees. Employees are more likely to stay with their present employment when they don't feel too worried. Additionally, a company that encourages a low-stress workplace is a desirable choice for potential employees.</a:t>
            </a:r>
          </a:p>
          <a:p>
            <a:pPr algn="just"/>
            <a:r>
              <a:rPr lang="en-US" sz="1800" dirty="0">
                <a:effectLst/>
                <a:latin typeface="Times New Roman" panose="02020603050405020304" pitchFamily="18" charset="0"/>
                <a:cs typeface="Times New Roman" panose="02020603050405020304" pitchFamily="18" charset="0"/>
              </a:rPr>
              <a:t>Reduced costs to the employer.</a:t>
            </a:r>
          </a:p>
          <a:p>
            <a:pPr algn="just"/>
            <a:r>
              <a:rPr lang="en-US" sz="1800" dirty="0">
                <a:solidFill>
                  <a:srgbClr val="272525"/>
                </a:solidFill>
                <a:effectLst/>
                <a:latin typeface="Times New Roman" panose="02020603050405020304" pitchFamily="18" charset="0"/>
                <a:ea typeface="Eudoxus Sans" pitchFamily="34" charset="-122"/>
                <a:cs typeface="Times New Roman" panose="02020603050405020304" pitchFamily="18" charset="0"/>
              </a:rPr>
              <a:t>The system collects data in real-time, providing managers and employees with up-to-date information about their well-being and productivity.</a:t>
            </a:r>
            <a:endParaRPr lang="en-US"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30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FFB7-DD05-0D05-A8B7-FF1498B1A428}"/>
              </a:ext>
            </a:extLst>
          </p:cNvPr>
          <p:cNvSpPr>
            <a:spLocks noGrp="1"/>
          </p:cNvSpPr>
          <p:nvPr>
            <p:ph type="title"/>
          </p:nvPr>
        </p:nvSpPr>
        <p:spPr/>
        <p:txBody>
          <a:bodyPr>
            <a:normAutofit/>
          </a:bodyPr>
          <a:lstStyle/>
          <a:p>
            <a:r>
              <a:rPr lang="en-US" sz="2800" b="1" kern="0" spc="-126" dirty="0">
                <a:latin typeface="Times New Roman" panose="02020603050405020304" pitchFamily="18" charset="0"/>
                <a:ea typeface="p22-mackinac-pro" pitchFamily="34" charset="-122"/>
                <a:cs typeface="Times New Roman" panose="02020603050405020304" pitchFamily="18" charset="0"/>
              </a:rPr>
              <a:t>End </a:t>
            </a:r>
            <a:r>
              <a:rPr lang="en-US" sz="2800" b="1" kern="0" spc="-126" dirty="0">
                <a:effectLst/>
                <a:latin typeface="Times New Roman" panose="02020603050405020304" pitchFamily="18" charset="0"/>
                <a:ea typeface="p22-mackinac-pro" pitchFamily="34" charset="-122"/>
                <a:cs typeface="Times New Roman" panose="02020603050405020304" pitchFamily="18" charset="0"/>
              </a:rPr>
              <a:t>Users</a:t>
            </a:r>
            <a:r>
              <a:rPr lang="en-US" sz="2800" b="1" kern="0" spc="-126" dirty="0">
                <a:latin typeface="Times New Roman" panose="02020603050405020304" pitchFamily="18" charset="0"/>
                <a:ea typeface="p22-mackinac-pro" pitchFamily="34" charset="-122"/>
                <a:cs typeface="Times New Roman" panose="02020603050405020304" pitchFamily="18" charset="0"/>
              </a:rPr>
              <a:t> :</a:t>
            </a:r>
            <a:endParaRPr lang="en-US" sz="2800" dirty="0"/>
          </a:p>
        </p:txBody>
      </p:sp>
      <p:pic>
        <p:nvPicPr>
          <p:cNvPr id="2050" name="Picture 2" descr="Elements to Build a Strong Employee and Employer Relationship">
            <a:extLst>
              <a:ext uri="{FF2B5EF4-FFF2-40B4-BE49-F238E27FC236}">
                <a16:creationId xmlns:a16="http://schemas.microsoft.com/office/drawing/2014/main" id="{4981396C-1C00-B76A-488C-C0FD87D2A4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79641" y="2379907"/>
            <a:ext cx="4259689" cy="23854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CFA841-E13D-2515-A8B2-151499F1B3F9}"/>
              </a:ext>
            </a:extLst>
          </p:cNvPr>
          <p:cNvSpPr txBox="1"/>
          <p:nvPr/>
        </p:nvSpPr>
        <p:spPr>
          <a:xfrm>
            <a:off x="824948" y="2097088"/>
            <a:ext cx="6102626" cy="29510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solidFill>
                  <a:srgbClr val="272525"/>
                </a:solidFill>
                <a:latin typeface="Times New Roman" panose="02020603050405020304" pitchFamily="18" charset="0"/>
                <a:ea typeface="Eudoxus Sans" pitchFamily="34" charset="-122"/>
                <a:cs typeface="Times New Roman" panose="02020603050405020304" pitchFamily="18" charset="0"/>
              </a:rPr>
              <a:t>The system's personalized interventions can help employees better manage their workload, improve their work-life balance, and prevent burnout, leading to a happier and more productive workforce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method may be used by human resources departments to raise employee morale, productivity, and engagement while lowering absenteeism and staff turnover costs.</a:t>
            </a:r>
          </a:p>
        </p:txBody>
      </p:sp>
    </p:spTree>
    <p:extLst>
      <p:ext uri="{BB962C8B-B14F-4D97-AF65-F5344CB8AC3E}">
        <p14:creationId xmlns:p14="http://schemas.microsoft.com/office/powerpoint/2010/main" val="3210796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E2AD-6059-5E4B-768D-3428CA8804B5}"/>
              </a:ext>
            </a:extLst>
          </p:cNvPr>
          <p:cNvSpPr>
            <a:spLocks noGrp="1"/>
          </p:cNvSpPr>
          <p:nvPr>
            <p:ph type="title"/>
          </p:nvPr>
        </p:nvSpPr>
        <p:spPr>
          <a:xfrm>
            <a:off x="1141412" y="403239"/>
            <a:ext cx="9905998" cy="1478570"/>
          </a:xfrm>
        </p:spPr>
        <p:txBody>
          <a:bodyPr>
            <a:normAutofit/>
          </a:bodyPr>
          <a:lstStyle/>
          <a:p>
            <a:r>
              <a:rPr lang="en-US" sz="2800" b="1" dirty="0">
                <a:effectLst/>
                <a:latin typeface="Times New Roman" panose="02020603050405020304" pitchFamily="18" charset="0"/>
                <a:cs typeface="Times New Roman" panose="02020603050405020304" pitchFamily="18" charset="0"/>
              </a:rPr>
              <a:t>Solution :</a:t>
            </a:r>
            <a:endParaRPr lang="en-US" sz="2800"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5D78BD-897C-1774-E7E2-DD4E608A861F}"/>
              </a:ext>
            </a:extLst>
          </p:cNvPr>
          <p:cNvSpPr>
            <a:spLocks noGrp="1"/>
          </p:cNvSpPr>
          <p:nvPr>
            <p:ph idx="1"/>
          </p:nvPr>
        </p:nvSpPr>
        <p:spPr>
          <a:xfrm>
            <a:off x="1141412" y="1881809"/>
            <a:ext cx="9905999" cy="3909392"/>
          </a:xfrm>
        </p:spPr>
        <p:txBody>
          <a:bodyPr>
            <a:normAutofit/>
          </a:bodyPr>
          <a:lstStyle/>
          <a:p>
            <a:pPr algn="just"/>
            <a:r>
              <a:rPr lang="en-US" sz="1800" dirty="0">
                <a:latin typeface="Times New Roman" panose="02020603050405020304" pitchFamily="18" charset="0"/>
                <a:cs typeface="Times New Roman" panose="02020603050405020304" pitchFamily="18" charset="0"/>
              </a:rPr>
              <a:t> </a:t>
            </a:r>
            <a:r>
              <a:rPr lang="en-US" sz="1800" i="0" dirty="0">
                <a:solidFill>
                  <a:srgbClr val="000000"/>
                </a:solidFill>
                <a:effectLst/>
                <a:latin typeface="Times New Roman" panose="02020603050405020304" pitchFamily="18" charset="0"/>
                <a:cs typeface="Times New Roman" panose="02020603050405020304" pitchFamily="18" charset="0"/>
              </a:rPr>
              <a:t>Make managers responsible </a:t>
            </a:r>
            <a:r>
              <a:rPr lang="en-US" sz="1800" b="0" i="0" dirty="0">
                <a:solidFill>
                  <a:srgbClr val="000000"/>
                </a:solidFill>
                <a:effectLst/>
                <a:latin typeface="Times New Roman" panose="02020603050405020304" pitchFamily="18" charset="0"/>
                <a:cs typeface="Times New Roman" panose="02020603050405020304" pitchFamily="18" charset="0"/>
              </a:rPr>
              <a:t>for addressing burnout.</a:t>
            </a:r>
          </a:p>
          <a:p>
            <a:pPr algn="just"/>
            <a:r>
              <a:rPr lang="en-US" sz="1800" i="0" dirty="0">
                <a:solidFill>
                  <a:srgbClr val="000000"/>
                </a:solidFill>
                <a:effectLst/>
                <a:latin typeface="Times New Roman" panose="02020603050405020304" pitchFamily="18" charset="0"/>
                <a:cs typeface="Times New Roman" panose="02020603050405020304" pitchFamily="18" charset="0"/>
              </a:rPr>
              <a:t>Make wellbeing part of your culture</a:t>
            </a:r>
            <a:r>
              <a:rPr lang="en-US" sz="1800" b="0" i="0" dirty="0">
                <a:solidFill>
                  <a:srgbClr val="000000"/>
                </a:solidFill>
                <a:effectLst/>
                <a:latin typeface="Times New Roman" panose="02020603050405020304" pitchFamily="18" charset="0"/>
                <a:cs typeface="Times New Roman" panose="02020603050405020304" pitchFamily="18" charset="0"/>
              </a:rPr>
              <a:t>. Incorporate the five elements of wellbeing into regular conversations and work practices.</a:t>
            </a:r>
          </a:p>
          <a:p>
            <a:pPr algn="just"/>
            <a:r>
              <a:rPr lang="en-US" sz="1800" b="1" i="0" dirty="0">
                <a:solidFill>
                  <a:srgbClr val="000000"/>
                </a:solidFill>
                <a:effectLst/>
                <a:latin typeface="Times New Roman" panose="02020603050405020304" pitchFamily="18" charset="0"/>
                <a:cs typeface="Times New Roman" panose="02020603050405020304" pitchFamily="18" charset="0"/>
              </a:rPr>
              <a:t> </a:t>
            </a:r>
            <a:r>
              <a:rPr lang="en-US" sz="1800" i="0" dirty="0">
                <a:solidFill>
                  <a:srgbClr val="000000"/>
                </a:solidFill>
                <a:effectLst/>
                <a:latin typeface="Times New Roman" panose="02020603050405020304" pitchFamily="18" charset="0"/>
                <a:cs typeface="Times New Roman" panose="02020603050405020304" pitchFamily="18" charset="0"/>
              </a:rPr>
              <a:t>Set role expectations and structure jobs </a:t>
            </a:r>
            <a:r>
              <a:rPr lang="en-US" sz="1800" b="0" i="0" dirty="0">
                <a:solidFill>
                  <a:srgbClr val="000000"/>
                </a:solidFill>
                <a:effectLst/>
                <a:latin typeface="Times New Roman" panose="02020603050405020304" pitchFamily="18" charset="0"/>
                <a:cs typeface="Times New Roman" panose="02020603050405020304" pitchFamily="18" charset="0"/>
              </a:rPr>
              <a:t>to make work more manageable and engaging. Ensure that workload and time pressures are reasonable.</a:t>
            </a:r>
          </a:p>
          <a:p>
            <a:pPr algn="just"/>
            <a:r>
              <a:rPr lang="en-US" sz="1800" b="1" i="0" dirty="0">
                <a:solidFill>
                  <a:srgbClr val="000000"/>
                </a:solidFill>
                <a:effectLst/>
                <a:latin typeface="Times New Roman" panose="02020603050405020304" pitchFamily="18" charset="0"/>
                <a:cs typeface="Times New Roman" panose="02020603050405020304" pitchFamily="18" charset="0"/>
              </a:rPr>
              <a:t> </a:t>
            </a:r>
            <a:r>
              <a:rPr lang="en-US" sz="1800" i="0" dirty="0">
                <a:solidFill>
                  <a:srgbClr val="000000"/>
                </a:solidFill>
                <a:effectLst/>
                <a:latin typeface="Times New Roman" panose="02020603050405020304" pitchFamily="18" charset="0"/>
                <a:cs typeface="Times New Roman" panose="02020603050405020304" pitchFamily="18" charset="0"/>
              </a:rPr>
              <a:t>Design ideal environments </a:t>
            </a:r>
            <a:r>
              <a:rPr lang="en-US" sz="1800" b="0" i="0" dirty="0">
                <a:solidFill>
                  <a:srgbClr val="000000"/>
                </a:solidFill>
                <a:effectLst/>
                <a:latin typeface="Times New Roman" panose="02020603050405020304" pitchFamily="18" charset="0"/>
                <a:cs typeface="Times New Roman" panose="02020603050405020304" pitchFamily="18" charset="0"/>
              </a:rPr>
              <a:t>that are as comfortable and inviting as possible. Employees need spaces for both gathering and getting away from the buzz.</a:t>
            </a:r>
          </a:p>
          <a:p>
            <a:pPr algn="just"/>
            <a:r>
              <a:rPr lang="en-US" sz="1800" i="0" dirty="0">
                <a:solidFill>
                  <a:srgbClr val="000000"/>
                </a:solidFill>
                <a:effectLst/>
                <a:latin typeface="Times New Roman" panose="02020603050405020304" pitchFamily="18" charset="0"/>
                <a:cs typeface="Times New Roman" panose="02020603050405020304" pitchFamily="18" charset="0"/>
              </a:rPr>
              <a:t>Encourage teamwork and shared accountability</a:t>
            </a:r>
            <a:r>
              <a:rPr lang="en-US" sz="1800" b="0" i="0" dirty="0">
                <a:solidFill>
                  <a:srgbClr val="000000"/>
                </a:solidFill>
                <a:effectLst/>
                <a:latin typeface="Times New Roman" panose="02020603050405020304" pitchFamily="18" charset="0"/>
                <a:cs typeface="Times New Roman" panose="02020603050405020304" pitchFamily="18" charset="0"/>
              </a:rPr>
              <a:t>. When people work together and support one another, the workload gets lighter and challenges seem smaller.</a:t>
            </a:r>
          </a:p>
        </p:txBody>
      </p:sp>
    </p:spTree>
    <p:extLst>
      <p:ext uri="{BB962C8B-B14F-4D97-AF65-F5344CB8AC3E}">
        <p14:creationId xmlns:p14="http://schemas.microsoft.com/office/powerpoint/2010/main" val="173625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0A22-4DB0-FD1E-2989-FC2BDAFC442E}"/>
              </a:ext>
            </a:extLst>
          </p:cNvPr>
          <p:cNvSpPr>
            <a:spLocks noGrp="1"/>
          </p:cNvSpPr>
          <p:nvPr>
            <p:ph type="title"/>
          </p:nvPr>
        </p:nvSpPr>
        <p:spPr>
          <a:xfrm>
            <a:off x="1143001" y="512501"/>
            <a:ext cx="9905998" cy="786212"/>
          </a:xfrm>
        </p:spPr>
        <p:txBody>
          <a:bodyPr>
            <a:normAutofit/>
          </a:bodyPr>
          <a:lstStyle/>
          <a:p>
            <a:r>
              <a:rPr lang="en-US" sz="2800" b="1" dirty="0">
                <a:effectLst/>
                <a:latin typeface="Times New Roman" panose="02020603050405020304" pitchFamily="18" charset="0"/>
                <a:cs typeface="Times New Roman" panose="02020603050405020304" pitchFamily="18" charset="0"/>
              </a:rPr>
              <a:t>Value Proposition : </a:t>
            </a:r>
            <a:endParaRPr lang="en-US" sz="2800" dirty="0">
              <a:effectLst/>
            </a:endParaRPr>
          </a:p>
        </p:txBody>
      </p:sp>
      <p:sp>
        <p:nvSpPr>
          <p:cNvPr id="3" name="Content Placeholder 2">
            <a:extLst>
              <a:ext uri="{FF2B5EF4-FFF2-40B4-BE49-F238E27FC236}">
                <a16:creationId xmlns:a16="http://schemas.microsoft.com/office/drawing/2014/main" id="{054FA8B0-2F2D-FBFC-F9E3-2D24E7AF6D40}"/>
              </a:ext>
            </a:extLst>
          </p:cNvPr>
          <p:cNvSpPr>
            <a:spLocks noGrp="1"/>
          </p:cNvSpPr>
          <p:nvPr>
            <p:ph idx="1"/>
          </p:nvPr>
        </p:nvSpPr>
        <p:spPr>
          <a:xfrm>
            <a:off x="1141412" y="1537252"/>
            <a:ext cx="9905999" cy="4664765"/>
          </a:xfrm>
        </p:spPr>
        <p:txBody>
          <a:bodyPr>
            <a:noAutofit/>
          </a:bodyPr>
          <a:lstStyle/>
          <a:p>
            <a:pPr algn="just"/>
            <a:r>
              <a:rPr lang="en-US" sz="1800" b="1" dirty="0">
                <a:effectLst/>
                <a:latin typeface="Times New Roman" panose="02020603050405020304" pitchFamily="18" charset="0"/>
                <a:cs typeface="Times New Roman" panose="02020603050405020304" pitchFamily="18" charset="0"/>
              </a:rPr>
              <a:t>Customized Interventions and Support</a:t>
            </a:r>
            <a:r>
              <a:rPr lang="en-US" sz="1800" dirty="0">
                <a:effectLst/>
                <a:latin typeface="Times New Roman" panose="02020603050405020304" pitchFamily="18" charset="0"/>
                <a:cs typeface="Times New Roman" panose="02020603050405020304" pitchFamily="18" charset="0"/>
              </a:rPr>
              <a:t>: Our solution enables organizations to design targeted interventions tailored to the specific needs of individuals and teams. By understanding the unique factors contributing to burnout, organizations can implement personalized support mechanisms, such as counseling, training programs, and work-life balance initiatives. </a:t>
            </a:r>
          </a:p>
          <a:p>
            <a:pPr algn="just"/>
            <a:r>
              <a:rPr lang="en-US" sz="1800" b="1" dirty="0">
                <a:effectLst/>
                <a:latin typeface="Times New Roman" panose="02020603050405020304" pitchFamily="18" charset="0"/>
                <a:cs typeface="Times New Roman" panose="02020603050405020304" pitchFamily="18" charset="0"/>
              </a:rPr>
              <a:t>Early Identification and Prevention</a:t>
            </a:r>
            <a:r>
              <a:rPr lang="en-US" sz="1800" dirty="0">
                <a:effectLst/>
                <a:latin typeface="Times New Roman" panose="02020603050405020304" pitchFamily="18" charset="0"/>
                <a:cs typeface="Times New Roman" panose="02020603050405020304" pitchFamily="18" charset="0"/>
              </a:rPr>
              <a:t>: Our solution helps organizations identify individuals and teams at risk of burnout at an early stage. By leveraging predictive models, we can detect patterns and risk factors associated with burnout, enabling proactive measures to prevent its occurrence. This early identification allows for timely interventions and the implementation of preventive strategies, minimizing the negative impact on employees' well-being and productivity.</a:t>
            </a:r>
          </a:p>
          <a:p>
            <a:pPr algn="just"/>
            <a:r>
              <a:rPr lang="en-US" sz="1800" b="1" dirty="0">
                <a:effectLst/>
                <a:latin typeface="Times New Roman" panose="02020603050405020304" pitchFamily="18" charset="0"/>
                <a:cs typeface="Times New Roman" panose="02020603050405020304" pitchFamily="18" charset="0"/>
              </a:rPr>
              <a:t>Data-Driven Decision Making</a:t>
            </a:r>
            <a:r>
              <a:rPr lang="en-US" sz="1800" dirty="0">
                <a:effectLst/>
                <a:latin typeface="Times New Roman" panose="02020603050405020304" pitchFamily="18" charset="0"/>
                <a:cs typeface="Times New Roman" panose="02020603050405020304" pitchFamily="18" charset="0"/>
              </a:rPr>
              <a:t>: Our solution relies on data analysis and predictive modeling to provide evidence-based insights. By leveraging historical data, performance metrics, and employee feedback, organizations can make informed decisions regarding workload distribution, resource allocation, and intervention strategies. </a:t>
            </a:r>
          </a:p>
        </p:txBody>
      </p:sp>
    </p:spTree>
    <p:extLst>
      <p:ext uri="{BB962C8B-B14F-4D97-AF65-F5344CB8AC3E}">
        <p14:creationId xmlns:p14="http://schemas.microsoft.com/office/powerpoint/2010/main" val="563666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76</TotalTime>
  <Words>1177</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Tw Cen MT</vt:lpstr>
      <vt:lpstr>Circuit</vt:lpstr>
      <vt:lpstr>EMPLOYEE BURNOUT ANALYSIS AND PREDICTION</vt:lpstr>
      <vt:lpstr>Student details :</vt:lpstr>
      <vt:lpstr>Employee Burnout Analysis :</vt:lpstr>
      <vt:lpstr>Agenda :</vt:lpstr>
      <vt:lpstr>Project Overview :</vt:lpstr>
      <vt:lpstr>Uses of Employe Burnout Analysis :</vt:lpstr>
      <vt:lpstr>End Users :</vt:lpstr>
      <vt:lpstr>Solution :</vt:lpstr>
      <vt:lpstr>Value Proposition : </vt:lpstr>
      <vt:lpstr>Customaisation of the project:</vt:lpstr>
      <vt:lpstr>Modelling :</vt:lpstr>
      <vt:lpstr>PowerPoint Presentation</vt:lpstr>
      <vt:lpstr>PowerPoint Presentation</vt:lpstr>
      <vt:lpstr>Results :</vt:lpstr>
      <vt:lpstr>PowerPoint Presentation</vt:lpstr>
      <vt:lpstr>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BURNOUT ANALYSIS AND PREDICTION</dc:title>
  <dc:creator>ca satish</dc:creator>
  <cp:lastModifiedBy>ca satish</cp:lastModifiedBy>
  <cp:revision>2</cp:revision>
  <dcterms:created xsi:type="dcterms:W3CDTF">2023-07-18T15:41:35Z</dcterms:created>
  <dcterms:modified xsi:type="dcterms:W3CDTF">2023-07-22T11:05:30Z</dcterms:modified>
</cp:coreProperties>
</file>