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sldIdLst>
    <p:sldId id="277" r:id="rId2"/>
    <p:sldId id="260" r:id="rId3"/>
    <p:sldId id="261" r:id="rId4"/>
    <p:sldId id="262" r:id="rId5"/>
    <p:sldId id="263" r:id="rId6"/>
    <p:sldId id="264" r:id="rId7"/>
    <p:sldId id="265" r:id="rId8"/>
    <p:sldId id="266" r:id="rId9"/>
    <p:sldId id="267" r:id="rId10"/>
    <p:sldId id="268" r:id="rId11"/>
    <p:sldId id="269" r:id="rId12"/>
    <p:sldId id="270" r:id="rId13"/>
    <p:sldId id="271" r:id="rId14"/>
    <p:sldId id="275"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722DFA-0750-4BB4-9927-B95817445EE7}"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71455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722DFA-0750-4BB4-9927-B95817445EE7}"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292792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722DFA-0750-4BB4-9927-B95817445EE7}"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2909448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722DFA-0750-4BB4-9927-B95817445EE7}"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D309D-37E5-4E6A-8EAA-89D023545BB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29186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722DFA-0750-4BB4-9927-B95817445EE7}"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120423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722DFA-0750-4BB4-9927-B95817445EE7}" type="datetimeFigureOut">
              <a:rPr lang="en-US" smtClean="0"/>
              <a:t>7/22/2023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3577843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722DFA-0750-4BB4-9927-B95817445EE7}" type="datetimeFigureOut">
              <a:rPr lang="en-US" smtClean="0"/>
              <a:t>7/22/2023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1576408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722DFA-0750-4BB4-9927-B95817445EE7}"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811533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722DFA-0750-4BB4-9927-B95817445EE7}"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38349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6722DFA-0750-4BB4-9927-B95817445EE7}"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3422292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722DFA-0750-4BB4-9927-B95817445EE7}"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4095640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722DFA-0750-4BB4-9927-B95817445EE7}"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319130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722DFA-0750-4BB4-9927-B95817445EE7}" type="datetimeFigureOut">
              <a:rPr lang="en-US" smtClean="0"/>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358036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6722DFA-0750-4BB4-9927-B95817445EE7}" type="datetimeFigureOut">
              <a:rPr lang="en-US" smtClean="0"/>
              <a:t>7/22/2023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339718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6722DFA-0750-4BB4-9927-B95817445EE7}" type="datetimeFigureOut">
              <a:rPr lang="en-US" smtClean="0"/>
              <a:t>7/22/2023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198132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6722DFA-0750-4BB4-9927-B95817445EE7}" type="datetimeFigureOut">
              <a:rPr lang="en-US" smtClean="0"/>
              <a:t>7/22/2023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423416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722DFA-0750-4BB4-9927-B95817445EE7}"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3D309D-37E5-4E6A-8EAA-89D023545BBB}" type="slidenum">
              <a:rPr lang="en-US" smtClean="0"/>
              <a:t>‹#›</a:t>
            </a:fld>
            <a:endParaRPr lang="en-US"/>
          </a:p>
        </p:txBody>
      </p:sp>
    </p:spTree>
    <p:extLst>
      <p:ext uri="{BB962C8B-B14F-4D97-AF65-F5344CB8AC3E}">
        <p14:creationId xmlns:p14="http://schemas.microsoft.com/office/powerpoint/2010/main" val="307500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6722DFA-0750-4BB4-9927-B95817445EE7}" type="datetimeFigureOut">
              <a:rPr lang="en-US" smtClean="0"/>
              <a:t>7/22/2023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B3D309D-37E5-4E6A-8EAA-89D023545BBB}" type="slidenum">
              <a:rPr lang="en-US" smtClean="0"/>
              <a:t>‹#›</a:t>
            </a:fld>
            <a:endParaRPr lang="en-US"/>
          </a:p>
        </p:txBody>
      </p:sp>
    </p:spTree>
    <p:extLst>
      <p:ext uri="{BB962C8B-B14F-4D97-AF65-F5344CB8AC3E}">
        <p14:creationId xmlns:p14="http://schemas.microsoft.com/office/powerpoint/2010/main" val="2317400056"/>
      </p:ext>
    </p:extLst>
  </p:cSld>
  <p:clrMap bg1="dk1" tx1="lt1" bg2="dk2" tx2="lt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 id="2147484018" r:id="rId13"/>
    <p:sldLayoutId id="2147484019" r:id="rId14"/>
    <p:sldLayoutId id="2147484020" r:id="rId15"/>
    <p:sldLayoutId id="2147484021" r:id="rId16"/>
    <p:sldLayoutId id="21474840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E261-9534-4585-1B4E-78CA9612F0F6}"/>
              </a:ext>
            </a:extLst>
          </p:cNvPr>
          <p:cNvSpPr>
            <a:spLocks noGrp="1"/>
          </p:cNvSpPr>
          <p:nvPr>
            <p:ph type="ctrTitle"/>
          </p:nvPr>
        </p:nvSpPr>
        <p:spPr>
          <a:xfrm>
            <a:off x="1552520" y="546652"/>
            <a:ext cx="8825658" cy="3329581"/>
          </a:xfrm>
        </p:spPr>
        <p:txBody>
          <a:bodyPr/>
          <a:lstStyle/>
          <a:p>
            <a:pPr algn="ctr"/>
            <a:r>
              <a:rPr lang="en-US" sz="4400" dirty="0">
                <a:latin typeface="Times New Roman" panose="02020603050405020304" pitchFamily="18" charset="0"/>
                <a:cs typeface="Times New Roman" panose="02020603050405020304" pitchFamily="18" charset="0"/>
              </a:rPr>
              <a:t>EMPLOYEE BURNOUT ANALYSIS AND PREDICTION</a:t>
            </a:r>
          </a:p>
        </p:txBody>
      </p:sp>
      <p:sp>
        <p:nvSpPr>
          <p:cNvPr id="3" name="Subtitle 2">
            <a:extLst>
              <a:ext uri="{FF2B5EF4-FFF2-40B4-BE49-F238E27FC236}">
                <a16:creationId xmlns:a16="http://schemas.microsoft.com/office/drawing/2014/main" id="{EF4BA61E-4F66-9E1E-F4CC-4F252F252F2F}"/>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560852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C5AA-CC05-B804-4203-9713A19F04BA}"/>
              </a:ext>
            </a:extLst>
          </p:cNvPr>
          <p:cNvSpPr>
            <a:spLocks noGrp="1"/>
          </p:cNvSpPr>
          <p:nvPr>
            <p:ph type="title"/>
          </p:nvPr>
        </p:nvSpPr>
        <p:spPr>
          <a:xfrm>
            <a:off x="838200" y="508759"/>
            <a:ext cx="10515600" cy="695049"/>
          </a:xfrm>
        </p:spPr>
        <p:txBody>
          <a:bodyPr>
            <a:normAutofit/>
          </a:bodyPr>
          <a:lstStyle/>
          <a:p>
            <a:r>
              <a:rPr lang="en-US" sz="2800" b="1" dirty="0" err="1">
                <a:latin typeface="Times New Roman" panose="02020603050405020304" pitchFamily="18" charset="0"/>
                <a:cs typeface="Times New Roman" panose="02020603050405020304" pitchFamily="18" charset="0"/>
              </a:rPr>
              <a:t>Customaisation</a:t>
            </a:r>
            <a:r>
              <a:rPr lang="en-US" sz="2800" b="1" dirty="0">
                <a:latin typeface="Times New Roman" panose="02020603050405020304" pitchFamily="18" charset="0"/>
                <a:cs typeface="Times New Roman" panose="02020603050405020304" pitchFamily="18" charset="0"/>
              </a:rPr>
              <a:t> of the project :</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A77505-1838-6FED-951E-DCAAE5F2DF34}"/>
              </a:ext>
            </a:extLst>
          </p:cNvPr>
          <p:cNvSpPr>
            <a:spLocks noGrp="1"/>
          </p:cNvSpPr>
          <p:nvPr>
            <p:ph idx="1"/>
          </p:nvPr>
        </p:nvSpPr>
        <p:spPr>
          <a:xfrm>
            <a:off x="838200" y="1431235"/>
            <a:ext cx="10515600" cy="4825241"/>
          </a:xfrm>
        </p:spPr>
        <p:txBody>
          <a:bodyPr>
            <a:normAutofit fontScale="92500" lnSpcReduction="10000"/>
          </a:bodyPr>
          <a:lstStyle/>
          <a:p>
            <a:pPr marL="0" indent="0" algn="just">
              <a:lnSpc>
                <a:spcPct val="110000"/>
              </a:lnSpc>
              <a:buNone/>
            </a:pPr>
            <a:r>
              <a:rPr lang="en-US" sz="1900" b="1" dirty="0">
                <a:latin typeface="Times New Roman" panose="02020603050405020304" pitchFamily="18" charset="0"/>
                <a:cs typeface="Times New Roman" panose="02020603050405020304" pitchFamily="18" charset="0"/>
              </a:rPr>
              <a:t>Tailor the Objectives:</a:t>
            </a:r>
          </a:p>
          <a:p>
            <a:pPr marL="0" indent="0" algn="just">
              <a:lnSpc>
                <a:spcPct val="110000"/>
              </a:lnSpc>
              <a:buNone/>
            </a:pPr>
            <a:r>
              <a:rPr lang="en-US" sz="1900" dirty="0">
                <a:latin typeface="Times New Roman" panose="02020603050405020304" pitchFamily="18" charset="0"/>
                <a:cs typeface="Times New Roman" panose="02020603050405020304" pitchFamily="18" charset="0"/>
              </a:rPr>
              <a:t>Based on the requirements of your organization, precisely outline the objectives of your employee burnout study and prediction project. Examples include anticipating burnout in high-potential individuals, identifying burnout risk factors in a specific department or team, or evaluating the success of current well-being initiatives. </a:t>
            </a:r>
          </a:p>
          <a:p>
            <a:pPr marL="0" indent="0" algn="just">
              <a:lnSpc>
                <a:spcPct val="110000"/>
              </a:lnSpc>
              <a:buNone/>
            </a:pPr>
            <a:r>
              <a:rPr lang="en-US" sz="1900" b="1" dirty="0">
                <a:latin typeface="Times New Roman" panose="02020603050405020304" pitchFamily="18" charset="0"/>
                <a:cs typeface="Times New Roman" panose="02020603050405020304" pitchFamily="18" charset="0"/>
              </a:rPr>
              <a:t>Refine Predictive Models: </a:t>
            </a:r>
          </a:p>
          <a:p>
            <a:pPr marL="0" indent="0" algn="just">
              <a:lnSpc>
                <a:spcPct val="110000"/>
              </a:lnSpc>
              <a:buNone/>
            </a:pPr>
            <a:r>
              <a:rPr lang="en-US" sz="1900" dirty="0">
                <a:latin typeface="Times New Roman" panose="02020603050405020304" pitchFamily="18" charset="0"/>
                <a:cs typeface="Times New Roman" panose="02020603050405020304" pitchFamily="18" charset="0"/>
              </a:rPr>
              <a:t>Make the prediction models specific to the information and needs of your organization. Take into account issues that may be particular to your situation, such as those that pertain to your sector or culture. To increase the models' accuracy and applicability, train and enhance them using historical data that is unique to your organization.</a:t>
            </a:r>
          </a:p>
          <a:p>
            <a:pPr marL="0" indent="0" algn="just">
              <a:lnSpc>
                <a:spcPct val="110000"/>
              </a:lnSpc>
              <a:buNone/>
            </a:pPr>
            <a:r>
              <a:rPr lang="en-US" sz="1900" b="1" dirty="0">
                <a:latin typeface="Times New Roman" panose="02020603050405020304" pitchFamily="18" charset="0"/>
                <a:cs typeface="Times New Roman" panose="02020603050405020304" pitchFamily="18" charset="0"/>
              </a:rPr>
              <a:t>Customize Data Collection: </a:t>
            </a:r>
          </a:p>
          <a:p>
            <a:pPr marL="0" indent="0" algn="just">
              <a:lnSpc>
                <a:spcPct val="110000"/>
              </a:lnSpc>
              <a:buNone/>
            </a:pPr>
            <a:r>
              <a:rPr lang="en-US" sz="1900" dirty="0">
                <a:latin typeface="Times New Roman" panose="02020603050405020304" pitchFamily="18" charset="0"/>
                <a:cs typeface="Times New Roman" panose="02020603050405020304" pitchFamily="18" charset="0"/>
              </a:rPr>
              <a:t>Adjust the data collecting techniques to get pertinent data unique to your organization. Creating surveys or questionnaires to evaluate workload, job demands, organizational support, and individual characteristics may fall under this category. To give a thorough picture of employee wellbeing, also think about combining data from current HR systems, such as performance metrics and absence records.</a:t>
            </a:r>
          </a:p>
          <a:p>
            <a:pPr marL="0" indent="0" algn="just">
              <a:lnSpc>
                <a:spcPct val="110000"/>
              </a:lnSpc>
              <a:buNone/>
            </a:pPr>
            <a:endParaRPr lang="en-US" sz="2000" b="1" dirty="0"/>
          </a:p>
        </p:txBody>
      </p:sp>
    </p:spTree>
    <p:extLst>
      <p:ext uri="{BB962C8B-B14F-4D97-AF65-F5344CB8AC3E}">
        <p14:creationId xmlns:p14="http://schemas.microsoft.com/office/powerpoint/2010/main" val="323334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A489-C6DF-7E4E-0000-97F7BF735AA0}"/>
              </a:ext>
            </a:extLst>
          </p:cNvPr>
          <p:cNvSpPr>
            <a:spLocks noGrp="1"/>
          </p:cNvSpPr>
          <p:nvPr>
            <p:ph type="title"/>
          </p:nvPr>
        </p:nvSpPr>
        <p:spPr>
          <a:xfrm>
            <a:off x="838200" y="365126"/>
            <a:ext cx="10515600" cy="814318"/>
          </a:xfrm>
        </p:spPr>
        <p:txBody>
          <a:bodyPr>
            <a:normAutofit/>
          </a:bodyPr>
          <a:lstStyle/>
          <a:p>
            <a:r>
              <a:rPr lang="en-US" sz="2800" b="1" dirty="0">
                <a:latin typeface="Times New Roman" panose="02020603050405020304" pitchFamily="18" charset="0"/>
                <a:cs typeface="Times New Roman" panose="02020603050405020304" pitchFamily="18" charset="0"/>
              </a:rPr>
              <a:t>Modelling :</a:t>
            </a:r>
          </a:p>
        </p:txBody>
      </p:sp>
      <p:sp>
        <p:nvSpPr>
          <p:cNvPr id="3" name="Content Placeholder 2">
            <a:extLst>
              <a:ext uri="{FF2B5EF4-FFF2-40B4-BE49-F238E27FC236}">
                <a16:creationId xmlns:a16="http://schemas.microsoft.com/office/drawing/2014/main" id="{C02C3852-EBA7-95D7-C8EB-C3A0286FD3E0}"/>
              </a:ext>
            </a:extLst>
          </p:cNvPr>
          <p:cNvSpPr>
            <a:spLocks noGrp="1"/>
          </p:cNvSpPr>
          <p:nvPr>
            <p:ph idx="1"/>
          </p:nvPr>
        </p:nvSpPr>
        <p:spPr>
          <a:xfrm>
            <a:off x="838200" y="1338470"/>
            <a:ext cx="10515600" cy="4997519"/>
          </a:xfrm>
        </p:spPr>
        <p:txBody>
          <a:bodyPr>
            <a:normAutofit lnSpcReduction="10000"/>
          </a:bodyPr>
          <a:lstStyle/>
          <a:p>
            <a:pPr marL="0" indent="0">
              <a:buNone/>
            </a:pPr>
            <a:r>
              <a:rPr lang="en-US" sz="1800" b="1" dirty="0">
                <a:latin typeface="Times New Roman" panose="02020603050405020304" pitchFamily="18" charset="0"/>
                <a:cs typeface="Times New Roman" panose="02020603050405020304" pitchFamily="18" charset="0"/>
              </a:rPr>
              <a:t>Modelling methods Used:</a:t>
            </a:r>
          </a:p>
          <a:p>
            <a:r>
              <a:rPr lang="en-US" sz="1800" dirty="0">
                <a:latin typeface="Times New Roman" panose="02020603050405020304" pitchFamily="18" charset="0"/>
                <a:cs typeface="Times New Roman" panose="02020603050405020304" pitchFamily="18" charset="0"/>
              </a:rPr>
              <a:t>Logistic Regressions</a:t>
            </a:r>
          </a:p>
          <a:p>
            <a:r>
              <a:rPr lang="en-US" sz="1800" dirty="0">
                <a:latin typeface="Times New Roman" panose="02020603050405020304" pitchFamily="18" charset="0"/>
                <a:cs typeface="Times New Roman" panose="02020603050405020304" pitchFamily="18" charset="0"/>
              </a:rPr>
              <a:t>Decision trees</a:t>
            </a:r>
          </a:p>
          <a:p>
            <a:r>
              <a:rPr lang="en-US" sz="1800" dirty="0">
                <a:latin typeface="Times New Roman" panose="02020603050405020304" pitchFamily="18" charset="0"/>
                <a:cs typeface="Times New Roman" panose="02020603050405020304" pitchFamily="18" charset="0"/>
              </a:rPr>
              <a:t>Random Forests</a:t>
            </a:r>
          </a:p>
          <a:p>
            <a:r>
              <a:rPr lang="en-US" sz="1800" dirty="0">
                <a:latin typeface="Times New Roman" panose="02020603050405020304" pitchFamily="18" charset="0"/>
                <a:cs typeface="Times New Roman" panose="02020603050405020304" pitchFamily="18" charset="0"/>
              </a:rPr>
              <a:t>Time Series Analysis</a:t>
            </a:r>
          </a:p>
          <a:p>
            <a:r>
              <a:rPr lang="en-US" sz="1800" dirty="0">
                <a:latin typeface="Times New Roman" panose="02020603050405020304" pitchFamily="18" charset="0"/>
                <a:cs typeface="Times New Roman" panose="02020603050405020304" pitchFamily="18" charset="0"/>
              </a:rPr>
              <a:t>Support Vector Machines(SVM)</a:t>
            </a:r>
          </a:p>
          <a:p>
            <a:r>
              <a:rPr lang="en-US" sz="1800" dirty="0">
                <a:latin typeface="Times New Roman" panose="02020603050405020304" pitchFamily="18" charset="0"/>
                <a:cs typeface="Times New Roman" panose="02020603050405020304" pitchFamily="18" charset="0"/>
              </a:rPr>
              <a:t>Neural Networks</a:t>
            </a:r>
          </a:p>
          <a:p>
            <a:pPr marL="0" indent="0">
              <a:buNone/>
            </a:pPr>
            <a:r>
              <a:rPr lang="en-US" sz="1800" dirty="0">
                <a:latin typeface="Times New Roman" panose="02020603050405020304" pitchFamily="18" charset="0"/>
                <a:cs typeface="Times New Roman" panose="02020603050405020304" pitchFamily="18" charset="0"/>
              </a:rPr>
              <a:t>Modelling methods vary depending on the data at hand, the nature of the issue, and the precise objectives of your investigation. Before using any modelling approach, it is critical to preprocess the data, manage missing values, and choose the right features. To verify the models' dependability and generalizability, think about </a:t>
            </a:r>
            <a:r>
              <a:rPr lang="en-US" sz="1800" dirty="0" err="1">
                <a:latin typeface="Times New Roman" panose="02020603050405020304" pitchFamily="18" charset="0"/>
                <a:cs typeface="Times New Roman" panose="02020603050405020304" pitchFamily="18" charset="0"/>
              </a:rPr>
              <a:t>analysing</a:t>
            </a:r>
            <a:r>
              <a:rPr lang="en-US" sz="1800" dirty="0">
                <a:latin typeface="Times New Roman" panose="02020603050405020304" pitchFamily="18" charset="0"/>
                <a:cs typeface="Times New Roman" panose="02020603050405020304" pitchFamily="18" charset="0"/>
              </a:rPr>
              <a:t> their performance using the right metrics and testing them using hypothetical data.</a:t>
            </a:r>
          </a:p>
          <a:p>
            <a:pPr marL="0" indent="0">
              <a:buNone/>
            </a:pPr>
            <a:r>
              <a:rPr lang="en-US" sz="1800" dirty="0">
                <a:latin typeface="Times New Roman" panose="02020603050405020304" pitchFamily="18" charset="0"/>
                <a:cs typeface="Times New Roman" panose="02020603050405020304" pitchFamily="18" charset="0"/>
              </a:rPr>
              <a:t>The following data was collected with the use of artificial intelligence </a:t>
            </a:r>
            <a:r>
              <a:rPr lang="en-US" sz="1800" dirty="0" err="1">
                <a:latin typeface="Times New Roman" panose="02020603050405020304" pitchFamily="18" charset="0"/>
                <a:cs typeface="Times New Roman" panose="02020603050405020304" pitchFamily="18" charset="0"/>
              </a:rPr>
              <a:t>utilising</a:t>
            </a:r>
            <a:r>
              <a:rPr lang="en-US" sz="1800" dirty="0">
                <a:latin typeface="Times New Roman" panose="02020603050405020304" pitchFamily="18" charset="0"/>
                <a:cs typeface="Times New Roman" panose="02020603050405020304" pitchFamily="18" charset="0"/>
              </a:rPr>
              <a:t> Google Collab, employee data sets, and the source code model that was made available to us.</a:t>
            </a:r>
          </a:p>
          <a:p>
            <a:pPr marL="0" indent="0">
              <a:buNone/>
            </a:pPr>
            <a:r>
              <a:rPr lang="en-US" sz="1800" dirty="0">
                <a:latin typeface="Times New Roman" panose="02020603050405020304" pitchFamily="18" charset="0"/>
                <a:cs typeface="Times New Roman" panose="02020603050405020304" pitchFamily="18" charset="0"/>
              </a:rPr>
              <a:t>Here are some of the results we acquired from the data given showcasing the burnout rates with respective to the designation, gender, resource allowance and organizational types.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739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6E8E6F-E6A0-C275-0DB7-2F0602D8877B}"/>
              </a:ext>
            </a:extLst>
          </p:cNvPr>
          <p:cNvPicPr>
            <a:picLocks noChangeAspect="1"/>
          </p:cNvPicPr>
          <p:nvPr/>
        </p:nvPicPr>
        <p:blipFill>
          <a:blip r:embed="rId2"/>
          <a:stretch>
            <a:fillRect/>
          </a:stretch>
        </p:blipFill>
        <p:spPr>
          <a:xfrm>
            <a:off x="866442" y="516834"/>
            <a:ext cx="10459116" cy="2521787"/>
          </a:xfrm>
          <a:prstGeom prst="rect">
            <a:avLst/>
          </a:prstGeom>
        </p:spPr>
      </p:pic>
      <p:pic>
        <p:nvPicPr>
          <p:cNvPr id="5" name="Picture 4">
            <a:extLst>
              <a:ext uri="{FF2B5EF4-FFF2-40B4-BE49-F238E27FC236}">
                <a16:creationId xmlns:a16="http://schemas.microsoft.com/office/drawing/2014/main" id="{400B92B9-2123-FF94-4759-361F7E592AC7}"/>
              </a:ext>
            </a:extLst>
          </p:cNvPr>
          <p:cNvPicPr>
            <a:picLocks noChangeAspect="1"/>
          </p:cNvPicPr>
          <p:nvPr/>
        </p:nvPicPr>
        <p:blipFill>
          <a:blip r:embed="rId3"/>
          <a:stretch>
            <a:fillRect/>
          </a:stretch>
        </p:blipFill>
        <p:spPr>
          <a:xfrm>
            <a:off x="866441" y="3429000"/>
            <a:ext cx="10459116" cy="2819399"/>
          </a:xfrm>
          <a:prstGeom prst="rect">
            <a:avLst/>
          </a:prstGeom>
        </p:spPr>
      </p:pic>
    </p:spTree>
    <p:extLst>
      <p:ext uri="{BB962C8B-B14F-4D97-AF65-F5344CB8AC3E}">
        <p14:creationId xmlns:p14="http://schemas.microsoft.com/office/powerpoint/2010/main" val="219263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81826D-A6E0-960B-09D2-4ADB52E8D502}"/>
              </a:ext>
            </a:extLst>
          </p:cNvPr>
          <p:cNvPicPr>
            <a:picLocks noChangeAspect="1"/>
          </p:cNvPicPr>
          <p:nvPr/>
        </p:nvPicPr>
        <p:blipFill>
          <a:blip r:embed="rId2"/>
          <a:stretch>
            <a:fillRect/>
          </a:stretch>
        </p:blipFill>
        <p:spPr>
          <a:xfrm>
            <a:off x="1055832" y="579783"/>
            <a:ext cx="10080336" cy="2849217"/>
          </a:xfrm>
          <a:prstGeom prst="rect">
            <a:avLst/>
          </a:prstGeom>
        </p:spPr>
      </p:pic>
      <p:pic>
        <p:nvPicPr>
          <p:cNvPr id="5" name="Picture 4">
            <a:extLst>
              <a:ext uri="{FF2B5EF4-FFF2-40B4-BE49-F238E27FC236}">
                <a16:creationId xmlns:a16="http://schemas.microsoft.com/office/drawing/2014/main" id="{2ACE86E9-4AFF-376F-2457-F397BA876108}"/>
              </a:ext>
            </a:extLst>
          </p:cNvPr>
          <p:cNvPicPr>
            <a:picLocks noChangeAspect="1"/>
          </p:cNvPicPr>
          <p:nvPr/>
        </p:nvPicPr>
        <p:blipFill>
          <a:blip r:embed="rId3"/>
          <a:stretch>
            <a:fillRect/>
          </a:stretch>
        </p:blipFill>
        <p:spPr>
          <a:xfrm>
            <a:off x="1052803" y="3429000"/>
            <a:ext cx="10083365" cy="2849217"/>
          </a:xfrm>
          <a:prstGeom prst="rect">
            <a:avLst/>
          </a:prstGeom>
        </p:spPr>
      </p:pic>
    </p:spTree>
    <p:extLst>
      <p:ext uri="{BB962C8B-B14F-4D97-AF65-F5344CB8AC3E}">
        <p14:creationId xmlns:p14="http://schemas.microsoft.com/office/powerpoint/2010/main" val="1905495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1DD321-1247-1B26-8E30-A0DD3E1D48A6}"/>
              </a:ext>
            </a:extLst>
          </p:cNvPr>
          <p:cNvPicPr>
            <a:picLocks noChangeAspect="1"/>
          </p:cNvPicPr>
          <p:nvPr/>
        </p:nvPicPr>
        <p:blipFill>
          <a:blip r:embed="rId2"/>
          <a:stretch>
            <a:fillRect/>
          </a:stretch>
        </p:blipFill>
        <p:spPr>
          <a:xfrm>
            <a:off x="1621309" y="307193"/>
            <a:ext cx="8282346" cy="6243614"/>
          </a:xfrm>
          <a:prstGeom prst="rect">
            <a:avLst/>
          </a:prstGeom>
        </p:spPr>
      </p:pic>
    </p:spTree>
    <p:extLst>
      <p:ext uri="{BB962C8B-B14F-4D97-AF65-F5344CB8AC3E}">
        <p14:creationId xmlns:p14="http://schemas.microsoft.com/office/powerpoint/2010/main" val="1339380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0186-9259-00EC-0D2F-D40DD154E22A}"/>
              </a:ext>
            </a:extLst>
          </p:cNvPr>
          <p:cNvSpPr>
            <a:spLocks noGrp="1"/>
          </p:cNvSpPr>
          <p:nvPr>
            <p:ph type="title"/>
          </p:nvPr>
        </p:nvSpPr>
        <p:spPr>
          <a:xfrm>
            <a:off x="838200" y="497647"/>
            <a:ext cx="9551504" cy="575779"/>
          </a:xfrm>
        </p:spPr>
        <p:txBody>
          <a:bodyPr>
            <a:normAutofit/>
          </a:bodyPr>
          <a:lstStyle/>
          <a:p>
            <a:r>
              <a:rPr lang="en-US" sz="2800" b="1" dirty="0">
                <a:latin typeface="Times New Roman" panose="02020603050405020304" pitchFamily="18" charset="0"/>
                <a:cs typeface="Times New Roman" panose="02020603050405020304" pitchFamily="18" charset="0"/>
              </a:rPr>
              <a:t>Results :</a:t>
            </a:r>
          </a:p>
        </p:txBody>
      </p:sp>
      <p:sp>
        <p:nvSpPr>
          <p:cNvPr id="3" name="Content Placeholder 2">
            <a:extLst>
              <a:ext uri="{FF2B5EF4-FFF2-40B4-BE49-F238E27FC236}">
                <a16:creationId xmlns:a16="http://schemas.microsoft.com/office/drawing/2014/main" id="{CDC29AE7-229D-01DA-E830-848E0686198D}"/>
              </a:ext>
            </a:extLst>
          </p:cNvPr>
          <p:cNvSpPr>
            <a:spLocks noGrp="1"/>
          </p:cNvSpPr>
          <p:nvPr>
            <p:ph idx="1"/>
          </p:nvPr>
        </p:nvSpPr>
        <p:spPr>
          <a:xfrm>
            <a:off x="838200" y="1325216"/>
            <a:ext cx="10515600" cy="4929809"/>
          </a:xfrm>
        </p:spPr>
        <p:txBody>
          <a:bodyPr>
            <a:norm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The findings of analyses and forecasts of employee burnout can offer important insights on the incidence of burnout within an organization, the causes of it, and the identification of those who are at risk. Here are some possible outcomes that you may get:</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Identification of High-Risk Individuals :- </a:t>
            </a: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Employers who are more likely to burn out can be identified by using predictive models. The models may give each person a probability or risk score, allowing you to focus interventions and assistance on those who need it the most.</a:t>
            </a: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Risk Factors and Patterns :- </a:t>
            </a: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Through analysis, you may identify the main risk factors and trends related to burnout in your company. This could refer to the volume of work, the demands of the position, a lack of assistance, or certain organizational traits. Understanding these elements can help in the creation of </a:t>
            </a:r>
            <a:r>
              <a:rPr kumimoji="0" lang="en-US" altLang="en-US" sz="1800" i="0" u="none" strike="noStrike" cap="none" normalizeH="0" baseline="0" dirty="0" err="1">
                <a:ln>
                  <a:noFill/>
                </a:ln>
                <a:effectLst/>
                <a:latin typeface="Times New Roman" panose="02020603050405020304" pitchFamily="18" charset="0"/>
                <a:cs typeface="Times New Roman" panose="02020603050405020304" pitchFamily="18" charset="0"/>
              </a:rPr>
              <a:t>specialised</a:t>
            </a: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 preventative plans and treatments.</a:t>
            </a:r>
          </a:p>
          <a:p>
            <a:pPr marL="0" indent="0" algn="just">
              <a:lnSpc>
                <a:spcPct val="100000"/>
              </a:lnSpc>
              <a:buNone/>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Insights into Organizational Impact :- </a:t>
            </a: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Analysis of burnout can provide insight into how it affects organizational outcomes. This might involve tracking the relationship between employee engagement, absenteeism, or burnout levels and productivity. Such information can highlight the need for intervention and assist quantify the costs and effects of burnout.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16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D4B26-1825-972A-5F42-19B746D3BB58}"/>
              </a:ext>
            </a:extLst>
          </p:cNvPr>
          <p:cNvSpPr txBox="1"/>
          <p:nvPr/>
        </p:nvSpPr>
        <p:spPr>
          <a:xfrm>
            <a:off x="969903" y="1095032"/>
            <a:ext cx="10098156" cy="369332"/>
          </a:xfrm>
          <a:prstGeom prst="rect">
            <a:avLst/>
          </a:prstGeom>
          <a:noFill/>
        </p:spPr>
        <p:txBody>
          <a:bodyPr wrap="square">
            <a:spAutoFit/>
          </a:bodyPr>
          <a:lstStyle/>
          <a:p>
            <a:r>
              <a:rPr lang="en-US" sz="1800" dirty="0">
                <a:latin typeface="p22-mackinac-pro"/>
              </a:rPr>
              <a:t>Here is an overall graph of the burnout rate respective to different factors .</a:t>
            </a:r>
          </a:p>
        </p:txBody>
      </p:sp>
      <p:pic>
        <p:nvPicPr>
          <p:cNvPr id="5" name="Picture 4">
            <a:extLst>
              <a:ext uri="{FF2B5EF4-FFF2-40B4-BE49-F238E27FC236}">
                <a16:creationId xmlns:a16="http://schemas.microsoft.com/office/drawing/2014/main" id="{1C54B99E-7F05-8170-056E-E6CBC4FDCA91}"/>
              </a:ext>
            </a:extLst>
          </p:cNvPr>
          <p:cNvPicPr>
            <a:picLocks noChangeAspect="1"/>
          </p:cNvPicPr>
          <p:nvPr/>
        </p:nvPicPr>
        <p:blipFill>
          <a:blip r:embed="rId2"/>
          <a:stretch>
            <a:fillRect/>
          </a:stretch>
        </p:blipFill>
        <p:spPr>
          <a:xfrm>
            <a:off x="969903" y="2064152"/>
            <a:ext cx="9451439" cy="3329484"/>
          </a:xfrm>
          <a:prstGeom prst="rect">
            <a:avLst/>
          </a:prstGeom>
        </p:spPr>
      </p:pic>
    </p:spTree>
    <p:extLst>
      <p:ext uri="{BB962C8B-B14F-4D97-AF65-F5344CB8AC3E}">
        <p14:creationId xmlns:p14="http://schemas.microsoft.com/office/powerpoint/2010/main" val="416631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B583-2EC2-0040-6205-D5C01F16BA40}"/>
              </a:ext>
            </a:extLst>
          </p:cNvPr>
          <p:cNvSpPr>
            <a:spLocks noGrp="1"/>
          </p:cNvSpPr>
          <p:nvPr>
            <p:ph type="title"/>
          </p:nvPr>
        </p:nvSpPr>
        <p:spPr>
          <a:xfrm>
            <a:off x="839788" y="480060"/>
            <a:ext cx="10709244" cy="924670"/>
          </a:xfrm>
        </p:spPr>
        <p:txBody>
          <a:bodyPr>
            <a:normAutofit/>
          </a:bodyPr>
          <a:lstStyle/>
          <a:p>
            <a:r>
              <a:rPr lang="en-US" sz="2800" b="1" kern="0" spc="-121" dirty="0">
                <a:latin typeface="Times New Roman" panose="02020603050405020304" pitchFamily="18" charset="0"/>
                <a:ea typeface="p22-mackinac-pro" pitchFamily="34" charset="-122"/>
                <a:cs typeface="Times New Roman" panose="02020603050405020304" pitchFamily="18" charset="0"/>
              </a:rPr>
              <a:t>Employee Burnout Analysis :</a:t>
            </a:r>
            <a:endParaRPr lang="en-US" sz="2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1FC955B6-F34E-56BC-755D-41AFEE41EE6D}"/>
              </a:ext>
            </a:extLst>
          </p:cNvPr>
          <p:cNvPicPr>
            <a:picLocks noGrp="1" noChangeAspect="1"/>
          </p:cNvPicPr>
          <p:nvPr>
            <p:ph idx="1"/>
          </p:nvPr>
        </p:nvPicPr>
        <p:blipFill>
          <a:blip r:embed="rId2"/>
          <a:stretch>
            <a:fillRect/>
          </a:stretch>
        </p:blipFill>
        <p:spPr>
          <a:xfrm>
            <a:off x="6353144" y="2027310"/>
            <a:ext cx="5195888" cy="3272303"/>
          </a:xfrm>
        </p:spPr>
      </p:pic>
      <p:sp>
        <p:nvSpPr>
          <p:cNvPr id="4" name="Text Placeholder 3">
            <a:extLst>
              <a:ext uri="{FF2B5EF4-FFF2-40B4-BE49-F238E27FC236}">
                <a16:creationId xmlns:a16="http://schemas.microsoft.com/office/drawing/2014/main" id="{F6605148-CD00-C859-1B46-78B8C9CC3CE5}"/>
              </a:ext>
            </a:extLst>
          </p:cNvPr>
          <p:cNvSpPr>
            <a:spLocks noGrp="1"/>
          </p:cNvSpPr>
          <p:nvPr>
            <p:ph type="body" sz="half" idx="2"/>
          </p:nvPr>
        </p:nvSpPr>
        <p:spPr>
          <a:xfrm>
            <a:off x="839788" y="2285824"/>
            <a:ext cx="4898072" cy="3227079"/>
          </a:xfrm>
        </p:spPr>
        <p:txBody>
          <a:bodyPr>
            <a:norm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Companies lose billions of dollars a year due to the epidemic of employee burnout that is prevalent today. It results in increased absenteeism, personnel turnover, and decreased productivity.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Lack of work-life balance is among the major causes of employee burnout. Exhaustion and stress are common side effects of lengthy workdays and insufficient breaks among employees.</a:t>
            </a:r>
          </a:p>
        </p:txBody>
      </p:sp>
    </p:spTree>
    <p:extLst>
      <p:ext uri="{BB962C8B-B14F-4D97-AF65-F5344CB8AC3E}">
        <p14:creationId xmlns:p14="http://schemas.microsoft.com/office/powerpoint/2010/main" val="107407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F7FB-976D-F2AA-303B-59B6787AC0F6}"/>
              </a:ext>
            </a:extLst>
          </p:cNvPr>
          <p:cNvSpPr>
            <a:spLocks noGrp="1"/>
          </p:cNvSpPr>
          <p:nvPr>
            <p:ph type="title"/>
          </p:nvPr>
        </p:nvSpPr>
        <p:spPr>
          <a:xfrm>
            <a:off x="795130" y="365125"/>
            <a:ext cx="10558670" cy="892175"/>
          </a:xfrm>
        </p:spPr>
        <p:txBody>
          <a:bodyPr>
            <a:normAutofit/>
          </a:bodyPr>
          <a:lstStyle/>
          <a:p>
            <a:r>
              <a:rPr lang="en-US" sz="2800" b="1" kern="0" spc="-131" dirty="0">
                <a:latin typeface="Times New Roman" panose="02020603050405020304" pitchFamily="18" charset="0"/>
                <a:ea typeface="p22-mackinac-pro" pitchFamily="34" charset="-122"/>
                <a:cs typeface="Times New Roman" panose="02020603050405020304" pitchFamily="18" charset="0"/>
              </a:rPr>
              <a:t>Agenda :</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F01C93-A863-ECC9-2345-156EEC14D325}"/>
              </a:ext>
            </a:extLst>
          </p:cNvPr>
          <p:cNvSpPr>
            <a:spLocks noGrp="1"/>
          </p:cNvSpPr>
          <p:nvPr>
            <p:ph idx="1"/>
          </p:nvPr>
        </p:nvSpPr>
        <p:spPr>
          <a:xfrm>
            <a:off x="795130" y="1463040"/>
            <a:ext cx="10694505" cy="5029835"/>
          </a:xfrm>
        </p:spPr>
        <p:txBody>
          <a:bodyPr/>
          <a:lstStyle/>
          <a:p>
            <a:pPr algn="just"/>
            <a:r>
              <a:rPr lang="en-US" sz="1800" dirty="0">
                <a:latin typeface="Times New Roman" panose="02020603050405020304" pitchFamily="18" charset="0"/>
                <a:cs typeface="Times New Roman" panose="02020603050405020304" pitchFamily="18" charset="0"/>
              </a:rPr>
              <a:t>Companies need to pay particular attention to some of the warning indicators of employee burnout, which include chronic weariness, disengagement, low motivation, and poor performance. </a:t>
            </a:r>
          </a:p>
          <a:p>
            <a:pPr algn="just"/>
            <a:r>
              <a:rPr lang="en-US" sz="1800" dirty="0">
                <a:latin typeface="Times New Roman" panose="02020603050405020304" pitchFamily="18" charset="0"/>
                <a:cs typeface="Times New Roman" panose="02020603050405020304" pitchFamily="18" charset="0"/>
              </a:rPr>
              <a:t>You may be dealing with a burned-out workforce if your top performers suddenly stop completing projects, don't meet targets, or stop communicating. </a:t>
            </a:r>
          </a:p>
          <a:p>
            <a:pPr algn="just"/>
            <a:r>
              <a:rPr lang="en-US" sz="1800" dirty="0">
                <a:latin typeface="Times New Roman" panose="02020603050405020304" pitchFamily="18" charset="0"/>
                <a:cs typeface="Times New Roman" panose="02020603050405020304" pitchFamily="18" charset="0"/>
              </a:rPr>
              <a:t>Early detection of these warning signs is essential since employee burnout has an impact on your team's general health as well as your bottom line. </a:t>
            </a:r>
          </a:p>
          <a:p>
            <a:pPr algn="just"/>
            <a:r>
              <a:rPr lang="en-US" sz="1800" dirty="0">
                <a:latin typeface="Times New Roman" panose="02020603050405020304" pitchFamily="18" charset="0"/>
                <a:cs typeface="Times New Roman" panose="02020603050405020304" pitchFamily="18" charset="0"/>
              </a:rPr>
              <a:t> Additionally, it may hinder your capacity to expand your firm swiftly.</a:t>
            </a:r>
          </a:p>
          <a:p>
            <a:pPr algn="just"/>
            <a:r>
              <a:rPr lang="en-US" sz="1800" dirty="0">
                <a:latin typeface="Times New Roman" panose="02020603050405020304" pitchFamily="18" charset="0"/>
                <a:cs typeface="Times New Roman" panose="02020603050405020304" pitchFamily="18" charset="0"/>
              </a:rPr>
              <a:t>Burnout can lead to poorer self-esteem, less involvement and loyalty, and poor customer service.</a:t>
            </a:r>
          </a:p>
        </p:txBody>
      </p:sp>
    </p:spTree>
    <p:extLst>
      <p:ext uri="{BB962C8B-B14F-4D97-AF65-F5344CB8AC3E}">
        <p14:creationId xmlns:p14="http://schemas.microsoft.com/office/powerpoint/2010/main" val="322762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9CD4-6FFC-5549-B0CC-E7D31624A5C0}"/>
              </a:ext>
            </a:extLst>
          </p:cNvPr>
          <p:cNvSpPr>
            <a:spLocks noGrp="1"/>
          </p:cNvSpPr>
          <p:nvPr>
            <p:ph type="title"/>
          </p:nvPr>
        </p:nvSpPr>
        <p:spPr>
          <a:xfrm>
            <a:off x="839788" y="365126"/>
            <a:ext cx="10515600" cy="695048"/>
          </a:xfrm>
        </p:spPr>
        <p:txBody>
          <a:bodyPr>
            <a:normAutofit/>
          </a:bodyPr>
          <a:lstStyle/>
          <a:p>
            <a:r>
              <a:rPr lang="en-US" sz="2800" b="1" kern="0" spc="-131" dirty="0">
                <a:latin typeface="Times New Roman" panose="02020603050405020304" pitchFamily="18" charset="0"/>
                <a:ea typeface="p22-mackinac-pro" pitchFamily="34" charset="-122"/>
                <a:cs typeface="Times New Roman" panose="02020603050405020304" pitchFamily="18" charset="0"/>
              </a:rPr>
              <a:t>Project Overview :</a:t>
            </a:r>
            <a:endParaRPr lang="en-US"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018FFEC-1A80-259A-49B1-9F5D3937D0ED}"/>
              </a:ext>
            </a:extLst>
          </p:cNvPr>
          <p:cNvSpPr>
            <a:spLocks noGrp="1"/>
          </p:cNvSpPr>
          <p:nvPr>
            <p:ph type="body" idx="1"/>
          </p:nvPr>
        </p:nvSpPr>
        <p:spPr>
          <a:xfrm>
            <a:off x="424070" y="1153198"/>
            <a:ext cx="4377634" cy="359672"/>
          </a:xfrm>
        </p:spPr>
        <p:txBody>
          <a:bodyPr>
            <a:noAutofit/>
          </a:bodyPr>
          <a:lstStyle/>
          <a:p>
            <a:pPr algn="ctr"/>
            <a:r>
              <a:rPr lang="en-US" dirty="0">
                <a:latin typeface="Times New Roman" panose="02020603050405020304" pitchFamily="18" charset="0"/>
                <a:cs typeface="Times New Roman" panose="02020603050405020304" pitchFamily="18" charset="0"/>
              </a:rPr>
              <a:t>Introduction :</a:t>
            </a:r>
          </a:p>
        </p:txBody>
      </p:sp>
      <p:sp>
        <p:nvSpPr>
          <p:cNvPr id="4" name="Content Placeholder 3">
            <a:extLst>
              <a:ext uri="{FF2B5EF4-FFF2-40B4-BE49-F238E27FC236}">
                <a16:creationId xmlns:a16="http://schemas.microsoft.com/office/drawing/2014/main" id="{20F77A14-D4F2-4D15-5AAC-B91C6D9044CD}"/>
              </a:ext>
            </a:extLst>
          </p:cNvPr>
          <p:cNvSpPr>
            <a:spLocks noGrp="1"/>
          </p:cNvSpPr>
          <p:nvPr>
            <p:ph sz="half" idx="2"/>
          </p:nvPr>
        </p:nvSpPr>
        <p:spPr>
          <a:xfrm>
            <a:off x="938213" y="1762539"/>
            <a:ext cx="4852987" cy="4585252"/>
          </a:xfrm>
        </p:spPr>
        <p:txBody>
          <a:bodyPr/>
          <a:lstStyle/>
          <a:p>
            <a:pPr marL="0" indent="0" algn="just">
              <a:buNone/>
            </a:pPr>
            <a:r>
              <a:rPr lang="en-US" sz="2000" dirty="0" err="1">
                <a:latin typeface="Times New Roman" panose="02020603050405020304" pitchFamily="18" charset="0"/>
                <a:cs typeface="Times New Roman" panose="02020603050405020304" pitchFamily="18" charset="0"/>
              </a:rPr>
              <a:t>Utilising</a:t>
            </a:r>
            <a:r>
              <a:rPr lang="en-US" sz="2000" dirty="0">
                <a:latin typeface="Times New Roman" panose="02020603050405020304" pitchFamily="18" charset="0"/>
                <a:cs typeface="Times New Roman" panose="02020603050405020304" pitchFamily="18" charset="0"/>
              </a:rPr>
              <a:t> artificial intelligence and machine learning techniques, the project's goal is to understand employee burnout and take steps to avoid it.</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4D05AE2-A186-1D2B-F86D-E99DFD232A67}"/>
              </a:ext>
            </a:extLst>
          </p:cNvPr>
          <p:cNvSpPr>
            <a:spLocks noGrp="1"/>
          </p:cNvSpPr>
          <p:nvPr>
            <p:ph type="body" sz="quarter" idx="3"/>
          </p:nvPr>
        </p:nvSpPr>
        <p:spPr>
          <a:xfrm>
            <a:off x="6176307" y="1153198"/>
            <a:ext cx="4350026" cy="464240"/>
          </a:xfrm>
        </p:spPr>
        <p:txBody>
          <a:bodyPr>
            <a:normAutofit/>
          </a:bodyPr>
          <a:lstStyle/>
          <a:p>
            <a:r>
              <a:rPr lang="en-US" dirty="0">
                <a:latin typeface="Times New Roman" panose="02020603050405020304" pitchFamily="18" charset="0"/>
                <a:cs typeface="Times New Roman" panose="02020603050405020304" pitchFamily="18" charset="0"/>
              </a:rPr>
              <a:t>Data Collection : </a:t>
            </a:r>
          </a:p>
        </p:txBody>
      </p:sp>
      <p:sp>
        <p:nvSpPr>
          <p:cNvPr id="6" name="Content Placeholder 5">
            <a:extLst>
              <a:ext uri="{FF2B5EF4-FFF2-40B4-BE49-F238E27FC236}">
                <a16:creationId xmlns:a16="http://schemas.microsoft.com/office/drawing/2014/main" id="{23C848D7-528D-6FD9-3BAA-D5D33EA23EBA}"/>
              </a:ext>
            </a:extLst>
          </p:cNvPr>
          <p:cNvSpPr>
            <a:spLocks noGrp="1"/>
          </p:cNvSpPr>
          <p:nvPr>
            <p:ph sz="quarter" idx="4"/>
          </p:nvPr>
        </p:nvSpPr>
        <p:spPr>
          <a:xfrm>
            <a:off x="6070599" y="1787594"/>
            <a:ext cx="5183188" cy="4585252"/>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For a better understanding of employee burnout, the project gathers information through surveys, examination of social media postings, examination of emails, and other digital sources.</a:t>
            </a:r>
          </a:p>
          <a:p>
            <a:pPr marL="0" indent="0" algn="just">
              <a:buNone/>
            </a:pPr>
            <a:endParaRPr lang="en-US" dirty="0"/>
          </a:p>
        </p:txBody>
      </p:sp>
      <p:pic>
        <p:nvPicPr>
          <p:cNvPr id="8" name="Picture 7">
            <a:extLst>
              <a:ext uri="{FF2B5EF4-FFF2-40B4-BE49-F238E27FC236}">
                <a16:creationId xmlns:a16="http://schemas.microsoft.com/office/drawing/2014/main" id="{8FFDB351-C564-9EDB-2354-1A2F0FDFCBFF}"/>
              </a:ext>
            </a:extLst>
          </p:cNvPr>
          <p:cNvPicPr>
            <a:picLocks noChangeAspect="1"/>
          </p:cNvPicPr>
          <p:nvPr/>
        </p:nvPicPr>
        <p:blipFill>
          <a:blip r:embed="rId2"/>
          <a:stretch>
            <a:fillRect/>
          </a:stretch>
        </p:blipFill>
        <p:spPr>
          <a:xfrm>
            <a:off x="6414867" y="3287620"/>
            <a:ext cx="4707595" cy="2725091"/>
          </a:xfrm>
          <a:prstGeom prst="rect">
            <a:avLst/>
          </a:prstGeom>
        </p:spPr>
      </p:pic>
      <p:pic>
        <p:nvPicPr>
          <p:cNvPr id="10" name="Picture 9">
            <a:extLst>
              <a:ext uri="{FF2B5EF4-FFF2-40B4-BE49-F238E27FC236}">
                <a16:creationId xmlns:a16="http://schemas.microsoft.com/office/drawing/2014/main" id="{F5631BCF-8B38-9E3B-4FF8-13546BD7EFAB}"/>
              </a:ext>
            </a:extLst>
          </p:cNvPr>
          <p:cNvPicPr>
            <a:picLocks noChangeAspect="1"/>
          </p:cNvPicPr>
          <p:nvPr/>
        </p:nvPicPr>
        <p:blipFill>
          <a:blip r:embed="rId3"/>
          <a:stretch>
            <a:fillRect/>
          </a:stretch>
        </p:blipFill>
        <p:spPr>
          <a:xfrm>
            <a:off x="1250402" y="3287619"/>
            <a:ext cx="4067186" cy="2725092"/>
          </a:xfrm>
          <a:prstGeom prst="rect">
            <a:avLst/>
          </a:prstGeom>
        </p:spPr>
      </p:pic>
    </p:spTree>
    <p:extLst>
      <p:ext uri="{BB962C8B-B14F-4D97-AF65-F5344CB8AC3E}">
        <p14:creationId xmlns:p14="http://schemas.microsoft.com/office/powerpoint/2010/main" val="149370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6C4E-F8C7-53DB-3248-41E24D7654EC}"/>
              </a:ext>
            </a:extLst>
          </p:cNvPr>
          <p:cNvSpPr>
            <a:spLocks noGrp="1"/>
          </p:cNvSpPr>
          <p:nvPr>
            <p:ph type="title"/>
          </p:nvPr>
        </p:nvSpPr>
        <p:spPr>
          <a:xfrm>
            <a:off x="838200" y="365126"/>
            <a:ext cx="10515600" cy="655292"/>
          </a:xfrm>
        </p:spPr>
        <p:txBody>
          <a:bodyPr>
            <a:normAutofit/>
          </a:bodyPr>
          <a:lstStyle/>
          <a:p>
            <a:r>
              <a:rPr lang="en-US" sz="2800" b="1" kern="0" spc="-131" dirty="0">
                <a:latin typeface="Times New Roman" panose="02020603050405020304" pitchFamily="18" charset="0"/>
                <a:ea typeface="p22-mackinac-pro" pitchFamily="34" charset="-122"/>
                <a:cs typeface="Times New Roman" panose="02020603050405020304" pitchFamily="18" charset="0"/>
              </a:rPr>
              <a:t>Uses of Employe Burnout Analysis :</a:t>
            </a:r>
            <a:endParaRPr lang="en-US" sz="2800" dirty="0"/>
          </a:p>
        </p:txBody>
      </p:sp>
      <p:sp>
        <p:nvSpPr>
          <p:cNvPr id="3" name="Content Placeholder 2">
            <a:extLst>
              <a:ext uri="{FF2B5EF4-FFF2-40B4-BE49-F238E27FC236}">
                <a16:creationId xmlns:a16="http://schemas.microsoft.com/office/drawing/2014/main" id="{D37B08B5-DC01-5452-318F-03BAD68FEFCB}"/>
              </a:ext>
            </a:extLst>
          </p:cNvPr>
          <p:cNvSpPr>
            <a:spLocks noGrp="1"/>
          </p:cNvSpPr>
          <p:nvPr>
            <p:ph idx="1"/>
          </p:nvPr>
        </p:nvSpPr>
        <p:spPr>
          <a:xfrm>
            <a:off x="838200" y="1152939"/>
            <a:ext cx="10515600" cy="3869635"/>
          </a:xfrm>
        </p:spPr>
        <p:txBody>
          <a:bodyPr>
            <a:normAutofit/>
          </a:bodyPr>
          <a:lstStyle/>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Employees' physical and emotional well-being has improved, and there have been fewer absences and sick days taken. One of the main factors influencing employee absenteeism is stress. Employees can need fewer “mental health days" and sick days if they work in a low-stress environment.</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Increased ability to keep employees. Employees are more likely to stay with their present employment when they don't feel too worried. Additionally, a company that encourages a low-stress workplace is a desirable choice for potential employees.</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Improved work-life balance.</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Reduced costs to the employer.</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Increased work satisfaction and morale. Healthy workers who experience acceptable amounts of stress are happier and more optimistic. A setting like this at work encourages creativity and productivity.</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Reduced costs to the employer.</a:t>
            </a:r>
          </a:p>
        </p:txBody>
      </p:sp>
    </p:spTree>
    <p:extLst>
      <p:ext uri="{BB962C8B-B14F-4D97-AF65-F5344CB8AC3E}">
        <p14:creationId xmlns:p14="http://schemas.microsoft.com/office/powerpoint/2010/main" val="107697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5915-A6EE-0F47-3E1B-35F0AED3E780}"/>
              </a:ext>
            </a:extLst>
          </p:cNvPr>
          <p:cNvSpPr>
            <a:spLocks noGrp="1"/>
          </p:cNvSpPr>
          <p:nvPr>
            <p:ph type="title"/>
          </p:nvPr>
        </p:nvSpPr>
        <p:spPr>
          <a:xfrm>
            <a:off x="838200" y="365125"/>
            <a:ext cx="10515600" cy="734805"/>
          </a:xfrm>
        </p:spPr>
        <p:txBody>
          <a:bodyPr>
            <a:normAutofit/>
          </a:bodyPr>
          <a:lstStyle/>
          <a:p>
            <a:r>
              <a:rPr lang="en-US" sz="2800" b="1" kern="0" spc="-126" dirty="0">
                <a:latin typeface="Times New Roman" panose="02020603050405020304" pitchFamily="18" charset="0"/>
                <a:ea typeface="p22-mackinac-pro" pitchFamily="34" charset="-122"/>
                <a:cs typeface="Times New Roman" panose="02020603050405020304" pitchFamily="18" charset="0"/>
              </a:rPr>
              <a:t>End Users :</a:t>
            </a:r>
            <a:endParaRPr lang="en-US"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722AFEE-DBF9-568C-3C0C-17BC8BC84DFA}"/>
              </a:ext>
            </a:extLst>
          </p:cNvPr>
          <p:cNvPicPr>
            <a:picLocks noGrp="1" noChangeAspect="1"/>
          </p:cNvPicPr>
          <p:nvPr>
            <p:ph sz="half" idx="1"/>
          </p:nvPr>
        </p:nvPicPr>
        <p:blipFill>
          <a:blip r:embed="rId2"/>
          <a:stretch>
            <a:fillRect/>
          </a:stretch>
        </p:blipFill>
        <p:spPr>
          <a:xfrm>
            <a:off x="6592871" y="1277194"/>
            <a:ext cx="3114442" cy="1992326"/>
          </a:xfrm>
        </p:spPr>
      </p:pic>
      <p:pic>
        <p:nvPicPr>
          <p:cNvPr id="8" name="Image 1" descr="preencoded.png">
            <a:extLst>
              <a:ext uri="{FF2B5EF4-FFF2-40B4-BE49-F238E27FC236}">
                <a16:creationId xmlns:a16="http://schemas.microsoft.com/office/drawing/2014/main" id="{93EABF10-3BDE-B721-854F-6B14C94793B8}"/>
              </a:ext>
            </a:extLst>
          </p:cNvPr>
          <p:cNvPicPr>
            <a:picLocks noGrp="1" noChangeAspect="1"/>
          </p:cNvPicPr>
          <p:nvPr>
            <p:ph sz="half" idx="2"/>
          </p:nvPr>
        </p:nvPicPr>
        <p:blipFill>
          <a:blip r:embed="rId3"/>
          <a:stretch>
            <a:fillRect/>
          </a:stretch>
        </p:blipFill>
        <p:spPr>
          <a:xfrm>
            <a:off x="1990085" y="1362431"/>
            <a:ext cx="2385573" cy="2066569"/>
          </a:xfrm>
          <a:prstGeom prst="rect">
            <a:avLst/>
          </a:prstGeom>
        </p:spPr>
      </p:pic>
      <p:sp>
        <p:nvSpPr>
          <p:cNvPr id="10" name="TextBox 9">
            <a:extLst>
              <a:ext uri="{FF2B5EF4-FFF2-40B4-BE49-F238E27FC236}">
                <a16:creationId xmlns:a16="http://schemas.microsoft.com/office/drawing/2014/main" id="{BFBABB08-40F2-B6F5-0AD2-791BE1407D60}"/>
              </a:ext>
            </a:extLst>
          </p:cNvPr>
          <p:cNvSpPr txBox="1"/>
          <p:nvPr/>
        </p:nvSpPr>
        <p:spPr>
          <a:xfrm>
            <a:off x="6334724" y="3507022"/>
            <a:ext cx="3399091" cy="412934"/>
          </a:xfrm>
          <a:prstGeom prst="rect">
            <a:avLst/>
          </a:prstGeom>
          <a:noFill/>
        </p:spPr>
        <p:txBody>
          <a:bodyPr wrap="square">
            <a:spAutoFit/>
          </a:bodyPr>
          <a:lstStyle/>
          <a:p>
            <a:pPr marL="0" indent="0" algn="ctr">
              <a:lnSpc>
                <a:spcPts val="2734"/>
              </a:lnSpc>
              <a:buNone/>
            </a:pPr>
            <a:r>
              <a:rPr lang="en-US" sz="1800" b="1" kern="0" spc="-63" dirty="0">
                <a:solidFill>
                  <a:srgbClr val="591CE6"/>
                </a:solidFill>
                <a:latin typeface="p22-mackinac-pro" pitchFamily="34" charset="0"/>
                <a:ea typeface="p22-mackinac-pro" pitchFamily="34" charset="-122"/>
                <a:cs typeface="p22-mackinac-pro" pitchFamily="34" charset="-120"/>
              </a:rPr>
              <a:t>Human Resources</a:t>
            </a:r>
            <a:endParaRPr lang="en-US" sz="1800" dirty="0"/>
          </a:p>
        </p:txBody>
      </p:sp>
      <p:sp>
        <p:nvSpPr>
          <p:cNvPr id="12" name="TextBox 11">
            <a:extLst>
              <a:ext uri="{FF2B5EF4-FFF2-40B4-BE49-F238E27FC236}">
                <a16:creationId xmlns:a16="http://schemas.microsoft.com/office/drawing/2014/main" id="{A0859F56-214E-DD5E-0AF9-3CEE068B1C7D}"/>
              </a:ext>
            </a:extLst>
          </p:cNvPr>
          <p:cNvSpPr txBox="1"/>
          <p:nvPr/>
        </p:nvSpPr>
        <p:spPr>
          <a:xfrm>
            <a:off x="1745281" y="3485034"/>
            <a:ext cx="3299699" cy="412934"/>
          </a:xfrm>
          <a:prstGeom prst="rect">
            <a:avLst/>
          </a:prstGeom>
          <a:noFill/>
        </p:spPr>
        <p:txBody>
          <a:bodyPr wrap="square">
            <a:spAutoFit/>
          </a:bodyPr>
          <a:lstStyle/>
          <a:p>
            <a:pPr marL="0" indent="0" algn="ctr">
              <a:lnSpc>
                <a:spcPts val="2734"/>
              </a:lnSpc>
              <a:buNone/>
            </a:pPr>
            <a:r>
              <a:rPr lang="en-US" sz="1800" b="1" kern="0" spc="-63" dirty="0">
                <a:solidFill>
                  <a:srgbClr val="591CE6"/>
                </a:solidFill>
                <a:latin typeface="p22-mackinac-pro" pitchFamily="34" charset="0"/>
                <a:ea typeface="p22-mackinac-pro" pitchFamily="34" charset="-122"/>
                <a:cs typeface="p22-mackinac-pro" pitchFamily="34" charset="-120"/>
              </a:rPr>
              <a:t>Employees</a:t>
            </a:r>
            <a:endParaRPr lang="en-US" sz="1800" dirty="0"/>
          </a:p>
        </p:txBody>
      </p:sp>
      <p:sp>
        <p:nvSpPr>
          <p:cNvPr id="14" name="TextBox 13">
            <a:extLst>
              <a:ext uri="{FF2B5EF4-FFF2-40B4-BE49-F238E27FC236}">
                <a16:creationId xmlns:a16="http://schemas.microsoft.com/office/drawing/2014/main" id="{46766B1C-D0BA-320F-0E27-190CF4C53AAC}"/>
              </a:ext>
            </a:extLst>
          </p:cNvPr>
          <p:cNvSpPr txBox="1"/>
          <p:nvPr/>
        </p:nvSpPr>
        <p:spPr>
          <a:xfrm>
            <a:off x="1407560" y="3895281"/>
            <a:ext cx="4436165" cy="1980670"/>
          </a:xfrm>
          <a:prstGeom prst="rect">
            <a:avLst/>
          </a:prstGeom>
          <a:noFill/>
        </p:spPr>
        <p:txBody>
          <a:bodyPr wrap="square">
            <a:spAutoFit/>
          </a:bodyPr>
          <a:lstStyle/>
          <a:p>
            <a:pPr marL="0" indent="0" algn="just">
              <a:lnSpc>
                <a:spcPts val="3029"/>
              </a:lnSpc>
              <a:buNone/>
            </a:pPr>
            <a:r>
              <a:rPr lang="en-US" sz="1800" dirty="0">
                <a:latin typeface="Times New Roman" panose="02020603050405020304" pitchFamily="18" charset="0"/>
                <a:ea typeface="Eudoxus Sans" pitchFamily="34" charset="-122"/>
                <a:cs typeface="Times New Roman" panose="02020603050405020304" pitchFamily="18" charset="0"/>
              </a:rPr>
              <a:t>The system's personalized interventions can help employees better manage their workload, improve their work-life balance, and prevent burnout, leading to a happier and more productive workforce.</a:t>
            </a:r>
            <a:endParaRPr lang="en-US" sz="1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04EC5B5-72C2-3934-4FFA-99BFC9A89C4F}"/>
              </a:ext>
            </a:extLst>
          </p:cNvPr>
          <p:cNvSpPr txBox="1"/>
          <p:nvPr/>
        </p:nvSpPr>
        <p:spPr>
          <a:xfrm>
            <a:off x="6724369" y="4017699"/>
            <a:ext cx="3943215"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method may be used by human resources departments to raise employee morale, productivity, and engagement while lowering absenteeism and staff turnover costs.</a:t>
            </a:r>
          </a:p>
        </p:txBody>
      </p:sp>
    </p:spTree>
    <p:extLst>
      <p:ext uri="{BB962C8B-B14F-4D97-AF65-F5344CB8AC3E}">
        <p14:creationId xmlns:p14="http://schemas.microsoft.com/office/powerpoint/2010/main" val="45846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D8BE-8BBA-65DB-9B6F-A5CAF0B4301B}"/>
              </a:ext>
            </a:extLst>
          </p:cNvPr>
          <p:cNvSpPr>
            <a:spLocks noGrp="1"/>
          </p:cNvSpPr>
          <p:nvPr>
            <p:ph type="title"/>
          </p:nvPr>
        </p:nvSpPr>
        <p:spPr>
          <a:xfrm>
            <a:off x="838200" y="365125"/>
            <a:ext cx="10515600" cy="708301"/>
          </a:xfrm>
        </p:spPr>
        <p:txBody>
          <a:bodyPr>
            <a:normAutofit/>
          </a:bodyPr>
          <a:lstStyle/>
          <a:p>
            <a:r>
              <a:rPr lang="en-US" sz="2800" b="1" dirty="0">
                <a:latin typeface="Times New Roman" panose="02020603050405020304" pitchFamily="18" charset="0"/>
                <a:cs typeface="Times New Roman" panose="02020603050405020304" pitchFamily="18" charset="0"/>
              </a:rPr>
              <a:t>Solution :</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6493E8-66F1-80D8-8DDC-C21407ECF58F}"/>
              </a:ext>
            </a:extLst>
          </p:cNvPr>
          <p:cNvSpPr>
            <a:spLocks noGrp="1"/>
          </p:cNvSpPr>
          <p:nvPr>
            <p:ph idx="1"/>
          </p:nvPr>
        </p:nvSpPr>
        <p:spPr>
          <a:xfrm>
            <a:off x="838200" y="1117324"/>
            <a:ext cx="10515600" cy="4351338"/>
          </a:xfrm>
        </p:spPr>
        <p:txBody>
          <a:bodyPr>
            <a:normAutofit/>
          </a:bodyPr>
          <a:lstStyle/>
          <a:p>
            <a:pPr algn="l">
              <a:buFont typeface="+mj-lt"/>
              <a:buAutoNum type="arabicPeriod"/>
            </a:pPr>
            <a:r>
              <a:rPr lang="en-US" sz="1800" i="0" dirty="0">
                <a:effectLst/>
                <a:latin typeface="Times New Roman" panose="02020603050405020304" pitchFamily="18" charset="0"/>
                <a:cs typeface="Times New Roman" panose="02020603050405020304" pitchFamily="18" charset="0"/>
              </a:rPr>
              <a:t>Make managers responsible </a:t>
            </a:r>
            <a:r>
              <a:rPr lang="en-US" sz="1800" b="0" i="0" dirty="0">
                <a:effectLst/>
                <a:latin typeface="Times New Roman" panose="02020603050405020304" pitchFamily="18" charset="0"/>
                <a:cs typeface="Times New Roman" panose="02020603050405020304" pitchFamily="18" charset="0"/>
              </a:rPr>
              <a:t>for addressing burnout.</a:t>
            </a:r>
          </a:p>
          <a:p>
            <a:pPr algn="l">
              <a:buFont typeface="+mj-lt"/>
              <a:buAutoNum type="arabicPeriod"/>
            </a:pPr>
            <a:r>
              <a:rPr lang="en-US" sz="1800" i="0" dirty="0">
                <a:effectLst/>
                <a:latin typeface="Times New Roman" panose="02020603050405020304" pitchFamily="18" charset="0"/>
                <a:cs typeface="Times New Roman" panose="02020603050405020304" pitchFamily="18" charset="0"/>
              </a:rPr>
              <a:t>Set role expectations and structure jobs </a:t>
            </a:r>
            <a:r>
              <a:rPr lang="en-US" sz="1800" b="0" i="0" dirty="0">
                <a:effectLst/>
                <a:latin typeface="Times New Roman" panose="02020603050405020304" pitchFamily="18" charset="0"/>
                <a:cs typeface="Times New Roman" panose="02020603050405020304" pitchFamily="18" charset="0"/>
              </a:rPr>
              <a:t>to make work more manageable and engaging. Ensure that workload and time pressures are reasonable.</a:t>
            </a:r>
          </a:p>
          <a:p>
            <a:pPr algn="l">
              <a:buFont typeface="+mj-lt"/>
              <a:buAutoNum type="arabicPeriod"/>
            </a:pPr>
            <a:r>
              <a:rPr lang="en-US" sz="1800" i="0" dirty="0">
                <a:effectLst/>
                <a:latin typeface="Times New Roman" panose="02020603050405020304" pitchFamily="18" charset="0"/>
                <a:cs typeface="Times New Roman" panose="02020603050405020304" pitchFamily="18" charset="0"/>
              </a:rPr>
              <a:t>Encourage teamwork and shared accountability</a:t>
            </a:r>
            <a:r>
              <a:rPr lang="en-US" sz="1800" b="0" i="0" dirty="0">
                <a:effectLst/>
                <a:latin typeface="Times New Roman" panose="02020603050405020304" pitchFamily="18" charset="0"/>
                <a:cs typeface="Times New Roman" panose="02020603050405020304" pitchFamily="18" charset="0"/>
              </a:rPr>
              <a:t>. When people work together and support one another, the workload gets lighter and challenges seem smaller.</a:t>
            </a:r>
          </a:p>
          <a:p>
            <a:pPr algn="l">
              <a:buFont typeface="+mj-lt"/>
              <a:buAutoNum type="arabicPeriod"/>
            </a:pPr>
            <a:r>
              <a:rPr lang="en-US" sz="1800" i="0" dirty="0">
                <a:effectLst/>
                <a:latin typeface="Times New Roman" panose="02020603050405020304" pitchFamily="18" charset="0"/>
                <a:cs typeface="Times New Roman" panose="02020603050405020304" pitchFamily="18" charset="0"/>
              </a:rPr>
              <a:t>Design ideal environments </a:t>
            </a:r>
            <a:r>
              <a:rPr lang="en-US" sz="1800" b="0" i="0" dirty="0">
                <a:effectLst/>
                <a:latin typeface="Times New Roman" panose="02020603050405020304" pitchFamily="18" charset="0"/>
                <a:cs typeface="Times New Roman" panose="02020603050405020304" pitchFamily="18" charset="0"/>
              </a:rPr>
              <a:t>that are as comfortable and inviting as possible. Employees need spaces for both gathering and getting away from the buzz.</a:t>
            </a:r>
          </a:p>
          <a:p>
            <a:pPr algn="l">
              <a:buFont typeface="+mj-lt"/>
              <a:buAutoNum type="arabicPeriod"/>
            </a:pPr>
            <a:r>
              <a:rPr lang="en-US" sz="1800" i="0" dirty="0">
                <a:effectLst/>
                <a:latin typeface="Times New Roman" panose="02020603050405020304" pitchFamily="18" charset="0"/>
                <a:cs typeface="Times New Roman" panose="02020603050405020304" pitchFamily="18" charset="0"/>
              </a:rPr>
              <a:t>Make wellbeing part of your culture</a:t>
            </a:r>
            <a:r>
              <a:rPr lang="en-US" sz="1800" b="0" i="0" dirty="0">
                <a:effectLst/>
                <a:latin typeface="Times New Roman" panose="02020603050405020304" pitchFamily="18" charset="0"/>
                <a:cs typeface="Times New Roman" panose="02020603050405020304" pitchFamily="18" charset="0"/>
              </a:rPr>
              <a:t>. Incorporate the five elements of wellbeing into regular conversations and work practices.</a:t>
            </a:r>
          </a:p>
        </p:txBody>
      </p:sp>
    </p:spTree>
    <p:extLst>
      <p:ext uri="{BB962C8B-B14F-4D97-AF65-F5344CB8AC3E}">
        <p14:creationId xmlns:p14="http://schemas.microsoft.com/office/powerpoint/2010/main" val="313834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2B76-E8D9-AF5F-CAEC-BBA732917E01}"/>
              </a:ext>
            </a:extLst>
          </p:cNvPr>
          <p:cNvSpPr>
            <a:spLocks noGrp="1"/>
          </p:cNvSpPr>
          <p:nvPr>
            <p:ph type="title"/>
          </p:nvPr>
        </p:nvSpPr>
        <p:spPr>
          <a:xfrm>
            <a:off x="596348" y="530087"/>
            <a:ext cx="10757452" cy="755374"/>
          </a:xfrm>
        </p:spPr>
        <p:txBody>
          <a:bodyPr>
            <a:normAutofit/>
          </a:bodyPr>
          <a:lstStyle/>
          <a:p>
            <a:r>
              <a:rPr lang="en-US" sz="2800" b="1" dirty="0">
                <a:latin typeface="Times New Roman" panose="02020603050405020304" pitchFamily="18" charset="0"/>
                <a:cs typeface="Times New Roman" panose="02020603050405020304" pitchFamily="18" charset="0"/>
              </a:rPr>
              <a:t>Value Proposition : </a:t>
            </a:r>
            <a:endParaRPr lang="en-US"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98D81E7-89B6-D317-3696-35165261666A}"/>
              </a:ext>
            </a:extLst>
          </p:cNvPr>
          <p:cNvPicPr>
            <a:picLocks noGrp="1" noChangeAspect="1"/>
          </p:cNvPicPr>
          <p:nvPr>
            <p:ph idx="1"/>
          </p:nvPr>
        </p:nvPicPr>
        <p:blipFill>
          <a:blip r:embed="rId2"/>
          <a:stretch>
            <a:fillRect/>
          </a:stretch>
        </p:blipFill>
        <p:spPr>
          <a:xfrm>
            <a:off x="6372665" y="2157539"/>
            <a:ext cx="5770867" cy="3353465"/>
          </a:xfrm>
        </p:spPr>
      </p:pic>
      <p:sp>
        <p:nvSpPr>
          <p:cNvPr id="7" name="TextBox 6">
            <a:extLst>
              <a:ext uri="{FF2B5EF4-FFF2-40B4-BE49-F238E27FC236}">
                <a16:creationId xmlns:a16="http://schemas.microsoft.com/office/drawing/2014/main" id="{E45C6259-4A6A-85FD-E6B6-A1AEB987A614}"/>
              </a:ext>
            </a:extLst>
          </p:cNvPr>
          <p:cNvSpPr txBox="1"/>
          <p:nvPr/>
        </p:nvSpPr>
        <p:spPr>
          <a:xfrm>
            <a:off x="596348" y="1710614"/>
            <a:ext cx="5776317" cy="4247317"/>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Data-Driven Decision Making</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Our solution relies on data analysis and predictive modeling to provide evidence-based insights. By leveraging historical data, performance metrics, and employee feedback, organizations can make informed decisions regarding workload distribution, resource allocation, and intervention strategies. </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Customized Interventions and Support</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 Our solution enables organizations to design targeted interventions tailored to the specific needs of individuals and teams. By understanding the unique factors contributing to burnout, organizations can implement personalized support mechanisms, such as counseling, training programs, and work-life balance initiatives. </a:t>
            </a:r>
          </a:p>
        </p:txBody>
      </p:sp>
    </p:spTree>
    <p:extLst>
      <p:ext uri="{BB962C8B-B14F-4D97-AF65-F5344CB8AC3E}">
        <p14:creationId xmlns:p14="http://schemas.microsoft.com/office/powerpoint/2010/main" val="1011660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B941ED-7B3D-93D2-9126-0168864E29EA}"/>
              </a:ext>
            </a:extLst>
          </p:cNvPr>
          <p:cNvSpPr txBox="1"/>
          <p:nvPr/>
        </p:nvSpPr>
        <p:spPr>
          <a:xfrm>
            <a:off x="808381" y="774678"/>
            <a:ext cx="10575235" cy="1477328"/>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Early Identification and Prevention</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Our solution helps organizations identify individuals and teams at risk of burnout at an early stage. By leveraging predictive models, we can detect patterns and risk factors associated with burnout, enabling proactive measures to prevent its occurrence. This early identification allows for timely interventions and the implementation of preventive strategies, minimizing the negative impact on employees' well-being and productivity.</a:t>
            </a:r>
          </a:p>
        </p:txBody>
      </p:sp>
      <p:sp>
        <p:nvSpPr>
          <p:cNvPr id="11" name="TextBox 10">
            <a:extLst>
              <a:ext uri="{FF2B5EF4-FFF2-40B4-BE49-F238E27FC236}">
                <a16:creationId xmlns:a16="http://schemas.microsoft.com/office/drawing/2014/main" id="{709B8170-7C7B-E9F1-3D43-49765982A938}"/>
              </a:ext>
            </a:extLst>
          </p:cNvPr>
          <p:cNvSpPr txBox="1"/>
          <p:nvPr/>
        </p:nvSpPr>
        <p:spPr>
          <a:xfrm>
            <a:off x="808381" y="2515393"/>
            <a:ext cx="10575235" cy="1200329"/>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Improved Organizational Performance</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Addressing employee burnout has a direct impact on overall organizational performance. By preventing burnout and promoting employee well-being, organizations can enhance productivity, reduce absenteeism and turnover rates, and improve employee engagement.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788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406</TotalTime>
  <Words>1341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p22-mackinac-pro</vt:lpstr>
      <vt:lpstr>Times New Roman</vt:lpstr>
      <vt:lpstr>Wingdings 3</vt:lpstr>
      <vt:lpstr>Ion</vt:lpstr>
      <vt:lpstr>EMPLOYEE BURNOUT ANALYSIS AND PREDICTION</vt:lpstr>
      <vt:lpstr>Employee Burnout Analysis :</vt:lpstr>
      <vt:lpstr>Agenda :</vt:lpstr>
      <vt:lpstr>Project Overview :</vt:lpstr>
      <vt:lpstr>Uses of Employe Burnout Analysis :</vt:lpstr>
      <vt:lpstr>End Users :</vt:lpstr>
      <vt:lpstr>Solution :</vt:lpstr>
      <vt:lpstr>Value Proposition : </vt:lpstr>
      <vt:lpstr>PowerPoint Presentation</vt:lpstr>
      <vt:lpstr>Customaisation of the project :</vt:lpstr>
      <vt:lpstr>Modelling :</vt:lpstr>
      <vt:lpstr>PowerPoint Presentation</vt:lpstr>
      <vt:lpstr>PowerPoint Presentation</vt:lpstr>
      <vt:lpstr>PowerPoint Presentation</vt:lpstr>
      <vt:lpstr>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 :</dc:title>
  <dc:creator>ca satish</dc:creator>
  <cp:lastModifiedBy>ca satish</cp:lastModifiedBy>
  <cp:revision>9</cp:revision>
  <dcterms:created xsi:type="dcterms:W3CDTF">2023-07-15T05:42:34Z</dcterms:created>
  <dcterms:modified xsi:type="dcterms:W3CDTF">2023-07-22T11:42:34Z</dcterms:modified>
</cp:coreProperties>
</file>