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1" r:id="rId2"/>
    <p:sldId id="263" r:id="rId3"/>
    <p:sldId id="264" r:id="rId4"/>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E1C"/>
    <a:srgbClr val="0E8468"/>
    <a:srgbClr val="13B58D"/>
    <a:srgbClr val="E8F1F9"/>
    <a:srgbClr val="8ABA33"/>
    <a:srgbClr val="668826"/>
    <a:srgbClr val="8AB833"/>
    <a:srgbClr val="3A5D2D"/>
    <a:srgbClr val="2A4F1D"/>
    <a:srgbClr val="6DC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52" autoAdjust="0"/>
  </p:normalViewPr>
  <p:slideViewPr>
    <p:cSldViewPr snapToGrid="0">
      <p:cViewPr varScale="1">
        <p:scale>
          <a:sx n="59" d="100"/>
          <a:sy n="59" d="100"/>
        </p:scale>
        <p:origin x="92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4F7D2-7C54-4618-A6E6-2E672FD9DFAD}" type="datetimeFigureOut">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A3385-80D3-4EA9-AFD0-7A6CC71819E4}" type="slidenum">
              <a:rPr lang="en-IN" smtClean="0"/>
              <a:t>‹#›</a:t>
            </a:fld>
            <a:endParaRPr lang="en-IN"/>
          </a:p>
        </p:txBody>
      </p:sp>
    </p:spTree>
    <p:extLst>
      <p:ext uri="{BB962C8B-B14F-4D97-AF65-F5344CB8AC3E}">
        <p14:creationId xmlns:p14="http://schemas.microsoft.com/office/powerpoint/2010/main" val="199166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A3385-80D3-4EA9-AFD0-7A6CC71819E4}" type="slidenum">
              <a:rPr lang="en-IN" smtClean="0"/>
              <a:t>1</a:t>
            </a:fld>
            <a:endParaRPr lang="en-IN"/>
          </a:p>
        </p:txBody>
      </p:sp>
    </p:spTree>
    <p:extLst>
      <p:ext uri="{BB962C8B-B14F-4D97-AF65-F5344CB8AC3E}">
        <p14:creationId xmlns:p14="http://schemas.microsoft.com/office/powerpoint/2010/main" val="156881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A3385-80D3-4EA9-AFD0-7A6CC71819E4}" type="slidenum">
              <a:rPr lang="en-IN" smtClean="0"/>
              <a:t>3</a:t>
            </a:fld>
            <a:endParaRPr lang="en-IN"/>
          </a:p>
        </p:txBody>
      </p:sp>
    </p:spTree>
    <p:extLst>
      <p:ext uri="{BB962C8B-B14F-4D97-AF65-F5344CB8AC3E}">
        <p14:creationId xmlns:p14="http://schemas.microsoft.com/office/powerpoint/2010/main" val="177884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A3385-80D3-4EA9-AFD0-7A6CC71819E4}" type="slidenum">
              <a:rPr lang="en-IN" smtClean="0"/>
              <a:t>4</a:t>
            </a:fld>
            <a:endParaRPr lang="en-IN"/>
          </a:p>
        </p:txBody>
      </p:sp>
    </p:spTree>
    <p:extLst>
      <p:ext uri="{BB962C8B-B14F-4D97-AF65-F5344CB8AC3E}">
        <p14:creationId xmlns:p14="http://schemas.microsoft.com/office/powerpoint/2010/main" val="253649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6357514-0EE7-46A2-99EC-FA2D6EB21FC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127476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357514-0EE7-46A2-99EC-FA2D6EB21FC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411010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357514-0EE7-46A2-99EC-FA2D6EB21FC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351639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357514-0EE7-46A2-99EC-FA2D6EB21FC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81198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57514-0EE7-46A2-99EC-FA2D6EB21FC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187496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357514-0EE7-46A2-99EC-FA2D6EB21FC5}"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294349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6357514-0EE7-46A2-99EC-FA2D6EB21FC5}" type="datetimeFigureOut">
              <a:rPr lang="en-IN" smtClean="0"/>
              <a:t>20-08-2023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136552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6357514-0EE7-46A2-99EC-FA2D6EB21FC5}"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335110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57514-0EE7-46A2-99EC-FA2D6EB21FC5}" type="datetimeFigureOut">
              <a:rPr lang="en-IN" smtClean="0"/>
              <a:t>20-08-2023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127982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57514-0EE7-46A2-99EC-FA2D6EB21FC5}"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66513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57514-0EE7-46A2-99EC-FA2D6EB21FC5}"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8409F-C3D0-49CE-AB45-ACDEC463C0DB}" type="slidenum">
              <a:rPr lang="en-IN" smtClean="0"/>
              <a:t>‹#›</a:t>
            </a:fld>
            <a:endParaRPr lang="en-IN"/>
          </a:p>
        </p:txBody>
      </p:sp>
    </p:spTree>
    <p:extLst>
      <p:ext uri="{BB962C8B-B14F-4D97-AF65-F5344CB8AC3E}">
        <p14:creationId xmlns:p14="http://schemas.microsoft.com/office/powerpoint/2010/main" val="36510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57514-0EE7-46A2-99EC-FA2D6EB21FC5}" type="datetimeFigureOut">
              <a:rPr lang="en-IN" smtClean="0"/>
              <a:t>20-08-2023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8409F-C3D0-49CE-AB45-ACDEC463C0DB}" type="slidenum">
              <a:rPr lang="en-IN" smtClean="0"/>
              <a:t>‹#›</a:t>
            </a:fld>
            <a:endParaRPr lang="en-IN"/>
          </a:p>
        </p:txBody>
      </p:sp>
    </p:spTree>
    <p:extLst>
      <p:ext uri="{BB962C8B-B14F-4D97-AF65-F5344CB8AC3E}">
        <p14:creationId xmlns:p14="http://schemas.microsoft.com/office/powerpoint/2010/main" val="166428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692E87-1574-4D69-A71D-03EA4E2E8164}"/>
              </a:ext>
            </a:extLst>
          </p:cNvPr>
          <p:cNvSpPr/>
          <p:nvPr/>
        </p:nvSpPr>
        <p:spPr>
          <a:xfrm>
            <a:off x="7003626" y="0"/>
            <a:ext cx="5188373"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Groots Coworking Space | Great Office Shared Space in Pune.">
            <a:extLst>
              <a:ext uri="{FF2B5EF4-FFF2-40B4-BE49-F238E27FC236}">
                <a16:creationId xmlns:a16="http://schemas.microsoft.com/office/drawing/2014/main" id="{0A9C6AC8-9702-497D-9F93-A3605561794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802640"/>
            <a:ext cx="7003627" cy="5252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651AE65-EA4B-431D-B5EE-2EC285DD5377}"/>
              </a:ext>
            </a:extLst>
          </p:cNvPr>
          <p:cNvSpPr txBox="1"/>
          <p:nvPr/>
        </p:nvSpPr>
        <p:spPr>
          <a:xfrm>
            <a:off x="6719420" y="1493520"/>
            <a:ext cx="5756785" cy="1769331"/>
          </a:xfrm>
          <a:prstGeom prst="rect">
            <a:avLst/>
          </a:prstGeom>
          <a:noFill/>
        </p:spPr>
        <p:txBody>
          <a:bodyPr wrap="square">
            <a:spAutoFit/>
          </a:bodyPr>
          <a:lstStyle/>
          <a:p>
            <a:pPr algn="ctr">
              <a:lnSpc>
                <a:spcPct val="107000"/>
              </a:lnSpc>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ConCase</a:t>
            </a:r>
          </a:p>
          <a:p>
            <a:pPr algn="ctr">
              <a:lnSpc>
                <a:spcPct val="107000"/>
              </a:lnSpc>
            </a:pPr>
            <a:endPar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9999517F-D7B5-4F9B-827B-628BCD50DC3F}"/>
              </a:ext>
            </a:extLst>
          </p:cNvPr>
          <p:cNvGraphicFramePr>
            <a:graphicFrameLocks noGrp="1"/>
          </p:cNvGraphicFramePr>
          <p:nvPr>
            <p:extLst>
              <p:ext uri="{D42A27DB-BD31-4B8C-83A1-F6EECF244321}">
                <p14:modId xmlns:p14="http://schemas.microsoft.com/office/powerpoint/2010/main" val="1079900328"/>
              </p:ext>
            </p:extLst>
          </p:nvPr>
        </p:nvGraphicFramePr>
        <p:xfrm>
          <a:off x="7654921" y="4103479"/>
          <a:ext cx="3918226" cy="858520"/>
        </p:xfrm>
        <a:graphic>
          <a:graphicData uri="http://schemas.openxmlformats.org/drawingml/2006/table">
            <a:tbl>
              <a:tblPr firstRow="1" bandRow="1">
                <a:tableStyleId>{5C22544A-7EE6-4342-B048-85BDC9FD1C3A}</a:tableStyleId>
              </a:tblPr>
              <a:tblGrid>
                <a:gridCol w="3918226">
                  <a:extLst>
                    <a:ext uri="{9D8B030D-6E8A-4147-A177-3AD203B41FA5}">
                      <a16:colId xmlns:a16="http://schemas.microsoft.com/office/drawing/2014/main" val="3816410614"/>
                    </a:ext>
                  </a:extLst>
                </a:gridCol>
              </a:tblGrid>
              <a:tr h="370840">
                <a:tc>
                  <a:txBody>
                    <a:bodyPr/>
                    <a:lstStyle/>
                    <a:p>
                      <a:pPr algn="ctr"/>
                      <a:r>
                        <a:rPr lang="en-IN" sz="1600" b="1" dirty="0">
                          <a:solidFill>
                            <a:srgbClr val="294E1C"/>
                          </a:solidFill>
                          <a:latin typeface="Times New Roman" panose="02020603050405020304" pitchFamily="18" charset="0"/>
                          <a:cs typeface="Times New Roman" panose="02020603050405020304" pitchFamily="18" charset="0"/>
                        </a:rPr>
                        <a:t>Submitted by:</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b="0" dirty="0">
                        <a:solidFill>
                          <a:srgbClr val="294E1C"/>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32291"/>
                  </a:ext>
                </a:extLst>
              </a:tr>
              <a:tr h="370840">
                <a:tc>
                  <a:txBody>
                    <a:bodyPr/>
                    <a:lstStyle/>
                    <a:p>
                      <a:pPr algn="ctr"/>
                      <a:r>
                        <a:rPr lang="en-US" sz="1600" b="0" dirty="0">
                          <a:solidFill>
                            <a:srgbClr val="294E1C"/>
                          </a:solidFill>
                          <a:latin typeface="Times New Roman" panose="02020603050405020304" pitchFamily="18" charset="0"/>
                          <a:cs typeface="Times New Roman" panose="02020603050405020304" pitchFamily="18" charset="0"/>
                        </a:rPr>
                        <a:t>N</a:t>
                      </a:r>
                      <a:r>
                        <a:rPr lang="en-IN" sz="1600" b="0" dirty="0" err="1">
                          <a:solidFill>
                            <a:srgbClr val="294E1C"/>
                          </a:solidFill>
                          <a:latin typeface="Times New Roman" panose="02020603050405020304" pitchFamily="18" charset="0"/>
                          <a:cs typeface="Times New Roman" panose="02020603050405020304" pitchFamily="18" charset="0"/>
                        </a:rPr>
                        <a:t>itesh</a:t>
                      </a:r>
                      <a:r>
                        <a:rPr lang="en-IN" sz="1600" b="0" dirty="0">
                          <a:solidFill>
                            <a:srgbClr val="294E1C"/>
                          </a:solidFill>
                          <a:latin typeface="Times New Roman" panose="02020603050405020304" pitchFamily="18" charset="0"/>
                          <a:cs typeface="Times New Roman" panose="02020603050405020304" pitchFamily="18" charset="0"/>
                        </a:rPr>
                        <a:t> Kumar Gouda</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4612153"/>
                  </a:ext>
                </a:extLst>
              </a:tr>
            </a:tbl>
          </a:graphicData>
        </a:graphic>
      </p:graphicFrame>
    </p:spTree>
    <p:extLst>
      <p:ext uri="{BB962C8B-B14F-4D97-AF65-F5344CB8AC3E}">
        <p14:creationId xmlns:p14="http://schemas.microsoft.com/office/powerpoint/2010/main" val="243403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6BC502-D328-4C90-8157-414DA2C73D19}"/>
              </a:ext>
            </a:extLst>
          </p:cNvPr>
          <p:cNvSpPr txBox="1"/>
          <p:nvPr/>
        </p:nvSpPr>
        <p:spPr>
          <a:xfrm>
            <a:off x="4072016" y="78274"/>
            <a:ext cx="404796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The Challenging Market</a:t>
            </a:r>
            <a:endParaRPr lang="en-IN" sz="28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551FEFE-A3A1-42B3-A055-EC6BC7C044FF}"/>
              </a:ext>
            </a:extLst>
          </p:cNvPr>
          <p:cNvSpPr/>
          <p:nvPr/>
        </p:nvSpPr>
        <p:spPr>
          <a:xfrm>
            <a:off x="0" y="734518"/>
            <a:ext cx="12192000" cy="42871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2793C0D-3322-4887-B9AE-A4EC0E7BA47C}"/>
              </a:ext>
            </a:extLst>
          </p:cNvPr>
          <p:cNvSpPr/>
          <p:nvPr/>
        </p:nvSpPr>
        <p:spPr>
          <a:xfrm>
            <a:off x="6096000" y="734518"/>
            <a:ext cx="6096000" cy="4287187"/>
          </a:xfrm>
          <a:prstGeom prst="rect">
            <a:avLst/>
          </a:prstGeom>
          <a:solidFill>
            <a:srgbClr val="1A3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626C9CEE-42B1-4269-AF9D-7EF4DCC9953B}"/>
              </a:ext>
            </a:extLst>
          </p:cNvPr>
          <p:cNvSpPr txBox="1"/>
          <p:nvPr/>
        </p:nvSpPr>
        <p:spPr>
          <a:xfrm>
            <a:off x="7416800" y="800344"/>
            <a:ext cx="2929890"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At a Micro Level</a:t>
            </a:r>
            <a:endParaRPr lang="en-IN" sz="2400" b="1" dirty="0">
              <a:solidFill>
                <a:schemeClr val="bg1"/>
              </a:solidFill>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F8D23D22-7CF5-412F-8896-D04C047BD6D2}"/>
              </a:ext>
            </a:extLst>
          </p:cNvPr>
          <p:cNvGrpSpPr/>
          <p:nvPr/>
        </p:nvGrpSpPr>
        <p:grpSpPr>
          <a:xfrm>
            <a:off x="6400800" y="1333478"/>
            <a:ext cx="5486400" cy="3463374"/>
            <a:chOff x="6400800" y="1333478"/>
            <a:chExt cx="5486400" cy="3463374"/>
          </a:xfrm>
          <a:solidFill>
            <a:schemeClr val="accent1">
              <a:lumMod val="75000"/>
            </a:schemeClr>
          </a:solidFill>
        </p:grpSpPr>
        <p:grpSp>
          <p:nvGrpSpPr>
            <p:cNvPr id="12" name="Group 11">
              <a:extLst>
                <a:ext uri="{FF2B5EF4-FFF2-40B4-BE49-F238E27FC236}">
                  <a16:creationId xmlns:a16="http://schemas.microsoft.com/office/drawing/2014/main" id="{7F5450A8-3CC4-4332-BD10-5DBF6C6FFFF1}"/>
                </a:ext>
              </a:extLst>
            </p:cNvPr>
            <p:cNvGrpSpPr/>
            <p:nvPr/>
          </p:nvGrpSpPr>
          <p:grpSpPr>
            <a:xfrm>
              <a:off x="6400800" y="1333478"/>
              <a:ext cx="5486400" cy="1565090"/>
              <a:chOff x="6423285" y="1508399"/>
              <a:chExt cx="4629463" cy="1424066"/>
            </a:xfrm>
            <a:grpFill/>
          </p:grpSpPr>
          <p:sp>
            <p:nvSpPr>
              <p:cNvPr id="10" name="Rectangle 9">
                <a:extLst>
                  <a:ext uri="{FF2B5EF4-FFF2-40B4-BE49-F238E27FC236}">
                    <a16:creationId xmlns:a16="http://schemas.microsoft.com/office/drawing/2014/main" id="{C64F2970-347A-4474-89D4-E21B44403B02}"/>
                  </a:ext>
                </a:extLst>
              </p:cNvPr>
              <p:cNvSpPr/>
              <p:nvPr/>
            </p:nvSpPr>
            <p:spPr>
              <a:xfrm>
                <a:off x="6423285" y="1508399"/>
                <a:ext cx="2151089" cy="1424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513CA8B-601F-4BBB-9088-159E12434965}"/>
                  </a:ext>
                </a:extLst>
              </p:cNvPr>
              <p:cNvSpPr/>
              <p:nvPr/>
            </p:nvSpPr>
            <p:spPr>
              <a:xfrm>
                <a:off x="8901659" y="1508399"/>
                <a:ext cx="2151089" cy="1424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E169BD09-133D-45E0-A985-09B1E7F2D193}"/>
                </a:ext>
              </a:extLst>
            </p:cNvPr>
            <p:cNvGrpSpPr/>
            <p:nvPr/>
          </p:nvGrpSpPr>
          <p:grpSpPr>
            <a:xfrm>
              <a:off x="6400800" y="3231762"/>
              <a:ext cx="5486400" cy="1565090"/>
              <a:chOff x="6423285" y="1508399"/>
              <a:chExt cx="4629463" cy="1424066"/>
            </a:xfrm>
            <a:grpFill/>
          </p:grpSpPr>
          <p:sp>
            <p:nvSpPr>
              <p:cNvPr id="14" name="Rectangle 13">
                <a:extLst>
                  <a:ext uri="{FF2B5EF4-FFF2-40B4-BE49-F238E27FC236}">
                    <a16:creationId xmlns:a16="http://schemas.microsoft.com/office/drawing/2014/main" id="{2185D599-A3A5-40E9-B771-6AD0796A4446}"/>
                  </a:ext>
                </a:extLst>
              </p:cNvPr>
              <p:cNvSpPr/>
              <p:nvPr/>
            </p:nvSpPr>
            <p:spPr>
              <a:xfrm>
                <a:off x="6423285" y="1508399"/>
                <a:ext cx="2151089" cy="1424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777EBD3-B7ED-4F2A-864F-3B3119232D06}"/>
                  </a:ext>
                </a:extLst>
              </p:cNvPr>
              <p:cNvSpPr/>
              <p:nvPr/>
            </p:nvSpPr>
            <p:spPr>
              <a:xfrm>
                <a:off x="8901659" y="1508399"/>
                <a:ext cx="2151089" cy="1424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8" name="Rectangle 17">
            <a:extLst>
              <a:ext uri="{FF2B5EF4-FFF2-40B4-BE49-F238E27FC236}">
                <a16:creationId xmlns:a16="http://schemas.microsoft.com/office/drawing/2014/main" id="{75A7127B-5E52-4556-AE80-B39868DAF3DC}"/>
              </a:ext>
            </a:extLst>
          </p:cNvPr>
          <p:cNvSpPr/>
          <p:nvPr/>
        </p:nvSpPr>
        <p:spPr>
          <a:xfrm>
            <a:off x="6400800" y="1451123"/>
            <a:ext cx="2549266" cy="1384995"/>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The potential demand of members and managers and their willingness to pay for these services, evaluating also the long-term trajectories in terms of sustainability</a:t>
            </a:r>
            <a:endParaRPr lang="en-IN" sz="1400" dirty="0">
              <a:solidFill>
                <a:schemeClr val="bg1"/>
              </a:solidFill>
            </a:endParaRPr>
          </a:p>
        </p:txBody>
      </p:sp>
      <p:sp>
        <p:nvSpPr>
          <p:cNvPr id="19" name="Rectangle 18">
            <a:extLst>
              <a:ext uri="{FF2B5EF4-FFF2-40B4-BE49-F238E27FC236}">
                <a16:creationId xmlns:a16="http://schemas.microsoft.com/office/drawing/2014/main" id="{8D0209E0-A5D1-4C29-BA7F-88991462EA00}"/>
              </a:ext>
            </a:extLst>
          </p:cNvPr>
          <p:cNvSpPr/>
          <p:nvPr/>
        </p:nvSpPr>
        <p:spPr>
          <a:xfrm>
            <a:off x="9337934" y="1854413"/>
            <a:ext cx="2549266" cy="523220"/>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The technical feasibility and start-up costs</a:t>
            </a:r>
            <a:endParaRPr lang="en-IN" sz="1400" dirty="0">
              <a:solidFill>
                <a:schemeClr val="bg1"/>
              </a:solidFill>
            </a:endParaRPr>
          </a:p>
        </p:txBody>
      </p:sp>
      <p:sp>
        <p:nvSpPr>
          <p:cNvPr id="20" name="Rectangle 19">
            <a:extLst>
              <a:ext uri="{FF2B5EF4-FFF2-40B4-BE49-F238E27FC236}">
                <a16:creationId xmlns:a16="http://schemas.microsoft.com/office/drawing/2014/main" id="{166AC883-0D80-41C3-B0C8-70F656BD09DA}"/>
              </a:ext>
            </a:extLst>
          </p:cNvPr>
          <p:cNvSpPr/>
          <p:nvPr/>
        </p:nvSpPr>
        <p:spPr>
          <a:xfrm>
            <a:off x="6400800" y="3429927"/>
            <a:ext cx="2549266" cy="1169551"/>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Reach to Tier 2 and Tier 3 cities is limited, but with the rise of startups culture there is a potential market in these cities with growth and culture.</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3F2A4AAB-D369-4F08-B268-67CD91CB6551}"/>
              </a:ext>
            </a:extLst>
          </p:cNvPr>
          <p:cNvSpPr/>
          <p:nvPr/>
        </p:nvSpPr>
        <p:spPr>
          <a:xfrm>
            <a:off x="9337934" y="3321809"/>
            <a:ext cx="2549266" cy="1384995"/>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The risk of shifting the coworking concept, due to the loss of dynamism and involvement in sharing the space in favor of a more static and utilitarian use of it</a:t>
            </a:r>
            <a:endParaRPr lang="en-IN" sz="1400" dirty="0">
              <a:solidFill>
                <a:schemeClr val="bg1"/>
              </a:solidFill>
            </a:endParaRPr>
          </a:p>
        </p:txBody>
      </p:sp>
      <p:sp>
        <p:nvSpPr>
          <p:cNvPr id="22" name="Rectangle 21">
            <a:extLst>
              <a:ext uri="{FF2B5EF4-FFF2-40B4-BE49-F238E27FC236}">
                <a16:creationId xmlns:a16="http://schemas.microsoft.com/office/drawing/2014/main" id="{B2C2C2EE-EA09-4499-876E-438DAFAAF812}"/>
              </a:ext>
            </a:extLst>
          </p:cNvPr>
          <p:cNvSpPr/>
          <p:nvPr/>
        </p:nvSpPr>
        <p:spPr>
          <a:xfrm>
            <a:off x="502401" y="840714"/>
            <a:ext cx="5025951" cy="707886"/>
          </a:xfrm>
          <a:prstGeom prst="rect">
            <a:avLst/>
          </a:prstGeom>
        </p:spPr>
        <p:txBody>
          <a:bodyPr wrap="square">
            <a:spAutoFit/>
          </a:bodyPr>
          <a:lstStyle/>
          <a:p>
            <a:pPr algn="ctr"/>
            <a:r>
              <a:rPr lang="en-US" sz="2000" b="1" dirty="0">
                <a:solidFill>
                  <a:srgbClr val="59A93D"/>
                </a:solidFill>
                <a:latin typeface="Times New Roman" panose="02020603050405020304" pitchFamily="18" charset="0"/>
                <a:cs typeface="Times New Roman" panose="02020603050405020304" pitchFamily="18" charset="0"/>
              </a:rPr>
              <a:t>Paint point with respect to partnerships through long and arduous process of:</a:t>
            </a:r>
            <a:endParaRPr lang="en-IN" sz="2000" b="1" dirty="0">
              <a:solidFill>
                <a:srgbClr val="59A93D"/>
              </a:solidFill>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BF264BCD-3024-4785-8E9F-80F106EA4B65}"/>
              </a:ext>
            </a:extLst>
          </p:cNvPr>
          <p:cNvGrpSpPr/>
          <p:nvPr/>
        </p:nvGrpSpPr>
        <p:grpSpPr>
          <a:xfrm>
            <a:off x="389744" y="1983249"/>
            <a:ext cx="5401456" cy="1213659"/>
            <a:chOff x="389744" y="1589625"/>
            <a:chExt cx="3215391" cy="1413925"/>
          </a:xfrm>
        </p:grpSpPr>
        <p:cxnSp>
          <p:nvCxnSpPr>
            <p:cNvPr id="24" name="Straight Connector 23">
              <a:extLst>
                <a:ext uri="{FF2B5EF4-FFF2-40B4-BE49-F238E27FC236}">
                  <a16:creationId xmlns:a16="http://schemas.microsoft.com/office/drawing/2014/main" id="{8CD46488-7C00-4027-912E-5CA2DB29DB14}"/>
                </a:ext>
              </a:extLst>
            </p:cNvPr>
            <p:cNvCxnSpPr/>
            <p:nvPr/>
          </p:nvCxnSpPr>
          <p:spPr>
            <a:xfrm>
              <a:off x="389744" y="1626433"/>
              <a:ext cx="1071797" cy="0"/>
            </a:xfrm>
            <a:prstGeom prst="line">
              <a:avLst/>
            </a:prstGeom>
            <a:ln w="76200">
              <a:solidFill>
                <a:srgbClr val="3F76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665236-1E21-4ED3-BF9B-DF6E740572EC}"/>
                </a:ext>
              </a:extLst>
            </p:cNvPr>
            <p:cNvCxnSpPr/>
            <p:nvPr/>
          </p:nvCxnSpPr>
          <p:spPr>
            <a:xfrm>
              <a:off x="1461541" y="2295993"/>
              <a:ext cx="1071797" cy="0"/>
            </a:xfrm>
            <a:prstGeom prst="line">
              <a:avLst/>
            </a:prstGeom>
            <a:ln w="76200">
              <a:solidFill>
                <a:srgbClr val="3F76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BC8026-4BB6-4987-A14B-AB3070AB275D}"/>
                </a:ext>
              </a:extLst>
            </p:cNvPr>
            <p:cNvCxnSpPr/>
            <p:nvPr/>
          </p:nvCxnSpPr>
          <p:spPr>
            <a:xfrm>
              <a:off x="2533338" y="2965553"/>
              <a:ext cx="1071797" cy="0"/>
            </a:xfrm>
            <a:prstGeom prst="line">
              <a:avLst/>
            </a:prstGeom>
            <a:ln w="76200">
              <a:solidFill>
                <a:srgbClr val="3F76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36BB93-57E3-4511-9120-E34154A1A2AC}"/>
                </a:ext>
              </a:extLst>
            </p:cNvPr>
            <p:cNvCxnSpPr>
              <a:cxnSpLocks/>
            </p:cNvCxnSpPr>
            <p:nvPr/>
          </p:nvCxnSpPr>
          <p:spPr>
            <a:xfrm>
              <a:off x="1461541" y="1589625"/>
              <a:ext cx="0" cy="745588"/>
            </a:xfrm>
            <a:prstGeom prst="line">
              <a:avLst/>
            </a:prstGeom>
            <a:ln w="76200">
              <a:solidFill>
                <a:srgbClr val="3F76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A0E733-E95B-4D20-A769-C590ED2DAB0A}"/>
                </a:ext>
              </a:extLst>
            </p:cNvPr>
            <p:cNvCxnSpPr>
              <a:cxnSpLocks/>
            </p:cNvCxnSpPr>
            <p:nvPr/>
          </p:nvCxnSpPr>
          <p:spPr>
            <a:xfrm>
              <a:off x="2533338" y="2257425"/>
              <a:ext cx="0" cy="746125"/>
            </a:xfrm>
            <a:prstGeom prst="line">
              <a:avLst/>
            </a:prstGeom>
            <a:ln w="76200">
              <a:solidFill>
                <a:srgbClr val="3F762B"/>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9DFB05FB-A58E-4B6E-A724-5B652DD08172}"/>
              </a:ext>
            </a:extLst>
          </p:cNvPr>
          <p:cNvSpPr/>
          <p:nvPr/>
        </p:nvSpPr>
        <p:spPr>
          <a:xfrm>
            <a:off x="547127" y="1611018"/>
            <a:ext cx="1389012" cy="338554"/>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Design</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E0AB54A2-17F7-41D3-B405-3EC1AB814383}"/>
              </a:ext>
            </a:extLst>
          </p:cNvPr>
          <p:cNvSpPr/>
          <p:nvPr/>
        </p:nvSpPr>
        <p:spPr>
          <a:xfrm>
            <a:off x="2469570" y="2146526"/>
            <a:ext cx="1343891" cy="338554"/>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Delivery</a:t>
            </a:r>
          </a:p>
        </p:txBody>
      </p:sp>
      <p:sp>
        <p:nvSpPr>
          <p:cNvPr id="39" name="Rectangle 38">
            <a:extLst>
              <a:ext uri="{FF2B5EF4-FFF2-40B4-BE49-F238E27FC236}">
                <a16:creationId xmlns:a16="http://schemas.microsoft.com/office/drawing/2014/main" id="{FCED6DCA-1847-480C-84B7-086CEDA95EDD}"/>
              </a:ext>
            </a:extLst>
          </p:cNvPr>
          <p:cNvSpPr/>
          <p:nvPr/>
        </p:nvSpPr>
        <p:spPr>
          <a:xfrm>
            <a:off x="4252386" y="2516028"/>
            <a:ext cx="1164100" cy="584775"/>
          </a:xfrm>
          <a:prstGeom prst="rect">
            <a:avLst/>
          </a:prstGeom>
        </p:spPr>
        <p:txBody>
          <a:bodyPr wrap="non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Installation </a:t>
            </a:r>
          </a:p>
          <a:p>
            <a:pPr algn="ctr"/>
            <a:r>
              <a:rPr lang="en-US" sz="1600" dirty="0">
                <a:solidFill>
                  <a:schemeClr val="bg1"/>
                </a:solidFill>
                <a:latin typeface="Times New Roman" panose="02020603050405020304" pitchFamily="18" charset="0"/>
                <a:cs typeface="Times New Roman" panose="02020603050405020304" pitchFamily="18" charset="0"/>
              </a:rPr>
              <a:t>Process</a:t>
            </a:r>
            <a:endParaRPr lang="en-IN" sz="1600" dirty="0">
              <a:solidFill>
                <a:schemeClr val="bg1"/>
              </a:solidFill>
            </a:endParaRPr>
          </a:p>
        </p:txBody>
      </p:sp>
      <p:sp>
        <p:nvSpPr>
          <p:cNvPr id="40" name="Rectangle 39">
            <a:extLst>
              <a:ext uri="{FF2B5EF4-FFF2-40B4-BE49-F238E27FC236}">
                <a16:creationId xmlns:a16="http://schemas.microsoft.com/office/drawing/2014/main" id="{CDE96579-902F-491F-844D-A359BA79EC0D}"/>
              </a:ext>
            </a:extLst>
          </p:cNvPr>
          <p:cNvSpPr/>
          <p:nvPr/>
        </p:nvSpPr>
        <p:spPr>
          <a:xfrm>
            <a:off x="184933" y="3344779"/>
            <a:ext cx="1056700" cy="461665"/>
          </a:xfrm>
          <a:prstGeom prst="rect">
            <a:avLst/>
          </a:prstGeom>
          <a:solidFill>
            <a:srgbClr val="59A93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a:r>
              <a:rPr lang="en-US" sz="2400" b="1" dirty="0">
                <a:solidFill>
                  <a:srgbClr val="1A3012"/>
                </a:solidFill>
                <a:latin typeface="Times New Roman" panose="02020603050405020304" pitchFamily="18" charset="0"/>
                <a:cs typeface="Times New Roman" panose="02020603050405020304" pitchFamily="18" charset="0"/>
              </a:rPr>
              <a:t>40.8</a:t>
            </a:r>
            <a:r>
              <a:rPr lang="en-US" b="1" dirty="0">
                <a:solidFill>
                  <a:srgbClr val="1A3012"/>
                </a:solidFill>
                <a:latin typeface="Times New Roman" panose="02020603050405020304" pitchFamily="18" charset="0"/>
                <a:cs typeface="Times New Roman" panose="02020603050405020304" pitchFamily="18" charset="0"/>
              </a:rPr>
              <a:t>%</a:t>
            </a:r>
            <a:r>
              <a:rPr lang="en-US" sz="2400" b="1" dirty="0">
                <a:solidFill>
                  <a:srgbClr val="1A3012"/>
                </a:solidFill>
                <a:latin typeface="Times New Roman" panose="02020603050405020304" pitchFamily="18" charset="0"/>
                <a:cs typeface="Times New Roman" panose="02020603050405020304" pitchFamily="18" charset="0"/>
              </a:rPr>
              <a:t> </a:t>
            </a:r>
            <a:endParaRPr lang="en-IN" sz="2400" b="1" dirty="0">
              <a:solidFill>
                <a:srgbClr val="1A3012"/>
              </a:solidFill>
            </a:endParaRPr>
          </a:p>
        </p:txBody>
      </p:sp>
      <p:sp>
        <p:nvSpPr>
          <p:cNvPr id="41" name="Rectangle 40">
            <a:extLst>
              <a:ext uri="{FF2B5EF4-FFF2-40B4-BE49-F238E27FC236}">
                <a16:creationId xmlns:a16="http://schemas.microsoft.com/office/drawing/2014/main" id="{EBD69726-17AD-4C1C-9F35-D32806AE2236}"/>
              </a:ext>
            </a:extLst>
          </p:cNvPr>
          <p:cNvSpPr/>
          <p:nvPr/>
        </p:nvSpPr>
        <p:spPr>
          <a:xfrm>
            <a:off x="159285" y="4183642"/>
            <a:ext cx="1107996" cy="461665"/>
          </a:xfrm>
          <a:prstGeom prst="rect">
            <a:avLst/>
          </a:prstGeom>
          <a:solidFill>
            <a:srgbClr val="59A93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400" b="1" dirty="0">
                <a:solidFill>
                  <a:srgbClr val="1A3012"/>
                </a:solidFill>
                <a:latin typeface="Times New Roman" panose="02020603050405020304" pitchFamily="18" charset="0"/>
                <a:cs typeface="Times New Roman" panose="02020603050405020304" pitchFamily="18" charset="0"/>
              </a:rPr>
              <a:t>67.2</a:t>
            </a:r>
            <a:r>
              <a:rPr lang="en-US" b="1" dirty="0">
                <a:solidFill>
                  <a:srgbClr val="1A3012"/>
                </a:solidFill>
                <a:latin typeface="Times New Roman" panose="02020603050405020304" pitchFamily="18" charset="0"/>
                <a:cs typeface="Times New Roman" panose="02020603050405020304" pitchFamily="18" charset="0"/>
              </a:rPr>
              <a:t>%</a:t>
            </a:r>
            <a:endParaRPr lang="en-IN" sz="2400" b="1" dirty="0">
              <a:solidFill>
                <a:srgbClr val="1A3012"/>
              </a:solidFill>
            </a:endParaRPr>
          </a:p>
        </p:txBody>
      </p:sp>
      <p:sp>
        <p:nvSpPr>
          <p:cNvPr id="42" name="Rectangle 41">
            <a:extLst>
              <a:ext uri="{FF2B5EF4-FFF2-40B4-BE49-F238E27FC236}">
                <a16:creationId xmlns:a16="http://schemas.microsoft.com/office/drawing/2014/main" id="{BCC1A0C3-35B7-4033-B0BF-0559E23C98EB}"/>
              </a:ext>
            </a:extLst>
          </p:cNvPr>
          <p:cNvSpPr/>
          <p:nvPr/>
        </p:nvSpPr>
        <p:spPr>
          <a:xfrm>
            <a:off x="1265674" y="3412475"/>
            <a:ext cx="4393841" cy="307777"/>
          </a:xfrm>
          <a:prstGeom prst="rect">
            <a:avLst/>
          </a:prstGeom>
        </p:spPr>
        <p:txBody>
          <a:bodyPr wrap="square">
            <a:spAutoFit/>
          </a:bodyPr>
          <a:lstStyle/>
          <a:p>
            <a:r>
              <a:rPr lang="en-US" sz="1400" dirty="0">
                <a:solidFill>
                  <a:srgbClr val="6DC050"/>
                </a:solidFill>
                <a:latin typeface="Times New Roman" panose="02020603050405020304" pitchFamily="18" charset="0"/>
                <a:cs typeface="Times New Roman" panose="02020603050405020304" pitchFamily="18" charset="0"/>
              </a:rPr>
              <a:t>Negative impact on membership and contract renewals</a:t>
            </a:r>
            <a:endParaRPr lang="en-IN" sz="1400" dirty="0">
              <a:solidFill>
                <a:srgbClr val="6DC050"/>
              </a:solidFill>
            </a:endParaRPr>
          </a:p>
        </p:txBody>
      </p:sp>
      <p:sp>
        <p:nvSpPr>
          <p:cNvPr id="43" name="Rectangle 42">
            <a:extLst>
              <a:ext uri="{FF2B5EF4-FFF2-40B4-BE49-F238E27FC236}">
                <a16:creationId xmlns:a16="http://schemas.microsoft.com/office/drawing/2014/main" id="{F6397C10-7324-4044-AB0D-743D3B693B05}"/>
              </a:ext>
            </a:extLst>
          </p:cNvPr>
          <p:cNvSpPr/>
          <p:nvPr/>
        </p:nvSpPr>
        <p:spPr>
          <a:xfrm>
            <a:off x="1289986" y="4247580"/>
            <a:ext cx="4393841" cy="307777"/>
          </a:xfrm>
          <a:prstGeom prst="rect">
            <a:avLst/>
          </a:prstGeom>
        </p:spPr>
        <p:txBody>
          <a:bodyPr wrap="square">
            <a:spAutoFit/>
          </a:bodyPr>
          <a:lstStyle/>
          <a:p>
            <a:r>
              <a:rPr lang="en-US" sz="1400" dirty="0">
                <a:solidFill>
                  <a:srgbClr val="6DC050"/>
                </a:solidFill>
                <a:latin typeface="Times New Roman" panose="02020603050405020304" pitchFamily="18" charset="0"/>
                <a:cs typeface="Times New Roman" panose="02020603050405020304" pitchFamily="18" charset="0"/>
              </a:rPr>
              <a:t>Drop in the number of new membership enquiries of space</a:t>
            </a:r>
            <a:endParaRPr lang="en-IN" sz="1400" dirty="0">
              <a:solidFill>
                <a:srgbClr val="6DC050"/>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4B22A988-D665-43CD-94FD-B1EEAEE72116}"/>
              </a:ext>
            </a:extLst>
          </p:cNvPr>
          <p:cNvSpPr/>
          <p:nvPr/>
        </p:nvSpPr>
        <p:spPr>
          <a:xfrm>
            <a:off x="6262254" y="5154729"/>
            <a:ext cx="5763491" cy="1461939"/>
          </a:xfrm>
          <a:prstGeom prst="rect">
            <a:avLst/>
          </a:prstGeom>
        </p:spPr>
        <p:txBody>
          <a:bodyPr wrap="square">
            <a:spAutoFit/>
          </a:bodyPr>
          <a:lstStyle/>
          <a:p>
            <a:pPr algn="ctr">
              <a:spcAft>
                <a:spcPts val="600"/>
              </a:spcAft>
            </a:pPr>
            <a:r>
              <a:rPr lang="en-US" sz="2000" b="1" dirty="0">
                <a:latin typeface="Times New Roman" panose="02020603050405020304" pitchFamily="18" charset="0"/>
                <a:cs typeface="Times New Roman" panose="02020603050405020304" pitchFamily="18" charset="0"/>
              </a:rPr>
              <a:t>Co-working Is No Longer Niche</a:t>
            </a:r>
          </a:p>
          <a:p>
            <a:pPr algn="just"/>
            <a:r>
              <a:rPr lang="en-US" sz="1600" dirty="0">
                <a:latin typeface="Times New Roman" panose="02020603050405020304" pitchFamily="18" charset="0"/>
                <a:cs typeface="Times New Roman" panose="02020603050405020304" pitchFamily="18" charset="0"/>
              </a:rPr>
              <a:t>That’s partly because co-working is no longer reserved for independent contractors and freelancers. As of the first quarter of 2021, more than half of the industry membership base was made up of big enterprises.</a:t>
            </a:r>
            <a:endParaRPr lang="en-IN" sz="16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E575C496-68A6-429E-B62C-653D659BF9AD}"/>
              </a:ext>
            </a:extLst>
          </p:cNvPr>
          <p:cNvSpPr/>
          <p:nvPr/>
        </p:nvSpPr>
        <p:spPr>
          <a:xfrm>
            <a:off x="159285" y="5169310"/>
            <a:ext cx="5763491" cy="1461939"/>
          </a:xfrm>
          <a:prstGeom prst="rect">
            <a:avLst/>
          </a:prstGeom>
        </p:spPr>
        <p:txBody>
          <a:bodyPr wrap="square">
            <a:spAutoFit/>
          </a:bodyPr>
          <a:lstStyle/>
          <a:p>
            <a:pPr algn="ctr">
              <a:spcAft>
                <a:spcPts val="600"/>
              </a:spcAft>
            </a:pPr>
            <a:r>
              <a:rPr lang="en-GB" sz="2000" b="1" dirty="0">
                <a:latin typeface="Times New Roman" panose="02020603050405020304" pitchFamily="18" charset="0"/>
                <a:cs typeface="Times New Roman" panose="02020603050405020304" pitchFamily="18" charset="0"/>
              </a:rPr>
              <a:t>As Per The CBRE Report From Last Year</a:t>
            </a:r>
            <a:endParaRPr lang="en-US" sz="2000" b="1"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Landlords, are also starting to move away from traditional lease structures and leaning towards partnership agreements with flex office providers, where they share profits, losses, and capital expenditures.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38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030CB-BBFD-4A67-8241-4EB53C27F0C6}"/>
              </a:ext>
            </a:extLst>
          </p:cNvPr>
          <p:cNvSpPr txBox="1"/>
          <p:nvPr/>
        </p:nvSpPr>
        <p:spPr>
          <a:xfrm>
            <a:off x="4072016" y="78274"/>
            <a:ext cx="404796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Improvement Plan</a:t>
            </a:r>
          </a:p>
        </p:txBody>
      </p:sp>
      <p:sp>
        <p:nvSpPr>
          <p:cNvPr id="5" name="Rectangle 4">
            <a:extLst>
              <a:ext uri="{FF2B5EF4-FFF2-40B4-BE49-F238E27FC236}">
                <a16:creationId xmlns:a16="http://schemas.microsoft.com/office/drawing/2014/main" id="{9540D00B-51ED-40DA-8B0A-569D21B2CD0D}"/>
              </a:ext>
            </a:extLst>
          </p:cNvPr>
          <p:cNvSpPr/>
          <p:nvPr/>
        </p:nvSpPr>
        <p:spPr>
          <a:xfrm>
            <a:off x="0" y="703262"/>
            <a:ext cx="12192000" cy="61814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8418F30-7891-4878-92CE-B01ECB998CA8}"/>
              </a:ext>
            </a:extLst>
          </p:cNvPr>
          <p:cNvSpPr/>
          <p:nvPr/>
        </p:nvSpPr>
        <p:spPr>
          <a:xfrm>
            <a:off x="6224322" y="703262"/>
            <a:ext cx="5967677" cy="6181493"/>
          </a:xfrm>
          <a:prstGeom prst="rect">
            <a:avLst/>
          </a:prstGeom>
          <a:solidFill>
            <a:srgbClr val="3F76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1372151F-D73D-4ACB-A8BC-634CF151029D}"/>
              </a:ext>
            </a:extLst>
          </p:cNvPr>
          <p:cNvSpPr txBox="1"/>
          <p:nvPr/>
        </p:nvSpPr>
        <p:spPr>
          <a:xfrm>
            <a:off x="1" y="751344"/>
            <a:ext cx="6096000" cy="369332"/>
          </a:xfrm>
          <a:prstGeom prst="rect">
            <a:avLst/>
          </a:prstGeom>
          <a:noFill/>
        </p:spPr>
        <p:txBody>
          <a:bodyPr wrap="square" rtlCol="0">
            <a:spAutoFit/>
          </a:bodyPr>
          <a:lstStyle/>
          <a:p>
            <a:pPr algn="ctr"/>
            <a:r>
              <a:rPr lang="en-US" b="1" dirty="0">
                <a:solidFill>
                  <a:srgbClr val="59A93D"/>
                </a:solidFill>
                <a:latin typeface="Times New Roman" panose="02020603050405020304" pitchFamily="18" charset="0"/>
                <a:cs typeface="Times New Roman" panose="02020603050405020304" pitchFamily="18" charset="0"/>
              </a:rPr>
              <a:t>Optimizing the Hybrid Model for Company &amp; WeShare</a:t>
            </a:r>
            <a:endParaRPr lang="en-IN" b="1" dirty="0">
              <a:solidFill>
                <a:srgbClr val="59A93D"/>
              </a:solidFill>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C1BC1C5E-4798-43BD-8D12-BDB1CBE3DEE9}"/>
              </a:ext>
            </a:extLst>
          </p:cNvPr>
          <p:cNvSpPr/>
          <p:nvPr/>
        </p:nvSpPr>
        <p:spPr>
          <a:xfrm>
            <a:off x="2795725" y="2368009"/>
            <a:ext cx="3121877" cy="3493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E15E75FF-5F75-4D52-9606-AF29B99093F5}"/>
              </a:ext>
            </a:extLst>
          </p:cNvPr>
          <p:cNvSpPr/>
          <p:nvPr/>
        </p:nvSpPr>
        <p:spPr>
          <a:xfrm>
            <a:off x="914894" y="2368009"/>
            <a:ext cx="1752509" cy="3493301"/>
          </a:xfrm>
          <a:prstGeom prst="rect">
            <a:avLst/>
          </a:prstGeom>
          <a:solidFill>
            <a:srgbClr val="1A3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9" name="TextBox 48">
            <a:extLst>
              <a:ext uri="{FF2B5EF4-FFF2-40B4-BE49-F238E27FC236}">
                <a16:creationId xmlns:a16="http://schemas.microsoft.com/office/drawing/2014/main" id="{D9614E75-D41A-482A-AC91-5FFFD07745BC}"/>
              </a:ext>
            </a:extLst>
          </p:cNvPr>
          <p:cNvSpPr txBox="1"/>
          <p:nvPr/>
        </p:nvSpPr>
        <p:spPr>
          <a:xfrm>
            <a:off x="929696" y="2368009"/>
            <a:ext cx="1737707" cy="3539430"/>
          </a:xfrm>
          <a:prstGeom prst="rect">
            <a:avLst/>
          </a:prstGeom>
          <a:noFill/>
        </p:spPr>
        <p:txBody>
          <a:bodyPr wrap="square" rtlCol="0">
            <a:spAutoFit/>
          </a:bodyPr>
          <a:lstStyle/>
          <a:p>
            <a:pPr algn="just">
              <a:spcAft>
                <a:spcPts val="600"/>
              </a:spcAft>
            </a:pPr>
            <a:r>
              <a:rPr lang="en-US" sz="1200" dirty="0">
                <a:solidFill>
                  <a:schemeClr val="bg1"/>
                </a:solidFill>
                <a:latin typeface="Times New Roman" panose="02020603050405020304" pitchFamily="18" charset="0"/>
                <a:cs typeface="Times New Roman" panose="02020603050405020304" pitchFamily="18" charset="0"/>
              </a:rPr>
              <a:t>Company leaders and most employees spend majority, but not all, of their time in 1-2 principal offices</a:t>
            </a:r>
          </a:p>
          <a:p>
            <a:pPr algn="just">
              <a:spcAft>
                <a:spcPts val="600"/>
              </a:spcAft>
            </a:pPr>
            <a:r>
              <a:rPr lang="en-US" sz="1200" dirty="0">
                <a:solidFill>
                  <a:schemeClr val="bg1"/>
                </a:solidFill>
                <a:latin typeface="Times New Roman" panose="02020603050405020304" pitchFamily="18" charset="0"/>
                <a:cs typeface="Times New Roman" panose="02020603050405020304" pitchFamily="18" charset="0"/>
              </a:rPr>
              <a:t>Multiple proportionate-size offices with leadership and employees dispersed among all offices</a:t>
            </a:r>
            <a:endParaRPr lang="en-IN" sz="1200" dirty="0">
              <a:solidFill>
                <a:schemeClr val="bg1"/>
              </a:solidFill>
              <a:latin typeface="Times New Roman" panose="02020603050405020304" pitchFamily="18" charset="0"/>
              <a:cs typeface="Times New Roman" panose="02020603050405020304" pitchFamily="18" charset="0"/>
            </a:endParaRPr>
          </a:p>
          <a:p>
            <a:pPr algn="just">
              <a:spcAft>
                <a:spcPts val="600"/>
              </a:spcAft>
            </a:pPr>
            <a:r>
              <a:rPr lang="en-US" sz="1200" dirty="0">
                <a:solidFill>
                  <a:schemeClr val="bg1"/>
                </a:solidFill>
                <a:latin typeface="Times New Roman" panose="02020603050405020304" pitchFamily="18" charset="0"/>
                <a:cs typeface="Times New Roman" panose="02020603050405020304" pitchFamily="18" charset="0"/>
              </a:rPr>
              <a:t>Dispersed across small-footprint “</a:t>
            </a:r>
            <a:r>
              <a:rPr lang="en-US" sz="1200" dirty="0" err="1">
                <a:solidFill>
                  <a:schemeClr val="bg1"/>
                </a:solidFill>
                <a:latin typeface="Times New Roman" panose="02020603050405020304" pitchFamily="18" charset="0"/>
                <a:cs typeface="Times New Roman" panose="02020603050405020304" pitchFamily="18" charset="0"/>
              </a:rPr>
              <a:t>microhubs</a:t>
            </a:r>
            <a:r>
              <a:rPr lang="en-US" sz="1200" dirty="0">
                <a:solidFill>
                  <a:schemeClr val="bg1"/>
                </a:solidFill>
                <a:latin typeface="Times New Roman" panose="02020603050405020304" pitchFamily="18" charset="0"/>
                <a:cs typeface="Times New Roman" panose="02020603050405020304" pitchFamily="18" charset="0"/>
              </a:rPr>
              <a:t>” located in various geographies</a:t>
            </a:r>
            <a:endParaRPr lang="en-IN" sz="1200" dirty="0">
              <a:solidFill>
                <a:schemeClr val="bg1"/>
              </a:solidFill>
              <a:latin typeface="Times New Roman" panose="02020603050405020304" pitchFamily="18" charset="0"/>
              <a:cs typeface="Times New Roman" panose="02020603050405020304" pitchFamily="18" charset="0"/>
            </a:endParaRPr>
          </a:p>
          <a:p>
            <a:pPr algn="just"/>
            <a:r>
              <a:rPr lang="en-US" sz="1200" dirty="0">
                <a:solidFill>
                  <a:schemeClr val="bg1"/>
                </a:solidFill>
                <a:latin typeface="Times New Roman" panose="02020603050405020304" pitchFamily="18" charset="0"/>
                <a:cs typeface="Times New Roman" panose="02020603050405020304" pitchFamily="18" charset="0"/>
              </a:rPr>
              <a:t>Periodic In-Person collaboration and connectivity</a:t>
            </a:r>
            <a:endParaRPr lang="en-IN" sz="1200" dirty="0">
              <a:solidFill>
                <a:schemeClr val="bg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A19611BC-AF7C-4ED1-BC14-A2914558E973}"/>
              </a:ext>
            </a:extLst>
          </p:cNvPr>
          <p:cNvGrpSpPr/>
          <p:nvPr/>
        </p:nvGrpSpPr>
        <p:grpSpPr>
          <a:xfrm>
            <a:off x="4030644" y="2494711"/>
            <a:ext cx="669245" cy="631315"/>
            <a:chOff x="3691999" y="2060546"/>
            <a:chExt cx="669245" cy="631315"/>
          </a:xfrm>
        </p:grpSpPr>
        <p:sp>
          <p:nvSpPr>
            <p:cNvPr id="55" name="Arc 54">
              <a:extLst>
                <a:ext uri="{FF2B5EF4-FFF2-40B4-BE49-F238E27FC236}">
                  <a16:creationId xmlns:a16="http://schemas.microsoft.com/office/drawing/2014/main" id="{2A7FC3F7-6938-463F-BAB4-666DD2C21F00}"/>
                </a:ext>
              </a:extLst>
            </p:cNvPr>
            <p:cNvSpPr/>
            <p:nvPr/>
          </p:nvSpPr>
          <p:spPr>
            <a:xfrm>
              <a:off x="3697191" y="2060546"/>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Arc 55">
              <a:extLst>
                <a:ext uri="{FF2B5EF4-FFF2-40B4-BE49-F238E27FC236}">
                  <a16:creationId xmlns:a16="http://schemas.microsoft.com/office/drawing/2014/main" id="{BE6D4C4F-8576-4297-BC93-1DFEFA1A3EF8}"/>
                </a:ext>
              </a:extLst>
            </p:cNvPr>
            <p:cNvSpPr/>
            <p:nvPr/>
          </p:nvSpPr>
          <p:spPr>
            <a:xfrm>
              <a:off x="3691999" y="2060918"/>
              <a:ext cx="665513" cy="630943"/>
            </a:xfrm>
            <a:prstGeom prst="arc">
              <a:avLst>
                <a:gd name="adj1" fmla="val 16200000"/>
                <a:gd name="adj2" fmla="val 11964632"/>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80" name="Group 79">
            <a:extLst>
              <a:ext uri="{FF2B5EF4-FFF2-40B4-BE49-F238E27FC236}">
                <a16:creationId xmlns:a16="http://schemas.microsoft.com/office/drawing/2014/main" id="{59A3B971-F51D-4CF3-B1A8-A5FB572B0DB8}"/>
              </a:ext>
            </a:extLst>
          </p:cNvPr>
          <p:cNvGrpSpPr/>
          <p:nvPr/>
        </p:nvGrpSpPr>
        <p:grpSpPr>
          <a:xfrm>
            <a:off x="4025890" y="3376699"/>
            <a:ext cx="667785" cy="631315"/>
            <a:chOff x="3691999" y="2909682"/>
            <a:chExt cx="667785" cy="631315"/>
          </a:xfrm>
        </p:grpSpPr>
        <p:sp>
          <p:nvSpPr>
            <p:cNvPr id="57" name="Arc 56">
              <a:extLst>
                <a:ext uri="{FF2B5EF4-FFF2-40B4-BE49-F238E27FC236}">
                  <a16:creationId xmlns:a16="http://schemas.microsoft.com/office/drawing/2014/main" id="{E53CE60B-6B91-4FB0-AD9A-A51F28262C6A}"/>
                </a:ext>
              </a:extLst>
            </p:cNvPr>
            <p:cNvSpPr/>
            <p:nvPr/>
          </p:nvSpPr>
          <p:spPr>
            <a:xfrm>
              <a:off x="3695731" y="2909682"/>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8" name="Arc 57">
              <a:extLst>
                <a:ext uri="{FF2B5EF4-FFF2-40B4-BE49-F238E27FC236}">
                  <a16:creationId xmlns:a16="http://schemas.microsoft.com/office/drawing/2014/main" id="{E5C9CEC2-16F8-42A3-83A4-B0BB71A0D47D}"/>
                </a:ext>
              </a:extLst>
            </p:cNvPr>
            <p:cNvSpPr/>
            <p:nvPr/>
          </p:nvSpPr>
          <p:spPr>
            <a:xfrm>
              <a:off x="3691999" y="2910054"/>
              <a:ext cx="664053" cy="630943"/>
            </a:xfrm>
            <a:prstGeom prst="arc">
              <a:avLst>
                <a:gd name="adj1" fmla="val 16200000"/>
                <a:gd name="adj2" fmla="val 13305362"/>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73" name="Group 72">
            <a:extLst>
              <a:ext uri="{FF2B5EF4-FFF2-40B4-BE49-F238E27FC236}">
                <a16:creationId xmlns:a16="http://schemas.microsoft.com/office/drawing/2014/main" id="{CB783841-25C1-4D75-B179-37586BA38553}"/>
              </a:ext>
            </a:extLst>
          </p:cNvPr>
          <p:cNvGrpSpPr/>
          <p:nvPr/>
        </p:nvGrpSpPr>
        <p:grpSpPr>
          <a:xfrm>
            <a:off x="2913928" y="2498621"/>
            <a:ext cx="667785" cy="631315"/>
            <a:chOff x="2626593" y="2088256"/>
            <a:chExt cx="667785" cy="631315"/>
          </a:xfrm>
        </p:grpSpPr>
        <p:sp>
          <p:nvSpPr>
            <p:cNvPr id="53" name="Arc 52">
              <a:extLst>
                <a:ext uri="{FF2B5EF4-FFF2-40B4-BE49-F238E27FC236}">
                  <a16:creationId xmlns:a16="http://schemas.microsoft.com/office/drawing/2014/main" id="{B338E143-A587-439C-8C29-A41CD143212C}"/>
                </a:ext>
              </a:extLst>
            </p:cNvPr>
            <p:cNvSpPr/>
            <p:nvPr/>
          </p:nvSpPr>
          <p:spPr>
            <a:xfrm>
              <a:off x="2630325" y="2088256"/>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9" name="Arc 58">
              <a:extLst>
                <a:ext uri="{FF2B5EF4-FFF2-40B4-BE49-F238E27FC236}">
                  <a16:creationId xmlns:a16="http://schemas.microsoft.com/office/drawing/2014/main" id="{1473E8CE-4A50-409E-8029-46242459C516}"/>
                </a:ext>
              </a:extLst>
            </p:cNvPr>
            <p:cNvSpPr/>
            <p:nvPr/>
          </p:nvSpPr>
          <p:spPr>
            <a:xfrm>
              <a:off x="2626593" y="2088628"/>
              <a:ext cx="664053" cy="630943"/>
            </a:xfrm>
            <a:prstGeom prst="arc">
              <a:avLst>
                <a:gd name="adj1" fmla="val 16055462"/>
                <a:gd name="adj2" fmla="val 10694454"/>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81" name="Group 80">
            <a:extLst>
              <a:ext uri="{FF2B5EF4-FFF2-40B4-BE49-F238E27FC236}">
                <a16:creationId xmlns:a16="http://schemas.microsoft.com/office/drawing/2014/main" id="{330C0D54-83E8-4BF7-9A99-ED391DF841EE}"/>
              </a:ext>
            </a:extLst>
          </p:cNvPr>
          <p:cNvGrpSpPr/>
          <p:nvPr/>
        </p:nvGrpSpPr>
        <p:grpSpPr>
          <a:xfrm>
            <a:off x="2913928" y="3376886"/>
            <a:ext cx="667785" cy="631315"/>
            <a:chOff x="2622163" y="2910054"/>
            <a:chExt cx="667785" cy="631315"/>
          </a:xfrm>
        </p:grpSpPr>
        <p:sp>
          <p:nvSpPr>
            <p:cNvPr id="54" name="Arc 53">
              <a:extLst>
                <a:ext uri="{FF2B5EF4-FFF2-40B4-BE49-F238E27FC236}">
                  <a16:creationId xmlns:a16="http://schemas.microsoft.com/office/drawing/2014/main" id="{228D5802-C612-4D59-A036-D92AFD510946}"/>
                </a:ext>
              </a:extLst>
            </p:cNvPr>
            <p:cNvSpPr/>
            <p:nvPr/>
          </p:nvSpPr>
          <p:spPr>
            <a:xfrm>
              <a:off x="2625895" y="2910054"/>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0" name="Arc 59">
              <a:extLst>
                <a:ext uri="{FF2B5EF4-FFF2-40B4-BE49-F238E27FC236}">
                  <a16:creationId xmlns:a16="http://schemas.microsoft.com/office/drawing/2014/main" id="{111A8B09-417D-4D3A-8757-C6ED5F147E54}"/>
                </a:ext>
              </a:extLst>
            </p:cNvPr>
            <p:cNvSpPr/>
            <p:nvPr/>
          </p:nvSpPr>
          <p:spPr>
            <a:xfrm>
              <a:off x="2622163" y="2910426"/>
              <a:ext cx="664053" cy="630943"/>
            </a:xfrm>
            <a:prstGeom prst="arc">
              <a:avLst>
                <a:gd name="adj1" fmla="val 16200000"/>
                <a:gd name="adj2" fmla="val 11126907"/>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61" name="Arc 60">
            <a:extLst>
              <a:ext uri="{FF2B5EF4-FFF2-40B4-BE49-F238E27FC236}">
                <a16:creationId xmlns:a16="http://schemas.microsoft.com/office/drawing/2014/main" id="{0D7634A0-B926-40A1-A7EF-E11DDD945CE1}"/>
              </a:ext>
            </a:extLst>
          </p:cNvPr>
          <p:cNvSpPr/>
          <p:nvPr/>
        </p:nvSpPr>
        <p:spPr>
          <a:xfrm>
            <a:off x="5134625" y="2494710"/>
            <a:ext cx="664053" cy="630943"/>
          </a:xfrm>
          <a:prstGeom prst="arc">
            <a:avLst>
              <a:gd name="adj1" fmla="val 16200000"/>
              <a:gd name="adj2" fmla="val 16190894"/>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75" name="Group 74">
            <a:extLst>
              <a:ext uri="{FF2B5EF4-FFF2-40B4-BE49-F238E27FC236}">
                <a16:creationId xmlns:a16="http://schemas.microsoft.com/office/drawing/2014/main" id="{8F8EF939-4D02-4315-8F12-419205D3E0AD}"/>
              </a:ext>
            </a:extLst>
          </p:cNvPr>
          <p:cNvGrpSpPr/>
          <p:nvPr/>
        </p:nvGrpSpPr>
        <p:grpSpPr>
          <a:xfrm>
            <a:off x="5151903" y="3368368"/>
            <a:ext cx="664053" cy="630944"/>
            <a:chOff x="4880452" y="2909681"/>
            <a:chExt cx="664053" cy="630944"/>
          </a:xfrm>
        </p:grpSpPr>
        <p:sp>
          <p:nvSpPr>
            <p:cNvPr id="47" name="Arc 46">
              <a:extLst>
                <a:ext uri="{FF2B5EF4-FFF2-40B4-BE49-F238E27FC236}">
                  <a16:creationId xmlns:a16="http://schemas.microsoft.com/office/drawing/2014/main" id="{832E2FE1-0E95-42FF-A607-4CC57BB49DB4}"/>
                </a:ext>
              </a:extLst>
            </p:cNvPr>
            <p:cNvSpPr/>
            <p:nvPr/>
          </p:nvSpPr>
          <p:spPr>
            <a:xfrm rot="21388856">
              <a:off x="4880452" y="2909681"/>
              <a:ext cx="664053" cy="630943"/>
            </a:xfrm>
            <a:prstGeom prst="arc">
              <a:avLst>
                <a:gd name="adj1" fmla="val 10358974"/>
                <a:gd name="adj2" fmla="val 16484693"/>
              </a:avLst>
            </a:prstGeom>
            <a:solidFill>
              <a:srgbClr val="2A4F1D"/>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Arc 61">
              <a:extLst>
                <a:ext uri="{FF2B5EF4-FFF2-40B4-BE49-F238E27FC236}">
                  <a16:creationId xmlns:a16="http://schemas.microsoft.com/office/drawing/2014/main" id="{88B16CE3-CD62-4B77-8606-8FD27D7E7C3F}"/>
                </a:ext>
              </a:extLst>
            </p:cNvPr>
            <p:cNvSpPr/>
            <p:nvPr/>
          </p:nvSpPr>
          <p:spPr>
            <a:xfrm>
              <a:off x="4881401" y="2909682"/>
              <a:ext cx="638543" cy="630943"/>
            </a:xfrm>
            <a:prstGeom prst="arc">
              <a:avLst>
                <a:gd name="adj1" fmla="val 16200000"/>
                <a:gd name="adj2" fmla="val 1086887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76" name="Group 75">
            <a:extLst>
              <a:ext uri="{FF2B5EF4-FFF2-40B4-BE49-F238E27FC236}">
                <a16:creationId xmlns:a16="http://schemas.microsoft.com/office/drawing/2014/main" id="{41C88819-14E9-452F-B147-EEB611AB19B9}"/>
              </a:ext>
            </a:extLst>
          </p:cNvPr>
          <p:cNvGrpSpPr/>
          <p:nvPr/>
        </p:nvGrpSpPr>
        <p:grpSpPr>
          <a:xfrm>
            <a:off x="5133165" y="4236429"/>
            <a:ext cx="664053" cy="635381"/>
            <a:chOff x="4857206" y="3761292"/>
            <a:chExt cx="664053" cy="635381"/>
          </a:xfrm>
        </p:grpSpPr>
        <p:sp>
          <p:nvSpPr>
            <p:cNvPr id="46" name="Arc 45">
              <a:extLst>
                <a:ext uri="{FF2B5EF4-FFF2-40B4-BE49-F238E27FC236}">
                  <a16:creationId xmlns:a16="http://schemas.microsoft.com/office/drawing/2014/main" id="{FDCF10CB-DA51-48CC-973C-0B29EFDEE9C0}"/>
                </a:ext>
              </a:extLst>
            </p:cNvPr>
            <p:cNvSpPr/>
            <p:nvPr/>
          </p:nvSpPr>
          <p:spPr>
            <a:xfrm rot="21388856">
              <a:off x="4857206" y="3765730"/>
              <a:ext cx="664053" cy="630943"/>
            </a:xfrm>
            <a:prstGeom prst="arc">
              <a:avLst>
                <a:gd name="adj1" fmla="val 10358974"/>
                <a:gd name="adj2" fmla="val 16484693"/>
              </a:avLst>
            </a:prstGeom>
            <a:solidFill>
              <a:srgbClr val="2A4F1D"/>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3" name="Arc 62">
              <a:extLst>
                <a:ext uri="{FF2B5EF4-FFF2-40B4-BE49-F238E27FC236}">
                  <a16:creationId xmlns:a16="http://schemas.microsoft.com/office/drawing/2014/main" id="{AB1A40FC-25DF-4651-89C4-9FF29A0E8E52}"/>
                </a:ext>
              </a:extLst>
            </p:cNvPr>
            <p:cNvSpPr/>
            <p:nvPr/>
          </p:nvSpPr>
          <p:spPr>
            <a:xfrm>
              <a:off x="4857351" y="3761292"/>
              <a:ext cx="636404" cy="630943"/>
            </a:xfrm>
            <a:prstGeom prst="arc">
              <a:avLst>
                <a:gd name="adj1" fmla="val 16200000"/>
                <a:gd name="adj2" fmla="val 10335164"/>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36283D2C-9D51-4FC6-AD7A-228014FBCD2A}"/>
              </a:ext>
            </a:extLst>
          </p:cNvPr>
          <p:cNvGrpSpPr/>
          <p:nvPr/>
        </p:nvGrpSpPr>
        <p:grpSpPr>
          <a:xfrm>
            <a:off x="5114427" y="5129873"/>
            <a:ext cx="690385" cy="630943"/>
            <a:chOff x="4820526" y="4752743"/>
            <a:chExt cx="690385" cy="630943"/>
          </a:xfrm>
        </p:grpSpPr>
        <p:sp>
          <p:nvSpPr>
            <p:cNvPr id="64" name="Arc 63">
              <a:extLst>
                <a:ext uri="{FF2B5EF4-FFF2-40B4-BE49-F238E27FC236}">
                  <a16:creationId xmlns:a16="http://schemas.microsoft.com/office/drawing/2014/main" id="{A6CE008B-789D-40D1-A50B-F2CEDAE95842}"/>
                </a:ext>
              </a:extLst>
            </p:cNvPr>
            <p:cNvSpPr/>
            <p:nvPr/>
          </p:nvSpPr>
          <p:spPr>
            <a:xfrm>
              <a:off x="4820526" y="4752743"/>
              <a:ext cx="664053" cy="630943"/>
            </a:xfrm>
            <a:prstGeom prst="arc">
              <a:avLst>
                <a:gd name="adj1" fmla="val 16200000"/>
                <a:gd name="adj2" fmla="val 5475297"/>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5" name="Arc 64">
              <a:extLst>
                <a:ext uri="{FF2B5EF4-FFF2-40B4-BE49-F238E27FC236}">
                  <a16:creationId xmlns:a16="http://schemas.microsoft.com/office/drawing/2014/main" id="{CF6AE7B7-689A-434D-8B69-FFD1F0F9F102}"/>
                </a:ext>
              </a:extLst>
            </p:cNvPr>
            <p:cNvSpPr/>
            <p:nvPr/>
          </p:nvSpPr>
          <p:spPr>
            <a:xfrm flipH="1">
              <a:off x="4846858" y="4752743"/>
              <a:ext cx="664053" cy="630943"/>
            </a:xfrm>
            <a:prstGeom prst="arc">
              <a:avLst>
                <a:gd name="adj1" fmla="val 16200000"/>
                <a:gd name="adj2" fmla="val 5475297"/>
              </a:avLst>
            </a:prstGeom>
            <a:solidFill>
              <a:srgbClr val="2A4F1D"/>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79" name="Group 78">
            <a:extLst>
              <a:ext uri="{FF2B5EF4-FFF2-40B4-BE49-F238E27FC236}">
                <a16:creationId xmlns:a16="http://schemas.microsoft.com/office/drawing/2014/main" id="{4A901FFC-F69C-424F-8503-AFF01FF42424}"/>
              </a:ext>
            </a:extLst>
          </p:cNvPr>
          <p:cNvGrpSpPr/>
          <p:nvPr/>
        </p:nvGrpSpPr>
        <p:grpSpPr>
          <a:xfrm>
            <a:off x="4023910" y="4258609"/>
            <a:ext cx="667785" cy="631315"/>
            <a:chOff x="3693316" y="3760920"/>
            <a:chExt cx="667785" cy="631315"/>
          </a:xfrm>
        </p:grpSpPr>
        <p:sp>
          <p:nvSpPr>
            <p:cNvPr id="66" name="Arc 65">
              <a:extLst>
                <a:ext uri="{FF2B5EF4-FFF2-40B4-BE49-F238E27FC236}">
                  <a16:creationId xmlns:a16="http://schemas.microsoft.com/office/drawing/2014/main" id="{CB543599-A38C-4B6C-A00C-2B5F5B85ED53}"/>
                </a:ext>
              </a:extLst>
            </p:cNvPr>
            <p:cNvSpPr/>
            <p:nvPr/>
          </p:nvSpPr>
          <p:spPr>
            <a:xfrm>
              <a:off x="3697048" y="3760920"/>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7" name="Arc 66">
              <a:extLst>
                <a:ext uri="{FF2B5EF4-FFF2-40B4-BE49-F238E27FC236}">
                  <a16:creationId xmlns:a16="http://schemas.microsoft.com/office/drawing/2014/main" id="{2D508CF3-9B0E-45DE-BE33-C69FC42EA09D}"/>
                </a:ext>
              </a:extLst>
            </p:cNvPr>
            <p:cNvSpPr/>
            <p:nvPr/>
          </p:nvSpPr>
          <p:spPr>
            <a:xfrm>
              <a:off x="3693316" y="3761292"/>
              <a:ext cx="664053" cy="630943"/>
            </a:xfrm>
            <a:prstGeom prst="arc">
              <a:avLst>
                <a:gd name="adj1" fmla="val 16200000"/>
                <a:gd name="adj2" fmla="val 13305362"/>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DAA5B267-07DF-4D71-87FB-0308E60CBA72}"/>
              </a:ext>
            </a:extLst>
          </p:cNvPr>
          <p:cNvGrpSpPr/>
          <p:nvPr/>
        </p:nvGrpSpPr>
        <p:grpSpPr>
          <a:xfrm>
            <a:off x="2910118" y="4257004"/>
            <a:ext cx="667785" cy="631315"/>
            <a:chOff x="2586036" y="3760548"/>
            <a:chExt cx="667785" cy="631315"/>
          </a:xfrm>
        </p:grpSpPr>
        <p:sp>
          <p:nvSpPr>
            <p:cNvPr id="68" name="Arc 67">
              <a:extLst>
                <a:ext uri="{FF2B5EF4-FFF2-40B4-BE49-F238E27FC236}">
                  <a16:creationId xmlns:a16="http://schemas.microsoft.com/office/drawing/2014/main" id="{4765205F-667F-40CA-9093-3F2CAB0C0DF9}"/>
                </a:ext>
              </a:extLst>
            </p:cNvPr>
            <p:cNvSpPr/>
            <p:nvPr/>
          </p:nvSpPr>
          <p:spPr>
            <a:xfrm>
              <a:off x="2589768" y="3760548"/>
              <a:ext cx="664053" cy="630943"/>
            </a:xfrm>
            <a:prstGeom prst="arc">
              <a:avLst>
                <a:gd name="adj1" fmla="val 14084679"/>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9" name="Arc 68">
              <a:extLst>
                <a:ext uri="{FF2B5EF4-FFF2-40B4-BE49-F238E27FC236}">
                  <a16:creationId xmlns:a16="http://schemas.microsoft.com/office/drawing/2014/main" id="{632E07E7-F749-4086-90CB-F6B9B9A4D729}"/>
                </a:ext>
              </a:extLst>
            </p:cNvPr>
            <p:cNvSpPr/>
            <p:nvPr/>
          </p:nvSpPr>
          <p:spPr>
            <a:xfrm>
              <a:off x="2586036" y="3760920"/>
              <a:ext cx="664053" cy="630943"/>
            </a:xfrm>
            <a:prstGeom prst="arc">
              <a:avLst>
                <a:gd name="adj1" fmla="val 16200000"/>
                <a:gd name="adj2" fmla="val 14247905"/>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70" name="Arc 69">
            <a:extLst>
              <a:ext uri="{FF2B5EF4-FFF2-40B4-BE49-F238E27FC236}">
                <a16:creationId xmlns:a16="http://schemas.microsoft.com/office/drawing/2014/main" id="{61969104-F530-4691-A6C7-B346AA1BBFAA}"/>
              </a:ext>
            </a:extLst>
          </p:cNvPr>
          <p:cNvSpPr/>
          <p:nvPr/>
        </p:nvSpPr>
        <p:spPr>
          <a:xfrm>
            <a:off x="2911257" y="5129873"/>
            <a:ext cx="664053" cy="630943"/>
          </a:xfrm>
          <a:prstGeom prst="arc">
            <a:avLst>
              <a:gd name="adj1" fmla="val 16200000"/>
              <a:gd name="adj2" fmla="val 16190053"/>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78" name="Group 77">
            <a:extLst>
              <a:ext uri="{FF2B5EF4-FFF2-40B4-BE49-F238E27FC236}">
                <a16:creationId xmlns:a16="http://schemas.microsoft.com/office/drawing/2014/main" id="{BA59F711-C907-402F-A74D-D5A6740F6C02}"/>
              </a:ext>
            </a:extLst>
          </p:cNvPr>
          <p:cNvGrpSpPr/>
          <p:nvPr/>
        </p:nvGrpSpPr>
        <p:grpSpPr>
          <a:xfrm>
            <a:off x="4020178" y="5129873"/>
            <a:ext cx="667785" cy="631315"/>
            <a:chOff x="3716033" y="4753117"/>
            <a:chExt cx="667785" cy="631315"/>
          </a:xfrm>
        </p:grpSpPr>
        <p:sp>
          <p:nvSpPr>
            <p:cNvPr id="71" name="Arc 70">
              <a:extLst>
                <a:ext uri="{FF2B5EF4-FFF2-40B4-BE49-F238E27FC236}">
                  <a16:creationId xmlns:a16="http://schemas.microsoft.com/office/drawing/2014/main" id="{594649E8-19AA-4EA4-993B-E9D4D7FA5586}"/>
                </a:ext>
              </a:extLst>
            </p:cNvPr>
            <p:cNvSpPr/>
            <p:nvPr/>
          </p:nvSpPr>
          <p:spPr>
            <a:xfrm>
              <a:off x="3719765" y="4753117"/>
              <a:ext cx="664053" cy="630943"/>
            </a:xfrm>
            <a:prstGeom prst="arc">
              <a:avLst>
                <a:gd name="adj1" fmla="val 10358974"/>
                <a:gd name="adj2" fmla="val 16484693"/>
              </a:avLst>
            </a:prstGeom>
            <a:solidFill>
              <a:schemeClr val="accent1">
                <a:lumMod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2" name="Arc 71">
              <a:extLst>
                <a:ext uri="{FF2B5EF4-FFF2-40B4-BE49-F238E27FC236}">
                  <a16:creationId xmlns:a16="http://schemas.microsoft.com/office/drawing/2014/main" id="{CFE7794D-7E8B-4F06-AF7E-18421F5DCFB7}"/>
                </a:ext>
              </a:extLst>
            </p:cNvPr>
            <p:cNvSpPr/>
            <p:nvPr/>
          </p:nvSpPr>
          <p:spPr>
            <a:xfrm>
              <a:off x="3716033" y="4753489"/>
              <a:ext cx="664053" cy="630943"/>
            </a:xfrm>
            <a:prstGeom prst="arc">
              <a:avLst>
                <a:gd name="adj1" fmla="val 16200000"/>
                <a:gd name="adj2" fmla="val 13305362"/>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83" name="Rectangle 82">
            <a:extLst>
              <a:ext uri="{FF2B5EF4-FFF2-40B4-BE49-F238E27FC236}">
                <a16:creationId xmlns:a16="http://schemas.microsoft.com/office/drawing/2014/main" id="{FBB553E5-5E9D-47FB-B1A1-74D79A1CDBD3}"/>
              </a:ext>
            </a:extLst>
          </p:cNvPr>
          <p:cNvSpPr/>
          <p:nvPr/>
        </p:nvSpPr>
        <p:spPr>
          <a:xfrm>
            <a:off x="192970" y="1389975"/>
            <a:ext cx="895010" cy="584775"/>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Hybrid Model </a:t>
            </a:r>
            <a:endParaRPr lang="en-IN" sz="1600" b="1" dirty="0">
              <a:solidFill>
                <a:schemeClr val="bg1"/>
              </a:solidFill>
            </a:endParaRPr>
          </a:p>
        </p:txBody>
      </p:sp>
      <p:sp>
        <p:nvSpPr>
          <p:cNvPr id="85" name="TextBox 84">
            <a:extLst>
              <a:ext uri="{FF2B5EF4-FFF2-40B4-BE49-F238E27FC236}">
                <a16:creationId xmlns:a16="http://schemas.microsoft.com/office/drawing/2014/main" id="{633409BB-9226-41D5-8478-FA650492871B}"/>
              </a:ext>
            </a:extLst>
          </p:cNvPr>
          <p:cNvSpPr txBox="1"/>
          <p:nvPr/>
        </p:nvSpPr>
        <p:spPr>
          <a:xfrm>
            <a:off x="2730482" y="1895250"/>
            <a:ext cx="1088900" cy="461665"/>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Ability to access talent</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E591650A-7D15-4A41-A109-B155C07C28D4}"/>
              </a:ext>
            </a:extLst>
          </p:cNvPr>
          <p:cNvSpPr txBox="1"/>
          <p:nvPr/>
        </p:nvSpPr>
        <p:spPr>
          <a:xfrm>
            <a:off x="3671740" y="1686184"/>
            <a:ext cx="1392243" cy="646331"/>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Productivity (Individual and Team)</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F4B858E5-5818-4C30-8E0B-0D58DEFFDE3E}"/>
              </a:ext>
            </a:extLst>
          </p:cNvPr>
          <p:cNvSpPr txBox="1"/>
          <p:nvPr/>
        </p:nvSpPr>
        <p:spPr>
          <a:xfrm>
            <a:off x="4953196" y="1888597"/>
            <a:ext cx="1052045" cy="461665"/>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Cost of Real Estate</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88" name="Rectangle 87">
            <a:extLst>
              <a:ext uri="{FF2B5EF4-FFF2-40B4-BE49-F238E27FC236}">
                <a16:creationId xmlns:a16="http://schemas.microsoft.com/office/drawing/2014/main" id="{08545F37-C06A-4FDA-82FB-608D31220993}"/>
              </a:ext>
            </a:extLst>
          </p:cNvPr>
          <p:cNvSpPr/>
          <p:nvPr/>
        </p:nvSpPr>
        <p:spPr>
          <a:xfrm>
            <a:off x="1087980" y="2024738"/>
            <a:ext cx="1421138" cy="307777"/>
          </a:xfrm>
          <a:prstGeom prst="rect">
            <a:avLst/>
          </a:prstGeom>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Checkpoints</a:t>
            </a:r>
            <a:endParaRPr lang="en-IN" sz="1400" b="1" dirty="0">
              <a:solidFill>
                <a:schemeClr val="bg1"/>
              </a:solidFill>
            </a:endParaRPr>
          </a:p>
        </p:txBody>
      </p:sp>
      <p:sp>
        <p:nvSpPr>
          <p:cNvPr id="89" name="TextBox 88">
            <a:extLst>
              <a:ext uri="{FF2B5EF4-FFF2-40B4-BE49-F238E27FC236}">
                <a16:creationId xmlns:a16="http://schemas.microsoft.com/office/drawing/2014/main" id="{72559E48-AD66-48AB-B98F-2C1A084367D7}"/>
              </a:ext>
            </a:extLst>
          </p:cNvPr>
          <p:cNvSpPr txBox="1"/>
          <p:nvPr/>
        </p:nvSpPr>
        <p:spPr>
          <a:xfrm>
            <a:off x="0" y="2501210"/>
            <a:ext cx="925964" cy="769441"/>
          </a:xfrm>
          <a:prstGeom prst="rect">
            <a:avLst/>
          </a:prstGeom>
          <a:noFill/>
        </p:spPr>
        <p:txBody>
          <a:bodyPr wrap="square" rtlCol="0">
            <a:spAutoFit/>
          </a:bodyPr>
          <a:lstStyle/>
          <a:p>
            <a:pPr algn="ctr"/>
            <a:r>
              <a:rPr lang="en-US" sz="1100" b="1" dirty="0">
                <a:solidFill>
                  <a:schemeClr val="bg1"/>
                </a:solidFill>
                <a:latin typeface="Times New Roman" panose="02020603050405020304" pitchFamily="18" charset="0"/>
                <a:cs typeface="Times New Roman" panose="02020603050405020304" pitchFamily="18" charset="0"/>
              </a:rPr>
              <a:t>Partially remote work, large HQ</a:t>
            </a:r>
            <a:endParaRPr lang="en-IN" sz="1100" b="1" dirty="0">
              <a:solidFill>
                <a:schemeClr val="bg1"/>
              </a:solidFill>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9C4875A8-B1CB-4BB7-A26A-E261B88CD129}"/>
              </a:ext>
            </a:extLst>
          </p:cNvPr>
          <p:cNvSpPr txBox="1"/>
          <p:nvPr/>
        </p:nvSpPr>
        <p:spPr>
          <a:xfrm>
            <a:off x="-27386" y="3389350"/>
            <a:ext cx="949681" cy="938719"/>
          </a:xfrm>
          <a:prstGeom prst="rect">
            <a:avLst/>
          </a:prstGeom>
          <a:noFill/>
        </p:spPr>
        <p:txBody>
          <a:bodyPr wrap="square" rtlCol="0">
            <a:spAutoFit/>
          </a:bodyPr>
          <a:lstStyle/>
          <a:p>
            <a:pPr algn="ctr"/>
            <a:r>
              <a:rPr lang="en-US" sz="1100" b="1" dirty="0">
                <a:solidFill>
                  <a:schemeClr val="bg1"/>
                </a:solidFill>
                <a:latin typeface="Times New Roman" panose="02020603050405020304" pitchFamily="18" charset="0"/>
                <a:cs typeface="Times New Roman" panose="02020603050405020304" pitchFamily="18" charset="0"/>
              </a:rPr>
              <a:t>Partially remote work, multiple hubs</a:t>
            </a:r>
            <a:endParaRPr lang="en-IN" sz="1100" b="1" dirty="0">
              <a:solidFill>
                <a:schemeClr val="bg1"/>
              </a:solidFill>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ED305516-B22B-4423-999A-500DF572585A}"/>
              </a:ext>
            </a:extLst>
          </p:cNvPr>
          <p:cNvSpPr txBox="1"/>
          <p:nvPr/>
        </p:nvSpPr>
        <p:spPr>
          <a:xfrm>
            <a:off x="-175197" y="4486150"/>
            <a:ext cx="1197970" cy="430887"/>
          </a:xfrm>
          <a:prstGeom prst="rect">
            <a:avLst/>
          </a:prstGeom>
          <a:noFill/>
        </p:spPr>
        <p:txBody>
          <a:bodyPr wrap="square" rtlCol="0">
            <a:spAutoFit/>
          </a:bodyPr>
          <a:lstStyle/>
          <a:p>
            <a:pPr algn="ctr"/>
            <a:r>
              <a:rPr lang="en-US" sz="1100" b="1" dirty="0">
                <a:solidFill>
                  <a:schemeClr val="bg1"/>
                </a:solidFill>
                <a:latin typeface="Times New Roman" panose="02020603050405020304" pitchFamily="18" charset="0"/>
                <a:cs typeface="Times New Roman" panose="02020603050405020304" pitchFamily="18" charset="0"/>
              </a:rPr>
              <a:t>Multiple Microhubs</a:t>
            </a:r>
            <a:endParaRPr lang="en-IN" sz="1100" b="1" dirty="0">
              <a:solidFill>
                <a:schemeClr val="bg1"/>
              </a:solidFill>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B28EA5D0-EF21-4335-B93A-BB1B1D33554C}"/>
              </a:ext>
            </a:extLst>
          </p:cNvPr>
          <p:cNvSpPr txBox="1"/>
          <p:nvPr/>
        </p:nvSpPr>
        <p:spPr>
          <a:xfrm>
            <a:off x="30618" y="5276980"/>
            <a:ext cx="857944" cy="600164"/>
          </a:xfrm>
          <a:prstGeom prst="rect">
            <a:avLst/>
          </a:prstGeom>
          <a:noFill/>
        </p:spPr>
        <p:txBody>
          <a:bodyPr wrap="square" rtlCol="0">
            <a:spAutoFit/>
          </a:bodyPr>
          <a:lstStyle/>
          <a:p>
            <a:pPr algn="ctr"/>
            <a:r>
              <a:rPr lang="en-US" sz="1100" b="1" dirty="0">
                <a:solidFill>
                  <a:schemeClr val="bg1"/>
                </a:solidFill>
                <a:latin typeface="Times New Roman" panose="02020603050405020304" pitchFamily="18" charset="0"/>
                <a:cs typeface="Times New Roman" panose="02020603050405020304" pitchFamily="18" charset="0"/>
              </a:rPr>
              <a:t>Partially work with Flex Space</a:t>
            </a:r>
            <a:endParaRPr lang="en-IN" sz="1100" b="1" dirty="0">
              <a:solidFill>
                <a:schemeClr val="bg1"/>
              </a:solidFill>
              <a:latin typeface="Times New Roman" panose="02020603050405020304" pitchFamily="18" charset="0"/>
              <a:cs typeface="Times New Roman" panose="02020603050405020304" pitchFamily="18" charset="0"/>
            </a:endParaRPr>
          </a:p>
        </p:txBody>
      </p:sp>
      <p:sp>
        <p:nvSpPr>
          <p:cNvPr id="100" name="Rectangle 99">
            <a:extLst>
              <a:ext uri="{FF2B5EF4-FFF2-40B4-BE49-F238E27FC236}">
                <a16:creationId xmlns:a16="http://schemas.microsoft.com/office/drawing/2014/main" id="{2BCCA2BA-54C3-4D13-9336-82D820D53A5A}"/>
              </a:ext>
            </a:extLst>
          </p:cNvPr>
          <p:cNvSpPr/>
          <p:nvPr/>
        </p:nvSpPr>
        <p:spPr>
          <a:xfrm>
            <a:off x="1022773" y="6142200"/>
            <a:ext cx="4363895" cy="461665"/>
          </a:xfrm>
          <a:prstGeom prst="rect">
            <a:avLst/>
          </a:prstGeom>
        </p:spPr>
        <p:txBody>
          <a:bodyPr wrap="square">
            <a:spAutoFit/>
          </a:bodyPr>
          <a:lstStyle/>
          <a:p>
            <a:pPr algn="just"/>
            <a:r>
              <a:rPr lang="en-US" sz="1200" dirty="0">
                <a:solidFill>
                  <a:schemeClr val="accent2">
                    <a:lumMod val="60000"/>
                    <a:lumOff val="40000"/>
                  </a:schemeClr>
                </a:solidFill>
                <a:latin typeface="Times New Roman" panose="02020603050405020304" pitchFamily="18" charset="0"/>
                <a:cs typeface="Times New Roman" panose="02020603050405020304" pitchFamily="18" charset="0"/>
              </a:rPr>
              <a:t>*Hybrid Spaces includes temporarily (e.g., Monthly) rented space used in select cities for periodic gathering and collaboration</a:t>
            </a:r>
            <a:endParaRPr lang="en-IN" sz="1200" dirty="0">
              <a:solidFill>
                <a:schemeClr val="accent2">
                  <a:lumMod val="60000"/>
                  <a:lumOff val="40000"/>
                </a:schemeClr>
              </a:solidFill>
            </a:endParaRPr>
          </a:p>
        </p:txBody>
      </p:sp>
      <p:cxnSp>
        <p:nvCxnSpPr>
          <p:cNvPr id="102" name="Straight Connector 101">
            <a:extLst>
              <a:ext uri="{FF2B5EF4-FFF2-40B4-BE49-F238E27FC236}">
                <a16:creationId xmlns:a16="http://schemas.microsoft.com/office/drawing/2014/main" id="{88BBBA2D-FA51-45ED-AC2F-D7CF389C16DD}"/>
              </a:ext>
            </a:extLst>
          </p:cNvPr>
          <p:cNvCxnSpPr/>
          <p:nvPr/>
        </p:nvCxnSpPr>
        <p:spPr>
          <a:xfrm>
            <a:off x="6224322" y="2227938"/>
            <a:ext cx="596767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7B09480-057E-47F5-B9EC-7E54DEFD7D46}"/>
              </a:ext>
            </a:extLst>
          </p:cNvPr>
          <p:cNvCxnSpPr/>
          <p:nvPr/>
        </p:nvCxnSpPr>
        <p:spPr>
          <a:xfrm>
            <a:off x="6224321" y="3794904"/>
            <a:ext cx="596767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F778685-64EB-4A71-8CD0-F3EC2F24A626}"/>
              </a:ext>
            </a:extLst>
          </p:cNvPr>
          <p:cNvCxnSpPr/>
          <p:nvPr/>
        </p:nvCxnSpPr>
        <p:spPr>
          <a:xfrm>
            <a:off x="6224321" y="5276980"/>
            <a:ext cx="596767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CB94E3E1-6007-4F20-B5B8-C6B4660ADE73}"/>
              </a:ext>
            </a:extLst>
          </p:cNvPr>
          <p:cNvGrpSpPr/>
          <p:nvPr/>
        </p:nvGrpSpPr>
        <p:grpSpPr>
          <a:xfrm>
            <a:off x="6446904" y="880239"/>
            <a:ext cx="5552126" cy="1179492"/>
            <a:chOff x="6446904" y="845244"/>
            <a:chExt cx="5901681" cy="1179492"/>
          </a:xfrm>
          <a:solidFill>
            <a:schemeClr val="tx1"/>
          </a:solidFill>
        </p:grpSpPr>
        <p:sp>
          <p:nvSpPr>
            <p:cNvPr id="105" name="Rectangle 104">
              <a:extLst>
                <a:ext uri="{FF2B5EF4-FFF2-40B4-BE49-F238E27FC236}">
                  <a16:creationId xmlns:a16="http://schemas.microsoft.com/office/drawing/2014/main" id="{FB96F57D-B820-4039-B87A-2F1582B405C5}"/>
                </a:ext>
              </a:extLst>
            </p:cNvPr>
            <p:cNvSpPr/>
            <p:nvPr/>
          </p:nvSpPr>
          <p:spPr>
            <a:xfrm>
              <a:off x="6446904" y="845244"/>
              <a:ext cx="2889197" cy="11794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C70E23B0-D334-40EB-A3FB-CBC107218179}"/>
                </a:ext>
              </a:extLst>
            </p:cNvPr>
            <p:cNvSpPr/>
            <p:nvPr/>
          </p:nvSpPr>
          <p:spPr>
            <a:xfrm>
              <a:off x="9459388" y="845244"/>
              <a:ext cx="2889197" cy="11794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8" name="Rectangle 107">
            <a:extLst>
              <a:ext uri="{FF2B5EF4-FFF2-40B4-BE49-F238E27FC236}">
                <a16:creationId xmlns:a16="http://schemas.microsoft.com/office/drawing/2014/main" id="{50C10207-ABA8-426E-8E8E-732540A3F812}"/>
              </a:ext>
            </a:extLst>
          </p:cNvPr>
          <p:cNvSpPr/>
          <p:nvPr/>
        </p:nvSpPr>
        <p:spPr>
          <a:xfrm>
            <a:off x="6521528" y="985762"/>
            <a:ext cx="2566462" cy="1015663"/>
          </a:xfrm>
          <a:prstGeom prst="rect">
            <a:avLst/>
          </a:prstGeom>
        </p:spPr>
        <p:txBody>
          <a:bodyPr wrap="square">
            <a:spAutoFit/>
          </a:bodyPr>
          <a:lstStyle/>
          <a:p>
            <a:pPr algn="just"/>
            <a:r>
              <a:rPr lang="en-US" sz="1200" dirty="0">
                <a:solidFill>
                  <a:schemeClr val="accent2">
                    <a:lumMod val="60000"/>
                    <a:lumOff val="40000"/>
                  </a:schemeClr>
                </a:solidFill>
                <a:latin typeface="Times New Roman" panose="02020603050405020304" pitchFamily="18" charset="0"/>
                <a:cs typeface="Times New Roman" panose="02020603050405020304" pitchFamily="18" charset="0"/>
              </a:rPr>
              <a:t>Hybrid Collaboration, using videoconferencing systems and a 180-degree camera that stitch a room together for a more seamless experience</a:t>
            </a:r>
            <a:endParaRPr lang="en-IN" sz="1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109" name="Rectangle 108">
            <a:extLst>
              <a:ext uri="{FF2B5EF4-FFF2-40B4-BE49-F238E27FC236}">
                <a16:creationId xmlns:a16="http://schemas.microsoft.com/office/drawing/2014/main" id="{F6AD6EE2-0749-4F3A-B6EF-A87CCAC01EA5}"/>
              </a:ext>
            </a:extLst>
          </p:cNvPr>
          <p:cNvSpPr/>
          <p:nvPr/>
        </p:nvSpPr>
        <p:spPr>
          <a:xfrm>
            <a:off x="9356763" y="970763"/>
            <a:ext cx="2566462" cy="1015663"/>
          </a:xfrm>
          <a:prstGeom prst="rect">
            <a:avLst/>
          </a:prstGeom>
        </p:spPr>
        <p:txBody>
          <a:bodyPr wrap="square">
            <a:spAutoFit/>
          </a:bodyPr>
          <a:lstStyle/>
          <a:p>
            <a:pPr algn="just"/>
            <a:r>
              <a:rPr lang="en-GB" sz="1200" dirty="0">
                <a:solidFill>
                  <a:schemeClr val="accent2">
                    <a:lumMod val="60000"/>
                    <a:lumOff val="40000"/>
                  </a:schemeClr>
                </a:solidFill>
                <a:latin typeface="Times New Roman" panose="02020603050405020304" pitchFamily="18" charset="0"/>
                <a:cs typeface="Times New Roman" panose="02020603050405020304" pitchFamily="18" charset="0"/>
              </a:rPr>
              <a:t>Target mostly small and medium-size teams and offer amenities like wellness rooms, private conference rooms, daily breakfast, coffee, and more</a:t>
            </a:r>
          </a:p>
        </p:txBody>
      </p:sp>
      <p:sp>
        <p:nvSpPr>
          <p:cNvPr id="110" name="TextBox 109">
            <a:extLst>
              <a:ext uri="{FF2B5EF4-FFF2-40B4-BE49-F238E27FC236}">
                <a16:creationId xmlns:a16="http://schemas.microsoft.com/office/drawing/2014/main" id="{E314AC2F-6D2E-44F0-BB56-CFFC5645EFFC}"/>
              </a:ext>
            </a:extLst>
          </p:cNvPr>
          <p:cNvSpPr txBox="1"/>
          <p:nvPr/>
        </p:nvSpPr>
        <p:spPr>
          <a:xfrm>
            <a:off x="7634239" y="2263453"/>
            <a:ext cx="3280202"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Plan for 5000 Sq. Ft.</a:t>
            </a:r>
            <a:endParaRPr lang="en-IN" sz="2000" b="1" dirty="0">
              <a:solidFill>
                <a:schemeClr val="bg1"/>
              </a:solidFill>
              <a:latin typeface="Times New Roman" panose="02020603050405020304" pitchFamily="18" charset="0"/>
              <a:cs typeface="Times New Roman" panose="02020603050405020304" pitchFamily="18" charset="0"/>
            </a:endParaRPr>
          </a:p>
        </p:txBody>
      </p:sp>
      <p:grpSp>
        <p:nvGrpSpPr>
          <p:cNvPr id="115" name="Group 114">
            <a:extLst>
              <a:ext uri="{FF2B5EF4-FFF2-40B4-BE49-F238E27FC236}">
                <a16:creationId xmlns:a16="http://schemas.microsoft.com/office/drawing/2014/main" id="{2736B392-200C-4337-A97F-8E7BC79335FE}"/>
              </a:ext>
            </a:extLst>
          </p:cNvPr>
          <p:cNvGrpSpPr/>
          <p:nvPr/>
        </p:nvGrpSpPr>
        <p:grpSpPr>
          <a:xfrm>
            <a:off x="6446904" y="2663564"/>
            <a:ext cx="1187335" cy="1011464"/>
            <a:chOff x="6446904" y="2773936"/>
            <a:chExt cx="1187335" cy="901091"/>
          </a:xfrm>
        </p:grpSpPr>
        <p:sp>
          <p:nvSpPr>
            <p:cNvPr id="113" name="Rectangle 112">
              <a:extLst>
                <a:ext uri="{FF2B5EF4-FFF2-40B4-BE49-F238E27FC236}">
                  <a16:creationId xmlns:a16="http://schemas.microsoft.com/office/drawing/2014/main" id="{2BF78DDE-7382-4EE5-9D34-EA71D13902EC}"/>
                </a:ext>
              </a:extLst>
            </p:cNvPr>
            <p:cNvSpPr/>
            <p:nvPr/>
          </p:nvSpPr>
          <p:spPr>
            <a:xfrm>
              <a:off x="6446904" y="2773936"/>
              <a:ext cx="1187335" cy="40011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113">
              <a:extLst>
                <a:ext uri="{FF2B5EF4-FFF2-40B4-BE49-F238E27FC236}">
                  <a16:creationId xmlns:a16="http://schemas.microsoft.com/office/drawing/2014/main" id="{E796B57C-AE83-4C54-BD42-10B49D6624E9}"/>
                </a:ext>
              </a:extLst>
            </p:cNvPr>
            <p:cNvSpPr/>
            <p:nvPr/>
          </p:nvSpPr>
          <p:spPr>
            <a:xfrm>
              <a:off x="6446904" y="3274917"/>
              <a:ext cx="1187335" cy="40011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91B34957-8E83-487A-BFF7-0BE4BA30366E}"/>
              </a:ext>
            </a:extLst>
          </p:cNvPr>
          <p:cNvSpPr/>
          <p:nvPr/>
        </p:nvSpPr>
        <p:spPr>
          <a:xfrm>
            <a:off x="6533958" y="2720990"/>
            <a:ext cx="1002197" cy="307777"/>
          </a:xfrm>
          <a:prstGeom prst="rect">
            <a:avLst/>
          </a:prstGeom>
        </p:spPr>
        <p:txBody>
          <a:bodyPr wrap="none">
            <a:spAutoFit/>
          </a:bodyPr>
          <a:lstStyle/>
          <a:p>
            <a:pPr algn="ctr"/>
            <a:r>
              <a:rPr lang="en-US" sz="1400" b="1" dirty="0">
                <a:solidFill>
                  <a:srgbClr val="6DC050"/>
                </a:solidFill>
                <a:latin typeface="Times New Roman" panose="02020603050405020304" pitchFamily="18" charset="0"/>
                <a:cs typeface="Times New Roman" panose="02020603050405020304" pitchFamily="18" charset="0"/>
              </a:rPr>
              <a:t>First 1,500</a:t>
            </a:r>
            <a:endParaRPr lang="en-IN" sz="1400" b="1" dirty="0">
              <a:solidFill>
                <a:srgbClr val="6DC050"/>
              </a:solidFill>
            </a:endParaRPr>
          </a:p>
        </p:txBody>
      </p:sp>
      <p:sp>
        <p:nvSpPr>
          <p:cNvPr id="112" name="Rectangle 111">
            <a:extLst>
              <a:ext uri="{FF2B5EF4-FFF2-40B4-BE49-F238E27FC236}">
                <a16:creationId xmlns:a16="http://schemas.microsoft.com/office/drawing/2014/main" id="{EF12F6C2-D7F3-436C-8EF9-A36827329EE2}"/>
              </a:ext>
            </a:extLst>
          </p:cNvPr>
          <p:cNvSpPr/>
          <p:nvPr/>
        </p:nvSpPr>
        <p:spPr>
          <a:xfrm>
            <a:off x="6490708" y="3302762"/>
            <a:ext cx="1088695" cy="307777"/>
          </a:xfrm>
          <a:prstGeom prst="rect">
            <a:avLst/>
          </a:prstGeom>
        </p:spPr>
        <p:txBody>
          <a:bodyPr wrap="none">
            <a:spAutoFit/>
          </a:bodyPr>
          <a:lstStyle/>
          <a:p>
            <a:pPr algn="ctr"/>
            <a:r>
              <a:rPr lang="en-US" sz="1400" b="1" dirty="0">
                <a:solidFill>
                  <a:srgbClr val="6DC050"/>
                </a:solidFill>
                <a:latin typeface="Times New Roman" panose="02020603050405020304" pitchFamily="18" charset="0"/>
                <a:cs typeface="Times New Roman" panose="02020603050405020304" pitchFamily="18" charset="0"/>
              </a:rPr>
              <a:t>Other 3,500</a:t>
            </a:r>
            <a:endParaRPr lang="en-IN" sz="1400" b="1" dirty="0">
              <a:solidFill>
                <a:srgbClr val="6DC050"/>
              </a:solidFill>
            </a:endParaRPr>
          </a:p>
        </p:txBody>
      </p:sp>
      <p:sp>
        <p:nvSpPr>
          <p:cNvPr id="116" name="Rectangle 115">
            <a:extLst>
              <a:ext uri="{FF2B5EF4-FFF2-40B4-BE49-F238E27FC236}">
                <a16:creationId xmlns:a16="http://schemas.microsoft.com/office/drawing/2014/main" id="{81B050B0-F366-4695-A862-93A1D880B357}"/>
              </a:ext>
            </a:extLst>
          </p:cNvPr>
          <p:cNvSpPr/>
          <p:nvPr/>
        </p:nvSpPr>
        <p:spPr>
          <a:xfrm>
            <a:off x="7721293" y="2668292"/>
            <a:ext cx="4420631" cy="523220"/>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We’ve designed a café very much in line with other coffeehouses</a:t>
            </a:r>
            <a:endParaRPr lang="en-IN" sz="1400" dirty="0"/>
          </a:p>
        </p:txBody>
      </p:sp>
      <p:sp>
        <p:nvSpPr>
          <p:cNvPr id="117" name="Rectangle 116">
            <a:extLst>
              <a:ext uri="{FF2B5EF4-FFF2-40B4-BE49-F238E27FC236}">
                <a16:creationId xmlns:a16="http://schemas.microsoft.com/office/drawing/2014/main" id="{EC78D674-30D5-4AB4-9441-F1CCB52D6AF3}"/>
              </a:ext>
            </a:extLst>
          </p:cNvPr>
          <p:cNvSpPr/>
          <p:nvPr/>
        </p:nvSpPr>
        <p:spPr>
          <a:xfrm>
            <a:off x="7721294" y="3210569"/>
            <a:ext cx="4420630" cy="523220"/>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Space is single-and two-person offices and private coworking booths</a:t>
            </a:r>
            <a:endParaRPr lang="en-IN" sz="1400" dirty="0"/>
          </a:p>
        </p:txBody>
      </p:sp>
      <p:sp>
        <p:nvSpPr>
          <p:cNvPr id="118" name="Rectangle 117">
            <a:extLst>
              <a:ext uri="{FF2B5EF4-FFF2-40B4-BE49-F238E27FC236}">
                <a16:creationId xmlns:a16="http://schemas.microsoft.com/office/drawing/2014/main" id="{A19F7467-8BD3-49A1-B679-3CFE7D2FB818}"/>
              </a:ext>
            </a:extLst>
          </p:cNvPr>
          <p:cNvSpPr/>
          <p:nvPr/>
        </p:nvSpPr>
        <p:spPr>
          <a:xfrm>
            <a:off x="7692163" y="3896673"/>
            <a:ext cx="3102131" cy="400110"/>
          </a:xfrm>
          <a:prstGeom prst="rect">
            <a:avLst/>
          </a:prstGeom>
        </p:spPr>
        <p:txBody>
          <a:bodyPr wrap="none">
            <a:spAutoFit/>
          </a:bodyPr>
          <a:lstStyle/>
          <a:p>
            <a:r>
              <a:rPr lang="en-US" sz="2000" b="1" dirty="0">
                <a:solidFill>
                  <a:schemeClr val="bg1"/>
                </a:solidFill>
                <a:latin typeface="Times New Roman" panose="02020603050405020304" pitchFamily="18" charset="0"/>
                <a:cs typeface="Times New Roman" panose="02020603050405020304" pitchFamily="18" charset="0"/>
              </a:rPr>
              <a:t>Single Point of Contact for</a:t>
            </a:r>
            <a:endParaRPr lang="en-IN" sz="2000" b="1" dirty="0">
              <a:solidFill>
                <a:schemeClr val="bg1"/>
              </a:solidFill>
            </a:endParaRPr>
          </a:p>
        </p:txBody>
      </p:sp>
      <p:grpSp>
        <p:nvGrpSpPr>
          <p:cNvPr id="122" name="Group 121">
            <a:extLst>
              <a:ext uri="{FF2B5EF4-FFF2-40B4-BE49-F238E27FC236}">
                <a16:creationId xmlns:a16="http://schemas.microsoft.com/office/drawing/2014/main" id="{C7DBA91C-4294-49CD-A6F9-7046A90C7AAE}"/>
              </a:ext>
            </a:extLst>
          </p:cNvPr>
          <p:cNvGrpSpPr/>
          <p:nvPr/>
        </p:nvGrpSpPr>
        <p:grpSpPr>
          <a:xfrm>
            <a:off x="6411562" y="4357248"/>
            <a:ext cx="5582474" cy="794229"/>
            <a:chOff x="6411562" y="4356292"/>
            <a:chExt cx="5049945" cy="795186"/>
          </a:xfrm>
          <a:solidFill>
            <a:srgbClr val="6DC050"/>
          </a:solidFill>
          <a:scene3d>
            <a:camera prst="orthographicFront">
              <a:rot lat="0" lon="0" rev="0"/>
            </a:camera>
            <a:lightRig rig="balanced" dir="t">
              <a:rot lat="0" lon="0" rev="8700000"/>
            </a:lightRig>
          </a:scene3d>
        </p:grpSpPr>
        <p:sp>
          <p:nvSpPr>
            <p:cNvPr id="119" name="Rectangle: Rounded Corners 118">
              <a:extLst>
                <a:ext uri="{FF2B5EF4-FFF2-40B4-BE49-F238E27FC236}">
                  <a16:creationId xmlns:a16="http://schemas.microsoft.com/office/drawing/2014/main" id="{9E8F0602-2956-40BF-9A35-C48466623E32}"/>
                </a:ext>
              </a:extLst>
            </p:cNvPr>
            <p:cNvSpPr/>
            <p:nvPr/>
          </p:nvSpPr>
          <p:spPr>
            <a:xfrm>
              <a:off x="6411562" y="4356292"/>
              <a:ext cx="1460986" cy="79508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Rounded Corners 119">
              <a:extLst>
                <a:ext uri="{FF2B5EF4-FFF2-40B4-BE49-F238E27FC236}">
                  <a16:creationId xmlns:a16="http://schemas.microsoft.com/office/drawing/2014/main" id="{1DA7B5C2-EEA1-40E5-9AF2-EF753B35B66A}"/>
                </a:ext>
              </a:extLst>
            </p:cNvPr>
            <p:cNvSpPr/>
            <p:nvPr/>
          </p:nvSpPr>
          <p:spPr>
            <a:xfrm>
              <a:off x="8174654" y="4356397"/>
              <a:ext cx="1460986" cy="79508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Rounded Corners 120">
              <a:extLst>
                <a:ext uri="{FF2B5EF4-FFF2-40B4-BE49-F238E27FC236}">
                  <a16:creationId xmlns:a16="http://schemas.microsoft.com/office/drawing/2014/main" id="{5A92AB50-8910-4E9D-889B-3C60C2C4975D}"/>
                </a:ext>
              </a:extLst>
            </p:cNvPr>
            <p:cNvSpPr/>
            <p:nvPr/>
          </p:nvSpPr>
          <p:spPr>
            <a:xfrm>
              <a:off x="10000521" y="4356292"/>
              <a:ext cx="1460986" cy="79508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3" name="Rectangle 122">
            <a:extLst>
              <a:ext uri="{FF2B5EF4-FFF2-40B4-BE49-F238E27FC236}">
                <a16:creationId xmlns:a16="http://schemas.microsoft.com/office/drawing/2014/main" id="{CC8E1767-88FB-41EE-8144-C3B27A035C1C}"/>
              </a:ext>
            </a:extLst>
          </p:cNvPr>
          <p:cNvSpPr/>
          <p:nvPr/>
        </p:nvSpPr>
        <p:spPr>
          <a:xfrm>
            <a:off x="6749341" y="4557214"/>
            <a:ext cx="851515" cy="369332"/>
          </a:xfrm>
          <a:prstGeom prst="rect">
            <a:avLst/>
          </a:prstGeom>
        </p:spPr>
        <p:txBody>
          <a:bodyPr wrap="none">
            <a:spAutoFit/>
          </a:bodyPr>
          <a:lstStyle/>
          <a:p>
            <a:r>
              <a:rPr lang="en-US" b="1" dirty="0">
                <a:solidFill>
                  <a:srgbClr val="2A4F1D"/>
                </a:solidFill>
                <a:latin typeface="Times New Roman" panose="02020603050405020304" pitchFamily="18" charset="0"/>
                <a:cs typeface="Times New Roman" panose="02020603050405020304" pitchFamily="18" charset="0"/>
              </a:rPr>
              <a:t>Design</a:t>
            </a:r>
            <a:endParaRPr lang="en-IN" b="1" dirty="0">
              <a:solidFill>
                <a:srgbClr val="2A4F1D"/>
              </a:solidFill>
            </a:endParaRPr>
          </a:p>
        </p:txBody>
      </p:sp>
      <p:sp>
        <p:nvSpPr>
          <p:cNvPr id="124" name="Rectangle 123">
            <a:extLst>
              <a:ext uri="{FF2B5EF4-FFF2-40B4-BE49-F238E27FC236}">
                <a16:creationId xmlns:a16="http://schemas.microsoft.com/office/drawing/2014/main" id="{77D78775-F0E0-427A-B2DF-312A82A676C0}"/>
              </a:ext>
            </a:extLst>
          </p:cNvPr>
          <p:cNvSpPr/>
          <p:nvPr/>
        </p:nvSpPr>
        <p:spPr>
          <a:xfrm>
            <a:off x="8622517" y="4556914"/>
            <a:ext cx="1107996" cy="369332"/>
          </a:xfrm>
          <a:prstGeom prst="rect">
            <a:avLst/>
          </a:prstGeom>
        </p:spPr>
        <p:txBody>
          <a:bodyPr wrap="none">
            <a:spAutoFit/>
          </a:bodyPr>
          <a:lstStyle/>
          <a:p>
            <a:r>
              <a:rPr lang="en-US" b="1" dirty="0">
                <a:solidFill>
                  <a:srgbClr val="2A4F1D"/>
                </a:solidFill>
                <a:latin typeface="Times New Roman" panose="02020603050405020304" pitchFamily="18" charset="0"/>
                <a:cs typeface="Times New Roman" panose="02020603050405020304" pitchFamily="18" charset="0"/>
              </a:rPr>
              <a:t>Ordering</a:t>
            </a:r>
            <a:endParaRPr lang="en-IN" b="1" dirty="0">
              <a:solidFill>
                <a:srgbClr val="2A4F1D"/>
              </a:solidFill>
            </a:endParaRPr>
          </a:p>
        </p:txBody>
      </p:sp>
      <p:sp>
        <p:nvSpPr>
          <p:cNvPr id="125" name="Rectangle 124">
            <a:extLst>
              <a:ext uri="{FF2B5EF4-FFF2-40B4-BE49-F238E27FC236}">
                <a16:creationId xmlns:a16="http://schemas.microsoft.com/office/drawing/2014/main" id="{DE57D7E0-C41A-4E51-B60C-36F41ED0B1F3}"/>
              </a:ext>
            </a:extLst>
          </p:cNvPr>
          <p:cNvSpPr/>
          <p:nvPr/>
        </p:nvSpPr>
        <p:spPr>
          <a:xfrm>
            <a:off x="10529920" y="4556914"/>
            <a:ext cx="1313180" cy="369332"/>
          </a:xfrm>
          <a:prstGeom prst="rect">
            <a:avLst/>
          </a:prstGeom>
        </p:spPr>
        <p:txBody>
          <a:bodyPr wrap="none">
            <a:spAutoFit/>
          </a:bodyPr>
          <a:lstStyle/>
          <a:p>
            <a:r>
              <a:rPr lang="en-US" b="1" dirty="0">
                <a:solidFill>
                  <a:srgbClr val="2A4F1D"/>
                </a:solidFill>
                <a:latin typeface="Times New Roman" panose="02020603050405020304" pitchFamily="18" charset="0"/>
                <a:cs typeface="Times New Roman" panose="02020603050405020304" pitchFamily="18" charset="0"/>
              </a:rPr>
              <a:t>Installation</a:t>
            </a:r>
            <a:endParaRPr lang="en-IN" b="1" dirty="0">
              <a:solidFill>
                <a:srgbClr val="2A4F1D"/>
              </a:solidFill>
            </a:endParaRPr>
          </a:p>
        </p:txBody>
      </p:sp>
      <p:sp>
        <p:nvSpPr>
          <p:cNvPr id="126" name="Rectangle 125">
            <a:extLst>
              <a:ext uri="{FF2B5EF4-FFF2-40B4-BE49-F238E27FC236}">
                <a16:creationId xmlns:a16="http://schemas.microsoft.com/office/drawing/2014/main" id="{3B24C678-4D25-4959-92B7-A566F9CCF628}"/>
              </a:ext>
            </a:extLst>
          </p:cNvPr>
          <p:cNvSpPr/>
          <p:nvPr/>
        </p:nvSpPr>
        <p:spPr>
          <a:xfrm>
            <a:off x="6259749" y="5350933"/>
            <a:ext cx="5967677"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Foresworn Leases In Exchange For Revenue Shares With Building Owners</a:t>
            </a:r>
            <a:endParaRPr lang="en-IN" sz="1400" b="1" dirty="0"/>
          </a:p>
        </p:txBody>
      </p:sp>
      <p:sp>
        <p:nvSpPr>
          <p:cNvPr id="127" name="Rectangle 126">
            <a:extLst>
              <a:ext uri="{FF2B5EF4-FFF2-40B4-BE49-F238E27FC236}">
                <a16:creationId xmlns:a16="http://schemas.microsoft.com/office/drawing/2014/main" id="{8BEFB4DC-F0EB-452A-B595-4EFBD3F4917F}"/>
              </a:ext>
            </a:extLst>
          </p:cNvPr>
          <p:cNvSpPr/>
          <p:nvPr/>
        </p:nvSpPr>
        <p:spPr>
          <a:xfrm>
            <a:off x="6373751" y="5804949"/>
            <a:ext cx="5684433" cy="954107"/>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Instead of paying rent, it gives landlords a share of its revenue for about 80 percent of its portfolio. That arrangement allowed it to expand into new locations during the pandemic. It also let it minimize losses, since bringing in less revenue meant it had to pay out less as well. </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0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Graphical user interface, application, table, Excel&#10;&#10;Description automatically generated">
            <a:extLst>
              <a:ext uri="{FF2B5EF4-FFF2-40B4-BE49-F238E27FC236}">
                <a16:creationId xmlns:a16="http://schemas.microsoft.com/office/drawing/2014/main" id="{8D1F039D-65FA-4998-9C42-3549449EFF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68" t="23717" r="42351" b="34064"/>
          <a:stretch/>
        </p:blipFill>
        <p:spPr>
          <a:xfrm>
            <a:off x="5423509" y="1518591"/>
            <a:ext cx="1515563" cy="1105647"/>
          </a:xfrm>
          <a:prstGeom prst="rect">
            <a:avLst/>
          </a:prstGeom>
        </p:spPr>
      </p:pic>
      <p:sp>
        <p:nvSpPr>
          <p:cNvPr id="5" name="Rectangle 4">
            <a:extLst>
              <a:ext uri="{FF2B5EF4-FFF2-40B4-BE49-F238E27FC236}">
                <a16:creationId xmlns:a16="http://schemas.microsoft.com/office/drawing/2014/main" id="{141FC1B9-859A-4E48-9CF5-E0C26A821F8B}"/>
              </a:ext>
            </a:extLst>
          </p:cNvPr>
          <p:cNvSpPr/>
          <p:nvPr/>
        </p:nvSpPr>
        <p:spPr>
          <a:xfrm>
            <a:off x="0" y="0"/>
            <a:ext cx="35182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C328952-F6A6-44A1-81D4-8BB29469E1A0}"/>
              </a:ext>
            </a:extLst>
          </p:cNvPr>
          <p:cNvSpPr/>
          <p:nvPr/>
        </p:nvSpPr>
        <p:spPr>
          <a:xfrm>
            <a:off x="8673737" y="0"/>
            <a:ext cx="35182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F1875C3-AF43-4381-ACB4-EB951951C5EF}"/>
              </a:ext>
            </a:extLst>
          </p:cNvPr>
          <p:cNvSpPr txBox="1"/>
          <p:nvPr/>
        </p:nvSpPr>
        <p:spPr>
          <a:xfrm>
            <a:off x="3702110" y="123234"/>
            <a:ext cx="478778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HUB-AND-SPOKE MODEL</a:t>
            </a:r>
          </a:p>
        </p:txBody>
      </p:sp>
      <p:sp>
        <p:nvSpPr>
          <p:cNvPr id="7" name="Rectangle 6">
            <a:extLst>
              <a:ext uri="{FF2B5EF4-FFF2-40B4-BE49-F238E27FC236}">
                <a16:creationId xmlns:a16="http://schemas.microsoft.com/office/drawing/2014/main" id="{37E89CB1-3EF3-4200-9397-F2934E487217}"/>
              </a:ext>
            </a:extLst>
          </p:cNvPr>
          <p:cNvSpPr/>
          <p:nvPr/>
        </p:nvSpPr>
        <p:spPr>
          <a:xfrm>
            <a:off x="77228" y="785040"/>
            <a:ext cx="3363806" cy="40011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chemeClr val="bg1"/>
                </a:solidFill>
                <a:latin typeface="Times New Roman" panose="02020603050405020304" pitchFamily="18" charset="0"/>
                <a:cs typeface="Times New Roman" panose="02020603050405020304" pitchFamily="18" charset="0"/>
              </a:rPr>
              <a:t>Speciﬁc Preventive Measures</a:t>
            </a:r>
            <a:endParaRPr lang="en-IN" sz="2000" b="1" dirty="0">
              <a:solidFill>
                <a:schemeClr val="bg1"/>
              </a:solidFill>
            </a:endParaRPr>
          </a:p>
        </p:txBody>
      </p:sp>
      <p:sp>
        <p:nvSpPr>
          <p:cNvPr id="8" name="Rectangle 7">
            <a:extLst>
              <a:ext uri="{FF2B5EF4-FFF2-40B4-BE49-F238E27FC236}">
                <a16:creationId xmlns:a16="http://schemas.microsoft.com/office/drawing/2014/main" id="{0C06CB8C-7EC5-4AE7-B140-43326670EA5A}"/>
              </a:ext>
            </a:extLst>
          </p:cNvPr>
          <p:cNvSpPr/>
          <p:nvPr/>
        </p:nvSpPr>
        <p:spPr>
          <a:xfrm>
            <a:off x="9004207" y="785040"/>
            <a:ext cx="2857321" cy="40011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Women Grown Business</a:t>
            </a:r>
            <a:endParaRPr lang="en-IN" sz="2000" b="1" dirty="0">
              <a:solidFill>
                <a:schemeClr val="bg1"/>
              </a:solidFill>
            </a:endParaRPr>
          </a:p>
        </p:txBody>
      </p:sp>
      <p:pic>
        <p:nvPicPr>
          <p:cNvPr id="10" name="Picture 9">
            <a:extLst>
              <a:ext uri="{FF2B5EF4-FFF2-40B4-BE49-F238E27FC236}">
                <a16:creationId xmlns:a16="http://schemas.microsoft.com/office/drawing/2014/main" id="{C119A789-003B-4FFF-A488-D5E7F933BF9E}"/>
              </a:ext>
            </a:extLst>
          </p:cNvPr>
          <p:cNvPicPr>
            <a:picLocks noChangeAspect="1"/>
          </p:cNvPicPr>
          <p:nvPr/>
        </p:nvPicPr>
        <p:blipFill rotWithShape="1">
          <a:blip r:embed="rId4"/>
          <a:srcRect l="18916" t="16405" r="34541" b="19497"/>
          <a:stretch/>
        </p:blipFill>
        <p:spPr>
          <a:xfrm>
            <a:off x="240939" y="1515144"/>
            <a:ext cx="1004502" cy="922278"/>
          </a:xfrm>
          <a:prstGeom prst="rect">
            <a:avLst/>
          </a:prstGeom>
        </p:spPr>
      </p:pic>
      <p:pic>
        <p:nvPicPr>
          <p:cNvPr id="12" name="Picture 11">
            <a:extLst>
              <a:ext uri="{FF2B5EF4-FFF2-40B4-BE49-F238E27FC236}">
                <a16:creationId xmlns:a16="http://schemas.microsoft.com/office/drawing/2014/main" id="{CEE78ACC-76FC-4AF6-B39C-148B44CDB4DF}"/>
              </a:ext>
            </a:extLst>
          </p:cNvPr>
          <p:cNvPicPr>
            <a:picLocks noChangeAspect="1"/>
          </p:cNvPicPr>
          <p:nvPr/>
        </p:nvPicPr>
        <p:blipFill rotWithShape="1">
          <a:blip r:embed="rId5"/>
          <a:srcRect l="26729" t="19101" r="30685" b="13459"/>
          <a:stretch/>
        </p:blipFill>
        <p:spPr>
          <a:xfrm>
            <a:off x="2490224" y="2584602"/>
            <a:ext cx="852745" cy="900264"/>
          </a:xfrm>
          <a:prstGeom prst="rect">
            <a:avLst/>
          </a:prstGeom>
        </p:spPr>
      </p:pic>
      <p:pic>
        <p:nvPicPr>
          <p:cNvPr id="14" name="Picture 13">
            <a:extLst>
              <a:ext uri="{FF2B5EF4-FFF2-40B4-BE49-F238E27FC236}">
                <a16:creationId xmlns:a16="http://schemas.microsoft.com/office/drawing/2014/main" id="{01C351F0-E755-412D-A57C-B4C9A3B523E7}"/>
              </a:ext>
            </a:extLst>
          </p:cNvPr>
          <p:cNvPicPr>
            <a:picLocks noChangeAspect="1"/>
          </p:cNvPicPr>
          <p:nvPr/>
        </p:nvPicPr>
        <p:blipFill rotWithShape="1">
          <a:blip r:embed="rId6"/>
          <a:srcRect l="24467" t="21943" r="32913" b="14151"/>
          <a:stretch/>
        </p:blipFill>
        <p:spPr>
          <a:xfrm>
            <a:off x="297837" y="3591142"/>
            <a:ext cx="921955" cy="921600"/>
          </a:xfrm>
          <a:prstGeom prst="rect">
            <a:avLst/>
          </a:prstGeom>
        </p:spPr>
      </p:pic>
      <p:pic>
        <p:nvPicPr>
          <p:cNvPr id="16" name="Picture 15">
            <a:extLst>
              <a:ext uri="{FF2B5EF4-FFF2-40B4-BE49-F238E27FC236}">
                <a16:creationId xmlns:a16="http://schemas.microsoft.com/office/drawing/2014/main" id="{B2704969-902C-468B-A62D-13F0136A38E3}"/>
              </a:ext>
            </a:extLst>
          </p:cNvPr>
          <p:cNvPicPr>
            <a:picLocks noChangeAspect="1"/>
          </p:cNvPicPr>
          <p:nvPr/>
        </p:nvPicPr>
        <p:blipFill rotWithShape="1">
          <a:blip r:embed="rId7"/>
          <a:srcRect l="21278" t="20377" r="47121" b="22767"/>
          <a:stretch/>
        </p:blipFill>
        <p:spPr>
          <a:xfrm>
            <a:off x="2519289" y="4570314"/>
            <a:ext cx="768350" cy="921600"/>
          </a:xfrm>
          <a:prstGeom prst="rect">
            <a:avLst/>
          </a:prstGeom>
        </p:spPr>
      </p:pic>
      <p:pic>
        <p:nvPicPr>
          <p:cNvPr id="18" name="Picture 17">
            <a:extLst>
              <a:ext uri="{FF2B5EF4-FFF2-40B4-BE49-F238E27FC236}">
                <a16:creationId xmlns:a16="http://schemas.microsoft.com/office/drawing/2014/main" id="{C09DA1D2-2AB7-47B5-8840-F701BF76ED20}"/>
              </a:ext>
            </a:extLst>
          </p:cNvPr>
          <p:cNvPicPr>
            <a:picLocks noChangeAspect="1"/>
          </p:cNvPicPr>
          <p:nvPr/>
        </p:nvPicPr>
        <p:blipFill rotWithShape="1">
          <a:blip r:embed="rId8"/>
          <a:srcRect l="30741" t="19102" r="41922" b="18490"/>
          <a:stretch/>
        </p:blipFill>
        <p:spPr>
          <a:xfrm>
            <a:off x="423157" y="5621419"/>
            <a:ext cx="672397" cy="1023322"/>
          </a:xfrm>
          <a:prstGeom prst="rect">
            <a:avLst/>
          </a:prstGeom>
        </p:spPr>
      </p:pic>
      <p:sp>
        <p:nvSpPr>
          <p:cNvPr id="19" name="Rectangle 18">
            <a:extLst>
              <a:ext uri="{FF2B5EF4-FFF2-40B4-BE49-F238E27FC236}">
                <a16:creationId xmlns:a16="http://schemas.microsoft.com/office/drawing/2014/main" id="{1268099D-1435-4191-AD70-C77FCDCFD2D9}"/>
              </a:ext>
            </a:extLst>
          </p:cNvPr>
          <p:cNvSpPr/>
          <p:nvPr/>
        </p:nvSpPr>
        <p:spPr>
          <a:xfrm>
            <a:off x="1250419" y="1743124"/>
            <a:ext cx="2190615" cy="523220"/>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A toolkit for Flexible Ofﬁce Operators” </a:t>
            </a:r>
            <a:endParaRPr lang="en-IN" sz="1400" dirty="0">
              <a:solidFill>
                <a:schemeClr val="bg1"/>
              </a:solidFill>
            </a:endParaRPr>
          </a:p>
        </p:txBody>
      </p:sp>
      <p:sp>
        <p:nvSpPr>
          <p:cNvPr id="20" name="Rectangle 19">
            <a:extLst>
              <a:ext uri="{FF2B5EF4-FFF2-40B4-BE49-F238E27FC236}">
                <a16:creationId xmlns:a16="http://schemas.microsoft.com/office/drawing/2014/main" id="{09A9E857-CAA9-43DC-BEDB-DE9221477108}"/>
              </a:ext>
            </a:extLst>
          </p:cNvPr>
          <p:cNvSpPr/>
          <p:nvPr/>
        </p:nvSpPr>
        <p:spPr>
          <a:xfrm>
            <a:off x="77228" y="2665402"/>
            <a:ext cx="2237703"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Social Workplaces proposes to train coworking staff on hygiene practices</a:t>
            </a:r>
            <a:endParaRPr lang="en-IN" sz="1400" dirty="0">
              <a:solidFill>
                <a:schemeClr val="bg1"/>
              </a:solidFill>
            </a:endParaRPr>
          </a:p>
        </p:txBody>
      </p:sp>
      <p:sp>
        <p:nvSpPr>
          <p:cNvPr id="21" name="Rectangle 20">
            <a:extLst>
              <a:ext uri="{FF2B5EF4-FFF2-40B4-BE49-F238E27FC236}">
                <a16:creationId xmlns:a16="http://schemas.microsoft.com/office/drawing/2014/main" id="{E3AEC31A-D12A-4A70-8172-C03E9F481694}"/>
              </a:ext>
            </a:extLst>
          </p:cNvPr>
          <p:cNvSpPr/>
          <p:nvPr/>
        </p:nvSpPr>
        <p:spPr>
          <a:xfrm>
            <a:off x="1339051" y="3744493"/>
            <a:ext cx="2101983"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Implement Cleaning Protocols And New Hygiene</a:t>
            </a:r>
          </a:p>
        </p:txBody>
      </p:sp>
      <p:sp>
        <p:nvSpPr>
          <p:cNvPr id="22" name="Rectangle 21">
            <a:extLst>
              <a:ext uri="{FF2B5EF4-FFF2-40B4-BE49-F238E27FC236}">
                <a16:creationId xmlns:a16="http://schemas.microsoft.com/office/drawing/2014/main" id="{1F0395C4-AC4D-4195-A3DB-DF8F01E7D240}"/>
              </a:ext>
            </a:extLst>
          </p:cNvPr>
          <p:cNvSpPr/>
          <p:nvPr/>
        </p:nvSpPr>
        <p:spPr>
          <a:xfrm>
            <a:off x="80364" y="4699818"/>
            <a:ext cx="2101983"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Clean things like door handles, taps, light switches, etc.</a:t>
            </a:r>
            <a:endParaRPr lang="en-IN" sz="1400" dirty="0">
              <a:solidFill>
                <a:schemeClr val="bg1"/>
              </a:solidFill>
            </a:endParaRPr>
          </a:p>
        </p:txBody>
      </p:sp>
      <p:sp>
        <p:nvSpPr>
          <p:cNvPr id="23" name="Rectangle 22">
            <a:extLst>
              <a:ext uri="{FF2B5EF4-FFF2-40B4-BE49-F238E27FC236}">
                <a16:creationId xmlns:a16="http://schemas.microsoft.com/office/drawing/2014/main" id="{DBDA5A66-84C2-4CA4-933E-535E09077CD9}"/>
              </a:ext>
            </a:extLst>
          </p:cNvPr>
          <p:cNvSpPr/>
          <p:nvPr/>
        </p:nvSpPr>
        <p:spPr>
          <a:xfrm>
            <a:off x="1219792" y="5999216"/>
            <a:ext cx="2123177" cy="523220"/>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Namaste instead of handshake habit</a:t>
            </a:r>
            <a:endParaRPr lang="en-IN" sz="1400" dirty="0">
              <a:solidFill>
                <a:schemeClr val="bg1"/>
              </a:solidFill>
            </a:endParaRPr>
          </a:p>
        </p:txBody>
      </p:sp>
      <p:sp>
        <p:nvSpPr>
          <p:cNvPr id="24" name="Rectangle 23">
            <a:extLst>
              <a:ext uri="{FF2B5EF4-FFF2-40B4-BE49-F238E27FC236}">
                <a16:creationId xmlns:a16="http://schemas.microsoft.com/office/drawing/2014/main" id="{20792D26-D3D6-4E68-A544-9F27F655DA10}"/>
              </a:ext>
            </a:extLst>
          </p:cNvPr>
          <p:cNvSpPr/>
          <p:nvPr/>
        </p:nvSpPr>
        <p:spPr>
          <a:xfrm>
            <a:off x="8755287" y="1298223"/>
            <a:ext cx="3355160"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Provide professional services, networking opportunities and fundraising support to women growing their own small businesses</a:t>
            </a:r>
            <a:endParaRPr lang="en-IN" sz="1400" dirty="0">
              <a:solidFill>
                <a:schemeClr val="bg1"/>
              </a:solidFill>
            </a:endParaRPr>
          </a:p>
        </p:txBody>
      </p:sp>
      <p:sp>
        <p:nvSpPr>
          <p:cNvPr id="25" name="Rectangle 24">
            <a:extLst>
              <a:ext uri="{FF2B5EF4-FFF2-40B4-BE49-F238E27FC236}">
                <a16:creationId xmlns:a16="http://schemas.microsoft.com/office/drawing/2014/main" id="{3B1F38E7-80DC-48B3-8BDD-A56103FDB4A4}"/>
              </a:ext>
            </a:extLst>
          </p:cNvPr>
          <p:cNvSpPr/>
          <p:nvPr/>
        </p:nvSpPr>
        <p:spPr>
          <a:xfrm>
            <a:off x="9979858" y="2199315"/>
            <a:ext cx="906017" cy="430887"/>
          </a:xfrm>
          <a:prstGeom prst="rect">
            <a:avLst/>
          </a:prstGeom>
        </p:spPr>
        <p:txBody>
          <a:bodyPr wrap="none">
            <a:spAutoFit/>
          </a:bodyPr>
          <a:lstStyle/>
          <a:p>
            <a:pPr algn="ctr"/>
            <a:r>
              <a:rPr lang="en-US" sz="2200" b="1" dirty="0">
                <a:solidFill>
                  <a:schemeClr val="accent2"/>
                </a:solidFill>
                <a:latin typeface="Times New Roman" panose="02020603050405020304" pitchFamily="18" charset="0"/>
                <a:cs typeface="Times New Roman" panose="02020603050405020304" pitchFamily="18" charset="0"/>
              </a:rPr>
              <a:t>Why?</a:t>
            </a:r>
            <a:endParaRPr lang="en-IN" sz="2200" b="1" dirty="0">
              <a:solidFill>
                <a:schemeClr val="accent2"/>
              </a:solidFill>
            </a:endParaRPr>
          </a:p>
        </p:txBody>
      </p:sp>
      <p:grpSp>
        <p:nvGrpSpPr>
          <p:cNvPr id="31" name="Group 30">
            <a:extLst>
              <a:ext uri="{FF2B5EF4-FFF2-40B4-BE49-F238E27FC236}">
                <a16:creationId xmlns:a16="http://schemas.microsoft.com/office/drawing/2014/main" id="{08B3F0FC-5D54-4545-A1AE-4161ECA8EAC3}"/>
              </a:ext>
            </a:extLst>
          </p:cNvPr>
          <p:cNvGrpSpPr/>
          <p:nvPr/>
        </p:nvGrpSpPr>
        <p:grpSpPr>
          <a:xfrm>
            <a:off x="8755287" y="2821927"/>
            <a:ext cx="3355160" cy="1120346"/>
            <a:chOff x="8855515" y="2821927"/>
            <a:chExt cx="3254932" cy="1120346"/>
          </a:xfrm>
        </p:grpSpPr>
        <p:grpSp>
          <p:nvGrpSpPr>
            <p:cNvPr id="28" name="Group 27">
              <a:extLst>
                <a:ext uri="{FF2B5EF4-FFF2-40B4-BE49-F238E27FC236}">
                  <a16:creationId xmlns:a16="http://schemas.microsoft.com/office/drawing/2014/main" id="{FBB3D6FC-55B8-4A57-A808-75B509A6C328}"/>
                </a:ext>
              </a:extLst>
            </p:cNvPr>
            <p:cNvGrpSpPr/>
            <p:nvPr/>
          </p:nvGrpSpPr>
          <p:grpSpPr>
            <a:xfrm>
              <a:off x="8874277" y="2821927"/>
              <a:ext cx="3236170" cy="1120346"/>
              <a:chOff x="8873537" y="2716649"/>
              <a:chExt cx="2689049" cy="953666"/>
            </a:xfrm>
            <a:solidFill>
              <a:schemeClr val="accent1">
                <a:lumMod val="50000"/>
              </a:schemeClr>
            </a:solidFill>
          </p:grpSpPr>
          <p:sp>
            <p:nvSpPr>
              <p:cNvPr id="26" name="Rectangle 25">
                <a:extLst>
                  <a:ext uri="{FF2B5EF4-FFF2-40B4-BE49-F238E27FC236}">
                    <a16:creationId xmlns:a16="http://schemas.microsoft.com/office/drawing/2014/main" id="{6DBA7F10-43A6-4482-A19D-91073CB7D4F8}"/>
                  </a:ext>
                </a:extLst>
              </p:cNvPr>
              <p:cNvSpPr/>
              <p:nvPr/>
            </p:nvSpPr>
            <p:spPr>
              <a:xfrm>
                <a:off x="8873537" y="2716650"/>
                <a:ext cx="1252601" cy="953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B709693C-585B-433A-856A-526706FD63ED}"/>
                  </a:ext>
                </a:extLst>
              </p:cNvPr>
              <p:cNvSpPr/>
              <p:nvPr/>
            </p:nvSpPr>
            <p:spPr>
              <a:xfrm>
                <a:off x="10309985" y="2716649"/>
                <a:ext cx="1252601" cy="9536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Rectangle 28">
              <a:extLst>
                <a:ext uri="{FF2B5EF4-FFF2-40B4-BE49-F238E27FC236}">
                  <a16:creationId xmlns:a16="http://schemas.microsoft.com/office/drawing/2014/main" id="{C86ECADE-945B-42CA-816E-8CD242A36561}"/>
                </a:ext>
              </a:extLst>
            </p:cNvPr>
            <p:cNvSpPr/>
            <p:nvPr/>
          </p:nvSpPr>
          <p:spPr>
            <a:xfrm>
              <a:off x="8855515" y="3018121"/>
              <a:ext cx="1571271"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While people of all genders make up its membership</a:t>
              </a:r>
              <a:endParaRPr lang="en-IN" sz="1400" dirty="0">
                <a:solidFill>
                  <a:schemeClr val="bg1"/>
                </a:solidFill>
              </a:endParaRPr>
            </a:p>
          </p:txBody>
        </p:sp>
        <p:sp>
          <p:nvSpPr>
            <p:cNvPr id="30" name="Rectangle 29">
              <a:extLst>
                <a:ext uri="{FF2B5EF4-FFF2-40B4-BE49-F238E27FC236}">
                  <a16:creationId xmlns:a16="http://schemas.microsoft.com/office/drawing/2014/main" id="{073A1BB4-A796-4215-9006-C9177D1A55FD}"/>
                </a:ext>
              </a:extLst>
            </p:cNvPr>
            <p:cNvSpPr/>
            <p:nvPr/>
          </p:nvSpPr>
          <p:spPr>
            <a:xfrm>
              <a:off x="10596907" y="3018121"/>
              <a:ext cx="1513540" cy="738664"/>
            </a:xfrm>
            <a:prstGeom prst="rect">
              <a:avLst/>
            </a:prstGeom>
          </p:spPr>
          <p:txBody>
            <a:bodyPr wrap="square">
              <a:sp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Maximum rise in Women led SMEs during pandemic</a:t>
              </a:r>
              <a:endParaRPr lang="en-IN" sz="1400" dirty="0">
                <a:solidFill>
                  <a:schemeClr val="bg1"/>
                </a:solidFill>
              </a:endParaRPr>
            </a:p>
          </p:txBody>
        </p:sp>
      </p:grpSp>
      <p:sp>
        <p:nvSpPr>
          <p:cNvPr id="32" name="Rectangle 31">
            <a:extLst>
              <a:ext uri="{FF2B5EF4-FFF2-40B4-BE49-F238E27FC236}">
                <a16:creationId xmlns:a16="http://schemas.microsoft.com/office/drawing/2014/main" id="{F0464F3B-71D7-4677-A569-DC2094B8CE71}"/>
              </a:ext>
            </a:extLst>
          </p:cNvPr>
          <p:cNvSpPr/>
          <p:nvPr/>
        </p:nvSpPr>
        <p:spPr>
          <a:xfrm>
            <a:off x="9455675" y="4343991"/>
            <a:ext cx="1954382" cy="400110"/>
          </a:xfrm>
          <a:prstGeom prst="rect">
            <a:avLst/>
          </a:prstGeom>
        </p:spPr>
        <p:txBody>
          <a:bodyPr wrap="none">
            <a:spAutoFit/>
          </a:bodyPr>
          <a:lstStyle/>
          <a:p>
            <a:pPr algn="ctr"/>
            <a:r>
              <a:rPr lang="en-US" sz="2000" b="1" dirty="0">
                <a:solidFill>
                  <a:srgbClr val="8AB833"/>
                </a:solidFill>
                <a:latin typeface="Times New Roman" panose="02020603050405020304" pitchFamily="18" charset="0"/>
                <a:cs typeface="Times New Roman" panose="02020603050405020304" pitchFamily="18" charset="0"/>
              </a:rPr>
              <a:t>Local Initiatives</a:t>
            </a:r>
            <a:endParaRPr lang="en-IN" sz="2000" b="1" dirty="0">
              <a:solidFill>
                <a:srgbClr val="8AB833"/>
              </a:solidFill>
            </a:endParaRPr>
          </a:p>
        </p:txBody>
      </p:sp>
      <p:sp>
        <p:nvSpPr>
          <p:cNvPr id="33" name="Rectangle 32">
            <a:extLst>
              <a:ext uri="{FF2B5EF4-FFF2-40B4-BE49-F238E27FC236}">
                <a16:creationId xmlns:a16="http://schemas.microsoft.com/office/drawing/2014/main" id="{53B3E1D0-A927-4FDF-A93C-AC51851E29E5}"/>
              </a:ext>
            </a:extLst>
          </p:cNvPr>
          <p:cNvSpPr/>
          <p:nvPr/>
        </p:nvSpPr>
        <p:spPr>
          <a:xfrm>
            <a:off x="8836838" y="4838621"/>
            <a:ext cx="3273609" cy="1754326"/>
          </a:xfrm>
          <a:prstGeom prst="rect">
            <a:avLst/>
          </a:prstGeom>
        </p:spPr>
        <p:txBody>
          <a:bodyPr wrap="square">
            <a:spAutoFit/>
          </a:bodyPr>
          <a:lstStyle/>
          <a:p>
            <a:pPr marL="285750" indent="-285750" algn="just">
              <a:spcAft>
                <a:spcPts val="600"/>
              </a:spcAft>
              <a:buFont typeface="Wingdings" panose="05000000000000000000" pitchFamily="2" charset="2"/>
              <a:buChar char="ü"/>
            </a:pPr>
            <a:r>
              <a:rPr lang="en-US" sz="1400" dirty="0">
                <a:solidFill>
                  <a:schemeClr val="bg1"/>
                </a:solidFill>
                <a:latin typeface="Times New Roman" panose="02020603050405020304" pitchFamily="18" charset="0"/>
                <a:cs typeface="Times New Roman" panose="02020603050405020304" pitchFamily="18" charset="0"/>
              </a:rPr>
              <a:t>Additional services by food delivery companies</a:t>
            </a:r>
          </a:p>
          <a:p>
            <a:pPr marL="285750" indent="-285750" algn="just">
              <a:spcAft>
                <a:spcPts val="600"/>
              </a:spcAft>
              <a:buFont typeface="Wingdings" panose="05000000000000000000" pitchFamily="2" charset="2"/>
              <a:buChar char="ü"/>
            </a:pPr>
            <a:r>
              <a:rPr lang="en-US" sz="1400" dirty="0">
                <a:solidFill>
                  <a:schemeClr val="bg1"/>
                </a:solidFill>
                <a:latin typeface="Times New Roman" panose="02020603050405020304" pitchFamily="18" charset="0"/>
                <a:cs typeface="Times New Roman" panose="02020603050405020304" pitchFamily="18" charset="0"/>
              </a:rPr>
              <a:t>Diversifying the portfolio by expanding the network to public and/or private spaces</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400" dirty="0">
                <a:solidFill>
                  <a:schemeClr val="bg1"/>
                </a:solidFill>
                <a:latin typeface="Times New Roman" panose="02020603050405020304" pitchFamily="18" charset="0"/>
                <a:cs typeface="Times New Roman" panose="02020603050405020304" pitchFamily="18" charset="0"/>
              </a:rPr>
              <a:t>Facilities to use for storage and other purposes</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CA51F125-0A35-4B35-B2BF-085567C5A7F6}"/>
              </a:ext>
            </a:extLst>
          </p:cNvPr>
          <p:cNvSpPr/>
          <p:nvPr/>
        </p:nvSpPr>
        <p:spPr>
          <a:xfrm>
            <a:off x="3693970" y="3976226"/>
            <a:ext cx="4776084" cy="584775"/>
          </a:xfrm>
          <a:prstGeom prst="rect">
            <a:avLst/>
          </a:prstGeom>
        </p:spPr>
        <p:txBody>
          <a:bodyPr wrap="square">
            <a:spAutoFit/>
          </a:bodyPr>
          <a:lstStyle/>
          <a:p>
            <a:pPr algn="ctr"/>
            <a:r>
              <a:rPr lang="en-US" sz="1600" b="1" dirty="0">
                <a:solidFill>
                  <a:srgbClr val="294E1C"/>
                </a:solidFill>
                <a:latin typeface="Times New Roman" panose="02020603050405020304" pitchFamily="18" charset="0"/>
                <a:cs typeface="Times New Roman" panose="02020603050405020304" pitchFamily="18" charset="0"/>
              </a:rPr>
              <a:t>Compared to traditional office spaces, more companies may adopt a hybrid working model</a:t>
            </a:r>
            <a:endParaRPr lang="en-IN" sz="1600" b="1" dirty="0">
              <a:solidFill>
                <a:srgbClr val="294E1C"/>
              </a:solidFill>
            </a:endParaRPr>
          </a:p>
        </p:txBody>
      </p:sp>
      <p:sp>
        <p:nvSpPr>
          <p:cNvPr id="35" name="Rectangle 34">
            <a:extLst>
              <a:ext uri="{FF2B5EF4-FFF2-40B4-BE49-F238E27FC236}">
                <a16:creationId xmlns:a16="http://schemas.microsoft.com/office/drawing/2014/main" id="{ABC8666A-BED2-4417-8CCD-7FD361BFEB54}"/>
              </a:ext>
            </a:extLst>
          </p:cNvPr>
          <p:cNvSpPr/>
          <p:nvPr/>
        </p:nvSpPr>
        <p:spPr>
          <a:xfrm>
            <a:off x="3767941" y="4904519"/>
            <a:ext cx="4656117" cy="400110"/>
          </a:xfrm>
          <a:prstGeom prst="rect">
            <a:avLst/>
          </a:prstGeom>
          <a:solidFill>
            <a:srgbClr val="8ABA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b="1" dirty="0">
                <a:latin typeface="Times New Roman" panose="02020603050405020304" pitchFamily="18" charset="0"/>
                <a:cs typeface="Times New Roman" panose="02020603050405020304" pitchFamily="18" charset="0"/>
              </a:rPr>
              <a:t>Pick-up In Demand For</a:t>
            </a:r>
            <a:endParaRPr lang="en-IN" sz="2000" b="1" dirty="0"/>
          </a:p>
        </p:txBody>
      </p:sp>
      <p:grpSp>
        <p:nvGrpSpPr>
          <p:cNvPr id="40" name="Group 39">
            <a:extLst>
              <a:ext uri="{FF2B5EF4-FFF2-40B4-BE49-F238E27FC236}">
                <a16:creationId xmlns:a16="http://schemas.microsoft.com/office/drawing/2014/main" id="{B213CD72-EBC3-4340-BCE2-3B3AE083E25A}"/>
              </a:ext>
            </a:extLst>
          </p:cNvPr>
          <p:cNvGrpSpPr/>
          <p:nvPr/>
        </p:nvGrpSpPr>
        <p:grpSpPr>
          <a:xfrm>
            <a:off x="3767941" y="5438482"/>
            <a:ext cx="4656117" cy="1296283"/>
            <a:chOff x="3786996" y="4570314"/>
            <a:chExt cx="3387306" cy="1984322"/>
          </a:xfrm>
          <a:solidFill>
            <a:srgbClr val="8ABA33"/>
          </a:solidFill>
        </p:grpSpPr>
        <p:sp>
          <p:nvSpPr>
            <p:cNvPr id="36" name="Rectangle 35">
              <a:extLst>
                <a:ext uri="{FF2B5EF4-FFF2-40B4-BE49-F238E27FC236}">
                  <a16:creationId xmlns:a16="http://schemas.microsoft.com/office/drawing/2014/main" id="{681875A4-0E83-4C25-B629-E2CB7FF901A9}"/>
                </a:ext>
              </a:extLst>
            </p:cNvPr>
            <p:cNvSpPr/>
            <p:nvPr/>
          </p:nvSpPr>
          <p:spPr>
            <a:xfrm>
              <a:off x="3786996" y="4570314"/>
              <a:ext cx="1647646" cy="92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28CEE554-98E5-46F6-BD9D-B8123E831169}"/>
                </a:ext>
              </a:extLst>
            </p:cNvPr>
            <p:cNvSpPr/>
            <p:nvPr/>
          </p:nvSpPr>
          <p:spPr>
            <a:xfrm>
              <a:off x="3786996" y="5633036"/>
              <a:ext cx="1647646" cy="92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A0AE65A0-342C-4871-BFA5-F4DAD7926E1D}"/>
                </a:ext>
              </a:extLst>
            </p:cNvPr>
            <p:cNvSpPr/>
            <p:nvPr/>
          </p:nvSpPr>
          <p:spPr>
            <a:xfrm>
              <a:off x="5526656" y="4570314"/>
              <a:ext cx="1647646" cy="92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4EAB5BD1-0583-4FD1-82FD-AEE3A288608E}"/>
                </a:ext>
              </a:extLst>
            </p:cNvPr>
            <p:cNvSpPr/>
            <p:nvPr/>
          </p:nvSpPr>
          <p:spPr>
            <a:xfrm>
              <a:off x="5526656" y="5633036"/>
              <a:ext cx="1647646" cy="92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ectangle 40">
            <a:extLst>
              <a:ext uri="{FF2B5EF4-FFF2-40B4-BE49-F238E27FC236}">
                <a16:creationId xmlns:a16="http://schemas.microsoft.com/office/drawing/2014/main" id="{7BAAE15C-C89F-4F3E-9976-03C3A7305F6B}"/>
              </a:ext>
            </a:extLst>
          </p:cNvPr>
          <p:cNvSpPr/>
          <p:nvPr/>
        </p:nvSpPr>
        <p:spPr>
          <a:xfrm>
            <a:off x="3759090" y="5491914"/>
            <a:ext cx="2264818" cy="523220"/>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Efficient Flexible Workspaces</a:t>
            </a:r>
            <a:endParaRPr lang="en-IN" sz="1400" b="1" dirty="0"/>
          </a:p>
        </p:txBody>
      </p:sp>
      <p:sp>
        <p:nvSpPr>
          <p:cNvPr id="42" name="Rectangle 41">
            <a:extLst>
              <a:ext uri="{FF2B5EF4-FFF2-40B4-BE49-F238E27FC236}">
                <a16:creationId xmlns:a16="http://schemas.microsoft.com/office/drawing/2014/main" id="{B6283513-2269-42D2-9946-DBEDCF7BB963}"/>
              </a:ext>
            </a:extLst>
          </p:cNvPr>
          <p:cNvSpPr/>
          <p:nvPr/>
        </p:nvSpPr>
        <p:spPr>
          <a:xfrm>
            <a:off x="4329648" y="6279852"/>
            <a:ext cx="1141403" cy="307777"/>
          </a:xfrm>
          <a:prstGeom prst="rect">
            <a:avLst/>
          </a:prstGeom>
        </p:spPr>
        <p:txBody>
          <a:bodyPr wrap="none">
            <a:spAutoFit/>
          </a:bodyPr>
          <a:lstStyle/>
          <a:p>
            <a:r>
              <a:rPr lang="en-US" sz="1400" b="1" dirty="0">
                <a:latin typeface="Times New Roman" panose="02020603050405020304" pitchFamily="18" charset="0"/>
                <a:cs typeface="Times New Roman" panose="02020603050405020304" pitchFamily="18" charset="0"/>
              </a:rPr>
              <a:t>Well-located</a:t>
            </a:r>
            <a:endParaRPr lang="en-IN" sz="1400" b="1" dirty="0"/>
          </a:p>
        </p:txBody>
      </p:sp>
      <p:sp>
        <p:nvSpPr>
          <p:cNvPr id="43" name="Rectangle 42">
            <a:extLst>
              <a:ext uri="{FF2B5EF4-FFF2-40B4-BE49-F238E27FC236}">
                <a16:creationId xmlns:a16="http://schemas.microsoft.com/office/drawing/2014/main" id="{79511E9D-7802-410B-8646-13691469E26E}"/>
              </a:ext>
            </a:extLst>
          </p:cNvPr>
          <p:cNvSpPr/>
          <p:nvPr/>
        </p:nvSpPr>
        <p:spPr>
          <a:xfrm>
            <a:off x="6749847" y="5575323"/>
            <a:ext cx="1199367" cy="307777"/>
          </a:xfrm>
          <a:prstGeom prst="rect">
            <a:avLst/>
          </a:prstGeom>
        </p:spPr>
        <p:txBody>
          <a:bodyPr wrap="none">
            <a:spAutoFit/>
          </a:bodyPr>
          <a:lstStyle/>
          <a:p>
            <a:r>
              <a:rPr lang="en-US" sz="1400" b="1" dirty="0">
                <a:latin typeface="Times New Roman" panose="02020603050405020304" pitchFamily="18" charset="0"/>
                <a:cs typeface="Times New Roman" panose="02020603050405020304" pitchFamily="18" charset="0"/>
              </a:rPr>
              <a:t>High-Quality</a:t>
            </a:r>
            <a:endParaRPr lang="en-IN" sz="1400" b="1" dirty="0"/>
          </a:p>
        </p:txBody>
      </p:sp>
      <p:sp>
        <p:nvSpPr>
          <p:cNvPr id="44" name="Rectangle 43">
            <a:extLst>
              <a:ext uri="{FF2B5EF4-FFF2-40B4-BE49-F238E27FC236}">
                <a16:creationId xmlns:a16="http://schemas.microsoft.com/office/drawing/2014/main" id="{52956040-8D77-4C44-9361-4CFCAEF27E1D}"/>
              </a:ext>
            </a:extLst>
          </p:cNvPr>
          <p:cNvSpPr/>
          <p:nvPr/>
        </p:nvSpPr>
        <p:spPr>
          <a:xfrm>
            <a:off x="6349558" y="6157770"/>
            <a:ext cx="2007380" cy="523220"/>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Properly Furnished And Commercial</a:t>
            </a:r>
            <a:endParaRPr lang="en-IN" sz="1400" b="1" dirty="0"/>
          </a:p>
        </p:txBody>
      </p:sp>
      <p:sp>
        <p:nvSpPr>
          <p:cNvPr id="45" name="Rectangle 44">
            <a:extLst>
              <a:ext uri="{FF2B5EF4-FFF2-40B4-BE49-F238E27FC236}">
                <a16:creationId xmlns:a16="http://schemas.microsoft.com/office/drawing/2014/main" id="{450BD6C3-D039-4FAB-AD7B-BF055587ACD9}"/>
              </a:ext>
            </a:extLst>
          </p:cNvPr>
          <p:cNvSpPr/>
          <p:nvPr/>
        </p:nvSpPr>
        <p:spPr>
          <a:xfrm>
            <a:off x="5675194" y="2629833"/>
            <a:ext cx="113204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Central Office</a:t>
            </a:r>
            <a:endParaRPr lang="en-IN" sz="1200" b="1" dirty="0"/>
          </a:p>
        </p:txBody>
      </p:sp>
      <p:pic>
        <p:nvPicPr>
          <p:cNvPr id="54" name="Picture 53">
            <a:extLst>
              <a:ext uri="{FF2B5EF4-FFF2-40B4-BE49-F238E27FC236}">
                <a16:creationId xmlns:a16="http://schemas.microsoft.com/office/drawing/2014/main" id="{F3C60526-856B-41FD-8D62-E37691C8BFD1}"/>
              </a:ext>
            </a:extLst>
          </p:cNvPr>
          <p:cNvPicPr>
            <a:picLocks noChangeAspect="1"/>
          </p:cNvPicPr>
          <p:nvPr/>
        </p:nvPicPr>
        <p:blipFill rotWithShape="1">
          <a:blip r:embed="rId9"/>
          <a:srcRect l="-13235" t="-9779" r="-12413"/>
          <a:stretch/>
        </p:blipFill>
        <p:spPr>
          <a:xfrm>
            <a:off x="6990820" y="651768"/>
            <a:ext cx="958394" cy="928659"/>
          </a:xfrm>
          <a:prstGeom prst="ellipse">
            <a:avLst/>
          </a:prstGeom>
        </p:spPr>
      </p:pic>
      <p:pic>
        <p:nvPicPr>
          <p:cNvPr id="55" name="Picture 54">
            <a:extLst>
              <a:ext uri="{FF2B5EF4-FFF2-40B4-BE49-F238E27FC236}">
                <a16:creationId xmlns:a16="http://schemas.microsoft.com/office/drawing/2014/main" id="{B23CBDE0-BD90-4971-A963-99F09A6266E4}"/>
              </a:ext>
            </a:extLst>
          </p:cNvPr>
          <p:cNvPicPr>
            <a:picLocks noChangeAspect="1"/>
          </p:cNvPicPr>
          <p:nvPr/>
        </p:nvPicPr>
        <p:blipFill rotWithShape="1">
          <a:blip r:embed="rId9"/>
          <a:srcRect l="-13235" t="-9779" r="-12413"/>
          <a:stretch/>
        </p:blipFill>
        <p:spPr>
          <a:xfrm>
            <a:off x="4388071" y="682143"/>
            <a:ext cx="958394" cy="928659"/>
          </a:xfrm>
          <a:prstGeom prst="ellipse">
            <a:avLst/>
          </a:prstGeom>
        </p:spPr>
      </p:pic>
      <p:pic>
        <p:nvPicPr>
          <p:cNvPr id="56" name="Picture 55">
            <a:extLst>
              <a:ext uri="{FF2B5EF4-FFF2-40B4-BE49-F238E27FC236}">
                <a16:creationId xmlns:a16="http://schemas.microsoft.com/office/drawing/2014/main" id="{08183212-7067-4E8D-A4CF-66F12753CE8A}"/>
              </a:ext>
            </a:extLst>
          </p:cNvPr>
          <p:cNvPicPr>
            <a:picLocks noChangeAspect="1"/>
          </p:cNvPicPr>
          <p:nvPr/>
        </p:nvPicPr>
        <p:blipFill rotWithShape="1">
          <a:blip r:embed="rId9"/>
          <a:srcRect l="-13235" t="-9779" r="-12413"/>
          <a:stretch/>
        </p:blipFill>
        <p:spPr>
          <a:xfrm>
            <a:off x="3619406" y="1709363"/>
            <a:ext cx="958394" cy="928659"/>
          </a:xfrm>
          <a:prstGeom prst="ellipse">
            <a:avLst/>
          </a:prstGeom>
        </p:spPr>
      </p:pic>
      <p:pic>
        <p:nvPicPr>
          <p:cNvPr id="57" name="Picture 56">
            <a:extLst>
              <a:ext uri="{FF2B5EF4-FFF2-40B4-BE49-F238E27FC236}">
                <a16:creationId xmlns:a16="http://schemas.microsoft.com/office/drawing/2014/main" id="{BC90346A-F76C-4D8D-9C3C-70AF1957B6BA}"/>
              </a:ext>
            </a:extLst>
          </p:cNvPr>
          <p:cNvPicPr>
            <a:picLocks noChangeAspect="1"/>
          </p:cNvPicPr>
          <p:nvPr/>
        </p:nvPicPr>
        <p:blipFill rotWithShape="1">
          <a:blip r:embed="rId9"/>
          <a:srcRect l="-13235" t="-9779" r="-12413"/>
          <a:stretch/>
        </p:blipFill>
        <p:spPr>
          <a:xfrm>
            <a:off x="4415677" y="2624238"/>
            <a:ext cx="958394" cy="928659"/>
          </a:xfrm>
          <a:prstGeom prst="ellipse">
            <a:avLst/>
          </a:prstGeom>
        </p:spPr>
      </p:pic>
      <p:pic>
        <p:nvPicPr>
          <p:cNvPr id="58" name="Picture 57">
            <a:extLst>
              <a:ext uri="{FF2B5EF4-FFF2-40B4-BE49-F238E27FC236}">
                <a16:creationId xmlns:a16="http://schemas.microsoft.com/office/drawing/2014/main" id="{1D9F3C40-090B-488E-94E2-4136191A4F08}"/>
              </a:ext>
            </a:extLst>
          </p:cNvPr>
          <p:cNvPicPr>
            <a:picLocks noChangeAspect="1"/>
          </p:cNvPicPr>
          <p:nvPr/>
        </p:nvPicPr>
        <p:blipFill rotWithShape="1">
          <a:blip r:embed="rId9"/>
          <a:srcRect l="-13235" t="-9779" r="-12413"/>
          <a:stretch/>
        </p:blipFill>
        <p:spPr>
          <a:xfrm>
            <a:off x="7674568" y="1738700"/>
            <a:ext cx="958394" cy="928659"/>
          </a:xfrm>
          <a:prstGeom prst="ellipse">
            <a:avLst/>
          </a:prstGeom>
        </p:spPr>
      </p:pic>
      <p:pic>
        <p:nvPicPr>
          <p:cNvPr id="59" name="Picture 58">
            <a:extLst>
              <a:ext uri="{FF2B5EF4-FFF2-40B4-BE49-F238E27FC236}">
                <a16:creationId xmlns:a16="http://schemas.microsoft.com/office/drawing/2014/main" id="{FE18C786-2420-4F0D-BE7E-9ADE89686A76}"/>
              </a:ext>
            </a:extLst>
          </p:cNvPr>
          <p:cNvPicPr>
            <a:picLocks noChangeAspect="1"/>
          </p:cNvPicPr>
          <p:nvPr/>
        </p:nvPicPr>
        <p:blipFill rotWithShape="1">
          <a:blip r:embed="rId9"/>
          <a:srcRect l="-13235" t="-9779" r="-12413"/>
          <a:stretch/>
        </p:blipFill>
        <p:spPr>
          <a:xfrm>
            <a:off x="6988511" y="2570404"/>
            <a:ext cx="958394" cy="928659"/>
          </a:xfrm>
          <a:prstGeom prst="ellipse">
            <a:avLst/>
          </a:prstGeom>
        </p:spPr>
      </p:pic>
      <p:sp>
        <p:nvSpPr>
          <p:cNvPr id="60" name="Rectangle 59">
            <a:extLst>
              <a:ext uri="{FF2B5EF4-FFF2-40B4-BE49-F238E27FC236}">
                <a16:creationId xmlns:a16="http://schemas.microsoft.com/office/drawing/2014/main" id="{04BFB0DB-E3EB-4F0E-9E33-CE97B5A6985F}"/>
              </a:ext>
            </a:extLst>
          </p:cNvPr>
          <p:cNvSpPr/>
          <p:nvPr/>
        </p:nvSpPr>
        <p:spPr>
          <a:xfrm>
            <a:off x="4375879" y="1560670"/>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sp>
        <p:nvSpPr>
          <p:cNvPr id="61" name="Rectangle 60">
            <a:extLst>
              <a:ext uri="{FF2B5EF4-FFF2-40B4-BE49-F238E27FC236}">
                <a16:creationId xmlns:a16="http://schemas.microsoft.com/office/drawing/2014/main" id="{DF4845FD-CD99-473D-B4A4-6014BF448729}"/>
              </a:ext>
            </a:extLst>
          </p:cNvPr>
          <p:cNvSpPr/>
          <p:nvPr/>
        </p:nvSpPr>
        <p:spPr>
          <a:xfrm>
            <a:off x="3559038" y="2612454"/>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sp>
        <p:nvSpPr>
          <p:cNvPr id="62" name="Rectangle 61">
            <a:extLst>
              <a:ext uri="{FF2B5EF4-FFF2-40B4-BE49-F238E27FC236}">
                <a16:creationId xmlns:a16="http://schemas.microsoft.com/office/drawing/2014/main" id="{376419A8-7FBD-4DEA-BED9-7CA0A3782960}"/>
              </a:ext>
            </a:extLst>
          </p:cNvPr>
          <p:cNvSpPr/>
          <p:nvPr/>
        </p:nvSpPr>
        <p:spPr>
          <a:xfrm>
            <a:off x="4375878" y="3514281"/>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sp>
        <p:nvSpPr>
          <p:cNvPr id="63" name="Rectangle 62">
            <a:extLst>
              <a:ext uri="{FF2B5EF4-FFF2-40B4-BE49-F238E27FC236}">
                <a16:creationId xmlns:a16="http://schemas.microsoft.com/office/drawing/2014/main" id="{31D25C79-F976-4E84-9243-73078095105E}"/>
              </a:ext>
            </a:extLst>
          </p:cNvPr>
          <p:cNvSpPr/>
          <p:nvPr/>
        </p:nvSpPr>
        <p:spPr>
          <a:xfrm>
            <a:off x="6934541" y="1573360"/>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sp>
        <p:nvSpPr>
          <p:cNvPr id="64" name="Rectangle 63">
            <a:extLst>
              <a:ext uri="{FF2B5EF4-FFF2-40B4-BE49-F238E27FC236}">
                <a16:creationId xmlns:a16="http://schemas.microsoft.com/office/drawing/2014/main" id="{99105919-3F6F-4874-B022-1CC4C831BBFA}"/>
              </a:ext>
            </a:extLst>
          </p:cNvPr>
          <p:cNvSpPr/>
          <p:nvPr/>
        </p:nvSpPr>
        <p:spPr>
          <a:xfrm>
            <a:off x="6934540" y="3526971"/>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sp>
        <p:nvSpPr>
          <p:cNvPr id="65" name="Rectangle 64">
            <a:extLst>
              <a:ext uri="{FF2B5EF4-FFF2-40B4-BE49-F238E27FC236}">
                <a16:creationId xmlns:a16="http://schemas.microsoft.com/office/drawing/2014/main" id="{7CB8316C-DEA2-448F-B939-27A50A34C77C}"/>
              </a:ext>
            </a:extLst>
          </p:cNvPr>
          <p:cNvSpPr/>
          <p:nvPr/>
        </p:nvSpPr>
        <p:spPr>
          <a:xfrm>
            <a:off x="7641010" y="2626699"/>
            <a:ext cx="1067921" cy="261610"/>
          </a:xfrm>
          <a:prstGeom prst="rect">
            <a:avLst/>
          </a:prstGeom>
        </p:spPr>
        <p:txBody>
          <a:bodyPr wrap="none">
            <a:spAutoFit/>
          </a:bodyPr>
          <a:lstStyle/>
          <a:p>
            <a:pPr algn="ctr"/>
            <a:r>
              <a:rPr lang="en-US" sz="1100" b="1" dirty="0">
                <a:latin typeface="Times New Roman" panose="02020603050405020304" pitchFamily="18" charset="0"/>
                <a:cs typeface="Times New Roman" panose="02020603050405020304" pitchFamily="18" charset="0"/>
              </a:rPr>
              <a:t>Satellite Office</a:t>
            </a:r>
            <a:endParaRPr lang="en-IN" sz="1100" b="1" dirty="0"/>
          </a:p>
        </p:txBody>
      </p:sp>
      <p:cxnSp>
        <p:nvCxnSpPr>
          <p:cNvPr id="67" name="Straight Connector 66">
            <a:extLst>
              <a:ext uri="{FF2B5EF4-FFF2-40B4-BE49-F238E27FC236}">
                <a16:creationId xmlns:a16="http://schemas.microsoft.com/office/drawing/2014/main" id="{F4933A6F-7DE6-4C9A-AB49-4CE99D7466EE}"/>
              </a:ext>
            </a:extLst>
          </p:cNvPr>
          <p:cNvCxnSpPr/>
          <p:nvPr/>
        </p:nvCxnSpPr>
        <p:spPr>
          <a:xfrm flipH="1" flipV="1">
            <a:off x="5346465" y="1515144"/>
            <a:ext cx="328729" cy="307136"/>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54F45C4-515E-4889-AC1C-C25070A284D3}"/>
              </a:ext>
            </a:extLst>
          </p:cNvPr>
          <p:cNvCxnSpPr/>
          <p:nvPr/>
        </p:nvCxnSpPr>
        <p:spPr>
          <a:xfrm flipH="1" flipV="1">
            <a:off x="6839407" y="2723261"/>
            <a:ext cx="328729" cy="307136"/>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9B3D40-5C98-42B0-943A-D60C6DBA43A3}"/>
              </a:ext>
            </a:extLst>
          </p:cNvPr>
          <p:cNvCxnSpPr>
            <a:cxnSpLocks/>
          </p:cNvCxnSpPr>
          <p:nvPr/>
        </p:nvCxnSpPr>
        <p:spPr>
          <a:xfrm flipV="1">
            <a:off x="6728185" y="1513036"/>
            <a:ext cx="328729" cy="307136"/>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5C321C-5239-46F4-8A50-C24BC5B3EC00}"/>
              </a:ext>
            </a:extLst>
          </p:cNvPr>
          <p:cNvCxnSpPr>
            <a:cxnSpLocks/>
          </p:cNvCxnSpPr>
          <p:nvPr/>
        </p:nvCxnSpPr>
        <p:spPr>
          <a:xfrm flipV="1">
            <a:off x="5140872" y="2720496"/>
            <a:ext cx="328729" cy="307136"/>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BBC14EA-FB6D-4B8B-A5D5-9A9DE9B1677D}"/>
              </a:ext>
            </a:extLst>
          </p:cNvPr>
          <p:cNvCxnSpPr>
            <a:cxnSpLocks/>
            <a:stCxn id="56" idx="6"/>
          </p:cNvCxnSpPr>
          <p:nvPr/>
        </p:nvCxnSpPr>
        <p:spPr>
          <a:xfrm>
            <a:off x="4577800" y="2173693"/>
            <a:ext cx="796271" cy="0"/>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FB15E7A-DC5E-46B5-A7FB-D2389152ACE8}"/>
              </a:ext>
            </a:extLst>
          </p:cNvPr>
          <p:cNvCxnSpPr>
            <a:cxnSpLocks/>
          </p:cNvCxnSpPr>
          <p:nvPr/>
        </p:nvCxnSpPr>
        <p:spPr>
          <a:xfrm>
            <a:off x="6893513" y="2173692"/>
            <a:ext cx="796271" cy="0"/>
          </a:xfrm>
          <a:prstGeom prst="line">
            <a:avLst/>
          </a:prstGeom>
          <a:ln w="12700">
            <a:solidFill>
              <a:srgbClr val="294E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4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6F28D-B612-45D8-BB84-828D6C37BAA4}"/>
              </a:ext>
            </a:extLst>
          </p:cNvPr>
          <p:cNvPicPr>
            <a:picLocks noChangeAspect="1"/>
          </p:cNvPicPr>
          <p:nvPr/>
        </p:nvPicPr>
        <p:blipFill rotWithShape="1">
          <a:blip r:embed="rId2">
            <a:duotone>
              <a:prstClr val="black"/>
              <a:schemeClr val="accent1">
                <a:tint val="45000"/>
                <a:satMod val="400000"/>
              </a:schemeClr>
            </a:duotone>
          </a:blip>
          <a:srcRect l="4848" t="11512" r="57406" b="9786"/>
          <a:stretch/>
        </p:blipFill>
        <p:spPr>
          <a:xfrm>
            <a:off x="0" y="0"/>
            <a:ext cx="5000626" cy="6858000"/>
          </a:xfrm>
          <a:prstGeom prst="rect">
            <a:avLst/>
          </a:prstGeom>
        </p:spPr>
      </p:pic>
      <p:sp>
        <p:nvSpPr>
          <p:cNvPr id="20" name="TextBox 19">
            <a:extLst>
              <a:ext uri="{FF2B5EF4-FFF2-40B4-BE49-F238E27FC236}">
                <a16:creationId xmlns:a16="http://schemas.microsoft.com/office/drawing/2014/main" id="{A0C04162-A221-475E-98A1-68871B455017}"/>
              </a:ext>
            </a:extLst>
          </p:cNvPr>
          <p:cNvSpPr txBox="1"/>
          <p:nvPr/>
        </p:nvSpPr>
        <p:spPr>
          <a:xfrm>
            <a:off x="1993742" y="1952749"/>
            <a:ext cx="8204515" cy="1107996"/>
          </a:xfrm>
          <a:prstGeom prst="rect">
            <a:avLst/>
          </a:prstGeom>
          <a:noFill/>
        </p:spPr>
        <p:txBody>
          <a:bodyPr wrap="square" rtlCol="0">
            <a:spAutoFit/>
          </a:bodyPr>
          <a:lstStyle/>
          <a:p>
            <a:pPr algn="ctr"/>
            <a:r>
              <a:rPr lang="en-IN" sz="6600" b="1" dirty="0">
                <a:solidFill>
                  <a:srgbClr val="294E1C"/>
                </a:solidFill>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5E48536C-5697-4E69-9807-9E5EA449FCD7}"/>
              </a:ext>
            </a:extLst>
          </p:cNvPr>
          <p:cNvPicPr>
            <a:picLocks noChangeAspect="1"/>
          </p:cNvPicPr>
          <p:nvPr/>
        </p:nvPicPr>
        <p:blipFill rotWithShape="1">
          <a:blip r:embed="rId3">
            <a:biLevel thresh="50000"/>
          </a:blip>
          <a:srcRect l="23892" b="23555"/>
          <a:stretch/>
        </p:blipFill>
        <p:spPr>
          <a:xfrm>
            <a:off x="-1" y="4905251"/>
            <a:ext cx="6533935" cy="1952749"/>
          </a:xfrm>
          <a:prstGeom prst="rect">
            <a:avLst/>
          </a:prstGeom>
        </p:spPr>
      </p:pic>
      <p:pic>
        <p:nvPicPr>
          <p:cNvPr id="6" name="Picture 5">
            <a:extLst>
              <a:ext uri="{FF2B5EF4-FFF2-40B4-BE49-F238E27FC236}">
                <a16:creationId xmlns:a16="http://schemas.microsoft.com/office/drawing/2014/main" id="{77955B30-0435-4BE8-89F3-3AC89552CCFF}"/>
              </a:ext>
            </a:extLst>
          </p:cNvPr>
          <p:cNvPicPr>
            <a:picLocks noChangeAspect="1"/>
          </p:cNvPicPr>
          <p:nvPr/>
        </p:nvPicPr>
        <p:blipFill rotWithShape="1">
          <a:blip r:embed="rId2">
            <a:duotone>
              <a:schemeClr val="accent1">
                <a:shade val="45000"/>
                <a:satMod val="135000"/>
              </a:schemeClr>
              <a:prstClr val="white"/>
            </a:duotone>
          </a:blip>
          <a:srcRect l="65985" t="11512" r="3123" b="9786"/>
          <a:stretch/>
        </p:blipFill>
        <p:spPr>
          <a:xfrm>
            <a:off x="8099502" y="0"/>
            <a:ext cx="4092498" cy="6858000"/>
          </a:xfrm>
          <a:prstGeom prst="rect">
            <a:avLst/>
          </a:prstGeom>
        </p:spPr>
      </p:pic>
    </p:spTree>
    <p:extLst>
      <p:ext uri="{BB962C8B-B14F-4D97-AF65-F5344CB8AC3E}">
        <p14:creationId xmlns:p14="http://schemas.microsoft.com/office/powerpoint/2010/main" val="73107917"/>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653</Words>
  <Application>Microsoft Office PowerPoint</Application>
  <PresentationFormat>Widescreen</PresentationFormat>
  <Paragraphs>84</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Nitesh Kumar Gouda</cp:lastModifiedBy>
  <cp:revision>228</cp:revision>
  <dcterms:created xsi:type="dcterms:W3CDTF">2022-02-07T19:27:21Z</dcterms:created>
  <dcterms:modified xsi:type="dcterms:W3CDTF">2023-08-20T13:56:22Z</dcterms:modified>
</cp:coreProperties>
</file>