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embeddedFontLst>
    <p:embeddedFont>
      <p:font typeface="Play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lay-bold.fntdata"/><Relationship Id="rId30" Type="http://schemas.openxmlformats.org/officeDocument/2006/relationships/font" Target="fonts/Play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>
            <p:ph type="ctrTitle"/>
          </p:nvPr>
        </p:nvSpPr>
        <p:spPr>
          <a:xfrm>
            <a:off x="643466" y="753626"/>
            <a:ext cx="5334930" cy="2254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de-DE"/>
              <a:t>Volere Snow Cards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30477" y="3230015"/>
            <a:ext cx="5334931" cy="1063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DE"/>
              <a:t>Software-Engineering-Praktikum: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DE"/>
              <a:t>1. Meilenstein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6604059" y="0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7103994" y="5717906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Vektor Hintergrund der spritzenden lebendigen Farben" id="89" name="Google Shape;89;p13"/>
          <p:cNvPicPr preferRelativeResize="0"/>
          <p:nvPr/>
        </p:nvPicPr>
        <p:blipFill rotWithShape="1">
          <a:blip r:embed="rId3">
            <a:alphaModFix/>
          </a:blip>
          <a:srcRect b="2" l="22349" r="9651" t="0"/>
          <a:stretch/>
        </p:blipFill>
        <p:spPr>
          <a:xfrm>
            <a:off x="6595884" y="579740"/>
            <a:ext cx="5178249" cy="5178249"/>
          </a:xfrm>
          <a:custGeom>
            <a:rect b="b" l="l" r="r" t="t"/>
            <a:pathLst>
              <a:path extrusionOk="0" h="3741748" w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10567336" y="0"/>
            <a:ext cx="1155142" cy="591009"/>
          </a:xfrm>
          <a:custGeom>
            <a:rect b="b" l="l" r="r" t="t"/>
            <a:pathLst>
              <a:path extrusionOk="0" h="591009" w="1155142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12032259" y="2916245"/>
            <a:ext cx="159741" cy="552996"/>
          </a:xfrm>
          <a:custGeom>
            <a:rect b="b" l="l" r="r" t="t"/>
            <a:pathLst>
              <a:path extrusionOk="0" h="552996" w="159741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6604059" y="6258756"/>
            <a:ext cx="1565940" cy="599245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10643820" y="5835649"/>
            <a:ext cx="1548180" cy="1022351"/>
          </a:xfrm>
          <a:custGeom>
            <a:rect b="b" l="l" r="r" t="t"/>
            <a:pathLst>
              <a:path extrusionOk="0" h="1022351" w="154818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1007994" y="5157825"/>
            <a:ext cx="618528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Torben Schönewald, Zahra Omidi, Ibrahim Omeish, Abdullah Omar, Sebastian Obert, Maya Makarem, Jakob Leichsenring, Claudia Hübner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ktor Hintergrund der spritzenden lebendigen Farben" id="155" name="Google Shape;155;p22"/>
          <p:cNvPicPr preferRelativeResize="0"/>
          <p:nvPr/>
        </p:nvPicPr>
        <p:blipFill rotWithShape="1">
          <a:blip r:embed="rId3">
            <a:alphaModFix amt="10000"/>
          </a:blip>
          <a:srcRect b="0" l="0" r="0" t="17279"/>
          <a:stretch/>
        </p:blipFill>
        <p:spPr>
          <a:xfrm>
            <a:off x="20" y="-1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>
            <p:ph type="ctrTitle"/>
          </p:nvPr>
        </p:nvSpPr>
        <p:spPr>
          <a:xfrm>
            <a:off x="732568" y="1169982"/>
            <a:ext cx="10530318" cy="12160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Play"/>
              <a:buNone/>
            </a:pPr>
            <a:r>
              <a:rPr lang="de-DE" sz="8000">
                <a:solidFill>
                  <a:schemeClr val="dk2"/>
                </a:solidFill>
              </a:rPr>
              <a:t>Inhalt</a:t>
            </a:r>
            <a:endParaRPr/>
          </a:p>
        </p:txBody>
      </p:sp>
      <p:sp>
        <p:nvSpPr>
          <p:cNvPr id="157" name="Google Shape;157;p22"/>
          <p:cNvSpPr txBox="1"/>
          <p:nvPr>
            <p:ph idx="1" type="subTitle"/>
          </p:nvPr>
        </p:nvSpPr>
        <p:spPr>
          <a:xfrm>
            <a:off x="732567" y="2386013"/>
            <a:ext cx="10530318" cy="3631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4295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AutoNum type="arabicPeriod"/>
            </a:pPr>
            <a:r>
              <a:rPr lang="de-DE" sz="4000">
                <a:solidFill>
                  <a:schemeClr val="dk2"/>
                </a:solidFill>
              </a:rPr>
              <a:t>Vorstellung der Volere Snow Cards</a:t>
            </a:r>
            <a:endParaRPr/>
          </a:p>
          <a:p>
            <a:pPr indent="-74295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AutoNum type="arabicPeriod"/>
            </a:pPr>
            <a:r>
              <a:rPr b="1" lang="de-DE" sz="4000">
                <a:solidFill>
                  <a:schemeClr val="dk2"/>
                </a:solidFill>
              </a:rPr>
              <a:t>Reflexion der bisherigen Gruppenarbeit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92DC">
            <a:alpha val="60000"/>
          </a:srgbClr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ktor Hintergrund der spritzenden lebendigen Farben" id="162" name="Google Shape;162;p23"/>
          <p:cNvPicPr preferRelativeResize="0"/>
          <p:nvPr/>
        </p:nvPicPr>
        <p:blipFill rotWithShape="1">
          <a:blip r:embed="rId3">
            <a:alphaModFix amt="10000"/>
          </a:blip>
          <a:srcRect b="0" l="0" r="0" t="17279"/>
          <a:stretch/>
        </p:blipFill>
        <p:spPr>
          <a:xfrm>
            <a:off x="0" y="0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>
            <p:ph type="ctrTitle"/>
          </p:nvPr>
        </p:nvSpPr>
        <p:spPr>
          <a:xfrm>
            <a:off x="732568" y="1169982"/>
            <a:ext cx="10530318" cy="12160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Play"/>
              <a:buNone/>
            </a:pPr>
            <a:r>
              <a:rPr lang="de-DE" sz="6600">
                <a:solidFill>
                  <a:schemeClr val="dk2"/>
                </a:solidFill>
              </a:rPr>
              <a:t>Selbstreflexion – Was lief gut?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92DC">
            <a:alpha val="60000"/>
          </a:srgbClr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ktor Hintergrund der spritzenden lebendigen Farben" id="168" name="Google Shape;168;p24"/>
          <p:cNvPicPr preferRelativeResize="0"/>
          <p:nvPr/>
        </p:nvPicPr>
        <p:blipFill rotWithShape="1">
          <a:blip r:embed="rId3">
            <a:alphaModFix amt="10000"/>
          </a:blip>
          <a:srcRect b="0" l="0" r="0" t="17279"/>
          <a:stretch/>
        </p:blipFill>
        <p:spPr>
          <a:xfrm>
            <a:off x="0" y="0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ctrTitle"/>
          </p:nvPr>
        </p:nvSpPr>
        <p:spPr>
          <a:xfrm>
            <a:off x="732568" y="1169982"/>
            <a:ext cx="10530318" cy="12160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Play"/>
              <a:buNone/>
            </a:pPr>
            <a:r>
              <a:rPr lang="de-DE" sz="6600">
                <a:solidFill>
                  <a:schemeClr val="dk2"/>
                </a:solidFill>
              </a:rPr>
              <a:t>Selbstreflexion – Was lief gut?</a:t>
            </a:r>
            <a:endParaRPr/>
          </a:p>
        </p:txBody>
      </p:sp>
      <p:sp>
        <p:nvSpPr>
          <p:cNvPr id="170" name="Google Shape;170;p24"/>
          <p:cNvSpPr txBox="1"/>
          <p:nvPr>
            <p:ph idx="1" type="subTitle"/>
          </p:nvPr>
        </p:nvSpPr>
        <p:spPr>
          <a:xfrm>
            <a:off x="732567" y="2386013"/>
            <a:ext cx="10530318" cy="3631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•"/>
            </a:pPr>
            <a:r>
              <a:rPr lang="de-DE" sz="3600">
                <a:solidFill>
                  <a:schemeClr val="dk2"/>
                </a:solidFill>
              </a:rPr>
              <a:t>Gemeinsames Google Docs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92DC">
            <a:alpha val="60000"/>
          </a:srgbClr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ktor Hintergrund der spritzenden lebendigen Farben" id="175" name="Google Shape;175;p25"/>
          <p:cNvPicPr preferRelativeResize="0"/>
          <p:nvPr/>
        </p:nvPicPr>
        <p:blipFill rotWithShape="1">
          <a:blip r:embed="rId3">
            <a:alphaModFix amt="10000"/>
          </a:blip>
          <a:srcRect b="0" l="0" r="0" t="17279"/>
          <a:stretch/>
        </p:blipFill>
        <p:spPr>
          <a:xfrm>
            <a:off x="0" y="0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>
            <p:ph type="ctrTitle"/>
          </p:nvPr>
        </p:nvSpPr>
        <p:spPr>
          <a:xfrm>
            <a:off x="732568" y="1169982"/>
            <a:ext cx="10530318" cy="12160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Play"/>
              <a:buNone/>
            </a:pPr>
            <a:r>
              <a:rPr lang="de-DE" sz="6600">
                <a:solidFill>
                  <a:schemeClr val="dk2"/>
                </a:solidFill>
              </a:rPr>
              <a:t>Selbstreflexion – Was lief gut?</a:t>
            </a:r>
            <a:endParaRPr/>
          </a:p>
        </p:txBody>
      </p:sp>
      <p:sp>
        <p:nvSpPr>
          <p:cNvPr id="177" name="Google Shape;177;p25"/>
          <p:cNvSpPr txBox="1"/>
          <p:nvPr>
            <p:ph idx="1" type="subTitle"/>
          </p:nvPr>
        </p:nvSpPr>
        <p:spPr>
          <a:xfrm>
            <a:off x="732567" y="2386013"/>
            <a:ext cx="10530318" cy="3631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•"/>
            </a:pPr>
            <a:r>
              <a:rPr lang="de-DE" sz="3600">
                <a:solidFill>
                  <a:schemeClr val="dk2"/>
                </a:solidFill>
              </a:rPr>
              <a:t>Gemeinsames Google Docs</a:t>
            </a:r>
            <a:endParaRPr/>
          </a:p>
          <a:p>
            <a:pPr indent="-571500" lvl="2" marL="1485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oto Sans Symbols"/>
              <a:buChar char="⮚"/>
            </a:pPr>
            <a:r>
              <a:rPr lang="de-DE" sz="3000">
                <a:solidFill>
                  <a:schemeClr val="dk2"/>
                </a:solidFill>
              </a:rPr>
              <a:t>Zeitplan</a:t>
            </a:r>
            <a:endParaRPr/>
          </a:p>
          <a:p>
            <a:pPr indent="-571500" lvl="2" marL="1485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oto Sans Symbols"/>
              <a:buChar char="⮚"/>
            </a:pPr>
            <a:r>
              <a:rPr lang="de-DE" sz="3000">
                <a:solidFill>
                  <a:schemeClr val="dk2"/>
                </a:solidFill>
              </a:rPr>
              <a:t>Human Resource Management</a:t>
            </a:r>
            <a:endParaRPr/>
          </a:p>
          <a:p>
            <a:pPr indent="-571500" lvl="2" marL="1485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oto Sans Symbols"/>
              <a:buChar char="⮚"/>
            </a:pPr>
            <a:r>
              <a:rPr lang="de-DE" sz="3000">
                <a:solidFill>
                  <a:schemeClr val="dk2"/>
                </a:solidFill>
              </a:rPr>
              <a:t>Aufgabenverteilung</a:t>
            </a:r>
            <a:endParaRPr/>
          </a:p>
          <a:p>
            <a:pPr indent="-571500" lvl="2" marL="1485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oto Sans Symbols"/>
              <a:buChar char="⮚"/>
            </a:pPr>
            <a:r>
              <a:rPr lang="de-DE" sz="3000">
                <a:solidFill>
                  <a:schemeClr val="dk2"/>
                </a:solidFill>
              </a:rPr>
              <a:t>Brain Dump</a:t>
            </a:r>
            <a:endParaRPr/>
          </a:p>
          <a:p>
            <a:pPr indent="-381000" lvl="2" marL="1485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t/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92DC">
            <a:alpha val="60000"/>
          </a:srgbClr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ktor Hintergrund der spritzenden lebendigen Farben" id="182" name="Google Shape;182;p26"/>
          <p:cNvPicPr preferRelativeResize="0"/>
          <p:nvPr/>
        </p:nvPicPr>
        <p:blipFill rotWithShape="1">
          <a:blip r:embed="rId3">
            <a:alphaModFix amt="10000"/>
          </a:blip>
          <a:srcRect b="0" l="0" r="0" t="17279"/>
          <a:stretch/>
        </p:blipFill>
        <p:spPr>
          <a:xfrm>
            <a:off x="0" y="0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/>
          <p:nvPr>
            <p:ph type="ctrTitle"/>
          </p:nvPr>
        </p:nvSpPr>
        <p:spPr>
          <a:xfrm>
            <a:off x="732568" y="1169982"/>
            <a:ext cx="10530318" cy="12160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Play"/>
              <a:buNone/>
            </a:pPr>
            <a:r>
              <a:rPr lang="de-DE" sz="6600">
                <a:solidFill>
                  <a:schemeClr val="dk2"/>
                </a:solidFill>
              </a:rPr>
              <a:t>Selbstreflexion – Was lief gut?</a:t>
            </a:r>
            <a:endParaRPr/>
          </a:p>
        </p:txBody>
      </p:sp>
      <p:sp>
        <p:nvSpPr>
          <p:cNvPr id="184" name="Google Shape;184;p26"/>
          <p:cNvSpPr txBox="1"/>
          <p:nvPr>
            <p:ph idx="1" type="subTitle"/>
          </p:nvPr>
        </p:nvSpPr>
        <p:spPr>
          <a:xfrm>
            <a:off x="732567" y="2386013"/>
            <a:ext cx="10530318" cy="3631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•"/>
            </a:pPr>
            <a:r>
              <a:rPr lang="de-DE" sz="3600">
                <a:solidFill>
                  <a:schemeClr val="dk2"/>
                </a:solidFill>
              </a:rPr>
              <a:t>Gemeinsames Google Docs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•"/>
            </a:pPr>
            <a:r>
              <a:rPr lang="de-DE" sz="3600">
                <a:solidFill>
                  <a:schemeClr val="dk2"/>
                </a:solidFill>
              </a:rPr>
              <a:t>Protokollieren der Treffen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92DC">
            <a:alpha val="60000"/>
          </a:srgbClr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ktor Hintergrund der spritzenden lebendigen Farben" id="189" name="Google Shape;189;p27"/>
          <p:cNvPicPr preferRelativeResize="0"/>
          <p:nvPr/>
        </p:nvPicPr>
        <p:blipFill rotWithShape="1">
          <a:blip r:embed="rId3">
            <a:alphaModFix amt="10000"/>
          </a:blip>
          <a:srcRect b="0" l="0" r="0" t="17279"/>
          <a:stretch/>
        </p:blipFill>
        <p:spPr>
          <a:xfrm>
            <a:off x="0" y="0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>
            <p:ph type="ctrTitle"/>
          </p:nvPr>
        </p:nvSpPr>
        <p:spPr>
          <a:xfrm>
            <a:off x="732568" y="1169982"/>
            <a:ext cx="10530318" cy="12160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Play"/>
              <a:buNone/>
            </a:pPr>
            <a:r>
              <a:rPr lang="de-DE" sz="6600">
                <a:solidFill>
                  <a:schemeClr val="dk2"/>
                </a:solidFill>
              </a:rPr>
              <a:t>Selbstreflexion – Was lief gut?</a:t>
            </a:r>
            <a:endParaRPr/>
          </a:p>
        </p:txBody>
      </p:sp>
      <p:sp>
        <p:nvSpPr>
          <p:cNvPr id="191" name="Google Shape;191;p27"/>
          <p:cNvSpPr txBox="1"/>
          <p:nvPr>
            <p:ph idx="1" type="subTitle"/>
          </p:nvPr>
        </p:nvSpPr>
        <p:spPr>
          <a:xfrm>
            <a:off x="732567" y="2386013"/>
            <a:ext cx="10530318" cy="3631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•"/>
            </a:pPr>
            <a:r>
              <a:rPr lang="de-DE" sz="3600">
                <a:solidFill>
                  <a:schemeClr val="dk2"/>
                </a:solidFill>
              </a:rPr>
              <a:t>Gemeinsames Google Docs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•"/>
            </a:pPr>
            <a:r>
              <a:rPr lang="de-DE" sz="3600">
                <a:solidFill>
                  <a:schemeClr val="dk2"/>
                </a:solidFill>
              </a:rPr>
              <a:t>Protokollieren der Treffen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•"/>
            </a:pPr>
            <a:r>
              <a:rPr lang="de-DE" sz="3600">
                <a:solidFill>
                  <a:schemeClr val="dk2"/>
                </a:solidFill>
              </a:rPr>
              <a:t>GitHub Repository für Volere Snow Cards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92DC">
            <a:alpha val="60000"/>
          </a:srgbClr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ktor Hintergrund der spritzenden lebendigen Farben" id="196" name="Google Shape;196;p28"/>
          <p:cNvPicPr preferRelativeResize="0"/>
          <p:nvPr/>
        </p:nvPicPr>
        <p:blipFill rotWithShape="1">
          <a:blip r:embed="rId3">
            <a:alphaModFix amt="10000"/>
          </a:blip>
          <a:srcRect b="0" l="0" r="0" t="17279"/>
          <a:stretch/>
        </p:blipFill>
        <p:spPr>
          <a:xfrm>
            <a:off x="0" y="0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 txBox="1"/>
          <p:nvPr>
            <p:ph type="ctrTitle"/>
          </p:nvPr>
        </p:nvSpPr>
        <p:spPr>
          <a:xfrm>
            <a:off x="732568" y="1169982"/>
            <a:ext cx="10530318" cy="12160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Play"/>
              <a:buNone/>
            </a:pPr>
            <a:r>
              <a:rPr lang="de-DE" sz="6600">
                <a:solidFill>
                  <a:schemeClr val="dk2"/>
                </a:solidFill>
              </a:rPr>
              <a:t>Selbstreflexion</a:t>
            </a:r>
            <a:endParaRPr/>
          </a:p>
        </p:txBody>
      </p:sp>
      <p:sp>
        <p:nvSpPr>
          <p:cNvPr id="198" name="Google Shape;198;p28"/>
          <p:cNvSpPr txBox="1"/>
          <p:nvPr>
            <p:ph idx="1" type="subTitle"/>
          </p:nvPr>
        </p:nvSpPr>
        <p:spPr>
          <a:xfrm>
            <a:off x="732567" y="2386013"/>
            <a:ext cx="10530318" cy="3631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</a:pPr>
            <a:r>
              <a:rPr lang="de-DE" sz="3600">
                <a:solidFill>
                  <a:schemeClr val="dk2"/>
                </a:solidFill>
              </a:rPr>
              <a:t>Herausforderungen + Lösungen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92DC">
            <a:alpha val="60000"/>
          </a:srgbClr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ktor Hintergrund der spritzenden lebendigen Farben" id="203" name="Google Shape;203;p29"/>
          <p:cNvPicPr preferRelativeResize="0"/>
          <p:nvPr/>
        </p:nvPicPr>
        <p:blipFill rotWithShape="1">
          <a:blip r:embed="rId3">
            <a:alphaModFix amt="10000"/>
          </a:blip>
          <a:srcRect b="0" l="0" r="0" t="17279"/>
          <a:stretch/>
        </p:blipFill>
        <p:spPr>
          <a:xfrm>
            <a:off x="0" y="0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9"/>
          <p:cNvSpPr txBox="1"/>
          <p:nvPr>
            <p:ph type="ctrTitle"/>
          </p:nvPr>
        </p:nvSpPr>
        <p:spPr>
          <a:xfrm>
            <a:off x="732568" y="1169982"/>
            <a:ext cx="10530318" cy="12160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Play"/>
              <a:buNone/>
            </a:pPr>
            <a:r>
              <a:rPr lang="de-DE" sz="6600">
                <a:solidFill>
                  <a:schemeClr val="dk2"/>
                </a:solidFill>
              </a:rPr>
              <a:t>Selbstreflexion</a:t>
            </a:r>
            <a:endParaRPr/>
          </a:p>
        </p:txBody>
      </p:sp>
      <p:sp>
        <p:nvSpPr>
          <p:cNvPr id="205" name="Google Shape;205;p29"/>
          <p:cNvSpPr txBox="1"/>
          <p:nvPr>
            <p:ph idx="1" type="subTitle"/>
          </p:nvPr>
        </p:nvSpPr>
        <p:spPr>
          <a:xfrm>
            <a:off x="732567" y="2386013"/>
            <a:ext cx="10530318" cy="3631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</a:pPr>
            <a:r>
              <a:rPr lang="de-DE" sz="3600">
                <a:solidFill>
                  <a:schemeClr val="dk2"/>
                </a:solidFill>
              </a:rPr>
              <a:t>Was wurde gelernt?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92DC">
            <a:alpha val="60000"/>
          </a:srgbClr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ktor Hintergrund der spritzenden lebendigen Farben" id="210" name="Google Shape;210;p30"/>
          <p:cNvPicPr preferRelativeResize="0"/>
          <p:nvPr/>
        </p:nvPicPr>
        <p:blipFill rotWithShape="1">
          <a:blip r:embed="rId3">
            <a:alphaModFix amt="10000"/>
          </a:blip>
          <a:srcRect b="0" l="0" r="0" t="17279"/>
          <a:stretch/>
        </p:blipFill>
        <p:spPr>
          <a:xfrm>
            <a:off x="0" y="0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0"/>
          <p:cNvSpPr txBox="1"/>
          <p:nvPr>
            <p:ph type="ctrTitle"/>
          </p:nvPr>
        </p:nvSpPr>
        <p:spPr>
          <a:xfrm>
            <a:off x="830831" y="1734186"/>
            <a:ext cx="10530318" cy="12160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Play"/>
              <a:buNone/>
            </a:pPr>
            <a:r>
              <a:rPr lang="de-DE" sz="6600">
                <a:solidFill>
                  <a:schemeClr val="dk2"/>
                </a:solidFill>
              </a:rPr>
              <a:t>Selbstreflexion – Verbesserungspotential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92DC">
            <a:alpha val="60000"/>
          </a:srgbClr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ktor Hintergrund der spritzenden lebendigen Farben" id="216" name="Google Shape;216;p31"/>
          <p:cNvPicPr preferRelativeResize="0"/>
          <p:nvPr/>
        </p:nvPicPr>
        <p:blipFill rotWithShape="1">
          <a:blip r:embed="rId3">
            <a:alphaModFix amt="10000"/>
          </a:blip>
          <a:srcRect b="0" l="0" r="0" t="17279"/>
          <a:stretch/>
        </p:blipFill>
        <p:spPr>
          <a:xfrm>
            <a:off x="0" y="0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1"/>
          <p:cNvSpPr txBox="1"/>
          <p:nvPr>
            <p:ph type="ctrTitle"/>
          </p:nvPr>
        </p:nvSpPr>
        <p:spPr>
          <a:xfrm>
            <a:off x="732568" y="1169982"/>
            <a:ext cx="10530318" cy="12160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lay"/>
              <a:buNone/>
            </a:pPr>
            <a:r>
              <a:rPr lang="de-DE" sz="4800">
                <a:solidFill>
                  <a:schemeClr val="dk2"/>
                </a:solidFill>
              </a:rPr>
              <a:t>Selbstreflexion – Verbesserungspotential </a:t>
            </a:r>
            <a:endParaRPr/>
          </a:p>
        </p:txBody>
      </p:sp>
      <p:sp>
        <p:nvSpPr>
          <p:cNvPr id="218" name="Google Shape;218;p31"/>
          <p:cNvSpPr txBox="1"/>
          <p:nvPr>
            <p:ph idx="1" type="subTitle"/>
          </p:nvPr>
        </p:nvSpPr>
        <p:spPr>
          <a:xfrm>
            <a:off x="732567" y="2386013"/>
            <a:ext cx="10530318" cy="3631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•"/>
            </a:pPr>
            <a:r>
              <a:rPr lang="de-DE" sz="3600">
                <a:solidFill>
                  <a:schemeClr val="dk2"/>
                </a:solidFill>
              </a:rPr>
              <a:t>Schritt für Schritt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ktor Hintergrund der spritzenden lebendigen Farben" id="99" name="Google Shape;99;p14"/>
          <p:cNvPicPr preferRelativeResize="0"/>
          <p:nvPr/>
        </p:nvPicPr>
        <p:blipFill rotWithShape="1">
          <a:blip r:embed="rId3">
            <a:alphaModFix amt="10000"/>
          </a:blip>
          <a:srcRect b="0" l="0" r="0" t="17279"/>
          <a:stretch/>
        </p:blipFill>
        <p:spPr>
          <a:xfrm>
            <a:off x="20" y="-1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>
            <p:ph type="ctrTitle"/>
          </p:nvPr>
        </p:nvSpPr>
        <p:spPr>
          <a:xfrm>
            <a:off x="732568" y="1169982"/>
            <a:ext cx="10530318" cy="12160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Play"/>
              <a:buNone/>
            </a:pPr>
            <a:r>
              <a:rPr lang="de-DE" sz="8000">
                <a:solidFill>
                  <a:schemeClr val="dk2"/>
                </a:solidFill>
              </a:rPr>
              <a:t>Inhalt</a:t>
            </a:r>
            <a:endParaRPr/>
          </a:p>
        </p:txBody>
      </p:sp>
      <p:sp>
        <p:nvSpPr>
          <p:cNvPr id="101" name="Google Shape;101;p14"/>
          <p:cNvSpPr txBox="1"/>
          <p:nvPr>
            <p:ph idx="1" type="subTitle"/>
          </p:nvPr>
        </p:nvSpPr>
        <p:spPr>
          <a:xfrm>
            <a:off x="732567" y="2386013"/>
            <a:ext cx="10530318" cy="3631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</a:pPr>
            <a:r>
              <a:rPr lang="de-DE" sz="4000">
                <a:solidFill>
                  <a:schemeClr val="dk2"/>
                </a:solidFill>
              </a:rPr>
              <a:t>1. Vorstellung der Volere Snow Cards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92DC">
            <a:alpha val="60000"/>
          </a:srgbClr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ktor Hintergrund der spritzenden lebendigen Farben" id="223" name="Google Shape;223;p32"/>
          <p:cNvPicPr preferRelativeResize="0"/>
          <p:nvPr/>
        </p:nvPicPr>
        <p:blipFill rotWithShape="1">
          <a:blip r:embed="rId3">
            <a:alphaModFix amt="10000"/>
          </a:blip>
          <a:srcRect b="0" l="0" r="0" t="17279"/>
          <a:stretch/>
        </p:blipFill>
        <p:spPr>
          <a:xfrm>
            <a:off x="0" y="0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>
            <p:ph type="ctrTitle"/>
          </p:nvPr>
        </p:nvSpPr>
        <p:spPr>
          <a:xfrm>
            <a:off x="732568" y="1169982"/>
            <a:ext cx="10530318" cy="12160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lay"/>
              <a:buNone/>
            </a:pPr>
            <a:r>
              <a:rPr lang="de-DE" sz="4800">
                <a:solidFill>
                  <a:schemeClr val="dk2"/>
                </a:solidFill>
              </a:rPr>
              <a:t>Selbstreflexion – Verbesserungspotential </a:t>
            </a:r>
            <a:endParaRPr/>
          </a:p>
        </p:txBody>
      </p:sp>
      <p:sp>
        <p:nvSpPr>
          <p:cNvPr id="225" name="Google Shape;225;p32"/>
          <p:cNvSpPr txBox="1"/>
          <p:nvPr>
            <p:ph idx="1" type="subTitle"/>
          </p:nvPr>
        </p:nvSpPr>
        <p:spPr>
          <a:xfrm>
            <a:off x="732567" y="2386013"/>
            <a:ext cx="10530318" cy="3631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•"/>
            </a:pPr>
            <a:r>
              <a:rPr lang="de-DE" sz="3600">
                <a:solidFill>
                  <a:schemeClr val="dk2"/>
                </a:solidFill>
              </a:rPr>
              <a:t>Schritt für Schritt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•"/>
            </a:pPr>
            <a:r>
              <a:rPr lang="de-DE" sz="3600">
                <a:solidFill>
                  <a:schemeClr val="dk2"/>
                </a:solidFill>
              </a:rPr>
              <a:t>Häufigere, persönliche Treffen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92DC">
            <a:alpha val="60000"/>
          </a:srgbClr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ktor Hintergrund der spritzenden lebendigen Farben" id="230" name="Google Shape;230;p33"/>
          <p:cNvPicPr preferRelativeResize="0"/>
          <p:nvPr/>
        </p:nvPicPr>
        <p:blipFill rotWithShape="1">
          <a:blip r:embed="rId3">
            <a:alphaModFix amt="10000"/>
          </a:blip>
          <a:srcRect b="0" l="0" r="0" t="17279"/>
          <a:stretch/>
        </p:blipFill>
        <p:spPr>
          <a:xfrm>
            <a:off x="0" y="0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3"/>
          <p:cNvSpPr txBox="1"/>
          <p:nvPr>
            <p:ph type="ctrTitle"/>
          </p:nvPr>
        </p:nvSpPr>
        <p:spPr>
          <a:xfrm>
            <a:off x="732568" y="1169982"/>
            <a:ext cx="10530318" cy="12160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lay"/>
              <a:buNone/>
            </a:pPr>
            <a:r>
              <a:rPr lang="de-DE" sz="4800">
                <a:solidFill>
                  <a:schemeClr val="dk2"/>
                </a:solidFill>
              </a:rPr>
              <a:t>Selbstreflexion – Verbesserungspotential </a:t>
            </a:r>
            <a:endParaRPr/>
          </a:p>
        </p:txBody>
      </p:sp>
      <p:sp>
        <p:nvSpPr>
          <p:cNvPr id="232" name="Google Shape;232;p33"/>
          <p:cNvSpPr txBox="1"/>
          <p:nvPr>
            <p:ph idx="1" type="subTitle"/>
          </p:nvPr>
        </p:nvSpPr>
        <p:spPr>
          <a:xfrm>
            <a:off x="732567" y="2386013"/>
            <a:ext cx="10530318" cy="3631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•"/>
            </a:pPr>
            <a:r>
              <a:rPr lang="de-DE" sz="3600">
                <a:solidFill>
                  <a:schemeClr val="dk2"/>
                </a:solidFill>
              </a:rPr>
              <a:t>Schritt für Schritt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•"/>
            </a:pPr>
            <a:r>
              <a:rPr lang="de-DE" sz="3600">
                <a:solidFill>
                  <a:schemeClr val="dk2"/>
                </a:solidFill>
              </a:rPr>
              <a:t>Häufigere, persönliche Treffen</a:t>
            </a:r>
            <a:endParaRPr/>
          </a:p>
          <a:p>
            <a:pPr indent="-571500" lvl="2" marL="1485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oto Sans Symbols"/>
              <a:buChar char="⮚"/>
            </a:pPr>
            <a:r>
              <a:rPr lang="de-DE" sz="3000">
                <a:solidFill>
                  <a:schemeClr val="dk2"/>
                </a:solidFill>
              </a:rPr>
              <a:t>Bessere Vorbereitung</a:t>
            </a:r>
            <a:endParaRPr/>
          </a:p>
          <a:p>
            <a:pPr indent="-571500" lvl="2" marL="1485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oto Sans Symbols"/>
              <a:buChar char="⮚"/>
            </a:pPr>
            <a:r>
              <a:rPr lang="de-DE" sz="3000">
                <a:solidFill>
                  <a:schemeClr val="dk2"/>
                </a:solidFill>
              </a:rPr>
              <a:t>Agenda</a:t>
            </a:r>
            <a:endParaRPr/>
          </a:p>
          <a:p>
            <a:pPr indent="-571500" lvl="2" marL="1485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oto Sans Symbols"/>
              <a:buChar char="⮚"/>
            </a:pPr>
            <a:r>
              <a:rPr lang="de-DE" sz="3000">
                <a:solidFill>
                  <a:schemeClr val="dk2"/>
                </a:solidFill>
              </a:rPr>
              <a:t>Sitzungsleiter/in</a:t>
            </a:r>
            <a:endParaRPr/>
          </a:p>
          <a:p>
            <a:pPr indent="-381000" lvl="2" marL="1485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t/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92DC">
            <a:alpha val="60000"/>
          </a:srgbClr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ktor Hintergrund der spritzenden lebendigen Farben" id="237" name="Google Shape;237;p34"/>
          <p:cNvPicPr preferRelativeResize="0"/>
          <p:nvPr/>
        </p:nvPicPr>
        <p:blipFill rotWithShape="1">
          <a:blip r:embed="rId3">
            <a:alphaModFix amt="10000"/>
          </a:blip>
          <a:srcRect b="0" l="0" r="0" t="17279"/>
          <a:stretch/>
        </p:blipFill>
        <p:spPr>
          <a:xfrm>
            <a:off x="0" y="0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4"/>
          <p:cNvSpPr txBox="1"/>
          <p:nvPr>
            <p:ph type="ctrTitle"/>
          </p:nvPr>
        </p:nvSpPr>
        <p:spPr>
          <a:xfrm>
            <a:off x="732568" y="1169982"/>
            <a:ext cx="10530318" cy="12160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lay"/>
              <a:buNone/>
            </a:pPr>
            <a:r>
              <a:rPr lang="de-DE" sz="4800">
                <a:solidFill>
                  <a:schemeClr val="dk2"/>
                </a:solidFill>
              </a:rPr>
              <a:t>Selbstreflexion – Verbesserungspotential </a:t>
            </a:r>
            <a:endParaRPr/>
          </a:p>
        </p:txBody>
      </p:sp>
      <p:sp>
        <p:nvSpPr>
          <p:cNvPr id="239" name="Google Shape;239;p34"/>
          <p:cNvSpPr txBox="1"/>
          <p:nvPr>
            <p:ph idx="1" type="subTitle"/>
          </p:nvPr>
        </p:nvSpPr>
        <p:spPr>
          <a:xfrm>
            <a:off x="732567" y="2386013"/>
            <a:ext cx="10530318" cy="3631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•"/>
            </a:pPr>
            <a:r>
              <a:rPr lang="de-DE" sz="3600">
                <a:solidFill>
                  <a:schemeClr val="dk2"/>
                </a:solidFill>
              </a:rPr>
              <a:t>Schritt für Schritt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•"/>
            </a:pPr>
            <a:r>
              <a:rPr lang="de-DE" sz="3600">
                <a:solidFill>
                  <a:schemeClr val="dk2"/>
                </a:solidFill>
              </a:rPr>
              <a:t>Häufigere, persönliche Treffen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•"/>
            </a:pPr>
            <a:r>
              <a:rPr lang="de-DE" sz="3600">
                <a:solidFill>
                  <a:schemeClr val="dk2"/>
                </a:solidFill>
              </a:rPr>
              <a:t>Kommunikation bei Bedarf auf Englisch oder Arabisch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92DC">
            <a:alpha val="60000"/>
          </a:srgbClr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ktor Hintergrund der spritzenden lebendigen Farben" id="244" name="Google Shape;244;p35"/>
          <p:cNvPicPr preferRelativeResize="0"/>
          <p:nvPr/>
        </p:nvPicPr>
        <p:blipFill rotWithShape="1">
          <a:blip r:embed="rId3">
            <a:alphaModFix amt="10000"/>
          </a:blip>
          <a:srcRect b="0" l="0" r="0" t="17279"/>
          <a:stretch/>
        </p:blipFill>
        <p:spPr>
          <a:xfrm>
            <a:off x="0" y="0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5"/>
          <p:cNvSpPr txBox="1"/>
          <p:nvPr>
            <p:ph type="ctrTitle"/>
          </p:nvPr>
        </p:nvSpPr>
        <p:spPr>
          <a:xfrm>
            <a:off x="732568" y="1169982"/>
            <a:ext cx="10530318" cy="12160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lay"/>
              <a:buNone/>
            </a:pPr>
            <a:r>
              <a:rPr lang="de-DE" sz="4800">
                <a:solidFill>
                  <a:schemeClr val="dk2"/>
                </a:solidFill>
              </a:rPr>
              <a:t>Selbstreflexion – Verbesserungspotential </a:t>
            </a:r>
            <a:endParaRPr/>
          </a:p>
        </p:txBody>
      </p:sp>
      <p:sp>
        <p:nvSpPr>
          <p:cNvPr id="246" name="Google Shape;246;p35"/>
          <p:cNvSpPr txBox="1"/>
          <p:nvPr>
            <p:ph idx="1" type="subTitle"/>
          </p:nvPr>
        </p:nvSpPr>
        <p:spPr>
          <a:xfrm>
            <a:off x="732567" y="2386013"/>
            <a:ext cx="10530318" cy="3631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•"/>
            </a:pPr>
            <a:r>
              <a:rPr lang="de-DE" sz="3600">
                <a:solidFill>
                  <a:schemeClr val="dk2"/>
                </a:solidFill>
              </a:rPr>
              <a:t>Schritt für Schritt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•"/>
            </a:pPr>
            <a:r>
              <a:rPr lang="de-DE" sz="3600">
                <a:solidFill>
                  <a:schemeClr val="dk2"/>
                </a:solidFill>
              </a:rPr>
              <a:t>Häufigere, persönliche Treffen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•"/>
            </a:pPr>
            <a:r>
              <a:rPr lang="de-DE" sz="3600">
                <a:solidFill>
                  <a:schemeClr val="dk2"/>
                </a:solidFill>
              </a:rPr>
              <a:t>Kommunikation bei Bedarf auf Englisch oder Arabisch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•"/>
            </a:pPr>
            <a:r>
              <a:rPr lang="de-DE" sz="3600">
                <a:solidFill>
                  <a:schemeClr val="dk2"/>
                </a:solidFill>
              </a:rPr>
              <a:t>Angebote durch Betreuerinnen annehmen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ktor Hintergrund der spritzenden lebendigen Farben" id="251" name="Google Shape;251;p36"/>
          <p:cNvPicPr preferRelativeResize="0"/>
          <p:nvPr/>
        </p:nvPicPr>
        <p:blipFill rotWithShape="1">
          <a:blip r:embed="rId3">
            <a:alphaModFix/>
          </a:blip>
          <a:srcRect b="0" l="0" r="0" t="17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6"/>
          <p:cNvSpPr/>
          <p:nvPr/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lt1">
              <a:alpha val="9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6"/>
          <p:cNvSpPr txBox="1"/>
          <p:nvPr>
            <p:ph type="ctrTitle"/>
          </p:nvPr>
        </p:nvSpPr>
        <p:spPr>
          <a:xfrm>
            <a:off x="1" y="5317240"/>
            <a:ext cx="11734800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Play"/>
              <a:buNone/>
            </a:pPr>
            <a:r>
              <a:rPr lang="de-DE" sz="3600">
                <a:solidFill>
                  <a:srgbClr val="262626"/>
                </a:solidFill>
              </a:rPr>
              <a:t>Feedback?</a:t>
            </a:r>
            <a:endParaRPr/>
          </a:p>
        </p:txBody>
      </p:sp>
      <p:cxnSp>
        <p:nvCxnSpPr>
          <p:cNvPr id="254" name="Google Shape;254;p36"/>
          <p:cNvCxnSpPr/>
          <p:nvPr/>
        </p:nvCxnSpPr>
        <p:spPr>
          <a:xfrm>
            <a:off x="0" y="5241983"/>
            <a:ext cx="12192000" cy="0"/>
          </a:xfrm>
          <a:prstGeom prst="straightConnector1">
            <a:avLst/>
          </a:prstGeom>
          <a:noFill/>
          <a:ln cap="flat" cmpd="sng" w="41275">
            <a:solidFill>
              <a:schemeClr val="lt1">
                <a:alpha val="8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5" name="Google Shape;255;p36"/>
          <p:cNvCxnSpPr/>
          <p:nvPr/>
        </p:nvCxnSpPr>
        <p:spPr>
          <a:xfrm>
            <a:off x="0" y="6134852"/>
            <a:ext cx="12192000" cy="0"/>
          </a:xfrm>
          <a:prstGeom prst="straightConnector1">
            <a:avLst/>
          </a:prstGeom>
          <a:noFill/>
          <a:ln cap="flat" cmpd="sng" w="41275">
            <a:solidFill>
              <a:schemeClr val="lt1">
                <a:alpha val="8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descr="Vektor Hintergrund der spritzenden lebendigen Farben" id="261" name="Google Shape;261;p37"/>
          <p:cNvPicPr preferRelativeResize="0"/>
          <p:nvPr/>
        </p:nvPicPr>
        <p:blipFill rotWithShape="1">
          <a:blip r:embed="rId3">
            <a:alphaModFix/>
          </a:blip>
          <a:srcRect b="0" l="0" r="-1" t="1725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7"/>
          <p:cNvSpPr/>
          <p:nvPr/>
        </p:nvSpPr>
        <p:spPr>
          <a:xfrm flipH="1">
            <a:off x="967853" y="0"/>
            <a:ext cx="10256294" cy="6858000"/>
          </a:xfrm>
          <a:custGeom>
            <a:rect b="b" l="l" r="r" t="t"/>
            <a:pathLst>
              <a:path extrusionOk="0" h="6858000" w="9841377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7"/>
          <p:cNvSpPr/>
          <p:nvPr/>
        </p:nvSpPr>
        <p:spPr>
          <a:xfrm flipH="1">
            <a:off x="1108571" y="0"/>
            <a:ext cx="9958950" cy="6858000"/>
          </a:xfrm>
          <a:custGeom>
            <a:rect b="b" l="l" r="r" t="t"/>
            <a:pathLst>
              <a:path extrusionOk="0" h="6858000" w="9174595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7"/>
          <p:cNvSpPr/>
          <p:nvPr/>
        </p:nvSpPr>
        <p:spPr>
          <a:xfrm flipH="1">
            <a:off x="708673" y="-35602"/>
            <a:ext cx="2486322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65" name="Google Shape;265;p37"/>
          <p:cNvSpPr/>
          <p:nvPr/>
        </p:nvSpPr>
        <p:spPr>
          <a:xfrm>
            <a:off x="8975235" y="-35602"/>
            <a:ext cx="2486322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66" name="Google Shape;266;p37"/>
          <p:cNvSpPr txBox="1"/>
          <p:nvPr>
            <p:ph type="ctrTitle"/>
          </p:nvPr>
        </p:nvSpPr>
        <p:spPr>
          <a:xfrm>
            <a:off x="2190750" y="1346268"/>
            <a:ext cx="7810500" cy="26611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de-DE"/>
              <a:t>Vielen Dank für die Aufmerksamkeit!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ktor Hintergrund der spritzenden lebendigen Farben" id="106" name="Google Shape;106;p15"/>
          <p:cNvPicPr preferRelativeResize="0"/>
          <p:nvPr/>
        </p:nvPicPr>
        <p:blipFill rotWithShape="1">
          <a:blip r:embed="rId3">
            <a:alphaModFix amt="10000"/>
          </a:blip>
          <a:srcRect b="0" l="0" r="0" t="17279"/>
          <a:stretch/>
        </p:blipFill>
        <p:spPr>
          <a:xfrm>
            <a:off x="20" y="-1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>
            <p:ph type="ctrTitle"/>
          </p:nvPr>
        </p:nvSpPr>
        <p:spPr>
          <a:xfrm>
            <a:off x="732568" y="1169982"/>
            <a:ext cx="10530318" cy="12160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Play"/>
              <a:buNone/>
            </a:pPr>
            <a:r>
              <a:rPr lang="de-DE" sz="8000">
                <a:solidFill>
                  <a:schemeClr val="dk2"/>
                </a:solidFill>
              </a:rPr>
              <a:t>Inhalt</a:t>
            </a:r>
            <a:endParaRPr/>
          </a:p>
        </p:txBody>
      </p:sp>
      <p:sp>
        <p:nvSpPr>
          <p:cNvPr id="108" name="Google Shape;108;p15"/>
          <p:cNvSpPr txBox="1"/>
          <p:nvPr>
            <p:ph idx="1" type="subTitle"/>
          </p:nvPr>
        </p:nvSpPr>
        <p:spPr>
          <a:xfrm>
            <a:off x="732567" y="2386013"/>
            <a:ext cx="10530318" cy="3631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4295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AutoNum type="arabicPeriod"/>
            </a:pPr>
            <a:r>
              <a:rPr lang="de-DE" sz="4000">
                <a:solidFill>
                  <a:schemeClr val="dk2"/>
                </a:solidFill>
              </a:rPr>
              <a:t>Vorstellung der Volere Snow Cards</a:t>
            </a:r>
            <a:endParaRPr/>
          </a:p>
          <a:p>
            <a:pPr indent="-74295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AutoNum type="arabicPeriod"/>
            </a:pPr>
            <a:r>
              <a:rPr lang="de-DE" sz="4000">
                <a:solidFill>
                  <a:schemeClr val="dk2"/>
                </a:solidFill>
              </a:rPr>
              <a:t>Reflexion der bisherigen Gruppenarbeit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ktor Hintergrund der spritzenden lebendigen Farben" id="113" name="Google Shape;113;p16"/>
          <p:cNvPicPr preferRelativeResize="0"/>
          <p:nvPr/>
        </p:nvPicPr>
        <p:blipFill rotWithShape="1">
          <a:blip r:embed="rId3">
            <a:alphaModFix amt="10000"/>
          </a:blip>
          <a:srcRect b="0" l="0" r="0" t="17279"/>
          <a:stretch/>
        </p:blipFill>
        <p:spPr>
          <a:xfrm>
            <a:off x="20" y="-1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>
            <p:ph type="ctrTitle"/>
          </p:nvPr>
        </p:nvSpPr>
        <p:spPr>
          <a:xfrm>
            <a:off x="732568" y="1169982"/>
            <a:ext cx="10530318" cy="12160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Play"/>
              <a:buNone/>
            </a:pPr>
            <a:r>
              <a:rPr lang="de-DE" sz="8000">
                <a:solidFill>
                  <a:schemeClr val="dk2"/>
                </a:solidFill>
              </a:rPr>
              <a:t>Inhalt</a:t>
            </a:r>
            <a:endParaRPr/>
          </a:p>
        </p:txBody>
      </p:sp>
      <p:sp>
        <p:nvSpPr>
          <p:cNvPr id="115" name="Google Shape;115;p16"/>
          <p:cNvSpPr txBox="1"/>
          <p:nvPr>
            <p:ph idx="1" type="subTitle"/>
          </p:nvPr>
        </p:nvSpPr>
        <p:spPr>
          <a:xfrm>
            <a:off x="732567" y="2386013"/>
            <a:ext cx="10530318" cy="3631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4295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AutoNum type="arabicPeriod"/>
            </a:pPr>
            <a:r>
              <a:rPr lang="de-DE" sz="4000">
                <a:solidFill>
                  <a:schemeClr val="dk2"/>
                </a:solidFill>
              </a:rPr>
              <a:t>Vorstellung der Volere Snow Cards</a:t>
            </a:r>
            <a:endParaRPr/>
          </a:p>
          <a:p>
            <a:pPr indent="-74295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AutoNum type="arabicPeriod"/>
            </a:pPr>
            <a:r>
              <a:rPr lang="de-DE" sz="4000">
                <a:solidFill>
                  <a:schemeClr val="dk2"/>
                </a:solidFill>
              </a:rPr>
              <a:t>Reflexion der bisherigen Gruppenarbeit</a:t>
            </a:r>
            <a:endParaRPr/>
          </a:p>
          <a:p>
            <a:pPr indent="-74295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AutoNum type="arabicPeriod"/>
            </a:pPr>
            <a:r>
              <a:rPr lang="de-DE" sz="4000">
                <a:solidFill>
                  <a:schemeClr val="dk2"/>
                </a:solidFill>
              </a:rPr>
              <a:t>Feedback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ktor Hintergrund der spritzenden lebendigen Farben" id="120" name="Google Shape;120;p17"/>
          <p:cNvPicPr preferRelativeResize="0"/>
          <p:nvPr/>
        </p:nvPicPr>
        <p:blipFill rotWithShape="1">
          <a:blip r:embed="rId3">
            <a:alphaModFix amt="10000"/>
          </a:blip>
          <a:srcRect b="0" l="0" r="0" t="17279"/>
          <a:stretch/>
        </p:blipFill>
        <p:spPr>
          <a:xfrm>
            <a:off x="20" y="-1"/>
            <a:ext cx="12191980" cy="6858000"/>
          </a:xfrm>
          <a:prstGeom prst="rect">
            <a:avLst/>
          </a:prstGeom>
          <a:solidFill>
            <a:srgbClr val="96FFBE">
              <a:alpha val="64705"/>
            </a:srgbClr>
          </a:solidFill>
          <a:ln>
            <a:noFill/>
          </a:ln>
        </p:spPr>
      </p:pic>
      <p:sp>
        <p:nvSpPr>
          <p:cNvPr id="121" name="Google Shape;121;p17"/>
          <p:cNvSpPr txBox="1"/>
          <p:nvPr>
            <p:ph type="ctrTitle"/>
          </p:nvPr>
        </p:nvSpPr>
        <p:spPr>
          <a:xfrm>
            <a:off x="732568" y="1169982"/>
            <a:ext cx="10530318" cy="12160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Play"/>
              <a:buNone/>
            </a:pPr>
            <a:r>
              <a:rPr lang="de-DE" sz="8000">
                <a:solidFill>
                  <a:schemeClr val="dk2"/>
                </a:solidFill>
              </a:rPr>
              <a:t>Project Drivers</a:t>
            </a:r>
            <a:endParaRPr/>
          </a:p>
        </p:txBody>
      </p:sp>
      <p:sp>
        <p:nvSpPr>
          <p:cNvPr id="122" name="Google Shape;122;p17"/>
          <p:cNvSpPr txBox="1"/>
          <p:nvPr>
            <p:ph idx="1" type="subTitle"/>
          </p:nvPr>
        </p:nvSpPr>
        <p:spPr>
          <a:xfrm>
            <a:off x="732567" y="2386013"/>
            <a:ext cx="10530318" cy="3631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6FFBE">
            <a:alpha val="64705"/>
          </a:srgbClr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ktor Hintergrund der spritzenden lebendigen Farben" id="127" name="Google Shape;127;p18"/>
          <p:cNvPicPr preferRelativeResize="0"/>
          <p:nvPr/>
        </p:nvPicPr>
        <p:blipFill rotWithShape="1">
          <a:blip r:embed="rId3">
            <a:alphaModFix amt="10000"/>
          </a:blip>
          <a:srcRect b="0" l="0" r="0" t="17279"/>
          <a:stretch/>
        </p:blipFill>
        <p:spPr>
          <a:xfrm>
            <a:off x="20" y="-1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>
            <p:ph type="ctrTitle"/>
          </p:nvPr>
        </p:nvSpPr>
        <p:spPr>
          <a:xfrm>
            <a:off x="732568" y="1169982"/>
            <a:ext cx="10530318" cy="12160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Play"/>
              <a:buNone/>
            </a:pPr>
            <a:r>
              <a:rPr lang="de-DE" sz="8000">
                <a:solidFill>
                  <a:schemeClr val="dk2"/>
                </a:solidFill>
              </a:rPr>
              <a:t>Project Constraints</a:t>
            </a:r>
            <a:endParaRPr sz="8000">
              <a:solidFill>
                <a:schemeClr val="dk2"/>
              </a:solidFill>
            </a:endParaRPr>
          </a:p>
        </p:txBody>
      </p:sp>
      <p:sp>
        <p:nvSpPr>
          <p:cNvPr id="129" name="Google Shape;129;p18"/>
          <p:cNvSpPr txBox="1"/>
          <p:nvPr>
            <p:ph idx="1" type="subTitle"/>
          </p:nvPr>
        </p:nvSpPr>
        <p:spPr>
          <a:xfrm>
            <a:off x="732567" y="2386013"/>
            <a:ext cx="10530318" cy="3631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6FFBE">
            <a:alpha val="64705"/>
          </a:srgbClr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ktor Hintergrund der spritzenden lebendigen Farben" id="134" name="Google Shape;134;p19"/>
          <p:cNvPicPr preferRelativeResize="0"/>
          <p:nvPr/>
        </p:nvPicPr>
        <p:blipFill rotWithShape="1">
          <a:blip r:embed="rId3">
            <a:alphaModFix amt="10000"/>
          </a:blip>
          <a:srcRect b="0" l="0" r="0" t="17279"/>
          <a:stretch/>
        </p:blipFill>
        <p:spPr>
          <a:xfrm>
            <a:off x="20" y="0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>
            <p:ph type="ctrTitle"/>
          </p:nvPr>
        </p:nvSpPr>
        <p:spPr>
          <a:xfrm>
            <a:off x="732568" y="1169982"/>
            <a:ext cx="10530318" cy="12160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Play"/>
              <a:buNone/>
            </a:pPr>
            <a:r>
              <a:rPr lang="de-DE" sz="8000">
                <a:solidFill>
                  <a:schemeClr val="dk2"/>
                </a:solidFill>
              </a:rPr>
              <a:t>Project Issues</a:t>
            </a:r>
            <a:endParaRPr sz="8000">
              <a:solidFill>
                <a:schemeClr val="dk2"/>
              </a:solidFill>
            </a:endParaRPr>
          </a:p>
        </p:txBody>
      </p:sp>
      <p:sp>
        <p:nvSpPr>
          <p:cNvPr id="136" name="Google Shape;136;p19"/>
          <p:cNvSpPr txBox="1"/>
          <p:nvPr>
            <p:ph idx="1" type="subTitle"/>
          </p:nvPr>
        </p:nvSpPr>
        <p:spPr>
          <a:xfrm>
            <a:off x="732567" y="2386013"/>
            <a:ext cx="10530318" cy="3631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ktor Hintergrund der spritzenden lebendigen Farben" id="141" name="Google Shape;141;p20"/>
          <p:cNvPicPr preferRelativeResize="0"/>
          <p:nvPr/>
        </p:nvPicPr>
        <p:blipFill rotWithShape="1">
          <a:blip r:embed="rId3">
            <a:alphaModFix amt="10000"/>
          </a:blip>
          <a:srcRect b="0" l="0" r="0" t="17279"/>
          <a:stretch/>
        </p:blipFill>
        <p:spPr>
          <a:xfrm>
            <a:off x="0" y="0"/>
            <a:ext cx="12191980" cy="6858000"/>
          </a:xfrm>
          <a:prstGeom prst="rect">
            <a:avLst/>
          </a:prstGeom>
          <a:solidFill>
            <a:srgbClr val="96FFBE">
              <a:alpha val="64705"/>
            </a:srgbClr>
          </a:solidFill>
          <a:ln>
            <a:noFill/>
          </a:ln>
        </p:spPr>
      </p:pic>
      <p:sp>
        <p:nvSpPr>
          <p:cNvPr id="142" name="Google Shape;142;p20"/>
          <p:cNvSpPr txBox="1"/>
          <p:nvPr>
            <p:ph type="ctrTitle"/>
          </p:nvPr>
        </p:nvSpPr>
        <p:spPr>
          <a:xfrm>
            <a:off x="732568" y="1169982"/>
            <a:ext cx="10530318" cy="12160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Play"/>
              <a:buNone/>
            </a:pPr>
            <a:r>
              <a:rPr lang="de-DE" sz="8000">
                <a:solidFill>
                  <a:schemeClr val="dk2"/>
                </a:solidFill>
              </a:rPr>
              <a:t>Functional Requirements</a:t>
            </a:r>
            <a:endParaRPr sz="8000">
              <a:solidFill>
                <a:schemeClr val="dk2"/>
              </a:solidFill>
            </a:endParaRPr>
          </a:p>
        </p:txBody>
      </p:sp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732567" y="2386013"/>
            <a:ext cx="10530318" cy="3631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6FFBE">
            <a:alpha val="64705"/>
          </a:srgbClr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ktor Hintergrund der spritzenden lebendigen Farben" id="148" name="Google Shape;148;p21"/>
          <p:cNvPicPr preferRelativeResize="0"/>
          <p:nvPr/>
        </p:nvPicPr>
        <p:blipFill rotWithShape="1">
          <a:blip r:embed="rId3">
            <a:alphaModFix amt="10000"/>
          </a:blip>
          <a:srcRect b="0" l="0" r="0" t="17279"/>
          <a:stretch/>
        </p:blipFill>
        <p:spPr>
          <a:xfrm>
            <a:off x="0" y="0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>
            <p:ph type="ctrTitle"/>
          </p:nvPr>
        </p:nvSpPr>
        <p:spPr>
          <a:xfrm>
            <a:off x="732568" y="1169982"/>
            <a:ext cx="10530318" cy="12160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Play"/>
              <a:buNone/>
            </a:pPr>
            <a:r>
              <a:rPr lang="de-DE" sz="6600">
                <a:solidFill>
                  <a:schemeClr val="dk2"/>
                </a:solidFill>
              </a:rPr>
              <a:t>Non-Functional Requirements</a:t>
            </a:r>
            <a:endParaRPr sz="6600">
              <a:solidFill>
                <a:schemeClr val="dk2"/>
              </a:solidFill>
            </a:endParaRPr>
          </a:p>
        </p:txBody>
      </p:sp>
      <p:sp>
        <p:nvSpPr>
          <p:cNvPr id="150" name="Google Shape;150;p21"/>
          <p:cNvSpPr txBox="1"/>
          <p:nvPr>
            <p:ph idx="1" type="subTitle"/>
          </p:nvPr>
        </p:nvSpPr>
        <p:spPr>
          <a:xfrm>
            <a:off x="732567" y="2386013"/>
            <a:ext cx="10530318" cy="3631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</a:pPr>
            <a:r>
              <a:rPr lang="de-DE" sz="3600">
                <a:solidFill>
                  <a:schemeClr val="dk2"/>
                </a:solidFill>
              </a:rPr>
              <a:t>NF01 - GUI</a:t>
            </a:r>
            <a:endParaRPr sz="3600">
              <a:solidFill>
                <a:schemeClr val="dk2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</a:pPr>
            <a:r>
              <a:rPr lang="de-DE" sz="3600">
                <a:solidFill>
                  <a:schemeClr val="dk2"/>
                </a:solidFill>
              </a:rPr>
              <a:t>NF07 - Wartbarkeit und Support</a:t>
            </a:r>
            <a:endParaRPr sz="3600">
              <a:solidFill>
                <a:schemeClr val="dk2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</a:pPr>
            <a:r>
              <a:rPr lang="de-DE" sz="3600">
                <a:solidFill>
                  <a:schemeClr val="dk2"/>
                </a:solidFill>
              </a:rPr>
              <a:t>NF11 - Interoperability</a:t>
            </a:r>
            <a:endParaRPr sz="3600">
              <a:solidFill>
                <a:schemeClr val="dk2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</a:pPr>
            <a:r>
              <a:rPr lang="de-DE" sz="3600">
                <a:solidFill>
                  <a:schemeClr val="dk2"/>
                </a:solidFill>
              </a:rPr>
              <a:t>NF14 - Portability </a:t>
            </a:r>
            <a:endParaRPr sz="3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