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4053" r:id="rId4"/>
  </p:sldMasterIdLst>
  <p:notesMasterIdLst>
    <p:notesMasterId r:id="rId13"/>
  </p:notesMasterIdLst>
  <p:handoutMasterIdLst>
    <p:handoutMasterId r:id="rId14"/>
  </p:handoutMasterIdLst>
  <p:sldIdLst>
    <p:sldId id="261" r:id="rId5"/>
    <p:sldId id="273" r:id="rId6"/>
    <p:sldId id="280" r:id="rId7"/>
    <p:sldId id="286" r:id="rId8"/>
    <p:sldId id="300" r:id="rId9"/>
    <p:sldId id="314" r:id="rId10"/>
    <p:sldId id="306" r:id="rId11"/>
    <p:sldId id="31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43467B"/>
    <a:srgbClr val="DDB611"/>
    <a:srgbClr val="87175F"/>
    <a:srgbClr val="EEC621"/>
    <a:srgbClr val="E58C09"/>
    <a:srgbClr val="AEA422"/>
    <a:srgbClr val="F69E1D"/>
    <a:srgbClr val="E19E6B"/>
    <a:srgbClr val="755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5034" autoAdjust="0"/>
  </p:normalViewPr>
  <p:slideViewPr>
    <p:cSldViewPr>
      <p:cViewPr varScale="1">
        <p:scale>
          <a:sx n="67" d="100"/>
          <a:sy n="67" d="100"/>
        </p:scale>
        <p:origin x="858" y="78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10/5/2025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10/5/2025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29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4262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7812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3117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45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36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9184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4915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4952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00492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8308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627120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408222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711932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13394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6552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7040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3999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image" Target="../media/image1.jp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01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  <p:sldLayoutId id="2147484067" r:id="rId14"/>
    <p:sldLayoutId id="2147484068" r:id="rId15"/>
    <p:sldLayoutId id="2147484069" r:id="rId16"/>
    <p:sldLayoutId id="2147484049" r:id="rId17"/>
    <p:sldLayoutId id="2147483955" r:id="rId18"/>
    <p:sldLayoutId id="2147483959" r:id="rId19"/>
    <p:sldLayoutId id="2147483961" r:id="rId20"/>
    <p:sldLayoutId id="2147483964" r:id="rId21"/>
    <p:sldLayoutId id="2147483958" r:id="rId22"/>
    <p:sldLayoutId id="2147483963" r:id="rId23"/>
    <p:sldLayoutId id="2147483957" r:id="rId24"/>
    <p:sldLayoutId id="2147483965" r:id="rId25"/>
    <p:sldLayoutId id="2147483966" r:id="rId26"/>
    <p:sldLayoutId id="2147483996" r:id="rId27"/>
    <p:sldLayoutId id="2147483997" r:id="rId28"/>
    <p:sldLayoutId id="2147483999" r:id="rId29"/>
    <p:sldLayoutId id="2147484000" r:id="rId30"/>
    <p:sldLayoutId id="2147484001" r:id="rId31"/>
    <p:sldLayoutId id="2147483967" r:id="rId32"/>
    <p:sldLayoutId id="2147483968" r:id="rId33"/>
    <p:sldLayoutId id="2147483987" r:id="rId34"/>
    <p:sldLayoutId id="2147483969" r:id="rId35"/>
    <p:sldLayoutId id="2147483970" r:id="rId36"/>
    <p:sldLayoutId id="2147483971" r:id="rId37"/>
    <p:sldLayoutId id="2147483972" r:id="rId38"/>
    <p:sldLayoutId id="2147483978" r:id="rId39"/>
    <p:sldLayoutId id="2147483974" r:id="rId40"/>
    <p:sldLayoutId id="2147483975" r:id="rId41"/>
    <p:sldLayoutId id="2147483976" r:id="rId42"/>
    <p:sldLayoutId id="2147483977" r:id="rId43"/>
    <p:sldLayoutId id="2147483988" r:id="rId44"/>
    <p:sldLayoutId id="2147483989" r:id="rId45"/>
    <p:sldLayoutId id="2147483990" r:id="rId46"/>
    <p:sldLayoutId id="2147483991" r:id="rId47"/>
    <p:sldLayoutId id="2147483993" r:id="rId48"/>
    <p:sldLayoutId id="2147484002" r:id="rId49"/>
    <p:sldLayoutId id="2147484003" r:id="rId50"/>
    <p:sldLayoutId id="2147484004" r:id="rId51"/>
    <p:sldLayoutId id="2147483994" r:id="rId52"/>
    <p:sldLayoutId id="2147484006" r:id="rId53"/>
    <p:sldLayoutId id="2147483980" r:id="rId54"/>
    <p:sldLayoutId id="2147483981" r:id="rId55"/>
    <p:sldLayoutId id="2147483982" r:id="rId56"/>
    <p:sldLayoutId id="2147483983" r:id="rId57"/>
    <p:sldLayoutId id="2147483984" r:id="rId58"/>
    <p:sldLayoutId id="2147483985" r:id="rId59"/>
    <p:sldLayoutId id="2147483986" r:id="rId60"/>
    <p:sldLayoutId id="2147484008" r:id="rId61"/>
    <p:sldLayoutId id="2147484009" r:id="rId62"/>
    <p:sldLayoutId id="2147484010" r:id="rId63"/>
    <p:sldLayoutId id="2147484011" r:id="rId64"/>
    <p:sldLayoutId id="2147484012" r:id="rId6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6-thank-you-free-download-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i="1" dirty="0" err="1">
                <a:latin typeface="Algerian" panose="04020705040A02060702" pitchFamily="82" charset="0"/>
              </a:rPr>
              <a:t>Nexthike</a:t>
            </a:r>
            <a:r>
              <a:rPr lang="en-IN" i="1" dirty="0">
                <a:latin typeface="Algerian" panose="04020705040A02060702" pitchFamily="82" charset="0"/>
              </a:rPr>
              <a:t> IT Solutions </a:t>
            </a:r>
            <a:br>
              <a:rPr lang="en-US" dirty="0"/>
            </a:br>
            <a:r>
              <a:rPr lang="en-US" sz="2200" b="1" dirty="0">
                <a:solidFill>
                  <a:srgbClr val="FF0000"/>
                </a:solidFill>
              </a:rPr>
              <a:t>Exploratory Data Analysis (EDA) for Real Estate Pricing: Unveiling the Dynamics of House Valuation in a Dynamic Market</a:t>
            </a:r>
            <a:endParaRPr lang="en-US" sz="2700" b="1" dirty="0">
              <a:solidFill>
                <a:srgbClr val="FF0000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Presented by: Taniya </a:t>
            </a:r>
            <a:r>
              <a:rPr lang="en-IN" dirty="0" err="1"/>
              <a:t>tyagi</a:t>
            </a:r>
            <a:endParaRPr lang="en-IN" dirty="0"/>
          </a:p>
          <a:p>
            <a:r>
              <a:rPr lang="en-IN" dirty="0"/>
              <a:t>Organization: </a:t>
            </a:r>
            <a:r>
              <a:rPr lang="en-IN" dirty="0" err="1"/>
              <a:t>Nexthike</a:t>
            </a:r>
            <a:r>
              <a:rPr lang="en-IN" dirty="0"/>
              <a:t> IT Solutions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112" r="45112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Nunc viverra imperdiet enim. Fusce est. Vivamus a tellus.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FEAD1-7B0E-07E8-E24A-F506F752EC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740503" cy="12192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Introduction</a:t>
            </a:r>
            <a:br>
              <a:rPr lang="en-IN" b="1" dirty="0"/>
            </a:br>
            <a:endParaRPr lang="en-US" b="1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9707" y="3124200"/>
            <a:ext cx="4072586" cy="2636519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C000"/>
                </a:solidFill>
              </a:rPr>
              <a:t>• Overview of the real estate market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C000"/>
                </a:solidFill>
              </a:rPr>
              <a:t>• Importance of data-driven pricing decisions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C000"/>
                </a:solidFill>
              </a:rPr>
              <a:t>• Objectives: Identify key factors, understand data patterns, and support predictive modeling</a:t>
            </a:r>
          </a:p>
          <a:p>
            <a:r>
              <a:rPr lang="en-US" dirty="0">
                <a:solidFill>
                  <a:srgbClr val="FFC000"/>
                </a:solidFill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40475"/>
            <a:ext cx="303213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3"/>
            <a:ext cx="5013960" cy="77349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1" dirty="0">
                <a:solidFill>
                  <a:srgbClr val="43467B"/>
                </a:solidFill>
              </a:rPr>
              <a:t>SOURCE OF DATA</a:t>
            </a:r>
            <a:br>
              <a:rPr lang="en-IN" sz="2000" b="1" dirty="0">
                <a:solidFill>
                  <a:srgbClr val="43467B"/>
                </a:solidFill>
              </a:rPr>
            </a:br>
            <a:br>
              <a:rPr lang="en-IN" dirty="0"/>
            </a:b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5" b="355"/>
          <a:stretch/>
        </p:blipFill>
        <p:spPr/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89520" y="2286000"/>
            <a:ext cx="3763064" cy="3519264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i="1" dirty="0">
                <a:latin typeface="Arial Black" panose="020B0A04020102020204" pitchFamily="34" charset="0"/>
              </a:rPr>
              <a:t>Data has been provided by </a:t>
            </a:r>
            <a:r>
              <a:rPr lang="en-IN" sz="1600" b="1" i="1" dirty="0" err="1">
                <a:latin typeface="Arial Black" panose="020B0A04020102020204" pitchFamily="34" charset="0"/>
              </a:rPr>
              <a:t>nexthike</a:t>
            </a:r>
            <a:r>
              <a:rPr lang="en-IN" sz="1600" b="1" i="1" dirty="0">
                <a:latin typeface="Arial Black" panose="020B0A04020102020204" pitchFamily="34" charset="0"/>
              </a:rPr>
              <a:t> operational team.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b="1" i="1" dirty="0">
                <a:latin typeface="Arial Black" panose="020B0A04020102020204" pitchFamily="34" charset="0"/>
              </a:rPr>
              <a:t>Data exported in CSV format for analysis.</a:t>
            </a:r>
            <a:br>
              <a:rPr lang="en-IN" sz="1600" b="1" i="1" dirty="0">
                <a:latin typeface="Arial Black" panose="020B0A04020102020204" pitchFamily="34" charset="0"/>
              </a:rPr>
            </a:br>
            <a:endParaRPr lang="en-IN" sz="1600" i="1" dirty="0">
              <a:latin typeface="Arial Black" panose="020B0A040201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i="1" dirty="0">
                <a:latin typeface="Arial Black" panose="020B0A04020102020204" pitchFamily="34" charset="0"/>
              </a:rPr>
              <a:t>Housing Prices Dataset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1600" b="1" i="1" dirty="0">
              <a:latin typeface="Arial Black" panose="020B0A04020102020204" pitchFamily="34" charset="0"/>
            </a:endParaRPr>
          </a:p>
          <a:p>
            <a:endParaRPr lang="en-US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02B9606-F9BC-40CD-9467-6348ACE41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682397A-D234-4487-8E63-23B79C76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Data Cleaning &amp; Preprocessing</a:t>
            </a:r>
          </a:p>
          <a:p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7199992-58FE-4335-A811-6AFA96B5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3587303"/>
            <a:ext cx="9963150" cy="1499616"/>
          </a:xfrm>
        </p:spPr>
        <p:txBody>
          <a:bodyPr>
            <a:normAutofit fontScale="90000"/>
          </a:bodyPr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IN" sz="4400" b="1" dirty="0">
                <a:solidFill>
                  <a:srgbClr val="92D050"/>
                </a:solidFill>
              </a:rPr>
              <a:t>Data Cleaning &amp; Preprocessing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• Handle missing values via imputation or removal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• Detect and remove outliers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• Convert data types and encode categorical variables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• Normalize or scale numerical features</a:t>
            </a:r>
            <a:b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F8FCB52-DD55-48F6-9F4A-D2A0F6586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522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7379" y="613549"/>
            <a:ext cx="10805160" cy="7078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Data Analysis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151214" y="692696"/>
            <a:ext cx="4777434" cy="914491"/>
          </a:xfrm>
        </p:spPr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• Analyze distribution of target variable: </a:t>
            </a:r>
            <a:r>
              <a:rPr lang="en-US" dirty="0" err="1">
                <a:solidFill>
                  <a:srgbClr val="0070C0"/>
                </a:solidFill>
              </a:rPr>
              <a:t>SalePrice</a:t>
            </a:r>
            <a:endParaRPr lang="en-US" dirty="0">
              <a:solidFill>
                <a:srgbClr val="0070C0"/>
              </a:solidFill>
            </a:endParaRP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• Plot histograms and KDE plots for numeric columns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• Check skewness and detect transformation needs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840" y="1997027"/>
            <a:ext cx="4937760" cy="707886"/>
          </a:xfrm>
        </p:spPr>
        <p:txBody>
          <a:bodyPr/>
          <a:lstStyle/>
          <a:p>
            <a:pPr algn="ctr"/>
            <a:r>
              <a:rPr lang="en-IN" dirty="0"/>
              <a:t>Univariate Analysis</a:t>
            </a:r>
          </a:p>
          <a:p>
            <a:endParaRPr lang="en-US" dirty="0"/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56" r="856"/>
          <a:stretch/>
        </p:blipFill>
        <p:spPr/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887497" y="3651367"/>
            <a:ext cx="5392925" cy="914490"/>
          </a:xfrm>
        </p:spPr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IN" dirty="0">
                <a:solidFill>
                  <a:srgbClr val="0070C0"/>
                </a:solidFill>
              </a:rPr>
              <a:t>• Scatter plots: </a:t>
            </a:r>
            <a:r>
              <a:rPr lang="en-IN" dirty="0" err="1">
                <a:solidFill>
                  <a:srgbClr val="0070C0"/>
                </a:solidFill>
              </a:rPr>
              <a:t>GrLivArea</a:t>
            </a:r>
            <a:r>
              <a:rPr lang="en-IN" dirty="0">
                <a:solidFill>
                  <a:srgbClr val="0070C0"/>
                </a:solidFill>
              </a:rPr>
              <a:t> vs </a:t>
            </a:r>
            <a:r>
              <a:rPr lang="en-IN" dirty="0" err="1">
                <a:solidFill>
                  <a:srgbClr val="0070C0"/>
                </a:solidFill>
              </a:rPr>
              <a:t>SalePrice</a:t>
            </a:r>
            <a:endParaRPr lang="en-IN" dirty="0">
              <a:solidFill>
                <a:srgbClr val="0070C0"/>
              </a:solidFill>
            </a:endParaRP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IN" dirty="0">
                <a:solidFill>
                  <a:srgbClr val="0070C0"/>
                </a:solidFill>
              </a:rPr>
              <a:t>• Box plots: </a:t>
            </a:r>
            <a:r>
              <a:rPr lang="en-IN" dirty="0" err="1">
                <a:solidFill>
                  <a:srgbClr val="0070C0"/>
                </a:solidFill>
              </a:rPr>
              <a:t>Neighborhood</a:t>
            </a:r>
            <a:r>
              <a:rPr lang="en-IN" dirty="0">
                <a:solidFill>
                  <a:srgbClr val="0070C0"/>
                </a:solidFill>
              </a:rPr>
              <a:t> vs </a:t>
            </a:r>
            <a:r>
              <a:rPr lang="en-IN" dirty="0" err="1">
                <a:solidFill>
                  <a:srgbClr val="0070C0"/>
                </a:solidFill>
              </a:rPr>
              <a:t>SalePrice</a:t>
            </a:r>
            <a:endParaRPr lang="en-IN" dirty="0">
              <a:solidFill>
                <a:srgbClr val="0070C0"/>
              </a:solidFill>
            </a:endParaRP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IN" dirty="0">
                <a:solidFill>
                  <a:srgbClr val="0070C0"/>
                </a:solidFill>
              </a:rPr>
              <a:t>• Correlation Heatmap: Identify strongest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>
              <a:defRPr sz="3600" b="1">
                <a:solidFill>
                  <a:srgbClr val="0096FF"/>
                </a:solidFill>
              </a:defRPr>
            </a:pPr>
            <a:r>
              <a:rPr lang="en-IN" sz="1800" dirty="0">
                <a:solidFill>
                  <a:schemeClr val="tx1"/>
                </a:solidFill>
              </a:rPr>
              <a:t>Bivariate Analysis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926" r="926"/>
          <a:stretch/>
        </p:blipFill>
        <p:spPr>
          <a:xfrm>
            <a:off x="4774508" y="2760741"/>
            <a:ext cx="1094116" cy="185517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49699" y="5339748"/>
            <a:ext cx="6514359" cy="1000092"/>
          </a:xfrm>
        </p:spPr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/>
              <a:t>• multiple variables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• Check multicollinearity between features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0070C0"/>
                </a:solidFill>
              </a:rPr>
              <a:t>• Identify top correlated predictors for modeling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Multivariate Analysis</a:t>
            </a:r>
          </a:p>
          <a:p>
            <a:endParaRPr lang="en-US" dirty="0"/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785" r="785"/>
          <a:stretch/>
        </p:blipFill>
        <p:spPr/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F33226-E314-083A-F230-5D25522A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DCB5E-DDC4-EF4A-A028-A3C93540058A}"/>
              </a:ext>
            </a:extLst>
          </p:cNvPr>
          <p:cNvSpPr txBox="1"/>
          <p:nvPr/>
        </p:nvSpPr>
        <p:spPr>
          <a:xfrm>
            <a:off x="3647728" y="798973"/>
            <a:ext cx="6696744" cy="7930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96FF"/>
                </a:solidFill>
              </a:defRPr>
            </a:pPr>
            <a:r>
              <a:rPr lang="en-IN" dirty="0">
                <a:solidFill>
                  <a:schemeClr val="accent1"/>
                </a:solidFill>
              </a:rPr>
              <a:t>Key Insights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002060"/>
                </a:solidFill>
              </a:rPr>
              <a:t>• Strongest factors influencing price: Overall Quality, Area, Year Built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002060"/>
                </a:solidFill>
              </a:rPr>
              <a:t>• Newer and larger homes command higher prices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002060"/>
                </a:solidFill>
              </a:rPr>
              <a:t>• Location and neighborhood significantly impact valuation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2800" dirty="0">
                <a:solidFill>
                  <a:srgbClr val="002060"/>
                </a:solidFill>
              </a:rPr>
              <a:t>• Data shows non-linear relationships between price and features</a:t>
            </a:r>
          </a:p>
          <a:p>
            <a:pPr>
              <a:defRPr sz="3600" b="1">
                <a:solidFill>
                  <a:srgbClr val="0096FF"/>
                </a:solidFill>
              </a:defRPr>
            </a:pPr>
            <a:endParaRPr lang="en-IN" dirty="0">
              <a:solidFill>
                <a:srgbClr val="002060"/>
              </a:solidFill>
            </a:endParaRPr>
          </a:p>
          <a:p>
            <a:pPr>
              <a:defRPr sz="3600" b="1">
                <a:solidFill>
                  <a:srgbClr val="0096FF"/>
                </a:solidFill>
              </a:defRPr>
            </a:pPr>
            <a:endParaRPr lang="en-IN" dirty="0">
              <a:solidFill>
                <a:srgbClr val="002060"/>
              </a:solidFill>
            </a:endParaRPr>
          </a:p>
          <a:p>
            <a:pPr>
              <a:defRPr sz="3600" b="1">
                <a:solidFill>
                  <a:srgbClr val="0096FF"/>
                </a:solidFill>
              </a:defRPr>
            </a:pPr>
            <a:endParaRPr lang="en-IN" dirty="0">
              <a:solidFill>
                <a:schemeClr val="accent1"/>
              </a:solidFill>
            </a:endParaRPr>
          </a:p>
          <a:p>
            <a:pPr>
              <a:defRPr sz="3600" b="1">
                <a:solidFill>
                  <a:srgbClr val="0096FF"/>
                </a:solidFill>
              </a:defRPr>
            </a:pPr>
            <a:endParaRPr lang="en-IN" dirty="0">
              <a:solidFill>
                <a:schemeClr val="accent1"/>
              </a:solidFill>
            </a:endParaRPr>
          </a:p>
          <a:p>
            <a:pPr>
              <a:defRPr sz="3600" b="1">
                <a:solidFill>
                  <a:srgbClr val="0096FF"/>
                </a:solidFill>
              </a:defRPr>
            </a:pPr>
            <a:endParaRPr lang="en-IN" dirty="0">
              <a:solidFill>
                <a:schemeClr val="accent1"/>
              </a:solidFill>
            </a:endParaRPr>
          </a:p>
          <a:p>
            <a:pPr>
              <a:defRPr sz="3600" b="1">
                <a:solidFill>
                  <a:srgbClr val="0096FF"/>
                </a:solidFill>
              </a:defRPr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568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/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/>
              <a:t>Conclusion</a:t>
            </a:r>
            <a:br>
              <a:rPr lang="en-IN" dirty="0"/>
            </a:br>
            <a:endParaRPr lang="en-US" dirty="0"/>
          </a:p>
        </p:txBody>
      </p:sp>
      <p:sp>
        <p:nvSpPr>
          <p:cNvPr id="44" name="Subtitle 43">
            <a:extLst>
              <a:ext uri="{FF2B5EF4-FFF2-40B4-BE49-F238E27FC236}">
                <a16:creationId xmlns:a16="http://schemas.microsoft.com/office/drawing/2014/main" id="{F522C824-2C48-4465-AABE-F46286D9E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dirty="0"/>
              <a:t>• </a:t>
            </a:r>
            <a:r>
              <a:rPr lang="en-US" sz="11200" dirty="0">
                <a:solidFill>
                  <a:schemeClr val="accent2"/>
                </a:solidFill>
              </a:rPr>
              <a:t>EDA reveals underlying structure of the housing market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11200" dirty="0">
                <a:solidFill>
                  <a:schemeClr val="accent2"/>
                </a:solidFill>
              </a:rPr>
              <a:t>• Helps in understanding price drivers and market trends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11200" dirty="0">
                <a:solidFill>
                  <a:schemeClr val="accent2"/>
                </a:solidFill>
              </a:rPr>
              <a:t>• Forms the foundation for accurate predictive modeling</a:t>
            </a:r>
          </a:p>
          <a:p>
            <a:pPr>
              <a:spcAft>
                <a:spcPts val="1000"/>
              </a:spcAft>
              <a:defRPr sz="2000">
                <a:solidFill>
                  <a:srgbClr val="FFFFFF"/>
                </a:solidFill>
              </a:defRPr>
            </a:pPr>
            <a:r>
              <a:rPr lang="en-US" sz="11200" dirty="0">
                <a:solidFill>
                  <a:schemeClr val="accent2"/>
                </a:solidFill>
              </a:rPr>
              <a:t>• Supports informed investment and policy decisions</a:t>
            </a:r>
          </a:p>
          <a:p>
            <a:endParaRPr lang="en-US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20AF1-057B-2542-AC84-8A66EFD0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6D89B-FC10-A402-C5D1-D1C6750D5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33911" y="1776973"/>
            <a:ext cx="29241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9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openxmlformats.org/package/2006/metadata/core-properties"/>
    <ds:schemaRef ds:uri="16c05727-aa75-4e4a-9b5f-8a80a1165891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299</Words>
  <Application>Microsoft Office PowerPoint</Application>
  <PresentationFormat>Widescreen</PresentationFormat>
  <Paragraphs>59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Black</vt:lpstr>
      <vt:lpstr>Gill Sans MT</vt:lpstr>
      <vt:lpstr>Tw Cen MT</vt:lpstr>
      <vt:lpstr>Gallery</vt:lpstr>
      <vt:lpstr>Nexthike IT Solutions  Exploratory Data Analysis (EDA) for Real Estate Pricing: Unveiling the Dynamics of House Valuation in a Dynamic Market</vt:lpstr>
      <vt:lpstr>Introduction </vt:lpstr>
      <vt:lpstr>SOURCE OF DATA  </vt:lpstr>
      <vt:lpstr>Data Cleaning &amp; Preprocessing    • Handle missing values via imputation or removal • Detect and remove outliers • Convert data types and encode categorical variables • Normalize or scale numerical features </vt:lpstr>
      <vt:lpstr>Data Analysis</vt:lpstr>
      <vt:lpstr>PowerPoint Presentation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taniyatyagi20@gmail.com</dc:creator>
  <cp:lastModifiedBy>taniyatyagi20@gmail.com</cp:lastModifiedBy>
  <cp:revision>1</cp:revision>
  <dcterms:created xsi:type="dcterms:W3CDTF">2025-10-05T17:21:58Z</dcterms:created>
  <dcterms:modified xsi:type="dcterms:W3CDTF">2025-10-05T18:26:01Z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